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1655" r:id="rId2"/>
    <p:sldId id="1656" r:id="rId3"/>
    <p:sldId id="1657" r:id="rId4"/>
    <p:sldId id="1079" r:id="rId5"/>
    <p:sldId id="1586" r:id="rId6"/>
    <p:sldId id="1610" r:id="rId7"/>
    <p:sldId id="771" r:id="rId8"/>
    <p:sldId id="1620" r:id="rId9"/>
    <p:sldId id="1644" r:id="rId10"/>
    <p:sldId id="1590" r:id="rId11"/>
    <p:sldId id="1658" r:id="rId12"/>
    <p:sldId id="1659" r:id="rId13"/>
    <p:sldId id="1594" r:id="rId14"/>
    <p:sldId id="1577" r:id="rId15"/>
    <p:sldId id="1660" r:id="rId16"/>
    <p:sldId id="1661" r:id="rId17"/>
    <p:sldId id="448" r:id="rId18"/>
    <p:sldId id="1662" r:id="rId19"/>
    <p:sldId id="1663" r:id="rId20"/>
    <p:sldId id="1664" r:id="rId21"/>
    <p:sldId id="280" r:id="rId22"/>
    <p:sldId id="1665" r:id="rId23"/>
    <p:sldId id="1666" r:id="rId24"/>
    <p:sldId id="1667" r:id="rId25"/>
    <p:sldId id="1668" r:id="rId26"/>
    <p:sldId id="1669" r:id="rId27"/>
    <p:sldId id="1670" r:id="rId28"/>
    <p:sldId id="1671" r:id="rId29"/>
    <p:sldId id="1597" r:id="rId30"/>
    <p:sldId id="1613" r:id="rId31"/>
    <p:sldId id="282" r:id="rId32"/>
    <p:sldId id="928" r:id="rId33"/>
    <p:sldId id="1672" r:id="rId34"/>
    <p:sldId id="1567" r:id="rId35"/>
    <p:sldId id="1581" r:id="rId36"/>
    <p:sldId id="1598" r:id="rId37"/>
    <p:sldId id="1591" r:id="rId38"/>
    <p:sldId id="1592" r:id="rId39"/>
    <p:sldId id="1593" r:id="rId40"/>
    <p:sldId id="1794" r:id="rId41"/>
    <p:sldId id="1795" r:id="rId42"/>
    <p:sldId id="1631" r:id="rId43"/>
    <p:sldId id="1623" r:id="rId44"/>
    <p:sldId id="1088" r:id="rId45"/>
    <p:sldId id="1089" r:id="rId46"/>
    <p:sldId id="1101" r:id="rId47"/>
    <p:sldId id="1775" r:id="rId48"/>
    <p:sldId id="1777" r:id="rId49"/>
    <p:sldId id="1776" r:id="rId50"/>
    <p:sldId id="300" r:id="rId51"/>
    <p:sldId id="1796" r:id="rId52"/>
    <p:sldId id="1797" r:id="rId53"/>
    <p:sldId id="1798" r:id="rId54"/>
    <p:sldId id="1799" r:id="rId55"/>
    <p:sldId id="1800" r:id="rId56"/>
    <p:sldId id="326" r:id="rId57"/>
    <p:sldId id="1109" r:id="rId58"/>
    <p:sldId id="1802" r:id="rId59"/>
    <p:sldId id="1803" r:id="rId60"/>
    <p:sldId id="468" r:id="rId61"/>
    <p:sldId id="277" r:id="rId62"/>
    <p:sldId id="1791" r:id="rId63"/>
    <p:sldId id="1804" r:id="rId64"/>
    <p:sldId id="1757" r:id="rId65"/>
    <p:sldId id="1759" r:id="rId66"/>
    <p:sldId id="1805" r:id="rId67"/>
    <p:sldId id="1624" r:id="rId68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92"/>
    <p:restoredTop sz="96197" autoAdjust="0"/>
  </p:normalViewPr>
  <p:slideViewPr>
    <p:cSldViewPr>
      <p:cViewPr varScale="1">
        <p:scale>
          <a:sx n="114" d="100"/>
          <a:sy n="114" d="100"/>
        </p:scale>
        <p:origin x="376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07CC8DC-6039-4C44-ABF7-7C2143629144}" type="slidenum">
              <a:rPr lang="zh-TW" altLang="en-US" smtClean="0"/>
              <a:pPr eaLnBrk="1" hangingPunct="1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01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2024/12/12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42.png"/><Relationship Id="rId3" Type="http://schemas.openxmlformats.org/officeDocument/2006/relationships/image" Target="../media/image109.png"/><Relationship Id="rId7" Type="http://schemas.openxmlformats.org/officeDocument/2006/relationships/image" Target="../media/image124.png"/><Relationship Id="rId12" Type="http://schemas.openxmlformats.org/officeDocument/2006/relationships/image" Target="../media/image14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39.png"/><Relationship Id="rId5" Type="http://schemas.openxmlformats.org/officeDocument/2006/relationships/image" Target="../media/image120.png"/><Relationship Id="rId15" Type="http://schemas.openxmlformats.org/officeDocument/2006/relationships/image" Target="../media/image144.png"/><Relationship Id="rId10" Type="http://schemas.openxmlformats.org/officeDocument/2006/relationships/image" Target="../media/image138.png"/><Relationship Id="rId4" Type="http://schemas.openxmlformats.org/officeDocument/2006/relationships/image" Target="../media/image110.png"/><Relationship Id="rId9" Type="http://schemas.openxmlformats.org/officeDocument/2006/relationships/image" Target="../media/image125.png"/><Relationship Id="rId14" Type="http://schemas.openxmlformats.org/officeDocument/2006/relationships/image" Target="../media/image1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00.png"/><Relationship Id="rId7" Type="http://schemas.openxmlformats.org/officeDocument/2006/relationships/image" Target="../media/image221.png"/><Relationship Id="rId12" Type="http://schemas.openxmlformats.org/officeDocument/2006/relationships/image" Target="../media/image2112.png"/><Relationship Id="rId2" Type="http://schemas.openxmlformats.org/officeDocument/2006/relationships/image" Target="../media/image18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3.png"/><Relationship Id="rId11" Type="http://schemas.openxmlformats.org/officeDocument/2006/relationships/image" Target="../media/image230.png"/><Relationship Id="rId5" Type="http://schemas.openxmlformats.org/officeDocument/2006/relationships/image" Target="../media/image220.png"/><Relationship Id="rId10" Type="http://schemas.openxmlformats.org/officeDocument/2006/relationships/image" Target="../media/image160.png"/><Relationship Id="rId4" Type="http://schemas.openxmlformats.org/officeDocument/2006/relationships/image" Target="../media/image210.png"/><Relationship Id="rId9" Type="http://schemas.openxmlformats.org/officeDocument/2006/relationships/image" Target="../media/image1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image" Target="../media/image31.png"/><Relationship Id="rId7" Type="http://schemas.openxmlformats.org/officeDocument/2006/relationships/image" Target="../media/image3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png"/><Relationship Id="rId5" Type="http://schemas.openxmlformats.org/officeDocument/2006/relationships/image" Target="../media/image291.png"/><Relationship Id="rId4" Type="http://schemas.openxmlformats.org/officeDocument/2006/relationships/image" Target="../media/image28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4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544.png"/><Relationship Id="rId3" Type="http://schemas.openxmlformats.org/officeDocument/2006/relationships/image" Target="../media/image522.png"/><Relationship Id="rId7" Type="http://schemas.openxmlformats.org/officeDocument/2006/relationships/image" Target="../media/image4900.png"/><Relationship Id="rId12" Type="http://schemas.openxmlformats.org/officeDocument/2006/relationships/image" Target="../media/image341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0.png"/><Relationship Id="rId11" Type="http://schemas.openxmlformats.org/officeDocument/2006/relationships/image" Target="../media/image331.png"/><Relationship Id="rId5" Type="http://schemas.openxmlformats.org/officeDocument/2006/relationships/image" Target="../media/image2710.png"/><Relationship Id="rId10" Type="http://schemas.openxmlformats.org/officeDocument/2006/relationships/image" Target="../media/image321.png"/><Relationship Id="rId4" Type="http://schemas.openxmlformats.org/officeDocument/2006/relationships/image" Target="../media/image62.png"/><Relationship Id="rId9" Type="http://schemas.openxmlformats.org/officeDocument/2006/relationships/image" Target="../media/image31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12.png"/><Relationship Id="rId7" Type="http://schemas.openxmlformats.org/officeDocument/2006/relationships/image" Target="../media/image77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1.png"/><Relationship Id="rId5" Type="http://schemas.openxmlformats.org/officeDocument/2006/relationships/image" Target="../media/image751.png"/><Relationship Id="rId4" Type="http://schemas.openxmlformats.org/officeDocument/2006/relationships/image" Target="../media/image6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10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13" Type="http://schemas.openxmlformats.org/officeDocument/2006/relationships/image" Target="../media/image870.png"/><Relationship Id="rId3" Type="http://schemas.openxmlformats.org/officeDocument/2006/relationships/image" Target="../media/image14.jpeg"/><Relationship Id="rId7" Type="http://schemas.openxmlformats.org/officeDocument/2006/relationships/image" Target="../media/image721.png"/><Relationship Id="rId12" Type="http://schemas.openxmlformats.org/officeDocument/2006/relationships/image" Target="../media/image16.jpeg"/><Relationship Id="rId17" Type="http://schemas.openxmlformats.org/officeDocument/2006/relationships/image" Target="../media/image820.png"/><Relationship Id="rId2" Type="http://schemas.openxmlformats.org/officeDocument/2006/relationships/image" Target="../media/image13.jpe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0.png"/><Relationship Id="rId11" Type="http://schemas.openxmlformats.org/officeDocument/2006/relationships/image" Target="../media/image850.png"/><Relationship Id="rId5" Type="http://schemas.openxmlformats.org/officeDocument/2006/relationships/image" Target="../media/image791.png"/><Relationship Id="rId15" Type="http://schemas.openxmlformats.org/officeDocument/2006/relationships/image" Target="../media/image810.png"/><Relationship Id="rId10" Type="http://schemas.openxmlformats.org/officeDocument/2006/relationships/image" Target="../media/image750.png"/><Relationship Id="rId4" Type="http://schemas.openxmlformats.org/officeDocument/2006/relationships/image" Target="../media/image780.png"/><Relationship Id="rId9" Type="http://schemas.openxmlformats.org/officeDocument/2006/relationships/image" Target="../media/image15.jpeg"/><Relationship Id="rId14" Type="http://schemas.openxmlformats.org/officeDocument/2006/relationships/image" Target="../media/image7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0.png"/><Relationship Id="rId18" Type="http://schemas.openxmlformats.org/officeDocument/2006/relationships/image" Target="../media/image1010.png"/><Relationship Id="rId3" Type="http://schemas.openxmlformats.org/officeDocument/2006/relationships/image" Target="../media/image830.png"/><Relationship Id="rId21" Type="http://schemas.openxmlformats.org/officeDocument/2006/relationships/image" Target="../media/image1041.png"/><Relationship Id="rId7" Type="http://schemas.openxmlformats.org/officeDocument/2006/relationships/image" Target="../media/image892.png"/><Relationship Id="rId12" Type="http://schemas.openxmlformats.org/officeDocument/2006/relationships/image" Target="../media/image951.png"/><Relationship Id="rId17" Type="http://schemas.openxmlformats.org/officeDocument/2006/relationships/image" Target="../media/image890.png"/><Relationship Id="rId2" Type="http://schemas.openxmlformats.org/officeDocument/2006/relationships/image" Target="../media/image13.jpeg"/><Relationship Id="rId16" Type="http://schemas.openxmlformats.org/officeDocument/2006/relationships/image" Target="../media/image990.png"/><Relationship Id="rId20" Type="http://schemas.openxmlformats.org/officeDocument/2006/relationships/image" Target="../media/image10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2.png"/><Relationship Id="rId11" Type="http://schemas.openxmlformats.org/officeDocument/2006/relationships/image" Target="../media/image94.png"/><Relationship Id="rId5" Type="http://schemas.openxmlformats.org/officeDocument/2006/relationships/image" Target="../media/image861.png"/><Relationship Id="rId15" Type="http://schemas.openxmlformats.org/officeDocument/2006/relationships/image" Target="../media/image980.png"/><Relationship Id="rId23" Type="http://schemas.openxmlformats.org/officeDocument/2006/relationships/image" Target="../media/image17.png"/><Relationship Id="rId10" Type="http://schemas.openxmlformats.org/officeDocument/2006/relationships/image" Target="../media/image932.png"/><Relationship Id="rId19" Type="http://schemas.openxmlformats.org/officeDocument/2006/relationships/image" Target="../media/image1022.png"/><Relationship Id="rId4" Type="http://schemas.openxmlformats.org/officeDocument/2006/relationships/image" Target="../media/image842.png"/><Relationship Id="rId9" Type="http://schemas.openxmlformats.org/officeDocument/2006/relationships/image" Target="../media/image92.png"/><Relationship Id="rId14" Type="http://schemas.openxmlformats.org/officeDocument/2006/relationships/image" Target="../media/image970.png"/><Relationship Id="rId22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1.png"/><Relationship Id="rId13" Type="http://schemas.openxmlformats.org/officeDocument/2006/relationships/image" Target="../media/image1070.png"/><Relationship Id="rId3" Type="http://schemas.openxmlformats.org/officeDocument/2006/relationships/image" Target="../media/image1061.png"/><Relationship Id="rId7" Type="http://schemas.openxmlformats.org/officeDocument/2006/relationships/image" Target="../media/image1031.png"/><Relationship Id="rId12" Type="http://schemas.openxmlformats.org/officeDocument/2006/relationships/image" Target="../media/image790.png"/><Relationship Id="rId17" Type="http://schemas.openxmlformats.org/officeDocument/2006/relationships/image" Target="../media/image931.png"/><Relationship Id="rId2" Type="http://schemas.openxmlformats.org/officeDocument/2006/relationships/image" Target="../media/image18.jpeg"/><Relationship Id="rId16" Type="http://schemas.openxmlformats.org/officeDocument/2006/relationships/image" Target="../media/image9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0.png"/><Relationship Id="rId11" Type="http://schemas.openxmlformats.org/officeDocument/2006/relationships/image" Target="../media/image19.jpeg"/><Relationship Id="rId5" Type="http://schemas.openxmlformats.org/officeDocument/2006/relationships/image" Target="../media/image1012.png"/><Relationship Id="rId15" Type="http://schemas.openxmlformats.org/officeDocument/2006/relationships/image" Target="../media/image911.png"/><Relationship Id="rId10" Type="http://schemas.openxmlformats.org/officeDocument/2006/relationships/image" Target="../media/image1051.png"/><Relationship Id="rId4" Type="http://schemas.openxmlformats.org/officeDocument/2006/relationships/image" Target="../media/image1000.png"/><Relationship Id="rId9" Type="http://schemas.openxmlformats.org/officeDocument/2006/relationships/image" Target="../media/image760.png"/><Relationship Id="rId14" Type="http://schemas.openxmlformats.org/officeDocument/2006/relationships/image" Target="../media/image8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2.png"/><Relationship Id="rId3" Type="http://schemas.openxmlformats.org/officeDocument/2006/relationships/image" Target="../media/image1090.png"/><Relationship Id="rId7" Type="http://schemas.openxmlformats.org/officeDocument/2006/relationships/image" Target="../media/image1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0.png"/><Relationship Id="rId4" Type="http://schemas.openxmlformats.org/officeDocument/2006/relationships/image" Target="../media/image8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3" Type="http://schemas.openxmlformats.org/officeDocument/2006/relationships/image" Target="../media/image227.png"/><Relationship Id="rId7" Type="http://schemas.openxmlformats.org/officeDocument/2006/relationships/image" Target="../media/image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2.png"/><Relationship Id="rId11" Type="http://schemas.openxmlformats.org/officeDocument/2006/relationships/image" Target="../media/image117.png"/><Relationship Id="rId5" Type="http://schemas.openxmlformats.org/officeDocument/2006/relationships/image" Target="../media/image880.png"/><Relationship Id="rId10" Type="http://schemas.openxmlformats.org/officeDocument/2006/relationships/image" Target="../media/image19.jpeg"/><Relationship Id="rId9" Type="http://schemas.openxmlformats.org/officeDocument/2006/relationships/image" Target="../media/image7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9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00.png"/><Relationship Id="rId11" Type="http://schemas.openxmlformats.org/officeDocument/2006/relationships/image" Target="../media/image17.png"/><Relationship Id="rId5" Type="http://schemas.openxmlformats.org/officeDocument/2006/relationships/image" Target="../media/image930.png"/><Relationship Id="rId10" Type="http://schemas.openxmlformats.org/officeDocument/2006/relationships/image" Target="../media/image1140.png"/><Relationship Id="rId9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210.png"/><Relationship Id="rId7" Type="http://schemas.openxmlformats.org/officeDocument/2006/relationships/image" Target="../media/image21.jpeg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0.png"/><Relationship Id="rId5" Type="http://schemas.openxmlformats.org/officeDocument/2006/relationships/image" Target="../media/image1230.png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161.png"/><Relationship Id="rId12" Type="http://schemas.openxmlformats.org/officeDocument/2006/relationships/image" Target="../media/image1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95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openxmlformats.org/officeDocument/2006/relationships/image" Target="../media/image2.jpeg"/><Relationship Id="rId4" Type="http://schemas.openxmlformats.org/officeDocument/2006/relationships/image" Target="../media/image201.png"/><Relationship Id="rId9" Type="http://schemas.openxmlformats.org/officeDocument/2006/relationships/image" Target="../media/image30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1260.png"/><Relationship Id="rId7" Type="http://schemas.openxmlformats.org/officeDocument/2006/relationships/image" Target="../media/image189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280.png"/><Relationship Id="rId4" Type="http://schemas.openxmlformats.org/officeDocument/2006/relationships/image" Target="../media/image1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4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3.png"/><Relationship Id="rId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13.jpeg"/><Relationship Id="rId9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13.png"/><Relationship Id="rId7" Type="http://schemas.openxmlformats.org/officeDocument/2006/relationships/image" Target="../media/image14.png"/><Relationship Id="rId2" Type="http://schemas.openxmlformats.org/officeDocument/2006/relationships/image" Target="../media/image9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1.png"/><Relationship Id="rId3" Type="http://schemas.openxmlformats.org/officeDocument/2006/relationships/image" Target="../media/image900.png"/><Relationship Id="rId7" Type="http://schemas.openxmlformats.org/officeDocument/2006/relationships/image" Target="../media/image1300.png"/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1.png"/><Relationship Id="rId5" Type="http://schemas.openxmlformats.org/officeDocument/2006/relationships/image" Target="../media/image1101.png"/><Relationship Id="rId10" Type="http://schemas.openxmlformats.org/officeDocument/2006/relationships/image" Target="../media/image22.png"/><Relationship Id="rId4" Type="http://schemas.openxmlformats.org/officeDocument/2006/relationships/image" Target="../media/image1002.png"/><Relationship Id="rId9" Type="http://schemas.openxmlformats.org/officeDocument/2006/relationships/image" Target="../media/image15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20.png"/><Relationship Id="rId2" Type="http://schemas.openxmlformats.org/officeDocument/2006/relationships/image" Target="../media/image20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0.png"/><Relationship Id="rId5" Type="http://schemas.openxmlformats.org/officeDocument/2006/relationships/image" Target="../media/image232.png"/><Relationship Id="rId4" Type="http://schemas.openxmlformats.org/officeDocument/2006/relationships/image" Target="../media/image22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3" Type="http://schemas.openxmlformats.org/officeDocument/2006/relationships/image" Target="../media/image262.png"/><Relationship Id="rId7" Type="http://schemas.openxmlformats.org/officeDocument/2006/relationships/image" Target="../media/image30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png"/><Relationship Id="rId5" Type="http://schemas.openxmlformats.org/officeDocument/2006/relationships/image" Target="../media/image283.png"/><Relationship Id="rId4" Type="http://schemas.openxmlformats.org/officeDocument/2006/relationships/image" Target="../media/image27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3" Type="http://schemas.openxmlformats.org/officeDocument/2006/relationships/image" Target="../media/image401.png"/><Relationship Id="rId3" Type="http://schemas.openxmlformats.org/officeDocument/2006/relationships/image" Target="../media/image323.png"/><Relationship Id="rId7" Type="http://schemas.openxmlformats.org/officeDocument/2006/relationships/image" Target="../media/image3310.png"/><Relationship Id="rId12" Type="http://schemas.openxmlformats.org/officeDocument/2006/relationships/image" Target="../media/image391.png"/><Relationship Id="rId2" Type="http://schemas.openxmlformats.org/officeDocument/2006/relationships/image" Target="../media/image3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4.png"/><Relationship Id="rId11" Type="http://schemas.openxmlformats.org/officeDocument/2006/relationships/image" Target="../media/image380.png"/><Relationship Id="rId5" Type="http://schemas.openxmlformats.org/officeDocument/2006/relationships/image" Target="../media/image333.png"/><Relationship Id="rId15" Type="http://schemas.openxmlformats.org/officeDocument/2006/relationships/image" Target="../media/image422.png"/><Relationship Id="rId10" Type="http://schemas.openxmlformats.org/officeDocument/2006/relationships/image" Target="../media/image370.png"/><Relationship Id="rId4" Type="http://schemas.openxmlformats.org/officeDocument/2006/relationships/image" Target="../media/image19.jpeg"/><Relationship Id="rId9" Type="http://schemas.openxmlformats.org/officeDocument/2006/relationships/image" Target="../media/image361.png"/><Relationship Id="rId14" Type="http://schemas.openxmlformats.org/officeDocument/2006/relationships/image" Target="../media/image4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1.png"/><Relationship Id="rId3" Type="http://schemas.openxmlformats.org/officeDocument/2006/relationships/image" Target="../media/image1400.png"/><Relationship Id="rId7" Type="http://schemas.openxmlformats.org/officeDocument/2006/relationships/image" Target="../media/image70.png"/><Relationship Id="rId2" Type="http://schemas.openxmlformats.org/officeDocument/2006/relationships/image" Target="../media/image1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0.png"/><Relationship Id="rId5" Type="http://schemas.openxmlformats.org/officeDocument/2006/relationships/image" Target="../media/image281.png"/><Relationship Id="rId4" Type="http://schemas.openxmlformats.org/officeDocument/2006/relationships/image" Target="../media/image292.png"/><Relationship Id="rId9" Type="http://schemas.openxmlformats.org/officeDocument/2006/relationships/image" Target="../media/image3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2.jpeg"/><Relationship Id="rId7" Type="http://schemas.openxmlformats.org/officeDocument/2006/relationships/image" Target="../media/image154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5" Type="http://schemas.openxmlformats.org/officeDocument/2006/relationships/image" Target="../media/image152.png"/><Relationship Id="rId4" Type="http://schemas.openxmlformats.org/officeDocument/2006/relationships/image" Target="../media/image340.png"/><Relationship Id="rId9" Type="http://schemas.openxmlformats.org/officeDocument/2006/relationships/image" Target="../media/image3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480.png"/><Relationship Id="rId3" Type="http://schemas.openxmlformats.org/officeDocument/2006/relationships/image" Target="../media/image390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6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0.png"/><Relationship Id="rId11" Type="http://schemas.openxmlformats.org/officeDocument/2006/relationships/image" Target="../media/image460.png"/><Relationship Id="rId5" Type="http://schemas.openxmlformats.org/officeDocument/2006/relationships/image" Target="../media/image4100.png"/><Relationship Id="rId10" Type="http://schemas.openxmlformats.org/officeDocument/2006/relationships/image" Target="../media/image4500.png"/><Relationship Id="rId4" Type="http://schemas.openxmlformats.org/officeDocument/2006/relationships/image" Target="../media/image4000.png"/><Relationship Id="rId9" Type="http://schemas.openxmlformats.org/officeDocument/2006/relationships/image" Target="../media/image440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7" Type="http://schemas.openxmlformats.org/officeDocument/2006/relationships/image" Target="../media/image100.png"/><Relationship Id="rId12" Type="http://schemas.openxmlformats.org/officeDocument/2006/relationships/image" Target="../media/image1011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0" Type="http://schemas.openxmlformats.org/officeDocument/2006/relationships/image" Target="../media/image266.png"/><Relationship Id="rId4" Type="http://schemas.openxmlformats.org/officeDocument/2006/relationships/image" Target="../media/image96.png"/><Relationship Id="rId9" Type="http://schemas.openxmlformats.org/officeDocument/2006/relationships/image" Target="../media/image1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3" Type="http://schemas.openxmlformats.org/officeDocument/2006/relationships/image" Target="../media/image50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342.png"/><Relationship Id="rId4" Type="http://schemas.openxmlformats.org/officeDocument/2006/relationships/image" Target="../media/image43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0.png"/><Relationship Id="rId12" Type="http://schemas.openxmlformats.org/officeDocument/2006/relationships/image" Target="../media/image74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31.png"/><Relationship Id="rId5" Type="http://schemas.openxmlformats.org/officeDocument/2006/relationships/image" Target="../media/image66.png"/><Relationship Id="rId10" Type="http://schemas.openxmlformats.org/officeDocument/2006/relationships/image" Target="../media/image722.png"/><Relationship Id="rId4" Type="http://schemas.openxmlformats.org/officeDocument/2006/relationships/image" Target="../media/image65.png"/><Relationship Id="rId9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2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10.png"/><Relationship Id="rId5" Type="http://schemas.openxmlformats.org/officeDocument/2006/relationships/image" Target="../media/image13.jpeg"/><Relationship Id="rId4" Type="http://schemas.openxmlformats.org/officeDocument/2006/relationships/image" Target="../media/image6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10.png"/><Relationship Id="rId13" Type="http://schemas.openxmlformats.org/officeDocument/2006/relationships/image" Target="../media/image1060.png"/><Relationship Id="rId3" Type="http://schemas.openxmlformats.org/officeDocument/2006/relationships/image" Target="../media/image950.png"/><Relationship Id="rId7" Type="http://schemas.openxmlformats.org/officeDocument/2006/relationships/image" Target="../media/image9900.png"/><Relationship Id="rId2" Type="http://schemas.openxmlformats.org/officeDocument/2006/relationships/image" Target="../media/image9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1.png"/><Relationship Id="rId11" Type="http://schemas.openxmlformats.org/officeDocument/2006/relationships/image" Target="../media/image1040.png"/><Relationship Id="rId5" Type="http://schemas.openxmlformats.org/officeDocument/2006/relationships/image" Target="../media/image971.png"/><Relationship Id="rId10" Type="http://schemas.openxmlformats.org/officeDocument/2006/relationships/image" Target="../media/image1033.png"/><Relationship Id="rId4" Type="http://schemas.openxmlformats.org/officeDocument/2006/relationships/image" Target="../media/image9600.png"/><Relationship Id="rId9" Type="http://schemas.openxmlformats.org/officeDocument/2006/relationships/image" Target="../media/image10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710.png"/><Relationship Id="rId7" Type="http://schemas.openxmlformats.org/officeDocument/2006/relationships/image" Target="../media/image851.png"/><Relationship Id="rId2" Type="http://schemas.openxmlformats.org/officeDocument/2006/relationships/image" Target="../media/image69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00.png"/><Relationship Id="rId5" Type="http://schemas.openxmlformats.org/officeDocument/2006/relationships/image" Target="../media/image843.png"/><Relationship Id="rId10" Type="http://schemas.openxmlformats.org/officeDocument/2006/relationships/image" Target="../media/image860.png"/><Relationship Id="rId4" Type="http://schemas.openxmlformats.org/officeDocument/2006/relationships/image" Target="../media/image7200.png"/><Relationship Id="rId9" Type="http://schemas.openxmlformats.org/officeDocument/2006/relationships/image" Target="../media/image850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0.png"/><Relationship Id="rId3" Type="http://schemas.openxmlformats.org/officeDocument/2006/relationships/image" Target="../media/image8200.png"/><Relationship Id="rId7" Type="http://schemas.openxmlformats.org/officeDocument/2006/relationships/image" Target="../media/image91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00.png"/><Relationship Id="rId5" Type="http://schemas.openxmlformats.org/officeDocument/2006/relationships/image" Target="../media/image8820.png"/><Relationship Id="rId10" Type="http://schemas.openxmlformats.org/officeDocument/2006/relationships/image" Target="../media/image19.jpeg"/><Relationship Id="rId4" Type="http://schemas.openxmlformats.org/officeDocument/2006/relationships/image" Target="../media/image871.png"/><Relationship Id="rId9" Type="http://schemas.openxmlformats.org/officeDocument/2006/relationships/image" Target="../media/image92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7.png"/><Relationship Id="rId3" Type="http://schemas.openxmlformats.org/officeDocument/2006/relationships/image" Target="../media/image941.png"/><Relationship Id="rId7" Type="http://schemas.openxmlformats.org/officeDocument/2006/relationships/image" Target="../media/image1380.png"/><Relationship Id="rId12" Type="http://schemas.openxmlformats.org/officeDocument/2006/relationships/image" Target="../media/image146.png"/><Relationship Id="rId2" Type="http://schemas.openxmlformats.org/officeDocument/2006/relationships/image" Target="../media/image9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0.png"/><Relationship Id="rId11" Type="http://schemas.openxmlformats.org/officeDocument/2006/relationships/image" Target="../media/image145.png"/><Relationship Id="rId5" Type="http://schemas.openxmlformats.org/officeDocument/2006/relationships/image" Target="../media/image1340.png"/><Relationship Id="rId10" Type="http://schemas.openxmlformats.org/officeDocument/2006/relationships/image" Target="../media/image19.jpeg"/><Relationship Id="rId4" Type="http://schemas.openxmlformats.org/officeDocument/2006/relationships/image" Target="../media/image1331.png"/><Relationship Id="rId9" Type="http://schemas.openxmlformats.org/officeDocument/2006/relationships/image" Target="../media/image1431.png"/><Relationship Id="rId14" Type="http://schemas.openxmlformats.org/officeDocument/2006/relationships/image" Target="../media/image1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2.png"/><Relationship Id="rId7" Type="http://schemas.openxmlformats.org/officeDocument/2006/relationships/image" Target="../media/image9200.png"/><Relationship Id="rId2" Type="http://schemas.openxmlformats.org/officeDocument/2006/relationships/image" Target="../media/image86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10.png"/><Relationship Id="rId5" Type="http://schemas.openxmlformats.org/officeDocument/2006/relationships/image" Target="../media/image8910.png"/><Relationship Id="rId4" Type="http://schemas.openxmlformats.org/officeDocument/2006/relationships/image" Target="../media/image88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0.png"/><Relationship Id="rId7" Type="http://schemas.openxmlformats.org/officeDocument/2006/relationships/image" Target="../media/image32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0.png"/><Relationship Id="rId5" Type="http://schemas.openxmlformats.org/officeDocument/2006/relationships/image" Target="../media/image300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4.png"/><Relationship Id="rId7" Type="http://schemas.openxmlformats.org/officeDocument/2006/relationships/image" Target="../media/image1310.png"/><Relationship Id="rId2" Type="http://schemas.openxmlformats.org/officeDocument/2006/relationships/image" Target="../media/image9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1.png"/><Relationship Id="rId5" Type="http://schemas.openxmlformats.org/officeDocument/2006/relationships/image" Target="../media/image90.jpeg"/><Relationship Id="rId4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110.png"/><Relationship Id="rId3" Type="http://schemas.openxmlformats.org/officeDocument/2006/relationships/image" Target="../media/image1050.png"/><Relationship Id="rId7" Type="http://schemas.openxmlformats.org/officeDocument/2006/relationships/image" Target="../media/image177.png"/><Relationship Id="rId12" Type="http://schemas.openxmlformats.org/officeDocument/2006/relationships/image" Target="../media/image187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1.png"/><Relationship Id="rId11" Type="http://schemas.openxmlformats.org/officeDocument/2006/relationships/image" Target="../media/image92.jpeg"/><Relationship Id="rId5" Type="http://schemas.openxmlformats.org/officeDocument/2006/relationships/image" Target="../media/image1072.png"/><Relationship Id="rId10" Type="http://schemas.openxmlformats.org/officeDocument/2006/relationships/image" Target="../media/image1512.png"/><Relationship Id="rId4" Type="http://schemas.openxmlformats.org/officeDocument/2006/relationships/image" Target="../media/image1062.png"/><Relationship Id="rId9" Type="http://schemas.openxmlformats.org/officeDocument/2006/relationships/image" Target="../media/image14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5.png"/><Relationship Id="rId3" Type="http://schemas.openxmlformats.org/officeDocument/2006/relationships/image" Target="../media/image18.png"/><Relationship Id="rId7" Type="http://schemas.openxmlformats.org/officeDocument/2006/relationships/image" Target="../media/image223.png"/><Relationship Id="rId12" Type="http://schemas.openxmlformats.org/officeDocument/2006/relationships/image" Target="../media/image97.png"/><Relationship Id="rId17" Type="http://schemas.openxmlformats.org/officeDocument/2006/relationships/image" Target="../media/image324.png"/><Relationship Id="rId2" Type="http://schemas.openxmlformats.org/officeDocument/2006/relationships/image" Target="../media/image172.png"/><Relationship Id="rId16" Type="http://schemas.openxmlformats.org/officeDocument/2006/relationships/image" Target="../media/image3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1.png"/><Relationship Id="rId5" Type="http://schemas.openxmlformats.org/officeDocument/2006/relationships/image" Target="../media/image202.png"/><Relationship Id="rId15" Type="http://schemas.openxmlformats.org/officeDocument/2006/relationships/image" Target="../media/image304.png"/><Relationship Id="rId10" Type="http://schemas.openxmlformats.org/officeDocument/2006/relationships/image" Target="../media/image252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362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openxmlformats.org/officeDocument/2006/relationships/image" Target="../media/image352.png"/><Relationship Id="rId4" Type="http://schemas.openxmlformats.org/officeDocument/2006/relationships/image" Target="../media/image3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1460.png"/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0.png"/><Relationship Id="rId5" Type="http://schemas.openxmlformats.org/officeDocument/2006/relationships/image" Target="../media/image1440.png"/><Relationship Id="rId4" Type="http://schemas.openxmlformats.org/officeDocument/2006/relationships/image" Target="../media/image143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0.png"/><Relationship Id="rId13" Type="http://schemas.openxmlformats.org/officeDocument/2006/relationships/image" Target="../media/image1580.png"/><Relationship Id="rId3" Type="http://schemas.openxmlformats.org/officeDocument/2006/relationships/image" Target="../media/image1480.png"/><Relationship Id="rId7" Type="http://schemas.openxmlformats.org/officeDocument/2006/relationships/image" Target="../media/image9500.png"/><Relationship Id="rId12" Type="http://schemas.openxmlformats.org/officeDocument/2006/relationships/image" Target="../media/image118.png"/><Relationship Id="rId2" Type="http://schemas.openxmlformats.org/officeDocument/2006/relationships/image" Target="../media/image14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0.png"/><Relationship Id="rId11" Type="http://schemas.openxmlformats.org/officeDocument/2006/relationships/image" Target="../media/image1560.png"/><Relationship Id="rId5" Type="http://schemas.openxmlformats.org/officeDocument/2006/relationships/image" Target="../media/image1500.png"/><Relationship Id="rId10" Type="http://schemas.openxmlformats.org/officeDocument/2006/relationships/image" Target="../media/image1550.png"/><Relationship Id="rId4" Type="http://schemas.openxmlformats.org/officeDocument/2006/relationships/image" Target="../media/image1490.png"/><Relationship Id="rId9" Type="http://schemas.openxmlformats.org/officeDocument/2006/relationships/image" Target="../media/image154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13" Type="http://schemas.openxmlformats.org/officeDocument/2006/relationships/image" Target="../media/image1410.png"/><Relationship Id="rId3" Type="http://schemas.openxmlformats.org/officeDocument/2006/relationships/image" Target="../media/image1311.png"/><Relationship Id="rId7" Type="http://schemas.openxmlformats.org/officeDocument/2006/relationships/image" Target="../media/image1350.png"/><Relationship Id="rId12" Type="http://schemas.openxmlformats.org/officeDocument/2006/relationships/image" Target="../media/image1401.png"/><Relationship Id="rId2" Type="http://schemas.openxmlformats.org/officeDocument/2006/relationships/image" Target="../media/image126.png"/><Relationship Id="rId16" Type="http://schemas.openxmlformats.org/officeDocument/2006/relationships/image" Target="../media/image14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1.png"/><Relationship Id="rId11" Type="http://schemas.openxmlformats.org/officeDocument/2006/relationships/image" Target="../media/image1391.png"/><Relationship Id="rId5" Type="http://schemas.openxmlformats.org/officeDocument/2006/relationships/image" Target="../media/image1332.png"/><Relationship Id="rId15" Type="http://schemas.openxmlformats.org/officeDocument/2006/relationships/image" Target="../media/image1432.png"/><Relationship Id="rId10" Type="http://schemas.openxmlformats.org/officeDocument/2006/relationships/image" Target="../media/image1381.png"/><Relationship Id="rId4" Type="http://schemas.openxmlformats.org/officeDocument/2006/relationships/image" Target="../media/image1321.png"/><Relationship Id="rId9" Type="http://schemas.openxmlformats.org/officeDocument/2006/relationships/image" Target="../media/image1371.png"/><Relationship Id="rId14" Type="http://schemas.openxmlformats.org/officeDocument/2006/relationships/image" Target="../media/image142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png"/><Relationship Id="rId3" Type="http://schemas.openxmlformats.org/officeDocument/2006/relationships/image" Target="../media/image10400.png"/><Relationship Id="rId7" Type="http://schemas.openxmlformats.org/officeDocument/2006/relationships/image" Target="../media/image1151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351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320.png"/><Relationship Id="rId9" Type="http://schemas.openxmlformats.org/officeDocument/2006/relationships/image" Target="../media/image5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1.png"/><Relationship Id="rId7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1.png"/><Relationship Id="rId5" Type="http://schemas.openxmlformats.org/officeDocument/2006/relationships/image" Target="../media/image1520.png"/><Relationship Id="rId4" Type="http://schemas.openxmlformats.org/officeDocument/2006/relationships/image" Target="../media/image151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9.jpe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15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1.png"/><Relationship Id="rId11" Type="http://schemas.openxmlformats.org/officeDocument/2006/relationships/image" Target="../media/image161.png"/><Relationship Id="rId5" Type="http://schemas.openxmlformats.org/officeDocument/2006/relationships/image" Target="../media/image160.jpeg"/><Relationship Id="rId15" Type="http://schemas.openxmlformats.org/officeDocument/2006/relationships/image" Target="../media/image165.png"/><Relationship Id="rId10" Type="http://schemas.openxmlformats.org/officeDocument/2006/relationships/image" Target="../media/image1600.png"/><Relationship Id="rId4" Type="http://schemas.openxmlformats.org/officeDocument/2006/relationships/image" Target="../media/image1541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1.png"/><Relationship Id="rId7" Type="http://schemas.openxmlformats.org/officeDocument/2006/relationships/image" Target="../media/image450.png"/><Relationship Id="rId2" Type="http://schemas.openxmlformats.org/officeDocument/2006/relationships/image" Target="../media/image30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0.png"/><Relationship Id="rId4" Type="http://schemas.openxmlformats.org/officeDocument/2006/relationships/image" Target="../media/image168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0.png"/><Relationship Id="rId3" Type="http://schemas.openxmlformats.org/officeDocument/2006/relationships/image" Target="../media/image170.png"/><Relationship Id="rId7" Type="http://schemas.openxmlformats.org/officeDocument/2006/relationships/image" Target="../media/image1490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1.png"/><Relationship Id="rId5" Type="http://schemas.openxmlformats.org/officeDocument/2006/relationships/image" Target="../media/image14000.png"/><Relationship Id="rId4" Type="http://schemas.openxmlformats.org/officeDocument/2006/relationships/image" Target="../media/image171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1.png"/><Relationship Id="rId3" Type="http://schemas.openxmlformats.org/officeDocument/2006/relationships/image" Target="../media/image1771.png"/><Relationship Id="rId7" Type="http://schemas.openxmlformats.org/officeDocument/2006/relationships/image" Target="../media/image1811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1.png"/><Relationship Id="rId11" Type="http://schemas.openxmlformats.org/officeDocument/2006/relationships/image" Target="../media/image185.png"/><Relationship Id="rId5" Type="http://schemas.openxmlformats.org/officeDocument/2006/relationships/image" Target="../media/image1791.png"/><Relationship Id="rId10" Type="http://schemas.openxmlformats.org/officeDocument/2006/relationships/image" Target="../media/image174.png"/><Relationship Id="rId4" Type="http://schemas.openxmlformats.org/officeDocument/2006/relationships/image" Target="../media/image1780.png"/><Relationship Id="rId9" Type="http://schemas.openxmlformats.org/officeDocument/2006/relationships/image" Target="../media/image77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0.png"/><Relationship Id="rId3" Type="http://schemas.openxmlformats.org/officeDocument/2006/relationships/image" Target="../media/image1861.png"/><Relationship Id="rId7" Type="http://schemas.openxmlformats.org/officeDocument/2006/relationships/image" Target="../media/image1820.png"/><Relationship Id="rId2" Type="http://schemas.openxmlformats.org/officeDocument/2006/relationships/image" Target="../media/image1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00.png"/><Relationship Id="rId11" Type="http://schemas.openxmlformats.org/officeDocument/2006/relationships/image" Target="../media/image1870.png"/><Relationship Id="rId5" Type="http://schemas.openxmlformats.org/officeDocument/2006/relationships/image" Target="../media/image1800.png"/><Relationship Id="rId10" Type="http://schemas.openxmlformats.org/officeDocument/2006/relationships/image" Target="../media/image1860.png"/><Relationship Id="rId4" Type="http://schemas.openxmlformats.org/officeDocument/2006/relationships/image" Target="../media/image1790.png"/><Relationship Id="rId9" Type="http://schemas.openxmlformats.org/officeDocument/2006/relationships/image" Target="../media/image185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176.png"/><Relationship Id="rId3" Type="http://schemas.openxmlformats.org/officeDocument/2006/relationships/image" Target="../media/image211.png"/><Relationship Id="rId7" Type="http://schemas.openxmlformats.org/officeDocument/2006/relationships/image" Target="../media/image175.jpeg"/><Relationship Id="rId12" Type="http://schemas.openxmlformats.org/officeDocument/2006/relationships/image" Target="../media/image219.png"/><Relationship Id="rId2" Type="http://schemas.openxmlformats.org/officeDocument/2006/relationships/image" Target="../media/image2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0.png"/><Relationship Id="rId11" Type="http://schemas.openxmlformats.org/officeDocument/2006/relationships/image" Target="../media/image218.png"/><Relationship Id="rId5" Type="http://schemas.openxmlformats.org/officeDocument/2006/relationships/image" Target="../media/image2110.png"/><Relationship Id="rId10" Type="http://schemas.openxmlformats.org/officeDocument/2006/relationships/image" Target="../media/image217.png"/><Relationship Id="rId4" Type="http://schemas.openxmlformats.org/officeDocument/2006/relationships/image" Target="../media/image213.png"/><Relationship Id="rId9" Type="http://schemas.openxmlformats.org/officeDocument/2006/relationships/image" Target="../media/image216.png"/><Relationship Id="rId14" Type="http://schemas.openxmlformats.org/officeDocument/2006/relationships/image" Target="../media/image22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0.png"/><Relationship Id="rId7" Type="http://schemas.openxmlformats.org/officeDocument/2006/relationships/image" Target="../media/image179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60.png"/><Relationship Id="rId4" Type="http://schemas.openxmlformats.org/officeDocument/2006/relationships/image" Target="../media/image1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9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90.png"/><Relationship Id="rId7" Type="http://schemas.openxmlformats.org/officeDocument/2006/relationships/image" Target="../media/image5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73" name="Picture 11" descr="4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24" y="4221088"/>
            <a:ext cx="223202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037091" y="212356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1800" dirty="0">
                <a:solidFill>
                  <a:srgbClr val="000000"/>
                </a:solidFill>
              </a:rPr>
              <a:t>位置的期望值即是</a:t>
            </a:r>
            <a:r>
              <a:rPr lang="zh-TW" altLang="en-US" sz="1800" dirty="0"/>
              <a:t>以機率為權重對位置求和：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/>
              <p:nvPr/>
            </p:nvSpPr>
            <p:spPr bwMode="auto">
              <a:xfrm>
                <a:off x="2123728" y="3068960"/>
                <a:ext cx="5364088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altLang="zh-TW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l-GR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3068960"/>
                <a:ext cx="5364088" cy="901914"/>
              </a:xfrm>
              <a:prstGeom prst="rect">
                <a:avLst/>
              </a:prstGeom>
              <a:blipFill>
                <a:blip r:embed="rId3"/>
                <a:stretch>
                  <a:fillRect l="-709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0086AD39-CE1B-7E95-1FD3-2B2E7CC248A6}"/>
                  </a:ext>
                </a:extLst>
              </p:cNvPr>
              <p:cNvSpPr txBox="1"/>
              <p:nvPr/>
            </p:nvSpPr>
            <p:spPr bwMode="auto">
              <a:xfrm>
                <a:off x="3209324" y="1123217"/>
                <a:ext cx="1944217" cy="84856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0086AD39-CE1B-7E95-1FD3-2B2E7CC24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9324" y="1123217"/>
                <a:ext cx="1944217" cy="848566"/>
              </a:xfrm>
              <a:prstGeom prst="rect">
                <a:avLst/>
              </a:prstGeom>
              <a:blipFill>
                <a:blip r:embed="rId4"/>
                <a:stretch>
                  <a:fillRect t="-100000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951AD98-6052-7538-C553-41E708B8A481}"/>
              </a:ext>
            </a:extLst>
          </p:cNvPr>
          <p:cNvSpPr txBox="1"/>
          <p:nvPr/>
        </p:nvSpPr>
        <p:spPr bwMode="auto">
          <a:xfrm>
            <a:off x="2037091" y="2573466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位置為連續變數，因此需做積分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52FCBD31-6A92-8960-9F23-2AF87FB863A5}"/>
                  </a:ext>
                </a:extLst>
              </p:cNvPr>
              <p:cNvSpPr txBox="1"/>
              <p:nvPr/>
            </p:nvSpPr>
            <p:spPr bwMode="auto">
              <a:xfrm>
                <a:off x="1518226" y="601082"/>
                <a:ext cx="202234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52FCBD31-6A92-8960-9F23-2AF87FB86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8226" y="601082"/>
                <a:ext cx="2022348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03B09256-555E-5508-478A-6E3D1EE84B22}"/>
                  </a:ext>
                </a:extLst>
              </p:cNvPr>
              <p:cNvSpPr txBox="1"/>
              <p:nvPr/>
            </p:nvSpPr>
            <p:spPr bwMode="auto">
              <a:xfrm>
                <a:off x="1546138" y="2470218"/>
                <a:ext cx="2252988" cy="67736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03B09256-555E-5508-478A-6E3D1EE84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6138" y="2470218"/>
                <a:ext cx="2252988" cy="677365"/>
              </a:xfrm>
              <a:prstGeom prst="rect">
                <a:avLst/>
              </a:prstGeom>
              <a:blipFill>
                <a:blip r:embed="rId3"/>
                <a:stretch>
                  <a:fillRect b="-37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8B6993-3F61-ED4A-EA5B-AD8FCDC2BC7C}"/>
                  </a:ext>
                </a:extLst>
              </p:cNvPr>
              <p:cNvSpPr txBox="1"/>
              <p:nvPr/>
            </p:nvSpPr>
            <p:spPr bwMode="auto">
              <a:xfrm>
                <a:off x="1446218" y="1578394"/>
                <a:ext cx="57606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波包的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也是高斯分佈，也滿足歸一化條件。因此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8B6993-3F61-ED4A-EA5B-AD8FCDC2B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6218" y="1578394"/>
                <a:ext cx="5760640" cy="369332"/>
              </a:xfrm>
              <a:prstGeom prst="rect">
                <a:avLst/>
              </a:prstGeom>
              <a:blipFill>
                <a:blip r:embed="rId4"/>
                <a:stretch>
                  <a:fillRect l="-879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04EC95D1-2288-B579-EAD8-F986AECE0312}"/>
                  </a:ext>
                </a:extLst>
              </p:cNvPr>
              <p:cNvSpPr txBox="1"/>
              <p:nvPr/>
            </p:nvSpPr>
            <p:spPr bwMode="auto">
              <a:xfrm>
                <a:off x="4417959" y="746591"/>
                <a:ext cx="2800596" cy="65601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04EC95D1-2288-B579-EAD8-F986AECE0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7959" y="746591"/>
                <a:ext cx="2800596" cy="6560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57254570-E3F2-F74B-4ECA-7AC2015ED8DE}"/>
                  </a:ext>
                </a:extLst>
              </p:cNvPr>
              <p:cNvSpPr txBox="1"/>
              <p:nvPr/>
            </p:nvSpPr>
            <p:spPr bwMode="auto">
              <a:xfrm>
                <a:off x="4572000" y="2391691"/>
                <a:ext cx="2800596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57254570-E3F2-F74B-4ECA-7AC2015ED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2391691"/>
                <a:ext cx="2800596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71FC074A-8B79-9CAD-7541-2988EDD05023}"/>
                  </a:ext>
                </a:extLst>
              </p:cNvPr>
              <p:cNvSpPr txBox="1"/>
              <p:nvPr/>
            </p:nvSpPr>
            <p:spPr bwMode="auto">
              <a:xfrm>
                <a:off x="3663222" y="6041338"/>
                <a:ext cx="1385507" cy="61645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dirty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71FC074A-8B79-9CAD-7541-2988EDD05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3222" y="6041338"/>
                <a:ext cx="1385507" cy="616451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0F92923D-4865-5817-AE43-2A116246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 t="4893" r="53658" b="26437"/>
          <a:stretch>
            <a:fillRect/>
          </a:stretch>
        </p:blipFill>
        <p:spPr bwMode="auto">
          <a:xfrm>
            <a:off x="1580476" y="3507462"/>
            <a:ext cx="24431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1B190EAC-4E1A-9643-0B13-C340BAB421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6413" y="4364712"/>
                <a:ext cx="633413" cy="369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1B190EAC-4E1A-9643-0B13-C340BAB42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6413" y="4364712"/>
                <a:ext cx="633413" cy="3698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21D13675-F08D-C32D-2D8F-619C4C71D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29240"/>
          <a:stretch/>
        </p:blipFill>
        <p:spPr bwMode="auto">
          <a:xfrm>
            <a:off x="4572000" y="3573016"/>
            <a:ext cx="2308225" cy="22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917189F3-D69B-5804-6CA7-9C56D8C8D4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5062" y="4501704"/>
                <a:ext cx="5964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1600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altLang="zh-TW" sz="1600" i="0" dirty="0" smtClean="0">
                        <a:latin typeface="Cambria Math"/>
                      </a:rPr>
                      <m:t>Δ</m:t>
                    </m:r>
                  </m:oMath>
                </a14:m>
                <a:r>
                  <a:rPr lang="en-US" altLang="zh-TW" sz="1600" i="1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917189F3-D69B-5804-6CA7-9C56D8C8D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5062" y="4501704"/>
                <a:ext cx="596453" cy="338554"/>
              </a:xfrm>
              <a:prstGeom prst="rect">
                <a:avLst/>
              </a:prstGeom>
              <a:blipFill>
                <a:blip r:embed="rId10"/>
                <a:stretch>
                  <a:fillRect t="-3571" b="-1785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652B86A4-7C8E-8F63-C80A-BDAE4A1A8986}"/>
                  </a:ext>
                </a:extLst>
              </p:cNvPr>
              <p:cNvSpPr txBox="1"/>
              <p:nvPr/>
            </p:nvSpPr>
            <p:spPr bwMode="auto">
              <a:xfrm>
                <a:off x="4718783" y="3597457"/>
                <a:ext cx="80381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652B86A4-7C8E-8F63-C80A-BDAE4A1A8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8783" y="3597457"/>
                <a:ext cx="803810" cy="307777"/>
              </a:xfrm>
              <a:prstGeom prst="rect">
                <a:avLst/>
              </a:prstGeom>
              <a:blipFill>
                <a:blip r:embed="rId11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1AAD2D41-7D4B-B524-4914-0AF6791F7C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02504" y="5430392"/>
                <a:ext cx="20901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1AAD2D41-7D4B-B524-4914-0AF6791F7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02504" y="5430392"/>
                <a:ext cx="209011" cy="338554"/>
              </a:xfrm>
              <a:prstGeom prst="rect">
                <a:avLst/>
              </a:prstGeom>
              <a:blipFill>
                <a:blip r:embed="rId12"/>
                <a:stretch>
                  <a:fillRect r="-27778" b="-3571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D17A5870-02F1-597C-D628-B0DEA96757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0575" y="5448251"/>
                <a:ext cx="44888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D17A5870-02F1-597C-D628-B0DEA9675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0575" y="5448251"/>
                <a:ext cx="448888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B4F856-74B0-7BCB-D57C-62636DBDF43F}"/>
                  </a:ext>
                </a:extLst>
              </p:cNvPr>
              <p:cNvSpPr txBox="1"/>
              <p:nvPr/>
            </p:nvSpPr>
            <p:spPr bwMode="auto">
              <a:xfrm>
                <a:off x="1450378" y="1994744"/>
                <a:ext cx="72149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現在我們可以用同樣的積分式計算波包的動量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不確定性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B4F856-74B0-7BCB-D57C-62636DBDF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0378" y="1994744"/>
                <a:ext cx="7214997" cy="369332"/>
              </a:xfrm>
              <a:prstGeom prst="rect">
                <a:avLst/>
              </a:prstGeom>
              <a:blipFill>
                <a:blip r:embed="rId14"/>
                <a:stretch>
                  <a:fillRect l="-703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8E5B84-1DD8-6512-496A-BFB11746AE59}"/>
                  </a:ext>
                </a:extLst>
              </p:cNvPr>
              <p:cNvSpPr txBox="1"/>
              <p:nvPr/>
            </p:nvSpPr>
            <p:spPr bwMode="auto">
              <a:xfrm>
                <a:off x="1446218" y="17204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為簡單起見，取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8E5B84-1DD8-6512-496A-BFB11746A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6218" y="172040"/>
                <a:ext cx="4572000" cy="369332"/>
              </a:xfrm>
              <a:prstGeom prst="rect">
                <a:avLst/>
              </a:prstGeom>
              <a:blipFill>
                <a:blip r:embed="rId15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15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183DEFB2-7679-07CB-7627-B3F1788E8351}"/>
                  </a:ext>
                </a:extLst>
              </p:cNvPr>
              <p:cNvSpPr txBox="1"/>
              <p:nvPr/>
            </p:nvSpPr>
            <p:spPr bwMode="auto">
              <a:xfrm>
                <a:off x="3550981" y="6153530"/>
                <a:ext cx="1515608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183DEFB2-7679-07CB-7627-B3F1788E8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0981" y="6153530"/>
                <a:ext cx="1515608" cy="496867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018C0E52-5932-6BB0-C93D-6C009A543E3F}"/>
                  </a:ext>
                </a:extLst>
              </p:cNvPr>
              <p:cNvSpPr txBox="1"/>
              <p:nvPr/>
            </p:nvSpPr>
            <p:spPr bwMode="auto">
              <a:xfrm>
                <a:off x="1015833" y="607260"/>
                <a:ext cx="234314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018C0E52-5932-6BB0-C93D-6C009A543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3" y="607260"/>
                <a:ext cx="2343142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42F9EF10-8AB9-10D6-96F0-BD2D43A156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7604" y="188640"/>
                <a:ext cx="71287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定態波函數，</a:t>
                </a:r>
                <a:r>
                  <a:rPr lang="zh-TW" altLang="en-US" dirty="0"/>
                  <a:t>時間部分與空間部分可以分離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42F9EF10-8AB9-10D6-96F0-BD2D43A15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604" y="188640"/>
                <a:ext cx="7128791" cy="369332"/>
              </a:xfrm>
              <a:prstGeom prst="rect">
                <a:avLst/>
              </a:prstGeom>
              <a:blipFill>
                <a:blip r:embed="rId4"/>
                <a:stretch>
                  <a:fillRect l="-712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0FE97BF-F9CC-9049-9E69-511A75273DAB}"/>
                  </a:ext>
                </a:extLst>
              </p:cNvPr>
              <p:cNvSpPr txBox="1"/>
              <p:nvPr/>
            </p:nvSpPr>
            <p:spPr bwMode="auto">
              <a:xfrm>
                <a:off x="1015833" y="1420874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0FE97BF-F9CC-9049-9E69-511A75273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3" y="1420874"/>
                <a:ext cx="3035318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182764-1A02-01FF-7F87-BC29063A7C7A}"/>
              </a:ext>
            </a:extLst>
          </p:cNvPr>
          <p:cNvSpPr txBox="1"/>
          <p:nvPr/>
        </p:nvSpPr>
        <p:spPr bwMode="auto">
          <a:xfrm>
            <a:off x="1007604" y="1009129"/>
            <a:ext cx="3470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代入薛丁格方程式：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E8C721A5-BE99-6A4C-7081-E99B8E89AF78}"/>
                  </a:ext>
                </a:extLst>
              </p:cNvPr>
              <p:cNvSpPr txBox="1"/>
              <p:nvPr/>
            </p:nvSpPr>
            <p:spPr bwMode="auto">
              <a:xfrm>
                <a:off x="1021325" y="2424279"/>
                <a:ext cx="536323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E8C721A5-BE99-6A4C-7081-E99B8E89A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1325" y="2424279"/>
                <a:ext cx="5363238" cy="648126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3DCA21F-7078-0730-1B70-F3184B67A661}"/>
              </a:ext>
            </a:extLst>
          </p:cNvPr>
          <p:cNvSpPr txBox="1"/>
          <p:nvPr/>
        </p:nvSpPr>
        <p:spPr bwMode="auto">
          <a:xfrm>
            <a:off x="1021324" y="2081720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得到：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467789E-8BFD-0DAB-CE14-B54E198BA2F9}"/>
                  </a:ext>
                </a:extLst>
              </p:cNvPr>
              <p:cNvSpPr txBox="1"/>
              <p:nvPr/>
            </p:nvSpPr>
            <p:spPr bwMode="auto">
              <a:xfrm>
                <a:off x="1032063" y="3476451"/>
                <a:ext cx="5196121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467789E-8BFD-0DAB-CE14-B54E198B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2063" y="3476451"/>
                <a:ext cx="5196121" cy="717312"/>
              </a:xfrm>
              <a:prstGeom prst="rect">
                <a:avLst/>
              </a:prstGeom>
              <a:blipFill>
                <a:blip r:embed="rId7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B70AF0-FB36-A7A7-687D-382D623FCE09}"/>
                  </a:ext>
                </a:extLst>
              </p:cNvPr>
              <p:cNvSpPr txBox="1"/>
              <p:nvPr/>
            </p:nvSpPr>
            <p:spPr bwMode="auto">
              <a:xfrm>
                <a:off x="1015833" y="3097194"/>
                <a:ext cx="32750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左右都除以</a:t>
                </a:r>
                <a:r>
                  <a:rPr lang="en-US" altLang="zh-TW" sz="18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B70AF0-FB36-A7A7-687D-382D623FC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3" y="3097194"/>
                <a:ext cx="3275006" cy="369332"/>
              </a:xfrm>
              <a:prstGeom prst="rect">
                <a:avLst/>
              </a:prstGeom>
              <a:blipFill>
                <a:blip r:embed="rId8"/>
                <a:stretch>
                  <a:fillRect l="-193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88944-CBCB-2502-107B-BA8FEAACE423}"/>
                  </a:ext>
                </a:extLst>
              </p:cNvPr>
              <p:cNvSpPr txBox="1"/>
              <p:nvPr/>
            </p:nvSpPr>
            <p:spPr bwMode="auto">
              <a:xfrm>
                <a:off x="1015832" y="4226135"/>
                <a:ext cx="65805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現在左邊只與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有關，右邊只與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有關，兩者是獨立變數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88944-CBCB-2502-107B-BA8FEAACE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2" y="4226135"/>
                <a:ext cx="6580503" cy="369332"/>
              </a:xfrm>
              <a:prstGeom prst="rect">
                <a:avLst/>
              </a:prstGeom>
              <a:blipFill>
                <a:blip r:embed="rId9"/>
                <a:stretch>
                  <a:fillRect l="-9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EB02-68AA-8C1F-D5CF-B0012A5B8ED3}"/>
                  </a:ext>
                </a:extLst>
              </p:cNvPr>
              <p:cNvSpPr txBox="1"/>
              <p:nvPr/>
            </p:nvSpPr>
            <p:spPr bwMode="auto">
              <a:xfrm>
                <a:off x="999603" y="4595467"/>
                <a:ext cx="71287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這不可能，唯一例外是左右兩式與兩者都無關，是一常數。設為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EB02-68AA-8C1F-D5CF-B0012A5B8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9603" y="4595467"/>
                <a:ext cx="7128791" cy="369332"/>
              </a:xfrm>
              <a:prstGeom prst="rect">
                <a:avLst/>
              </a:prstGeom>
              <a:blipFill>
                <a:blip r:embed="rId10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3C81761D-5DD6-80B9-D706-700FB1038019}"/>
                  </a:ext>
                </a:extLst>
              </p:cNvPr>
              <p:cNvSpPr txBox="1"/>
              <p:nvPr/>
            </p:nvSpPr>
            <p:spPr bwMode="auto">
              <a:xfrm>
                <a:off x="1048919" y="5064364"/>
                <a:ext cx="568332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3C81761D-5DD6-80B9-D706-700FB1038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919" y="5064364"/>
                <a:ext cx="5683322" cy="717312"/>
              </a:xfrm>
              <a:prstGeom prst="rect">
                <a:avLst/>
              </a:prstGeom>
              <a:blipFill>
                <a:blip r:embed="rId11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FD3741FE-F34E-1CD4-55CD-E029BF00AEC5}"/>
              </a:ext>
            </a:extLst>
          </p:cNvPr>
          <p:cNvSpPr/>
          <p:nvPr/>
        </p:nvSpPr>
        <p:spPr>
          <a:xfrm>
            <a:off x="4526519" y="4938712"/>
            <a:ext cx="2242986" cy="1054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06FFFC2E-3864-A523-19F4-91DC860750F0}"/>
                  </a:ext>
                </a:extLst>
              </p:cNvPr>
              <p:cNvSpPr txBox="1"/>
              <p:nvPr/>
            </p:nvSpPr>
            <p:spPr bwMode="auto">
              <a:xfrm>
                <a:off x="1067175" y="6069379"/>
                <a:ext cx="1992657" cy="62985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06FFFC2E-3864-A523-19F4-91DC86075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7175" y="6069379"/>
                <a:ext cx="1992657" cy="629852"/>
              </a:xfrm>
              <a:prstGeom prst="rect">
                <a:avLst/>
              </a:prstGeom>
              <a:blipFill>
                <a:blip r:embed="rId1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2D568CF5-A444-3F32-6596-594C7824643F}"/>
              </a:ext>
            </a:extLst>
          </p:cNvPr>
          <p:cNvSpPr/>
          <p:nvPr/>
        </p:nvSpPr>
        <p:spPr>
          <a:xfrm>
            <a:off x="3194914" y="6300809"/>
            <a:ext cx="220985" cy="1698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4C4913-2EAE-DF12-A6B2-D141DF6814E3}"/>
              </a:ext>
            </a:extLst>
          </p:cNvPr>
          <p:cNvCxnSpPr/>
          <p:nvPr/>
        </p:nvCxnSpPr>
        <p:spPr>
          <a:xfrm flipH="1">
            <a:off x="2051720" y="976592"/>
            <a:ext cx="481772" cy="58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BC422D-3C3F-DE0F-D4A0-ABAB7B8AFE9A}"/>
              </a:ext>
            </a:extLst>
          </p:cNvPr>
          <p:cNvCxnSpPr>
            <a:cxnSpLocks/>
          </p:cNvCxnSpPr>
          <p:nvPr/>
        </p:nvCxnSpPr>
        <p:spPr>
          <a:xfrm>
            <a:off x="2533492" y="966716"/>
            <a:ext cx="402851" cy="647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272DE8-A85C-5CFE-B5FD-505E30135D3C}"/>
              </a:ext>
            </a:extLst>
          </p:cNvPr>
          <p:cNvCxnSpPr>
            <a:cxnSpLocks/>
          </p:cNvCxnSpPr>
          <p:nvPr/>
        </p:nvCxnSpPr>
        <p:spPr>
          <a:xfrm>
            <a:off x="2551306" y="977288"/>
            <a:ext cx="1151638" cy="5184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49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  <p:bldP spid="6" grpId="0" animBg="1"/>
      <p:bldP spid="7" grpId="0"/>
      <p:bldP spid="8" grpId="0" animBg="1"/>
      <p:bldP spid="10" grpId="0"/>
      <p:bldP spid="11" grpId="0"/>
      <p:bldP spid="13" grpId="0"/>
      <p:bldP spid="14" grpId="0" animBg="1"/>
      <p:bldP spid="9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5">
                <a:extLst>
                  <a:ext uri="{FF2B5EF4-FFF2-40B4-BE49-F238E27FC236}">
                    <a16:creationId xmlns:a16="http://schemas.microsoft.com/office/drawing/2014/main" id="{7AAB6D3A-C758-5A7F-595D-201610BCA4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2842" y="4257906"/>
                <a:ext cx="526396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大膽推測：對這些解，</a:t>
                </a:r>
                <a:r>
                  <a:rPr lang="en-US" altLang="zh-TW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就是能量的測量結果，</a:t>
                </a:r>
              </a:p>
            </p:txBody>
          </p:sp>
        </mc:Choice>
        <mc:Fallback xmlns="">
          <p:sp>
            <p:nvSpPr>
              <p:cNvPr id="24" name="文字方塊 25">
                <a:extLst>
                  <a:ext uri="{FF2B5EF4-FFF2-40B4-BE49-F238E27FC236}">
                    <a16:creationId xmlns:a16="http://schemas.microsoft.com/office/drawing/2014/main" id="{7AAB6D3A-C758-5A7F-595D-201610BCA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842" y="4257906"/>
                <a:ext cx="5263967" cy="369332"/>
              </a:xfrm>
              <a:prstGeom prst="rect">
                <a:avLst/>
              </a:prstGeom>
              <a:blipFill>
                <a:blip r:embed="rId2"/>
                <a:stretch>
                  <a:fillRect l="-96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13">
            <a:extLst>
              <a:ext uri="{FF2B5EF4-FFF2-40B4-BE49-F238E27FC236}">
                <a16:creationId xmlns:a16="http://schemas.microsoft.com/office/drawing/2014/main" id="{5CAA6148-065B-D625-AEB2-070F81EE0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857" y="4713744"/>
            <a:ext cx="6624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之後我們將正式證明對於定態，能量的測量的確沒有不確定性！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13">
                <a:extLst>
                  <a:ext uri="{FF2B5EF4-FFF2-40B4-BE49-F238E27FC236}">
                    <a16:creationId xmlns:a16="http://schemas.microsoft.com/office/drawing/2014/main" id="{3FC31480-34D3-136A-D559-051C342605EC}"/>
                  </a:ext>
                </a:extLst>
              </p:cNvPr>
              <p:cNvSpPr txBox="1"/>
              <p:nvPr/>
            </p:nvSpPr>
            <p:spPr bwMode="auto">
              <a:xfrm>
                <a:off x="7640737" y="4713744"/>
                <a:ext cx="97196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13">
                <a:extLst>
                  <a:ext uri="{FF2B5EF4-FFF2-40B4-BE49-F238E27FC236}">
                    <a16:creationId xmlns:a16="http://schemas.microsoft.com/office/drawing/2014/main" id="{3FC31480-34D3-136A-D559-051C34260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40737" y="4713744"/>
                <a:ext cx="97196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59AABF62-9E16-0750-D949-4F26D939CAAB}"/>
                  </a:ext>
                </a:extLst>
              </p:cNvPr>
              <p:cNvSpPr txBox="1"/>
              <p:nvPr/>
            </p:nvSpPr>
            <p:spPr bwMode="auto">
              <a:xfrm>
                <a:off x="1082333" y="1855015"/>
                <a:ext cx="1515608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59AABF62-9E16-0750-D949-4F26D939C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2333" y="1855015"/>
                <a:ext cx="1515608" cy="496867"/>
              </a:xfrm>
              <a:prstGeom prst="rect">
                <a:avLst/>
              </a:prstGeom>
              <a:blipFill>
                <a:blip r:embed="rId4"/>
                <a:stretch>
                  <a:fillRect b="-97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24">
            <a:extLst>
              <a:ext uri="{FF2B5EF4-FFF2-40B4-BE49-F238E27FC236}">
                <a16:creationId xmlns:a16="http://schemas.microsoft.com/office/drawing/2014/main" id="{261FEC75-C363-84CE-21A7-0A9D4C7AE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052736"/>
            <a:ext cx="7128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定態波函數，</a:t>
            </a:r>
            <a:r>
              <a:rPr lang="zh-TW" altLang="en-US" dirty="0">
                <a:solidFill>
                  <a:srgbClr val="FF0000"/>
                </a:solidFill>
              </a:rPr>
              <a:t>時間部分不只可以被分離，而且可以被完全決定，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id="{3A1CCE03-8D65-D60A-2854-ECCDDF8358D5}"/>
                  </a:ext>
                </a:extLst>
              </p:cNvPr>
              <p:cNvSpPr txBox="1"/>
              <p:nvPr/>
            </p:nvSpPr>
            <p:spPr bwMode="auto">
              <a:xfrm>
                <a:off x="1051857" y="2460320"/>
                <a:ext cx="7695719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LID4096">
                    <a:latin typeface="Times New Roman" pitchFamily="18" charset="0"/>
                    <a:cs typeface="Times New Roman" pitchFamily="18" charset="0"/>
                  </a:rPr>
                  <a:t>定態波函數的時間演化就是函數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LID4096">
                    <a:latin typeface="Times New Roman" pitchFamily="18" charset="0"/>
                    <a:cs typeface="Times New Roman" pitchFamily="18" charset="0"/>
                  </a:rPr>
                  <a:t>乘上一個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Phase factor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id="{3A1CCE03-8D65-D60A-2854-ECCDDF835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1857" y="2460320"/>
                <a:ext cx="7695719" cy="480709"/>
              </a:xfrm>
              <a:prstGeom prst="rect">
                <a:avLst/>
              </a:prstGeom>
              <a:blipFill>
                <a:blip r:embed="rId5"/>
                <a:stretch>
                  <a:fillRect l="-825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2B23B3-6C59-8CA9-F8D9-4866CFD09CFA}"/>
                  </a:ext>
                </a:extLst>
              </p:cNvPr>
              <p:cNvSpPr txBox="1"/>
              <p:nvPr/>
            </p:nvSpPr>
            <p:spPr bwMode="auto">
              <a:xfrm>
                <a:off x="1051857" y="1447648"/>
                <a:ext cx="63141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時間部分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與位能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的關係完全濃縮在一個常數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之中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2B23B3-6C59-8CA9-F8D9-4866CFD09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1857" y="1447648"/>
                <a:ext cx="6314106" cy="369332"/>
              </a:xfrm>
              <a:prstGeom prst="rect">
                <a:avLst/>
              </a:prstGeom>
              <a:blipFill>
                <a:blip r:embed="rId6"/>
                <a:stretch>
                  <a:fillRect l="-100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5">
                <a:extLst>
                  <a:ext uri="{FF2B5EF4-FFF2-40B4-BE49-F238E27FC236}">
                    <a16:creationId xmlns:a16="http://schemas.microsoft.com/office/drawing/2014/main" id="{ADCA5B9C-574F-C2AB-1E71-BE05BA96F982}"/>
                  </a:ext>
                </a:extLst>
              </p:cNvPr>
              <p:cNvSpPr txBox="1"/>
              <p:nvPr/>
            </p:nvSpPr>
            <p:spPr bwMode="auto">
              <a:xfrm>
                <a:off x="2751848" y="1876947"/>
                <a:ext cx="3645549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5">
                <a:extLst>
                  <a:ext uri="{FF2B5EF4-FFF2-40B4-BE49-F238E27FC236}">
                    <a16:creationId xmlns:a16="http://schemas.microsoft.com/office/drawing/2014/main" id="{ADCA5B9C-574F-C2AB-1E71-BE05BA96F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51848" y="1876947"/>
                <a:ext cx="3645549" cy="496867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B23EF8-1D46-B2BB-FF76-A54516218923}"/>
                  </a:ext>
                </a:extLst>
              </p:cNvPr>
              <p:cNvSpPr txBox="1"/>
              <p:nvPr/>
            </p:nvSpPr>
            <p:spPr bwMode="auto">
              <a:xfrm>
                <a:off x="1061323" y="3496628"/>
                <a:ext cx="73509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𝐸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顯然就是能量。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B23EF8-1D46-B2BB-FF76-A54516218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1323" y="3496628"/>
                <a:ext cx="7350982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2148A0C-6203-4C18-2B5C-D04842DE5763}"/>
              </a:ext>
            </a:extLst>
          </p:cNvPr>
          <p:cNvSpPr txBox="1"/>
          <p:nvPr/>
        </p:nvSpPr>
        <p:spPr bwMode="auto">
          <a:xfrm>
            <a:off x="1043608" y="3006264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如同自由電子波一樣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42255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/>
              <p:nvPr/>
            </p:nvSpPr>
            <p:spPr bwMode="auto">
              <a:xfrm>
                <a:off x="618982" y="979630"/>
                <a:ext cx="3645550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982" y="979630"/>
                <a:ext cx="3645550" cy="496867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D6B5F76-5948-2949-1892-FDCC6E3484AF}"/>
              </a:ext>
            </a:extLst>
          </p:cNvPr>
          <p:cNvSpPr txBox="1"/>
          <p:nvPr/>
        </p:nvSpPr>
        <p:spPr bwMode="auto">
          <a:xfrm>
            <a:off x="537888" y="2382537"/>
            <a:ext cx="7463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量子波函數若可以分離，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稱為定態，它所有可測量的量都與時間無關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/>
              <p:nvPr/>
            </p:nvSpPr>
            <p:spPr bwMode="auto">
              <a:xfrm>
                <a:off x="558436" y="1429906"/>
                <a:ext cx="8115904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/>
                  <a:t>是時間為零時的瞬間波函數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err="1"/>
                  <a:t>是未來的演化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evolution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436" y="1429906"/>
                <a:ext cx="8115904" cy="480709"/>
              </a:xfrm>
              <a:prstGeom prst="rect">
                <a:avLst/>
              </a:prstGeom>
              <a:blipFill>
                <a:blip r:embed="rId4"/>
                <a:stretch>
                  <a:fillRect l="-313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4">
            <a:extLst>
              <a:ext uri="{FF2B5EF4-FFF2-40B4-BE49-F238E27FC236}">
                <a16:creationId xmlns:a16="http://schemas.microsoft.com/office/drawing/2014/main" id="{08657F60-55E9-47AD-7616-FF1D59AD2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62" y="2951572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機率密度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3097F053-DE46-4F2A-8262-2E427F10F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496" y="2922531"/>
            <a:ext cx="1714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與時間無關。</a:t>
            </a:r>
            <a:endParaRPr lang="en-US" altLang="zh-TW" dirty="0"/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FC4C0E9A-F2C8-347B-0F2C-67B1AAAD4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99" y="4168600"/>
            <a:ext cx="619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其他物理測量的期望值也都與時間無關！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DC2D801B-C1FE-8F42-E77D-EBBFD6735FA4}"/>
                  </a:ext>
                </a:extLst>
              </p:cNvPr>
              <p:cNvSpPr txBox="1"/>
              <p:nvPr/>
            </p:nvSpPr>
            <p:spPr bwMode="auto">
              <a:xfrm>
                <a:off x="1673514" y="2831609"/>
                <a:ext cx="5796972" cy="5595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TW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  <m:r>
                                  <a:rPr lang="en-US" altLang="zh-TW" i="1">
                                    <a:latin typeface="Cambria Math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  <m:r>
                                  <a:rPr lang="en-US" altLang="zh-TW" i="1">
                                    <a:latin typeface="Cambria Math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DC2D801B-C1FE-8F42-E77D-EBBFD6735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3514" y="2831609"/>
                <a:ext cx="5796972" cy="559512"/>
              </a:xfrm>
              <a:prstGeom prst="rect">
                <a:avLst/>
              </a:prstGeom>
              <a:blipFill>
                <a:blip r:embed="rId5"/>
                <a:stretch>
                  <a:fillRect b="-159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15ACDC00-928D-40A7-AA9B-48A6A6B2B142}"/>
                  </a:ext>
                </a:extLst>
              </p:cNvPr>
              <p:cNvSpPr txBox="1"/>
              <p:nvPr/>
            </p:nvSpPr>
            <p:spPr bwMode="auto">
              <a:xfrm>
                <a:off x="547362" y="4588352"/>
                <a:ext cx="6019006" cy="17114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b="0" dirty="0"/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15ACDC00-928D-40A7-AA9B-48A6A6B2B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362" y="4588352"/>
                <a:ext cx="6019006" cy="1711494"/>
              </a:xfrm>
              <a:prstGeom prst="rect">
                <a:avLst/>
              </a:prstGeom>
              <a:blipFill>
                <a:blip r:embed="rId6"/>
                <a:stretch>
                  <a:fillRect l="-5485" t="-59259" b="-9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 descr="p1">
            <a:extLst>
              <a:ext uri="{FF2B5EF4-FFF2-40B4-BE49-F238E27FC236}">
                <a16:creationId xmlns:a16="http://schemas.microsoft.com/office/drawing/2014/main" id="{E06B20A0-75D0-D84C-8E68-0CF6F2B186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49" y="4565418"/>
            <a:ext cx="2233612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24">
            <a:extLst>
              <a:ext uri="{FF2B5EF4-FFF2-40B4-BE49-F238E27FC236}">
                <a16:creationId xmlns:a16="http://schemas.microsoft.com/office/drawing/2014/main" id="{2C1AE18B-D965-A33A-03F7-6573E7C1A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99" y="530558"/>
            <a:ext cx="7128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可以被分離的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波函數，</a:t>
            </a:r>
          </a:p>
        </p:txBody>
      </p:sp>
    </p:spTree>
    <p:extLst>
      <p:ext uri="{BB962C8B-B14F-4D97-AF65-F5344CB8AC3E}">
        <p14:creationId xmlns:p14="http://schemas.microsoft.com/office/powerpoint/2010/main" val="33686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9" grpId="0"/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5C59F-843F-B7AD-BBDB-5679FE47D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61" y="2346502"/>
            <a:ext cx="8032277" cy="3383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CE3499-951A-F83D-69A2-40474D4FD5EE}"/>
                  </a:ext>
                </a:extLst>
              </p:cNvPr>
              <p:cNvSpPr txBox="1"/>
              <p:nvPr/>
            </p:nvSpPr>
            <p:spPr bwMode="auto">
              <a:xfrm>
                <a:off x="585457" y="752660"/>
                <a:ext cx="56699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時間只改變了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在複數平面的相角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Phase。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CE3499-951A-F83D-69A2-40474D4FD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457" y="752660"/>
                <a:ext cx="5669950" cy="369332"/>
              </a:xfrm>
              <a:prstGeom prst="rect">
                <a:avLst/>
              </a:prstGeom>
              <a:blipFill>
                <a:blip r:embed="rId3"/>
                <a:stretch>
                  <a:fillRect l="-89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8BA9B4-4E1B-7A90-BFC2-BCAFACE1AA13}"/>
                  </a:ext>
                </a:extLst>
              </p:cNvPr>
              <p:cNvSpPr txBox="1"/>
              <p:nvPr/>
            </p:nvSpPr>
            <p:spPr bwMode="auto">
              <a:xfrm>
                <a:off x="574543" y="1567405"/>
                <a:ext cx="81369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因此可以說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定態的電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子一直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是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處於同一個狀態！就是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所決定的電子狀態。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8BA9B4-4E1B-7A90-BFC2-BCAFACE1A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543" y="1567405"/>
                <a:ext cx="8136904" cy="369332"/>
              </a:xfrm>
              <a:prstGeom prst="rect">
                <a:avLst/>
              </a:prstGeom>
              <a:blipFill>
                <a:blip r:embed="rId4"/>
                <a:stretch>
                  <a:fillRect l="-624" t="-6667" r="-156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FE158CB0-B7F0-8F69-9EA9-130548C7DC4B}"/>
              </a:ext>
            </a:extLst>
          </p:cNvPr>
          <p:cNvSpPr/>
          <p:nvPr/>
        </p:nvSpPr>
        <p:spPr>
          <a:xfrm>
            <a:off x="574543" y="2346501"/>
            <a:ext cx="8032276" cy="936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53A648-BF84-F067-E82C-DC45B68DBD94}"/>
              </a:ext>
            </a:extLst>
          </p:cNvPr>
          <p:cNvSpPr/>
          <p:nvPr/>
        </p:nvSpPr>
        <p:spPr>
          <a:xfrm>
            <a:off x="555862" y="4753473"/>
            <a:ext cx="8032276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5774270B-A433-D720-40A9-AE788FB53639}"/>
                  </a:ext>
                </a:extLst>
              </p:cNvPr>
              <p:cNvSpPr txBox="1"/>
              <p:nvPr/>
            </p:nvSpPr>
            <p:spPr bwMode="auto">
              <a:xfrm>
                <a:off x="585457" y="192502"/>
                <a:ext cx="2519408" cy="49686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5774270B-A433-D720-40A9-AE788FB53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457" y="192502"/>
                <a:ext cx="2519408" cy="496867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DE9B82-C4A5-BDD3-58FC-A045B52AD5AE}"/>
                  </a:ext>
                </a:extLst>
              </p:cNvPr>
              <p:cNvSpPr txBox="1"/>
              <p:nvPr/>
            </p:nvSpPr>
            <p:spPr bwMode="auto">
              <a:xfrm>
                <a:off x="555861" y="1977170"/>
                <a:ext cx="84823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空間部分函數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沒有隨時間變！只是換了不同版本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DE9B82-C4A5-BDD3-58FC-A045B52AD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861" y="1977170"/>
                <a:ext cx="8482324" cy="369332"/>
              </a:xfrm>
              <a:prstGeom prst="rect">
                <a:avLst/>
              </a:prstGeom>
              <a:blipFill>
                <a:blip r:embed="rId6"/>
                <a:stretch>
                  <a:fillRect l="-5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97F3DA-A2E1-2625-FAD9-4E735AC5F663}"/>
                  </a:ext>
                </a:extLst>
              </p:cNvPr>
              <p:cNvSpPr txBox="1"/>
              <p:nvPr/>
            </p:nvSpPr>
            <p:spPr bwMode="auto">
              <a:xfrm>
                <a:off x="574543" y="1162425"/>
                <a:ext cx="79312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物理測量只與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的絕對值有關，獨立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phase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變化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沒有物理結果。</a:t>
                </a:r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97F3DA-A2E1-2625-FAD9-4E735AC5F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543" y="1162425"/>
                <a:ext cx="7931234" cy="369332"/>
              </a:xfrm>
              <a:prstGeom prst="rect">
                <a:avLst/>
              </a:prstGeom>
              <a:blipFill>
                <a:blip r:embed="rId7"/>
                <a:stretch>
                  <a:fillRect l="-6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11ED387-9245-FCDE-F281-8C0CC1406471}"/>
              </a:ext>
            </a:extLst>
          </p:cNvPr>
          <p:cNvSpPr txBox="1"/>
          <p:nvPr/>
        </p:nvSpPr>
        <p:spPr bwMode="auto">
          <a:xfrm>
            <a:off x="585700" y="5920674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因此起始條件若在定態，此電子就會一直留在此定態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1BF08-1966-F40B-EC1A-68A0E70248A8}"/>
              </a:ext>
            </a:extLst>
          </p:cNvPr>
          <p:cNvSpPr txBox="1"/>
          <p:nvPr/>
        </p:nvSpPr>
        <p:spPr bwMode="auto">
          <a:xfrm>
            <a:off x="585457" y="6318735"/>
            <a:ext cx="63628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無人打攪時，電子會獨立逗留的狀態，就是定態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2" name="Picture 8" descr="http://free.yes81.net/userfiles/image/%E6%89%93%E5%9D%90.jpg">
            <a:extLst>
              <a:ext uri="{FF2B5EF4-FFF2-40B4-BE49-F238E27FC236}">
                <a16:creationId xmlns:a16="http://schemas.microsoft.com/office/drawing/2014/main" id="{87C0F49A-A1C7-DD1F-70E2-F3A9BCF52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6903" r="9865" b="12918"/>
          <a:stretch/>
        </p:blipFill>
        <p:spPr bwMode="auto">
          <a:xfrm>
            <a:off x="7429077" y="5427521"/>
            <a:ext cx="1207906" cy="13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2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  <p:bldP spid="10" grpId="0"/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5" name="文字方塊 15"/>
          <p:cNvSpPr txBox="1">
            <a:spLocks noChangeArrowheads="1"/>
          </p:cNvSpPr>
          <p:nvPr/>
        </p:nvSpPr>
        <p:spPr bwMode="auto">
          <a:xfrm>
            <a:off x="1185633" y="1265060"/>
            <a:ext cx="5857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定態解的特點是：時間部分與空間部分分離。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19157" y="3568849"/>
                <a:ext cx="4320481" cy="369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dirty="0"/>
                  <a:t>滿足此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常微分方程式</a:t>
                </a:r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57" y="3568849"/>
                <a:ext cx="4320481" cy="369888"/>
              </a:xfrm>
              <a:prstGeom prst="rect">
                <a:avLst/>
              </a:prstGeom>
              <a:blipFill>
                <a:blip r:embed="rId2"/>
                <a:stretch>
                  <a:fillRect l="-293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7625" y="853721"/>
                <a:ext cx="7704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時間部分已解出，現在我們來寫定態解空間位置部分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滿足的方程式：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5" y="853721"/>
                <a:ext cx="7704856" cy="369332"/>
              </a:xfrm>
              <a:prstGeom prst="rect">
                <a:avLst/>
              </a:prstGeom>
              <a:blipFill>
                <a:blip r:embed="rId3"/>
                <a:stretch>
                  <a:fillRect l="-65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/>
              <p:nvPr/>
            </p:nvSpPr>
            <p:spPr bwMode="auto">
              <a:xfrm>
                <a:off x="1237976" y="4070448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7976" y="4070448"/>
                <a:ext cx="4435573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51F13163-CD5C-F44F-C71F-39D9ECEF5C97}"/>
                  </a:ext>
                </a:extLst>
              </p:cNvPr>
              <p:cNvSpPr txBox="1"/>
              <p:nvPr/>
            </p:nvSpPr>
            <p:spPr bwMode="auto">
              <a:xfrm>
                <a:off x="1242274" y="4891491"/>
                <a:ext cx="4128631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51F13163-CD5C-F44F-C71F-39D9ECEF5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2274" y="4891491"/>
                <a:ext cx="4128631" cy="7173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1EBD963D-753F-BF45-ADB8-FD933927C585}"/>
                  </a:ext>
                </a:extLst>
              </p:cNvPr>
              <p:cNvSpPr txBox="1"/>
              <p:nvPr/>
            </p:nvSpPr>
            <p:spPr bwMode="auto">
              <a:xfrm>
                <a:off x="1187624" y="1844824"/>
                <a:ext cx="568332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1EBD963D-753F-BF45-ADB8-FD933927C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844824"/>
                <a:ext cx="5683322" cy="717312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864879DF-130C-A963-9F7D-8A9846565FE5}"/>
              </a:ext>
            </a:extLst>
          </p:cNvPr>
          <p:cNvSpPr/>
          <p:nvPr/>
        </p:nvSpPr>
        <p:spPr>
          <a:xfrm>
            <a:off x="1219157" y="1730133"/>
            <a:ext cx="3568867" cy="10671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6">
                <a:extLst>
                  <a:ext uri="{FF2B5EF4-FFF2-40B4-BE49-F238E27FC236}">
                    <a16:creationId xmlns:a16="http://schemas.microsoft.com/office/drawing/2014/main" id="{B83B88AA-696A-3BC9-B43F-29AB6BF77B51}"/>
                  </a:ext>
                </a:extLst>
              </p:cNvPr>
              <p:cNvSpPr txBox="1"/>
              <p:nvPr/>
            </p:nvSpPr>
            <p:spPr>
              <a:xfrm>
                <a:off x="1187624" y="3194903"/>
                <a:ext cx="62339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TW" altLang="en-US" dirty="0"/>
                  <a:t>位置函數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dirty="0"/>
                  <a:t>對應特定的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，因此將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寫在足標：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1" name="文字方塊 16">
                <a:extLst>
                  <a:ext uri="{FF2B5EF4-FFF2-40B4-BE49-F238E27FC236}">
                    <a16:creationId xmlns:a16="http://schemas.microsoft.com/office/drawing/2014/main" id="{B83B88AA-696A-3BC9-B43F-29AB6BF77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194903"/>
                <a:ext cx="6233964" cy="369332"/>
              </a:xfrm>
              <a:prstGeom prst="rect">
                <a:avLst/>
              </a:prstGeom>
              <a:blipFill>
                <a:blip r:embed="rId7"/>
                <a:stretch>
                  <a:fillRect l="-81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6">
            <a:extLst>
              <a:ext uri="{FF2B5EF4-FFF2-40B4-BE49-F238E27FC236}">
                <a16:creationId xmlns:a16="http://schemas.microsoft.com/office/drawing/2014/main" id="{FC2A642B-AFBB-E7C3-BABC-7DAA2AA1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976" y="6147243"/>
            <a:ext cx="318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與時間無關之薛丁格方程式</a:t>
            </a:r>
            <a:r>
              <a:rPr lang="zh-TW" altLang="en-US" dirty="0"/>
              <a:t>。</a:t>
            </a: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14F568CB-2273-3880-81AD-BD5FDBF81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976" y="5766304"/>
            <a:ext cx="4706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Time-Independent </a:t>
            </a:r>
            <a:r>
              <a:rPr kumimoji="0" lang="en-US" altLang="zh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Schrodinger Equation</a:t>
            </a:r>
            <a:endParaRPr kumimoji="0"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73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8" grpId="0" animBg="1"/>
      <p:bldP spid="11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文字方塊 2"/>
          <p:cNvSpPr txBox="1">
            <a:spLocks noChangeArrowheads="1"/>
          </p:cNvSpPr>
          <p:nvPr/>
        </p:nvSpPr>
        <p:spPr bwMode="auto">
          <a:xfrm>
            <a:off x="910941" y="1353843"/>
            <a:ext cx="4706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定態波函數的空間部分所滿足的方程式：</a:t>
            </a:r>
          </a:p>
        </p:txBody>
      </p:sp>
      <p:pic>
        <p:nvPicPr>
          <p:cNvPr id="28677" name="Picture 8" descr="http://free.yes81.net/userfiles/image/%E6%89%93%E5%9D%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23" y="855439"/>
            <a:ext cx="2527498" cy="202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980489" y="3033200"/>
                <a:ext cx="79443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TW" altLang="en-US" dirty="0"/>
                  <a:t>解出位置函數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i="1" dirty="0">
                    <a:latin typeface="+mj-lt"/>
                  </a:rPr>
                  <a:t> </a:t>
                </a:r>
                <a:r>
                  <a:rPr lang="zh-TW" altLang="en-US" dirty="0">
                    <a:latin typeface="+mj-lt"/>
                  </a:rPr>
                  <a:t>整個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定態</a:t>
                </a:r>
                <a:r>
                  <a:rPr lang="zh-TW" altLang="en-US" dirty="0">
                    <a:latin typeface="+mj-lt"/>
                  </a:rPr>
                  <a:t>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>
                    <a:latin typeface="+mj-lt"/>
                  </a:rPr>
                  <a:t>就都知道了！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89" y="3033200"/>
                <a:ext cx="7944353" cy="369332"/>
              </a:xfrm>
              <a:prstGeom prst="rect">
                <a:avLst/>
              </a:prstGeom>
              <a:blipFill>
                <a:blip r:embed="rId3"/>
                <a:stretch>
                  <a:fillRect l="-799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79" name="Rectangle 26"/>
          <p:cNvSpPr>
            <a:spLocks noChangeArrowheads="1"/>
          </p:cNvSpPr>
          <p:nvPr/>
        </p:nvSpPr>
        <p:spPr bwMode="auto">
          <a:xfrm>
            <a:off x="910941" y="935303"/>
            <a:ext cx="318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與時間無關之薛丁格方程式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1043608" y="3501008"/>
                <a:ext cx="2359107" cy="49686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501008"/>
                <a:ext cx="2359107" cy="496867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5AF613DD-82E8-DE88-F5D6-E175EB59450C}"/>
                  </a:ext>
                </a:extLst>
              </p:cNvPr>
              <p:cNvSpPr txBox="1"/>
              <p:nvPr/>
            </p:nvSpPr>
            <p:spPr bwMode="auto">
              <a:xfrm>
                <a:off x="995890" y="1804072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5AF613DD-82E8-DE88-F5D6-E175EB594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890" y="1804072"/>
                <a:ext cx="4435573" cy="648126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A1059A-EB09-C9F9-E1F0-D7CEFB7854DE}"/>
                  </a:ext>
                </a:extLst>
              </p:cNvPr>
              <p:cNvSpPr txBox="1"/>
              <p:nvPr/>
            </p:nvSpPr>
            <p:spPr bwMode="auto">
              <a:xfrm>
                <a:off x="995890" y="4712557"/>
                <a:ext cx="48493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方程式中不再有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解可以是實數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A1059A-EB09-C9F9-E1F0-D7CEFB785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890" y="4712557"/>
                <a:ext cx="4849376" cy="369332"/>
              </a:xfrm>
              <a:prstGeom prst="rect">
                <a:avLst/>
              </a:prstGeom>
              <a:blipFill>
                <a:blip r:embed="rId6"/>
                <a:stretch>
                  <a:fillRect l="-10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7E5B13C-11A5-F011-0D93-C1EE2FCBB4E6}"/>
              </a:ext>
            </a:extLst>
          </p:cNvPr>
          <p:cNvSpPr txBox="1"/>
          <p:nvPr/>
        </p:nvSpPr>
        <p:spPr bwMode="auto">
          <a:xfrm>
            <a:off x="980489" y="5307901"/>
            <a:ext cx="6682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這是一個典型古典物理的Sturm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-Liouville Theory!</a:t>
            </a:r>
          </a:p>
        </p:txBody>
      </p:sp>
    </p:spTree>
    <p:extLst>
      <p:ext uri="{BB962C8B-B14F-4D97-AF65-F5344CB8AC3E}">
        <p14:creationId xmlns:p14="http://schemas.microsoft.com/office/powerpoint/2010/main" val="393787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 bwMode="auto">
              <a:xfrm>
                <a:off x="6381302" y="2503290"/>
                <a:ext cx="2059859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1302" y="2503290"/>
                <a:ext cx="2059859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970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10" name="Rectangle 9"/>
              <p:cNvSpPr>
                <a:spLocks noChangeArrowheads="1"/>
              </p:cNvSpPr>
              <p:nvPr/>
            </p:nvSpPr>
            <p:spPr bwMode="auto">
              <a:xfrm>
                <a:off x="615012" y="1474937"/>
                <a:ext cx="40830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r>
                  <a:rPr lang="zh-TW" altLang="en-US" dirty="0"/>
                  <a:t>當電子受力為零時，位能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dirty="0"/>
                  <a:t>是一常數，</a:t>
                </a:r>
              </a:p>
            </p:txBody>
          </p:sp>
        </mc:Choice>
        <mc:Fallback xmlns="">
          <p:sp>
            <p:nvSpPr>
              <p:cNvPr id="297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012" y="1474937"/>
                <a:ext cx="4083050" cy="369887"/>
              </a:xfrm>
              <a:prstGeom prst="rect">
                <a:avLst/>
              </a:prstGeom>
              <a:blipFill>
                <a:blip r:embed="rId3"/>
                <a:stretch>
                  <a:fillRect l="-123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字方塊 25"/>
          <p:cNvSpPr txBox="1">
            <a:spLocks noChangeArrowheads="1"/>
          </p:cNvSpPr>
          <p:nvPr/>
        </p:nvSpPr>
        <p:spPr bwMode="auto">
          <a:xfrm>
            <a:off x="8244408" y="2076450"/>
            <a:ext cx="785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動能</a:t>
            </a:r>
          </a:p>
        </p:txBody>
      </p:sp>
      <p:sp>
        <p:nvSpPr>
          <p:cNvPr id="29713" name="文字方塊 20"/>
          <p:cNvSpPr txBox="1">
            <a:spLocks noChangeArrowheads="1"/>
          </p:cNvSpPr>
          <p:nvPr/>
        </p:nvSpPr>
        <p:spPr bwMode="auto">
          <a:xfrm>
            <a:off x="627085" y="1918248"/>
            <a:ext cx="642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假設</a:t>
            </a:r>
          </a:p>
        </p:txBody>
      </p:sp>
      <p:sp>
        <p:nvSpPr>
          <p:cNvPr id="29714" name="Oval 7"/>
          <p:cNvSpPr>
            <a:spLocks noChangeArrowheads="1"/>
          </p:cNvSpPr>
          <p:nvPr/>
        </p:nvSpPr>
        <p:spPr bwMode="auto">
          <a:xfrm>
            <a:off x="4291780" y="876470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29" name="直線單箭頭接點 28"/>
          <p:cNvCxnSpPr/>
          <p:nvPr/>
        </p:nvCxnSpPr>
        <p:spPr>
          <a:xfrm>
            <a:off x="4720405" y="1019345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615502" y="4149080"/>
            <a:ext cx="7272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其解很簡單，二次微分後與自己成正比，就是指數函數</a:t>
            </a:r>
            <a:endParaRPr lang="zh-TW" altLang="en-US" dirty="0"/>
          </a:p>
        </p:txBody>
      </p:sp>
      <p:sp>
        <p:nvSpPr>
          <p:cNvPr id="2971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971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674535" y="5805586"/>
            <a:ext cx="763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這是二次微分方程式，上式有兩個未知係數，因此已經是最普遍的解了</a:t>
            </a:r>
            <a:endParaRPr lang="zh-TW" altLang="en-US" dirty="0"/>
          </a:p>
        </p:txBody>
      </p:sp>
      <p:cxnSp>
        <p:nvCxnSpPr>
          <p:cNvPr id="25" name="直線單箭頭接點 24"/>
          <p:cNvCxnSpPr>
            <a:cxnSpLocks/>
            <a:endCxn id="23" idx="6"/>
          </p:cNvCxnSpPr>
          <p:nvPr/>
        </p:nvCxnSpPr>
        <p:spPr>
          <a:xfrm flipH="1">
            <a:off x="8339919" y="2324318"/>
            <a:ext cx="222852" cy="6752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橢圓 22"/>
          <p:cNvSpPr/>
          <p:nvPr/>
        </p:nvSpPr>
        <p:spPr>
          <a:xfrm>
            <a:off x="7411232" y="2713847"/>
            <a:ext cx="928687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680982" y="787787"/>
                <a:ext cx="279749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982" y="787787"/>
                <a:ext cx="2797496" cy="648126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680982" y="2641535"/>
                <a:ext cx="1786964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982" y="2641535"/>
                <a:ext cx="1786964" cy="648126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674535" y="2641535"/>
                <a:ext cx="354994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535" y="2641535"/>
                <a:ext cx="3549946" cy="648126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4572000" y="1455090"/>
                <a:ext cx="123828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455090"/>
                <a:ext cx="12382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 bwMode="auto">
              <a:xfrm>
                <a:off x="1288247" y="1918803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8247" y="1918803"/>
                <a:ext cx="91800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 bwMode="auto">
              <a:xfrm>
                <a:off x="674535" y="4612808"/>
                <a:ext cx="120327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535" y="4612808"/>
                <a:ext cx="120327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 bwMode="auto">
              <a:xfrm>
                <a:off x="2128205" y="4608444"/>
                <a:ext cx="10578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=±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𝑖𝑘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8205" y="4608444"/>
                <a:ext cx="105785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 bwMode="auto">
              <a:xfrm>
                <a:off x="6381302" y="3989873"/>
                <a:ext cx="2284536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𝑎𝑥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1302" y="3989873"/>
                <a:ext cx="2284536" cy="625556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 bwMode="auto">
              <a:xfrm>
                <a:off x="674535" y="5366381"/>
                <a:ext cx="2342757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535" y="5366381"/>
                <a:ext cx="2342757" cy="378245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8B561AB-A592-DEDC-C752-AF4BB1B28AA3}"/>
              </a:ext>
            </a:extLst>
          </p:cNvPr>
          <p:cNvSpPr txBox="1"/>
          <p:nvPr/>
        </p:nvSpPr>
        <p:spPr bwMode="auto">
          <a:xfrm>
            <a:off x="2234944" y="1925336"/>
            <a:ext cx="6157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不直接設為零，是因為所得結果可以在一維位能問題運用。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DDAE0-2584-BE6F-4200-5A549F6EE0D4}"/>
              </a:ext>
            </a:extLst>
          </p:cNvPr>
          <p:cNvSpPr txBox="1"/>
          <p:nvPr/>
        </p:nvSpPr>
        <p:spPr bwMode="auto">
          <a:xfrm>
            <a:off x="6200960" y="3454123"/>
            <a:ext cx="3373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很容易猜到這就是角波數。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FE9F6D51-9453-17A1-2C6F-3B2EEC1C8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02" y="368137"/>
            <a:ext cx="76154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從非束縛態開始。首先是大家已經很熟悉的自由電子波，這是定態！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261B11-9FDC-CFD7-8A58-A7BF93DDA11D}"/>
                  </a:ext>
                </a:extLst>
              </p:cNvPr>
              <p:cNvSpPr txBox="1"/>
              <p:nvPr/>
            </p:nvSpPr>
            <p:spPr bwMode="auto">
              <a:xfrm>
                <a:off x="3347864" y="4608444"/>
                <a:ext cx="18726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有兩個解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261B11-9FDC-CFD7-8A58-A7BF93DDA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7864" y="4608444"/>
                <a:ext cx="1872603" cy="369332"/>
              </a:xfrm>
              <a:prstGeom prst="rect">
                <a:avLst/>
              </a:prstGeom>
              <a:blipFill>
                <a:blip r:embed="rId13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8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8" grpId="0"/>
      <p:bldP spid="24" grpId="0"/>
      <p:bldP spid="30" grpId="0"/>
      <p:bldP spid="32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 bwMode="auto">
              <a:xfrm>
                <a:off x="5144435" y="3075148"/>
                <a:ext cx="2059859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4435" y="3075148"/>
                <a:ext cx="2059859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970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10" name="Rectangle 9"/>
              <p:cNvSpPr>
                <a:spLocks noChangeArrowheads="1"/>
              </p:cNvSpPr>
              <p:nvPr/>
            </p:nvSpPr>
            <p:spPr bwMode="auto">
              <a:xfrm>
                <a:off x="696543" y="1057241"/>
                <a:ext cx="40830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r>
                  <a:rPr lang="zh-TW" altLang="en-US" dirty="0"/>
                  <a:t>當電子受力為零時，位能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dirty="0"/>
                  <a:t>是一常數，</a:t>
                </a:r>
              </a:p>
            </p:txBody>
          </p:sp>
        </mc:Choice>
        <mc:Fallback xmlns="">
          <p:sp>
            <p:nvSpPr>
              <p:cNvPr id="297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543" y="1057241"/>
                <a:ext cx="4083050" cy="369887"/>
              </a:xfrm>
              <a:prstGeom prst="rect">
                <a:avLst/>
              </a:prstGeom>
              <a:blipFill>
                <a:blip r:embed="rId3"/>
                <a:stretch>
                  <a:fillRect l="-123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字方塊 25"/>
          <p:cNvSpPr txBox="1">
            <a:spLocks noChangeArrowheads="1"/>
          </p:cNvSpPr>
          <p:nvPr/>
        </p:nvSpPr>
        <p:spPr bwMode="auto">
          <a:xfrm>
            <a:off x="7007541" y="2648308"/>
            <a:ext cx="785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動能</a:t>
            </a:r>
          </a:p>
        </p:txBody>
      </p:sp>
      <p:sp>
        <p:nvSpPr>
          <p:cNvPr id="29713" name="文字方塊 20"/>
          <p:cNvSpPr txBox="1">
            <a:spLocks noChangeArrowheads="1"/>
          </p:cNvSpPr>
          <p:nvPr/>
        </p:nvSpPr>
        <p:spPr bwMode="auto">
          <a:xfrm>
            <a:off x="714278" y="2674547"/>
            <a:ext cx="642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假設</a:t>
            </a:r>
          </a:p>
        </p:txBody>
      </p:sp>
      <p:sp>
        <p:nvSpPr>
          <p:cNvPr id="29714" name="Oval 7"/>
          <p:cNvSpPr>
            <a:spLocks noChangeArrowheads="1"/>
          </p:cNvSpPr>
          <p:nvPr/>
        </p:nvSpPr>
        <p:spPr bwMode="auto">
          <a:xfrm>
            <a:off x="6512729" y="679451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29" name="直線單箭頭接點 28"/>
          <p:cNvCxnSpPr/>
          <p:nvPr/>
        </p:nvCxnSpPr>
        <p:spPr>
          <a:xfrm>
            <a:off x="7227467" y="801966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691648" y="4562308"/>
            <a:ext cx="7272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其解很簡單，二次微分後與自己成正比，就是指數函數</a:t>
            </a:r>
            <a:endParaRPr lang="zh-TW" altLang="en-US" dirty="0"/>
          </a:p>
        </p:txBody>
      </p:sp>
      <p:sp>
        <p:nvSpPr>
          <p:cNvPr id="2971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971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755576" y="6154688"/>
            <a:ext cx="763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這是二次微分方程式，上式有兩個未知係數，因此已經是最普遍的解了</a:t>
            </a:r>
            <a:endParaRPr lang="zh-TW" altLang="en-US" dirty="0"/>
          </a:p>
        </p:txBody>
      </p:sp>
      <p:cxnSp>
        <p:nvCxnSpPr>
          <p:cNvPr id="25" name="直線單箭頭接點 24"/>
          <p:cNvCxnSpPr>
            <a:cxnSpLocks/>
            <a:endCxn id="23" idx="6"/>
          </p:cNvCxnSpPr>
          <p:nvPr/>
        </p:nvCxnSpPr>
        <p:spPr>
          <a:xfrm flipH="1">
            <a:off x="7103052" y="2896176"/>
            <a:ext cx="222852" cy="6752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橢圓 22"/>
          <p:cNvSpPr/>
          <p:nvPr/>
        </p:nvSpPr>
        <p:spPr>
          <a:xfrm>
            <a:off x="6174365" y="3285705"/>
            <a:ext cx="928687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744200" y="1946818"/>
                <a:ext cx="456047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200" y="1946818"/>
                <a:ext cx="4560479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755576" y="3131393"/>
                <a:ext cx="1786964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131393"/>
                <a:ext cx="1786964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744200" y="3119347"/>
                <a:ext cx="354994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200" y="3119347"/>
                <a:ext cx="3549946" cy="648126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4572000" y="1046735"/>
                <a:ext cx="123828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046735"/>
                <a:ext cx="12382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 bwMode="auto">
              <a:xfrm>
                <a:off x="1371286" y="2678640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1286" y="2678640"/>
                <a:ext cx="91800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 bwMode="auto">
              <a:xfrm>
                <a:off x="744200" y="5015080"/>
                <a:ext cx="120327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200" y="5015080"/>
                <a:ext cx="120327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 bwMode="auto">
              <a:xfrm>
                <a:off x="2194487" y="5009026"/>
                <a:ext cx="10578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=±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𝑖𝑘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4487" y="5009026"/>
                <a:ext cx="1057854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 bwMode="auto">
              <a:xfrm>
                <a:off x="6451706" y="4436759"/>
                <a:ext cx="2284536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𝑎𝑥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1706" y="4436759"/>
                <a:ext cx="2284536" cy="625556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 bwMode="auto">
              <a:xfrm>
                <a:off x="755576" y="5715483"/>
                <a:ext cx="2342757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5715483"/>
                <a:ext cx="2342757" cy="378245"/>
              </a:xfrm>
              <a:prstGeom prst="rect">
                <a:avLst/>
              </a:prstGeom>
              <a:blipFill>
                <a:blip r:embed="rId12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8B561AB-A592-DEDC-C752-AF4BB1B28AA3}"/>
              </a:ext>
            </a:extLst>
          </p:cNvPr>
          <p:cNvSpPr txBox="1"/>
          <p:nvPr/>
        </p:nvSpPr>
        <p:spPr bwMode="auto">
          <a:xfrm>
            <a:off x="691648" y="1493976"/>
            <a:ext cx="804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不直接設為零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，是因為所得結果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將來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可以在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其他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一維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階梯狀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位能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直接引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用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DDAE0-2584-BE6F-4200-5A549F6EE0D4}"/>
              </a:ext>
            </a:extLst>
          </p:cNvPr>
          <p:cNvSpPr txBox="1"/>
          <p:nvPr/>
        </p:nvSpPr>
        <p:spPr bwMode="auto">
          <a:xfrm>
            <a:off x="4984232" y="4078391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很容易猜到這就是角波數。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FE9F6D51-9453-17A1-2C6F-3B2EEC1C8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58" y="281129"/>
            <a:ext cx="26380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從非束縛態開始。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261B11-9FDC-CFD7-8A58-A7BF93DDA11D}"/>
                  </a:ext>
                </a:extLst>
              </p:cNvPr>
              <p:cNvSpPr txBox="1"/>
              <p:nvPr/>
            </p:nvSpPr>
            <p:spPr bwMode="auto">
              <a:xfrm>
                <a:off x="3441846" y="5023674"/>
                <a:ext cx="18726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有兩個解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261B11-9FDC-CFD7-8A58-A7BF93DDA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1846" y="5023674"/>
                <a:ext cx="1872603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10656DC-CE53-18A3-2FC1-2C113FEE705C}"/>
              </a:ext>
            </a:extLst>
          </p:cNvPr>
          <p:cNvSpPr txBox="1"/>
          <p:nvPr/>
        </p:nvSpPr>
        <p:spPr bwMode="auto">
          <a:xfrm>
            <a:off x="662274" y="660384"/>
            <a:ext cx="6621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首先是大家已經很熟悉的自由電子波，這也是定態！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E1B1C5D2-97AE-1B62-C639-D9E591C334ED}"/>
                  </a:ext>
                </a:extLst>
              </p:cNvPr>
              <p:cNvSpPr txBox="1"/>
              <p:nvPr/>
            </p:nvSpPr>
            <p:spPr bwMode="auto">
              <a:xfrm>
                <a:off x="5701391" y="1949645"/>
                <a:ext cx="316525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E1B1C5D2-97AE-1B62-C639-D9E591C33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1391" y="1949645"/>
                <a:ext cx="3165254" cy="648126"/>
              </a:xfrm>
              <a:prstGeom prst="rect">
                <a:avLst/>
              </a:prstGeom>
              <a:blipFill>
                <a:blip r:embed="rId1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01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9708" grpId="0"/>
      <p:bldP spid="26" grpId="0"/>
      <p:bldP spid="29713" grpId="0"/>
      <p:bldP spid="24" grpId="0"/>
      <p:bldP spid="30" grpId="0"/>
      <p:bldP spid="23" grpId="0" animBg="1"/>
      <p:bldP spid="28" grpId="0" animBg="1"/>
      <p:bldP spid="32" grpId="0" animBg="1"/>
      <p:bldP spid="31" grpId="0" animBg="1"/>
      <p:bldP spid="31" grpId="1" animBg="1"/>
      <p:bldP spid="33" grpId="0" animBg="1"/>
      <p:bldP spid="35" grpId="0" animBg="1"/>
      <p:bldP spid="36" grpId="0" animBg="1"/>
      <p:bldP spid="37" grpId="0" animBg="1"/>
      <p:bldP spid="38" grpId="0" animBg="1"/>
      <p:bldP spid="5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5" descr="D:\Dropbox\Documents\課程\YoungTextBook\Images\Chapter40\A_Images\A_Figures_and_Photos\40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45325"/>
            <a:ext cx="3327663" cy="299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30" name="Text Box 22"/>
              <p:cNvSpPr txBox="1">
                <a:spLocks noChangeArrowheads="1"/>
              </p:cNvSpPr>
              <p:nvPr/>
            </p:nvSpPr>
            <p:spPr bwMode="auto">
              <a:xfrm>
                <a:off x="1052792" y="5373216"/>
                <a:ext cx="7983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相位分別向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方向運動！這當然就是已經解過的平面正弦自由電子波。</a:t>
                </a:r>
              </a:p>
            </p:txBody>
          </p:sp>
        </mc:Choice>
        <mc:Fallback xmlns="">
          <p:sp>
            <p:nvSpPr>
              <p:cNvPr id="30730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2792" y="5373216"/>
                <a:ext cx="7983704" cy="369332"/>
              </a:xfrm>
              <a:prstGeom prst="rect">
                <a:avLst/>
              </a:prstGeom>
              <a:blipFill>
                <a:blip r:embed="rId3"/>
                <a:stretch>
                  <a:fillRect l="-795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31" name="Text Box 28"/>
          <p:cNvSpPr txBox="1">
            <a:spLocks noChangeArrowheads="1"/>
          </p:cNvSpPr>
          <p:nvPr/>
        </p:nvSpPr>
        <p:spPr bwMode="auto">
          <a:xfrm>
            <a:off x="3183686" y="221327"/>
            <a:ext cx="2493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自由空間的電子定態</a:t>
            </a:r>
          </a:p>
        </p:txBody>
      </p:sp>
      <p:cxnSp>
        <p:nvCxnSpPr>
          <p:cNvPr id="29" name="直線單箭頭接點 28"/>
          <p:cNvCxnSpPr/>
          <p:nvPr/>
        </p:nvCxnSpPr>
        <p:spPr>
          <a:xfrm>
            <a:off x="5160123" y="1148564"/>
            <a:ext cx="500062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5" name="文字方塊 23"/>
          <p:cNvSpPr txBox="1">
            <a:spLocks noChangeArrowheads="1"/>
          </p:cNvSpPr>
          <p:nvPr/>
        </p:nvSpPr>
        <p:spPr bwMode="auto">
          <a:xfrm>
            <a:off x="1035301" y="4362875"/>
            <a:ext cx="216854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完整的波函數：</a:t>
            </a:r>
          </a:p>
        </p:txBody>
      </p:sp>
      <p:cxnSp>
        <p:nvCxnSpPr>
          <p:cNvPr id="16" name="直線單箭頭接點 15"/>
          <p:cNvCxnSpPr/>
          <p:nvPr/>
        </p:nvCxnSpPr>
        <p:spPr>
          <a:xfrm>
            <a:off x="5441954" y="2656654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068123" y="3954639"/>
                <a:ext cx="2860335" cy="38792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8123" y="3954639"/>
                <a:ext cx="2860335" cy="387927"/>
              </a:xfrm>
              <a:prstGeom prst="rect">
                <a:avLst/>
              </a:prstGeom>
              <a:blipFill>
                <a:blip r:embed="rId4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4239573" y="3679616"/>
                <a:ext cx="2404761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9573" y="3679616"/>
                <a:ext cx="2404761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068123" y="4688396"/>
                <a:ext cx="6895157" cy="6296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8123" y="4688396"/>
                <a:ext cx="6895157" cy="629660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/>
              <p:nvPr/>
            </p:nvSpPr>
            <p:spPr bwMode="auto">
              <a:xfrm>
                <a:off x="1052792" y="6172955"/>
                <a:ext cx="76236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任意的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數值，只要大於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定態方程式都有解！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能量值是連續分布的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2792" y="6172955"/>
                <a:ext cx="7623664" cy="369332"/>
              </a:xfrm>
              <a:prstGeom prst="rect">
                <a:avLst/>
              </a:prstGeom>
              <a:blipFill>
                <a:blip r:embed="rId7"/>
                <a:stretch>
                  <a:fillRect l="-832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2">
                <a:extLst>
                  <a:ext uri="{FF2B5EF4-FFF2-40B4-BE49-F238E27FC236}">
                    <a16:creationId xmlns:a16="http://schemas.microsoft.com/office/drawing/2014/main" id="{C6A853DE-772B-3983-8D0E-702647CA4A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2073" y="5773085"/>
                <a:ext cx="79944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當時以角波數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來標記，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決定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zh-TW" altLang="en-US" dirty="0"/>
                  <a:t>，現在倒過來以能量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來標記，決定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" name="Text Box 22">
                <a:extLst>
                  <a:ext uri="{FF2B5EF4-FFF2-40B4-BE49-F238E27FC236}">
                    <a16:creationId xmlns:a16="http://schemas.microsoft.com/office/drawing/2014/main" id="{C6A853DE-772B-3983-8D0E-702647CA4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073" y="5773085"/>
                <a:ext cx="7994423" cy="369332"/>
              </a:xfrm>
              <a:prstGeom prst="rect">
                <a:avLst/>
              </a:prstGeom>
              <a:blipFill>
                <a:blip r:embed="rId8"/>
                <a:stretch>
                  <a:fillRect l="-635" t="-6667" r="-31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51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9" name="Text Box 7"/>
          <p:cNvSpPr txBox="1">
            <a:spLocks noChangeArrowheads="1"/>
          </p:cNvSpPr>
          <p:nvPr/>
        </p:nvSpPr>
        <p:spPr bwMode="auto">
          <a:xfrm>
            <a:off x="971600" y="3356992"/>
            <a:ext cx="7857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任何位置函數、比如位能的期望值就可以用類似方式寫下。</a:t>
            </a:r>
          </a:p>
        </p:txBody>
      </p:sp>
      <p:pic>
        <p:nvPicPr>
          <p:cNvPr id="216073" name="Picture 11" descr="4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94" y="936837"/>
            <a:ext cx="223202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/>
              <p:nvPr/>
            </p:nvSpPr>
            <p:spPr bwMode="auto">
              <a:xfrm>
                <a:off x="2279981" y="1589986"/>
                <a:ext cx="324036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9981" y="1589986"/>
                <a:ext cx="3240360" cy="901914"/>
              </a:xfrm>
              <a:prstGeom prst="rect">
                <a:avLst/>
              </a:prstGeom>
              <a:blipFill>
                <a:blip r:embed="rId3"/>
                <a:stretch>
                  <a:fillRect l="-4297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D8F10237-CB91-F8BF-7667-B570255D1351}"/>
                  </a:ext>
                </a:extLst>
              </p:cNvPr>
              <p:cNvSpPr txBox="1"/>
              <p:nvPr/>
            </p:nvSpPr>
            <p:spPr bwMode="auto">
              <a:xfrm>
                <a:off x="971601" y="3873921"/>
                <a:ext cx="626955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altLang="zh-TW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l-GR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D8F10237-CB91-F8BF-7667-B570255D1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1" y="3873921"/>
                <a:ext cx="6269558" cy="901914"/>
              </a:xfrm>
              <a:prstGeom prst="rect">
                <a:avLst/>
              </a:prstGeom>
              <a:blipFill>
                <a:blip r:embed="rId4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own Arrow 2">
            <a:extLst>
              <a:ext uri="{FF2B5EF4-FFF2-40B4-BE49-F238E27FC236}">
                <a16:creationId xmlns:a16="http://schemas.microsoft.com/office/drawing/2014/main" id="{D72857C4-1701-C4F9-66AD-4ECB27FCED1A}"/>
              </a:ext>
            </a:extLst>
          </p:cNvPr>
          <p:cNvSpPr/>
          <p:nvPr/>
        </p:nvSpPr>
        <p:spPr>
          <a:xfrm>
            <a:off x="3865724" y="2640765"/>
            <a:ext cx="249597" cy="72008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10">
                <a:extLst>
                  <a:ext uri="{FF2B5EF4-FFF2-40B4-BE49-F238E27FC236}">
                    <a16:creationId xmlns:a16="http://schemas.microsoft.com/office/drawing/2014/main" id="{0FDD35E2-FB0F-A2D8-5A55-7F86969274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7704" y="5298846"/>
                <a:ext cx="50756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我們可以用此式來計算位置的不確定性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4" name="Text Box 10">
                <a:extLst>
                  <a:ext uri="{FF2B5EF4-FFF2-40B4-BE49-F238E27FC236}">
                    <a16:creationId xmlns:a16="http://schemas.microsoft.com/office/drawing/2014/main" id="{0FDD35E2-FB0F-A2D8-5A55-7F8696927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5298846"/>
                <a:ext cx="5075648" cy="369332"/>
              </a:xfrm>
              <a:prstGeom prst="rect">
                <a:avLst/>
              </a:prstGeom>
              <a:blipFill>
                <a:blip r:embed="rId5"/>
                <a:stretch>
                  <a:fillRect l="-99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224FF77-35CA-1823-BFD3-11AC78333B74}"/>
              </a:ext>
            </a:extLst>
          </p:cNvPr>
          <p:cNvSpPr txBox="1"/>
          <p:nvPr/>
        </p:nvSpPr>
        <p:spPr bwMode="auto">
          <a:xfrm>
            <a:off x="971600" y="1128039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有了位置期望值的計算式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3503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012160" y="5986227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3" name="Text Box 25"/>
              <p:cNvSpPr txBox="1">
                <a:spLocks noChangeArrowheads="1"/>
              </p:cNvSpPr>
              <p:nvPr/>
            </p:nvSpPr>
            <p:spPr bwMode="auto">
              <a:xfrm>
                <a:off x="1151731" y="1378519"/>
                <a:ext cx="75009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單一角波數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的電子波定態，波長確定，動量確定，機率密度為一常數。</a:t>
                </a:r>
              </a:p>
            </p:txBody>
          </p:sp>
        </mc:Choice>
        <mc:Fallback xmlns="">
          <p:sp>
            <p:nvSpPr>
              <p:cNvPr id="31753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1731" y="1378519"/>
                <a:ext cx="7500937" cy="369332"/>
              </a:xfrm>
              <a:prstGeom prst="rect">
                <a:avLst/>
              </a:prstGeom>
              <a:blipFill>
                <a:blip r:embed="rId2"/>
                <a:stretch>
                  <a:fillRect l="-67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56" name="矩形 11"/>
          <p:cNvSpPr>
            <a:spLocks noChangeArrowheads="1"/>
          </p:cNvSpPr>
          <p:nvPr/>
        </p:nvSpPr>
        <p:spPr bwMode="auto">
          <a:xfrm>
            <a:off x="1140033" y="1796010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沒有任何位置資訊，</a:t>
            </a:r>
            <a:endParaRPr lang="zh-TW" altLang="en-US" dirty="0"/>
          </a:p>
        </p:txBody>
      </p:sp>
      <p:sp>
        <p:nvSpPr>
          <p:cNvPr id="31757" name="矩形 12"/>
          <p:cNvSpPr>
            <a:spLocks noChangeArrowheads="1"/>
          </p:cNvSpPr>
          <p:nvPr/>
        </p:nvSpPr>
        <p:spPr bwMode="auto">
          <a:xfrm>
            <a:off x="1140033" y="2213062"/>
            <a:ext cx="6265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它只是擁有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zh-TW" dirty="0">
                <a:solidFill>
                  <a:srgbClr val="FF0000"/>
                </a:solidFill>
              </a:rPr>
              <a:t>方向的動量</a:t>
            </a:r>
            <a:r>
              <a:rPr lang="zh-TW" altLang="zh-TW" dirty="0"/>
              <a:t>，</a:t>
            </a:r>
            <a:r>
              <a:rPr lang="zh-TW" altLang="en-US" dirty="0"/>
              <a:t>但</a:t>
            </a:r>
            <a:r>
              <a:rPr lang="zh-TW" altLang="zh-TW" dirty="0"/>
              <a:t>並沒有任何東西是在傳播之中。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941882" y="877596"/>
                <a:ext cx="182947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1882" y="877596"/>
                <a:ext cx="18294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140033" y="2663452"/>
            <a:ext cx="5881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畢竟這是定態的電子，它的物理當然完全不隨時間變化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2">
                <a:extLst>
                  <a:ext uri="{FF2B5EF4-FFF2-40B4-BE49-F238E27FC236}">
                    <a16:creationId xmlns:a16="http://schemas.microsoft.com/office/drawing/2014/main" id="{FAA59FA8-C6D9-E60A-C176-CEB8BBBA1416}"/>
                  </a:ext>
                </a:extLst>
              </p:cNvPr>
              <p:cNvSpPr txBox="1"/>
              <p:nvPr/>
            </p:nvSpPr>
            <p:spPr bwMode="auto">
              <a:xfrm>
                <a:off x="1151729" y="792912"/>
                <a:ext cx="2488182" cy="49975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2">
                <a:extLst>
                  <a:ext uri="{FF2B5EF4-FFF2-40B4-BE49-F238E27FC236}">
                    <a16:creationId xmlns:a16="http://schemas.microsoft.com/office/drawing/2014/main" id="{FAA59FA8-C6D9-E60A-C176-CEB8BBBA1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1729" y="792912"/>
                <a:ext cx="2488182" cy="4997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6A0BA246-3048-55B3-1EF5-9CACD7C8D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316" y="3752485"/>
            <a:ext cx="73101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波包並不是定態，而是</a:t>
            </a:r>
            <a:r>
              <a:rPr lang="zh-TW" altLang="en-US" dirty="0">
                <a:solidFill>
                  <a:srgbClr val="FF0000"/>
                </a:solidFill>
              </a:rPr>
              <a:t>能量接近、類似的定態</a:t>
            </a:r>
            <a:r>
              <a:rPr lang="zh-TW" altLang="en-US" dirty="0"/>
              <a:t>的疊加。</a:t>
            </a: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9DC5C19E-C04A-AF3D-FA63-B0FAB7FB1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646" y="4226391"/>
            <a:ext cx="4608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所以中心位置，及位置平均值會移動！</a:t>
            </a:r>
          </a:p>
        </p:txBody>
      </p:sp>
      <p:pic>
        <p:nvPicPr>
          <p:cNvPr id="6" name="圖片 1">
            <a:extLst>
              <a:ext uri="{FF2B5EF4-FFF2-40B4-BE49-F238E27FC236}">
                <a16:creationId xmlns:a16="http://schemas.microsoft.com/office/drawing/2014/main" id="{7B184621-BB01-6F1B-2D70-0B37E25ED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803006"/>
            <a:ext cx="3171742" cy="158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5" descr="f4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34406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14"/>
          <p:cNvSpPr txBox="1">
            <a:spLocks noChangeArrowheads="1"/>
          </p:cNvSpPr>
          <p:nvPr/>
        </p:nvSpPr>
        <p:spPr bwMode="auto">
          <a:xfrm>
            <a:off x="2705220" y="580142"/>
            <a:ext cx="44590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無限位能井，盒子中自由電子的定態。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0" name="文字方塊 20"/>
          <p:cNvSpPr txBox="1">
            <a:spLocks noChangeArrowheads="1"/>
          </p:cNvSpPr>
          <p:nvPr/>
        </p:nvSpPr>
        <p:spPr bwMode="auto">
          <a:xfrm>
            <a:off x="2340982" y="5823942"/>
            <a:ext cx="3796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邊界條件，對任何時間：</a:t>
            </a:r>
          </a:p>
        </p:txBody>
      </p:sp>
      <p:pic>
        <p:nvPicPr>
          <p:cNvPr id="47111" name="Picture 7" descr="41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"/>
          <a:stretch>
            <a:fillRect/>
          </a:stretch>
        </p:blipFill>
        <p:spPr bwMode="auto">
          <a:xfrm>
            <a:off x="372697" y="2348880"/>
            <a:ext cx="2202772" cy="228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414572" y="6244667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572" y="6244667"/>
                <a:ext cx="1283621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924600" y="6244667"/>
                <a:ext cx="12892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600" y="6244667"/>
                <a:ext cx="1289263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5015432" y="5823942"/>
                <a:ext cx="235449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432" y="5823942"/>
                <a:ext cx="23544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29925A9C-1A31-3905-7576-26929F8FCD33}"/>
                  </a:ext>
                </a:extLst>
              </p:cNvPr>
              <p:cNvSpPr/>
              <p:nvPr/>
            </p:nvSpPr>
            <p:spPr>
              <a:xfrm>
                <a:off x="5015432" y="4377373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29925A9C-1A31-3905-7576-26929F8FC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432" y="4377373"/>
                <a:ext cx="324733" cy="246221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83302DA1-6822-23DE-A3AE-9DADD0E4B67F}"/>
                  </a:ext>
                </a:extLst>
              </p:cNvPr>
              <p:cNvSpPr/>
              <p:nvPr/>
            </p:nvSpPr>
            <p:spPr>
              <a:xfrm>
                <a:off x="1311716" y="2377566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83302DA1-6822-23DE-A3AE-9DADD0E4B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716" y="2377566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18C3BBC-1459-298E-7EA0-BDE6D3D21805}"/>
              </a:ext>
            </a:extLst>
          </p:cNvPr>
          <p:cNvSpPr txBox="1"/>
          <p:nvPr/>
        </p:nvSpPr>
        <p:spPr bwMode="auto">
          <a:xfrm>
            <a:off x="1382367" y="5085900"/>
            <a:ext cx="6433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邊界內波函數，必須在邊界上與邊界外波函數連續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f40_01">
            <a:extLst>
              <a:ext uri="{FF2B5EF4-FFF2-40B4-BE49-F238E27FC236}">
                <a16:creationId xmlns:a16="http://schemas.microsoft.com/office/drawing/2014/main" id="{CFEB6217-3BC8-39A7-1B38-C328A7F0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48" y="1010221"/>
            <a:ext cx="25923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1B552AC-D96E-2D1E-3A7C-E4F9ED87F5C9}"/>
                  </a:ext>
                </a:extLst>
              </p:cNvPr>
              <p:cNvSpPr/>
              <p:nvPr/>
            </p:nvSpPr>
            <p:spPr>
              <a:xfrm>
                <a:off x="7816287" y="173041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1B552AC-D96E-2D1E-3A7C-E4F9ED87F5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287" y="1730414"/>
                <a:ext cx="324733" cy="246221"/>
              </a:xfrm>
              <a:prstGeom prst="rect">
                <a:avLst/>
              </a:prstGeom>
              <a:blipFill>
                <a:blip r:embed="rId1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4BBFD6D1-8350-A915-289A-E99632C0D720}"/>
                  </a:ext>
                </a:extLst>
              </p:cNvPr>
              <p:cNvSpPr/>
              <p:nvPr/>
            </p:nvSpPr>
            <p:spPr>
              <a:xfrm>
                <a:off x="7460852" y="1533413"/>
                <a:ext cx="14369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4BBFD6D1-8350-A915-289A-E99632C0D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852" y="1533413"/>
                <a:ext cx="143699" cy="246221"/>
              </a:xfrm>
              <a:prstGeom prst="rect">
                <a:avLst/>
              </a:prstGeom>
              <a:blipFill>
                <a:blip r:embed="rId11"/>
                <a:stretch>
                  <a:fillRect l="-25000" r="-2500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3" descr="C:\Users\Chia-Hung Chang\Downloads\Data\Knight\Media\Chapter41\Images\41_05Figure-F.jpg">
            <a:extLst>
              <a:ext uri="{FF2B5EF4-FFF2-40B4-BE49-F238E27FC236}">
                <a16:creationId xmlns:a16="http://schemas.microsoft.com/office/drawing/2014/main" id="{545E5C28-D543-BA5B-2F96-B8098FF9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09" y="2210038"/>
            <a:ext cx="2590576" cy="244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ADA01E01-88E2-969A-C07E-A75BFDD94EBC}"/>
                  </a:ext>
                </a:extLst>
              </p:cNvPr>
              <p:cNvSpPr/>
              <p:nvPr/>
            </p:nvSpPr>
            <p:spPr>
              <a:xfrm>
                <a:off x="7978654" y="36269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ADA01E01-88E2-969A-C07E-A75BFDD94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654" y="3626944"/>
                <a:ext cx="324733" cy="246221"/>
              </a:xfrm>
              <a:prstGeom prst="rect">
                <a:avLst/>
              </a:prstGeom>
              <a:blipFill>
                <a:blip r:embed="rId1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9619EED-D79D-E759-AFAB-F5341F8A71DB}"/>
              </a:ext>
            </a:extLst>
          </p:cNvPr>
          <p:cNvSpPr txBox="1"/>
          <p:nvPr/>
        </p:nvSpPr>
        <p:spPr bwMode="auto">
          <a:xfrm>
            <a:off x="1382368" y="4716568"/>
            <a:ext cx="7572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邊界外的位能是無限大，波函數必須為零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。否則位能期望值會是無限大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文字方塊 2">
            <a:extLst>
              <a:ext uri="{FF2B5EF4-FFF2-40B4-BE49-F238E27FC236}">
                <a16:creationId xmlns:a16="http://schemas.microsoft.com/office/drawing/2014/main" id="{39D4B0F6-F3C7-0A46-EFF8-56153CD93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186442"/>
            <a:ext cx="3125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接著討論一個典型的束縛態。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63CFE-6288-9A2C-3F23-58754367599B}"/>
              </a:ext>
            </a:extLst>
          </p:cNvPr>
          <p:cNvSpPr txBox="1"/>
          <p:nvPr/>
        </p:nvSpPr>
        <p:spPr bwMode="auto">
          <a:xfrm>
            <a:off x="1382367" y="5442413"/>
            <a:ext cx="5987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因此邊界內波函數在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邊界上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必須為零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0">
                <a:extLst>
                  <a:ext uri="{FF2B5EF4-FFF2-40B4-BE49-F238E27FC236}">
                    <a16:creationId xmlns:a16="http://schemas.microsoft.com/office/drawing/2014/main" id="{DC91F6B7-77E9-50BD-65D3-FDD7F2B58AC2}"/>
                  </a:ext>
                </a:extLst>
              </p:cNvPr>
              <p:cNvSpPr/>
              <p:nvPr/>
            </p:nvSpPr>
            <p:spPr>
              <a:xfrm>
                <a:off x="2674167" y="996454"/>
                <a:ext cx="20871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    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0">
                <a:extLst>
                  <a:ext uri="{FF2B5EF4-FFF2-40B4-BE49-F238E27FC236}">
                    <a16:creationId xmlns:a16="http://schemas.microsoft.com/office/drawing/2014/main" id="{DC91F6B7-77E9-50BD-65D3-FDD7F2B58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167" y="996454"/>
                <a:ext cx="2087110" cy="369332"/>
              </a:xfrm>
              <a:prstGeom prst="rect">
                <a:avLst/>
              </a:prstGeom>
              <a:blipFill>
                <a:blip r:embed="rId1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1ADC0219-54A1-1774-85A1-59C8816E76AC}"/>
                  </a:ext>
                </a:extLst>
              </p:cNvPr>
              <p:cNvSpPr/>
              <p:nvPr/>
            </p:nvSpPr>
            <p:spPr>
              <a:xfrm>
                <a:off x="2674167" y="1430764"/>
                <a:ext cx="237898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TW" b="0" dirty="0"/>
                  <a:t>       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    0&lt;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1ADC0219-54A1-1774-85A1-59C8816E7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167" y="1430764"/>
                <a:ext cx="2378985" cy="369332"/>
              </a:xfrm>
              <a:prstGeom prst="rect">
                <a:avLst/>
              </a:prstGeom>
              <a:blipFill>
                <a:blip r:embed="rId1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10">
                <a:extLst>
                  <a:ext uri="{FF2B5EF4-FFF2-40B4-BE49-F238E27FC236}">
                    <a16:creationId xmlns:a16="http://schemas.microsoft.com/office/drawing/2014/main" id="{8DB3100B-E514-525C-3A37-919C3F9195E0}"/>
                  </a:ext>
                </a:extLst>
              </p:cNvPr>
              <p:cNvSpPr/>
              <p:nvPr/>
            </p:nvSpPr>
            <p:spPr>
              <a:xfrm>
                <a:off x="2660426" y="1840706"/>
                <a:ext cx="210647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TW" b="0" dirty="0"/>
                  <a:t>        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矩形 10">
                <a:extLst>
                  <a:ext uri="{FF2B5EF4-FFF2-40B4-BE49-F238E27FC236}">
                    <a16:creationId xmlns:a16="http://schemas.microsoft.com/office/drawing/2014/main" id="{8DB3100B-E514-525C-3A37-919C3F9195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426" y="1840706"/>
                <a:ext cx="2106474" cy="369332"/>
              </a:xfrm>
              <a:prstGeom prst="rect">
                <a:avLst/>
              </a:prstGeom>
              <a:blipFill>
                <a:blip r:embed="rId16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10">
                <a:extLst>
                  <a:ext uri="{FF2B5EF4-FFF2-40B4-BE49-F238E27FC236}">
                    <a16:creationId xmlns:a16="http://schemas.microsoft.com/office/drawing/2014/main" id="{6A06451C-93D0-2A6E-587A-6DB63DA65292}"/>
                  </a:ext>
                </a:extLst>
              </p:cNvPr>
              <p:cNvSpPr/>
              <p:nvPr/>
            </p:nvSpPr>
            <p:spPr>
              <a:xfrm>
                <a:off x="3789789" y="2483604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10">
                <a:extLst>
                  <a:ext uri="{FF2B5EF4-FFF2-40B4-BE49-F238E27FC236}">
                    <a16:creationId xmlns:a16="http://schemas.microsoft.com/office/drawing/2014/main" id="{6A06451C-93D0-2A6E-587A-6DB63DA65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789" y="2483604"/>
                <a:ext cx="722377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  <p:bldP spid="8" grpId="0" animBg="1"/>
      <p:bldP spid="10" grpId="0" animBg="1"/>
      <p:bldP spid="11" grpId="0" animBg="1"/>
      <p:bldP spid="3" grpId="0" animBg="1"/>
      <p:bldP spid="9" grpId="0"/>
      <p:bldP spid="13" grpId="0" animBg="1"/>
      <p:bldP spid="14" grpId="0" animBg="1"/>
      <p:bldP spid="16" grpId="0" animBg="1"/>
      <p:bldP spid="22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7" name="Picture 5" descr="f4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68" y="539000"/>
            <a:ext cx="2905708" cy="19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8" name="Text Box 14"/>
          <p:cNvSpPr txBox="1">
            <a:spLocks noChangeArrowheads="1"/>
          </p:cNvSpPr>
          <p:nvPr/>
        </p:nvSpPr>
        <p:spPr bwMode="auto">
          <a:xfrm>
            <a:off x="512293" y="161465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有邊界之自由電子</a:t>
            </a:r>
          </a:p>
        </p:txBody>
      </p:sp>
      <p:sp>
        <p:nvSpPr>
          <p:cNvPr id="37904" name="Line 19"/>
          <p:cNvSpPr>
            <a:spLocks noChangeShapeType="1"/>
          </p:cNvSpPr>
          <p:nvPr/>
        </p:nvSpPr>
        <p:spPr bwMode="auto">
          <a:xfrm>
            <a:off x="5250929" y="3055852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5" name="Line 21"/>
          <p:cNvSpPr>
            <a:spLocks noChangeShapeType="1"/>
          </p:cNvSpPr>
          <p:nvPr/>
        </p:nvSpPr>
        <p:spPr bwMode="auto">
          <a:xfrm>
            <a:off x="5364163" y="4869681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71" name="文字方塊 20"/>
          <p:cNvSpPr txBox="1">
            <a:spLocks noChangeArrowheads="1"/>
          </p:cNvSpPr>
          <p:nvPr/>
        </p:nvSpPr>
        <p:spPr bwMode="auto">
          <a:xfrm>
            <a:off x="670871" y="2723850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邊界條件：</a:t>
            </a:r>
          </a:p>
        </p:txBody>
      </p:sp>
      <p:sp>
        <p:nvSpPr>
          <p:cNvPr id="37908" name="Line 27"/>
          <p:cNvSpPr>
            <a:spLocks noChangeShapeType="1"/>
          </p:cNvSpPr>
          <p:nvPr/>
        </p:nvSpPr>
        <p:spPr bwMode="auto">
          <a:xfrm>
            <a:off x="6548530" y="5071397"/>
            <a:ext cx="472" cy="3871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3797738" y="1224597"/>
                <a:ext cx="178696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7738" y="1224597"/>
                <a:ext cx="1786963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3844797" y="1986038"/>
                <a:ext cx="2342757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4797" y="1986038"/>
                <a:ext cx="2342757" cy="378245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413744" y="3233277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44" y="3233277"/>
                <a:ext cx="1283621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1810483" y="3244334"/>
                <a:ext cx="12892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483" y="3244334"/>
                <a:ext cx="1289263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3811141" y="2835745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141" y="2835745"/>
                <a:ext cx="128362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3851920" y="4643224"/>
                <a:ext cx="128926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4643224"/>
                <a:ext cx="1289264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6403429" y="2835745"/>
                <a:ext cx="126073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429" y="2835745"/>
                <a:ext cx="126073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3811141" y="3415272"/>
                <a:ext cx="360957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=2</m:t>
                      </m:r>
                      <m:r>
                        <a:rPr lang="en-US" altLang="zh-TW" b="0" i="1" smtClean="0">
                          <a:latin typeface="Cambria Math"/>
                        </a:rPr>
                        <m:t>𝑖𝐴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1141" y="3415272"/>
                <a:ext cx="3609578" cy="378245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3803204" y="4072636"/>
                <a:ext cx="160928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3204" y="4072636"/>
                <a:ext cx="1609287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6128179" y="4643224"/>
                <a:ext cx="236782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8179" y="4643224"/>
                <a:ext cx="2367828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6128179" y="5542836"/>
                <a:ext cx="108491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r>
                        <a:rPr lang="zh-TW" altLang="en-US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179" y="5542836"/>
                <a:ext cx="108491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>
              <a:xfrm>
                <a:off x="6145700" y="6021288"/>
                <a:ext cx="957762" cy="566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700" y="6021288"/>
                <a:ext cx="957762" cy="566694"/>
              </a:xfrm>
              <a:prstGeom prst="rect">
                <a:avLst/>
              </a:prstGeom>
              <a:blipFill>
                <a:blip r:embed="rId14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 bwMode="auto">
              <a:xfrm>
                <a:off x="3779912" y="6021288"/>
                <a:ext cx="2012409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6021288"/>
                <a:ext cx="2012409" cy="5821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24">
            <a:extLst>
              <a:ext uri="{FF2B5EF4-FFF2-40B4-BE49-F238E27FC236}">
                <a16:creationId xmlns:a16="http://schemas.microsoft.com/office/drawing/2014/main" id="{552F23DB-687D-ADBC-20CD-3D3857664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964" y="125195"/>
            <a:ext cx="5324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在邊界內，如同自由電子，因此可延用自由電子波。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ED651-808B-C580-B4C0-D7A88DB52CC9}"/>
              </a:ext>
            </a:extLst>
          </p:cNvPr>
          <p:cNvSpPr txBox="1"/>
          <p:nvPr/>
        </p:nvSpPr>
        <p:spPr bwMode="auto">
          <a:xfrm>
            <a:off x="3779912" y="2420888"/>
            <a:ext cx="3609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但必須加上邊界條件：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630B1D9F-FFD6-BA7A-6877-3B5AC360B31C}"/>
                  </a:ext>
                </a:extLst>
              </p:cNvPr>
              <p:cNvSpPr txBox="1"/>
              <p:nvPr/>
            </p:nvSpPr>
            <p:spPr bwMode="auto">
              <a:xfrm>
                <a:off x="6128179" y="4072596"/>
                <a:ext cx="259994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zh-TW" altLang="en-US" dirty="0"/>
                  <a:t>重新定義常數：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𝐶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altLang="zh-TW" i="1">
                        <a:latin typeface="Cambria Math"/>
                      </a:rPr>
                      <m:t>2</m:t>
                    </m:r>
                    <m:r>
                      <a:rPr lang="en-US" altLang="zh-TW" i="1">
                        <a:latin typeface="Cambria Math"/>
                      </a:rPr>
                      <m:t>𝑖𝐴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630B1D9F-FFD6-BA7A-6877-3B5AC360B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8179" y="4072596"/>
                <a:ext cx="2599943" cy="369332"/>
              </a:xfrm>
              <a:prstGeom prst="rect">
                <a:avLst/>
              </a:prstGeom>
              <a:blipFill>
                <a:blip r:embed="rId16"/>
                <a:stretch>
                  <a:fillRect l="-1942"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/>
              <p:nvPr/>
            </p:nvSpPr>
            <p:spPr>
              <a:xfrm>
                <a:off x="2414989" y="2264684"/>
                <a:ext cx="33781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989" y="2264684"/>
                <a:ext cx="337813" cy="246221"/>
              </a:xfrm>
              <a:prstGeom prst="rect">
                <a:avLst/>
              </a:prstGeom>
              <a:blipFill>
                <a:blip r:embed="rId1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F2361D96-68B2-C555-BC0D-4C85EF9962BC}"/>
                  </a:ext>
                </a:extLst>
              </p:cNvPr>
              <p:cNvSpPr txBox="1"/>
              <p:nvPr/>
            </p:nvSpPr>
            <p:spPr bwMode="auto">
              <a:xfrm>
                <a:off x="6038420" y="623334"/>
                <a:ext cx="118974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F2361D96-68B2-C555-BC0D-4C85EF996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8420" y="623334"/>
                <a:ext cx="1189748" cy="369332"/>
              </a:xfrm>
              <a:prstGeom prst="rect">
                <a:avLst/>
              </a:prstGeom>
              <a:blipFill>
                <a:blip r:embed="rId18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E0145FF0-981D-0A2D-BF26-6F82631AFB6F}"/>
                  </a:ext>
                </a:extLst>
              </p:cNvPr>
              <p:cNvSpPr txBox="1"/>
              <p:nvPr/>
            </p:nvSpPr>
            <p:spPr bwMode="auto">
              <a:xfrm>
                <a:off x="7398977" y="613645"/>
                <a:ext cx="132914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E0145FF0-981D-0A2D-BF26-6F82631AF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8977" y="613645"/>
                <a:ext cx="1329145" cy="9106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D7FD61B6-42E5-114E-4E67-BD003317C261}"/>
                  </a:ext>
                </a:extLst>
              </p:cNvPr>
              <p:cNvSpPr/>
              <p:nvPr/>
            </p:nvSpPr>
            <p:spPr>
              <a:xfrm>
                <a:off x="1524119" y="666045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D7FD61B6-42E5-114E-4E67-BD003317C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119" y="666045"/>
                <a:ext cx="722377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08CFA7-91B5-45EB-3CF3-F64E0B595E85}"/>
                  </a:ext>
                </a:extLst>
              </p:cNvPr>
              <p:cNvSpPr txBox="1"/>
              <p:nvPr/>
            </p:nvSpPr>
            <p:spPr bwMode="auto">
              <a:xfrm>
                <a:off x="7377944" y="5542836"/>
                <a:ext cx="15145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是自然數。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08CFA7-91B5-45EB-3CF3-F64E0B595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7944" y="5542836"/>
                <a:ext cx="1514536" cy="369332"/>
              </a:xfrm>
              <a:prstGeom prst="rect">
                <a:avLst/>
              </a:prstGeom>
              <a:blipFill>
                <a:blip r:embed="rId21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4C3CB518-0600-569D-6C71-A19502C1C9C8}"/>
                  </a:ext>
                </a:extLst>
              </p:cNvPr>
              <p:cNvSpPr txBox="1"/>
              <p:nvPr/>
            </p:nvSpPr>
            <p:spPr bwMode="auto">
              <a:xfrm>
                <a:off x="3781644" y="488534"/>
                <a:ext cx="209422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4C3CB518-0600-569D-6C71-A19502C1C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1644" y="488534"/>
                <a:ext cx="2094228" cy="648126"/>
              </a:xfrm>
              <a:prstGeom prst="rect">
                <a:avLst/>
              </a:prstGeom>
              <a:blipFill>
                <a:blip r:embed="rId2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ACE1829-2C76-B49B-7A94-385C72386EF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2889" y="3651421"/>
            <a:ext cx="2559757" cy="311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4" grpId="0" animBg="1"/>
      <p:bldP spid="37905" grpId="0" animBg="1"/>
      <p:bldP spid="37908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" grpId="0"/>
      <p:bldP spid="4" grpId="0" animBg="1"/>
      <p:bldP spid="6" grpId="0" animBg="1"/>
      <p:bldP spid="6" grpId="1" animBg="1"/>
      <p:bldP spid="7" grpId="0" animBg="1"/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3" name="Picture 5" descr="F16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4"/>
          <a:stretch>
            <a:fillRect/>
          </a:stretch>
        </p:blipFill>
        <p:spPr bwMode="auto">
          <a:xfrm>
            <a:off x="5629135" y="674908"/>
            <a:ext cx="1872824" cy="273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11"/>
          <p:cNvSpPr txBox="1">
            <a:spLocks noChangeArrowheads="1"/>
          </p:cNvSpPr>
          <p:nvPr/>
        </p:nvSpPr>
        <p:spPr bwMode="auto">
          <a:xfrm>
            <a:off x="738180" y="6333223"/>
            <a:ext cx="7488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有邊界之電子束縛態波函數的實數部如同駐波，但它必得有虛數部。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186" name="文字方塊 11"/>
              <p:cNvSpPr txBox="1">
                <a:spLocks noChangeArrowheads="1"/>
              </p:cNvSpPr>
              <p:nvPr/>
            </p:nvSpPr>
            <p:spPr bwMode="auto">
              <a:xfrm>
                <a:off x="794411" y="5216841"/>
                <a:ext cx="83387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但波函數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/>
                            <a:ea typeface="Cambria Math"/>
                          </a:rPr>
                          <m:t>Ψ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還要乘上時間的部分。完整的解並不是實數！</a:t>
                </a:r>
              </a:p>
            </p:txBody>
          </p:sp>
        </mc:Choice>
        <mc:Fallback xmlns="">
          <p:sp>
            <p:nvSpPr>
              <p:cNvPr id="5018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411" y="5216841"/>
                <a:ext cx="8338703" cy="369332"/>
              </a:xfrm>
              <a:prstGeom prst="rect">
                <a:avLst/>
              </a:prstGeom>
              <a:blipFill>
                <a:blip r:embed="rId3"/>
                <a:stretch>
                  <a:fillRect l="-60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19289" y="3840480"/>
                <a:ext cx="2888483" cy="5666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289" y="3840480"/>
                <a:ext cx="2888483" cy="5666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797944" y="5692987"/>
                <a:ext cx="3219471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zh-TW" altLang="en-US" i="1" smtClean="0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944" y="5692987"/>
                <a:ext cx="3219471" cy="5821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5640430" y="3799905"/>
                <a:ext cx="3037819" cy="58214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430" y="3799905"/>
                <a:ext cx="3037819" cy="5821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FA5553-4498-531C-BFCC-3DAFB7B607F0}"/>
                  </a:ext>
                </a:extLst>
              </p:cNvPr>
              <p:cNvSpPr txBox="1"/>
              <p:nvPr/>
            </p:nvSpPr>
            <p:spPr bwMode="auto">
              <a:xfrm>
                <a:off x="794411" y="4460581"/>
                <a:ext cx="38390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原則上常數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可以是任意複數。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FA5553-4498-531C-BFCC-3DAFB7B60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411" y="4460581"/>
                <a:ext cx="3839090" cy="369332"/>
              </a:xfrm>
              <a:prstGeom prst="rect">
                <a:avLst/>
              </a:prstGeom>
              <a:blipFill>
                <a:blip r:embed="rId7"/>
                <a:stretch>
                  <a:fillRect l="-132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DC3D6-BFA3-D04D-9FF7-079F6E55D2F9}"/>
                  </a:ext>
                </a:extLst>
              </p:cNvPr>
              <p:cNvSpPr txBox="1"/>
              <p:nvPr/>
            </p:nvSpPr>
            <p:spPr bwMode="auto">
              <a:xfrm>
                <a:off x="788380" y="4830752"/>
                <a:ext cx="8338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但只有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的絕對值對物理有影響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常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常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就取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為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實數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如此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就完全是實數函數，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DC3D6-BFA3-D04D-9FF7-079F6E55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380" y="4830752"/>
                <a:ext cx="8338703" cy="369332"/>
              </a:xfrm>
              <a:prstGeom prst="rect">
                <a:avLst/>
              </a:prstGeom>
              <a:blipFill>
                <a:blip r:embed="rId8"/>
                <a:stretch>
                  <a:fillRect l="-45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F8CBA87B-3496-CF0D-48CB-8D3AA56C44C8}"/>
                  </a:ext>
                </a:extLst>
              </p:cNvPr>
              <p:cNvSpPr/>
              <p:nvPr/>
            </p:nvSpPr>
            <p:spPr>
              <a:xfrm>
                <a:off x="6506903" y="62169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F8CBA87B-3496-CF0D-48CB-8D3AA56C4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903" y="621690"/>
                <a:ext cx="324733" cy="246221"/>
              </a:xfrm>
              <a:prstGeom prst="rect">
                <a:avLst/>
              </a:prstGeom>
              <a:blipFill>
                <a:blip r:embed="rId9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38EB4E-A2A9-D236-E047-5EEEC94C0803}"/>
                  </a:ext>
                </a:extLst>
              </p:cNvPr>
              <p:cNvSpPr txBox="1"/>
              <p:nvPr/>
            </p:nvSpPr>
            <p:spPr bwMode="auto">
              <a:xfrm>
                <a:off x="762521" y="3409413"/>
                <a:ext cx="55373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解可以以量子數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編號，給它一個新的符號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38EB4E-A2A9-D236-E047-5EEEC94C0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521" y="3409413"/>
                <a:ext cx="5537381" cy="369332"/>
              </a:xfrm>
              <a:prstGeom prst="rect">
                <a:avLst/>
              </a:prstGeom>
              <a:blipFill>
                <a:blip r:embed="rId10"/>
                <a:stretch>
                  <a:fillRect l="-9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45664EB4-4CDA-4B94-7C05-74B560A93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9"/>
          <a:stretch/>
        </p:blipFill>
        <p:spPr bwMode="auto">
          <a:xfrm>
            <a:off x="812027" y="674908"/>
            <a:ext cx="2165784" cy="273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5C14732-F8A8-A812-3D62-FDD7CA4C9A04}"/>
                  </a:ext>
                </a:extLst>
              </p:cNvPr>
              <p:cNvSpPr txBox="1"/>
              <p:nvPr/>
            </p:nvSpPr>
            <p:spPr>
              <a:xfrm>
                <a:off x="3828101" y="1760995"/>
                <a:ext cx="815416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5C14732-F8A8-A812-3D62-FDD7CA4C9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101" y="1760995"/>
                <a:ext cx="815416" cy="618311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3">
                <a:extLst>
                  <a:ext uri="{FF2B5EF4-FFF2-40B4-BE49-F238E27FC236}">
                    <a16:creationId xmlns:a16="http://schemas.microsoft.com/office/drawing/2014/main" id="{909D4B3D-72AB-1C86-206A-8B6985FE96BF}"/>
                  </a:ext>
                </a:extLst>
              </p:cNvPr>
              <p:cNvSpPr txBox="1"/>
              <p:nvPr/>
            </p:nvSpPr>
            <p:spPr>
              <a:xfrm>
                <a:off x="3824592" y="1039418"/>
                <a:ext cx="957762" cy="5666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字方塊 33">
                <a:extLst>
                  <a:ext uri="{FF2B5EF4-FFF2-40B4-BE49-F238E27FC236}">
                    <a16:creationId xmlns:a16="http://schemas.microsoft.com/office/drawing/2014/main" id="{909D4B3D-72AB-1C86-206A-8B6985FE9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592" y="1039418"/>
                <a:ext cx="957762" cy="566694"/>
              </a:xfrm>
              <a:prstGeom prst="rect">
                <a:avLst/>
              </a:prstGeom>
              <a:blipFill>
                <a:blip r:embed="rId13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20">
            <a:extLst>
              <a:ext uri="{FF2B5EF4-FFF2-40B4-BE49-F238E27FC236}">
                <a16:creationId xmlns:a16="http://schemas.microsoft.com/office/drawing/2014/main" id="{8E62035A-EBA7-B82A-AE54-2B62FD085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27" y="208039"/>
            <a:ext cx="67843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結果與弦波駐波的波函數的空間部分幾乎一模一樣！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81E16534-1D4D-0ECF-90CE-46EDFEB306C2}"/>
                  </a:ext>
                </a:extLst>
              </p:cNvPr>
              <p:cNvSpPr/>
              <p:nvPr/>
            </p:nvSpPr>
            <p:spPr>
              <a:xfrm>
                <a:off x="2551589" y="315080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81E16534-1D4D-0ECF-90CE-46EDFEB30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589" y="3150800"/>
                <a:ext cx="324733" cy="246221"/>
              </a:xfrm>
              <a:prstGeom prst="rect">
                <a:avLst/>
              </a:prstGeom>
              <a:blipFill>
                <a:blip r:embed="rId1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946264A0-79E2-B719-D9AB-D43A45CFC750}"/>
                  </a:ext>
                </a:extLst>
              </p:cNvPr>
              <p:cNvSpPr/>
              <p:nvPr/>
            </p:nvSpPr>
            <p:spPr>
              <a:xfrm>
                <a:off x="6240814" y="311470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946264A0-79E2-B719-D9AB-D43A45CFC7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14" y="3114701"/>
                <a:ext cx="324733" cy="246221"/>
              </a:xfrm>
              <a:prstGeom prst="rect">
                <a:avLst/>
              </a:prstGeom>
              <a:blipFill>
                <a:blip r:embed="rId1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25">
                <a:extLst>
                  <a:ext uri="{FF2B5EF4-FFF2-40B4-BE49-F238E27FC236}">
                    <a16:creationId xmlns:a16="http://schemas.microsoft.com/office/drawing/2014/main" id="{E7262FF1-4F18-7EB3-D4EF-2418E71B509B}"/>
                  </a:ext>
                </a:extLst>
              </p:cNvPr>
              <p:cNvSpPr/>
              <p:nvPr/>
            </p:nvSpPr>
            <p:spPr>
              <a:xfrm>
                <a:off x="6240814" y="21866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5" name="矩形 25">
                <a:extLst>
                  <a:ext uri="{FF2B5EF4-FFF2-40B4-BE49-F238E27FC236}">
                    <a16:creationId xmlns:a16="http://schemas.microsoft.com/office/drawing/2014/main" id="{E7262FF1-4F18-7EB3-D4EF-2418E71B5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14" y="2186644"/>
                <a:ext cx="324733" cy="246221"/>
              </a:xfrm>
              <a:prstGeom prst="rect">
                <a:avLst/>
              </a:prstGeom>
              <a:blipFill>
                <a:blip r:embed="rId1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FC0275A7-931B-1662-390C-4977655249A6}"/>
                  </a:ext>
                </a:extLst>
              </p:cNvPr>
              <p:cNvSpPr/>
              <p:nvPr/>
            </p:nvSpPr>
            <p:spPr>
              <a:xfrm>
                <a:off x="6299902" y="124113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FC0275A7-931B-1662-390C-4977655249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902" y="1241130"/>
                <a:ext cx="324733" cy="246221"/>
              </a:xfrm>
              <a:prstGeom prst="rect">
                <a:avLst/>
              </a:prstGeom>
              <a:blipFill>
                <a:blip r:embed="rId17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/>
      <p:bldP spid="50186" grpId="0"/>
      <p:bldP spid="13" grpId="0" animBg="1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30" y="153783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>
                <a:spLocks noChangeArrowheads="1"/>
              </p:cNvSpPr>
              <p:nvPr/>
            </p:nvSpPr>
            <p:spPr bwMode="auto">
              <a:xfrm>
                <a:off x="1031072" y="4788828"/>
                <a:ext cx="36004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能量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等於：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1072" y="4788828"/>
                <a:ext cx="3600450" cy="369888"/>
              </a:xfrm>
              <a:prstGeom prst="rect">
                <a:avLst/>
              </a:prstGeom>
              <a:blipFill>
                <a:blip r:embed="rId3"/>
                <a:stretch>
                  <a:fillRect l="-1408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098130" y="5096973"/>
                <a:ext cx="3466334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130" y="5096973"/>
                <a:ext cx="3466334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/>
              <p:nvPr/>
            </p:nvSpPr>
            <p:spPr bwMode="auto">
              <a:xfrm>
                <a:off x="1098129" y="3499946"/>
                <a:ext cx="2012409" cy="5821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8129" y="3499946"/>
                <a:ext cx="2012409" cy="5821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/>
              <p:nvPr/>
            </p:nvSpPr>
            <p:spPr bwMode="auto">
              <a:xfrm>
                <a:off x="1098129" y="4092650"/>
                <a:ext cx="4819717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8129" y="4092650"/>
                <a:ext cx="4819717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3ACFDCB-E4BE-D714-B28B-A53C07E4D7EC}"/>
              </a:ext>
            </a:extLst>
          </p:cNvPr>
          <p:cNvSpPr txBox="1"/>
          <p:nvPr/>
        </p:nvSpPr>
        <p:spPr bwMode="auto">
          <a:xfrm>
            <a:off x="3110538" y="3641155"/>
            <a:ext cx="48197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代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回去與時間無關的薛丁格方程式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字方塊 11">
            <a:extLst>
              <a:ext uri="{FF2B5EF4-FFF2-40B4-BE49-F238E27FC236}">
                <a16:creationId xmlns:a16="http://schemas.microsoft.com/office/drawing/2014/main" id="{19E4A93C-3292-131B-54C5-D86787CA1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5865450"/>
            <a:ext cx="81292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能量只有在這些值，與時無關薛丁格方程式才有滿足邊界條件的解！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6282706" y="3348043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706" y="3348043"/>
                <a:ext cx="32473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1CE201-2AF8-E38D-6324-3CB9E7385975}"/>
                  </a:ext>
                </a:extLst>
              </p:cNvPr>
              <p:cNvSpPr txBox="1"/>
              <p:nvPr/>
            </p:nvSpPr>
            <p:spPr bwMode="auto">
              <a:xfrm>
                <a:off x="539552" y="6277457"/>
                <a:ext cx="85079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這些定態，能量是量子化。將會證明無限位能井的任意解，能量測量值只會是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1CE201-2AF8-E38D-6324-3CB9E7385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6277457"/>
                <a:ext cx="8507966" cy="369332"/>
              </a:xfrm>
              <a:prstGeom prst="rect">
                <a:avLst/>
              </a:prstGeom>
              <a:blipFill>
                <a:blip r:embed="rId8"/>
                <a:stretch>
                  <a:fillRect l="-596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A8C7B35-D73C-32EC-AAD9-61612C27E7AD}"/>
              </a:ext>
            </a:extLst>
          </p:cNvPr>
          <p:cNvSpPr/>
          <p:nvPr/>
        </p:nvSpPr>
        <p:spPr>
          <a:xfrm>
            <a:off x="3942409" y="4092650"/>
            <a:ext cx="1277663" cy="72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6" grpId="0"/>
      <p:bldP spid="8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4859338" y="5157788"/>
            <a:ext cx="3097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注意基態的動量不為零。</a:t>
            </a:r>
          </a:p>
        </p:txBody>
      </p:sp>
      <p:sp>
        <p:nvSpPr>
          <p:cNvPr id="51207" name="文字方塊 8"/>
          <p:cNvSpPr txBox="1">
            <a:spLocks noChangeArrowheads="1"/>
          </p:cNvSpPr>
          <p:nvPr/>
        </p:nvSpPr>
        <p:spPr bwMode="auto">
          <a:xfrm>
            <a:off x="4857750" y="5643563"/>
            <a:ext cx="257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電子是靜不下來的！</a:t>
            </a:r>
          </a:p>
        </p:txBody>
      </p:sp>
      <p:sp>
        <p:nvSpPr>
          <p:cNvPr id="51209" name="文字方塊 10"/>
          <p:cNvSpPr txBox="1">
            <a:spLocks noChangeArrowheads="1"/>
          </p:cNvSpPr>
          <p:nvPr/>
        </p:nvSpPr>
        <p:spPr bwMode="auto">
          <a:xfrm>
            <a:off x="4859338" y="6092825"/>
            <a:ext cx="321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這是測不準原理的結果。</a:t>
            </a:r>
          </a:p>
        </p:txBody>
      </p:sp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0" y="791415"/>
            <a:ext cx="6191014" cy="37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Line 8"/>
          <p:cNvSpPr>
            <a:spLocks noChangeShapeType="1"/>
          </p:cNvSpPr>
          <p:nvPr/>
        </p:nvSpPr>
        <p:spPr bwMode="auto">
          <a:xfrm flipV="1">
            <a:off x="2371925" y="4048122"/>
            <a:ext cx="759915" cy="10155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684212" y="5432425"/>
            <a:ext cx="3887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有一能量最低的基態，能量不為零！</a:t>
            </a:r>
          </a:p>
        </p:txBody>
      </p:sp>
      <p:pic>
        <p:nvPicPr>
          <p:cNvPr id="13" name="Picture 2" descr="http://static.squidoo.com/resize/squidoo_images/-1/draft_lens1898511module8670655photo_EnergizerBunny.jpg1205357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367" r="8855" b="6656"/>
          <a:stretch>
            <a:fillRect/>
          </a:stretch>
        </p:blipFill>
        <p:spPr bwMode="auto">
          <a:xfrm>
            <a:off x="7540625" y="4797152"/>
            <a:ext cx="1270490" cy="157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55650" y="4653363"/>
                <a:ext cx="1616275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" y="4653363"/>
                <a:ext cx="1616275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C42E59E4-8A2E-0DFC-7636-DD38CD556FE9}"/>
                  </a:ext>
                </a:extLst>
              </p:cNvPr>
              <p:cNvSpPr/>
              <p:nvPr/>
            </p:nvSpPr>
            <p:spPr>
              <a:xfrm>
                <a:off x="6479244" y="4289188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C42E59E4-8A2E-0DFC-7636-DD38CD556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244" y="4289188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8">
            <a:extLst>
              <a:ext uri="{FF2B5EF4-FFF2-40B4-BE49-F238E27FC236}">
                <a16:creationId xmlns:a16="http://schemas.microsoft.com/office/drawing/2014/main" id="{A03AF5B8-7D05-1A5E-6CF6-315B7F0CAD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3717" y="4048121"/>
            <a:ext cx="1616275" cy="13843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675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  <p:bldP spid="51207" grpId="0"/>
      <p:bldP spid="512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280" name="文字方塊 9"/>
              <p:cNvSpPr txBox="1">
                <a:spLocks noChangeArrowheads="1"/>
              </p:cNvSpPr>
              <p:nvPr/>
            </p:nvSpPr>
            <p:spPr bwMode="auto">
              <a:xfrm>
                <a:off x="1331913" y="765175"/>
                <a:ext cx="24288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總機率必須等於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1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428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765175"/>
                <a:ext cx="2428875" cy="368300"/>
              </a:xfrm>
              <a:prstGeom prst="rect">
                <a:avLst/>
              </a:prstGeom>
              <a:blipFill rotWithShape="1">
                <a:blip r:embed="rId3"/>
                <a:stretch>
                  <a:fillRect l="-2005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81" name="文字方塊 10"/>
          <p:cNvSpPr txBox="1">
            <a:spLocks noChangeArrowheads="1"/>
          </p:cNvSpPr>
          <p:nvPr/>
        </p:nvSpPr>
        <p:spPr bwMode="auto">
          <a:xfrm>
            <a:off x="1331913" y="1484313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由歸一化條件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可以解出係數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zh-TW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699792" y="3212975"/>
                <a:ext cx="2153218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792" y="3212975"/>
                <a:ext cx="2153218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330135" y="3212976"/>
                <a:ext cx="1154610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135" y="3212976"/>
                <a:ext cx="1154610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435084" y="467718"/>
                <a:ext cx="3763723" cy="92724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＝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5084" y="467718"/>
                <a:ext cx="3763723" cy="927242"/>
              </a:xfrm>
              <a:prstGeom prst="rect">
                <a:avLst/>
              </a:prstGeom>
              <a:blipFill>
                <a:blip r:embed="rId7"/>
                <a:stretch>
                  <a:fillRect l="-22222" t="-106757" b="-1635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331913" y="2032906"/>
                <a:ext cx="6805389" cy="9334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zh-TW" alt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b="0" i="0" smtClean="0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zh-TW" alt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2032906"/>
                <a:ext cx="6805389" cy="933461"/>
              </a:xfrm>
              <a:prstGeom prst="rect">
                <a:avLst/>
              </a:prstGeom>
              <a:blipFill>
                <a:blip r:embed="rId8"/>
                <a:stretch>
                  <a:fillRect l="-12291" t="-102667" b="-162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EEBB6-7A36-14D9-9715-F88933C99D2D}"/>
                  </a:ext>
                </a:extLst>
              </p:cNvPr>
              <p:cNvSpPr txBox="1"/>
              <p:nvPr/>
            </p:nvSpPr>
            <p:spPr bwMode="auto">
              <a:xfrm>
                <a:off x="1274204" y="4190748"/>
                <a:ext cx="60344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只有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的絕對值對物理有影響。所以常就直接取實數。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EEBB6-7A36-14D9-9715-F88933C99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4204" y="4190748"/>
                <a:ext cx="6034447" cy="369332"/>
              </a:xfrm>
              <a:prstGeom prst="rect">
                <a:avLst/>
              </a:prstGeom>
              <a:blipFill>
                <a:blip r:embed="rId9"/>
                <a:stretch>
                  <a:fillRect l="-84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7BD84E52-657B-2E98-4295-14D0ADFD9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8" t="57821" r="1790"/>
          <a:stretch/>
        </p:blipFill>
        <p:spPr bwMode="auto">
          <a:xfrm>
            <a:off x="2843808" y="4679693"/>
            <a:ext cx="3085235" cy="171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5">
                <a:extLst>
                  <a:ext uri="{FF2B5EF4-FFF2-40B4-BE49-F238E27FC236}">
                    <a16:creationId xmlns:a16="http://schemas.microsoft.com/office/drawing/2014/main" id="{B3B9437E-9E28-988D-9CF0-CC56847C6E7E}"/>
                  </a:ext>
                </a:extLst>
              </p:cNvPr>
              <p:cNvSpPr/>
              <p:nvPr/>
            </p:nvSpPr>
            <p:spPr>
              <a:xfrm>
                <a:off x="5496995" y="614406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" name="矩形 25">
                <a:extLst>
                  <a:ext uri="{FF2B5EF4-FFF2-40B4-BE49-F238E27FC236}">
                    <a16:creationId xmlns:a16="http://schemas.microsoft.com/office/drawing/2014/main" id="{B3B9437E-9E28-988D-9CF0-CC56847C6E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995" y="6144061"/>
                <a:ext cx="324733" cy="246221"/>
              </a:xfrm>
              <a:prstGeom prst="rect">
                <a:avLst/>
              </a:prstGeom>
              <a:blipFill>
                <a:blip r:embed="rId11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12" descr="D:\Dropbox\Documents\課程\YoungTextBook\Images\Chapter40\A_Images\A_Figures_and_Photos\40_12_Figu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5318542" y="3331358"/>
            <a:ext cx="3530183" cy="333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Line 8"/>
          <p:cNvSpPr>
            <a:spLocks noChangeShapeType="1"/>
          </p:cNvSpPr>
          <p:nvPr/>
        </p:nvSpPr>
        <p:spPr bwMode="auto">
          <a:xfrm>
            <a:off x="7229443" y="4699431"/>
            <a:ext cx="0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53" name="Text Box 9"/>
          <p:cNvSpPr txBox="1">
            <a:spLocks noChangeArrowheads="1"/>
          </p:cNvSpPr>
          <p:nvPr/>
        </p:nvSpPr>
        <p:spPr bwMode="auto">
          <a:xfrm>
            <a:off x="6902917" y="4363415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600" dirty="0"/>
              <a:t>節點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4" name="Text Box 10"/>
              <p:cNvSpPr txBox="1">
                <a:spLocks noChangeArrowheads="1"/>
              </p:cNvSpPr>
              <p:nvPr/>
            </p:nvSpPr>
            <p:spPr bwMode="auto">
              <a:xfrm>
                <a:off x="468312" y="2801172"/>
                <a:ext cx="5471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在節點處，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dirty="0"/>
                  <a:t>一直為零，永遠不可能發現該電子！</a:t>
                </a:r>
              </a:p>
            </p:txBody>
          </p:sp>
        </mc:Choice>
        <mc:Fallback xmlns="">
          <p:sp>
            <p:nvSpPr>
              <p:cNvPr id="53254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312" y="2801172"/>
                <a:ext cx="5471840" cy="369332"/>
              </a:xfrm>
              <a:prstGeom prst="rect">
                <a:avLst/>
              </a:prstGeom>
              <a:blipFill>
                <a:blip r:embed="rId3"/>
                <a:stretch>
                  <a:fillRect l="-92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55" name="文字方塊 9"/>
          <p:cNvSpPr txBox="1">
            <a:spLocks noChangeArrowheads="1"/>
          </p:cNvSpPr>
          <p:nvPr/>
        </p:nvSpPr>
        <p:spPr bwMode="auto">
          <a:xfrm>
            <a:off x="474408" y="92065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機率密度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7" name="文字方塊 8"/>
              <p:cNvSpPr txBox="1">
                <a:spLocks noChangeArrowheads="1"/>
              </p:cNvSpPr>
              <p:nvPr/>
            </p:nvSpPr>
            <p:spPr bwMode="auto">
              <a:xfrm>
                <a:off x="478760" y="5173633"/>
                <a:ext cx="38843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注意：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即是節點數目！</a:t>
                </a:r>
              </a:p>
            </p:txBody>
          </p:sp>
        </mc:Choice>
        <mc:Fallback xmlns="">
          <p:sp>
            <p:nvSpPr>
              <p:cNvPr id="53257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760" y="5173633"/>
                <a:ext cx="3884332" cy="369332"/>
              </a:xfrm>
              <a:prstGeom prst="rect">
                <a:avLst/>
              </a:prstGeom>
              <a:blipFill>
                <a:blip r:embed="rId5"/>
                <a:stretch>
                  <a:fillRect l="-130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495579" y="1303605"/>
                <a:ext cx="3379964" cy="6195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zh-TW" altLang="en-US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579" y="1303605"/>
                <a:ext cx="3379964" cy="619593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FE97E72C-0FF8-9165-BD0F-DDCAE6855363}"/>
                  </a:ext>
                </a:extLst>
              </p:cNvPr>
              <p:cNvSpPr/>
              <p:nvPr/>
            </p:nvSpPr>
            <p:spPr>
              <a:xfrm>
                <a:off x="8172400" y="6410506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FE97E72C-0FF8-9165-BD0F-DDCAE68553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400" y="6410506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static.squidoo.com/resize/squidoo_images/-1/draft_lens1898511module8670655photo_EnergizerBunny.jpg1205357114">
            <a:extLst>
              <a:ext uri="{FF2B5EF4-FFF2-40B4-BE49-F238E27FC236}">
                <a16:creationId xmlns:a16="http://schemas.microsoft.com/office/drawing/2014/main" id="{BECFC0B3-A29F-0383-E516-1B87D33F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367" r="8855" b="6656"/>
          <a:stretch>
            <a:fillRect/>
          </a:stretch>
        </p:blipFill>
        <p:spPr bwMode="auto">
          <a:xfrm>
            <a:off x="1754187" y="3232151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FAB9E-6D73-3AD4-5F1C-AE23E38D2814}"/>
              </a:ext>
            </a:extLst>
          </p:cNvPr>
          <p:cNvSpPr txBox="1"/>
          <p:nvPr/>
        </p:nvSpPr>
        <p:spPr bwMode="auto">
          <a:xfrm>
            <a:off x="468312" y="4681007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此電子靜不下來，但在節點卻永遠找不到它！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F0FC71-7DDE-6184-EFC4-D3E5E17FA340}"/>
                  </a:ext>
                </a:extLst>
              </p:cNvPr>
              <p:cNvSpPr txBox="1"/>
              <p:nvPr/>
            </p:nvSpPr>
            <p:spPr bwMode="auto">
              <a:xfrm>
                <a:off x="497829" y="2122690"/>
                <a:ext cx="2178289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F0FC71-7DDE-6184-EFC4-D3E5E17F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829" y="2122690"/>
                <a:ext cx="2178289" cy="566694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6602514-C2F6-730E-803A-9151D73CFF19}"/>
              </a:ext>
            </a:extLst>
          </p:cNvPr>
          <p:cNvSpPr txBox="1"/>
          <p:nvPr/>
        </p:nvSpPr>
        <p:spPr bwMode="auto">
          <a:xfrm>
            <a:off x="2820987" y="2221371"/>
            <a:ext cx="17294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稱為節點。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A46B6-F123-3C03-1190-CBFFC60246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8968" y="120550"/>
            <a:ext cx="2559757" cy="311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7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5041C6-6379-7562-74B1-4539F0E957EA}"/>
                  </a:ext>
                </a:extLst>
              </p:cNvPr>
              <p:cNvSpPr txBox="1"/>
              <p:nvPr/>
            </p:nvSpPr>
            <p:spPr bwMode="auto">
              <a:xfrm>
                <a:off x="969125" y="1675080"/>
                <a:ext cx="1052339" cy="5648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5041C6-6379-7562-74B1-4539F0E95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125" y="1675080"/>
                <a:ext cx="1052339" cy="564898"/>
              </a:xfrm>
              <a:prstGeom prst="rect">
                <a:avLst/>
              </a:prstGeom>
              <a:blipFill>
                <a:blip r:embed="rId2"/>
                <a:stretch>
                  <a:fillRect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466B12-EDF9-B8A1-FC7C-64DFA951E212}"/>
                  </a:ext>
                </a:extLst>
              </p:cNvPr>
              <p:cNvSpPr txBox="1"/>
              <p:nvPr/>
            </p:nvSpPr>
            <p:spPr bwMode="auto">
              <a:xfrm>
                <a:off x="969125" y="5613279"/>
                <a:ext cx="105233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466B12-EDF9-B8A1-FC7C-64DFA951E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125" y="5613279"/>
                <a:ext cx="1052339" cy="369332"/>
              </a:xfrm>
              <a:prstGeom prst="rect">
                <a:avLst/>
              </a:prstGeom>
              <a:blipFill>
                <a:blip r:embed="rId3"/>
                <a:stretch>
                  <a:fillRect b="-1379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/>
              <p:nvPr/>
            </p:nvSpPr>
            <p:spPr bwMode="auto">
              <a:xfrm>
                <a:off x="2480586" y="1767378"/>
                <a:ext cx="187539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r>
                  <a:rPr lang="en-US" dirty="0"/>
                  <a:t> 習題！</a:t>
                </a:r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0586" y="1767378"/>
                <a:ext cx="1875390" cy="369332"/>
              </a:xfrm>
              <a:prstGeom prst="rect">
                <a:avLst/>
              </a:prstGeom>
              <a:blipFill>
                <a:blip r:embed="rId4"/>
                <a:stretch>
                  <a:fillRect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9E0F76A-9E06-DEF5-87A0-3D28D8340A2B}"/>
              </a:ext>
            </a:extLst>
          </p:cNvPr>
          <p:cNvSpPr txBox="1"/>
          <p:nvPr/>
        </p:nvSpPr>
        <p:spPr bwMode="auto">
          <a:xfrm>
            <a:off x="903553" y="883850"/>
            <a:ext cx="4917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我們很容易就計算這些定態解的各個期望值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451B6-D402-8B46-847B-F1798BDA3F1A}"/>
              </a:ext>
            </a:extLst>
          </p:cNvPr>
          <p:cNvSpPr txBox="1"/>
          <p:nvPr/>
        </p:nvSpPr>
        <p:spPr bwMode="auto">
          <a:xfrm>
            <a:off x="903553" y="1253182"/>
            <a:ext cx="2153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因為對稱的關係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5035239A-4F6F-D53E-2E81-731B10F91434}"/>
                  </a:ext>
                </a:extLst>
              </p:cNvPr>
              <p:cNvSpPr txBox="1"/>
              <p:nvPr/>
            </p:nvSpPr>
            <p:spPr bwMode="auto">
              <a:xfrm>
                <a:off x="969125" y="3079666"/>
                <a:ext cx="396044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5035239A-4F6F-D53E-2E81-731B10F91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125" y="3079666"/>
                <a:ext cx="3960440" cy="901914"/>
              </a:xfrm>
              <a:prstGeom prst="rect">
                <a:avLst/>
              </a:prstGeom>
              <a:blipFill>
                <a:blip r:embed="rId5"/>
                <a:stretch>
                  <a:fillRect l="-287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90AD17E-8C50-0F07-94BA-3A50CCF88697}"/>
                  </a:ext>
                </a:extLst>
              </p:cNvPr>
              <p:cNvSpPr txBox="1"/>
              <p:nvPr/>
            </p:nvSpPr>
            <p:spPr bwMode="auto">
              <a:xfrm>
                <a:off x="971600" y="4077072"/>
                <a:ext cx="5123804" cy="142866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90AD17E-8C50-0F07-94BA-3A50CCF88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077072"/>
                <a:ext cx="5123804" cy="1428661"/>
              </a:xfrm>
              <a:prstGeom prst="rect">
                <a:avLst/>
              </a:prstGeom>
              <a:blipFill>
                <a:blip r:embed="rId6"/>
                <a:stretch>
                  <a:fillRect l="-1235" t="-70796" b="-725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2" descr="D:\Dropbox\Documents\課程\YoungTextBook\Images\Chapter40\A_Images\A_Figures_and_Photos\40_12_FigureB.jpg">
            <a:extLst>
              <a:ext uri="{FF2B5EF4-FFF2-40B4-BE49-F238E27FC236}">
                <a16:creationId xmlns:a16="http://schemas.microsoft.com/office/drawing/2014/main" id="{F47B39E7-A12B-A018-67EB-6A127018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5606388" y="571113"/>
            <a:ext cx="3530183" cy="333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5">
                <a:extLst>
                  <a:ext uri="{FF2B5EF4-FFF2-40B4-BE49-F238E27FC236}">
                    <a16:creationId xmlns:a16="http://schemas.microsoft.com/office/drawing/2014/main" id="{24D65481-3535-5887-6EF8-C1C2FBDC7131}"/>
                  </a:ext>
                </a:extLst>
              </p:cNvPr>
              <p:cNvSpPr/>
              <p:nvPr/>
            </p:nvSpPr>
            <p:spPr>
              <a:xfrm>
                <a:off x="8460246" y="365026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0" name="矩形 25">
                <a:extLst>
                  <a:ext uri="{FF2B5EF4-FFF2-40B4-BE49-F238E27FC236}">
                    <a16:creationId xmlns:a16="http://schemas.microsoft.com/office/drawing/2014/main" id="{24D65481-3535-5887-6EF8-C1C2FBDC7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246" y="3650261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62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/>
              <p:nvPr/>
            </p:nvSpPr>
            <p:spPr bwMode="auto">
              <a:xfrm>
                <a:off x="611560" y="686282"/>
                <a:ext cx="108011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686282"/>
                <a:ext cx="1080119" cy="369332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D721FCE8-22BA-C78C-A828-D70FDC096034}"/>
                  </a:ext>
                </a:extLst>
              </p:cNvPr>
              <p:cNvSpPr txBox="1"/>
              <p:nvPr/>
            </p:nvSpPr>
            <p:spPr bwMode="auto">
              <a:xfrm>
                <a:off x="624354" y="4622707"/>
                <a:ext cx="2808312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D721FCE8-22BA-C78C-A828-D70FDC096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354" y="4622707"/>
                <a:ext cx="2808312" cy="618246"/>
              </a:xfrm>
              <a:prstGeom prst="rect">
                <a:avLst/>
              </a:prstGeom>
              <a:blipFill>
                <a:blip r:embed="rId3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8AF2500B-0DD7-74A7-CB9C-B662BEA81A01}"/>
                  </a:ext>
                </a:extLst>
              </p:cNvPr>
              <p:cNvSpPr txBox="1"/>
              <p:nvPr/>
            </p:nvSpPr>
            <p:spPr bwMode="auto">
              <a:xfrm>
                <a:off x="611560" y="1358893"/>
                <a:ext cx="396044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8AF2500B-0DD7-74A7-CB9C-B662BEA81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1358893"/>
                <a:ext cx="3960440" cy="901914"/>
              </a:xfrm>
              <a:prstGeom prst="rect">
                <a:avLst/>
              </a:prstGeom>
              <a:blipFill>
                <a:blip r:embed="rId4"/>
                <a:stretch>
                  <a:fillRect l="-2885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09BDF1E3-CE85-FC7B-10DF-1DFFFF727306}"/>
                  </a:ext>
                </a:extLst>
              </p:cNvPr>
              <p:cNvSpPr txBox="1"/>
              <p:nvPr/>
            </p:nvSpPr>
            <p:spPr bwMode="auto">
              <a:xfrm>
                <a:off x="594820" y="2283951"/>
                <a:ext cx="6924642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zh-TW" altLang="en-US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09BDF1E3-CE85-FC7B-10DF-1DFFFF727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820" y="2283951"/>
                <a:ext cx="6924642" cy="904543"/>
              </a:xfrm>
              <a:prstGeom prst="rect">
                <a:avLst/>
              </a:prstGeom>
              <a:blipFill>
                <a:blip r:embed="rId5"/>
                <a:stretch>
                  <a:fillRect l="-2381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D0FA9F3D-FC62-F04A-C826-BE76653F3363}"/>
                  </a:ext>
                </a:extLst>
              </p:cNvPr>
              <p:cNvSpPr txBox="1"/>
              <p:nvPr/>
            </p:nvSpPr>
            <p:spPr bwMode="auto">
              <a:xfrm>
                <a:off x="2387244" y="312468"/>
                <a:ext cx="2153218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D0FA9F3D-FC62-F04A-C826-BE76653F3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7244" y="312468"/>
                <a:ext cx="2153218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B621A215-71E6-08D4-0EC4-546991CAC603}"/>
                  </a:ext>
                </a:extLst>
              </p:cNvPr>
              <p:cNvSpPr txBox="1"/>
              <p:nvPr/>
            </p:nvSpPr>
            <p:spPr bwMode="auto">
              <a:xfrm>
                <a:off x="594820" y="3259626"/>
                <a:ext cx="7047670" cy="93346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zh-TW" altLang="en-US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B621A215-71E6-08D4-0EC4-546991CAC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820" y="3259626"/>
                <a:ext cx="7047670" cy="933461"/>
              </a:xfrm>
              <a:prstGeom prst="rect">
                <a:avLst/>
              </a:prstGeom>
              <a:blipFill>
                <a:blip r:embed="rId7"/>
                <a:stretch>
                  <a:fillRect t="-102667" b="-162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74D741-697E-CA69-8FB3-6F8E944B739D}"/>
                  </a:ext>
                </a:extLst>
              </p:cNvPr>
              <p:cNvSpPr txBox="1"/>
              <p:nvPr/>
            </p:nvSpPr>
            <p:spPr bwMode="auto">
              <a:xfrm>
                <a:off x="594820" y="5678810"/>
                <a:ext cx="3552974" cy="62138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74D741-697E-CA69-8FB3-6F8E944B7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820" y="5678810"/>
                <a:ext cx="3552974" cy="621389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01169D6-E3AC-6084-F749-479D03BF087E}"/>
              </a:ext>
            </a:extLst>
          </p:cNvPr>
          <p:cNvSpPr txBox="1"/>
          <p:nvPr/>
        </p:nvSpPr>
        <p:spPr bwMode="auto">
          <a:xfrm>
            <a:off x="570062" y="4264219"/>
            <a:ext cx="3621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我們得到動量測量的不準度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5">
                <a:extLst>
                  <a:ext uri="{FF2B5EF4-FFF2-40B4-BE49-F238E27FC236}">
                    <a16:creationId xmlns:a16="http://schemas.microsoft.com/office/drawing/2014/main" id="{D6AF86DA-1895-723C-79C3-D8A5328F16C3}"/>
                  </a:ext>
                </a:extLst>
              </p:cNvPr>
              <p:cNvSpPr txBox="1"/>
              <p:nvPr/>
            </p:nvSpPr>
            <p:spPr>
              <a:xfrm>
                <a:off x="5670283" y="4895607"/>
                <a:ext cx="1972207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字方塊 15">
                <a:extLst>
                  <a:ext uri="{FF2B5EF4-FFF2-40B4-BE49-F238E27FC236}">
                    <a16:creationId xmlns:a16="http://schemas.microsoft.com/office/drawing/2014/main" id="{D6AF86DA-1895-723C-79C3-D8A5328F1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283" y="4895607"/>
                <a:ext cx="1972207" cy="7203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ACF7F5-E7EB-C29E-65FF-DCACAF310455}"/>
                  </a:ext>
                </a:extLst>
              </p:cNvPr>
              <p:cNvSpPr txBox="1"/>
              <p:nvPr/>
            </p:nvSpPr>
            <p:spPr bwMode="auto">
              <a:xfrm>
                <a:off x="594820" y="5268812"/>
                <a:ext cx="51229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而且得到動量平方的期望值就是能量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ACF7F5-E7EB-C29E-65FF-DCACAF310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820" y="5268812"/>
                <a:ext cx="5122925" cy="369332"/>
              </a:xfrm>
              <a:prstGeom prst="rect">
                <a:avLst/>
              </a:prstGeom>
              <a:blipFill>
                <a:blip r:embed="rId10"/>
                <a:stretch>
                  <a:fillRect l="-123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5E55EB7-1F5E-B360-BADA-893824C03772}"/>
              </a:ext>
            </a:extLst>
          </p:cNvPr>
          <p:cNvSpPr txBox="1"/>
          <p:nvPr/>
        </p:nvSpPr>
        <p:spPr bwMode="auto">
          <a:xfrm>
            <a:off x="4191658" y="5813161"/>
            <a:ext cx="1892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這應該表示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A52C5AE-90A7-FE55-8AEB-372712AAA33C}"/>
                  </a:ext>
                </a:extLst>
              </p:cNvPr>
              <p:cNvSpPr txBox="1"/>
              <p:nvPr/>
            </p:nvSpPr>
            <p:spPr bwMode="auto">
              <a:xfrm>
                <a:off x="5670283" y="5678810"/>
                <a:ext cx="1950036" cy="79662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A52C5AE-90A7-FE55-8AEB-372712AAA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0283" y="5678810"/>
                <a:ext cx="1950036" cy="7966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B6476D-A690-013C-F1CF-4F7278DD409F}"/>
                  </a:ext>
                </a:extLst>
              </p:cNvPr>
              <p:cNvSpPr txBox="1"/>
              <p:nvPr/>
            </p:nvSpPr>
            <p:spPr bwMode="auto">
              <a:xfrm>
                <a:off x="570062" y="6349931"/>
                <a:ext cx="743052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/>
                  <a:t>就是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 err="1"/>
                  <a:t>的期望值！這進一步驗證了期望值計算的方法是正確的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B6476D-A690-013C-F1CF-4F7278DD4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062" y="6349931"/>
                <a:ext cx="7430520" cy="376770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447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4" grpId="0" animBg="1"/>
      <p:bldP spid="16" grpId="0" animBg="1"/>
      <p:bldP spid="17" grpId="0"/>
      <p:bldP spid="18" grpId="0" animBg="1"/>
      <p:bldP spid="19" grpId="0"/>
      <p:bldP spid="20" grpId="0"/>
      <p:bldP spid="22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0901" name="Text Box 10"/>
              <p:cNvSpPr txBox="1">
                <a:spLocks noChangeArrowheads="1"/>
              </p:cNvSpPr>
              <p:nvPr/>
            </p:nvSpPr>
            <p:spPr bwMode="auto">
              <a:xfrm>
                <a:off x="632685" y="938557"/>
                <a:ext cx="7521299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測量一個物理量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時的不確定性，由測量結果分布的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標準差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來描述 ：</a:t>
                </a:r>
              </a:p>
            </p:txBody>
          </p:sp>
        </mc:Choice>
        <mc:Fallback xmlns="">
          <p:sp>
            <p:nvSpPr>
              <p:cNvPr id="80901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685" y="938557"/>
                <a:ext cx="7521299" cy="378758"/>
              </a:xfrm>
              <a:prstGeom prst="rect">
                <a:avLst/>
              </a:prstGeom>
              <a:blipFill>
                <a:blip r:embed="rId2"/>
                <a:stretch>
                  <a:fillRect l="-673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BD5C51F5-C265-2A6A-1CFB-150FB52A1304}"/>
                  </a:ext>
                </a:extLst>
              </p:cNvPr>
              <p:cNvSpPr txBox="1"/>
              <p:nvPr/>
            </p:nvSpPr>
            <p:spPr bwMode="auto">
              <a:xfrm>
                <a:off x="607719" y="3886271"/>
                <a:ext cx="5563531" cy="1038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sz="18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𝑑𝑥</m:t>
                                      </m:r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el-GR" altLang="zh-TW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l-GR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BD5C51F5-C265-2A6A-1CFB-150FB52A1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719" y="3886271"/>
                <a:ext cx="5563531" cy="1038746"/>
              </a:xfrm>
              <a:prstGeom prst="rect">
                <a:avLst/>
              </a:prstGeom>
              <a:blipFill>
                <a:blip r:embed="rId3"/>
                <a:stretch>
                  <a:fillRect l="-9589" t="-89024" b="-145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A70A0043-84E7-5783-E06F-990350B2E344}"/>
                  </a:ext>
                </a:extLst>
              </p:cNvPr>
              <p:cNvSpPr txBox="1"/>
              <p:nvPr/>
            </p:nvSpPr>
            <p:spPr bwMode="auto">
              <a:xfrm>
                <a:off x="636022" y="2839384"/>
                <a:ext cx="588019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A70A0043-84E7-5783-E06F-990350B2E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022" y="2839384"/>
                <a:ext cx="588019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2" descr="0007">
            <a:extLst>
              <a:ext uri="{FF2B5EF4-FFF2-40B4-BE49-F238E27FC236}">
                <a16:creationId xmlns:a16="http://schemas.microsoft.com/office/drawing/2014/main" id="{29AAAC5C-6E09-A8CD-0BB2-EC42F7F9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96944"/>
            <a:ext cx="2454339" cy="203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5D4923-8493-DC15-65F1-96A64C90C2B4}"/>
              </a:ext>
            </a:extLst>
          </p:cNvPr>
          <p:cNvSpPr txBox="1"/>
          <p:nvPr/>
        </p:nvSpPr>
        <p:spPr bwMode="auto">
          <a:xfrm>
            <a:off x="643865" y="1375857"/>
            <a:ext cx="75101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可定義為「測量值與期望值的差」的平方的期望值的開根號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EAFC7674-4387-CC5D-6590-EB10866E6AFE}"/>
                  </a:ext>
                </a:extLst>
              </p:cNvPr>
              <p:cNvSpPr txBox="1"/>
              <p:nvPr/>
            </p:nvSpPr>
            <p:spPr bwMode="auto">
              <a:xfrm>
                <a:off x="636024" y="5501618"/>
                <a:ext cx="212440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EAFC7674-4387-CC5D-6590-EB10866E6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024" y="5501618"/>
                <a:ext cx="21244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87F78175-6459-AF71-E342-F91791D038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023" y="4996510"/>
                <a:ext cx="6300870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位置的不確定性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，現在可以精確定義與計算了。</a:t>
                </a:r>
              </a:p>
            </p:txBody>
          </p:sp>
        </mc:Choice>
        <mc:Fallback xmlns=""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87F78175-6459-AF71-E342-F91791D0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023" y="4996510"/>
                <a:ext cx="6300870" cy="378758"/>
              </a:xfrm>
              <a:prstGeom prst="rect">
                <a:avLst/>
              </a:prstGeom>
              <a:blipFill>
                <a:blip r:embed="rId7"/>
                <a:stretch>
                  <a:fillRect l="-602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289FAA0-66F8-5112-3380-0131BC58AFAA}"/>
                  </a:ext>
                </a:extLst>
              </p:cNvPr>
              <p:cNvSpPr txBox="1"/>
              <p:nvPr/>
            </p:nvSpPr>
            <p:spPr bwMode="auto">
              <a:xfrm>
                <a:off x="628979" y="1838036"/>
                <a:ext cx="229613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289FAA0-66F8-5112-3380-0131BC58A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979" y="1838036"/>
                <a:ext cx="229613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04E93CF-F31A-1DC5-E8C6-9D53E64537FE}"/>
              </a:ext>
            </a:extLst>
          </p:cNvPr>
          <p:cNvSpPr txBox="1"/>
          <p:nvPr/>
        </p:nvSpPr>
        <p:spPr bwMode="auto">
          <a:xfrm>
            <a:off x="628979" y="2466392"/>
            <a:ext cx="2016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此式可化簡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B417A-9539-4226-D05E-BA96F28DBDCD}"/>
              </a:ext>
            </a:extLst>
          </p:cNvPr>
          <p:cNvSpPr txBox="1"/>
          <p:nvPr/>
        </p:nvSpPr>
        <p:spPr bwMode="auto">
          <a:xfrm>
            <a:off x="582220" y="3390589"/>
            <a:ext cx="4924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這兩個期望值都可以用波函數計算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34413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6E1379-76B0-6E49-40EC-52B7CB647D2F}"/>
              </a:ext>
            </a:extLst>
          </p:cNvPr>
          <p:cNvSpPr txBox="1"/>
          <p:nvPr/>
        </p:nvSpPr>
        <p:spPr bwMode="auto">
          <a:xfrm>
            <a:off x="913635" y="347257"/>
            <a:ext cx="7756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位能下薛丁格方程式的普遍解法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/>
              <p:nvPr/>
            </p:nvSpPr>
            <p:spPr bwMode="auto">
              <a:xfrm>
                <a:off x="925100" y="2182071"/>
                <a:ext cx="2481898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2182071"/>
                <a:ext cx="2481898" cy="847604"/>
              </a:xfrm>
              <a:prstGeom prst="rect">
                <a:avLst/>
              </a:prstGeom>
              <a:blipFill>
                <a:blip r:embed="rId2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/>
              <p:nvPr/>
            </p:nvSpPr>
            <p:spPr bwMode="auto">
              <a:xfrm>
                <a:off x="925100" y="1748872"/>
                <a:ext cx="69950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時的波函數，即起始條件，對</a:t>
                </a:r>
                <a:r>
                  <a:rPr lang="en-US" dirty="0"/>
                  <a:t>定態解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展開如下：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1748872"/>
                <a:ext cx="6995050" cy="369332"/>
              </a:xfrm>
              <a:prstGeom prst="rect">
                <a:avLst/>
              </a:prstGeom>
              <a:blipFill>
                <a:blip r:embed="rId3"/>
                <a:stretch>
                  <a:fillRect l="-72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/>
              <p:nvPr/>
            </p:nvSpPr>
            <p:spPr bwMode="auto">
              <a:xfrm>
                <a:off x="925100" y="3129095"/>
                <a:ext cx="48446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此狀態可以視為定態的如上疊加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3129095"/>
                <a:ext cx="4844686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/>
              <p:nvPr/>
            </p:nvSpPr>
            <p:spPr bwMode="auto">
              <a:xfrm>
                <a:off x="904374" y="3480644"/>
                <a:ext cx="8167772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而接下來定態隨時間的演化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/>
                  <a:t>就是在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/>
                  <a:t>上乘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，這滿足位能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薛丁格方程式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4374" y="3480644"/>
                <a:ext cx="8167772" cy="480709"/>
              </a:xfrm>
              <a:prstGeom prst="rect">
                <a:avLst/>
              </a:prstGeom>
              <a:blipFill>
                <a:blip r:embed="rId5"/>
                <a:stretch>
                  <a:fillRect l="-621" b="-184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0D77920-31FA-1E4D-D238-74A48CF7ECCA}"/>
              </a:ext>
            </a:extLst>
          </p:cNvPr>
          <p:cNvSpPr txBox="1"/>
          <p:nvPr/>
        </p:nvSpPr>
        <p:spPr bwMode="auto">
          <a:xfrm>
            <a:off x="881958" y="4016959"/>
            <a:ext cx="7005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乘完之後依同樣方式疊加，整個波函數也就滿足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薛丁格方程式。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/>
              <p:nvPr/>
            </p:nvSpPr>
            <p:spPr bwMode="auto">
              <a:xfrm>
                <a:off x="925100" y="4485664"/>
                <a:ext cx="3111814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4485664"/>
                <a:ext cx="3111814" cy="847604"/>
              </a:xfrm>
              <a:prstGeom prst="rect">
                <a:avLst/>
              </a:prstGeom>
              <a:blipFill>
                <a:blip r:embed="rId6"/>
                <a:stretch>
                  <a:fillRect t="-100000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1D820FC-26FF-9C52-66A7-7B5887F171E6}"/>
              </a:ext>
            </a:extLst>
          </p:cNvPr>
          <p:cNvSpPr txBox="1"/>
          <p:nvPr/>
        </p:nvSpPr>
        <p:spPr bwMode="auto">
          <a:xfrm>
            <a:off x="881958" y="5931354"/>
            <a:ext cx="7293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這個程序原則上適用於任何位能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8A14B-D584-0E85-F9B0-575791067349}"/>
              </a:ext>
            </a:extLst>
          </p:cNvPr>
          <p:cNvSpPr txBox="1"/>
          <p:nvPr/>
        </p:nvSpPr>
        <p:spPr bwMode="auto">
          <a:xfrm>
            <a:off x="869550" y="5455228"/>
            <a:ext cx="7766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我們已經在自由薛丁格方程式用了這樣的策略！當時的正弦波就是定態。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CCD9C-AD82-9D27-206F-5F04E055F04E}"/>
              </a:ext>
            </a:extLst>
          </p:cNvPr>
          <p:cNvSpPr txBox="1"/>
          <p:nvPr/>
        </p:nvSpPr>
        <p:spPr bwMode="auto">
          <a:xfrm>
            <a:off x="904374" y="771979"/>
            <a:ext cx="54678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首先， 位能下薛丁格方程式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會有一系列的定態解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57895AB8-69E2-1A4B-6404-C6A00693BCEF}"/>
                  </a:ext>
                </a:extLst>
              </p:cNvPr>
              <p:cNvSpPr txBox="1"/>
              <p:nvPr/>
            </p:nvSpPr>
            <p:spPr bwMode="auto">
              <a:xfrm>
                <a:off x="925100" y="1163221"/>
                <a:ext cx="2688685" cy="4984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57895AB8-69E2-1A4B-6404-C6A00693B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1163221"/>
                <a:ext cx="2688685" cy="498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953E8A3-D5C6-875C-9B84-F666F3179163}"/>
              </a:ext>
            </a:extLst>
          </p:cNvPr>
          <p:cNvSpPr txBox="1"/>
          <p:nvPr/>
        </p:nvSpPr>
        <p:spPr bwMode="auto">
          <a:xfrm>
            <a:off x="3613785" y="1268760"/>
            <a:ext cx="47746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定態解就是時間部分與空間可以分離的解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12C560-ED8D-67C9-C13A-87583400E50D}"/>
              </a:ext>
            </a:extLst>
          </p:cNvPr>
          <p:cNvSpPr/>
          <p:nvPr/>
        </p:nvSpPr>
        <p:spPr>
          <a:xfrm>
            <a:off x="467544" y="1638092"/>
            <a:ext cx="8064896" cy="14910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8C245-7915-C8A9-670B-AD0824C2895B}"/>
              </a:ext>
            </a:extLst>
          </p:cNvPr>
          <p:cNvSpPr txBox="1"/>
          <p:nvPr/>
        </p:nvSpPr>
        <p:spPr bwMode="auto">
          <a:xfrm>
            <a:off x="5699145" y="2377470"/>
            <a:ext cx="2258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這就是傅立葉分析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FB7B5792-D327-BE74-3807-716C698E4735}"/>
                  </a:ext>
                </a:extLst>
              </p:cNvPr>
              <p:cNvSpPr txBox="1"/>
              <p:nvPr/>
            </p:nvSpPr>
            <p:spPr bwMode="auto">
              <a:xfrm>
                <a:off x="3638287" y="2332576"/>
                <a:ext cx="2012409" cy="5821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FB7B5792-D327-BE74-3807-716C698E4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8287" y="2332576"/>
                <a:ext cx="2012409" cy="5821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36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C7B001-C10D-3203-97D4-1878F70C03CE}"/>
              </a:ext>
            </a:extLst>
          </p:cNvPr>
          <p:cNvSpPr/>
          <p:nvPr/>
        </p:nvSpPr>
        <p:spPr>
          <a:xfrm>
            <a:off x="6230587" y="3544343"/>
            <a:ext cx="2806698" cy="338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30" y="1646726"/>
            <a:ext cx="5233001" cy="31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4229497" y="4594949"/>
                <a:ext cx="32473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497" y="4594949"/>
                <a:ext cx="324733" cy="184666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f40_02">
            <a:extLst>
              <a:ext uri="{FF2B5EF4-FFF2-40B4-BE49-F238E27FC236}">
                <a16:creationId xmlns:a16="http://schemas.microsoft.com/office/drawing/2014/main" id="{E8F92603-A57B-FA6D-769B-5239E81E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587" y="1759020"/>
            <a:ext cx="2806698" cy="189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374C9EBC-E7B6-80FB-BEC8-961B9A703E7A}"/>
                  </a:ext>
                </a:extLst>
              </p:cNvPr>
              <p:cNvSpPr/>
              <p:nvPr/>
            </p:nvSpPr>
            <p:spPr>
              <a:xfrm>
                <a:off x="7184140" y="1869767"/>
                <a:ext cx="66268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374C9EBC-E7B6-80FB-BEC8-961B9A703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140" y="1869767"/>
                <a:ext cx="662682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87C6B35-45CA-A0C3-5147-A8BDBD29A5C8}"/>
              </a:ext>
            </a:extLst>
          </p:cNvPr>
          <p:cNvSpPr txBox="1"/>
          <p:nvPr/>
        </p:nvSpPr>
        <p:spPr bwMode="auto">
          <a:xfrm>
            <a:off x="437578" y="5059279"/>
            <a:ext cx="3496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偶函數、奇函數也是間隔分佈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18D58-6473-427D-ABE0-5A6F713EAE51}"/>
                  </a:ext>
                </a:extLst>
              </p:cNvPr>
              <p:cNvSpPr txBox="1"/>
              <p:nvPr/>
            </p:nvSpPr>
            <p:spPr bwMode="auto">
              <a:xfrm>
                <a:off x="451454" y="5900817"/>
                <a:ext cx="46660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18D58-6473-427D-ABE0-5A6F713EA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454" y="5900817"/>
                <a:ext cx="4666011" cy="369332"/>
              </a:xfrm>
              <a:prstGeom prst="rect">
                <a:avLst/>
              </a:prstGeom>
              <a:blipFill>
                <a:blip r:embed="rId6"/>
                <a:stretch>
                  <a:fillRect l="-10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FEDCC4F9-0030-FBFF-7B65-559491610674}"/>
                  </a:ext>
                </a:extLst>
              </p:cNvPr>
              <p:cNvSpPr txBox="1"/>
              <p:nvPr/>
            </p:nvSpPr>
            <p:spPr>
              <a:xfrm>
                <a:off x="8137693" y="3436918"/>
                <a:ext cx="156845" cy="25082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FEDCC4F9-0030-FBFF-7B65-559491610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693" y="3436918"/>
                <a:ext cx="156845" cy="250825"/>
              </a:xfrm>
              <a:prstGeom prst="rect">
                <a:avLst/>
              </a:prstGeom>
              <a:blipFill>
                <a:blip r:embed="rId7"/>
                <a:stretch>
                  <a:fillRect b="-19048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0772C029-756C-2E96-D09D-A1588548C740}"/>
                  </a:ext>
                </a:extLst>
              </p:cNvPr>
              <p:cNvSpPr txBox="1"/>
              <p:nvPr/>
            </p:nvSpPr>
            <p:spPr>
              <a:xfrm>
                <a:off x="6798847" y="3467257"/>
                <a:ext cx="324733" cy="24622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0772C029-756C-2E96-D09D-A1588548C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847" y="3467257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2500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F23702B7-0E5B-C755-1ABA-8BCB52B89936}"/>
                  </a:ext>
                </a:extLst>
              </p:cNvPr>
              <p:cNvSpPr txBox="1"/>
              <p:nvPr/>
            </p:nvSpPr>
            <p:spPr>
              <a:xfrm>
                <a:off x="3367547" y="4533394"/>
                <a:ext cx="324733" cy="24622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F23702B7-0E5B-C755-1ABA-8BCB52B89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547" y="4533394"/>
                <a:ext cx="324733" cy="246221"/>
              </a:xfrm>
              <a:prstGeom prst="rect">
                <a:avLst/>
              </a:prstGeom>
              <a:blipFill>
                <a:blip r:embed="rId9"/>
                <a:stretch>
                  <a:fillRect b="-2500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FB2A406D-7F72-985F-9DAE-AC57271FDEB8}"/>
                  </a:ext>
                </a:extLst>
              </p:cNvPr>
              <p:cNvSpPr txBox="1"/>
              <p:nvPr/>
            </p:nvSpPr>
            <p:spPr>
              <a:xfrm>
                <a:off x="5034260" y="4515880"/>
                <a:ext cx="324733" cy="24622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FB2A406D-7F72-985F-9DAE-AC57271FD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260" y="4515880"/>
                <a:ext cx="324733" cy="246221"/>
              </a:xfrm>
              <a:prstGeom prst="rect">
                <a:avLst/>
              </a:prstGeom>
              <a:blipFill>
                <a:blip r:embed="rId10"/>
                <a:stretch>
                  <a:fillRect b="-2500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CACAEB3-BF36-03D6-421F-05EBC3FC5435}"/>
              </a:ext>
            </a:extLst>
          </p:cNvPr>
          <p:cNvSpPr txBox="1"/>
          <p:nvPr/>
        </p:nvSpPr>
        <p:spPr bwMode="auto">
          <a:xfrm>
            <a:off x="437578" y="688836"/>
            <a:ext cx="6401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在無限大位能的問題中，如果將原點置於位能井的中央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F036EB-7276-8A12-8B5C-0EDBB9381B19}"/>
              </a:ext>
            </a:extLst>
          </p:cNvPr>
          <p:cNvSpPr txBox="1"/>
          <p:nvPr/>
        </p:nvSpPr>
        <p:spPr bwMode="auto">
          <a:xfrm>
            <a:off x="417572" y="1142251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就更能利用本徵函數是奇函數或偶函數的特性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58E5D88F-A0C4-B181-1CE2-86FFC38EFECF}"/>
                  </a:ext>
                </a:extLst>
              </p:cNvPr>
              <p:cNvSpPr txBox="1"/>
              <p:nvPr/>
            </p:nvSpPr>
            <p:spPr bwMode="auto">
              <a:xfrm>
                <a:off x="6205474" y="3948326"/>
                <a:ext cx="1957331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58E5D88F-A0C4-B181-1CE2-86FFC38EF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5474" y="3948326"/>
                <a:ext cx="1957331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25">
                <a:extLst>
                  <a:ext uri="{FF2B5EF4-FFF2-40B4-BE49-F238E27FC236}">
                    <a16:creationId xmlns:a16="http://schemas.microsoft.com/office/drawing/2014/main" id="{CEAA4867-2E77-26A3-CA3A-495D22C2350A}"/>
                  </a:ext>
                </a:extLst>
              </p:cNvPr>
              <p:cNvSpPr/>
              <p:nvPr/>
            </p:nvSpPr>
            <p:spPr>
              <a:xfrm>
                <a:off x="7493756" y="3452011"/>
                <a:ext cx="32473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8" name="矩形 25">
                <a:extLst>
                  <a:ext uri="{FF2B5EF4-FFF2-40B4-BE49-F238E27FC236}">
                    <a16:creationId xmlns:a16="http://schemas.microsoft.com/office/drawing/2014/main" id="{CEAA4867-2E77-26A3-CA3A-495D22C23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756" y="3452011"/>
                <a:ext cx="324733" cy="184666"/>
              </a:xfrm>
              <a:prstGeom prst="rect">
                <a:avLst/>
              </a:prstGeom>
              <a:blipFill>
                <a:blip r:embed="rId1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0559244-7BA3-C415-DB5A-506D2A187222}"/>
              </a:ext>
            </a:extLst>
          </p:cNvPr>
          <p:cNvSpPr txBox="1"/>
          <p:nvPr/>
        </p:nvSpPr>
        <p:spPr bwMode="auto">
          <a:xfrm>
            <a:off x="5221847" y="4041075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B6C16F-5F33-60F0-A52C-496F5B8C1BA9}"/>
              </a:ext>
            </a:extLst>
          </p:cNvPr>
          <p:cNvSpPr txBox="1"/>
          <p:nvPr/>
        </p:nvSpPr>
        <p:spPr bwMode="auto">
          <a:xfrm>
            <a:off x="5201901" y="3008197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05BA99-1DA6-4F5A-A291-D24B4CAD20A1}"/>
              </a:ext>
            </a:extLst>
          </p:cNvPr>
          <p:cNvSpPr txBox="1"/>
          <p:nvPr/>
        </p:nvSpPr>
        <p:spPr bwMode="auto">
          <a:xfrm>
            <a:off x="5221847" y="1881304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138D87-D52D-8929-41EB-FA457E64CCD7}"/>
              </a:ext>
            </a:extLst>
          </p:cNvPr>
          <p:cNvSpPr txBox="1"/>
          <p:nvPr/>
        </p:nvSpPr>
        <p:spPr bwMode="auto">
          <a:xfrm>
            <a:off x="5221847" y="3561946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奇函數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573CAC-51F0-2510-AA58-297651A77713}"/>
              </a:ext>
            </a:extLst>
          </p:cNvPr>
          <p:cNvSpPr txBox="1"/>
          <p:nvPr/>
        </p:nvSpPr>
        <p:spPr bwMode="auto">
          <a:xfrm>
            <a:off x="5236942" y="2442325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奇函數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FB3BBF-843B-23DB-9812-83218CAFBA2D}"/>
              </a:ext>
            </a:extLst>
          </p:cNvPr>
          <p:cNvSpPr txBox="1"/>
          <p:nvPr/>
        </p:nvSpPr>
        <p:spPr bwMode="auto">
          <a:xfrm>
            <a:off x="423480" y="5466975"/>
            <a:ext cx="7591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偶函數在原點的斜率為零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奇函數在原點的函數值必須為零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0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74F2DEF-0659-8DB0-6864-FFF14BDB510B}"/>
                  </a:ext>
                </a:extLst>
              </p:cNvPr>
              <p:cNvSpPr txBox="1"/>
              <p:nvPr/>
            </p:nvSpPr>
            <p:spPr bwMode="auto">
              <a:xfrm>
                <a:off x="877390" y="4455413"/>
                <a:ext cx="2475358" cy="6298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74F2DEF-0659-8DB0-6864-FFF14BDB5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7390" y="4455413"/>
                <a:ext cx="2475358" cy="629852"/>
              </a:xfrm>
              <a:prstGeom prst="rect">
                <a:avLst/>
              </a:prstGeom>
              <a:blipFill>
                <a:blip r:embed="rId2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1">
            <a:extLst>
              <a:ext uri="{FF2B5EF4-FFF2-40B4-BE49-F238E27FC236}">
                <a16:creationId xmlns:a16="http://schemas.microsoft.com/office/drawing/2014/main" id="{75F2F75D-9AF4-8115-CB93-A1D2FD6F4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216" y="2867273"/>
            <a:ext cx="5234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薛丁格方程式就可以寫為：</a:t>
            </a:r>
            <a:endParaRPr kumimoji="0" lang="zh-TW" alt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8">
                <a:extLst>
                  <a:ext uri="{FF2B5EF4-FFF2-40B4-BE49-F238E27FC236}">
                    <a16:creationId xmlns:a16="http://schemas.microsoft.com/office/drawing/2014/main" id="{660BA17D-FD13-F7B2-DF37-6BE5D0C13146}"/>
                  </a:ext>
                </a:extLst>
              </p:cNvPr>
              <p:cNvSpPr txBox="1"/>
              <p:nvPr/>
            </p:nvSpPr>
            <p:spPr bwMode="auto">
              <a:xfrm>
                <a:off x="877390" y="3332801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8">
                <a:extLst>
                  <a:ext uri="{FF2B5EF4-FFF2-40B4-BE49-F238E27FC236}">
                    <a16:creationId xmlns:a16="http://schemas.microsoft.com/office/drawing/2014/main" id="{660BA17D-FD13-F7B2-DF37-6BE5D0C13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7390" y="3332801"/>
                <a:ext cx="303531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own Arrow 12">
            <a:extLst>
              <a:ext uri="{FF2B5EF4-FFF2-40B4-BE49-F238E27FC236}">
                <a16:creationId xmlns:a16="http://schemas.microsoft.com/office/drawing/2014/main" id="{B16AE5E2-CFDC-940E-F283-01371716E999}"/>
              </a:ext>
            </a:extLst>
          </p:cNvPr>
          <p:cNvSpPr/>
          <p:nvPr/>
        </p:nvSpPr>
        <p:spPr>
          <a:xfrm>
            <a:off x="2220539" y="4077123"/>
            <a:ext cx="274737" cy="28209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B807049D-D5AC-BA27-929A-52E996F72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6725" y="4585673"/>
            <a:ext cx="4936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這就是量子力學完整的薛丁格方程式。</a:t>
            </a:r>
            <a:endParaRPr kumimoji="0" lang="zh-TW" alt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43EA03-CFC1-A7FA-BCC6-59B7B42E35A2}"/>
                  </a:ext>
                </a:extLst>
              </p:cNvPr>
              <p:cNvSpPr txBox="1"/>
              <p:nvPr/>
            </p:nvSpPr>
            <p:spPr bwMode="auto">
              <a:xfrm>
                <a:off x="798381" y="5276100"/>
                <a:ext cx="7745567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漢米爾頓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、能量算子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決定了狀態隨時間的演化，如同翻譯表所暗示的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43EA03-CFC1-A7FA-BCC6-59B7B42E3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81" y="5276100"/>
                <a:ext cx="7745567" cy="376770"/>
              </a:xfrm>
              <a:prstGeom prst="rect">
                <a:avLst/>
              </a:prstGeom>
              <a:blipFill>
                <a:blip r:embed="rId4"/>
                <a:stretch>
                  <a:fillRect l="-491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432905C9-D405-7632-6217-17C3021B28E6}"/>
              </a:ext>
            </a:extLst>
          </p:cNvPr>
          <p:cNvSpPr/>
          <p:nvPr/>
        </p:nvSpPr>
        <p:spPr>
          <a:xfrm>
            <a:off x="7083223" y="1449095"/>
            <a:ext cx="1800200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E769F472-E4C3-3BF6-7724-564533CC2779}"/>
                  </a:ext>
                </a:extLst>
              </p:cNvPr>
              <p:cNvSpPr txBox="1"/>
              <p:nvPr/>
            </p:nvSpPr>
            <p:spPr bwMode="auto">
              <a:xfrm>
                <a:off x="7287252" y="1548558"/>
                <a:ext cx="1366271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E769F472-E4C3-3BF6-7724-564533CC2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7252" y="1548558"/>
                <a:ext cx="1366271" cy="61824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4">
                <a:extLst>
                  <a:ext uri="{FF2B5EF4-FFF2-40B4-BE49-F238E27FC236}">
                    <a16:creationId xmlns:a16="http://schemas.microsoft.com/office/drawing/2014/main" id="{3A5AF7C5-855E-BEA3-FF83-231E2687BAD4}"/>
                  </a:ext>
                </a:extLst>
              </p:cNvPr>
              <p:cNvSpPr txBox="1"/>
              <p:nvPr/>
            </p:nvSpPr>
            <p:spPr bwMode="auto">
              <a:xfrm>
                <a:off x="7286774" y="2318813"/>
                <a:ext cx="81099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4">
                <a:extLst>
                  <a:ext uri="{FF2B5EF4-FFF2-40B4-BE49-F238E27FC236}">
                    <a16:creationId xmlns:a16="http://schemas.microsoft.com/office/drawing/2014/main" id="{3A5AF7C5-855E-BEA3-FF83-231E2687B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6774" y="2318813"/>
                <a:ext cx="8109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26C5A3-647E-D3BD-3B57-65C997B54D67}"/>
                  </a:ext>
                </a:extLst>
              </p:cNvPr>
              <p:cNvSpPr txBox="1"/>
              <p:nvPr/>
            </p:nvSpPr>
            <p:spPr bwMode="auto">
              <a:xfrm>
                <a:off x="782523" y="1036413"/>
                <a:ext cx="7200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動量算子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定義為空間微分運算，那有位能時的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能量算子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可以寫成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26C5A3-647E-D3BD-3B57-65C997B54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2523" y="1036413"/>
                <a:ext cx="7200800" cy="369332"/>
              </a:xfrm>
              <a:prstGeom prst="rect">
                <a:avLst/>
              </a:prstGeom>
              <a:blipFill>
                <a:blip r:embed="rId7"/>
                <a:stretch>
                  <a:fillRect l="-70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4">
                <a:extLst>
                  <a:ext uri="{FF2B5EF4-FFF2-40B4-BE49-F238E27FC236}">
                    <a16:creationId xmlns:a16="http://schemas.microsoft.com/office/drawing/2014/main" id="{DF9246B6-82FF-A8F5-A388-0A03AC9460D5}"/>
                  </a:ext>
                </a:extLst>
              </p:cNvPr>
              <p:cNvSpPr txBox="1"/>
              <p:nvPr/>
            </p:nvSpPr>
            <p:spPr bwMode="auto">
              <a:xfrm>
                <a:off x="789216" y="1485045"/>
                <a:ext cx="3804952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4">
                <a:extLst>
                  <a:ext uri="{FF2B5EF4-FFF2-40B4-BE49-F238E27FC236}">
                    <a16:creationId xmlns:a16="http://schemas.microsoft.com/office/drawing/2014/main" id="{DF9246B6-82FF-A8F5-A388-0A03AC946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9216" y="1485045"/>
                <a:ext cx="3804952" cy="648126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76041CB-8F97-3A8F-B571-F80F21319AE8}"/>
              </a:ext>
            </a:extLst>
          </p:cNvPr>
          <p:cNvSpPr txBox="1"/>
          <p:nvPr/>
        </p:nvSpPr>
        <p:spPr bwMode="auto">
          <a:xfrm>
            <a:off x="782523" y="2268787"/>
            <a:ext cx="7099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漢米爾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或稱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能量算子就定義為動量算子的平方加上位能算子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087487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/>
              <p:nvPr/>
            </p:nvSpPr>
            <p:spPr bwMode="auto">
              <a:xfrm>
                <a:off x="855060" y="2850796"/>
                <a:ext cx="2565446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060" y="2850796"/>
                <a:ext cx="2565446" cy="7173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EC666-94B0-FF1B-B394-C8BA225D4C99}"/>
                  </a:ext>
                </a:extLst>
              </p:cNvPr>
              <p:cNvSpPr txBox="1"/>
              <p:nvPr/>
            </p:nvSpPr>
            <p:spPr bwMode="auto">
              <a:xfrm>
                <a:off x="800100" y="2434497"/>
                <a:ext cx="67242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固定能量解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滿足與時間無關的薛丁格方程式可以寫成：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EC666-94B0-FF1B-B394-C8BA225D4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100" y="2434497"/>
                <a:ext cx="6724227" cy="369332"/>
              </a:xfrm>
              <a:prstGeom prst="rect">
                <a:avLst/>
              </a:prstGeom>
              <a:blipFill>
                <a:blip r:embed="rId3"/>
                <a:stretch>
                  <a:fillRect l="-56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/>
              <p:nvPr/>
            </p:nvSpPr>
            <p:spPr bwMode="auto">
              <a:xfrm>
                <a:off x="810891" y="4721563"/>
                <a:ext cx="5918799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數學上這個關係稱為運算子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的本徵函數問題！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891" y="4721563"/>
                <a:ext cx="5918799" cy="376770"/>
              </a:xfrm>
              <a:prstGeom prst="rect">
                <a:avLst/>
              </a:prstGeom>
              <a:blipFill>
                <a:blip r:embed="rId4"/>
                <a:stretch>
                  <a:fillRect l="-6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/>
              <p:nvPr/>
            </p:nvSpPr>
            <p:spPr bwMode="auto">
              <a:xfrm>
                <a:off x="855060" y="4223746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060" y="4223746"/>
                <a:ext cx="1449307" cy="376770"/>
              </a:xfrm>
              <a:prstGeom prst="rect">
                <a:avLst/>
              </a:prstGeom>
              <a:blipFill>
                <a:blip r:embed="rId5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37B8924-2136-5EDD-CB6C-56D7DA20490F}"/>
              </a:ext>
            </a:extLst>
          </p:cNvPr>
          <p:cNvSpPr txBox="1"/>
          <p:nvPr/>
        </p:nvSpPr>
        <p:spPr bwMode="auto">
          <a:xfrm>
            <a:off x="795616" y="3795748"/>
            <a:ext cx="575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也就是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/>
              <p:nvPr/>
            </p:nvSpPr>
            <p:spPr bwMode="auto">
              <a:xfrm>
                <a:off x="806564" y="5817250"/>
                <a:ext cx="7580286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定態的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Eigenfunction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！對應的本徵值Eigenvalue為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564" y="5817250"/>
                <a:ext cx="7580286" cy="376770"/>
              </a:xfrm>
              <a:prstGeom prst="rect">
                <a:avLst/>
              </a:prstGeom>
              <a:blipFill>
                <a:blip r:embed="rId6"/>
                <a:stretch>
                  <a:fillRect l="-669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45A8A0-2F55-7E7B-AA21-F9505B1365B1}"/>
                  </a:ext>
                </a:extLst>
              </p:cNvPr>
              <p:cNvSpPr txBox="1"/>
              <p:nvPr/>
            </p:nvSpPr>
            <p:spPr bwMode="auto">
              <a:xfrm>
                <a:off x="806564" y="5156999"/>
                <a:ext cx="8149491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原來，與時間無關的薛丁格方程式並不是波方程式，而是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的本徵函數方程式！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45A8A0-2F55-7E7B-AA21-F9505B136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564" y="5156999"/>
                <a:ext cx="8149491" cy="376770"/>
              </a:xfrm>
              <a:prstGeom prst="rect">
                <a:avLst/>
              </a:prstGeom>
              <a:blipFill>
                <a:blip r:embed="rId7"/>
                <a:stretch>
                  <a:fillRect l="-622" t="-3333" r="-311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4AC42DB1-08EB-D0AA-6FF8-5EB4D538F44E}"/>
                  </a:ext>
                </a:extLst>
              </p:cNvPr>
              <p:cNvSpPr txBox="1"/>
              <p:nvPr/>
            </p:nvSpPr>
            <p:spPr bwMode="auto">
              <a:xfrm>
                <a:off x="888653" y="1257292"/>
                <a:ext cx="3843295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4AC42DB1-08EB-D0AA-6FF8-5EB4D538F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653" y="1257292"/>
                <a:ext cx="3843295" cy="7173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E050D7B-FB11-9A29-3983-FD999A3AE819}"/>
              </a:ext>
            </a:extLst>
          </p:cNvPr>
          <p:cNvSpPr txBox="1"/>
          <p:nvPr/>
        </p:nvSpPr>
        <p:spPr bwMode="auto">
          <a:xfrm>
            <a:off x="781857" y="2008942"/>
            <a:ext cx="7927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左邊就是量子力學中對應的Hamiltan運算子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10">
                <a:extLst>
                  <a:ext uri="{FF2B5EF4-FFF2-40B4-BE49-F238E27FC236}">
                    <a16:creationId xmlns:a16="http://schemas.microsoft.com/office/drawing/2014/main" id="{EE0B1672-27A1-DCC8-7C89-88A81BF016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5063" y="798090"/>
                <a:ext cx="6044565" cy="376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與時間無關的薛丁格方程式也可以以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運算子表述：</a:t>
                </a:r>
              </a:p>
            </p:txBody>
          </p:sp>
        </mc:Choice>
        <mc:Fallback xmlns="">
          <p:sp>
            <p:nvSpPr>
              <p:cNvPr id="6" name="Text Box 10">
                <a:extLst>
                  <a:ext uri="{FF2B5EF4-FFF2-40B4-BE49-F238E27FC236}">
                    <a16:creationId xmlns:a16="http://schemas.microsoft.com/office/drawing/2014/main" id="{EE0B1672-27A1-DCC8-7C89-88A81BF01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5063" y="798090"/>
                <a:ext cx="6044565" cy="376770"/>
              </a:xfrm>
              <a:prstGeom prst="rect">
                <a:avLst/>
              </a:prstGeom>
              <a:blipFill>
                <a:blip r:embed="rId9"/>
                <a:stretch>
                  <a:fillRect l="-839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0C6DE13-D024-5DE3-A5F8-5CEFAE0EBE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473" t="65927" r="6993" b="16794"/>
          <a:stretch/>
        </p:blipFill>
        <p:spPr>
          <a:xfrm>
            <a:off x="2627784" y="3600835"/>
            <a:ext cx="5933202" cy="100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8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5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D044DF-03A3-69D2-BC0C-04F0BF5F3A9A}"/>
                  </a:ext>
                </a:extLst>
              </p:cNvPr>
              <p:cNvSpPr txBox="1"/>
              <p:nvPr/>
            </p:nvSpPr>
            <p:spPr bwMode="auto">
              <a:xfrm>
                <a:off x="886384" y="2122577"/>
                <a:ext cx="4950568" cy="402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</a:t>
                </a:r>
                <a:r>
                  <a:rPr lang="zh-TW" altLang="en-US" dirty="0"/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/>
                  <a:t>的電子的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的期望值：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𝐻</m:t>
                            </m:r>
                          </m:e>
                        </m:acc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D044DF-03A3-69D2-BC0C-04F0BF5F3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384" y="2122577"/>
                <a:ext cx="4950568" cy="402354"/>
              </a:xfrm>
              <a:prstGeom prst="rect">
                <a:avLst/>
              </a:prstGeom>
              <a:blipFill>
                <a:blip r:embed="rId2"/>
                <a:stretch>
                  <a:fillRect l="-1023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/>
              <p:nvPr/>
            </p:nvSpPr>
            <p:spPr bwMode="auto">
              <a:xfrm>
                <a:off x="883489" y="4680767"/>
                <a:ext cx="1111811" cy="4023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489" y="4680767"/>
                <a:ext cx="1111811" cy="4023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35D001-150A-196E-E754-F78384208900}"/>
                  </a:ext>
                </a:extLst>
              </p:cNvPr>
              <p:cNvSpPr txBox="1"/>
              <p:nvPr/>
            </p:nvSpPr>
            <p:spPr bwMode="auto">
              <a:xfrm>
                <a:off x="851688" y="5209731"/>
                <a:ext cx="73927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描述的定態的能量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的期望值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就是本徵值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。不意外！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35D001-150A-196E-E754-F78384208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688" y="5209731"/>
                <a:ext cx="7392719" cy="369332"/>
              </a:xfrm>
              <a:prstGeom prst="rect">
                <a:avLst/>
              </a:prstGeom>
              <a:blipFill>
                <a:blip r:embed="rId4"/>
                <a:stretch>
                  <a:fillRect l="-859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01977010-F797-CAC3-A2DB-FABEE1E0FC15}"/>
                  </a:ext>
                </a:extLst>
              </p:cNvPr>
              <p:cNvSpPr txBox="1"/>
              <p:nvPr/>
            </p:nvSpPr>
            <p:spPr bwMode="auto">
              <a:xfrm>
                <a:off x="884873" y="2627879"/>
                <a:ext cx="6264697" cy="17114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01977010-F797-CAC3-A2DB-FABEE1E0F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4873" y="2627879"/>
                <a:ext cx="6264697" cy="1711494"/>
              </a:xfrm>
              <a:prstGeom prst="rect">
                <a:avLst/>
              </a:prstGeom>
              <a:blipFill>
                <a:blip r:embed="rId5"/>
                <a:stretch>
                  <a:fillRect l="-1818" t="-58088" b="-89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4C150CB-7C7A-B271-DD77-FB2986AE4BC5}"/>
              </a:ext>
            </a:extLst>
          </p:cNvPr>
          <p:cNvSpPr txBox="1"/>
          <p:nvPr/>
        </p:nvSpPr>
        <p:spPr bwMode="auto">
          <a:xfrm>
            <a:off x="886384" y="1170273"/>
            <a:ext cx="6421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能量的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本徵函數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之前稱為定態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有很多重要的性質！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67D8FAA0-D519-7803-6636-4590B263327D}"/>
                  </a:ext>
                </a:extLst>
              </p:cNvPr>
              <p:cNvSpPr txBox="1"/>
              <p:nvPr/>
            </p:nvSpPr>
            <p:spPr bwMode="auto">
              <a:xfrm>
                <a:off x="927036" y="1630613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67D8FAA0-D519-7803-6636-4590B2633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7036" y="1630613"/>
                <a:ext cx="1449307" cy="376770"/>
              </a:xfrm>
              <a:prstGeom prst="rect">
                <a:avLst/>
              </a:prstGeom>
              <a:blipFill>
                <a:blip r:embed="rId6"/>
                <a:stretch>
                  <a:fillRect t="-333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96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19C484AC-8707-CA85-EA2D-3699CE004D31}"/>
                  </a:ext>
                </a:extLst>
              </p:cNvPr>
              <p:cNvSpPr txBox="1"/>
              <p:nvPr/>
            </p:nvSpPr>
            <p:spPr bwMode="auto">
              <a:xfrm>
                <a:off x="1135275" y="2200330"/>
                <a:ext cx="633907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19C484AC-8707-CA85-EA2D-3699CE004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275" y="2200330"/>
                <a:ext cx="6339078" cy="901914"/>
              </a:xfrm>
              <a:prstGeom prst="rect">
                <a:avLst/>
              </a:prstGeom>
              <a:blipFill>
                <a:blip r:embed="rId2"/>
                <a:stretch>
                  <a:fillRect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BE089307-2A4D-BBA7-D900-A3D21A46C634}"/>
                  </a:ext>
                </a:extLst>
              </p:cNvPr>
              <p:cNvSpPr txBox="1"/>
              <p:nvPr/>
            </p:nvSpPr>
            <p:spPr bwMode="auto">
              <a:xfrm>
                <a:off x="1115616" y="1322821"/>
                <a:ext cx="7541181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BE089307-2A4D-BBA7-D900-A3D21A46C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1322821"/>
                <a:ext cx="7541181" cy="5721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89B5EA-BBBF-38E2-FBA8-D0CB6015CEA1}"/>
                  </a:ext>
                </a:extLst>
              </p:cNvPr>
              <p:cNvSpPr txBox="1"/>
              <p:nvPr/>
            </p:nvSpPr>
            <p:spPr bwMode="auto">
              <a:xfrm>
                <a:off x="1135275" y="894798"/>
                <a:ext cx="6913593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 smtClean="0">
                        <a:solidFill>
                          <a:schemeClr val="tx1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</a:rPr>
                      <m:t>本徵函數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m:rPr>
                        <m:nor/>
                      </m:rPr>
                      <a:rPr lang="zh-TW" altLang="en-US" dirty="0">
                        <a:solidFill>
                          <a:schemeClr val="tx1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</a:rPr>
                      <m:t>描述的</m:t>
                    </m:r>
                    <m:r>
                      <m:rPr>
                        <m:nor/>
                      </m:rPr>
                      <a:rPr lang="zh-TW" altLang="en-US" dirty="0">
                        <a:solidFill>
                          <a:schemeClr val="tx1"/>
                        </a:solidFill>
                      </a:rPr>
                      <m:t>電子</m:t>
                    </m:r>
                    <m:r>
                      <m:rPr>
                        <m:nor/>
                      </m:rPr>
                      <a:rPr lang="zh-TW" altLang="en-US" dirty="0">
                        <a:solidFill>
                          <a:schemeClr val="tx1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</a:rPr>
                      <m:t>狀態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的能量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測量不確定性：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89B5EA-BBBF-38E2-FBA8-D0CB6015C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275" y="894798"/>
                <a:ext cx="6913593" cy="376770"/>
              </a:xfrm>
              <a:prstGeom prst="rect">
                <a:avLst/>
              </a:prstGeom>
              <a:blipFill>
                <a:blip r:embed="rId4"/>
                <a:stretch>
                  <a:fillRect l="-73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DEE11A2-759F-5A4E-21EA-B3A85C5798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616" y="4797152"/>
                <a:ext cx="72347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的電子，能量的測量值為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，完全沒有不確定性！</a:t>
                </a:r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DEE11A2-759F-5A4E-21EA-B3A85C579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797152"/>
                <a:ext cx="7234734" cy="369332"/>
              </a:xfrm>
              <a:prstGeom prst="rect">
                <a:avLst/>
              </a:prstGeom>
              <a:blipFill>
                <a:blip r:embed="rId5"/>
                <a:stretch>
                  <a:fillRect l="-525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33D5D324-18CF-3C18-587F-932E4C505499}"/>
                  </a:ext>
                </a:extLst>
              </p:cNvPr>
              <p:cNvSpPr txBox="1"/>
              <p:nvPr/>
            </p:nvSpPr>
            <p:spPr bwMode="auto">
              <a:xfrm>
                <a:off x="1136354" y="4292052"/>
                <a:ext cx="10205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33D5D324-18CF-3C18-587F-932E4C505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6354" y="4292052"/>
                <a:ext cx="102054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A6652E01-A41B-8F88-580F-62B6EEF830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3402" y="5201828"/>
                <a:ext cx="667743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可以說定態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是具有特定確定能量的測量值為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的狀態。</a:t>
                </a:r>
              </a:p>
            </p:txBody>
          </p:sp>
        </mc:Choice>
        <mc:Fallback xmlns="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A6652E01-A41B-8F88-580F-62B6EEF83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3402" y="5201828"/>
                <a:ext cx="6677435" cy="369332"/>
              </a:xfrm>
              <a:prstGeom prst="rect">
                <a:avLst/>
              </a:prstGeom>
              <a:blipFill>
                <a:blip r:embed="rId7"/>
                <a:stretch>
                  <a:fillRect l="-75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4513D6F6-2347-6013-4BC7-E82D8A7CB8A4}"/>
                  </a:ext>
                </a:extLst>
              </p:cNvPr>
              <p:cNvSpPr txBox="1"/>
              <p:nvPr/>
            </p:nvSpPr>
            <p:spPr bwMode="auto">
              <a:xfrm>
                <a:off x="1135275" y="3170128"/>
                <a:ext cx="352921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4513D6F6-2347-6013-4BC7-E82D8A7CB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275" y="3170128"/>
                <a:ext cx="3529218" cy="901914"/>
              </a:xfrm>
              <a:prstGeom prst="rect">
                <a:avLst/>
              </a:prstGeom>
              <a:blipFill>
                <a:blip r:embed="rId8"/>
                <a:stretch>
                  <a:fillRect l="-8602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51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4" grpId="0" animBg="1"/>
      <p:bldP spid="2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066EEB5E-C24D-4E48-04BC-CA0EBC1B7D27}"/>
                  </a:ext>
                </a:extLst>
              </p:cNvPr>
              <p:cNvSpPr txBox="1"/>
              <p:nvPr/>
            </p:nvSpPr>
            <p:spPr bwMode="auto">
              <a:xfrm>
                <a:off x="761912" y="1220003"/>
                <a:ext cx="2131546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066EEB5E-C24D-4E48-04BC-CA0EBC1B7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912" y="1220003"/>
                <a:ext cx="2131546" cy="376770"/>
              </a:xfrm>
              <a:prstGeom prst="rect">
                <a:avLst/>
              </a:prstGeom>
              <a:blipFill>
                <a:blip r:embed="rId2"/>
                <a:stretch>
                  <a:fillRect t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/>
              <p:nvPr/>
            </p:nvSpPr>
            <p:spPr bwMode="auto">
              <a:xfrm>
                <a:off x="761912" y="1729207"/>
                <a:ext cx="1111811" cy="4023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912" y="1729207"/>
                <a:ext cx="1111811" cy="4023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76FB3E7D-4C7A-CC4C-FA68-0D8F9D1BC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04" y="189611"/>
            <a:ext cx="4536504" cy="275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6B186A-5CBC-2A2D-8C82-CD36DE80AC24}"/>
                  </a:ext>
                </a:extLst>
              </p:cNvPr>
              <p:cNvSpPr txBox="1"/>
              <p:nvPr/>
            </p:nvSpPr>
            <p:spPr bwMode="auto">
              <a:xfrm>
                <a:off x="715875" y="723064"/>
                <a:ext cx="3723729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無限大位能井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的本徵函數滿足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6B186A-5CBC-2A2D-8C82-CD36DE80A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875" y="723064"/>
                <a:ext cx="3723729" cy="376770"/>
              </a:xfrm>
              <a:prstGeom prst="rect">
                <a:avLst/>
              </a:prstGeom>
              <a:blipFill>
                <a:blip r:embed="rId5"/>
                <a:stretch>
                  <a:fillRect l="-136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1E16C967-45EA-EBF4-70F6-6F7862E6511F}"/>
                  </a:ext>
                </a:extLst>
              </p:cNvPr>
              <p:cNvSpPr txBox="1"/>
              <p:nvPr/>
            </p:nvSpPr>
            <p:spPr bwMode="auto">
              <a:xfrm>
                <a:off x="761912" y="2263995"/>
                <a:ext cx="128179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1E16C967-45EA-EBF4-70F6-6F7862E65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912" y="2263995"/>
                <a:ext cx="128179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8B859DF5-DEB0-37DD-30BF-FC197B3C05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1524" y="3017896"/>
                <a:ext cx="72347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的電子，能量的測量值為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，完全沒有不確定性！</a:t>
                </a:r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8B859DF5-DEB0-37DD-30BF-FC197B3C0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524" y="3017896"/>
                <a:ext cx="7234734" cy="369332"/>
              </a:xfrm>
              <a:prstGeom prst="rect">
                <a:avLst/>
              </a:prstGeom>
              <a:blipFill>
                <a:blip r:embed="rId7"/>
                <a:stretch>
                  <a:fillRect l="-70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792C7EB0-45E9-4BC9-A19B-B51E118B26F1}"/>
                  </a:ext>
                </a:extLst>
              </p:cNvPr>
              <p:cNvSpPr txBox="1"/>
              <p:nvPr/>
            </p:nvSpPr>
            <p:spPr bwMode="auto">
              <a:xfrm>
                <a:off x="7133015" y="3029894"/>
                <a:ext cx="10205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792C7EB0-45E9-4BC9-A19B-B51E118B2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3015" y="3029894"/>
                <a:ext cx="102054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BCECCAC-FE4F-0D68-344E-EBC36177ED0B}"/>
                  </a:ext>
                </a:extLst>
              </p:cNvPr>
              <p:cNvSpPr txBox="1"/>
              <p:nvPr/>
            </p:nvSpPr>
            <p:spPr bwMode="auto">
              <a:xfrm>
                <a:off x="7057329" y="189611"/>
                <a:ext cx="682238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BCECCAC-FE4F-0D68-344E-EBC36177E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7329" y="189611"/>
                <a:ext cx="682238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C08DCA-4C65-670F-09A2-45E14BEA93BD}"/>
                  </a:ext>
                </a:extLst>
              </p:cNvPr>
              <p:cNvSpPr txBox="1"/>
              <p:nvPr/>
            </p:nvSpPr>
            <p:spPr bwMode="auto">
              <a:xfrm>
                <a:off x="729329" y="4605658"/>
                <a:ext cx="55843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zh-TW" altLang="en-US" dirty="0"/>
                  <a:t>，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此時一定存在於某一個本徵態！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C08DCA-4C65-670F-09A2-45E14BEA9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329" y="4605658"/>
                <a:ext cx="5584317" cy="369332"/>
              </a:xfrm>
              <a:prstGeom prst="rect">
                <a:avLst/>
              </a:prstGeom>
              <a:blipFill>
                <a:blip r:embed="rId10"/>
                <a:stretch>
                  <a:fillRect l="-90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00A4C57-DB8F-8C90-AE11-F48E90C71130}"/>
              </a:ext>
            </a:extLst>
          </p:cNvPr>
          <p:cNvSpPr txBox="1"/>
          <p:nvPr/>
        </p:nvSpPr>
        <p:spPr bwMode="auto">
          <a:xfrm>
            <a:off x="715875" y="5874495"/>
            <a:ext cx="8550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到此，無限大位能井內，電子能量的量子化完全確立！不一定是在定態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86B576DE-91DC-27D7-BEAB-A25506A30AF9}"/>
                  </a:ext>
                </a:extLst>
              </p:cNvPr>
              <p:cNvSpPr txBox="1"/>
              <p:nvPr/>
            </p:nvSpPr>
            <p:spPr bwMode="auto">
              <a:xfrm>
                <a:off x="726216" y="4191384"/>
                <a:ext cx="85509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剛測量完時，立刻再作一次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能量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測量，結果一定確定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還</m:t>
                    </m:r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是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同樣的值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，無不確定性。</a:t>
                </a:r>
              </a:p>
            </p:txBody>
          </p:sp>
        </mc:Choice>
        <mc:Fallback xmlns="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86B576DE-91DC-27D7-BEAB-A25506A30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6216" y="4191384"/>
                <a:ext cx="8550996" cy="369332"/>
              </a:xfrm>
              <a:prstGeom prst="rect">
                <a:avLst/>
              </a:prstGeom>
              <a:blipFill>
                <a:blip r:embed="rId11"/>
                <a:stretch>
                  <a:fillRect l="-59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0A09C276-0467-067A-C638-D1CE7D9FB1E9}"/>
                  </a:ext>
                </a:extLst>
              </p:cNvPr>
              <p:cNvSpPr txBox="1"/>
              <p:nvPr/>
            </p:nvSpPr>
            <p:spPr bwMode="auto">
              <a:xfrm>
                <a:off x="730226" y="3787586"/>
                <a:ext cx="64171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對任一狀態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作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量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的測量</m:t>
                    </m:r>
                  </m:oMath>
                </a14:m>
                <a:r>
                  <a:rPr lang="zh-TW" altLang="en-US" sz="1800" dirty="0"/>
                  <a:t>，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若所得到的結果是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某值</m:t>
                    </m:r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0A09C276-0467-067A-C638-D1CE7D9FB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226" y="3787586"/>
                <a:ext cx="6417140" cy="369332"/>
              </a:xfrm>
              <a:prstGeom prst="rect">
                <a:avLst/>
              </a:prstGeom>
              <a:blipFill>
                <a:blip r:embed="rId12"/>
                <a:stretch>
                  <a:fillRect l="-79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AB0A6E-688E-702C-AB4B-6AC8A5FE7EF0}"/>
                  </a:ext>
                </a:extLst>
              </p:cNvPr>
              <p:cNvSpPr txBox="1"/>
              <p:nvPr/>
            </p:nvSpPr>
            <p:spPr bwMode="auto">
              <a:xfrm>
                <a:off x="715875" y="6272296"/>
                <a:ext cx="84281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解能量算子本徵值、是在決定測量能量時會得到什麼結果：只會是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其中之一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AB0A6E-688E-702C-AB4B-6AC8A5FE7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875" y="6272296"/>
                <a:ext cx="8428126" cy="369332"/>
              </a:xfrm>
              <a:prstGeom prst="rect">
                <a:avLst/>
              </a:prstGeom>
              <a:blipFill>
                <a:blip r:embed="rId13"/>
                <a:stretch>
                  <a:fillRect l="-60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693FBB7-91F3-7D42-1EC1-E042806AEC84}"/>
                  </a:ext>
                </a:extLst>
              </p:cNvPr>
              <p:cNvSpPr txBox="1"/>
              <p:nvPr/>
            </p:nvSpPr>
            <p:spPr bwMode="auto">
              <a:xfrm>
                <a:off x="721045" y="5020824"/>
                <a:ext cx="79667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那麼、剛剛測得的能量結果一定只能是某一本徵值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693FBB7-91F3-7D42-1EC1-E042806A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045" y="5020824"/>
                <a:ext cx="7966717" cy="369332"/>
              </a:xfrm>
              <a:prstGeom prst="rect">
                <a:avLst/>
              </a:prstGeom>
              <a:blipFill>
                <a:blip r:embed="rId14"/>
                <a:stretch>
                  <a:fillRect l="-6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B9666AE-5173-F110-6E0C-7CC6334AB831}"/>
                  </a:ext>
                </a:extLst>
              </p:cNvPr>
              <p:cNvSpPr txBox="1"/>
              <p:nvPr/>
            </p:nvSpPr>
            <p:spPr bwMode="auto">
              <a:xfrm>
                <a:off x="715875" y="5454224"/>
                <a:ext cx="84424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驚人的：在此位能中任意一次能量測量結果只能是某本徵值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，</a:t>
                </a:r>
                <a:r>
                  <a:rPr lang="en-US" dirty="0">
                    <a:solidFill>
                      <a:srgbClr val="FF0000"/>
                    </a:solidFill>
                  </a:rPr>
                  <a:t>不會測到其他值。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B9666AE-5173-F110-6E0C-7CC6334AB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875" y="5454224"/>
                <a:ext cx="8442476" cy="369332"/>
              </a:xfrm>
              <a:prstGeom prst="rect">
                <a:avLst/>
              </a:prstGeom>
              <a:blipFill>
                <a:blip r:embed="rId15"/>
                <a:stretch>
                  <a:fillRect l="-602" t="-6667" r="-602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2567E7F-1199-CEA3-A151-3B12959AFD2E}"/>
              </a:ext>
            </a:extLst>
          </p:cNvPr>
          <p:cNvSpPr txBox="1"/>
          <p:nvPr/>
        </p:nvSpPr>
        <p:spPr bwMode="auto">
          <a:xfrm>
            <a:off x="701524" y="3377870"/>
            <a:ext cx="3738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這樣的態有什麼用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14456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FF72237-B1A1-EFAF-1764-F478F8C60A77}"/>
                  </a:ext>
                </a:extLst>
              </p:cNvPr>
              <p:cNvSpPr txBox="1"/>
              <p:nvPr/>
            </p:nvSpPr>
            <p:spPr bwMode="auto">
              <a:xfrm>
                <a:off x="2630045" y="1085195"/>
                <a:ext cx="194195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FF72237-B1A1-EFAF-1764-F478F8C60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0045" y="1085195"/>
                <a:ext cx="1941955" cy="378758"/>
              </a:xfrm>
              <a:prstGeom prst="rect">
                <a:avLst/>
              </a:prstGeom>
              <a:blipFill>
                <a:blip r:embed="rId2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898" name="Text Box 5"/>
              <p:cNvSpPr txBox="1">
                <a:spLocks noChangeArrowheads="1"/>
              </p:cNvSpPr>
              <p:nvPr/>
            </p:nvSpPr>
            <p:spPr bwMode="auto">
              <a:xfrm>
                <a:off x="1187624" y="3781093"/>
                <a:ext cx="6696744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隱含：物理量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測量時如古典量，也就是有確定的值。</a:t>
                </a:r>
                <a:endParaRPr kumimoji="0" lang="en-US" altLang="zh-TW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089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3781093"/>
                <a:ext cx="6696744" cy="378758"/>
              </a:xfrm>
              <a:prstGeom prst="rect">
                <a:avLst/>
              </a:prstGeom>
              <a:blipFill>
                <a:blip r:embed="rId3"/>
                <a:stretch>
                  <a:fillRect l="-758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900" name="Text Box 7"/>
          <p:cNvSpPr txBox="1">
            <a:spLocks noChangeArrowheads="1"/>
          </p:cNvSpPr>
          <p:nvPr/>
        </p:nvSpPr>
        <p:spPr bwMode="auto">
          <a:xfrm>
            <a:off x="5427456" y="2874509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算子化為數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905" name="Text Box 11"/>
              <p:cNvSpPr txBox="1">
                <a:spLocks noChangeArrowheads="1"/>
              </p:cNvSpPr>
              <p:nvPr/>
            </p:nvSpPr>
            <p:spPr bwMode="auto">
              <a:xfrm>
                <a:off x="1178328" y="3362823"/>
                <a:ext cx="7570136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直覺上，這個關係可以解讀為：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作用於</a:t>
                </a:r>
                <a:r>
                  <a:rPr lang="en-US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本徵函數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的效果與數一樣，</a:t>
                </a:r>
                <a:endParaRPr kumimoji="0" lang="en-US" altLang="zh-TW" sz="1800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0905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8328" y="3362823"/>
                <a:ext cx="7570136" cy="378758"/>
              </a:xfrm>
              <a:prstGeom prst="rect">
                <a:avLst/>
              </a:prstGeom>
              <a:blipFill>
                <a:blip r:embed="rId4"/>
                <a:stretch>
                  <a:fillRect l="-670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5"/>
          <p:cNvSpPr>
            <a:spLocks noChangeShapeType="1"/>
          </p:cNvSpPr>
          <p:nvPr/>
        </p:nvSpPr>
        <p:spPr bwMode="auto">
          <a:xfrm flipH="1">
            <a:off x="2915816" y="1439738"/>
            <a:ext cx="3175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 flipV="1">
            <a:off x="3782578" y="1415632"/>
            <a:ext cx="492125" cy="925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42703" y="2613559"/>
            <a:ext cx="16430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</a:t>
            </a:r>
            <a:r>
              <a:rPr kumimoji="0" lang="en-US" altLang="zh-TW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Eigenfunction</a:t>
            </a:r>
            <a:endParaRPr kumimoji="0" lang="zh-TW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028641" y="2613559"/>
            <a:ext cx="1441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本徵值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Eigenvalue</a:t>
            </a:r>
            <a:endParaRPr kumimoji="0" lang="zh-TW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178327" y="4409964"/>
                <a:ext cx="6936287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狀態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時，該物理量算子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期望值：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327" y="4409964"/>
                <a:ext cx="6936287" cy="378758"/>
              </a:xfrm>
              <a:prstGeom prst="rect">
                <a:avLst/>
              </a:prstGeom>
              <a:blipFill>
                <a:blip r:embed="rId5"/>
                <a:stretch>
                  <a:fillRect l="-731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201191" y="5900072"/>
                <a:ext cx="23960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  <a:cs typeface="Times New Roman" pitchFamily="18" charset="0"/>
                  </a:rPr>
                  <a:t>值就是測量期望值。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191" y="5900072"/>
                <a:ext cx="2396041" cy="369332"/>
              </a:xfrm>
              <a:prstGeom prst="rect">
                <a:avLst/>
              </a:prstGeom>
              <a:blipFill>
                <a:blip r:embed="rId6"/>
                <a:stretch>
                  <a:fillRect t="-6667" r="-105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A0BA0EA2-AC15-DA7E-6C41-749EB433A4BE}"/>
                  </a:ext>
                </a:extLst>
              </p:cNvPr>
              <p:cNvSpPr txBox="1"/>
              <p:nvPr/>
            </p:nvSpPr>
            <p:spPr bwMode="auto">
              <a:xfrm>
                <a:off x="7014892" y="2865638"/>
                <a:ext cx="991048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A0BA0EA2-AC15-DA7E-6C41-749EB433A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4892" y="2865638"/>
                <a:ext cx="991048" cy="378758"/>
              </a:xfrm>
              <a:prstGeom prst="rect">
                <a:avLst/>
              </a:prstGeom>
              <a:blipFill>
                <a:blip r:embed="rId7"/>
                <a:stretch>
                  <a:fillRect t="-3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1EB2391F-6362-F944-4F82-0D6E5E53318C}"/>
                  </a:ext>
                </a:extLst>
              </p:cNvPr>
              <p:cNvSpPr txBox="1"/>
              <p:nvPr/>
            </p:nvSpPr>
            <p:spPr bwMode="auto">
              <a:xfrm>
                <a:off x="1158599" y="4901418"/>
                <a:ext cx="623220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1EB2391F-6362-F944-4F82-0D6E5E533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599" y="4901418"/>
                <a:ext cx="6232206" cy="901914"/>
              </a:xfrm>
              <a:prstGeom prst="rect">
                <a:avLst/>
              </a:prstGeom>
              <a:blipFill>
                <a:blip r:embed="rId8"/>
                <a:stretch>
                  <a:fillRect l="-611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28015E-134E-B71A-94B6-620C8F091093}"/>
                  </a:ext>
                </a:extLst>
              </p:cNvPr>
              <p:cNvSpPr txBox="1"/>
              <p:nvPr/>
            </p:nvSpPr>
            <p:spPr bwMode="auto">
              <a:xfrm>
                <a:off x="1178327" y="632031"/>
                <a:ext cx="7056553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這個本徵函數、本徵值與測量的關係可以推廣到其他的物理量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28015E-134E-B71A-94B6-620C8F091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8327" y="632031"/>
                <a:ext cx="7056553" cy="378758"/>
              </a:xfrm>
              <a:prstGeom prst="rect">
                <a:avLst/>
              </a:prstGeom>
              <a:blipFill>
                <a:blip r:embed="rId9"/>
                <a:stretch>
                  <a:fillRect l="-71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36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A02EE56-A08B-CD5F-5B59-06AE2E20C35C}"/>
                  </a:ext>
                </a:extLst>
              </p:cNvPr>
              <p:cNvSpPr txBox="1"/>
              <p:nvPr/>
            </p:nvSpPr>
            <p:spPr bwMode="auto">
              <a:xfrm>
                <a:off x="667293" y="4244721"/>
                <a:ext cx="102438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A02EE56-A08B-CD5F-5B59-06AE2E20C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293" y="4244721"/>
                <a:ext cx="102438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2" descr="0007">
            <a:extLst>
              <a:ext uri="{FF2B5EF4-FFF2-40B4-BE49-F238E27FC236}">
                <a16:creationId xmlns:a16="http://schemas.microsoft.com/office/drawing/2014/main" id="{29AAAC5C-6E09-A8CD-0BB2-EC42F7F9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72" y="476672"/>
            <a:ext cx="2167119" cy="179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E7EF81BF-57AC-9062-63F8-A3F8A184B88E}"/>
                  </a:ext>
                </a:extLst>
              </p:cNvPr>
              <p:cNvSpPr txBox="1"/>
              <p:nvPr/>
            </p:nvSpPr>
            <p:spPr bwMode="auto">
              <a:xfrm>
                <a:off x="701022" y="1884205"/>
                <a:ext cx="342361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E7EF81BF-57AC-9062-63F8-A3F8A184B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022" y="1884205"/>
                <a:ext cx="3423616" cy="901914"/>
              </a:xfrm>
              <a:prstGeom prst="rect">
                <a:avLst/>
              </a:prstGeom>
              <a:blipFill>
                <a:blip r:embed="rId4"/>
                <a:stretch>
                  <a:fillRect l="-1111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54037405-9564-E9D6-48ED-7327EFC7C059}"/>
                  </a:ext>
                </a:extLst>
              </p:cNvPr>
              <p:cNvSpPr txBox="1"/>
              <p:nvPr/>
            </p:nvSpPr>
            <p:spPr bwMode="auto">
              <a:xfrm>
                <a:off x="667293" y="920453"/>
                <a:ext cx="580419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54037405-9564-E9D6-48ED-7327EFC7C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293" y="920453"/>
                <a:ext cx="5804199" cy="572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6AB686E-C65B-A4AD-2653-69F2D179546B}"/>
                  </a:ext>
                </a:extLst>
              </p:cNvPr>
              <p:cNvSpPr txBox="1"/>
              <p:nvPr/>
            </p:nvSpPr>
            <p:spPr bwMode="auto">
              <a:xfrm>
                <a:off x="685707" y="3064463"/>
                <a:ext cx="6118541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6AB686E-C65B-A4AD-2653-69F2D1795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707" y="3064463"/>
                <a:ext cx="6118541" cy="901914"/>
              </a:xfrm>
              <a:prstGeom prst="rect">
                <a:avLst/>
              </a:prstGeom>
              <a:blipFill>
                <a:blip r:embed="rId6"/>
                <a:stretch>
                  <a:fillRect l="-5590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5">
                <a:extLst>
                  <a:ext uri="{FF2B5EF4-FFF2-40B4-BE49-F238E27FC236}">
                    <a16:creationId xmlns:a16="http://schemas.microsoft.com/office/drawing/2014/main" id="{9AB43A61-0720-CD1D-1866-CE07A3A882E9}"/>
                  </a:ext>
                </a:extLst>
              </p:cNvPr>
              <p:cNvSpPr/>
              <p:nvPr/>
            </p:nvSpPr>
            <p:spPr>
              <a:xfrm>
                <a:off x="701022" y="5485696"/>
                <a:ext cx="7915199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物理量算子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的本徵態</a:t>
                </a:r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，測量該量的期望值即為本徵值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𝑎</m:t>
                    </m:r>
                  </m:oMath>
                </a14:m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，不準度為零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矩形 15">
                <a:extLst>
                  <a:ext uri="{FF2B5EF4-FFF2-40B4-BE49-F238E27FC236}">
                    <a16:creationId xmlns:a16="http://schemas.microsoft.com/office/drawing/2014/main" id="{9AB43A61-0720-CD1D-1866-CE07A3A882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22" y="5485696"/>
                <a:ext cx="7915199" cy="378758"/>
              </a:xfrm>
              <a:prstGeom prst="rect">
                <a:avLst/>
              </a:prstGeom>
              <a:blipFill>
                <a:blip r:embed="rId7"/>
                <a:stretch>
                  <a:fillRect l="-64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5">
                <a:extLst>
                  <a:ext uri="{FF2B5EF4-FFF2-40B4-BE49-F238E27FC236}">
                    <a16:creationId xmlns:a16="http://schemas.microsoft.com/office/drawing/2014/main" id="{1241566A-EE48-3CF3-7095-E54BED0C6683}"/>
                  </a:ext>
                </a:extLst>
              </p:cNvPr>
              <p:cNvSpPr/>
              <p:nvPr/>
            </p:nvSpPr>
            <p:spPr>
              <a:xfrm>
                <a:off x="701022" y="5947386"/>
                <a:ext cx="6936287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對一物理量測量結果確定的狀態就是該物理量算子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的本徵態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矩形 15">
                <a:extLst>
                  <a:ext uri="{FF2B5EF4-FFF2-40B4-BE49-F238E27FC236}">
                    <a16:creationId xmlns:a16="http://schemas.microsoft.com/office/drawing/2014/main" id="{1241566A-EE48-3CF3-7095-E54BED0C6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22" y="5947386"/>
                <a:ext cx="6936287" cy="378758"/>
              </a:xfrm>
              <a:prstGeom prst="rect">
                <a:avLst/>
              </a:prstGeom>
              <a:blipFill>
                <a:blip r:embed="rId8"/>
                <a:stretch>
                  <a:fillRect l="-731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5">
                <a:extLst>
                  <a:ext uri="{FF2B5EF4-FFF2-40B4-BE49-F238E27FC236}">
                    <a16:creationId xmlns:a16="http://schemas.microsoft.com/office/drawing/2014/main" id="{5B92A244-EA2B-64BF-71C2-479B5E25A93D}"/>
                  </a:ext>
                </a:extLst>
              </p:cNvPr>
              <p:cNvSpPr/>
              <p:nvPr/>
            </p:nvSpPr>
            <p:spPr>
              <a:xfrm>
                <a:off x="611560" y="392683"/>
                <a:ext cx="6936287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狀態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，物理量算子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測量不準度：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15">
                <a:extLst>
                  <a:ext uri="{FF2B5EF4-FFF2-40B4-BE49-F238E27FC236}">
                    <a16:creationId xmlns:a16="http://schemas.microsoft.com/office/drawing/2014/main" id="{5B92A244-EA2B-64BF-71C2-479B5E25A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92683"/>
                <a:ext cx="6936287" cy="378758"/>
              </a:xfrm>
              <a:prstGeom prst="rect">
                <a:avLst/>
              </a:prstGeom>
              <a:blipFill>
                <a:blip r:embed="rId9"/>
                <a:stretch>
                  <a:fillRect l="-731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17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1184127" y="431881"/>
            <a:ext cx="717398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對於自由粒子波狀的態，動量是確定的（但位置測量不確定）：</a:t>
            </a:r>
          </a:p>
        </p:txBody>
      </p:sp>
      <p:pic>
        <p:nvPicPr>
          <p:cNvPr id="86021" name="Picture 8" descr="401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r="35930" b="78679"/>
          <a:stretch>
            <a:fillRect/>
          </a:stretch>
        </p:blipFill>
        <p:spPr bwMode="auto">
          <a:xfrm>
            <a:off x="4865746" y="839849"/>
            <a:ext cx="27146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8514D9-A98B-513B-3668-6071C8844F84}"/>
                  </a:ext>
                </a:extLst>
              </p:cNvPr>
              <p:cNvSpPr txBox="1"/>
              <p:nvPr/>
            </p:nvSpPr>
            <p:spPr>
              <a:xfrm>
                <a:off x="1254038" y="884952"/>
                <a:ext cx="1350498" cy="4095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8514D9-A98B-513B-3668-6071C8844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038" y="884952"/>
                <a:ext cx="1350498" cy="409599"/>
              </a:xfrm>
              <a:prstGeom prst="rect">
                <a:avLst/>
              </a:prstGeom>
              <a:blipFill>
                <a:blip r:embed="rId3"/>
                <a:stretch>
                  <a:fillRect l="-1869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29EC76E9-8CFB-A0F2-8855-4FD0ABA9B4B3}"/>
                  </a:ext>
                </a:extLst>
              </p:cNvPr>
              <p:cNvSpPr txBox="1"/>
              <p:nvPr/>
            </p:nvSpPr>
            <p:spPr bwMode="auto">
              <a:xfrm>
                <a:off x="5726306" y="2003037"/>
                <a:ext cx="100553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29EC76E9-8CFB-A0F2-8855-4FD0ABA9B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6306" y="2003037"/>
                <a:ext cx="1005533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2">
            <a:extLst>
              <a:ext uri="{FF2B5EF4-FFF2-40B4-BE49-F238E27FC236}">
                <a16:creationId xmlns:a16="http://schemas.microsoft.com/office/drawing/2014/main" id="{33AD1F29-391E-1C88-B74B-B35322C80FA1}"/>
              </a:ext>
            </a:extLst>
          </p:cNvPr>
          <p:cNvSpPr/>
          <p:nvPr/>
        </p:nvSpPr>
        <p:spPr>
          <a:xfrm>
            <a:off x="1197551" y="5008759"/>
            <a:ext cx="4968552" cy="1574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Line 11">
            <a:extLst>
              <a:ext uri="{FF2B5EF4-FFF2-40B4-BE49-F238E27FC236}">
                <a16:creationId xmlns:a16="http://schemas.microsoft.com/office/drawing/2014/main" id="{9DDB7CBF-D91E-F7A1-6DB1-627112078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6061" y="6206490"/>
            <a:ext cx="15113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Line 12">
            <a:extLst>
              <a:ext uri="{FF2B5EF4-FFF2-40B4-BE49-F238E27FC236}">
                <a16:creationId xmlns:a16="http://schemas.microsoft.com/office/drawing/2014/main" id="{A459DECE-3FD2-99B6-3FFD-C9F3365C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7361" y="5198427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Line 13">
            <a:extLst>
              <a:ext uri="{FF2B5EF4-FFF2-40B4-BE49-F238E27FC236}">
                <a16:creationId xmlns:a16="http://schemas.microsoft.com/office/drawing/2014/main" id="{8AF62661-806A-5330-5125-D5BA90C4E1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4186" y="5184140"/>
            <a:ext cx="2159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F6B7A961-5089-0709-2475-EA958A5B7D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261" y="5198427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Line 15">
            <a:extLst>
              <a:ext uri="{FF2B5EF4-FFF2-40B4-BE49-F238E27FC236}">
                <a16:creationId xmlns:a16="http://schemas.microsoft.com/office/drawing/2014/main" id="{E4E9FCD1-261E-FDB5-B60D-45689D1CD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261" y="6206490"/>
            <a:ext cx="2376488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Line 17">
            <a:extLst>
              <a:ext uri="{FF2B5EF4-FFF2-40B4-BE49-F238E27FC236}">
                <a16:creationId xmlns:a16="http://schemas.microsoft.com/office/drawing/2014/main" id="{D94B0FB8-064F-724A-6488-7BE0C79313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6061" y="6206490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8">
                <a:extLst>
                  <a:ext uri="{FF2B5EF4-FFF2-40B4-BE49-F238E27FC236}">
                    <a16:creationId xmlns:a16="http://schemas.microsoft.com/office/drawing/2014/main" id="{09BF263B-7714-2047-43FA-EE475E1886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1186" y="6062027"/>
                <a:ext cx="43338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9" name="Text Box 18">
                <a:extLst>
                  <a:ext uri="{FF2B5EF4-FFF2-40B4-BE49-F238E27FC236}">
                    <a16:creationId xmlns:a16="http://schemas.microsoft.com/office/drawing/2014/main" id="{09BF263B-7714-2047-43FA-EE475E188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1186" y="6062027"/>
                <a:ext cx="433388" cy="366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0C2E9F6-FBFC-65CE-57F3-AE4D3A913A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266" y="4204195"/>
                <a:ext cx="32545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這是位置算子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的本徵函數：</a:t>
                </a:r>
              </a:p>
            </p:txBody>
          </p:sp>
        </mc:Choice>
        <mc:Fallback xmlns="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0C2E9F6-FBFC-65CE-57F3-AE4D3A913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1266" y="4204195"/>
                <a:ext cx="3254513" cy="369332"/>
              </a:xfrm>
              <a:prstGeom prst="rect">
                <a:avLst/>
              </a:prstGeom>
              <a:blipFill>
                <a:blip r:embed="rId6"/>
                <a:stretch>
                  <a:fillRect l="-1556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物件 4">
            <a:extLst>
              <a:ext uri="{FF2B5EF4-FFF2-40B4-BE49-F238E27FC236}">
                <a16:creationId xmlns:a16="http://schemas.microsoft.com/office/drawing/2014/main" id="{960B79FE-9894-F25C-B4BB-2D26DB19DC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35292" y="6247935"/>
          <a:ext cx="243151" cy="335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4880" imgH="228600" progId="Equation.3">
                  <p:embed/>
                </p:oleObj>
              </mc:Choice>
              <mc:Fallback>
                <p:oleObj name="方程式" r:id="rId7" imgW="164880" imgH="228600" progId="Equation.3">
                  <p:embed/>
                  <p:pic>
                    <p:nvPicPr>
                      <p:cNvPr id="12" name="物件 4">
                        <a:extLst>
                          <a:ext uri="{FF2B5EF4-FFF2-40B4-BE49-F238E27FC236}">
                            <a16:creationId xmlns:a16="http://schemas.microsoft.com/office/drawing/2014/main" id="{960B79FE-9894-F25C-B4BB-2D26DB19DC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292" y="6247935"/>
                        <a:ext cx="243151" cy="3351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5">
                <a:extLst>
                  <a:ext uri="{FF2B5EF4-FFF2-40B4-BE49-F238E27FC236}">
                    <a16:creationId xmlns:a16="http://schemas.microsoft.com/office/drawing/2014/main" id="{995A0642-8DA7-C049-C42B-393A7983F1F5}"/>
                  </a:ext>
                </a:extLst>
              </p:cNvPr>
              <p:cNvSpPr txBox="1"/>
              <p:nvPr/>
            </p:nvSpPr>
            <p:spPr bwMode="auto">
              <a:xfrm>
                <a:off x="1142852" y="3059668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剛剛作完位置測量的粒子，設其位置為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，則其波函數只有在此處不為零！</a:t>
                </a:r>
              </a:p>
            </p:txBody>
          </p:sp>
        </mc:Choice>
        <mc:Fallback xmlns="">
          <p:sp>
            <p:nvSpPr>
              <p:cNvPr id="15" name="文字方塊 5">
                <a:extLst>
                  <a:ext uri="{FF2B5EF4-FFF2-40B4-BE49-F238E27FC236}">
                    <a16:creationId xmlns:a16="http://schemas.microsoft.com/office/drawing/2014/main" id="{995A0642-8DA7-C049-C42B-393A7983F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852" y="3059668"/>
                <a:ext cx="7920880" cy="369332"/>
              </a:xfrm>
              <a:prstGeom prst="rect">
                <a:avLst/>
              </a:prstGeom>
              <a:blipFill>
                <a:blip r:embed="rId9"/>
                <a:stretch>
                  <a:fillRect l="-64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690399-BDE4-BC18-E7A1-3FEF8C389749}"/>
                  </a:ext>
                </a:extLst>
              </p:cNvPr>
              <p:cNvSpPr txBox="1"/>
              <p:nvPr/>
            </p:nvSpPr>
            <p:spPr>
              <a:xfrm>
                <a:off x="1183834" y="3823654"/>
                <a:ext cx="1980892" cy="30232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690399-BDE4-BC18-E7A1-3FEF8C389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834" y="3823654"/>
                <a:ext cx="1980892" cy="302327"/>
              </a:xfrm>
              <a:prstGeom prst="rect">
                <a:avLst/>
              </a:prstGeom>
              <a:blipFill>
                <a:blip r:embed="rId10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7EDB2694-319F-17E5-BCBE-536B34C7B6B0}"/>
                  </a:ext>
                </a:extLst>
              </p:cNvPr>
              <p:cNvSpPr txBox="1"/>
              <p:nvPr/>
            </p:nvSpPr>
            <p:spPr bwMode="auto">
              <a:xfrm>
                <a:off x="6841511" y="4617461"/>
                <a:ext cx="100553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7EDB2694-319F-17E5-BCBE-536B34C7B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1511" y="4617461"/>
                <a:ext cx="100553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421E94-05D2-7FE2-257D-2C15F2C53B95}"/>
                  </a:ext>
                </a:extLst>
              </p:cNvPr>
              <p:cNvSpPr txBox="1"/>
              <p:nvPr/>
            </p:nvSpPr>
            <p:spPr>
              <a:xfrm>
                <a:off x="1234039" y="1924747"/>
                <a:ext cx="3553985" cy="5259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421E94-05D2-7FE2-257D-2C15F2C53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039" y="1924747"/>
                <a:ext cx="3553985" cy="525913"/>
              </a:xfrm>
              <a:prstGeom prst="rect">
                <a:avLst/>
              </a:prstGeom>
              <a:blipFill>
                <a:blip r:embed="rId12"/>
                <a:stretch>
                  <a:fillRect t="-238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5">
            <a:extLst>
              <a:ext uri="{FF2B5EF4-FFF2-40B4-BE49-F238E27FC236}">
                <a16:creationId xmlns:a16="http://schemas.microsoft.com/office/drawing/2014/main" id="{6A0BCD3C-1D2F-A40F-80DA-83C7C6908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126" y="1502008"/>
            <a:ext cx="42212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這果然如預期是動量算子的本徵函數：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4EECC3-1AFC-9638-FE45-A5E55A0E417B}"/>
                  </a:ext>
                </a:extLst>
              </p:cNvPr>
              <p:cNvSpPr txBox="1"/>
              <p:nvPr/>
            </p:nvSpPr>
            <p:spPr>
              <a:xfrm>
                <a:off x="1177414" y="4644161"/>
                <a:ext cx="5040269" cy="3023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4EECC3-1AFC-9638-FE45-A5E55A0E4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414" y="4644161"/>
                <a:ext cx="5040269" cy="302327"/>
              </a:xfrm>
              <a:prstGeom prst="rect">
                <a:avLst/>
              </a:prstGeom>
              <a:blipFill>
                <a:blip r:embed="rId13"/>
                <a:stretch>
                  <a:fillRect t="-12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5">
            <a:extLst>
              <a:ext uri="{FF2B5EF4-FFF2-40B4-BE49-F238E27FC236}">
                <a16:creationId xmlns:a16="http://schemas.microsoft.com/office/drawing/2014/main" id="{C1213D4C-4E07-5700-9CB5-1240ED95EE44}"/>
              </a:ext>
            </a:extLst>
          </p:cNvPr>
          <p:cNvSpPr txBox="1"/>
          <p:nvPr/>
        </p:nvSpPr>
        <p:spPr bwMode="auto">
          <a:xfrm>
            <a:off x="1142852" y="3410299"/>
            <a:ext cx="3501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波函數是一個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delta function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643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1" grpId="0"/>
      <p:bldP spid="15" grpId="0"/>
      <p:bldP spid="18" grpId="0" animBg="1"/>
      <p:bldP spid="19" grpId="0" animBg="1"/>
      <p:bldP spid="2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/>
              <p:nvPr/>
            </p:nvSpPr>
            <p:spPr bwMode="auto">
              <a:xfrm>
                <a:off x="644101" y="1808322"/>
                <a:ext cx="4675767" cy="53399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101" y="1808322"/>
                <a:ext cx="4675767" cy="533992"/>
              </a:xfrm>
              <a:prstGeom prst="rect">
                <a:avLst/>
              </a:prstGeom>
              <a:blipFill>
                <a:blip r:embed="rId2"/>
                <a:stretch>
                  <a:fillRect b="-93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18E1C542-CC3C-B506-7EFE-8819F2FAFF48}"/>
                  </a:ext>
                </a:extLst>
              </p:cNvPr>
              <p:cNvSpPr txBox="1"/>
              <p:nvPr/>
            </p:nvSpPr>
            <p:spPr bwMode="auto">
              <a:xfrm>
                <a:off x="668422" y="1108070"/>
                <a:ext cx="2124406" cy="440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18E1C542-CC3C-B506-7EFE-8819F2FAF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422" y="1108070"/>
                <a:ext cx="2124406" cy="440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4FA71DA3-C928-D08E-72F0-35FB5315E492}"/>
                  </a:ext>
                </a:extLst>
              </p:cNvPr>
              <p:cNvSpPr txBox="1"/>
              <p:nvPr/>
            </p:nvSpPr>
            <p:spPr bwMode="auto">
              <a:xfrm>
                <a:off x="669733" y="2618528"/>
                <a:ext cx="3271159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4FA71DA3-C928-D08E-72F0-35FB5315E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733" y="2618528"/>
                <a:ext cx="3271159" cy="901914"/>
              </a:xfrm>
              <a:prstGeom prst="rect">
                <a:avLst/>
              </a:prstGeom>
              <a:blipFill>
                <a:blip r:embed="rId5"/>
                <a:stretch>
                  <a:fillRect l="-1158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F74B189-802A-02ED-A895-B63195A356A9}"/>
              </a:ext>
            </a:extLst>
          </p:cNvPr>
          <p:cNvSpPr txBox="1"/>
          <p:nvPr/>
        </p:nvSpPr>
        <p:spPr bwMode="auto">
          <a:xfrm>
            <a:off x="644101" y="3826382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首先要將波包函數歸一化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CC3A95E7-FFAF-087F-8D70-B7664FF2B73A}"/>
                  </a:ext>
                </a:extLst>
              </p:cNvPr>
              <p:cNvSpPr txBox="1"/>
              <p:nvPr/>
            </p:nvSpPr>
            <p:spPr bwMode="auto">
              <a:xfrm>
                <a:off x="4087735" y="1014336"/>
                <a:ext cx="822469" cy="6127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CC3A95E7-FFAF-087F-8D70-B7664FF2B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7735" y="1014336"/>
                <a:ext cx="822469" cy="612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93BA56C-E1C2-C641-7DC1-48575E239597}"/>
                  </a:ext>
                </a:extLst>
              </p:cNvPr>
              <p:cNvSpPr txBox="1"/>
              <p:nvPr/>
            </p:nvSpPr>
            <p:spPr bwMode="auto">
              <a:xfrm>
                <a:off x="3518314" y="3656392"/>
                <a:ext cx="1164341" cy="65601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93BA56C-E1C2-C641-7DC1-48575E239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8314" y="3656392"/>
                <a:ext cx="1164341" cy="6560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6F50CBA0-A716-6860-DC1D-118AE7893E5E}"/>
                  </a:ext>
                </a:extLst>
              </p:cNvPr>
              <p:cNvSpPr txBox="1"/>
              <p:nvPr/>
            </p:nvSpPr>
            <p:spPr bwMode="auto">
              <a:xfrm>
                <a:off x="724422" y="4715208"/>
                <a:ext cx="7804091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6F50CBA0-A716-6860-DC1D-118AE7893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422" y="4715208"/>
                <a:ext cx="7804091" cy="901914"/>
              </a:xfrm>
              <a:prstGeom prst="rect">
                <a:avLst/>
              </a:prstGeom>
              <a:blipFill>
                <a:blip r:embed="rId9"/>
                <a:stretch>
                  <a:fillRect l="-976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E3E06686-C50E-C97E-81CB-8D025C9F9725}"/>
                  </a:ext>
                </a:extLst>
              </p:cNvPr>
              <p:cNvSpPr txBox="1"/>
              <p:nvPr/>
            </p:nvSpPr>
            <p:spPr bwMode="auto">
              <a:xfrm>
                <a:off x="724422" y="5753072"/>
                <a:ext cx="4063246" cy="7146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ra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E3E06686-C50E-C97E-81CB-8D025C9F9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422" y="5753072"/>
                <a:ext cx="4063246" cy="7146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38FC35A6-99FD-F100-4EAA-04AD161D5463}"/>
                  </a:ext>
                </a:extLst>
              </p:cNvPr>
              <p:cNvSpPr txBox="1"/>
              <p:nvPr/>
            </p:nvSpPr>
            <p:spPr bwMode="auto">
              <a:xfrm>
                <a:off x="5047815" y="5777333"/>
                <a:ext cx="2800596" cy="65601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38FC35A6-99FD-F100-4EAA-04AD161D5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7815" y="5777333"/>
                <a:ext cx="2800596" cy="6560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90909B-3777-D20E-F44C-FA6189DBB3E4}"/>
                  </a:ext>
                </a:extLst>
              </p:cNvPr>
              <p:cNvSpPr txBox="1"/>
              <p:nvPr/>
            </p:nvSpPr>
            <p:spPr bwMode="auto">
              <a:xfrm>
                <a:off x="661449" y="564813"/>
                <a:ext cx="49327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讓我們試一下計算波包的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不確定性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90909B-3777-D20E-F44C-FA6189DBB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449" y="564813"/>
                <a:ext cx="4932718" cy="369332"/>
              </a:xfrm>
              <a:prstGeom prst="rect">
                <a:avLst/>
              </a:prstGeom>
              <a:blipFill>
                <a:blip r:embed="rId12"/>
                <a:stretch>
                  <a:fillRect l="-102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DF2739F-4969-7BF7-FC77-F41151241D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2836" y="817267"/>
            <a:ext cx="3801265" cy="321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6" grpId="0" animBg="1"/>
      <p:bldP spid="17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2B8B6-8299-CD4B-5AAE-C8E110EC5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4" t="10020" r="15647" b="28192"/>
          <a:stretch/>
        </p:blipFill>
        <p:spPr>
          <a:xfrm>
            <a:off x="591902" y="3475963"/>
            <a:ext cx="6498323" cy="3102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8B090-EA69-1E2F-13AB-78B15E16993B}"/>
              </a:ext>
            </a:extLst>
          </p:cNvPr>
          <p:cNvSpPr txBox="1"/>
          <p:nvPr/>
        </p:nvSpPr>
        <p:spPr bwMode="auto">
          <a:xfrm>
            <a:off x="591101" y="2060421"/>
            <a:ext cx="7198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不同本徵值的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本徵函數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彼此正交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正交的意思是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BB5DC9-260B-4E73-3AB0-7C41C87705F3}"/>
                  </a:ext>
                </a:extLst>
              </p:cNvPr>
              <p:cNvSpPr txBox="1"/>
              <p:nvPr/>
            </p:nvSpPr>
            <p:spPr bwMode="auto">
              <a:xfrm>
                <a:off x="611560" y="1641306"/>
                <a:ext cx="69896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無限位能井的能量本徵函數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滿足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正交定理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Orthogonality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BB5DC9-260B-4E73-3AB0-7C41C8770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1641306"/>
                <a:ext cx="6989644" cy="369332"/>
              </a:xfrm>
              <a:prstGeom prst="rect">
                <a:avLst/>
              </a:prstGeom>
              <a:blipFill>
                <a:blip r:embed="rId3"/>
                <a:stretch>
                  <a:fillRect l="-72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A0001D4-86CD-0829-34AC-E84AE31474E6}"/>
              </a:ext>
            </a:extLst>
          </p:cNvPr>
          <p:cNvSpPr txBox="1"/>
          <p:nvPr/>
        </p:nvSpPr>
        <p:spPr bwMode="auto">
          <a:xfrm>
            <a:off x="605955" y="867339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來介紹任意算子的本徵函數普遍具有的幾個重要性質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632B2851-DA4A-BBA8-C2E2-62AEDA416787}"/>
                  </a:ext>
                </a:extLst>
              </p:cNvPr>
              <p:cNvSpPr txBox="1"/>
              <p:nvPr/>
            </p:nvSpPr>
            <p:spPr bwMode="auto">
              <a:xfrm>
                <a:off x="621835" y="2477495"/>
                <a:ext cx="2979021" cy="90454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632B2851-DA4A-BBA8-C2E2-62AEDA416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835" y="2477495"/>
                <a:ext cx="2979021" cy="904543"/>
              </a:xfrm>
              <a:prstGeom prst="rect">
                <a:avLst/>
              </a:prstGeom>
              <a:blipFill>
                <a:blip r:embed="rId4"/>
                <a:stretch>
                  <a:fillRect l="-24153" t="-108219" b="-1671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45C51D-0B67-1E7A-BF83-60AAF1BE6C5B}"/>
                  </a:ext>
                </a:extLst>
              </p:cNvPr>
              <p:cNvSpPr txBox="1"/>
              <p:nvPr/>
            </p:nvSpPr>
            <p:spPr bwMode="auto">
              <a:xfrm>
                <a:off x="580826" y="486753"/>
                <a:ext cx="60073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我們以無限位能井的能量本徵函數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為例，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45C51D-0B67-1E7A-BF83-60AAF1BE6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826" y="486753"/>
                <a:ext cx="6007398" cy="369332"/>
              </a:xfrm>
              <a:prstGeom prst="rect">
                <a:avLst/>
              </a:prstGeom>
              <a:blipFill>
                <a:blip r:embed="rId5"/>
                <a:stretch>
                  <a:fillRect l="-8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D:\Dropbox\Documents\課程\YoungTextBook\Images\Chapter40\A_Images\A_Figures_and_Photos\40_12_FigureA.jpg">
            <a:extLst>
              <a:ext uri="{FF2B5EF4-FFF2-40B4-BE49-F238E27FC236}">
                <a16:creationId xmlns:a16="http://schemas.microsoft.com/office/drawing/2014/main" id="{182C0269-DCEB-7264-909F-4FA14787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07" y="661381"/>
            <a:ext cx="2190782" cy="212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2BDBEC0-D639-F574-7063-30FB262215F2}"/>
                  </a:ext>
                </a:extLst>
              </p:cNvPr>
              <p:cNvSpPr/>
              <p:nvPr/>
            </p:nvSpPr>
            <p:spPr>
              <a:xfrm>
                <a:off x="8497133" y="2520315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2BDBEC0-D639-F574-7063-30FB262215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7133" y="2520315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983C4CC-1280-B441-09F3-5FD68EA3F138}"/>
              </a:ext>
            </a:extLst>
          </p:cNvPr>
          <p:cNvSpPr txBox="1"/>
          <p:nvPr/>
        </p:nvSpPr>
        <p:spPr bwMode="auto">
          <a:xfrm>
            <a:off x="4716016" y="6186581"/>
            <a:ext cx="1008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歸一化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3E53F-A1A4-E856-9F44-E5CE73066BA4}"/>
              </a:ext>
            </a:extLst>
          </p:cNvPr>
          <p:cNvSpPr txBox="1"/>
          <p:nvPr/>
        </p:nvSpPr>
        <p:spPr bwMode="auto">
          <a:xfrm>
            <a:off x="621835" y="1254322"/>
            <a:ext cx="4454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大致分為兩部分：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展開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與測量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57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13" grpId="0" animBg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1480BA-9922-B18D-E81A-590B519327EC}"/>
                  </a:ext>
                </a:extLst>
              </p:cNvPr>
              <p:cNvSpPr txBox="1"/>
              <p:nvPr/>
            </p:nvSpPr>
            <p:spPr bwMode="auto">
              <a:xfrm>
                <a:off x="971600" y="2374371"/>
                <a:ext cx="65527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分量</a:t>
                </a:r>
                <a:r>
                  <a:rPr lang="en-US" altLang="zh-TW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components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/>
                  <a:t>可以利用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/>
                  <a:t>彼此正交的特性計算出來：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1480BA-9922-B18D-E81A-590B51932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2374371"/>
                <a:ext cx="6552728" cy="369332"/>
              </a:xfrm>
              <a:prstGeom prst="rect">
                <a:avLst/>
              </a:prstGeom>
              <a:blipFill>
                <a:blip r:embed="rId2"/>
                <a:stretch>
                  <a:fillRect l="-77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/>
              <p:nvPr/>
            </p:nvSpPr>
            <p:spPr bwMode="auto">
              <a:xfrm>
                <a:off x="977696" y="2790400"/>
                <a:ext cx="5205977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696" y="2790400"/>
                <a:ext cx="5205977" cy="904543"/>
              </a:xfrm>
              <a:prstGeom prst="rect">
                <a:avLst/>
              </a:prstGeom>
              <a:blipFill>
                <a:blip r:embed="rId3"/>
                <a:stretch>
                  <a:fillRect l="-13625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/>
              <p:nvPr/>
            </p:nvSpPr>
            <p:spPr bwMode="auto">
              <a:xfrm>
                <a:off x="977696" y="3813412"/>
                <a:ext cx="4968668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696" y="3813412"/>
                <a:ext cx="4968668" cy="904543"/>
              </a:xfrm>
              <a:prstGeom prst="rect">
                <a:avLst/>
              </a:prstGeom>
              <a:blipFill>
                <a:blip r:embed="rId4"/>
                <a:stretch>
                  <a:fillRect l="-8906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/>
              <p:nvPr/>
            </p:nvSpPr>
            <p:spPr bwMode="auto">
              <a:xfrm>
                <a:off x="993215" y="4832727"/>
                <a:ext cx="2577372" cy="90454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3215" y="4832727"/>
                <a:ext cx="2577372" cy="904543"/>
              </a:xfrm>
              <a:prstGeom prst="rect">
                <a:avLst/>
              </a:prstGeom>
              <a:blipFill>
                <a:blip r:embed="rId5"/>
                <a:stretch>
                  <a:fillRect l="-1127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EC11158-2FD2-20E2-0D44-FE1EFE3D399D}"/>
                  </a:ext>
                </a:extLst>
              </p:cNvPr>
              <p:cNvSpPr txBox="1"/>
              <p:nvPr/>
            </p:nvSpPr>
            <p:spPr bwMode="auto">
              <a:xfrm>
                <a:off x="971600" y="5761743"/>
                <a:ext cx="73281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任何可行的狀態函數，都可以展開成能量的本徵函數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的疊加！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EC11158-2FD2-20E2-0D44-FE1EFE3D3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5761743"/>
                <a:ext cx="7328116" cy="369332"/>
              </a:xfrm>
              <a:prstGeom prst="rect">
                <a:avLst/>
              </a:prstGeom>
              <a:blipFill>
                <a:blip r:embed="rId6"/>
                <a:stretch>
                  <a:fillRect l="-69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55A20-3DC0-DA36-8B3F-5A00792E25BF}"/>
                  </a:ext>
                </a:extLst>
              </p:cNvPr>
              <p:cNvSpPr txBox="1"/>
              <p:nvPr/>
            </p:nvSpPr>
            <p:spPr bwMode="auto">
              <a:xfrm>
                <a:off x="6306288" y="3186238"/>
                <a:ext cx="24864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代入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的展開。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55A20-3DC0-DA36-8B3F-5A00792E2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6288" y="3186238"/>
                <a:ext cx="2486472" cy="369332"/>
              </a:xfrm>
              <a:prstGeom prst="rect">
                <a:avLst/>
              </a:prstGeom>
              <a:blipFill>
                <a:blip r:embed="rId7"/>
                <a:stretch>
                  <a:fillRect l="-203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89070-5B75-0CA5-D563-519DE55DD2A6}"/>
                  </a:ext>
                </a:extLst>
              </p:cNvPr>
              <p:cNvSpPr txBox="1"/>
              <p:nvPr/>
            </p:nvSpPr>
            <p:spPr bwMode="auto">
              <a:xfrm>
                <a:off x="971600" y="332656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根據傅立葉分析，滿足邊界條件的任何函數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89070-5B75-0CA5-D563-519DE55DD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32656"/>
                <a:ext cx="5328592" cy="369332"/>
              </a:xfrm>
              <a:prstGeom prst="rect">
                <a:avLst/>
              </a:prstGeom>
              <a:blipFill>
                <a:blip r:embed="rId8"/>
                <a:stretch>
                  <a:fillRect l="-952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/>
              <p:nvPr/>
            </p:nvSpPr>
            <p:spPr bwMode="auto">
              <a:xfrm>
                <a:off x="1004880" y="1092276"/>
                <a:ext cx="4272260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4880" y="1092276"/>
                <a:ext cx="4272260" cy="847604"/>
              </a:xfrm>
              <a:prstGeom prst="rect">
                <a:avLst/>
              </a:prstGeom>
              <a:blipFill>
                <a:blip r:embed="rId9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03A211-0E2D-E795-C4B0-8509190364AA}"/>
                  </a:ext>
                </a:extLst>
              </p:cNvPr>
              <p:cNvSpPr txBox="1"/>
              <p:nvPr/>
            </p:nvSpPr>
            <p:spPr bwMode="auto">
              <a:xfrm>
                <a:off x="992504" y="701988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都可以分解為正弦函數、也就是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03A211-0E2D-E795-C4B0-850919036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2504" y="701988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l="-1385" t="-6667" r="-554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1F4248-5713-9069-52D4-A6106EBA8419}"/>
              </a:ext>
            </a:extLst>
          </p:cNvPr>
          <p:cNvCxnSpPr>
            <a:cxnSpLocks/>
          </p:cNvCxnSpPr>
          <p:nvPr/>
        </p:nvCxnSpPr>
        <p:spPr>
          <a:xfrm flipH="1">
            <a:off x="2594886" y="1711736"/>
            <a:ext cx="1905106" cy="14099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2D89E2-D045-7E10-530B-A5E077B9D488}"/>
                  </a:ext>
                </a:extLst>
              </p:cNvPr>
              <p:cNvSpPr txBox="1"/>
              <p:nvPr/>
            </p:nvSpPr>
            <p:spPr bwMode="auto">
              <a:xfrm>
                <a:off x="971600" y="6178761"/>
                <a:ext cx="73281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如同傅立葉分析，展開的分量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就包含原來狀態函數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的所有資訊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2D89E2-D045-7E10-530B-A5E077B9D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6178761"/>
                <a:ext cx="7328116" cy="369332"/>
              </a:xfrm>
              <a:prstGeom prst="rect">
                <a:avLst/>
              </a:prstGeom>
              <a:blipFill>
                <a:blip r:embed="rId11"/>
                <a:stretch>
                  <a:fillRect l="-692" t="-6667" r="-17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DD1F4E-DB2D-986C-AD47-9314FF9F7670}"/>
                  </a:ext>
                </a:extLst>
              </p:cNvPr>
              <p:cNvSpPr txBox="1"/>
              <p:nvPr/>
            </p:nvSpPr>
            <p:spPr bwMode="auto">
              <a:xfrm>
                <a:off x="971600" y="1980566"/>
                <a:ext cx="79928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此展開神似向量以基底展開</a:t>
                </a:r>
                <a:r>
                  <a:rPr lang="zh-TW" altLang="en-US" dirty="0"/>
                  <a:t>，讓我們沿用向量語言，把</a:t>
                </a:r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展開係數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稱為分量。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DD1F4E-DB2D-986C-AD47-9314FF9F7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980566"/>
                <a:ext cx="7992888" cy="369332"/>
              </a:xfrm>
              <a:prstGeom prst="rect">
                <a:avLst/>
              </a:prstGeom>
              <a:blipFill>
                <a:blip r:embed="rId12"/>
                <a:stretch>
                  <a:fillRect l="-63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583917C-E2D2-200E-13A0-18BD74F1DD0F}"/>
              </a:ext>
            </a:extLst>
          </p:cNvPr>
          <p:cNvSpPr txBox="1"/>
          <p:nvPr/>
        </p:nvSpPr>
        <p:spPr bwMode="auto">
          <a:xfrm>
            <a:off x="5749298" y="701988"/>
            <a:ext cx="3043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展開定理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Expansion Theorem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4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4" grpId="0" animBg="1"/>
      <p:bldP spid="15" grpId="0"/>
      <p:bldP spid="17" grpId="0"/>
      <p:bldP spid="6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91969-F445-AC0F-2EE8-F266B3C2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94" y="0"/>
            <a:ext cx="6192687" cy="3735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5380EB-5AD5-4DA3-7783-C09517BCC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94" y="3699038"/>
            <a:ext cx="6189398" cy="30447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280364-3D2A-2D5D-B40E-AEB692BCC86B}"/>
              </a:ext>
            </a:extLst>
          </p:cNvPr>
          <p:cNvSpPr/>
          <p:nvPr/>
        </p:nvSpPr>
        <p:spPr>
          <a:xfrm>
            <a:off x="2832849" y="4077072"/>
            <a:ext cx="2016224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B6AA6A69-DB20-F88A-D661-5826B64669F6}"/>
                  </a:ext>
                </a:extLst>
              </p:cNvPr>
              <p:cNvSpPr txBox="1"/>
              <p:nvPr/>
            </p:nvSpPr>
            <p:spPr bwMode="auto">
              <a:xfrm>
                <a:off x="5162085" y="4038594"/>
                <a:ext cx="918328" cy="63658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B6AA6A69-DB20-F88A-D661-5826B6466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2085" y="4038594"/>
                <a:ext cx="918328" cy="6365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f40_02">
            <a:extLst>
              <a:ext uri="{FF2B5EF4-FFF2-40B4-BE49-F238E27FC236}">
                <a16:creationId xmlns:a16="http://schemas.microsoft.com/office/drawing/2014/main" id="{6F4DEC9E-7F9B-4872-1AD1-33AAFD218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2" r="20542"/>
          <a:stretch/>
        </p:blipFill>
        <p:spPr bwMode="auto">
          <a:xfrm>
            <a:off x="6804248" y="1309850"/>
            <a:ext cx="216024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25">
                <a:extLst>
                  <a:ext uri="{FF2B5EF4-FFF2-40B4-BE49-F238E27FC236}">
                    <a16:creationId xmlns:a16="http://schemas.microsoft.com/office/drawing/2014/main" id="{3F32EB84-8B77-F312-4BDD-73B027786E0F}"/>
                  </a:ext>
                </a:extLst>
              </p:cNvPr>
              <p:cNvSpPr/>
              <p:nvPr/>
            </p:nvSpPr>
            <p:spPr>
              <a:xfrm>
                <a:off x="8474783" y="3452817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1" name="矩形 25">
                <a:extLst>
                  <a:ext uri="{FF2B5EF4-FFF2-40B4-BE49-F238E27FC236}">
                    <a16:creationId xmlns:a16="http://schemas.microsoft.com/office/drawing/2014/main" id="{3F32EB84-8B77-F312-4BDD-73B027786E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783" y="3452817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4071784E-EA4E-8103-659D-E0623D93B9F0}"/>
                  </a:ext>
                </a:extLst>
              </p:cNvPr>
              <p:cNvSpPr/>
              <p:nvPr/>
            </p:nvSpPr>
            <p:spPr>
              <a:xfrm>
                <a:off x="7249140" y="1559048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4071784E-EA4E-8103-659D-E0623D93B9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140" y="1559048"/>
                <a:ext cx="7223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0792FF-F00D-12FC-0FB6-970DC11FD5F6}"/>
              </a:ext>
            </a:extLst>
          </p:cNvPr>
          <p:cNvCxnSpPr/>
          <p:nvPr/>
        </p:nvCxnSpPr>
        <p:spPr>
          <a:xfrm flipH="1">
            <a:off x="7092280" y="2564904"/>
            <a:ext cx="72008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E357E5-5E6A-97FA-840A-669095AC619E}"/>
              </a:ext>
            </a:extLst>
          </p:cNvPr>
          <p:cNvCxnSpPr>
            <a:cxnSpLocks/>
          </p:cNvCxnSpPr>
          <p:nvPr/>
        </p:nvCxnSpPr>
        <p:spPr>
          <a:xfrm>
            <a:off x="7812360" y="2564904"/>
            <a:ext cx="824789" cy="8402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48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808060" y="2132258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本徵函數彼此正交。這很像一組彼此正交的基底！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3529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1928756" y="3990324"/>
                <a:ext cx="2928687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756" y="3990324"/>
                <a:ext cx="2928687" cy="901914"/>
              </a:xfrm>
              <a:prstGeom prst="rect">
                <a:avLst/>
              </a:prstGeom>
              <a:blipFill>
                <a:blip r:embed="rId3"/>
                <a:stretch>
                  <a:fillRect l="-7328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blipFill>
                <a:blip r:embed="rId4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可以寫成態函數與本徵函數的空間積分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1020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作展開。展開讓我們聯想到向量以基底展開：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64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/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/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blipFill>
                <a:blip r:embed="rId8"/>
                <a:stretch>
                  <a:fillRect l="-16154" t="-90278" b="-143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/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blipFill>
                <a:blip r:embed="rId9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4B105F7-DDE1-6F65-E834-B7C013D2D3F9}"/>
              </a:ext>
            </a:extLst>
          </p:cNvPr>
          <p:cNvSpPr txBox="1"/>
          <p:nvPr/>
        </p:nvSpPr>
        <p:spPr bwMode="auto">
          <a:xfrm>
            <a:off x="831619" y="4929138"/>
            <a:ext cx="79209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把狀態視為向量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展開與正交定理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，就如同向量空間的向量分析一模一樣！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5FA7F-317F-68AE-30C9-7A44CA3ECD52}"/>
                  </a:ext>
                </a:extLst>
              </p:cNvPr>
              <p:cNvSpPr txBox="1"/>
              <p:nvPr/>
            </p:nvSpPr>
            <p:spPr bwMode="auto">
              <a:xfrm>
                <a:off x="829362" y="5352383"/>
                <a:ext cx="73448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形成一組完整的基底。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5FA7F-317F-68AE-30C9-7A44CA3EC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362" y="5352383"/>
                <a:ext cx="7344816" cy="369332"/>
              </a:xfrm>
              <a:prstGeom prst="rect">
                <a:avLst/>
              </a:prstGeom>
              <a:blipFill>
                <a:blip r:embed="rId10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1698F6-F9BB-A4CE-3C5A-E7EE0914C075}"/>
                  </a:ext>
                </a:extLst>
              </p:cNvPr>
              <p:cNvSpPr txBox="1"/>
              <p:nvPr/>
            </p:nvSpPr>
            <p:spPr bwMode="auto">
              <a:xfrm>
                <a:off x="841414" y="5752814"/>
                <a:ext cx="81230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任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函數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以此基底作展開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，疊加係數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就如同向量對一組基底的分量。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1698F6-F9BB-A4CE-3C5A-E7EE0914C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1414" y="5752814"/>
                <a:ext cx="8123074" cy="369332"/>
              </a:xfrm>
              <a:prstGeom prst="rect">
                <a:avLst/>
              </a:prstGeom>
              <a:blipFill>
                <a:blip r:embed="rId11"/>
                <a:stretch>
                  <a:fillRect l="-62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/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一系列能量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滿足：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blipFill>
                <a:blip r:embed="rId13"/>
                <a:stretch>
                  <a:fillRect l="-13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E51D00F1-D0CD-42E1-5CA5-86C2DCF4E577}"/>
              </a:ext>
            </a:extLst>
          </p:cNvPr>
          <p:cNvSpPr/>
          <p:nvPr/>
        </p:nvSpPr>
        <p:spPr>
          <a:xfrm>
            <a:off x="5130989" y="1527331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2FDF9D7-A250-7C5E-1BD5-E8730CE0F365}"/>
              </a:ext>
            </a:extLst>
          </p:cNvPr>
          <p:cNvSpPr/>
          <p:nvPr/>
        </p:nvSpPr>
        <p:spPr>
          <a:xfrm>
            <a:off x="5609034" y="2939158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4DCE72C-517C-EDD4-35BA-A9B291367248}"/>
              </a:ext>
            </a:extLst>
          </p:cNvPr>
          <p:cNvSpPr/>
          <p:nvPr/>
        </p:nvSpPr>
        <p:spPr>
          <a:xfrm>
            <a:off x="5464742" y="4322560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11" grpId="0"/>
      <p:bldP spid="15" grpId="0" animBg="1"/>
      <p:bldP spid="16" grpId="0" animBg="1"/>
      <p:bldP spid="17" grpId="0" animBg="1"/>
      <p:bldP spid="7" grpId="0"/>
      <p:bldP spid="9" grpId="0"/>
      <p:bldP spid="14" grpId="0"/>
      <p:bldP spid="18" grpId="0" animBg="1"/>
      <p:bldP spid="19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430122" y="1965615"/>
                <a:ext cx="2464521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l-GR" altLang="zh-TW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0" lang="el-GR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0122" y="1965615"/>
                <a:ext cx="2464521" cy="764505"/>
              </a:xfrm>
              <a:prstGeom prst="rect">
                <a:avLst/>
              </a:prstGeom>
              <a:blipFill>
                <a:blip r:embed="rId2"/>
                <a:stretch>
                  <a:fillRect t="-119355" b="-16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989827" y="5343326"/>
                <a:ext cx="509414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可見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就是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測量能量時，得到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的機率！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27" y="5343326"/>
                <a:ext cx="5094141" cy="369332"/>
              </a:xfrm>
              <a:prstGeom prst="rect">
                <a:avLst/>
              </a:prstGeom>
              <a:blipFill>
                <a:blip r:embed="rId3"/>
                <a:stretch>
                  <a:fillRect l="-993" t="-6667" r="-545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989827" y="5739987"/>
                <a:ext cx="7705732" cy="376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波函數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沿本徵函數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展開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，就是對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的振幅。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27" y="5739987"/>
                <a:ext cx="7705732" cy="376770"/>
              </a:xfrm>
              <a:prstGeom prst="rect">
                <a:avLst/>
              </a:prstGeom>
              <a:blipFill>
                <a:blip r:embed="rId4"/>
                <a:stretch>
                  <a:fillRect l="-65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200330" y="1034388"/>
                <a:ext cx="3587694" cy="17114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0330" y="1034388"/>
                <a:ext cx="3587694" cy="1711494"/>
              </a:xfrm>
              <a:prstGeom prst="rect">
                <a:avLst/>
              </a:prstGeom>
              <a:blipFill>
                <a:blip r:embed="rId5"/>
                <a:stretch>
                  <a:fillRect l="-15194" t="-58824" b="-89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DD64CB7E-269D-34F7-5A06-56A8443BE28B}"/>
                  </a:ext>
                </a:extLst>
              </p:cNvPr>
              <p:cNvSpPr txBox="1"/>
              <p:nvPr/>
            </p:nvSpPr>
            <p:spPr bwMode="auto">
              <a:xfrm>
                <a:off x="6437196" y="3008020"/>
                <a:ext cx="2106081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DD64CB7E-269D-34F7-5A06-56A8443BE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7196" y="3008020"/>
                <a:ext cx="2106081" cy="376770"/>
              </a:xfrm>
              <a:prstGeom prst="rect">
                <a:avLst/>
              </a:prstGeom>
              <a:blipFill>
                <a:blip r:embed="rId6"/>
                <a:stretch>
                  <a:fillRect t="-3226"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E5F25E6-129C-3F55-79AF-E71125E71752}"/>
              </a:ext>
            </a:extLst>
          </p:cNvPr>
          <p:cNvSpPr txBox="1"/>
          <p:nvPr/>
        </p:nvSpPr>
        <p:spPr bwMode="auto">
          <a:xfrm>
            <a:off x="2836733" y="6205509"/>
            <a:ext cx="3593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測量定理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87FD8-D5F7-068C-180F-38E84D99A175}"/>
                  </a:ext>
                </a:extLst>
              </p:cNvPr>
              <p:cNvSpPr txBox="1"/>
              <p:nvPr/>
            </p:nvSpPr>
            <p:spPr bwMode="auto">
              <a:xfrm>
                <a:off x="1134262" y="571822"/>
                <a:ext cx="70236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我們可以利用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計算在此狀態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下能量的期望值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來驗證以上猜測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87FD8-D5F7-068C-180F-38E84D99A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4262" y="571822"/>
                <a:ext cx="7023657" cy="369332"/>
              </a:xfrm>
              <a:prstGeom prst="rect">
                <a:avLst/>
              </a:prstGeom>
              <a:blipFill>
                <a:blip r:embed="rId7"/>
                <a:stretch>
                  <a:fillRect l="-72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7FE5464-7729-98BD-E1DA-A975C7E14659}"/>
                  </a:ext>
                </a:extLst>
              </p:cNvPr>
              <p:cNvSpPr txBox="1"/>
              <p:nvPr/>
            </p:nvSpPr>
            <p:spPr bwMode="auto">
              <a:xfrm>
                <a:off x="6430122" y="3431895"/>
                <a:ext cx="2577372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7FE5464-7729-98BD-E1DA-A975C7E14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0122" y="3431895"/>
                <a:ext cx="2577372" cy="904543"/>
              </a:xfrm>
              <a:prstGeom prst="rect">
                <a:avLst/>
              </a:prstGeom>
              <a:blipFill>
                <a:blip r:embed="rId8"/>
                <a:stretch>
                  <a:fillRect l="-1127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9CEF3206-8A2D-27F2-1B52-94B51B9A5028}"/>
                  </a:ext>
                </a:extLst>
              </p:cNvPr>
              <p:cNvSpPr txBox="1"/>
              <p:nvPr/>
            </p:nvSpPr>
            <p:spPr bwMode="auto">
              <a:xfrm>
                <a:off x="1207514" y="2808085"/>
                <a:ext cx="3294141" cy="157408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altLang="zh-TW" i="1" dirty="0">
                  <a:latin typeface="Cambria Math" panose="020405030504060302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9CEF3206-8A2D-27F2-1B52-94B51B9A5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7514" y="2808085"/>
                <a:ext cx="3294141" cy="1574085"/>
              </a:xfrm>
              <a:prstGeom prst="rect">
                <a:avLst/>
              </a:prstGeom>
              <a:blipFill>
                <a:blip r:embed="rId9"/>
                <a:stretch>
                  <a:fillRect l="-14615" t="-64000" b="-81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C2355B4C-8CD2-D5AA-DA63-6DD3F8D7FDCA}"/>
                  </a:ext>
                </a:extLst>
              </p:cNvPr>
              <p:cNvSpPr txBox="1"/>
              <p:nvPr/>
            </p:nvSpPr>
            <p:spPr bwMode="auto">
              <a:xfrm>
                <a:off x="1200331" y="4479848"/>
                <a:ext cx="2075526" cy="7645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C2355B4C-8CD2-D5AA-DA63-6DD3F8D7F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0331" y="4479848"/>
                <a:ext cx="2075526" cy="764505"/>
              </a:xfrm>
              <a:prstGeom prst="rect">
                <a:avLst/>
              </a:prstGeom>
              <a:blipFill>
                <a:blip r:embed="rId10"/>
                <a:stretch>
                  <a:fillRect l="-6098" t="-122951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36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" grpId="0" animBg="1"/>
      <p:bldP spid="6" grpId="0"/>
      <p:bldP spid="5" grpId="0" animBg="1"/>
      <p:bldP spid="9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AEAA8-F906-B599-608F-97AA4195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52" b="19355"/>
          <a:stretch/>
        </p:blipFill>
        <p:spPr>
          <a:xfrm>
            <a:off x="604464" y="4077072"/>
            <a:ext cx="8063996" cy="1080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DF4196-1425-E436-4FC9-1CB1AD4A2C8C}"/>
              </a:ext>
            </a:extLst>
          </p:cNvPr>
          <p:cNvSpPr/>
          <p:nvPr/>
        </p:nvSpPr>
        <p:spPr>
          <a:xfrm>
            <a:off x="604464" y="4869160"/>
            <a:ext cx="727235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262EB-B936-31B9-330E-A1F1A0B1D609}"/>
                  </a:ext>
                </a:extLst>
              </p:cNvPr>
              <p:cNvSpPr txBox="1"/>
              <p:nvPr/>
            </p:nvSpPr>
            <p:spPr bwMode="auto">
              <a:xfrm>
                <a:off x="523091" y="5287572"/>
                <a:ext cx="8280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沒有遺漏，可見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的測量結果只能是本徵值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其中之一，不能是其他的值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262EB-B936-31B9-330E-A1F1A0B1D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091" y="5287572"/>
                <a:ext cx="8280920" cy="369332"/>
              </a:xfrm>
              <a:prstGeom prst="rect">
                <a:avLst/>
              </a:prstGeom>
              <a:blipFill>
                <a:blip r:embed="rId3"/>
                <a:stretch>
                  <a:fillRect l="-7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0094E09-D832-2817-3541-7720BEA3A2D0}"/>
                  </a:ext>
                </a:extLst>
              </p:cNvPr>
              <p:cNvSpPr txBox="1"/>
              <p:nvPr/>
            </p:nvSpPr>
            <p:spPr bwMode="auto">
              <a:xfrm>
                <a:off x="647020" y="3179424"/>
                <a:ext cx="1787563" cy="7645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0094E09-D832-2817-3541-7720BEA3A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020" y="3179424"/>
                <a:ext cx="1787563" cy="764505"/>
              </a:xfrm>
              <a:prstGeom prst="rect">
                <a:avLst/>
              </a:prstGeom>
              <a:blipFill>
                <a:blip r:embed="rId4"/>
                <a:stretch>
                  <a:fillRect l="-31690" t="-122951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3416DD3B-84D6-AD97-3605-8EB5DFB5855D}"/>
                  </a:ext>
                </a:extLst>
              </p:cNvPr>
              <p:cNvSpPr txBox="1"/>
              <p:nvPr/>
            </p:nvSpPr>
            <p:spPr bwMode="auto">
              <a:xfrm>
                <a:off x="647020" y="1191103"/>
                <a:ext cx="5850249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3416DD3B-84D6-AD97-3605-8EB5DFB58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020" y="1191103"/>
                <a:ext cx="5850249" cy="901914"/>
              </a:xfrm>
              <a:prstGeom prst="rect">
                <a:avLst/>
              </a:prstGeom>
              <a:blipFill>
                <a:blip r:embed="rId5"/>
                <a:stretch>
                  <a:fillRect l="-3896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F8BCC89-E33F-389E-1D3B-1EC5CA6F13C8}"/>
                  </a:ext>
                </a:extLst>
              </p:cNvPr>
              <p:cNvSpPr txBox="1"/>
              <p:nvPr/>
            </p:nvSpPr>
            <p:spPr bwMode="auto">
              <a:xfrm>
                <a:off x="647020" y="2172397"/>
                <a:ext cx="5706233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F8BCC89-E33F-389E-1D3B-1EC5CA6F1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020" y="2172397"/>
                <a:ext cx="5706233" cy="901914"/>
              </a:xfrm>
              <a:prstGeom prst="rect">
                <a:avLst/>
              </a:prstGeom>
              <a:blipFill>
                <a:blip r:embed="rId6"/>
                <a:stretch>
                  <a:fillRect l="-3769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5C3F416-1FB0-4D19-56D3-C977B9C2E1BD}"/>
                  </a:ext>
                </a:extLst>
              </p:cNvPr>
              <p:cNvSpPr/>
              <p:nvPr/>
            </p:nvSpPr>
            <p:spPr>
              <a:xfrm>
                <a:off x="614915" y="726651"/>
                <a:ext cx="69132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如果真是如此，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機率總和必須等於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5C3F416-1FB0-4D19-56D3-C977B9C2E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15" y="726651"/>
                <a:ext cx="6913218" cy="369332"/>
              </a:xfrm>
              <a:prstGeom prst="rect">
                <a:avLst/>
              </a:prstGeom>
              <a:blipFill>
                <a:blip r:embed="rId7"/>
                <a:stretch>
                  <a:fillRect l="-73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5190967-7D68-C26A-2564-C2184769B0BC}"/>
              </a:ext>
            </a:extLst>
          </p:cNvPr>
          <p:cNvSpPr txBox="1"/>
          <p:nvPr/>
        </p:nvSpPr>
        <p:spPr bwMode="auto">
          <a:xfrm>
            <a:off x="523980" y="6107146"/>
            <a:ext cx="81724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到此，無限大位能井內的電子，不一定是在定態，能量的量子化完全確立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DA3EE3-B1D7-AAB5-5A63-EBB25466C043}"/>
                  </a:ext>
                </a:extLst>
              </p:cNvPr>
              <p:cNvSpPr txBox="1"/>
              <p:nvPr/>
            </p:nvSpPr>
            <p:spPr bwMode="auto">
              <a:xfrm>
                <a:off x="523091" y="5697359"/>
                <a:ext cx="59117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如果還會測到其他值，總機率就要超過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了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DA3EE3-B1D7-AAB5-5A63-EBB25466C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091" y="5697359"/>
                <a:ext cx="5911752" cy="369332"/>
              </a:xfrm>
              <a:prstGeom prst="rect">
                <a:avLst/>
              </a:prstGeom>
              <a:blipFill>
                <a:blip r:embed="rId8"/>
                <a:stretch>
                  <a:fillRect l="-10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4DE209-C7D3-270B-17F9-9DDFF799A312}"/>
                  </a:ext>
                </a:extLst>
              </p:cNvPr>
              <p:cNvSpPr txBox="1"/>
              <p:nvPr/>
            </p:nvSpPr>
            <p:spPr bwMode="auto">
              <a:xfrm>
                <a:off x="604464" y="317629"/>
                <a:ext cx="77544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這強烈暗示測量能量時，得到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結果</m:t>
                    </m:r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只能</m:t>
                    </m:r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其中之一！不會測到其他的值</a:t>
                </a:r>
                <a:r>
                  <a:rPr lang="en-US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4DE209-C7D3-270B-17F9-9DDFF799A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464" y="317629"/>
                <a:ext cx="7754436" cy="369332"/>
              </a:xfrm>
              <a:prstGeom prst="rect">
                <a:avLst/>
              </a:prstGeom>
              <a:blipFill>
                <a:blip r:embed="rId9"/>
                <a:stretch>
                  <a:fillRect l="-654" t="-3226" r="-490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EF25313-2A15-795D-4346-775B6B269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9"/>
          <a:stretch/>
        </p:blipFill>
        <p:spPr bwMode="auto">
          <a:xfrm>
            <a:off x="6578248" y="1190329"/>
            <a:ext cx="2225763" cy="26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5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  <p:bldP spid="7" grpId="0" animBg="1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158105" y="2117518"/>
                <a:ext cx="72505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所以第一次的測量使粒子的狀態由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瞬間崩潰變成了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105" y="2117518"/>
                <a:ext cx="7250582" cy="369332"/>
              </a:xfrm>
              <a:prstGeom prst="rect">
                <a:avLst/>
              </a:prstGeom>
              <a:blipFill>
                <a:blip r:embed="rId2"/>
                <a:stretch>
                  <a:fillRect l="-70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1167668" y="766430"/>
                <a:ext cx="6924520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剛測量完時，立刻再作一次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能量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的測量，結果一定確定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還</m:t>
                    </m:r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是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668" y="766430"/>
                <a:ext cx="6924520" cy="378758"/>
              </a:xfrm>
              <a:prstGeom prst="rect">
                <a:avLst/>
              </a:prstGeom>
              <a:blipFill>
                <a:blip r:embed="rId3"/>
                <a:stretch>
                  <a:fillRect l="-917" t="-6452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67668" y="1628169"/>
                <a:ext cx="60288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可見第一次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剛測完時，粒子狀態應該就是本徵函數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668" y="1628169"/>
                <a:ext cx="6028842" cy="369332"/>
              </a:xfrm>
              <a:prstGeom prst="rect">
                <a:avLst/>
              </a:prstGeom>
              <a:blipFill>
                <a:blip r:embed="rId4"/>
                <a:stretch>
                  <a:fillRect l="-1053" t="-6667" r="-63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177727" y="346936"/>
                <a:ext cx="64171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對任一狀態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作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量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的測量</m:t>
                    </m:r>
                  </m:oMath>
                </a14:m>
                <a:r>
                  <a:rPr lang="zh-TW" altLang="en-US" sz="1800" dirty="0"/>
                  <a:t>，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若所得到的結果是</m:t>
                    </m:r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某一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727" y="346936"/>
                <a:ext cx="6417140" cy="369332"/>
              </a:xfrm>
              <a:prstGeom prst="rect">
                <a:avLst/>
              </a:prstGeom>
              <a:blipFill>
                <a:blip r:embed="rId5"/>
                <a:stretch>
                  <a:fillRect l="-789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404131" y="2507575"/>
                <a:ext cx="1944216" cy="48320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zh-TW" altLang="en-US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pos m:val="top"/>
                          <m:ctrlP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̂"/>
                              <m:ctrlPr>
                                <a:rPr kumimoji="0" lang="zh-TW" alt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m:rPr>
                              <m:brk m:alnAt="1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groupChr>
                      <m:sSub>
                        <m:sSub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4131" y="2507575"/>
                <a:ext cx="1944216" cy="4832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15">
            <a:extLst>
              <a:ext uri="{FF2B5EF4-FFF2-40B4-BE49-F238E27FC236}">
                <a16:creationId xmlns:a16="http://schemas.microsoft.com/office/drawing/2014/main" id="{2289B76F-3EBF-83DA-89D0-25F99347CD6F}"/>
              </a:ext>
            </a:extLst>
          </p:cNvPr>
          <p:cNvSpPr/>
          <p:nvPr/>
        </p:nvSpPr>
        <p:spPr>
          <a:xfrm>
            <a:off x="1157391" y="1198829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測量結果確定的狀態就是該物理量算子的本徵態。</a:t>
            </a:r>
            <a:endParaRPr lang="zh-TW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EB8E24-24B1-6D18-A581-CA07329F92B6}"/>
              </a:ext>
            </a:extLst>
          </p:cNvPr>
          <p:cNvSpPr txBox="1"/>
          <p:nvPr/>
        </p:nvSpPr>
        <p:spPr bwMode="auto">
          <a:xfrm>
            <a:off x="1157391" y="2982740"/>
            <a:ext cx="7034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當然每一次測量結果不會是確定的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zh-TW" altLang="en-US" sz="1800" dirty="0"/>
              <a:t>崩潰變成的狀態也就不確定。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橢圓 9">
            <a:extLst>
              <a:ext uri="{FF2B5EF4-FFF2-40B4-BE49-F238E27FC236}">
                <a16:creationId xmlns:a16="http://schemas.microsoft.com/office/drawing/2014/main" id="{BE68A05F-A9EC-8320-17F1-8EFD044CBA7B}"/>
              </a:ext>
            </a:extLst>
          </p:cNvPr>
          <p:cNvSpPr/>
          <p:nvPr/>
        </p:nvSpPr>
        <p:spPr>
          <a:xfrm>
            <a:off x="567834" y="4469668"/>
            <a:ext cx="214313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10">
            <a:extLst>
              <a:ext uri="{FF2B5EF4-FFF2-40B4-BE49-F238E27FC236}">
                <a16:creationId xmlns:a16="http://schemas.microsoft.com/office/drawing/2014/main" id="{90A19895-6210-8542-02CA-D6C08AEE8724}"/>
              </a:ext>
            </a:extLst>
          </p:cNvPr>
          <p:cNvSpPr/>
          <p:nvPr/>
        </p:nvSpPr>
        <p:spPr>
          <a:xfrm>
            <a:off x="4211147" y="4469668"/>
            <a:ext cx="214312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7" name="直線接點 12">
            <a:extLst>
              <a:ext uri="{FF2B5EF4-FFF2-40B4-BE49-F238E27FC236}">
                <a16:creationId xmlns:a16="http://schemas.microsoft.com/office/drawing/2014/main" id="{4EC00029-C962-1D1E-9608-F99B58665BA6}"/>
              </a:ext>
            </a:extLst>
          </p:cNvPr>
          <p:cNvCxnSpPr>
            <a:stCxn id="3" idx="7"/>
          </p:cNvCxnSpPr>
          <p:nvPr/>
        </p:nvCxnSpPr>
        <p:spPr>
          <a:xfrm rot="5400000" flipH="1" flipV="1">
            <a:off x="1321897" y="3398106"/>
            <a:ext cx="531812" cy="1674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4">
            <a:extLst>
              <a:ext uri="{FF2B5EF4-FFF2-40B4-BE49-F238E27FC236}">
                <a16:creationId xmlns:a16="http://schemas.microsoft.com/office/drawing/2014/main" id="{E4930A95-A8C0-F0D7-A93C-6588C5F3701F}"/>
              </a:ext>
            </a:extLst>
          </p:cNvPr>
          <p:cNvCxnSpPr>
            <a:endCxn id="6" idx="1"/>
          </p:cNvCxnSpPr>
          <p:nvPr/>
        </p:nvCxnSpPr>
        <p:spPr>
          <a:xfrm>
            <a:off x="2425209" y="3969606"/>
            <a:ext cx="1817688" cy="531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/>
              <p:nvPr/>
            </p:nvSpPr>
            <p:spPr>
              <a:xfrm>
                <a:off x="643101" y="4827627"/>
                <a:ext cx="3599796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01" y="4827627"/>
                <a:ext cx="3599796" cy="612732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05F2B0F6-F0BE-7153-BE7A-F16DDF0301E0}"/>
              </a:ext>
            </a:extLst>
          </p:cNvPr>
          <p:cNvSpPr/>
          <p:nvPr/>
        </p:nvSpPr>
        <p:spPr>
          <a:xfrm rot="19820672">
            <a:off x="5034806" y="4490857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/>
              <p:nvPr/>
            </p:nvSpPr>
            <p:spPr bwMode="auto">
              <a:xfrm rot="19855196">
                <a:off x="4416137" y="3823147"/>
                <a:ext cx="1765420" cy="58067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1400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855196">
                <a:off x="4416137" y="3823147"/>
                <a:ext cx="1765420" cy="5806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B3A856F2-032E-3009-038F-396D1EB9000E}"/>
              </a:ext>
            </a:extLst>
          </p:cNvPr>
          <p:cNvSpPr/>
          <p:nvPr/>
        </p:nvSpPr>
        <p:spPr>
          <a:xfrm>
            <a:off x="4517135" y="5392249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/>
              <p:nvPr/>
            </p:nvSpPr>
            <p:spPr bwMode="auto">
              <a:xfrm>
                <a:off x="4557248" y="4986394"/>
                <a:ext cx="914461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7248" y="4986394"/>
                <a:ext cx="914461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278DCD97-B043-C7FB-FD71-8A3DDA44A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75580" b="7276"/>
          <a:stretch/>
        </p:blipFill>
        <p:spPr bwMode="auto">
          <a:xfrm>
            <a:off x="6588224" y="4265137"/>
            <a:ext cx="2227528" cy="47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EBEDC8B-1590-56CE-3D71-3172EAE30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38584" b="40869"/>
          <a:stretch/>
        </p:blipFill>
        <p:spPr bwMode="auto">
          <a:xfrm>
            <a:off x="6588224" y="5157192"/>
            <a:ext cx="2227528" cy="5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D47E71A7-F16E-9241-F3BA-E32EDCBBC1A4}"/>
              </a:ext>
            </a:extLst>
          </p:cNvPr>
          <p:cNvSpPr/>
          <p:nvPr/>
        </p:nvSpPr>
        <p:spPr>
          <a:xfrm rot="1885604">
            <a:off x="4922413" y="5908786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/>
              <p:nvPr/>
            </p:nvSpPr>
            <p:spPr bwMode="auto">
              <a:xfrm>
                <a:off x="5754167" y="5983755"/>
                <a:ext cx="457230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4167" y="5983755"/>
                <a:ext cx="457230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/>
              <p:nvPr/>
            </p:nvSpPr>
            <p:spPr bwMode="auto">
              <a:xfrm>
                <a:off x="5865656" y="4235512"/>
                <a:ext cx="648971" cy="3385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5656" y="4235512"/>
                <a:ext cx="648971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/>
              <p:nvPr/>
            </p:nvSpPr>
            <p:spPr bwMode="auto">
              <a:xfrm>
                <a:off x="5597123" y="5200736"/>
                <a:ext cx="750639" cy="5549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7123" y="5200736"/>
                <a:ext cx="750639" cy="554960"/>
              </a:xfrm>
              <a:prstGeom prst="rect">
                <a:avLst/>
              </a:prstGeom>
              <a:blipFill>
                <a:blip r:embed="rId13"/>
                <a:stretch>
                  <a:fillRect r="-1667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91DCFE-0092-F169-B25D-AF0BEF826840}"/>
                  </a:ext>
                </a:extLst>
              </p:cNvPr>
              <p:cNvSpPr txBox="1"/>
              <p:nvPr/>
            </p:nvSpPr>
            <p:spPr bwMode="auto">
              <a:xfrm>
                <a:off x="6347761" y="5994752"/>
                <a:ext cx="22275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但不會測到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91DCFE-0092-F169-B25D-AF0BEF826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7761" y="5994752"/>
                <a:ext cx="2227527" cy="369332"/>
              </a:xfrm>
              <a:prstGeom prst="rect">
                <a:avLst/>
              </a:prstGeom>
              <a:blipFill>
                <a:blip r:embed="rId14"/>
                <a:stretch>
                  <a:fillRect l="-226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59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D9D1166A-A003-F107-EB58-D5A613664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/>
          <a:stretch/>
        </p:blipFill>
        <p:spPr>
          <a:xfrm>
            <a:off x="801257" y="476672"/>
            <a:ext cx="6912768" cy="4589778"/>
          </a:xfrm>
          <a:prstGeom prst="rect">
            <a:avLst/>
          </a:prstGeom>
        </p:spPr>
      </p:pic>
      <p:pic>
        <p:nvPicPr>
          <p:cNvPr id="9" name="Picture 8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BD1E19B8-B861-3F58-6B0C-EB241629B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1086" b="76087"/>
          <a:stretch/>
        </p:blipFill>
        <p:spPr>
          <a:xfrm>
            <a:off x="801257" y="5013176"/>
            <a:ext cx="723284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96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B634B8-6B2B-A33F-6A37-EABA6FA2322A}"/>
                  </a:ext>
                </a:extLst>
              </p:cNvPr>
              <p:cNvSpPr txBox="1"/>
              <p:nvPr/>
            </p:nvSpPr>
            <p:spPr bwMode="auto">
              <a:xfrm>
                <a:off x="1189402" y="287675"/>
                <a:ext cx="6480720" cy="99104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     0&lt;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B634B8-6B2B-A33F-6A37-EABA6FA23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9402" y="287675"/>
                <a:ext cx="6480720" cy="9910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3E0665-7978-4217-0673-BAFB8FAF554C}"/>
                  </a:ext>
                </a:extLst>
              </p:cNvPr>
              <p:cNvSpPr txBox="1"/>
              <p:nvPr/>
            </p:nvSpPr>
            <p:spPr bwMode="auto">
              <a:xfrm>
                <a:off x="2413538" y="1439803"/>
                <a:ext cx="2646040" cy="9112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3E0665-7978-4217-0673-BAFB8FAF5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3538" y="1439803"/>
                <a:ext cx="2646040" cy="9112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B8ED5813-7170-5F09-AA1F-6B18E303218C}"/>
                  </a:ext>
                </a:extLst>
              </p:cNvPr>
              <p:cNvSpPr txBox="1"/>
              <p:nvPr/>
            </p:nvSpPr>
            <p:spPr bwMode="auto">
              <a:xfrm>
                <a:off x="1187624" y="2511423"/>
                <a:ext cx="5053146" cy="179497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B8ED5813-7170-5F09-AA1F-6B18E3032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511423"/>
                <a:ext cx="5053146" cy="1794979"/>
              </a:xfrm>
              <a:prstGeom prst="rect">
                <a:avLst/>
              </a:prstGeom>
              <a:blipFill>
                <a:blip r:embed="rId4"/>
                <a:stretch>
                  <a:fillRect l="-6015" t="-55634" b="-845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9DF3D5EB-DB96-E082-0A6F-86A1D39BCF7F}"/>
                  </a:ext>
                </a:extLst>
              </p:cNvPr>
              <p:cNvSpPr txBox="1"/>
              <p:nvPr/>
            </p:nvSpPr>
            <p:spPr bwMode="auto">
              <a:xfrm>
                <a:off x="1187624" y="4437112"/>
                <a:ext cx="6604153" cy="9853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9DF3D5EB-DB96-E082-0A6F-86A1D39BC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437112"/>
                <a:ext cx="6604153" cy="985398"/>
              </a:xfrm>
              <a:prstGeom prst="rect">
                <a:avLst/>
              </a:prstGeom>
              <a:blipFill>
                <a:blip r:embed="rId5"/>
                <a:stretch>
                  <a:fillRect l="-6526" t="-96203" b="-1518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76CFDBD-EB19-AAEC-B434-8126119607C7}"/>
                  </a:ext>
                </a:extLst>
              </p:cNvPr>
              <p:cNvSpPr txBox="1"/>
              <p:nvPr/>
            </p:nvSpPr>
            <p:spPr bwMode="auto">
              <a:xfrm>
                <a:off x="1187624" y="5501640"/>
                <a:ext cx="3592437" cy="6127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76CFDBD-EB19-AAEC-B434-812611960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5501640"/>
                <a:ext cx="3592437" cy="61279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98F8F1-1EB6-3168-056D-773F4D0D83C0}"/>
              </a:ext>
            </a:extLst>
          </p:cNvPr>
          <p:cNvCxnSpPr>
            <a:cxnSpLocks/>
          </p:cNvCxnSpPr>
          <p:nvPr/>
        </p:nvCxnSpPr>
        <p:spPr>
          <a:xfrm flipV="1">
            <a:off x="3093095" y="6021288"/>
            <a:ext cx="0" cy="5725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AFA4D2-1BD0-BA4C-FA8A-B695010BA8C5}"/>
              </a:ext>
            </a:extLst>
          </p:cNvPr>
          <p:cNvCxnSpPr>
            <a:cxnSpLocks/>
          </p:cNvCxnSpPr>
          <p:nvPr/>
        </p:nvCxnSpPr>
        <p:spPr>
          <a:xfrm flipV="1">
            <a:off x="3564631" y="6021288"/>
            <a:ext cx="0" cy="572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63BFEB6-FCC2-7B13-8E6F-B2219E5F50B7}"/>
              </a:ext>
            </a:extLst>
          </p:cNvPr>
          <p:cNvSpPr txBox="1"/>
          <p:nvPr/>
        </p:nvSpPr>
        <p:spPr bwMode="auto">
          <a:xfrm>
            <a:off x="2425050" y="6364053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測量結果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64581-6E8A-790E-A18E-8C42B3CF256C}"/>
              </a:ext>
            </a:extLst>
          </p:cNvPr>
          <p:cNvSpPr txBox="1"/>
          <p:nvPr/>
        </p:nvSpPr>
        <p:spPr bwMode="auto">
          <a:xfrm>
            <a:off x="3421868" y="6364053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985F4FAA-ECD5-D62A-246D-60221EF32AC8}"/>
                  </a:ext>
                </a:extLst>
              </p:cNvPr>
              <p:cNvSpPr txBox="1"/>
              <p:nvPr/>
            </p:nvSpPr>
            <p:spPr bwMode="auto">
              <a:xfrm>
                <a:off x="5240878" y="5553220"/>
                <a:ext cx="1444654" cy="6127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985F4FAA-ECD5-D62A-246D-60221EF32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0878" y="5553220"/>
                <a:ext cx="1444654" cy="61279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40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00BBA-0DA9-4B60-AEC8-2B89A3EDE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0D027E06-8CBB-1D07-20CA-6A3AFA1E8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9"/>
          <a:stretch/>
        </p:blipFill>
        <p:spPr>
          <a:xfrm>
            <a:off x="755576" y="188640"/>
            <a:ext cx="6912768" cy="2456922"/>
          </a:xfrm>
          <a:prstGeom prst="rect">
            <a:avLst/>
          </a:prstGeom>
        </p:spPr>
      </p:pic>
      <p:pic>
        <p:nvPicPr>
          <p:cNvPr id="5" name="Picture 4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1EF60C78-B44F-87E8-F07B-45A422A9D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7" b="793"/>
          <a:stretch/>
        </p:blipFill>
        <p:spPr>
          <a:xfrm>
            <a:off x="755576" y="3653358"/>
            <a:ext cx="7772400" cy="3016002"/>
          </a:xfrm>
          <a:prstGeom prst="rect">
            <a:avLst/>
          </a:prstGeom>
        </p:spPr>
      </p:pic>
      <p:pic>
        <p:nvPicPr>
          <p:cNvPr id="9" name="Picture 8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EE173DBB-A2FC-0FE8-7757-9BB49429C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1086" b="76087"/>
          <a:stretch/>
        </p:blipFill>
        <p:spPr>
          <a:xfrm>
            <a:off x="755576" y="2403933"/>
            <a:ext cx="723284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29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FA4EAA22-7AE2-55EF-27B3-664C8E27BB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2085" y="1736714"/>
                <a:ext cx="48965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動量測量結果在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𝑑𝑝</m:t>
                    </m:r>
                  </m:oMath>
                </a14:m>
                <a:r>
                  <a:rPr lang="zh-TW" altLang="en-US" dirty="0"/>
                  <a:t>之間發現的機率：</a:t>
                </a:r>
              </a:p>
            </p:txBody>
          </p:sp>
        </mc:Choice>
        <mc:Fallback xmlns="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FA4EAA22-7AE2-55EF-27B3-664C8E27B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085" y="1736714"/>
                <a:ext cx="4896544" cy="369332"/>
              </a:xfrm>
              <a:prstGeom prst="rect">
                <a:avLst/>
              </a:prstGeom>
              <a:blipFill>
                <a:blip r:embed="rId2"/>
                <a:stretch>
                  <a:fillRect l="-103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96A5825-EA86-3314-64E9-171A14B6BD85}"/>
                  </a:ext>
                </a:extLst>
              </p:cNvPr>
              <p:cNvSpPr txBox="1"/>
              <p:nvPr/>
            </p:nvSpPr>
            <p:spPr bwMode="auto">
              <a:xfrm>
                <a:off x="694991" y="2177367"/>
                <a:ext cx="348977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𝑑𝑝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96A5825-EA86-3314-64E9-171A14B6B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991" y="2177367"/>
                <a:ext cx="348977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8341F4C5-3516-441F-2336-811626A13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29240"/>
          <a:stretch/>
        </p:blipFill>
        <p:spPr bwMode="auto">
          <a:xfrm>
            <a:off x="5558629" y="629819"/>
            <a:ext cx="2970615" cy="22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0">
            <a:extLst>
              <a:ext uri="{FF2B5EF4-FFF2-40B4-BE49-F238E27FC236}">
                <a16:creationId xmlns:a16="http://schemas.microsoft.com/office/drawing/2014/main" id="{C7D9EB4C-2C6D-1D6F-62A9-AAE1A00D5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9391" y="1567436"/>
            <a:ext cx="596453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87FE0882-CD99-9F36-A114-8B14C72BB773}"/>
                  </a:ext>
                </a:extLst>
              </p:cNvPr>
              <p:cNvSpPr txBox="1"/>
              <p:nvPr/>
            </p:nvSpPr>
            <p:spPr bwMode="auto">
              <a:xfrm>
                <a:off x="6047838" y="669771"/>
                <a:ext cx="80381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87FE0882-CD99-9F36-A114-8B14C72BB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7838" y="669771"/>
                <a:ext cx="803810" cy="307777"/>
              </a:xfrm>
              <a:prstGeom prst="rect">
                <a:avLst/>
              </a:prstGeom>
              <a:blipFill>
                <a:blip r:embed="rId5"/>
                <a:stretch>
                  <a:fillRect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C916AC24-8755-F378-F448-39C7C4007C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47277" y="2484831"/>
                <a:ext cx="20901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C916AC24-8755-F378-F448-39C7C4007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47277" y="2484831"/>
                <a:ext cx="209011" cy="338554"/>
              </a:xfrm>
              <a:prstGeom prst="rect">
                <a:avLst/>
              </a:prstGeom>
              <a:blipFill>
                <a:blip r:embed="rId6"/>
                <a:stretch>
                  <a:fillRect r="-35294" b="-3571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0">
            <a:extLst>
              <a:ext uri="{FF2B5EF4-FFF2-40B4-BE49-F238E27FC236}">
                <a16:creationId xmlns:a16="http://schemas.microsoft.com/office/drawing/2014/main" id="{9EB9F671-4DE1-40F9-EA94-C4CD6A880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203" y="2505054"/>
            <a:ext cx="76820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E274ADA7-2CC8-4196-FDAA-5B74B722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203" y="1521884"/>
            <a:ext cx="101841" cy="93310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DFB42DCC-6D09-6C92-416F-29643A557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02" y="1255366"/>
            <a:ext cx="437098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動量的期望值怎麼算？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C019F2D-D153-4995-705A-0A862A4B80DA}"/>
                  </a:ext>
                </a:extLst>
              </p:cNvPr>
              <p:cNvSpPr txBox="1"/>
              <p:nvPr/>
            </p:nvSpPr>
            <p:spPr bwMode="auto">
              <a:xfrm>
                <a:off x="683568" y="3212976"/>
                <a:ext cx="536408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C019F2D-D153-4995-705A-0A862A4B8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3212976"/>
                <a:ext cx="5364088" cy="901914"/>
              </a:xfrm>
              <a:prstGeom prst="rect">
                <a:avLst/>
              </a:prstGeom>
              <a:blipFill>
                <a:blip r:embed="rId7"/>
                <a:stretch>
                  <a:fillRect l="-2123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3">
            <a:extLst>
              <a:ext uri="{FF2B5EF4-FFF2-40B4-BE49-F238E27FC236}">
                <a16:creationId xmlns:a16="http://schemas.microsoft.com/office/drawing/2014/main" id="{CA3039C1-9397-2BB8-694F-7AFBC1820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02" y="2732327"/>
            <a:ext cx="437098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動量的期望值想當然爾：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13">
                <a:extLst>
                  <a:ext uri="{FF2B5EF4-FFF2-40B4-BE49-F238E27FC236}">
                    <a16:creationId xmlns:a16="http://schemas.microsoft.com/office/drawing/2014/main" id="{03B058F3-D8B0-1AF7-0298-893FAF69585F}"/>
                  </a:ext>
                </a:extLst>
              </p:cNvPr>
              <p:cNvSpPr txBox="1"/>
              <p:nvPr/>
            </p:nvSpPr>
            <p:spPr bwMode="auto">
              <a:xfrm>
                <a:off x="694990" y="4770863"/>
                <a:ext cx="6541305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6" name="文字方塊 13">
                <a:extLst>
                  <a:ext uri="{FF2B5EF4-FFF2-40B4-BE49-F238E27FC236}">
                    <a16:creationId xmlns:a16="http://schemas.microsoft.com/office/drawing/2014/main" id="{03B058F3-D8B0-1AF7-0298-893FAF695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990" y="4770863"/>
                <a:ext cx="6541305" cy="901914"/>
              </a:xfrm>
              <a:prstGeom prst="rect">
                <a:avLst/>
              </a:prstGeom>
              <a:blipFill>
                <a:blip r:embed="rId8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3">
            <a:extLst>
              <a:ext uri="{FF2B5EF4-FFF2-40B4-BE49-F238E27FC236}">
                <a16:creationId xmlns:a16="http://schemas.microsoft.com/office/drawing/2014/main" id="{FD9C765B-95C9-C327-2DAA-5B8B594E5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16" y="4290597"/>
            <a:ext cx="6216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期待：動量的函數，例如動能的期望值也可同樣方式記算：</a:t>
            </a:r>
          </a:p>
        </p:txBody>
      </p:sp>
    </p:spTree>
    <p:extLst>
      <p:ext uri="{BB962C8B-B14F-4D97-AF65-F5344CB8AC3E}">
        <p14:creationId xmlns:p14="http://schemas.microsoft.com/office/powerpoint/2010/main" val="204671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文字方塊 2"/>
          <p:cNvSpPr txBox="1">
            <a:spLocks noChangeArrowheads="1"/>
          </p:cNvSpPr>
          <p:nvPr/>
        </p:nvSpPr>
        <p:spPr bwMode="auto">
          <a:xfrm>
            <a:off x="3574488" y="328509"/>
            <a:ext cx="19860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階梯狀位能散射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5796136" y="1208255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6136" y="1208255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3574488" y="799777"/>
                <a:ext cx="199593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=0,  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4488" y="799777"/>
                <a:ext cx="1995931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578971" y="1208255"/>
                <a:ext cx="198605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8971" y="1208255"/>
                <a:ext cx="198605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514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2395841" y="1772816"/>
            <a:ext cx="4352317" cy="284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122869" y="2572278"/>
                <a:ext cx="364402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22869" y="2572278"/>
                <a:ext cx="36440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A506D11-4B6A-6587-A807-570BBAE0E7A8}"/>
              </a:ext>
            </a:extLst>
          </p:cNvPr>
          <p:cNvSpPr txBox="1"/>
          <p:nvPr/>
        </p:nvSpPr>
        <p:spPr bwMode="auto">
          <a:xfrm>
            <a:off x="1835696" y="4711368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解這個位能下的定態，即能量的本徵函數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E60FA-A5A0-3316-A1AB-4350AB7EE0D5}"/>
              </a:ext>
            </a:extLst>
          </p:cNvPr>
          <p:cNvSpPr txBox="1"/>
          <p:nvPr/>
        </p:nvSpPr>
        <p:spPr bwMode="auto">
          <a:xfrm>
            <a:off x="1835696" y="517831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也就是解與時間無關的薛丁格方程式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F515C5DE-B0C8-D523-2778-8FE60C614DA9}"/>
                  </a:ext>
                </a:extLst>
              </p:cNvPr>
              <p:cNvSpPr txBox="1"/>
              <p:nvPr/>
            </p:nvSpPr>
            <p:spPr bwMode="auto">
              <a:xfrm>
                <a:off x="1931252" y="5645262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F515C5DE-B0C8-D523-2778-8FE60C614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1252" y="5645262"/>
                <a:ext cx="4435573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圖片 1" descr="wave 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53155" r="55504" b="19987"/>
          <a:stretch/>
        </p:blipFill>
        <p:spPr bwMode="auto">
          <a:xfrm>
            <a:off x="2384622" y="4513702"/>
            <a:ext cx="4041775" cy="200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文字方塊 2"/>
          <p:cNvSpPr txBox="1">
            <a:spLocks noChangeArrowheads="1"/>
          </p:cNvSpPr>
          <p:nvPr/>
        </p:nvSpPr>
        <p:spPr bwMode="auto">
          <a:xfrm>
            <a:off x="3417423" y="323915"/>
            <a:ext cx="142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反射與透射</a:t>
            </a:r>
          </a:p>
        </p:txBody>
      </p:sp>
      <p:sp>
        <p:nvSpPr>
          <p:cNvPr id="39948" name="文字方塊 5"/>
          <p:cNvSpPr txBox="1">
            <a:spLocks noChangeArrowheads="1"/>
          </p:cNvSpPr>
          <p:nvPr/>
        </p:nvSpPr>
        <p:spPr bwMode="auto">
          <a:xfrm>
            <a:off x="955872" y="4788146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入射波</a:t>
            </a:r>
          </a:p>
        </p:txBody>
      </p:sp>
      <p:sp>
        <p:nvSpPr>
          <p:cNvPr id="39949" name="文字方塊 6"/>
          <p:cNvSpPr txBox="1">
            <a:spLocks noChangeArrowheads="1"/>
          </p:cNvSpPr>
          <p:nvPr/>
        </p:nvSpPr>
        <p:spPr bwMode="auto">
          <a:xfrm>
            <a:off x="955872" y="5859708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反射波</a:t>
            </a:r>
          </a:p>
        </p:txBody>
      </p:sp>
      <p:sp>
        <p:nvSpPr>
          <p:cNvPr id="39950" name="文字方塊 7"/>
          <p:cNvSpPr txBox="1">
            <a:spLocks noChangeArrowheads="1"/>
          </p:cNvSpPr>
          <p:nvPr/>
        </p:nvSpPr>
        <p:spPr bwMode="auto">
          <a:xfrm>
            <a:off x="6599435" y="4931021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透射波</a:t>
            </a:r>
          </a:p>
        </p:txBody>
      </p:sp>
      <p:cxnSp>
        <p:nvCxnSpPr>
          <p:cNvPr id="10" name="直線單箭頭接點 9"/>
          <p:cNvCxnSpPr/>
          <p:nvPr/>
        </p:nvCxnSpPr>
        <p:spPr>
          <a:xfrm>
            <a:off x="1741685" y="4931021"/>
            <a:ext cx="928687" cy="357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1813122" y="5716833"/>
            <a:ext cx="1643063" cy="357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>
            <a:stCxn id="39950" idx="1"/>
          </p:cNvCxnSpPr>
          <p:nvPr/>
        </p:nvCxnSpPr>
        <p:spPr>
          <a:xfrm rot="10800000" flipV="1">
            <a:off x="5670747" y="5115171"/>
            <a:ext cx="928688" cy="673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向右箭號 12"/>
          <p:cNvSpPr/>
          <p:nvPr/>
        </p:nvSpPr>
        <p:spPr>
          <a:xfrm>
            <a:off x="3170435" y="4716708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5099247" y="4573833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flipH="1">
            <a:off x="1813122" y="5359646"/>
            <a:ext cx="652463" cy="223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958" name="文字方塊 20"/>
          <p:cNvSpPr txBox="1">
            <a:spLocks noChangeArrowheads="1"/>
          </p:cNvSpPr>
          <p:nvPr/>
        </p:nvSpPr>
        <p:spPr bwMode="auto">
          <a:xfrm>
            <a:off x="764378" y="779092"/>
            <a:ext cx="7272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在兩個區域內分別都是自由粒子，自由電子波定態解可以適用：</a:t>
            </a:r>
          </a:p>
        </p:txBody>
      </p:sp>
      <p:sp>
        <p:nvSpPr>
          <p:cNvPr id="39959" name="文字方塊 22"/>
          <p:cNvSpPr txBox="1">
            <a:spLocks noChangeArrowheads="1"/>
          </p:cNvSpPr>
          <p:nvPr/>
        </p:nvSpPr>
        <p:spPr bwMode="auto">
          <a:xfrm>
            <a:off x="764379" y="4101359"/>
            <a:ext cx="7272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由左向右入射的正弦波，在邊境產生向右的透射波，及向左的反射波。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4260974" y="1237733"/>
                <a:ext cx="2338461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974" y="1237733"/>
                <a:ext cx="2338461" cy="378245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4274517" y="2668270"/>
                <a:ext cx="1378391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4517" y="2668270"/>
                <a:ext cx="1378391" cy="378245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4260973" y="3065495"/>
                <a:ext cx="205851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973" y="3065495"/>
                <a:ext cx="2058512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4271033" y="1660158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1033" y="1660158"/>
                <a:ext cx="1329146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3335775" y="1249563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5775" y="1249563"/>
                <a:ext cx="80239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3378638" y="2668270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8638" y="2668270"/>
                <a:ext cx="80239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6387067" y="3090403"/>
                <a:ext cx="80913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7067" y="3090403"/>
                <a:ext cx="809132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7564121" y="3090403"/>
                <a:ext cx="9999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  <a:cs typeface="Times New Roman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  <a:cs typeface="Times New Roman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4121" y="3090403"/>
                <a:ext cx="99995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172953" y="1342361"/>
            <a:ext cx="3127541" cy="20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1416942" y="1844436"/>
                <a:ext cx="29327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6942" y="1844436"/>
                <a:ext cx="293278" cy="30777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F150FB-006D-E363-3CB5-E59A3020EA1C}"/>
                  </a:ext>
                </a:extLst>
              </p:cNvPr>
              <p:cNvSpPr txBox="1"/>
              <p:nvPr/>
            </p:nvSpPr>
            <p:spPr bwMode="auto">
              <a:xfrm>
                <a:off x="5843508" y="2351893"/>
                <a:ext cx="2896798" cy="655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若只考慮由左入射的波，</a:t>
                </a:r>
                <a:r>
                  <a:rPr lang="en-US" altLang="zh-TW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的部分可忽略。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F150FB-006D-E363-3CB5-E59A3020E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3508" y="2351893"/>
                <a:ext cx="2896798" cy="655244"/>
              </a:xfrm>
              <a:prstGeom prst="rect">
                <a:avLst/>
              </a:prstGeom>
              <a:blipFill>
                <a:blip r:embed="rId13"/>
                <a:stretch>
                  <a:fillRect l="-1747" t="-5769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94A5706-1DA7-FB63-FD80-E37D4BA384D9}"/>
              </a:ext>
            </a:extLst>
          </p:cNvPr>
          <p:cNvSpPr txBox="1"/>
          <p:nvPr/>
        </p:nvSpPr>
        <p:spPr bwMode="auto">
          <a:xfrm>
            <a:off x="6421437" y="3599803"/>
            <a:ext cx="1744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角波數不同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9" grpId="0"/>
      <p:bldP spid="39950" grpId="0"/>
      <p:bldP spid="13" grpId="0" animBg="1"/>
      <p:bldP spid="15" grpId="0" animBg="1"/>
      <p:bldP spid="16" grpId="0" animBg="1"/>
      <p:bldP spid="39959" grpId="0"/>
      <p:bldP spid="26" grpId="0" animBg="1"/>
      <p:bldP spid="24" grpId="0" animBg="1"/>
      <p:bldP spid="28" grpId="0"/>
      <p:bldP spid="29" grpId="0" animBg="1"/>
      <p:bldP spid="30" grpId="0" animBg="1"/>
      <p:bldP spid="3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4706A320-474C-59D9-75C2-17A82CE97504}"/>
                  </a:ext>
                </a:extLst>
              </p:cNvPr>
              <p:cNvSpPr txBox="1"/>
              <p:nvPr/>
            </p:nvSpPr>
            <p:spPr bwMode="auto">
              <a:xfrm>
                <a:off x="2650663" y="1369632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4706A320-474C-59D9-75C2-17A82CE97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0663" y="1369632"/>
                <a:ext cx="2190343" cy="378245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D7C3AA64-CCBB-883C-09AD-C0A06E0007B8}"/>
                  </a:ext>
                </a:extLst>
              </p:cNvPr>
              <p:cNvSpPr txBox="1"/>
              <p:nvPr/>
            </p:nvSpPr>
            <p:spPr bwMode="auto">
              <a:xfrm>
                <a:off x="2664735" y="1827980"/>
                <a:ext cx="1378391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D7C3AA64-CCBB-883C-09AD-C0A06E000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4735" y="1827980"/>
                <a:ext cx="1378391" cy="378245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210BFBA9-23C2-C0E6-A73B-AB51A665F9F2}"/>
                  </a:ext>
                </a:extLst>
              </p:cNvPr>
              <p:cNvSpPr txBox="1"/>
              <p:nvPr/>
            </p:nvSpPr>
            <p:spPr bwMode="auto">
              <a:xfrm>
                <a:off x="1725464" y="1381462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210BFBA9-23C2-C0E6-A73B-AB51A665F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5464" y="1381462"/>
                <a:ext cx="80239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7">
                <a:extLst>
                  <a:ext uri="{FF2B5EF4-FFF2-40B4-BE49-F238E27FC236}">
                    <a16:creationId xmlns:a16="http://schemas.microsoft.com/office/drawing/2014/main" id="{3D6FB3C8-2E66-D868-180E-18BDE5124AEB}"/>
                  </a:ext>
                </a:extLst>
              </p:cNvPr>
              <p:cNvSpPr txBox="1"/>
              <p:nvPr/>
            </p:nvSpPr>
            <p:spPr bwMode="auto">
              <a:xfrm>
                <a:off x="1725463" y="1836893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7">
                <a:extLst>
                  <a:ext uri="{FF2B5EF4-FFF2-40B4-BE49-F238E27FC236}">
                    <a16:creationId xmlns:a16="http://schemas.microsoft.com/office/drawing/2014/main" id="{3D6FB3C8-2E66-D868-180E-18BDE5124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5463" y="1836893"/>
                <a:ext cx="80239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22">
            <a:extLst>
              <a:ext uri="{FF2B5EF4-FFF2-40B4-BE49-F238E27FC236}">
                <a16:creationId xmlns:a16="http://schemas.microsoft.com/office/drawing/2014/main" id="{0BDEDF8E-5327-3790-9292-A08456B30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613" y="501452"/>
            <a:ext cx="5004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由左向右入射的波，嚴格應該用波包處理，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1EE2AC-B696-6E64-0198-62C601CB6461}"/>
                  </a:ext>
                </a:extLst>
              </p:cNvPr>
              <p:cNvSpPr txBox="1"/>
              <p:nvPr/>
            </p:nvSpPr>
            <p:spPr bwMode="auto">
              <a:xfrm>
                <a:off x="1183613" y="883579"/>
                <a:ext cx="6772763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但我們先以自由電子波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近似，所以就取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𝐴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1EE2AC-B696-6E64-0198-62C601CB6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3613" y="883579"/>
                <a:ext cx="6772763" cy="378245"/>
              </a:xfrm>
              <a:prstGeom prst="rect">
                <a:avLst/>
              </a:prstGeom>
              <a:blipFill>
                <a:blip r:embed="rId6"/>
                <a:stretch>
                  <a:fillRect l="-749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9A8D9449-DE96-739F-721E-B922B99929FC}"/>
                  </a:ext>
                </a:extLst>
              </p:cNvPr>
              <p:cNvSpPr txBox="1"/>
              <p:nvPr/>
            </p:nvSpPr>
            <p:spPr bwMode="auto">
              <a:xfrm>
                <a:off x="1183613" y="2281321"/>
                <a:ext cx="75197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在邊界原點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連續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，可以得到兩個連續條件，正好求解得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9A8D9449-DE96-739F-721E-B922B9992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3613" y="2281321"/>
                <a:ext cx="7519733" cy="369332"/>
              </a:xfrm>
              <a:prstGeom prst="rect">
                <a:avLst/>
              </a:prstGeom>
              <a:blipFill>
                <a:blip r:embed="rId7"/>
                <a:stretch>
                  <a:fillRect l="-16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F5946E71-8DD6-3265-0D96-1DC841C08C09}"/>
                  </a:ext>
                </a:extLst>
              </p:cNvPr>
              <p:cNvSpPr txBox="1"/>
              <p:nvPr/>
            </p:nvSpPr>
            <p:spPr bwMode="auto">
              <a:xfrm>
                <a:off x="1336029" y="2959691"/>
                <a:ext cx="12512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F5946E71-8DD6-3265-0D96-1DC841C08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6029" y="2959691"/>
                <a:ext cx="125124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597F7720-2EDE-2DD4-8CFF-5D5A4A559501}"/>
                  </a:ext>
                </a:extLst>
              </p:cNvPr>
              <p:cNvSpPr txBox="1"/>
              <p:nvPr/>
            </p:nvSpPr>
            <p:spPr bwMode="auto">
              <a:xfrm>
                <a:off x="1336030" y="3462974"/>
                <a:ext cx="15306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597F7720-2EDE-2DD4-8CFF-5D5A4A559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6030" y="3462974"/>
                <a:ext cx="1530657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/>
              <p:nvPr/>
            </p:nvSpPr>
            <p:spPr bwMode="auto">
              <a:xfrm>
                <a:off x="5098935" y="2811894"/>
                <a:ext cx="1245469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8935" y="2811894"/>
                <a:ext cx="1245469" cy="664926"/>
              </a:xfrm>
              <a:prstGeom prst="rect">
                <a:avLst/>
              </a:prstGeom>
              <a:blipFill>
                <a:blip r:embed="rId10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/>
              <p:nvPr/>
            </p:nvSpPr>
            <p:spPr bwMode="auto">
              <a:xfrm>
                <a:off x="5121174" y="3559683"/>
                <a:ext cx="1234184" cy="683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21174" y="3559683"/>
                <a:ext cx="1234184" cy="683264"/>
              </a:xfrm>
              <a:prstGeom prst="rect">
                <a:avLst/>
              </a:prstGeom>
              <a:blipFill>
                <a:blip r:embed="rId11"/>
                <a:stretch>
                  <a:fillRect b="-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697C7066-8C67-7EDC-C86E-ED8ED0699301}"/>
              </a:ext>
            </a:extLst>
          </p:cNvPr>
          <p:cNvSpPr/>
          <p:nvPr/>
        </p:nvSpPr>
        <p:spPr>
          <a:xfrm>
            <a:off x="3708224" y="3303665"/>
            <a:ext cx="549174" cy="31861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2BCED-7829-B9E9-5D17-E73A7593A9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8667"/>
          <a:stretch/>
        </p:blipFill>
        <p:spPr>
          <a:xfrm>
            <a:off x="852145" y="4763992"/>
            <a:ext cx="3102427" cy="1592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B9F592-6310-95C9-53D3-A23BF205C64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898" t="42767" r="24802" b="9501"/>
          <a:stretch/>
        </p:blipFill>
        <p:spPr>
          <a:xfrm>
            <a:off x="4355976" y="4763992"/>
            <a:ext cx="3208956" cy="1592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/>
              <p:nvPr/>
            </p:nvSpPr>
            <p:spPr bwMode="auto">
              <a:xfrm>
                <a:off x="1312626" y="4305530"/>
                <a:ext cx="70567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決定了反射波強度，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決定了透射波強度。</a:t>
                </a:r>
                <a:endParaRPr lang="zh-CN" alt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2626" y="4305530"/>
                <a:ext cx="7056759" cy="369332"/>
              </a:xfrm>
              <a:prstGeom prst="rect">
                <a:avLst/>
              </a:prstGeom>
              <a:blipFill>
                <a:blip r:embed="rId14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39583A69-A3FA-8748-B66B-ADB735B06231}"/>
                  </a:ext>
                </a:extLst>
              </p:cNvPr>
              <p:cNvSpPr txBox="1"/>
              <p:nvPr/>
            </p:nvSpPr>
            <p:spPr bwMode="auto">
              <a:xfrm>
                <a:off x="5553222" y="1369631"/>
                <a:ext cx="2552237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𝑖𝑘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𝑖𝑘𝑅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39583A69-A3FA-8748-B66B-ADB735B06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3222" y="1369631"/>
                <a:ext cx="2552237" cy="378245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5">
                <a:extLst>
                  <a:ext uri="{FF2B5EF4-FFF2-40B4-BE49-F238E27FC236}">
                    <a16:creationId xmlns:a16="http://schemas.microsoft.com/office/drawing/2014/main" id="{2943F46D-0A5F-BDA8-985E-7F4F5E234E2D}"/>
                  </a:ext>
                </a:extLst>
              </p:cNvPr>
              <p:cNvSpPr txBox="1"/>
              <p:nvPr/>
            </p:nvSpPr>
            <p:spPr bwMode="auto">
              <a:xfrm>
                <a:off x="5553222" y="1827979"/>
                <a:ext cx="157716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𝑖𝑞𝑇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5">
                <a:extLst>
                  <a:ext uri="{FF2B5EF4-FFF2-40B4-BE49-F238E27FC236}">
                    <a16:creationId xmlns:a16="http://schemas.microsoft.com/office/drawing/2014/main" id="{2943F46D-0A5F-BDA8-985E-7F4F5E234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3222" y="1827979"/>
                <a:ext cx="1577163" cy="378245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DC91F9C4-93EB-7C33-C137-DEBE9F3980EE}"/>
                  </a:ext>
                </a:extLst>
              </p:cNvPr>
              <p:cNvSpPr txBox="1"/>
              <p:nvPr/>
            </p:nvSpPr>
            <p:spPr bwMode="auto">
              <a:xfrm>
                <a:off x="6716936" y="3557741"/>
                <a:ext cx="14615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DC91F9C4-93EB-7C33-C137-DEBE9F39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6936" y="3557741"/>
                <a:ext cx="1461554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401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/>
      <p:bldP spid="10" grpId="0" animBg="1"/>
      <p:bldP spid="18" grpId="0" animBg="1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F86E41-0B47-06F3-D752-AEC514CE74F1}"/>
                  </a:ext>
                </a:extLst>
              </p:cNvPr>
              <p:cNvSpPr txBox="1"/>
              <p:nvPr/>
            </p:nvSpPr>
            <p:spPr bwMode="auto">
              <a:xfrm>
                <a:off x="949568" y="4378885"/>
                <a:ext cx="4510016" cy="40818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F86E41-0B47-06F3-D752-AEC514CE7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568" y="4378885"/>
                <a:ext cx="4510016" cy="408189"/>
              </a:xfrm>
              <a:prstGeom prst="rect">
                <a:avLst/>
              </a:prstGeom>
              <a:blipFill>
                <a:blip r:embed="rId2"/>
                <a:stretch>
                  <a:fillRect b="-2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CE73054-C476-3119-F53C-C9569BD8380D}"/>
              </a:ext>
            </a:extLst>
          </p:cNvPr>
          <p:cNvSpPr txBox="1"/>
          <p:nvPr/>
        </p:nvSpPr>
        <p:spPr bwMode="auto">
          <a:xfrm>
            <a:off x="891841" y="3875152"/>
            <a:ext cx="6678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我們得到的定態解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乘上時間演化就是完整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的波函數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pic>
        <p:nvPicPr>
          <p:cNvPr id="7" name="圖片 1" descr="wave 001.jpg">
            <a:extLst>
              <a:ext uri="{FF2B5EF4-FFF2-40B4-BE49-F238E27FC236}">
                <a16:creationId xmlns:a16="http://schemas.microsoft.com/office/drawing/2014/main" id="{8786443B-15B2-2EB0-9E82-CFC58F8B5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53155" r="55504" b="19987"/>
          <a:stretch/>
        </p:blipFill>
        <p:spPr bwMode="auto">
          <a:xfrm>
            <a:off x="2297761" y="1481913"/>
            <a:ext cx="4041775" cy="200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5">
            <a:extLst>
              <a:ext uri="{FF2B5EF4-FFF2-40B4-BE49-F238E27FC236}">
                <a16:creationId xmlns:a16="http://schemas.microsoft.com/office/drawing/2014/main" id="{FE2CF800-E171-20F8-B013-C1DDDEAB6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011" y="1756357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入射波</a:t>
            </a:r>
          </a:p>
        </p:txBody>
      </p:sp>
      <p:sp>
        <p:nvSpPr>
          <p:cNvPr id="9" name="文字方塊 6">
            <a:extLst>
              <a:ext uri="{FF2B5EF4-FFF2-40B4-BE49-F238E27FC236}">
                <a16:creationId xmlns:a16="http://schemas.microsoft.com/office/drawing/2014/main" id="{2701AF09-EAEF-DD3C-5C5F-F2612E43D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011" y="2827919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反射波</a:t>
            </a:r>
          </a:p>
        </p:txBody>
      </p:sp>
      <p:sp>
        <p:nvSpPr>
          <p:cNvPr id="10" name="文字方塊 7">
            <a:extLst>
              <a:ext uri="{FF2B5EF4-FFF2-40B4-BE49-F238E27FC236}">
                <a16:creationId xmlns:a16="http://schemas.microsoft.com/office/drawing/2014/main" id="{04183799-902F-6584-2427-289C41643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74" y="1899232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透射波</a:t>
            </a:r>
          </a:p>
        </p:txBody>
      </p:sp>
      <p:cxnSp>
        <p:nvCxnSpPr>
          <p:cNvPr id="11" name="直線單箭頭接點 9">
            <a:extLst>
              <a:ext uri="{FF2B5EF4-FFF2-40B4-BE49-F238E27FC236}">
                <a16:creationId xmlns:a16="http://schemas.microsoft.com/office/drawing/2014/main" id="{78C7F7A5-4D0B-10D7-FC74-408DB691DCD8}"/>
              </a:ext>
            </a:extLst>
          </p:cNvPr>
          <p:cNvCxnSpPr/>
          <p:nvPr/>
        </p:nvCxnSpPr>
        <p:spPr>
          <a:xfrm>
            <a:off x="1654824" y="1899232"/>
            <a:ext cx="928687" cy="357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0">
            <a:extLst>
              <a:ext uri="{FF2B5EF4-FFF2-40B4-BE49-F238E27FC236}">
                <a16:creationId xmlns:a16="http://schemas.microsoft.com/office/drawing/2014/main" id="{03DC39ED-65B7-6E33-85C5-B101984748F5}"/>
              </a:ext>
            </a:extLst>
          </p:cNvPr>
          <p:cNvCxnSpPr/>
          <p:nvPr/>
        </p:nvCxnSpPr>
        <p:spPr>
          <a:xfrm flipV="1">
            <a:off x="1726261" y="2685044"/>
            <a:ext cx="1643063" cy="357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3">
            <a:extLst>
              <a:ext uri="{FF2B5EF4-FFF2-40B4-BE49-F238E27FC236}">
                <a16:creationId xmlns:a16="http://schemas.microsoft.com/office/drawing/2014/main" id="{F05E2F4F-5601-FED7-CCFE-C963C6173EB1}"/>
              </a:ext>
            </a:extLst>
          </p:cNvPr>
          <p:cNvCxnSpPr>
            <a:stCxn id="10" idx="1"/>
          </p:cNvCxnSpPr>
          <p:nvPr/>
        </p:nvCxnSpPr>
        <p:spPr>
          <a:xfrm rot="10800000" flipV="1">
            <a:off x="5583886" y="2083382"/>
            <a:ext cx="928688" cy="673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向右箭號 12">
            <a:extLst>
              <a:ext uri="{FF2B5EF4-FFF2-40B4-BE49-F238E27FC236}">
                <a16:creationId xmlns:a16="http://schemas.microsoft.com/office/drawing/2014/main" id="{3D7BFD2D-3FB6-1F8E-CFD5-DE792D9F058D}"/>
              </a:ext>
            </a:extLst>
          </p:cNvPr>
          <p:cNvSpPr/>
          <p:nvPr/>
        </p:nvSpPr>
        <p:spPr>
          <a:xfrm>
            <a:off x="3083574" y="1684919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向右箭號 14">
            <a:extLst>
              <a:ext uri="{FF2B5EF4-FFF2-40B4-BE49-F238E27FC236}">
                <a16:creationId xmlns:a16="http://schemas.microsoft.com/office/drawing/2014/main" id="{7B668979-8342-8884-72DA-4A8FBEB7CCD7}"/>
              </a:ext>
            </a:extLst>
          </p:cNvPr>
          <p:cNvSpPr/>
          <p:nvPr/>
        </p:nvSpPr>
        <p:spPr>
          <a:xfrm>
            <a:off x="5012386" y="1542044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向右箭號 15">
            <a:extLst>
              <a:ext uri="{FF2B5EF4-FFF2-40B4-BE49-F238E27FC236}">
                <a16:creationId xmlns:a16="http://schemas.microsoft.com/office/drawing/2014/main" id="{086B76E7-CE06-2F12-54D2-725FAE0FE519}"/>
              </a:ext>
            </a:extLst>
          </p:cNvPr>
          <p:cNvSpPr/>
          <p:nvPr/>
        </p:nvSpPr>
        <p:spPr>
          <a:xfrm flipH="1">
            <a:off x="1726261" y="2327857"/>
            <a:ext cx="652463" cy="223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DF5E9DD7-3CF2-75D8-D097-4D0E904F15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9011" y="5534479"/>
                <a:ext cx="8383509" cy="485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入射波的相位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𝑘𝑥</m:t>
                    </m:r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會向右傳播，透射波也向右，反射波相位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𝑘𝑥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向左傳播。</a:t>
                </a:r>
              </a:p>
            </p:txBody>
          </p:sp>
        </mc:Choice>
        <mc:Fallback xmlns="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DF5E9DD7-3CF2-75D8-D097-4D0E904F1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011" y="5534479"/>
                <a:ext cx="8383509" cy="485518"/>
              </a:xfrm>
              <a:prstGeom prst="rect">
                <a:avLst/>
              </a:prstGeom>
              <a:blipFill>
                <a:blip r:embed="rId4"/>
                <a:stretch>
                  <a:fillRect l="-605" r="-454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907B8E2-8E98-8BAC-0EB1-8CE1BE97F89D}"/>
                  </a:ext>
                </a:extLst>
              </p:cNvPr>
              <p:cNvSpPr txBox="1"/>
              <p:nvPr/>
            </p:nvSpPr>
            <p:spPr bwMode="auto">
              <a:xfrm>
                <a:off x="1907704" y="4953824"/>
                <a:ext cx="3524235" cy="40818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                         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907B8E2-8E98-8BAC-0EB1-8CE1BE97F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4953824"/>
                <a:ext cx="3524235" cy="408189"/>
              </a:xfrm>
              <a:prstGeom prst="rect">
                <a:avLst/>
              </a:prstGeom>
              <a:blipFill>
                <a:blip r:embed="rId5"/>
                <a:stretch>
                  <a:fillRect l="-360" r="-1079" b="-2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C176E0-53BB-84AF-993E-2014327FDE8E}"/>
                  </a:ext>
                </a:extLst>
              </p:cNvPr>
              <p:cNvSpPr txBox="1"/>
              <p:nvPr/>
            </p:nvSpPr>
            <p:spPr bwMode="auto">
              <a:xfrm>
                <a:off x="7555652" y="4381363"/>
                <a:ext cx="118822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C176E0-53BB-84AF-993E-2014327FD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652" y="4381363"/>
                <a:ext cx="1188228" cy="648126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6">
                <a:extLst>
                  <a:ext uri="{FF2B5EF4-FFF2-40B4-BE49-F238E27FC236}">
                    <a16:creationId xmlns:a16="http://schemas.microsoft.com/office/drawing/2014/main" id="{652D1863-E3C9-8765-9570-0C8B1890D5E8}"/>
                  </a:ext>
                </a:extLst>
              </p:cNvPr>
              <p:cNvSpPr txBox="1"/>
              <p:nvPr/>
            </p:nvSpPr>
            <p:spPr bwMode="auto">
              <a:xfrm>
                <a:off x="5953398" y="4250077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26">
                <a:extLst>
                  <a:ext uri="{FF2B5EF4-FFF2-40B4-BE49-F238E27FC236}">
                    <a16:creationId xmlns:a16="http://schemas.microsoft.com/office/drawing/2014/main" id="{652D1863-E3C9-8765-9570-0C8B1890D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3398" y="4250077"/>
                <a:ext cx="1329146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22363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文字方塊 3"/>
          <p:cNvSpPr txBox="1">
            <a:spLocks noChangeArrowheads="1"/>
          </p:cNvSpPr>
          <p:nvPr/>
        </p:nvSpPr>
        <p:spPr bwMode="auto">
          <a:xfrm>
            <a:off x="5077041" y="1543480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如果</a:t>
            </a:r>
          </a:p>
        </p:txBody>
      </p:sp>
      <p:sp>
        <p:nvSpPr>
          <p:cNvPr id="40965" name="Text Box 16"/>
          <p:cNvSpPr txBox="1">
            <a:spLocks noChangeArrowheads="1"/>
          </p:cNvSpPr>
          <p:nvPr/>
        </p:nvSpPr>
        <p:spPr bwMode="auto">
          <a:xfrm>
            <a:off x="3745128" y="823534"/>
            <a:ext cx="266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階梯狀位能全反射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5714844" y="1543480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4844" y="1543480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55874" r="17166" b="3912"/>
          <a:stretch/>
        </p:blipFill>
        <p:spPr bwMode="auto">
          <a:xfrm>
            <a:off x="2249116" y="3327884"/>
            <a:ext cx="4645767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249116" y="2535796"/>
            <a:ext cx="4645767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2249116" y="3894908"/>
            <a:ext cx="4500416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4571999" y="3450169"/>
                <a:ext cx="498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1999" y="3450169"/>
                <a:ext cx="49861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8"/>
          <p:cNvSpPr txBox="1"/>
          <p:nvPr/>
        </p:nvSpPr>
        <p:spPr bwMode="auto">
          <a:xfrm>
            <a:off x="3983581" y="3143218"/>
            <a:ext cx="5040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5" t="44663" r="52681" b="46278"/>
          <a:stretch/>
        </p:blipFill>
        <p:spPr bwMode="auto">
          <a:xfrm>
            <a:off x="2945830" y="3764743"/>
            <a:ext cx="1391518" cy="3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接點 16"/>
          <p:cNvCxnSpPr>
            <a:stCxn id="7" idx="0"/>
          </p:cNvCxnSpPr>
          <p:nvPr/>
        </p:nvCxnSpPr>
        <p:spPr>
          <a:xfrm flipH="1" flipV="1">
            <a:off x="4571999" y="2792470"/>
            <a:ext cx="1" cy="535414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4575067" y="2607804"/>
                <a:ext cx="4364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5067" y="2607804"/>
                <a:ext cx="43645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5CC2C4F4-B581-C9D8-8517-D812BA842DE5}"/>
                  </a:ext>
                </a:extLst>
              </p:cNvPr>
              <p:cNvSpPr txBox="1"/>
              <p:nvPr/>
            </p:nvSpPr>
            <p:spPr bwMode="auto">
              <a:xfrm>
                <a:off x="2906532" y="1354338"/>
                <a:ext cx="199593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=0,  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5CC2C4F4-B581-C9D8-8517-D812BA842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532" y="1354338"/>
                <a:ext cx="199593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14B12446-21AD-5294-81DE-29CAB8294370}"/>
                  </a:ext>
                </a:extLst>
              </p:cNvPr>
              <p:cNvSpPr txBox="1"/>
              <p:nvPr/>
            </p:nvSpPr>
            <p:spPr bwMode="auto">
              <a:xfrm>
                <a:off x="2911015" y="1762816"/>
                <a:ext cx="198605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14B12446-21AD-5294-81DE-29CAB8294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1015" y="1762816"/>
                <a:ext cx="19860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5" name="Rectangle 7"/>
          <p:cNvSpPr>
            <a:spLocks noChangeArrowheads="1"/>
          </p:cNvSpPr>
          <p:nvPr/>
        </p:nvSpPr>
        <p:spPr bwMode="auto">
          <a:xfrm>
            <a:off x="0" y="363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6" name="Text Box 8"/>
          <p:cNvSpPr txBox="1">
            <a:spLocks noChangeArrowheads="1"/>
          </p:cNvSpPr>
          <p:nvPr/>
        </p:nvSpPr>
        <p:spPr bwMode="auto">
          <a:xfrm>
            <a:off x="3335557" y="2596612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古典粒子不能存在這樣的區域</a:t>
            </a:r>
            <a:endParaRPr lang="en-US" altLang="zh-TW" dirty="0"/>
          </a:p>
        </p:txBody>
      </p:sp>
      <p:sp>
        <p:nvSpPr>
          <p:cNvPr id="2" name="矩形 15"/>
          <p:cNvSpPr>
            <a:spLocks noChangeArrowheads="1"/>
          </p:cNvSpPr>
          <p:nvPr/>
        </p:nvSpPr>
        <p:spPr bwMode="auto">
          <a:xfrm>
            <a:off x="1475656" y="5157192"/>
            <a:ext cx="7396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在量子力學中，波函數還是有解，只是不再是正弦波，而是指數函數。</a:t>
            </a:r>
            <a:endParaRPr lang="en-US" altLang="zh-TW" dirty="0"/>
          </a:p>
        </p:txBody>
      </p:sp>
      <p:sp>
        <p:nvSpPr>
          <p:cNvPr id="4" name="文字方塊 16"/>
          <p:cNvSpPr txBox="1">
            <a:spLocks noChangeArrowheads="1"/>
          </p:cNvSpPr>
          <p:nvPr/>
        </p:nvSpPr>
        <p:spPr bwMode="auto">
          <a:xfrm>
            <a:off x="1442113" y="3161302"/>
            <a:ext cx="4707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但與時間無關的薛丁格方程式依舊有解：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2417549" y="2580847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7549" y="2580847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5072239" y="3617523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2239" y="3617523"/>
                <a:ext cx="2057743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534742" y="3611163"/>
                <a:ext cx="3450560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3611163"/>
                <a:ext cx="3450560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534742" y="3617523"/>
                <a:ext cx="161172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3617523"/>
                <a:ext cx="1611723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1548471" y="4688517"/>
                <a:ext cx="222932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𝐷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8471" y="4688517"/>
                <a:ext cx="2229328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483796" y="5604867"/>
                <a:ext cx="76602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波函數若向右隨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增加，則在無限遠處波函數發散，不可能，因此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𝐷</m:t>
                    </m:r>
                    <m:r>
                      <a:rPr lang="en-US" altLang="zh-TW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3796" y="5604867"/>
                <a:ext cx="7660203" cy="369332"/>
              </a:xfrm>
              <a:prstGeom prst="rect">
                <a:avLst/>
              </a:prstGeom>
              <a:blipFill>
                <a:blip r:embed="rId7"/>
                <a:stretch>
                  <a:fillRect l="-6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EF6E7629-F723-D9FD-078B-40A79396F701}"/>
                  </a:ext>
                </a:extLst>
              </p:cNvPr>
              <p:cNvSpPr txBox="1"/>
              <p:nvPr/>
            </p:nvSpPr>
            <p:spPr bwMode="auto">
              <a:xfrm>
                <a:off x="2369203" y="490252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EF6E7629-F723-D9FD-078B-40A79396F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9203" y="490252"/>
                <a:ext cx="2190343" cy="378245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12D25F1A-5E30-7075-3EBB-1E55469F02B4}"/>
                  </a:ext>
                </a:extLst>
              </p:cNvPr>
              <p:cNvSpPr txBox="1"/>
              <p:nvPr/>
            </p:nvSpPr>
            <p:spPr bwMode="auto">
              <a:xfrm>
                <a:off x="1437345" y="490252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12D25F1A-5E30-7075-3EBB-1E55469F0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7345" y="490252"/>
                <a:ext cx="80239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6">
                <a:extLst>
                  <a:ext uri="{FF2B5EF4-FFF2-40B4-BE49-F238E27FC236}">
                    <a16:creationId xmlns:a16="http://schemas.microsoft.com/office/drawing/2014/main" id="{6DBB0E54-339A-A9CE-66F3-880300FCA6CA}"/>
                  </a:ext>
                </a:extLst>
              </p:cNvPr>
              <p:cNvSpPr txBox="1"/>
              <p:nvPr/>
            </p:nvSpPr>
            <p:spPr bwMode="auto">
              <a:xfrm>
                <a:off x="4741142" y="139269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6">
                <a:extLst>
                  <a:ext uri="{FF2B5EF4-FFF2-40B4-BE49-F238E27FC236}">
                    <a16:creationId xmlns:a16="http://schemas.microsoft.com/office/drawing/2014/main" id="{6DBB0E54-339A-A9CE-66F3-880300FCA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142" y="139269"/>
                <a:ext cx="1329146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022CA8A3-9D17-516C-2041-5229A8B5A7F3}"/>
                  </a:ext>
                </a:extLst>
              </p:cNvPr>
              <p:cNvSpPr txBox="1"/>
              <p:nvPr/>
            </p:nvSpPr>
            <p:spPr bwMode="auto">
              <a:xfrm>
                <a:off x="1475656" y="2580871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022CA8A3-9D17-516C-2041-5229A8B5A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2580871"/>
                <a:ext cx="80239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0F7B36E-CA71-AB1F-3A47-22376DCC10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7961" y="1125146"/>
            <a:ext cx="3436278" cy="1386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7">
                <a:extLst>
                  <a:ext uri="{FF2B5EF4-FFF2-40B4-BE49-F238E27FC236}">
                    <a16:creationId xmlns:a16="http://schemas.microsoft.com/office/drawing/2014/main" id="{5E43BE6F-42BF-2C4D-9542-232271DE5C77}"/>
                  </a:ext>
                </a:extLst>
              </p:cNvPr>
              <p:cNvSpPr txBox="1"/>
              <p:nvPr/>
            </p:nvSpPr>
            <p:spPr bwMode="auto">
              <a:xfrm>
                <a:off x="1534742" y="6122829"/>
                <a:ext cx="14409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7">
                <a:extLst>
                  <a:ext uri="{FF2B5EF4-FFF2-40B4-BE49-F238E27FC236}">
                    <a16:creationId xmlns:a16="http://schemas.microsoft.com/office/drawing/2014/main" id="{5E43BE6F-42BF-2C4D-9542-232271DE5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6122829"/>
                <a:ext cx="1440907" cy="369332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BABB4E5-858E-754F-41D6-399BB846A1B5}"/>
              </a:ext>
            </a:extLst>
          </p:cNvPr>
          <p:cNvSpPr txBox="1"/>
          <p:nvPr/>
        </p:nvSpPr>
        <p:spPr bwMode="auto">
          <a:xfrm>
            <a:off x="3127961" y="6122829"/>
            <a:ext cx="50444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進入折返點內禁止區後，振幅會指數遞減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3" grpId="0" animBg="1"/>
      <p:bldP spid="26" grpId="0" animBg="1"/>
      <p:bldP spid="26" grpId="1" animBg="1"/>
      <p:bldP spid="27" grpId="0" animBg="1"/>
      <p:bldP spid="28" grpId="0" animBg="1"/>
      <p:bldP spid="5" grpId="0"/>
      <p:bldP spid="11" grpId="0" animBg="1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C34BB-2FC8-EF49-4C44-CFFE778F0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23" y="2236567"/>
            <a:ext cx="4919350" cy="2715340"/>
          </a:xfrm>
          <a:prstGeom prst="rect">
            <a:avLst/>
          </a:prstGeom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63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19" name="直線單箭頭接點 18"/>
          <p:cNvCxnSpPr/>
          <p:nvPr/>
        </p:nvCxnSpPr>
        <p:spPr>
          <a:xfrm flipH="1" flipV="1">
            <a:off x="2631039" y="4103735"/>
            <a:ext cx="345776" cy="9480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1240593" y="707730"/>
                <a:ext cx="14409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0593" y="707730"/>
                <a:ext cx="1440907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239118" y="229573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9118" y="229573"/>
                <a:ext cx="2190343" cy="378245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3975422" y="238486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5422" y="238486"/>
                <a:ext cx="80239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006270" y="664138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6270" y="664138"/>
                <a:ext cx="80239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/>
          <p:cNvCxnSpPr/>
          <p:nvPr/>
        </p:nvCxnSpPr>
        <p:spPr>
          <a:xfrm flipH="1" flipV="1">
            <a:off x="4921031" y="4256135"/>
            <a:ext cx="432048" cy="7956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8678E2C9-9D79-D718-5647-BD249BDFC628}"/>
                  </a:ext>
                </a:extLst>
              </p:cNvPr>
              <p:cNvSpPr txBox="1"/>
              <p:nvPr/>
            </p:nvSpPr>
            <p:spPr bwMode="auto">
              <a:xfrm>
                <a:off x="1259577" y="1459640"/>
                <a:ext cx="12512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8678E2C9-9D79-D718-5647-BD249BDFC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577" y="1459640"/>
                <a:ext cx="125124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2CD7A7D9-E17D-0EED-3300-0C34A395320C}"/>
                  </a:ext>
                </a:extLst>
              </p:cNvPr>
              <p:cNvSpPr txBox="1"/>
              <p:nvPr/>
            </p:nvSpPr>
            <p:spPr bwMode="auto">
              <a:xfrm>
                <a:off x="2834896" y="1451001"/>
                <a:ext cx="158178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2CD7A7D9-E17D-0EED-3300-0C34A3953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896" y="1451001"/>
                <a:ext cx="158178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89189FD7-FD6B-4468-96FB-5FA167660C3E}"/>
                  </a:ext>
                </a:extLst>
              </p:cNvPr>
              <p:cNvSpPr txBox="1"/>
              <p:nvPr/>
            </p:nvSpPr>
            <p:spPr bwMode="auto">
              <a:xfrm>
                <a:off x="6565985" y="1053119"/>
                <a:ext cx="1318438" cy="6228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89189FD7-FD6B-4468-96FB-5FA167660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5985" y="1053119"/>
                <a:ext cx="1318438" cy="622863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74309431-A430-3DCD-EC5F-7AE3E5D27EE9}"/>
                  </a:ext>
                </a:extLst>
              </p:cNvPr>
              <p:cNvSpPr txBox="1"/>
              <p:nvPr/>
            </p:nvSpPr>
            <p:spPr bwMode="auto">
              <a:xfrm>
                <a:off x="6588224" y="1800908"/>
                <a:ext cx="1307153" cy="6228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74309431-A430-3DCD-EC5F-7AE3E5D27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1800908"/>
                <a:ext cx="1307153" cy="622863"/>
              </a:xfrm>
              <a:prstGeom prst="rect">
                <a:avLst/>
              </a:prstGeom>
              <a:blipFill>
                <a:blip r:embed="rId10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D8292-9641-A461-9F57-9C7AC2C9BB11}"/>
                  </a:ext>
                </a:extLst>
              </p:cNvPr>
              <p:cNvSpPr txBox="1"/>
              <p:nvPr/>
            </p:nvSpPr>
            <p:spPr bwMode="auto">
              <a:xfrm>
                <a:off x="1259577" y="1849848"/>
                <a:ext cx="44644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與之前式子相同，只要以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替代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即可！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D8292-9641-A461-9F57-9C7AC2C9B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577" y="1849848"/>
                <a:ext cx="4464496" cy="369332"/>
              </a:xfrm>
              <a:prstGeom prst="rect">
                <a:avLst/>
              </a:prstGeom>
              <a:blipFill>
                <a:blip r:embed="rId11"/>
                <a:stretch>
                  <a:fillRect l="-113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43FE82F8-1157-56FC-6DED-4B011F341D55}"/>
                  </a:ext>
                </a:extLst>
              </p:cNvPr>
              <p:cNvSpPr txBox="1"/>
              <p:nvPr/>
            </p:nvSpPr>
            <p:spPr bwMode="auto">
              <a:xfrm>
                <a:off x="1259633" y="1070983"/>
                <a:ext cx="45365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同樣要求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在邊界原點連續，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43FE82F8-1157-56FC-6DED-4B011F341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3" y="1070983"/>
                <a:ext cx="4536504" cy="369332"/>
              </a:xfrm>
              <a:prstGeom prst="rect">
                <a:avLst/>
              </a:prstGeom>
              <a:blipFill>
                <a:blip r:embed="rId12"/>
                <a:stretch>
                  <a:fillRect l="-11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70FA536C-1B1F-C666-1F2D-A4E9953FF3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8175" y="5652409"/>
                <a:ext cx="70962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在禁止區，機率密度不再是常數，而是隨滲透距離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指數遞減了！</a:t>
                </a:r>
              </a:p>
            </p:txBody>
          </p:sp>
        </mc:Choice>
        <mc:Fallback xmlns="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70FA536C-1B1F-C666-1F2D-A4E9953FF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8175" y="5652409"/>
                <a:ext cx="7096234" cy="369332"/>
              </a:xfrm>
              <a:prstGeom prst="rect">
                <a:avLst/>
              </a:prstGeom>
              <a:blipFill>
                <a:blip r:embed="rId13"/>
                <a:stretch>
                  <a:fillRect l="-716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7">
                <a:extLst>
                  <a:ext uri="{FF2B5EF4-FFF2-40B4-BE49-F238E27FC236}">
                    <a16:creationId xmlns:a16="http://schemas.microsoft.com/office/drawing/2014/main" id="{9939E5BA-00A1-A603-E859-98BAABEF5FEA}"/>
                  </a:ext>
                </a:extLst>
              </p:cNvPr>
              <p:cNvSpPr txBox="1"/>
              <p:nvPr/>
            </p:nvSpPr>
            <p:spPr bwMode="auto">
              <a:xfrm>
                <a:off x="1148175" y="5026906"/>
                <a:ext cx="7555273" cy="5595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17">
                <a:extLst>
                  <a:ext uri="{FF2B5EF4-FFF2-40B4-BE49-F238E27FC236}">
                    <a16:creationId xmlns:a16="http://schemas.microsoft.com/office/drawing/2014/main" id="{9939E5BA-00A1-A603-E859-98BAABEF5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8175" y="5026906"/>
                <a:ext cx="7555273" cy="559512"/>
              </a:xfrm>
              <a:prstGeom prst="rect">
                <a:avLst/>
              </a:prstGeom>
              <a:blipFill>
                <a:blip r:embed="rId14"/>
                <a:stretch>
                  <a:fillRect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DA5BAD0-B812-601C-EEA4-BED5C99076C1}"/>
              </a:ext>
            </a:extLst>
          </p:cNvPr>
          <p:cNvSpPr txBox="1"/>
          <p:nvPr/>
        </p:nvSpPr>
        <p:spPr bwMode="auto">
          <a:xfrm>
            <a:off x="1148175" y="6254827"/>
            <a:ext cx="19116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滲透距離大約是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2">
                <a:extLst>
                  <a:ext uri="{FF2B5EF4-FFF2-40B4-BE49-F238E27FC236}">
                    <a16:creationId xmlns:a16="http://schemas.microsoft.com/office/drawing/2014/main" id="{58ABBD54-67C1-A086-ED53-07A67F43FD62}"/>
                  </a:ext>
                </a:extLst>
              </p:cNvPr>
              <p:cNvSpPr txBox="1"/>
              <p:nvPr/>
            </p:nvSpPr>
            <p:spPr bwMode="auto">
              <a:xfrm>
                <a:off x="2976815" y="6074970"/>
                <a:ext cx="2188933" cy="7290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𝜅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22">
                <a:extLst>
                  <a:ext uri="{FF2B5EF4-FFF2-40B4-BE49-F238E27FC236}">
                    <a16:creationId xmlns:a16="http://schemas.microsoft.com/office/drawing/2014/main" id="{58ABBD54-67C1-A086-ED53-07A67F43F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6815" y="6074970"/>
                <a:ext cx="2188933" cy="72904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2B3D1A6-62D7-6E7A-7579-047E31AD6FC5}"/>
                  </a:ext>
                </a:extLst>
              </p:cNvPr>
              <p:cNvSpPr txBox="1"/>
              <p:nvPr/>
            </p:nvSpPr>
            <p:spPr bwMode="auto">
              <a:xfrm>
                <a:off x="5170486" y="6254827"/>
                <a:ext cx="37940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~ℏ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一般來說是微觀的距離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2B3D1A6-62D7-6E7A-7579-047E31AD6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70486" y="6254827"/>
                <a:ext cx="3794002" cy="369332"/>
              </a:xfrm>
              <a:prstGeom prst="rect">
                <a:avLst/>
              </a:prstGeom>
              <a:blipFill>
                <a:blip r:embed="rId16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2C699-A8D0-67EF-1FF9-2142F1FBD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00"/>
          <a:stretch/>
        </p:blipFill>
        <p:spPr>
          <a:xfrm>
            <a:off x="722111" y="137397"/>
            <a:ext cx="4372170" cy="2376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C8F258-D452-E1E4-2F24-D46F0A6EF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019" r="53000"/>
          <a:stretch/>
        </p:blipFill>
        <p:spPr>
          <a:xfrm>
            <a:off x="5312342" y="1422158"/>
            <a:ext cx="3384426" cy="670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937AA7E-CCA4-9B21-650A-24D6BD7150B4}"/>
                  </a:ext>
                </a:extLst>
              </p:cNvPr>
              <p:cNvSpPr txBox="1"/>
              <p:nvPr/>
            </p:nvSpPr>
            <p:spPr bwMode="auto">
              <a:xfrm>
                <a:off x="1625346" y="4406819"/>
                <a:ext cx="4165115" cy="38792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937AA7E-CCA4-9B21-650A-24D6BD715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346" y="4406819"/>
                <a:ext cx="4165115" cy="387927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1284F81-D94A-B711-4814-251B329CE0F3}"/>
                  </a:ext>
                </a:extLst>
              </p:cNvPr>
              <p:cNvSpPr txBox="1"/>
              <p:nvPr/>
            </p:nvSpPr>
            <p:spPr bwMode="auto">
              <a:xfrm>
                <a:off x="1620001" y="3384892"/>
                <a:ext cx="3767122" cy="62574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1284F81-D94A-B711-4814-251B329CE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0001" y="3384892"/>
                <a:ext cx="3767122" cy="625749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95C1144C-33BF-3F2D-9E6D-1C69A58BB68B}"/>
                  </a:ext>
                </a:extLst>
              </p:cNvPr>
              <p:cNvSpPr txBox="1"/>
              <p:nvPr/>
            </p:nvSpPr>
            <p:spPr bwMode="auto">
              <a:xfrm>
                <a:off x="1621294" y="2532901"/>
                <a:ext cx="3939476" cy="43544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rad>
                        <m:radPr>
                          <m:degHide m:val="on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95C1144C-33BF-3F2D-9E6D-1C69A58BB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1294" y="2532901"/>
                <a:ext cx="3939476" cy="4354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CE528A-B634-B370-012F-5508C9C32F31}"/>
                  </a:ext>
                </a:extLst>
              </p:cNvPr>
              <p:cNvSpPr txBox="1"/>
              <p:nvPr/>
            </p:nvSpPr>
            <p:spPr bwMode="auto">
              <a:xfrm>
                <a:off x="1613211" y="4032279"/>
                <a:ext cx="63367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反射波與入射波振幅相同，但相差一個相角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決定。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CE528A-B634-B370-012F-5508C9C32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3211" y="4032279"/>
                <a:ext cx="6336704" cy="369332"/>
              </a:xfrm>
              <a:prstGeom prst="rect">
                <a:avLst/>
              </a:prstGeom>
              <a:blipFill>
                <a:blip r:embed="rId6"/>
                <a:stretch>
                  <a:fillRect l="-10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EDACB3B1-6EFF-CEA6-1903-EF7CCEB916B2}"/>
                  </a:ext>
                </a:extLst>
              </p:cNvPr>
              <p:cNvSpPr txBox="1"/>
              <p:nvPr/>
            </p:nvSpPr>
            <p:spPr bwMode="auto">
              <a:xfrm>
                <a:off x="1621295" y="4890947"/>
                <a:ext cx="2162964" cy="45967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EDACB3B1-6EFF-CEA6-1903-EF7CCEB91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1295" y="4890947"/>
                <a:ext cx="2162964" cy="4596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BE71FBA-C901-BB81-A129-BFCA5A64A2C2}"/>
              </a:ext>
            </a:extLst>
          </p:cNvPr>
          <p:cNvSpPr txBox="1"/>
          <p:nvPr/>
        </p:nvSpPr>
        <p:spPr bwMode="auto">
          <a:xfrm>
            <a:off x="3848250" y="4936120"/>
            <a:ext cx="4848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反射率為1，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完全反射。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透射率是零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字方塊 15">
            <a:extLst>
              <a:ext uri="{FF2B5EF4-FFF2-40B4-BE49-F238E27FC236}">
                <a16:creationId xmlns:a16="http://schemas.microsoft.com/office/drawing/2014/main" id="{E06FB7EB-ADEF-5A05-F969-AF2FB003F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5517232"/>
            <a:ext cx="7344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在禁止區，雖然有滲透機率，可算出機率流為零，並沒有機率流進去！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268B3A6C-E793-4AA9-1FB6-7A8E26D9FBE9}"/>
                  </a:ext>
                </a:extLst>
              </p:cNvPr>
              <p:cNvSpPr txBox="1"/>
              <p:nvPr/>
            </p:nvSpPr>
            <p:spPr bwMode="auto">
              <a:xfrm>
                <a:off x="1625347" y="5962905"/>
                <a:ext cx="3312958" cy="6267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268B3A6C-E793-4AA9-1FB6-7A8E26D9F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347" y="5962905"/>
                <a:ext cx="3312958" cy="626710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F31CE9-BC89-C46B-F7B3-3C6DEA7EE4FC}"/>
                  </a:ext>
                </a:extLst>
              </p:cNvPr>
              <p:cNvSpPr txBox="1"/>
              <p:nvPr/>
            </p:nvSpPr>
            <p:spPr bwMode="auto">
              <a:xfrm>
                <a:off x="5094281" y="6053171"/>
                <a:ext cx="34621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對實數的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兩項抵消</a:t>
                </a:r>
                <a:r>
                  <a:rPr lang="en-US" dirty="0"/>
                  <a:t>，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F31CE9-BC89-C46B-F7B3-3C6DEA7EE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4281" y="6053171"/>
                <a:ext cx="3462141" cy="369332"/>
              </a:xfrm>
              <a:prstGeom prst="rect">
                <a:avLst/>
              </a:prstGeom>
              <a:blipFill>
                <a:blip r:embed="rId9"/>
                <a:stretch>
                  <a:fillRect l="-1832" t="-6667" r="-7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80E525C5-4B7F-984C-AB48-C66B8AECC14C}"/>
                  </a:ext>
                </a:extLst>
              </p:cNvPr>
              <p:cNvSpPr txBox="1"/>
              <p:nvPr/>
            </p:nvSpPr>
            <p:spPr bwMode="auto">
              <a:xfrm>
                <a:off x="1620001" y="2957823"/>
                <a:ext cx="3766351" cy="43544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80E525C5-4B7F-984C-AB48-C66B8AECC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0001" y="2957823"/>
                <a:ext cx="3766351" cy="43544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45B873-2A45-A7C0-B211-6095174E5169}"/>
                  </a:ext>
                </a:extLst>
              </p:cNvPr>
              <p:cNvSpPr txBox="1"/>
              <p:nvPr/>
            </p:nvSpPr>
            <p:spPr bwMode="auto">
              <a:xfrm>
                <a:off x="5934418" y="2585772"/>
                <a:ext cx="1187115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45B873-2A45-A7C0-B211-6095174E5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34418" y="2585772"/>
                <a:ext cx="1187115" cy="566694"/>
              </a:xfrm>
              <a:prstGeom prst="rect">
                <a:avLst/>
              </a:prstGeom>
              <a:blipFill>
                <a:blip r:embed="rId11"/>
                <a:stretch>
                  <a:fillRect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58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9" grpId="0"/>
      <p:bldP spid="10" grpId="0"/>
      <p:bldP spid="11" grpId="0" animBg="1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ChangeArrowheads="1"/>
          </p:cNvSpPr>
          <p:nvPr/>
        </p:nvSpPr>
        <p:spPr bwMode="auto">
          <a:xfrm>
            <a:off x="-1044624" y="206084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9875" name="Text Box 8"/>
          <p:cNvSpPr txBox="1">
            <a:spLocks noChangeArrowheads="1"/>
          </p:cNvSpPr>
          <p:nvPr/>
        </p:nvSpPr>
        <p:spPr bwMode="auto">
          <a:xfrm>
            <a:off x="1479142" y="2288476"/>
            <a:ext cx="7072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但如果這位能也是微觀，寬度很薄，粒子便能滲透過去，</a:t>
            </a:r>
            <a:endParaRPr lang="en-US" altLang="zh-TW" dirty="0"/>
          </a:p>
        </p:txBody>
      </p:sp>
      <p:pic>
        <p:nvPicPr>
          <p:cNvPr id="79876" name="Picture 10" descr="F38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>
            <a:fillRect/>
          </a:stretch>
        </p:blipFill>
        <p:spPr bwMode="auto">
          <a:xfrm>
            <a:off x="1596014" y="3284984"/>
            <a:ext cx="3348192" cy="248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12"/>
          <p:cNvSpPr txBox="1">
            <a:spLocks noChangeArrowheads="1"/>
          </p:cNvSpPr>
          <p:nvPr/>
        </p:nvSpPr>
        <p:spPr bwMode="auto">
          <a:xfrm>
            <a:off x="2870772" y="549428"/>
            <a:ext cx="286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穿隧效應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Tunneling Effect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93336" y="2760504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在位能壘後方形成一個自由粒子波！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3795825" y="3857230"/>
                <a:ext cx="498618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5825" y="3857230"/>
                <a:ext cx="49861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897F77E7-6FD2-4287-C06D-DCEA86130F97}"/>
                  </a:ext>
                </a:extLst>
              </p:cNvPr>
              <p:cNvSpPr txBox="1"/>
              <p:nvPr/>
            </p:nvSpPr>
            <p:spPr bwMode="auto">
              <a:xfrm>
                <a:off x="3575994" y="5492336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897F77E7-6FD2-4287-C06D-DCEA86130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5994" y="5492336"/>
                <a:ext cx="36004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5">
            <a:extLst>
              <a:ext uri="{FF2B5EF4-FFF2-40B4-BE49-F238E27FC236}">
                <a16:creationId xmlns:a16="http://schemas.microsoft.com/office/drawing/2014/main" id="{41657C92-9588-FDE4-B7D3-52D8A82B8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850" y="1058629"/>
            <a:ext cx="7344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在禁止區，雖然有滲透機率，可算出機率流為零，並沒有機率流過去！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37FEE-ED8F-7773-F50D-EEC58F44451A}"/>
              </a:ext>
            </a:extLst>
          </p:cNvPr>
          <p:cNvSpPr txBox="1"/>
          <p:nvPr/>
        </p:nvSpPr>
        <p:spPr bwMode="auto">
          <a:xfrm>
            <a:off x="1489850" y="1599726"/>
            <a:ext cx="19116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滲透距離大約是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2">
                <a:extLst>
                  <a:ext uri="{FF2B5EF4-FFF2-40B4-BE49-F238E27FC236}">
                    <a16:creationId xmlns:a16="http://schemas.microsoft.com/office/drawing/2014/main" id="{D6C706A3-040E-B493-5262-2D606E1792B1}"/>
                  </a:ext>
                </a:extLst>
              </p:cNvPr>
              <p:cNvSpPr txBox="1"/>
              <p:nvPr/>
            </p:nvSpPr>
            <p:spPr bwMode="auto">
              <a:xfrm>
                <a:off x="3323228" y="1484784"/>
                <a:ext cx="2188933" cy="7290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𝜅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22">
                <a:extLst>
                  <a:ext uri="{FF2B5EF4-FFF2-40B4-BE49-F238E27FC236}">
                    <a16:creationId xmlns:a16="http://schemas.microsoft.com/office/drawing/2014/main" id="{D6C706A3-040E-B493-5262-2D606E179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3228" y="1484784"/>
                <a:ext cx="2188933" cy="7290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253EF5-64A3-FB62-119C-520335091CE4}"/>
                  </a:ext>
                </a:extLst>
              </p:cNvPr>
              <p:cNvSpPr txBox="1"/>
              <p:nvPr/>
            </p:nvSpPr>
            <p:spPr bwMode="auto">
              <a:xfrm>
                <a:off x="5512161" y="1599726"/>
                <a:ext cx="37940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~ℏ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一般來說是微觀的距離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253EF5-64A3-FB62-119C-52033509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2161" y="1599726"/>
                <a:ext cx="3794002" cy="369332"/>
              </a:xfrm>
              <a:prstGeom prst="rect">
                <a:avLst/>
              </a:prstGeom>
              <a:blipFill>
                <a:blip r:embed="rId6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圖片 1" descr="wave 003.jpg">
            <a:extLst>
              <a:ext uri="{FF2B5EF4-FFF2-40B4-BE49-F238E27FC236}">
                <a16:creationId xmlns:a16="http://schemas.microsoft.com/office/drawing/2014/main" id="{B72D185F-C01E-5AE2-05B7-C0AE8E642EA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3" b="43661"/>
          <a:stretch>
            <a:fillRect/>
          </a:stretch>
        </p:blipFill>
        <p:spPr bwMode="auto">
          <a:xfrm>
            <a:off x="5220072" y="3284984"/>
            <a:ext cx="3220037" cy="34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EE1F9D-A00C-4630-CCE4-C7C2AB661501}"/>
                  </a:ext>
                </a:extLst>
              </p:cNvPr>
              <p:cNvSpPr txBox="1"/>
              <p:nvPr/>
            </p:nvSpPr>
            <p:spPr bwMode="auto">
              <a:xfrm>
                <a:off x="5728341" y="4044508"/>
                <a:ext cx="3152207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EE1F9D-A00C-4630-CCE4-C7C2AB661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8341" y="4044508"/>
                <a:ext cx="3152207" cy="387927"/>
              </a:xfrm>
              <a:prstGeom prst="rect">
                <a:avLst/>
              </a:prstGeom>
              <a:blipFill>
                <a:blip r:embed="rId2"/>
                <a:stretch>
                  <a:fillRect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 descr="C:\Users\Chia-Hung Chang\Downloads\Data\Knight\Media\Chapter41\Images\41_31Figure-F.jpg">
            <a:extLst>
              <a:ext uri="{FF2B5EF4-FFF2-40B4-BE49-F238E27FC236}">
                <a16:creationId xmlns:a16="http://schemas.microsoft.com/office/drawing/2014/main" id="{9C92DDCA-BEB8-9BA9-DB2C-D7A5467E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58" y="473279"/>
            <a:ext cx="3738750" cy="28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3" name="Rectangle 1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4" name="Rectangle 1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5" name="Text Box 16"/>
          <p:cNvSpPr txBox="1">
            <a:spLocks noChangeArrowheads="1"/>
          </p:cNvSpPr>
          <p:nvPr/>
        </p:nvSpPr>
        <p:spPr bwMode="auto">
          <a:xfrm>
            <a:off x="4644479" y="870009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Tunneling effect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穿隧效應</a:t>
            </a:r>
          </a:p>
        </p:txBody>
      </p:sp>
      <p:sp>
        <p:nvSpPr>
          <p:cNvPr id="45066" name="Text Box 17"/>
          <p:cNvSpPr txBox="1">
            <a:spLocks noChangeArrowheads="1"/>
          </p:cNvSpPr>
          <p:nvPr/>
        </p:nvSpPr>
        <p:spPr bwMode="auto">
          <a:xfrm>
            <a:off x="4181908" y="3449395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機率密度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67" name="Text Box 18"/>
              <p:cNvSpPr txBox="1">
                <a:spLocks noChangeArrowheads="1"/>
              </p:cNvSpPr>
              <p:nvPr/>
            </p:nvSpPr>
            <p:spPr bwMode="auto">
              <a:xfrm>
                <a:off x="1343063" y="4451932"/>
                <a:ext cx="21281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穿透後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機率</a:t>
                </a:r>
              </a:p>
            </p:txBody>
          </p:sp>
        </mc:Choice>
        <mc:Fallback xmlns="">
          <p:sp>
            <p:nvSpPr>
              <p:cNvPr id="45067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3063" y="4451932"/>
                <a:ext cx="2128147" cy="369332"/>
              </a:xfrm>
              <a:prstGeom prst="rect">
                <a:avLst/>
              </a:prstGeom>
              <a:blipFill>
                <a:blip r:embed="rId4"/>
                <a:stretch>
                  <a:fillRect l="-236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068" name="Picture 6" descr="F38_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3"/>
          <a:stretch>
            <a:fillRect/>
          </a:stretch>
        </p:blipFill>
        <p:spPr bwMode="auto">
          <a:xfrm>
            <a:off x="4699267" y="1372000"/>
            <a:ext cx="367347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文字方塊 13"/>
          <p:cNvSpPr txBox="1">
            <a:spLocks noChangeArrowheads="1"/>
          </p:cNvSpPr>
          <p:nvPr/>
        </p:nvSpPr>
        <p:spPr bwMode="auto">
          <a:xfrm>
            <a:off x="1343063" y="3460868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在位壘中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70" name="文字方塊 14"/>
              <p:cNvSpPr txBox="1">
                <a:spLocks noChangeArrowheads="1"/>
              </p:cNvSpPr>
              <p:nvPr/>
            </p:nvSpPr>
            <p:spPr bwMode="auto">
              <a:xfrm>
                <a:off x="1334923" y="4048470"/>
                <a:ext cx="45139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隨距離而指數遞減。在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/>
                  <a:t>要連續。</a:t>
                </a:r>
              </a:p>
            </p:txBody>
          </p:sp>
        </mc:Choice>
        <mc:Fallback xmlns="">
          <p:sp>
            <p:nvSpPr>
              <p:cNvPr id="45070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4923" y="4048470"/>
                <a:ext cx="4513908" cy="369332"/>
              </a:xfrm>
              <a:prstGeom prst="rect">
                <a:avLst/>
              </a:prstGeom>
              <a:blipFill>
                <a:blip r:embed="rId6"/>
                <a:stretch>
                  <a:fillRect l="-112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71" name="文字方塊 14"/>
          <p:cNvSpPr txBox="1">
            <a:spLocks noChangeArrowheads="1"/>
          </p:cNvSpPr>
          <p:nvPr/>
        </p:nvSpPr>
        <p:spPr bwMode="auto">
          <a:xfrm>
            <a:off x="1323763" y="4855414"/>
            <a:ext cx="6911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一個電子有以上的機率會穿透，其餘的機率則是反彈！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2490388" y="3449885"/>
                <a:ext cx="163185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0388" y="3449885"/>
                <a:ext cx="1631857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5339975" y="3418260"/>
                <a:ext cx="253137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9975" y="3418260"/>
                <a:ext cx="2531378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3224704" y="4435875"/>
                <a:ext cx="103464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4704" y="4435875"/>
                <a:ext cx="103464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45D2A8CE-5E4F-8C8E-BEE7-EA08DCB421D9}"/>
                  </a:ext>
                </a:extLst>
              </p:cNvPr>
              <p:cNvSpPr txBox="1"/>
              <p:nvPr/>
            </p:nvSpPr>
            <p:spPr bwMode="auto">
              <a:xfrm>
                <a:off x="2640633" y="2248986"/>
                <a:ext cx="335196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45D2A8CE-5E4F-8C8E-BEE7-EA08DCB42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0633" y="2248986"/>
                <a:ext cx="335196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CA999C9-30F0-4DBF-99E9-915E4EE50968}"/>
                  </a:ext>
                </a:extLst>
              </p:cNvPr>
              <p:cNvSpPr txBox="1"/>
              <p:nvPr/>
            </p:nvSpPr>
            <p:spPr bwMode="auto">
              <a:xfrm>
                <a:off x="6948264" y="2959651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CA999C9-30F0-4DBF-99E9-915E4EE50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8264" y="2959651"/>
                <a:ext cx="36004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EEEFE1-ED1A-E6B7-9527-DA9CFAF5F719}"/>
                  </a:ext>
                </a:extLst>
              </p:cNvPr>
              <p:cNvSpPr txBox="1"/>
              <p:nvPr/>
            </p:nvSpPr>
            <p:spPr bwMode="auto">
              <a:xfrm>
                <a:off x="4011072" y="6070432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能量差距越小，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𝜅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越小，穿透率越大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EEEFE1-ED1A-E6B7-9527-DA9CFAF5F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11072" y="6070432"/>
                <a:ext cx="4752528" cy="369332"/>
              </a:xfrm>
              <a:prstGeom prst="rect">
                <a:avLst/>
              </a:prstGeom>
              <a:blipFill>
                <a:blip r:embed="rId12"/>
                <a:stretch>
                  <a:fillRect l="-79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2">
                <a:extLst>
                  <a:ext uri="{FF2B5EF4-FFF2-40B4-BE49-F238E27FC236}">
                    <a16:creationId xmlns:a16="http://schemas.microsoft.com/office/drawing/2014/main" id="{4F1E6927-B7C9-C04A-E57F-0E3146F28511}"/>
                  </a:ext>
                </a:extLst>
              </p:cNvPr>
              <p:cNvSpPr txBox="1"/>
              <p:nvPr/>
            </p:nvSpPr>
            <p:spPr bwMode="auto">
              <a:xfrm>
                <a:off x="1346776" y="5692547"/>
                <a:ext cx="2526397" cy="7290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𝜅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2">
                <a:extLst>
                  <a:ext uri="{FF2B5EF4-FFF2-40B4-BE49-F238E27FC236}">
                    <a16:creationId xmlns:a16="http://schemas.microsoft.com/office/drawing/2014/main" id="{4F1E6927-B7C9-C04A-E57F-0E3146F28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6776" y="5692547"/>
                <a:ext cx="2526397" cy="72904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5247A77-BA2E-CB07-3D03-3AC6E93890C4}"/>
              </a:ext>
            </a:extLst>
          </p:cNvPr>
          <p:cNvSpPr txBox="1"/>
          <p:nvPr/>
        </p:nvSpPr>
        <p:spPr bwMode="auto">
          <a:xfrm>
            <a:off x="4011894" y="5669893"/>
            <a:ext cx="2640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就有可測的機率穿透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8098C4-ADC5-2C83-7681-B2C4CFA53A9B}"/>
                  </a:ext>
                </a:extLst>
              </p:cNvPr>
              <p:cNvSpPr txBox="1"/>
              <p:nvPr/>
            </p:nvSpPr>
            <p:spPr bwMode="auto">
              <a:xfrm>
                <a:off x="1346776" y="5279646"/>
                <a:ext cx="73296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穿隧效應是一個結果不確定的機率現象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。若寬度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很小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8098C4-ADC5-2C83-7681-B2C4CFA5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6776" y="5279646"/>
                <a:ext cx="7329680" cy="369332"/>
              </a:xfrm>
              <a:prstGeom prst="rect">
                <a:avLst/>
              </a:prstGeom>
              <a:blipFill>
                <a:blip r:embed="rId14"/>
                <a:stretch>
                  <a:fillRect l="-69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D94036-2BA7-3D9D-9876-682809DE9ED1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4259346" y="2809530"/>
            <a:ext cx="3471126" cy="18110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1EEFB6-730F-CB3B-62BC-A0AA3C05D903}"/>
              </a:ext>
            </a:extLst>
          </p:cNvPr>
          <p:cNvCxnSpPr>
            <a:cxnSpLocks/>
          </p:cNvCxnSpPr>
          <p:nvPr/>
        </p:nvCxnSpPr>
        <p:spPr>
          <a:xfrm flipH="1" flipV="1">
            <a:off x="3776263" y="2248986"/>
            <a:ext cx="3458912" cy="1900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E45D3C5F-BF0C-0305-4471-2A2817627922}"/>
                  </a:ext>
                </a:extLst>
              </p:cNvPr>
              <p:cNvSpPr txBox="1"/>
              <p:nvPr/>
            </p:nvSpPr>
            <p:spPr bwMode="auto">
              <a:xfrm>
                <a:off x="6851487" y="4497348"/>
                <a:ext cx="2308052" cy="9106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E45D3C5F-BF0C-0305-4471-2A2817627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1487" y="4497348"/>
                <a:ext cx="2308052" cy="9106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5067" grpId="0"/>
      <p:bldP spid="45070" grpId="0"/>
      <p:bldP spid="45071" grpId="0"/>
      <p:bldP spid="19" grpId="0" animBg="1"/>
      <p:bldP spid="5" grpId="0"/>
      <p:bldP spid="7" grpId="0" animBg="1"/>
      <p:bldP spid="8" grpId="0"/>
      <p:bldP spid="4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51E3287-23A8-2853-2ADE-94130D36DC43}"/>
                  </a:ext>
                </a:extLst>
              </p:cNvPr>
              <p:cNvSpPr txBox="1"/>
              <p:nvPr/>
            </p:nvSpPr>
            <p:spPr bwMode="auto">
              <a:xfrm>
                <a:off x="1364373" y="1104808"/>
                <a:ext cx="3986541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,0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51E3287-23A8-2853-2ADE-94130D36D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373" y="1104808"/>
                <a:ext cx="3986541" cy="901914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41E6755-5F65-7D79-696C-0F6157AC1B43}"/>
                  </a:ext>
                </a:extLst>
              </p:cNvPr>
              <p:cNvSpPr txBox="1"/>
              <p:nvPr/>
            </p:nvSpPr>
            <p:spPr bwMode="auto">
              <a:xfrm>
                <a:off x="1364373" y="2833000"/>
                <a:ext cx="3865353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41E6755-5F65-7D79-696C-0F6157AC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373" y="2833000"/>
                <a:ext cx="3865353" cy="901914"/>
              </a:xfrm>
              <a:prstGeom prst="rect">
                <a:avLst/>
              </a:prstGeom>
              <a:blipFill>
                <a:blip r:embed="rId3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076935-904C-9091-85EF-02FF28C12156}"/>
                  </a:ext>
                </a:extLst>
              </p:cNvPr>
              <p:cNvSpPr txBox="1"/>
              <p:nvPr/>
            </p:nvSpPr>
            <p:spPr bwMode="auto">
              <a:xfrm>
                <a:off x="1364373" y="620688"/>
                <a:ext cx="62646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動量空間波函數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互為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傅立葉變換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076935-904C-9091-85EF-02FF28C12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373" y="620688"/>
                <a:ext cx="6264695" cy="369332"/>
              </a:xfrm>
              <a:prstGeom prst="rect">
                <a:avLst/>
              </a:prstGeom>
              <a:blipFill>
                <a:blip r:embed="rId4"/>
                <a:stretch>
                  <a:fillRect l="-81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9A9829-E26C-6C65-637C-1E3B5469E5DF}"/>
                  </a:ext>
                </a:extLst>
              </p:cNvPr>
              <p:cNvSpPr txBox="1"/>
              <p:nvPr/>
            </p:nvSpPr>
            <p:spPr bwMode="auto">
              <a:xfrm>
                <a:off x="1352322" y="2328944"/>
                <a:ext cx="67480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反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傅立葉變換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Inverse 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Transform：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9A9829-E26C-6C65-637C-1E3B5469E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2322" y="2328944"/>
                <a:ext cx="6748070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FAA71-6DFE-365F-DEC2-156202BD1526}"/>
                  </a:ext>
                </a:extLst>
              </p:cNvPr>
              <p:cNvSpPr txBox="1"/>
              <p:nvPr/>
            </p:nvSpPr>
            <p:spPr bwMode="auto">
              <a:xfrm>
                <a:off x="1364373" y="3913120"/>
                <a:ext cx="50405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我們常說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的所有資訊都存在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之中。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FAA71-6DFE-365F-DEC2-156202BD1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373" y="3913120"/>
                <a:ext cx="5040561" cy="369332"/>
              </a:xfrm>
              <a:prstGeom prst="rect">
                <a:avLst/>
              </a:prstGeom>
              <a:blipFill>
                <a:blip r:embed="rId6"/>
                <a:stretch>
                  <a:fillRect l="-1005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D9F7BA-69B7-204C-53C3-CDE8BC5DD4C3}"/>
                  </a:ext>
                </a:extLst>
              </p:cNvPr>
              <p:cNvSpPr txBox="1"/>
              <p:nvPr/>
            </p:nvSpPr>
            <p:spPr bwMode="auto">
              <a:xfrm>
                <a:off x="1370914" y="4365104"/>
                <a:ext cx="70895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有了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就能算出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反之亦然！有點像Encryption加密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D9F7BA-69B7-204C-53C3-CDE8BC5DD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0914" y="4365104"/>
                <a:ext cx="7089517" cy="369332"/>
              </a:xfrm>
              <a:prstGeom prst="rect">
                <a:avLst/>
              </a:prstGeom>
              <a:blipFill>
                <a:blip r:embed="rId7"/>
                <a:stretch>
                  <a:fillRect l="-8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ext being turned into nonsense, then gets converted back to original">
            <a:extLst>
              <a:ext uri="{FF2B5EF4-FFF2-40B4-BE49-F238E27FC236}">
                <a16:creationId xmlns:a16="http://schemas.microsoft.com/office/drawing/2014/main" id="{80BA079B-644D-E8CF-26EF-04A0F42C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76686"/>
            <a:ext cx="4139952" cy="175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762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2" y="836712"/>
            <a:ext cx="8771136" cy="438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6EB10C-CD04-8BB8-810C-AD68E821C816}"/>
              </a:ext>
            </a:extLst>
          </p:cNvPr>
          <p:cNvSpPr txBox="1"/>
          <p:nvPr/>
        </p:nvSpPr>
        <p:spPr bwMode="auto">
          <a:xfrm>
            <a:off x="2483768" y="5661828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厚度相差一倍，穿透率竟相差一萬倍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0F293-7D79-57C1-6FC1-E117CB53585E}"/>
              </a:ext>
            </a:extLst>
          </p:cNvPr>
          <p:cNvSpPr/>
          <p:nvPr/>
        </p:nvSpPr>
        <p:spPr>
          <a:xfrm>
            <a:off x="5292080" y="2924944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9C1719-1537-DFD4-988D-7AD5056592B1}"/>
              </a:ext>
            </a:extLst>
          </p:cNvPr>
          <p:cNvSpPr/>
          <p:nvPr/>
        </p:nvSpPr>
        <p:spPr>
          <a:xfrm>
            <a:off x="6876256" y="3320988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525A6-B518-2B0B-ECC3-2DB175F37D5A}"/>
              </a:ext>
            </a:extLst>
          </p:cNvPr>
          <p:cNvSpPr txBox="1"/>
          <p:nvPr/>
        </p:nvSpPr>
        <p:spPr bwMode="auto">
          <a:xfrm>
            <a:off x="2483768" y="5263114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因為是穿透率指數遞減，因此對位壘厚度非常敏感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438606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2092667" y="807601"/>
            <a:ext cx="528764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Scanning Tunneling Microscope   </a:t>
            </a:r>
            <a:r>
              <a:rPr lang="zh-TW" altLang="en-US" dirty="0"/>
              <a:t>穿隧顯微鏡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STM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5" name="Picture 6" descr="C:\Users\Chia-Hung Chang\Downloads\Data\Knight\Media\Chapter41\Images\41_33Figurea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6245"/>
          <a:stretch>
            <a:fillRect/>
          </a:stretch>
        </p:blipFill>
        <p:spPr bwMode="auto">
          <a:xfrm>
            <a:off x="3093082" y="1271099"/>
            <a:ext cx="3041455" cy="468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231338" y="2126833"/>
                <a:ext cx="103464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1338" y="2126833"/>
                <a:ext cx="103464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538" name="Picture 2" descr="\\Mac\Dropbox\Documents\課程\Young\Chapter40\A_Images\A_Figures_and_Photos\40_21_Figur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53" y="1271098"/>
            <a:ext cx="2646232" cy="46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5EC01A-B201-6B58-29F5-5FA466948653}"/>
              </a:ext>
            </a:extLst>
          </p:cNvPr>
          <p:cNvSpPr txBox="1"/>
          <p:nvPr/>
        </p:nvSpPr>
        <p:spPr bwMode="auto">
          <a:xfrm>
            <a:off x="2987824" y="396560"/>
            <a:ext cx="192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穿隧效應的應用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714144FC-69C1-D5E9-26A5-C3D818098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65" y="2157898"/>
            <a:ext cx="2128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穿透機率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DED20-94A5-5864-97F6-99DB1D2A937C}"/>
              </a:ext>
            </a:extLst>
          </p:cNvPr>
          <p:cNvSpPr txBox="1"/>
          <p:nvPr/>
        </p:nvSpPr>
        <p:spPr bwMode="auto">
          <a:xfrm>
            <a:off x="167264" y="3040036"/>
            <a:ext cx="3094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穿透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機率正比於穿透電流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01EC3-B848-96DE-5D81-A068F7D7C1E0}"/>
              </a:ext>
            </a:extLst>
          </p:cNvPr>
          <p:cNvSpPr txBox="1"/>
          <p:nvPr/>
        </p:nvSpPr>
        <p:spPr bwMode="auto">
          <a:xfrm>
            <a:off x="155046" y="3476421"/>
            <a:ext cx="2553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保持穿透電流為定值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0B42ED-E9EF-11C9-483A-5145847E1DE9}"/>
                  </a:ext>
                </a:extLst>
              </p:cNvPr>
              <p:cNvSpPr txBox="1"/>
              <p:nvPr/>
            </p:nvSpPr>
            <p:spPr bwMode="auto">
              <a:xfrm>
                <a:off x="155046" y="3912806"/>
                <a:ext cx="30943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探針與表面距離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就是定值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0B42ED-E9EF-11C9-483A-5145847E1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046" y="3912806"/>
                <a:ext cx="3094358" cy="369332"/>
              </a:xfrm>
              <a:prstGeom prst="rect">
                <a:avLst/>
              </a:prstGeom>
              <a:blipFill>
                <a:blip r:embed="rId5"/>
                <a:stretch>
                  <a:fillRect l="-1639" t="-10345" r="-820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9759043-0D2A-BF77-108E-A18712A75335}"/>
              </a:ext>
            </a:extLst>
          </p:cNvPr>
          <p:cNvSpPr txBox="1"/>
          <p:nvPr/>
        </p:nvSpPr>
        <p:spPr bwMode="auto">
          <a:xfrm>
            <a:off x="155046" y="2610126"/>
            <a:ext cx="2427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若是電子流，則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336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89DF0-36FB-4494-8115-45A310877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94149"/>
            <a:ext cx="5544616" cy="2964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E117E-B71B-0BEF-D74D-2B4A3F1F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605794"/>
            <a:ext cx="5544616" cy="2220273"/>
          </a:xfrm>
          <a:prstGeom prst="rect">
            <a:avLst/>
          </a:prstGeom>
        </p:spPr>
      </p:pic>
      <p:pic>
        <p:nvPicPr>
          <p:cNvPr id="5" name="Picture 8" descr="http://photos.aip.org/history/Thumbnails/schrodinger_erwin_a1.jpg">
            <a:extLst>
              <a:ext uri="{FF2B5EF4-FFF2-40B4-BE49-F238E27FC236}">
                <a16:creationId xmlns:a16="http://schemas.microsoft.com/office/drawing/2014/main" id="{BF79107C-E6EE-4BAF-636D-EA883B84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13" y="1844824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724E70-D517-0C53-00C6-4FB11FA98895}"/>
              </a:ext>
            </a:extLst>
          </p:cNvPr>
          <p:cNvSpPr txBox="1"/>
          <p:nvPr/>
        </p:nvSpPr>
        <p:spPr bwMode="auto">
          <a:xfrm>
            <a:off x="2016521" y="172550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can do better! Solving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Euqation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DAAB38B-24C5-6FC1-3F55-FA4349CEEC9F}"/>
                  </a:ext>
                </a:extLst>
              </p:cNvPr>
              <p:cNvSpPr txBox="1"/>
              <p:nvPr/>
            </p:nvSpPr>
            <p:spPr bwMode="auto">
              <a:xfrm>
                <a:off x="1216663" y="5892043"/>
                <a:ext cx="3009092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DAAB38B-24C5-6FC1-3F55-FA4349CEE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663" y="5892043"/>
                <a:ext cx="3009092" cy="720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7CF37E2-6C2F-DD32-3061-03821D4748D5}"/>
                  </a:ext>
                </a:extLst>
              </p:cNvPr>
              <p:cNvSpPr txBox="1"/>
              <p:nvPr/>
            </p:nvSpPr>
            <p:spPr bwMode="auto">
              <a:xfrm>
                <a:off x="4860032" y="5919328"/>
                <a:ext cx="287046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7CF37E2-6C2F-DD32-3061-03821D474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2" y="5919328"/>
                <a:ext cx="2870466" cy="648126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B2B11F4-FBFF-BD05-9E0D-9D825F92D40A}"/>
                  </a:ext>
                </a:extLst>
              </p:cNvPr>
              <p:cNvSpPr txBox="1"/>
              <p:nvPr/>
            </p:nvSpPr>
            <p:spPr bwMode="auto">
              <a:xfrm>
                <a:off x="7740352" y="5796855"/>
                <a:ext cx="1096389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B2B11F4-FBFF-BD05-9E0D-9D825F92D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0352" y="5796855"/>
                <a:ext cx="1096389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821DB275-48C6-83D9-D10F-99B0B8309721}"/>
              </a:ext>
            </a:extLst>
          </p:cNvPr>
          <p:cNvSpPr/>
          <p:nvPr/>
        </p:nvSpPr>
        <p:spPr>
          <a:xfrm>
            <a:off x="4355976" y="6165304"/>
            <a:ext cx="266512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FC92D8-86A7-4EB6-17A9-0CEC9136CEC6}"/>
                  </a:ext>
                </a:extLst>
              </p:cNvPr>
              <p:cNvSpPr txBox="1"/>
              <p:nvPr/>
            </p:nvSpPr>
            <p:spPr bwMode="auto">
              <a:xfrm>
                <a:off x="7195972" y="5285156"/>
                <a:ext cx="161845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FC92D8-86A7-4EB6-17A9-0CEC9136C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5972" y="5285156"/>
                <a:ext cx="1618456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9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17968" y="1830541"/>
            <a:ext cx="3928730" cy="983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趨近指數遞減，在原點附近維持緩慢變化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blipFill>
                <a:blip r:embed="rId3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BC1BF3-0B5E-EC14-6B73-B5F6595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8"/>
          <a:stretch/>
        </p:blipFill>
        <p:spPr>
          <a:xfrm>
            <a:off x="617968" y="3665966"/>
            <a:ext cx="4784684" cy="1254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/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/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讓我們先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感覺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一下這個函數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的特性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blipFill>
                <a:blip r:embed="rId5"/>
                <a:stretch>
                  <a:fillRect l="-10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/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  <a:ea typeface="+mj-ea"/>
                      </a:rPr>
                      <m:t>式中</m:t>
                    </m:r>
                    <m:r>
                      <m:rPr>
                        <m:nor/>
                      </m:rPr>
                      <a:rPr lang="en-US" altLang="zh-TW" b="0" i="0" dirty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 err="1"/>
                  <a:t>是常數，此函數就是一個單純的高斯分佈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blipFill>
                <a:blip r:embed="rId6"/>
                <a:stretch>
                  <a:fillRect l="-54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/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/>
                  <a:t>是一次方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此函數在遠處是高斯分佈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blipFill>
                <a:blip r:embed="rId7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/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軸，在此函數需為零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blipFill>
                <a:blip r:embed="rId8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/>
              <p:nvPr/>
            </p:nvSpPr>
            <p:spPr bwMode="auto">
              <a:xfrm>
                <a:off x="658797" y="4948891"/>
                <a:ext cx="84852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大膽猜想：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此解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趨近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處由高斯分佈控制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，在原點附近則由多項式控制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4948891"/>
                <a:ext cx="8485203" cy="369332"/>
              </a:xfrm>
              <a:prstGeom prst="rect">
                <a:avLst/>
              </a:prstGeom>
              <a:blipFill>
                <a:blip r:embed="rId9"/>
                <a:stretch>
                  <a:fillRect l="-44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D8F4262-7B84-0622-7CC0-6572CC0B3E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10" t="47299" r="53958" b="39817"/>
          <a:stretch/>
        </p:blipFill>
        <p:spPr>
          <a:xfrm>
            <a:off x="643270" y="5763798"/>
            <a:ext cx="2160240" cy="1003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49DF82-0AA3-2BED-E908-DD2F711356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06" t="28916" r="55763" b="59658"/>
          <a:stretch/>
        </p:blipFill>
        <p:spPr>
          <a:xfrm>
            <a:off x="3155185" y="5733255"/>
            <a:ext cx="2354903" cy="1003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/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該多項式若是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次，則會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越大能量越大。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blipFill>
                <a:blip r:embed="rId11"/>
                <a:stretch>
                  <a:fillRect l="-6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3D63213-752F-E932-2D93-3A2347BD77C8}"/>
              </a:ext>
            </a:extLst>
          </p:cNvPr>
          <p:cNvSpPr txBox="1"/>
          <p:nvPr/>
        </p:nvSpPr>
        <p:spPr bwMode="auto">
          <a:xfrm>
            <a:off x="5580112" y="4149080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360C1-866E-9C65-2082-354AA4743499}"/>
              </a:ext>
            </a:extLst>
          </p:cNvPr>
          <p:cNvSpPr txBox="1"/>
          <p:nvPr/>
        </p:nvSpPr>
        <p:spPr bwMode="auto">
          <a:xfrm>
            <a:off x="4788024" y="2143203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2390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8" grpId="0"/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8315AB00-29EE-1809-618D-C92B70848502}"/>
                  </a:ext>
                </a:extLst>
              </p:cNvPr>
              <p:cNvSpPr txBox="1"/>
              <p:nvPr/>
            </p:nvSpPr>
            <p:spPr bwMode="auto">
              <a:xfrm>
                <a:off x="1276319" y="513417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8315AB00-29EE-1809-618D-C92B70848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319" y="513417"/>
                <a:ext cx="3026919" cy="695447"/>
              </a:xfrm>
              <a:prstGeom prst="rect">
                <a:avLst/>
              </a:prstGeom>
              <a:blipFill>
                <a:blip r:embed="rId2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7E916-1C92-12B3-DC9A-101CFA34AA90}"/>
                  </a:ext>
                </a:extLst>
              </p:cNvPr>
              <p:cNvSpPr txBox="1"/>
              <p:nvPr/>
            </p:nvSpPr>
            <p:spPr bwMode="auto">
              <a:xfrm>
                <a:off x="1276319" y="1305505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這個方程式有有限次多項式解嗎？先讓我們假設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7E916-1C92-12B3-DC9A-101CFA34A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319" y="1305505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0862D8D-867F-6FA6-0076-BA8671CA4A76}"/>
                  </a:ext>
                </a:extLst>
              </p:cNvPr>
              <p:cNvSpPr txBox="1"/>
              <p:nvPr/>
            </p:nvSpPr>
            <p:spPr bwMode="auto">
              <a:xfrm>
                <a:off x="1273824" y="1654841"/>
                <a:ext cx="442505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0862D8D-867F-6FA6-0076-BA8671CA4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824" y="1654841"/>
                <a:ext cx="4425058" cy="378245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8CB6B3F-3E2D-C576-6B8A-17834300E1D6}"/>
              </a:ext>
            </a:extLst>
          </p:cNvPr>
          <p:cNvSpPr txBox="1"/>
          <p:nvPr/>
        </p:nvSpPr>
        <p:spPr bwMode="auto">
          <a:xfrm>
            <a:off x="1273824" y="2033086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代入後先看各項的最高次的貢獻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E4DF6E-7F27-453F-1453-9F22CA9F25E7}"/>
                  </a:ext>
                </a:extLst>
              </p:cNvPr>
              <p:cNvSpPr txBox="1"/>
              <p:nvPr/>
            </p:nvSpPr>
            <p:spPr bwMode="auto">
              <a:xfrm>
                <a:off x="1273824" y="2489577"/>
                <a:ext cx="440011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E4DF6E-7F27-453F-1453-9F22CA9F2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824" y="2489577"/>
                <a:ext cx="4400115" cy="369332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6FB6A7E-B1E9-91C6-1D06-1603282F6D77}"/>
              </a:ext>
            </a:extLst>
          </p:cNvPr>
          <p:cNvSpPr txBox="1"/>
          <p:nvPr/>
        </p:nvSpPr>
        <p:spPr bwMode="auto">
          <a:xfrm>
            <a:off x="1273824" y="3041198"/>
            <a:ext cx="769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第一項的貢獻其實小兩次，在此可以先忽略。第二項與第三項必須抵消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747E06E-0D30-30AF-B31C-BCB57996A9BC}"/>
                  </a:ext>
                </a:extLst>
              </p:cNvPr>
              <p:cNvSpPr txBox="1"/>
              <p:nvPr/>
            </p:nvSpPr>
            <p:spPr bwMode="auto">
              <a:xfrm>
                <a:off x="1271329" y="3463954"/>
                <a:ext cx="31256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747E06E-0D30-30AF-B31C-BCB57996A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329" y="3463954"/>
                <a:ext cx="3125663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7AE29F4-DA54-0B4D-9963-6690999BDC14}"/>
                  </a:ext>
                </a:extLst>
              </p:cNvPr>
              <p:cNvSpPr txBox="1"/>
              <p:nvPr/>
            </p:nvSpPr>
            <p:spPr bwMode="auto">
              <a:xfrm>
                <a:off x="1259632" y="4332657"/>
                <a:ext cx="210115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7AE29F4-DA54-0B4D-9963-6690999BD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332657"/>
                <a:ext cx="210115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35704A2-D72C-D745-A075-8697C39853A9}"/>
                  </a:ext>
                </a:extLst>
              </p:cNvPr>
              <p:cNvSpPr txBox="1"/>
              <p:nvPr/>
            </p:nvSpPr>
            <p:spPr bwMode="auto">
              <a:xfrm>
                <a:off x="1259632" y="4800045"/>
                <a:ext cx="1941878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35704A2-D72C-D745-A075-8697C3985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800045"/>
                <a:ext cx="1941878" cy="612732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38EA670-4106-CE68-BEEC-DAD35CBE23CD}"/>
              </a:ext>
            </a:extLst>
          </p:cNvPr>
          <p:cNvSpPr txBox="1"/>
          <p:nvPr/>
        </p:nvSpPr>
        <p:spPr bwMode="auto">
          <a:xfrm>
            <a:off x="1247936" y="3931145"/>
            <a:ext cx="4346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簡化後得到一個極漂亮的式子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BABB6723-F772-D2A2-056C-2D2636705D33}"/>
                  </a:ext>
                </a:extLst>
              </p:cNvPr>
              <p:cNvSpPr txBox="1"/>
              <p:nvPr/>
            </p:nvSpPr>
            <p:spPr bwMode="auto">
              <a:xfrm>
                <a:off x="1271329" y="5808446"/>
                <a:ext cx="1819088" cy="6186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BABB6723-F772-D2A2-056C-2D2636705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329" y="5808446"/>
                <a:ext cx="1819088" cy="618631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91BE20-7E20-BA1E-7E30-AE474768CD43}"/>
                  </a:ext>
                </a:extLst>
              </p:cNvPr>
              <p:cNvSpPr txBox="1"/>
              <p:nvPr/>
            </p:nvSpPr>
            <p:spPr bwMode="auto">
              <a:xfrm>
                <a:off x="1259632" y="5425945"/>
                <a:ext cx="66247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只有當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為奇整數時，方程式才有可歸一化的有限次多項式解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91BE20-7E20-BA1E-7E30-AE474768C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425945"/>
                <a:ext cx="6624736" cy="369332"/>
              </a:xfrm>
              <a:prstGeom prst="rect">
                <a:avLst/>
              </a:prstGeom>
              <a:blipFill>
                <a:blip r:embed="rId10"/>
                <a:stretch>
                  <a:fillRect l="-7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3C20FE4-A41B-88F6-3920-63FB98718724}"/>
              </a:ext>
            </a:extLst>
          </p:cNvPr>
          <p:cNvSpPr txBox="1"/>
          <p:nvPr/>
        </p:nvSpPr>
        <p:spPr bwMode="auto">
          <a:xfrm>
            <a:off x="3201510" y="5928734"/>
            <a:ext cx="5417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能量只有在這些值時，定態方程式才有解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604E0-47AE-2910-7928-AA698552D6B4}"/>
              </a:ext>
            </a:extLst>
          </p:cNvPr>
          <p:cNvSpPr txBox="1"/>
          <p:nvPr/>
        </p:nvSpPr>
        <p:spPr bwMode="auto">
          <a:xfrm>
            <a:off x="1229278" y="6413321"/>
            <a:ext cx="5981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量子簡諧運動的能量是量子化的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07B152-51D1-075F-7FDB-5D4B7B172FC2}"/>
              </a:ext>
            </a:extLst>
          </p:cNvPr>
          <p:cNvSpPr txBox="1"/>
          <p:nvPr/>
        </p:nvSpPr>
        <p:spPr bwMode="auto">
          <a:xfrm>
            <a:off x="1258121" y="70799"/>
            <a:ext cx="6381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以上是一個猜測的過程，是否可行，必須直接求解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3910E9-16D3-CE3D-BF03-37F920484549}"/>
                  </a:ext>
                </a:extLst>
              </p:cNvPr>
              <p:cNvSpPr txBox="1"/>
              <p:nvPr/>
            </p:nvSpPr>
            <p:spPr bwMode="auto">
              <a:xfrm>
                <a:off x="3509850" y="4332657"/>
                <a:ext cx="54171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是多項式解的冪次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是該解對應的能量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3910E9-16D3-CE3D-BF03-37F920484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9850" y="4332657"/>
                <a:ext cx="5417130" cy="369332"/>
              </a:xfrm>
              <a:prstGeom prst="rect">
                <a:avLst/>
              </a:prstGeom>
              <a:blipFill>
                <a:blip r:embed="rId11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F78F4D50-D2EB-31C5-31A1-25034C67E03F}"/>
              </a:ext>
            </a:extLst>
          </p:cNvPr>
          <p:cNvSpPr/>
          <p:nvPr/>
        </p:nvSpPr>
        <p:spPr>
          <a:xfrm>
            <a:off x="2123728" y="1674837"/>
            <a:ext cx="648072" cy="458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F13350-C414-D2AA-A0AD-8D7A277563B0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1763688" y="764704"/>
            <a:ext cx="684076" cy="910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CA62DD-E63C-7527-D82D-75A41C0700BD}"/>
              </a:ext>
            </a:extLst>
          </p:cNvPr>
          <p:cNvCxnSpPr>
            <a:cxnSpLocks/>
            <a:stCxn id="18" idx="7"/>
          </p:cNvCxnSpPr>
          <p:nvPr/>
        </p:nvCxnSpPr>
        <p:spPr>
          <a:xfrm flipH="1" flipV="1">
            <a:off x="2600164" y="764704"/>
            <a:ext cx="76728" cy="977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2463D7-611B-4B61-90E2-ACEA6F4C6F43}"/>
              </a:ext>
            </a:extLst>
          </p:cNvPr>
          <p:cNvCxnSpPr>
            <a:cxnSpLocks/>
          </p:cNvCxnSpPr>
          <p:nvPr/>
        </p:nvCxnSpPr>
        <p:spPr>
          <a:xfrm flipV="1">
            <a:off x="2771800" y="980728"/>
            <a:ext cx="864096" cy="8640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/>
      <p:bldP spid="15" grpId="0"/>
      <p:bldP spid="17" grpId="0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7B015-38D4-A7BD-8FD3-29160261868D}"/>
                  </a:ext>
                </a:extLst>
              </p:cNvPr>
              <p:cNvSpPr txBox="1"/>
              <p:nvPr/>
            </p:nvSpPr>
            <p:spPr bwMode="auto">
              <a:xfrm>
                <a:off x="2080607" y="1079747"/>
                <a:ext cx="2567178" cy="6690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7B015-38D4-A7BD-8FD3-291602618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0607" y="1079747"/>
                <a:ext cx="2567178" cy="6690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1F130-CDF1-63B1-3DA0-118AB62F01C6}"/>
                  </a:ext>
                </a:extLst>
              </p:cNvPr>
              <p:cNvSpPr txBox="1"/>
              <p:nvPr/>
            </p:nvSpPr>
            <p:spPr bwMode="auto">
              <a:xfrm>
                <a:off x="579340" y="2419131"/>
                <a:ext cx="86409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1F130-CDF1-63B1-3DA0-118AB62F0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340" y="2419131"/>
                <a:ext cx="86409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56A31305-EC18-5F19-E37E-27722BC8A80C}"/>
                  </a:ext>
                </a:extLst>
              </p:cNvPr>
              <p:cNvSpPr txBox="1"/>
              <p:nvPr/>
            </p:nvSpPr>
            <p:spPr bwMode="auto">
              <a:xfrm>
                <a:off x="3221869" y="2324444"/>
                <a:ext cx="338167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56A31305-EC18-5F19-E37E-27722BC8A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1869" y="2324444"/>
                <a:ext cx="3381671" cy="532518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D8B0BE-7F0D-2711-E0A9-18F2596B73E4}"/>
                  </a:ext>
                </a:extLst>
              </p:cNvPr>
              <p:cNvSpPr txBox="1"/>
              <p:nvPr/>
            </p:nvSpPr>
            <p:spPr bwMode="auto">
              <a:xfrm>
                <a:off x="536174" y="4548517"/>
                <a:ext cx="86363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D8B0BE-7F0D-2711-E0A9-18F2596B7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74" y="4548517"/>
                <a:ext cx="86363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C579BCDD-E977-81C2-F0BF-BCD93F4353EC}"/>
                  </a:ext>
                </a:extLst>
              </p:cNvPr>
              <p:cNvSpPr txBox="1"/>
              <p:nvPr/>
            </p:nvSpPr>
            <p:spPr bwMode="auto">
              <a:xfrm>
                <a:off x="3116118" y="4466924"/>
                <a:ext cx="3662522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C579BCDD-E977-81C2-F0BF-BCD93F435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118" y="4466924"/>
                <a:ext cx="3662522" cy="532518"/>
              </a:xfrm>
              <a:prstGeom prst="rect">
                <a:avLst/>
              </a:prstGeom>
              <a:blipFill>
                <a:blip r:embed="rId6"/>
                <a:stretch>
                  <a:fillRect b="-46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75A13ED4-018C-40E1-6A6A-64916915D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1" b="7465"/>
          <a:stretch/>
        </p:blipFill>
        <p:spPr bwMode="auto">
          <a:xfrm>
            <a:off x="6949307" y="44624"/>
            <a:ext cx="199226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A5ADA087-AA3B-4AC0-62B8-B1BF2DF2E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51067"/>
          <a:stretch/>
        </p:blipFill>
        <p:spPr bwMode="auto">
          <a:xfrm>
            <a:off x="6932581" y="1970883"/>
            <a:ext cx="199226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C178B9-D663-81E6-9911-DDFFDEF170AB}"/>
                  </a:ext>
                </a:extLst>
              </p:cNvPr>
              <p:cNvSpPr txBox="1"/>
              <p:nvPr/>
            </p:nvSpPr>
            <p:spPr bwMode="auto">
              <a:xfrm>
                <a:off x="536175" y="5702805"/>
                <a:ext cx="86363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C178B9-D663-81E6-9911-DDFFDEF17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75" y="5702805"/>
                <a:ext cx="8636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D47044DF-45E2-6484-3714-404E763AA35C}"/>
                  </a:ext>
                </a:extLst>
              </p:cNvPr>
              <p:cNvSpPr txBox="1"/>
              <p:nvPr/>
            </p:nvSpPr>
            <p:spPr bwMode="auto">
              <a:xfrm>
                <a:off x="3096345" y="5447089"/>
                <a:ext cx="1699440" cy="6509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D47044DF-45E2-6484-3714-404E763AA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5" y="5447089"/>
                <a:ext cx="1699440" cy="6509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63BCE-6A16-F481-6A5B-B6D69138C780}"/>
                  </a:ext>
                </a:extLst>
              </p:cNvPr>
              <p:cNvSpPr txBox="1"/>
              <p:nvPr/>
            </p:nvSpPr>
            <p:spPr bwMode="auto">
              <a:xfrm>
                <a:off x="3096345" y="6169749"/>
                <a:ext cx="5328592" cy="5325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63BCE-6A16-F481-6A5B-B6D69138C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5" y="6169749"/>
                <a:ext cx="5328592" cy="532518"/>
              </a:xfrm>
              <a:prstGeom prst="rect">
                <a:avLst/>
              </a:prstGeom>
              <a:blipFill>
                <a:blip r:embed="rId10"/>
                <a:stretch>
                  <a:fillRect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BB9120BE-398E-26FB-4AAC-54D87011C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4" r="25786"/>
          <a:stretch/>
        </p:blipFill>
        <p:spPr bwMode="auto">
          <a:xfrm>
            <a:off x="6935604" y="4060416"/>
            <a:ext cx="200597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CAF7B0-F1F9-B3DE-A0D4-D5ED388C4A2E}"/>
              </a:ext>
            </a:extLst>
          </p:cNvPr>
          <p:cNvSpPr txBox="1"/>
          <p:nvPr/>
        </p:nvSpPr>
        <p:spPr bwMode="auto">
          <a:xfrm>
            <a:off x="497736" y="2061119"/>
            <a:ext cx="1944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前三個定態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E3FF5D1D-8A74-9745-F9AC-4699E6671E3C}"/>
                  </a:ext>
                </a:extLst>
              </p:cNvPr>
              <p:cNvSpPr txBox="1"/>
              <p:nvPr/>
            </p:nvSpPr>
            <p:spPr bwMode="auto">
              <a:xfrm>
                <a:off x="4795785" y="855732"/>
                <a:ext cx="1872208" cy="8798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E3FF5D1D-8A74-9745-F9AC-4699E6671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5785" y="855732"/>
                <a:ext cx="1872208" cy="879856"/>
              </a:xfrm>
              <a:prstGeom prst="rect">
                <a:avLst/>
              </a:prstGeom>
              <a:blipFill>
                <a:blip r:embed="rId11"/>
                <a:stretch>
                  <a:fillRect t="-97143" b="-1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2E08666D-3F54-1329-1B38-E6BB5950FBF4}"/>
                  </a:ext>
                </a:extLst>
              </p:cNvPr>
              <p:cNvSpPr txBox="1"/>
              <p:nvPr/>
            </p:nvSpPr>
            <p:spPr bwMode="auto">
              <a:xfrm>
                <a:off x="540377" y="3077276"/>
                <a:ext cx="1356653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2E08666D-3F54-1329-1B38-E6BB5950F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377" y="3077276"/>
                <a:ext cx="1356653" cy="9106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249E0968-5D74-2C95-0DD2-B832D7871B2F}"/>
                  </a:ext>
                </a:extLst>
              </p:cNvPr>
              <p:cNvSpPr txBox="1"/>
              <p:nvPr/>
            </p:nvSpPr>
            <p:spPr bwMode="auto">
              <a:xfrm>
                <a:off x="3829447" y="3341759"/>
                <a:ext cx="2774093" cy="64036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249E0968-5D74-2C95-0DD2-B832D7871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9447" y="3341759"/>
                <a:ext cx="2774093" cy="640368"/>
              </a:xfrm>
              <a:prstGeom prst="rect">
                <a:avLst/>
              </a:prstGeom>
              <a:blipFill>
                <a:blip r:embed="rId13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1FFD75F-8234-D58D-8CA1-7DE350900641}"/>
              </a:ext>
            </a:extLst>
          </p:cNvPr>
          <p:cNvSpPr txBox="1"/>
          <p:nvPr/>
        </p:nvSpPr>
        <p:spPr bwMode="auto">
          <a:xfrm>
            <a:off x="1897030" y="3475262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Ground state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B7A1BF-99DA-B193-538F-86F41361E187}"/>
              </a:ext>
            </a:extLst>
          </p:cNvPr>
          <p:cNvSpPr txBox="1"/>
          <p:nvPr/>
        </p:nvSpPr>
        <p:spPr bwMode="auto">
          <a:xfrm>
            <a:off x="1485359" y="4548517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1st excited state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05939-D72A-88E0-3F3E-499AC1493453}"/>
              </a:ext>
            </a:extLst>
          </p:cNvPr>
          <p:cNvSpPr txBox="1"/>
          <p:nvPr/>
        </p:nvSpPr>
        <p:spPr bwMode="auto">
          <a:xfrm>
            <a:off x="1820234" y="3982793"/>
            <a:ext cx="29755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常數則由歸一化條件給定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F5BF8E9-FBEC-3B18-861E-4052851A04C8}"/>
                  </a:ext>
                </a:extLst>
              </p:cNvPr>
              <p:cNvSpPr txBox="1"/>
              <p:nvPr/>
            </p:nvSpPr>
            <p:spPr bwMode="auto">
              <a:xfrm>
                <a:off x="561782" y="395200"/>
                <a:ext cx="3233001" cy="521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TW" altLang="en-US" sz="1800" b="0" i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的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i="0" dirty="0">
                    <a:latin typeface="+mj-lt"/>
                    <a:ea typeface="+mn-ea"/>
                  </a:rPr>
                  <a:t>次</a:t>
                </a:r>
                <a:r>
                  <a:rPr lang="zh-TW" altLang="en-US" i="0" dirty="0">
                    <a:latin typeface="+mj-lt"/>
                    <a:ea typeface="+mj-ea"/>
                  </a:rPr>
                  <a:t>多項式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F5BF8E9-FBEC-3B18-861E-4052851A0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782" y="395200"/>
                <a:ext cx="3233001" cy="521746"/>
              </a:xfrm>
              <a:prstGeom prst="rect">
                <a:avLst/>
              </a:prstGeom>
              <a:blipFill>
                <a:blip r:embed="rId14"/>
                <a:stretch>
                  <a:fillRect b="-170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D147C32-760D-89A7-1C4D-86F27CFD82AB}"/>
              </a:ext>
            </a:extLst>
          </p:cNvPr>
          <p:cNvSpPr txBox="1"/>
          <p:nvPr/>
        </p:nvSpPr>
        <p:spPr bwMode="auto">
          <a:xfrm>
            <a:off x="1443435" y="5698774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2nd excited state</a:t>
            </a:r>
          </a:p>
        </p:txBody>
      </p:sp>
    </p:spTree>
    <p:extLst>
      <p:ext uri="{BB962C8B-B14F-4D97-AF65-F5344CB8AC3E}">
        <p14:creationId xmlns:p14="http://schemas.microsoft.com/office/powerpoint/2010/main" val="329388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/>
      <p:bldP spid="19" grpId="0"/>
      <p:bldP spid="3" grpId="0"/>
      <p:bldP spid="2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1" t="467" r="57109" b="-467"/>
          <a:stretch/>
        </p:blipFill>
        <p:spPr>
          <a:xfrm>
            <a:off x="2123728" y="63500"/>
            <a:ext cx="1870599" cy="679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F662C2-1EA0-39FC-2E1D-FD6A5BE7D988}"/>
                  </a:ext>
                </a:extLst>
              </p:cNvPr>
              <p:cNvSpPr txBox="1"/>
              <p:nvPr/>
            </p:nvSpPr>
            <p:spPr bwMode="auto">
              <a:xfrm>
                <a:off x="5724128" y="1052736"/>
                <a:ext cx="1133872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F662C2-1EA0-39FC-2E1D-FD6A5BE7D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4128" y="1052736"/>
                <a:ext cx="1133872" cy="566694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602D49C-9998-4198-4109-ECF8B2150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75" t="1747" b="78117"/>
          <a:stretch/>
        </p:blipFill>
        <p:spPr>
          <a:xfrm>
            <a:off x="4283968" y="1844824"/>
            <a:ext cx="4318839" cy="2376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AE122-7CB5-4C43-1582-AEAC582E347B}"/>
              </a:ext>
            </a:extLst>
          </p:cNvPr>
          <p:cNvSpPr txBox="1"/>
          <p:nvPr/>
        </p:nvSpPr>
        <p:spPr bwMode="auto">
          <a:xfrm>
            <a:off x="4499992" y="4509120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能量量子化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Energy Quantization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4FCC689A-26A5-A340-A1EE-C06AD309EE69}"/>
                  </a:ext>
                </a:extLst>
              </p:cNvPr>
              <p:cNvSpPr txBox="1"/>
              <p:nvPr/>
            </p:nvSpPr>
            <p:spPr bwMode="auto">
              <a:xfrm>
                <a:off x="4355976" y="3789040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4FCC689A-26A5-A340-A1EE-C06AD309E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3789040"/>
                <a:ext cx="742553" cy="338554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972D2C8-7D89-F781-4E8E-A1E47D97ECCB}"/>
                  </a:ext>
                </a:extLst>
              </p:cNvPr>
              <p:cNvSpPr txBox="1"/>
              <p:nvPr/>
            </p:nvSpPr>
            <p:spPr bwMode="auto">
              <a:xfrm>
                <a:off x="4355975" y="3331731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972D2C8-7D89-F781-4E8E-A1E47D97E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5" y="3331731"/>
                <a:ext cx="742553" cy="338554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0ECB7C0-EF37-6298-D1A4-0BD0E16E8F5B}"/>
                  </a:ext>
                </a:extLst>
              </p:cNvPr>
              <p:cNvSpPr txBox="1"/>
              <p:nvPr/>
            </p:nvSpPr>
            <p:spPr bwMode="auto">
              <a:xfrm>
                <a:off x="4355974" y="2863679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0ECB7C0-EF37-6298-D1A4-0BD0E16E8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4" y="2863679"/>
                <a:ext cx="74255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BEC5479A-363B-3148-E330-78DAD3BFDF43}"/>
                  </a:ext>
                </a:extLst>
              </p:cNvPr>
              <p:cNvSpPr txBox="1"/>
              <p:nvPr/>
            </p:nvSpPr>
            <p:spPr bwMode="auto">
              <a:xfrm>
                <a:off x="4355974" y="2381109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BEC5479A-363B-3148-E330-78DAD3BFD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4" y="2381109"/>
                <a:ext cx="74255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0651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941409" y="2716073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本徵函數彼此正交。這很像一組彼此正交的基底！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2048008" y="3166862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008" y="3166862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4016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2062105" y="4574139"/>
                <a:ext cx="2963567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105" y="4574139"/>
                <a:ext cx="2963567" cy="901914"/>
              </a:xfrm>
              <a:prstGeom prst="rect">
                <a:avLst/>
              </a:prstGeom>
              <a:blipFill>
                <a:blip r:embed="rId3"/>
                <a:stretch>
                  <a:fillRect l="-6838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2024762" y="1808576"/>
                <a:ext cx="2465604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762" y="1808576"/>
                <a:ext cx="2465604" cy="847861"/>
              </a:xfrm>
              <a:prstGeom prst="rect">
                <a:avLst/>
              </a:prstGeom>
              <a:blipFill>
                <a:blip r:embed="rId4"/>
                <a:stretch>
                  <a:fillRect t="-100000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938239" y="4130811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可以寫成態函數與本徵函數的空間積分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8239" y="4130811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1018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941409" y="1380430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作展開。展開讓我們聯想到向量以基底展開：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1409" y="1380430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48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1674628-D860-5600-F628-82D753548D78}"/>
              </a:ext>
            </a:extLst>
          </p:cNvPr>
          <p:cNvSpPr txBox="1"/>
          <p:nvPr/>
        </p:nvSpPr>
        <p:spPr bwMode="auto">
          <a:xfrm>
            <a:off x="935596" y="836712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別忘了！能量本徵函數滿足的性質，SHO的本徵函數也都滿足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77DC81B5-C4FB-1049-F290-1E9DEA43C168}"/>
                  </a:ext>
                </a:extLst>
              </p:cNvPr>
              <p:cNvSpPr/>
              <p:nvPr/>
            </p:nvSpPr>
            <p:spPr>
              <a:xfrm>
                <a:off x="935596" y="5640840"/>
                <a:ext cx="7524836" cy="506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就是在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/>
                  <a:t>狀態，測量</a:t>
                </a:r>
                <a:r>
                  <a:rPr lang="zh-TW" altLang="en-US" dirty="0"/>
                  <a:t>能量</a:t>
                </a:r>
                <a:r>
                  <a:rPr lang="zh-TW" altLang="en-US" sz="1800" dirty="0"/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TW" altLang="en-US" sz="1800" dirty="0"/>
                  <a:t>的機率！</a:t>
                </a:r>
              </a:p>
            </p:txBody>
          </p:sp>
        </mc:Choice>
        <mc:Fallback xmlns=""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77DC81B5-C4FB-1049-F290-1E9DEA43C1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6" y="5640840"/>
                <a:ext cx="7524836" cy="506870"/>
              </a:xfrm>
              <a:prstGeom prst="rect">
                <a:avLst/>
              </a:prstGeom>
              <a:blipFill>
                <a:blip r:embed="rId7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796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Text Box 11"/>
          <p:cNvSpPr txBox="1">
            <a:spLocks noChangeArrowheads="1"/>
          </p:cNvSpPr>
          <p:nvPr/>
        </p:nvSpPr>
        <p:spPr bwMode="auto">
          <a:xfrm>
            <a:off x="1043609" y="765174"/>
            <a:ext cx="5185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大膽推想：動量的函數（比如動能）的期望值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9144" name="Text Box 18"/>
              <p:cNvSpPr txBox="1">
                <a:spLocks noChangeArrowheads="1"/>
              </p:cNvSpPr>
              <p:nvPr/>
            </p:nvSpPr>
            <p:spPr bwMode="auto">
              <a:xfrm>
                <a:off x="2809256" y="3759541"/>
                <a:ext cx="3816623" cy="402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>
                    <a:solidFill>
                      <a:srgbClr val="000000"/>
                    </a:solidFill>
                  </a:rPr>
                  <a:t>例如漢米爾頓量的期望值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</a:rPr>
                  <a:t>：</a:t>
                </a:r>
              </a:p>
            </p:txBody>
          </p:sp>
        </mc:Choice>
        <mc:Fallback xmlns="">
          <p:sp>
            <p:nvSpPr>
              <p:cNvPr id="21914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9256" y="3759541"/>
                <a:ext cx="3816623" cy="402354"/>
              </a:xfrm>
              <a:prstGeom prst="rect">
                <a:avLst/>
              </a:prstGeom>
              <a:blipFill>
                <a:blip r:embed="rId2"/>
                <a:stretch>
                  <a:fillRect l="-1661" t="-3125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17">
            <a:extLst>
              <a:ext uri="{FF2B5EF4-FFF2-40B4-BE49-F238E27FC236}">
                <a16:creationId xmlns:a16="http://schemas.microsoft.com/office/drawing/2014/main" id="{E489F950-C32B-19C0-4D2A-ACF46A6E0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1806" y="1778004"/>
            <a:ext cx="11509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403C049C-3326-5041-7F2C-C665A596C58C}"/>
                  </a:ext>
                </a:extLst>
              </p:cNvPr>
              <p:cNvSpPr txBox="1"/>
              <p:nvPr/>
            </p:nvSpPr>
            <p:spPr bwMode="auto">
              <a:xfrm>
                <a:off x="899592" y="1318629"/>
                <a:ext cx="377751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403C049C-3326-5041-7F2C-C665A596C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1318629"/>
                <a:ext cx="3777516" cy="901914"/>
              </a:xfrm>
              <a:prstGeom prst="rect">
                <a:avLst/>
              </a:prstGeom>
              <a:blipFill>
                <a:blip r:embed="rId3"/>
                <a:stretch>
                  <a:fillRect l="-5705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0065B804-0D54-3443-788F-7C0656F04FFD}"/>
                  </a:ext>
                </a:extLst>
              </p:cNvPr>
              <p:cNvSpPr txBox="1"/>
              <p:nvPr/>
            </p:nvSpPr>
            <p:spPr bwMode="auto">
              <a:xfrm>
                <a:off x="6077442" y="1457128"/>
                <a:ext cx="1590902" cy="62491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0065B804-0D54-3443-788F-7C0656F04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7442" y="1457128"/>
                <a:ext cx="1590902" cy="624915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1A21E6A2-4A8F-54A2-4C3A-80A40DF4C4DA}"/>
                  </a:ext>
                </a:extLst>
              </p:cNvPr>
              <p:cNvSpPr txBox="1"/>
              <p:nvPr/>
            </p:nvSpPr>
            <p:spPr bwMode="auto">
              <a:xfrm>
                <a:off x="2227311" y="2828492"/>
                <a:ext cx="4440554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1A21E6A2-4A8F-54A2-4C3A-80A40DF4C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7311" y="2828492"/>
                <a:ext cx="4440554" cy="901914"/>
              </a:xfrm>
              <a:prstGeom prst="rect">
                <a:avLst/>
              </a:prstGeom>
              <a:blipFill>
                <a:blip r:embed="rId5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E07E3EB-8BDA-CDFD-A97F-C7ACF56E7122}"/>
                  </a:ext>
                </a:extLst>
              </p:cNvPr>
              <p:cNvSpPr txBox="1"/>
              <p:nvPr/>
            </p:nvSpPr>
            <p:spPr bwMode="auto">
              <a:xfrm>
                <a:off x="305594" y="4199075"/>
                <a:ext cx="8532811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E07E3EB-8BDA-CDFD-A97F-C7ACF56E7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594" y="4199075"/>
                <a:ext cx="8532811" cy="901914"/>
              </a:xfrm>
              <a:prstGeom prst="rect">
                <a:avLst/>
              </a:prstGeom>
              <a:blipFill>
                <a:blip r:embed="rId6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own Arrow 1">
            <a:extLst>
              <a:ext uri="{FF2B5EF4-FFF2-40B4-BE49-F238E27FC236}">
                <a16:creationId xmlns:a16="http://schemas.microsoft.com/office/drawing/2014/main" id="{50E1405B-2ACD-E3D8-613C-6812856F8A0C}"/>
              </a:ext>
            </a:extLst>
          </p:cNvPr>
          <p:cNvSpPr/>
          <p:nvPr/>
        </p:nvSpPr>
        <p:spPr>
          <a:xfrm>
            <a:off x="4036588" y="2367309"/>
            <a:ext cx="432048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33739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problem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155B3BAE-00AF-DAC9-E944-82D36FE7E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71042"/>
            <a:ext cx="7772400" cy="2945990"/>
          </a:xfrm>
          <a:prstGeom prst="rect">
            <a:avLst/>
          </a:prstGeom>
        </p:spPr>
      </p:pic>
      <p:pic>
        <p:nvPicPr>
          <p:cNvPr id="5" name="Picture 4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F10D0687-C1A2-CF6B-FDC0-11B79A2FC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1"/>
          <a:stretch/>
        </p:blipFill>
        <p:spPr>
          <a:xfrm>
            <a:off x="685800" y="3717032"/>
            <a:ext cx="7772400" cy="26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72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323" name="文字方塊 1"/>
              <p:cNvSpPr txBox="1">
                <a:spLocks noChangeArrowheads="1"/>
              </p:cNvSpPr>
              <p:nvPr/>
            </p:nvSpPr>
            <p:spPr bwMode="auto">
              <a:xfrm>
                <a:off x="899592" y="669361"/>
                <a:ext cx="79601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我們將波函數的空間微分運算，定義為量子力學的動量算子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</a:t>
                </a:r>
                <a:r>
                  <a:rPr lang="en-US" altLang="zh-TW" sz="1800" b="0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𝑝</m:t>
                        </m:r>
                      </m:e>
                    </m:acc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！</a:t>
                </a:r>
              </a:p>
            </p:txBody>
          </p:sp>
        </mc:Choice>
        <mc:Fallback xmlns="">
          <p:sp>
            <p:nvSpPr>
              <p:cNvPr id="13323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669361"/>
                <a:ext cx="7960152" cy="369332"/>
              </a:xfrm>
              <a:prstGeom prst="rect">
                <a:avLst/>
              </a:prstGeom>
              <a:blipFill>
                <a:blip r:embed="rId2"/>
                <a:stretch>
                  <a:fillRect l="-797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697802" y="4141642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</a:t>
            </a:r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4519436" y="4176550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量子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2634030" y="1070272"/>
                <a:ext cx="1361462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4030" y="1070272"/>
                <a:ext cx="1361462" cy="61901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1544273" y="3512001"/>
                <a:ext cx="1051377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4273" y="3512001"/>
                <a:ext cx="1051377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/>
              <p:nvPr/>
            </p:nvSpPr>
            <p:spPr bwMode="auto">
              <a:xfrm>
                <a:off x="3505180" y="3479221"/>
                <a:ext cx="2499787" cy="7203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180" y="3479221"/>
                <a:ext cx="2499787" cy="720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8ACD37B-2668-257E-3DE2-6FBD3145528B}"/>
              </a:ext>
            </a:extLst>
          </p:cNvPr>
          <p:cNvSpPr txBox="1"/>
          <p:nvPr/>
        </p:nvSpPr>
        <p:spPr bwMode="auto">
          <a:xfrm>
            <a:off x="899592" y="4476650"/>
            <a:ext cx="6622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大膽地假設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，所有物理量都對應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作用於波函數的運算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算子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DDDBC-D412-A89F-A6E5-BA092E947775}"/>
              </a:ext>
            </a:extLst>
          </p:cNvPr>
          <p:cNvSpPr txBox="1"/>
          <p:nvPr/>
        </p:nvSpPr>
        <p:spPr bwMode="auto">
          <a:xfrm>
            <a:off x="899592" y="269629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當初只是幫助猜想的翻譯表，現在可以稍加修改，正式地搬上量子力學檯面，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9B78C-ECC2-17DA-0965-CFDF7E9639CD}"/>
              </a:ext>
            </a:extLst>
          </p:cNvPr>
          <p:cNvSpPr txBox="1"/>
          <p:nvPr/>
        </p:nvSpPr>
        <p:spPr bwMode="auto">
          <a:xfrm>
            <a:off x="899592" y="2414457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/>
              <a:t>有古典對應的物理量就用</a:t>
            </a:r>
            <a:r>
              <a:rPr lang="en-US" dirty="0" err="1"/>
              <a:t>與</a:t>
            </a:r>
            <a:r>
              <a:rPr lang="en-TW"/>
              <a:t>古典一樣的形式</a:t>
            </a:r>
            <a:r>
              <a:rPr lang="en-GB" dirty="0" err="1"/>
              <a:t>來組合位置與動量算子</a:t>
            </a:r>
            <a:r>
              <a:rPr lang="en-TW"/>
              <a:t>：</a:t>
            </a:r>
            <a:endParaRPr lang="en-TW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1691665-643E-6EF2-721A-216C0983961F}"/>
              </a:ext>
            </a:extLst>
          </p:cNvPr>
          <p:cNvSpPr/>
          <p:nvPr/>
        </p:nvSpPr>
        <p:spPr>
          <a:xfrm>
            <a:off x="2757615" y="3557680"/>
            <a:ext cx="576064" cy="4621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5">
                <a:extLst>
                  <a:ext uri="{FF2B5EF4-FFF2-40B4-BE49-F238E27FC236}">
                    <a16:creationId xmlns:a16="http://schemas.microsoft.com/office/drawing/2014/main" id="{6C364F8E-E194-4F64-5B75-584273DAE60D}"/>
                  </a:ext>
                </a:extLst>
              </p:cNvPr>
              <p:cNvSpPr txBox="1"/>
              <p:nvPr/>
            </p:nvSpPr>
            <p:spPr bwMode="auto">
              <a:xfrm>
                <a:off x="2634030" y="2068167"/>
                <a:ext cx="81099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2" name="文字方塊 25">
                <a:extLst>
                  <a:ext uri="{FF2B5EF4-FFF2-40B4-BE49-F238E27FC236}">
                    <a16:creationId xmlns:a16="http://schemas.microsoft.com/office/drawing/2014/main" id="{6C364F8E-E194-4F64-5B75-584273DAE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4030" y="2068167"/>
                <a:ext cx="8109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A89E2D1F-580F-D797-EE07-14C61D27A3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592" y="1687847"/>
                <a:ext cx="69127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將波函數乘上位置的運算定義為量子力學的位置算子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</a:t>
                </a:r>
                <a:r>
                  <a:rPr lang="en-US" altLang="zh-TW" sz="1800" b="0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</m:acc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！</a:t>
                </a:r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A89E2D1F-580F-D797-EE07-14C61D27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1687847"/>
                <a:ext cx="6912768" cy="369332"/>
              </a:xfrm>
              <a:prstGeom prst="rect">
                <a:avLst/>
              </a:prstGeom>
              <a:blipFill>
                <a:blip r:embed="rId7"/>
                <a:stretch>
                  <a:fillRect l="-91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148D69F-8C2C-9A8B-3581-FD249868230B}"/>
              </a:ext>
            </a:extLst>
          </p:cNvPr>
          <p:cNvSpPr txBox="1"/>
          <p:nvPr/>
        </p:nvSpPr>
        <p:spPr bwMode="auto">
          <a:xfrm>
            <a:off x="906577" y="4910341"/>
            <a:ext cx="6622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該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物理量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的期望值，就是此運算作用於狀態的波函數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A7850C-18EB-43C7-2049-2FB046D3B6E2}"/>
              </a:ext>
            </a:extLst>
          </p:cNvPr>
          <p:cNvSpPr txBox="1"/>
          <p:nvPr/>
        </p:nvSpPr>
        <p:spPr bwMode="auto">
          <a:xfrm>
            <a:off x="907489" y="5372111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乘上波函數的複數共軛，最後對空間積分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A6A33E1F-E7BC-4F34-5A48-2B4BA1F232BC}"/>
                  </a:ext>
                </a:extLst>
              </p:cNvPr>
              <p:cNvSpPr txBox="1"/>
              <p:nvPr/>
            </p:nvSpPr>
            <p:spPr bwMode="auto">
              <a:xfrm>
                <a:off x="1544273" y="5821766"/>
                <a:ext cx="4661794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A6A33E1F-E7BC-4F34-5A48-2B4BA1F23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4273" y="5821766"/>
                <a:ext cx="4661794" cy="901914"/>
              </a:xfrm>
              <a:prstGeom prst="rect">
                <a:avLst/>
              </a:prstGeom>
              <a:blipFill>
                <a:blip r:embed="rId8"/>
                <a:stretch>
                  <a:fillRect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33157613-B19C-A506-1B7F-4993985AF2A8}"/>
                  </a:ext>
                </a:extLst>
              </p:cNvPr>
              <p:cNvSpPr txBox="1"/>
              <p:nvPr/>
            </p:nvSpPr>
            <p:spPr bwMode="auto">
              <a:xfrm>
                <a:off x="1518200" y="2794648"/>
                <a:ext cx="3630958" cy="6249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33157613-B19C-A506-1B7F-4993985AF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8200" y="2794648"/>
                <a:ext cx="3630958" cy="624915"/>
              </a:xfrm>
              <a:prstGeom prst="rect">
                <a:avLst/>
              </a:prstGeom>
              <a:blipFill>
                <a:blip r:embed="rId9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34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9" grpId="0" animBg="1"/>
      <p:bldP spid="2" grpId="0" animBg="1"/>
      <p:bldP spid="5" grpId="0"/>
      <p:bldP spid="8" grpId="0"/>
      <p:bldP spid="9" grpId="0" animBg="1"/>
      <p:bldP spid="4" grpId="0"/>
      <p:bldP spid="13" grpId="0"/>
      <p:bldP spid="14" grpId="0" animBg="1"/>
      <p:bldP spid="7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12815</TotalTime>
  <Words>5022</Words>
  <Application>Microsoft Macintosh PowerPoint</Application>
  <PresentationFormat>On-screen Show (4:3)</PresentationFormat>
  <Paragraphs>681</Paragraphs>
  <Slides>67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PMingLiU</vt:lpstr>
      <vt:lpstr>Arial</vt:lpstr>
      <vt:lpstr>Calibri</vt:lpstr>
      <vt:lpstr>Cambria Math</vt:lpstr>
      <vt:lpstr>Times New Roman</vt:lpstr>
      <vt:lpstr>Office 佈景主題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715</cp:revision>
  <dcterms:created xsi:type="dcterms:W3CDTF">2008-03-17T12:32:20Z</dcterms:created>
  <dcterms:modified xsi:type="dcterms:W3CDTF">2024-12-12T05:48:30Z</dcterms:modified>
</cp:coreProperties>
</file>