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782" r:id="rId2"/>
    <p:sldId id="1735" r:id="rId3"/>
    <p:sldId id="1773" r:id="rId4"/>
    <p:sldId id="1772" r:id="rId5"/>
    <p:sldId id="1599" r:id="rId6"/>
    <p:sldId id="1088" r:id="rId7"/>
    <p:sldId id="1089" r:id="rId8"/>
    <p:sldId id="1775" r:id="rId9"/>
    <p:sldId id="1799" r:id="rId10"/>
    <p:sldId id="1800" r:id="rId11"/>
    <p:sldId id="1632" r:id="rId12"/>
    <p:sldId id="1771" r:id="rId13"/>
    <p:sldId id="1801" r:id="rId14"/>
    <p:sldId id="1770" r:id="rId15"/>
    <p:sldId id="1086" r:id="rId16"/>
    <p:sldId id="1613" r:id="rId17"/>
    <p:sldId id="1802" r:id="rId1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DE887"/>
    <a:srgbClr val="CC3399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/>
    <p:restoredTop sz="96197" autoAdjust="0"/>
  </p:normalViewPr>
  <p:slideViewPr>
    <p:cSldViewPr>
      <p:cViewPr varScale="1">
        <p:scale>
          <a:sx n="110" d="100"/>
          <a:sy n="110" d="100"/>
        </p:scale>
        <p:origin x="1632" y="4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F0E8003-1474-4B8E-940D-84CB7D9A8EA3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8799E8D5-88C0-4892-BDA7-B863EB0893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1426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6B0C9555-E961-4F69-ACA4-79C5FA72A480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D7E969D-132A-4D59-8EC3-AD32CABFE4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6058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44C2-06D8-43FF-A9AF-440150451A37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3DD8-5C54-42B9-A2D9-B349CC4D3F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925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070E7-AD48-4024-954A-7A0ECBB641BF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28289-0223-4D07-939A-CE42C3A48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94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ED59D-86BC-49FD-B825-082C079FB64A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6B9A-1CD7-41FE-9B0E-446E3ABAC7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19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73E9-25B0-4E2E-BAAE-455E95DB67F0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817C8-31D5-4801-B1B3-1FAA39DF87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99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8E49-37CB-46EF-BCAC-1DE3216CA0BA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286A-F7CE-4EE9-A765-A1A1E196A5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06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23B38-7037-466F-BA37-D70B43316A1B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B93C2-0A05-4449-AC77-ED2FD2FD8B7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5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88EF-1A6C-4C60-BE16-DB4D13EFD62F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AB37-46D5-4BE7-98B8-3D0D1B44491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426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C559-E49E-430C-ABDB-882723C7652E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FE616-3A23-4736-9A25-AA16EC042E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17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B77B-672B-4CED-BCF5-76CABB2838E2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38FE-B7F1-42AD-84A7-8EC1967589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70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D129-AD7D-4A40-8870-A15309344601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C6B6-7C11-4490-898D-6B0026F096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580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9D379-BB0B-4744-9F53-F9DDD81DA4CA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98C23-9545-49C0-8E05-4AEB2895C4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110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63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993EFFD-7999-46F0-AAF6-7765E241E78C}" type="datetimeFigureOut">
              <a:rPr lang="zh-TW" altLang="en-US"/>
              <a:pPr>
                <a:defRPr/>
              </a:pPr>
              <a:t>2025/2/18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4AAA8D-E2ED-435B-928D-B0FC0F521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3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12.png"/><Relationship Id="rId4" Type="http://schemas.openxmlformats.org/officeDocument/2006/relationships/image" Target="../media/image11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0.png"/><Relationship Id="rId13" Type="http://schemas.openxmlformats.org/officeDocument/2006/relationships/image" Target="../media/image146.png"/><Relationship Id="rId3" Type="http://schemas.openxmlformats.org/officeDocument/2006/relationships/image" Target="../media/image941.png"/><Relationship Id="rId7" Type="http://schemas.openxmlformats.org/officeDocument/2006/relationships/image" Target="../media/image382.png"/><Relationship Id="rId12" Type="http://schemas.openxmlformats.org/officeDocument/2006/relationships/image" Target="../media/image145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0.png"/><Relationship Id="rId11" Type="http://schemas.openxmlformats.org/officeDocument/2006/relationships/image" Target="../media/image11.jpeg"/><Relationship Id="rId5" Type="http://schemas.openxmlformats.org/officeDocument/2006/relationships/image" Target="../media/image134.png"/><Relationship Id="rId15" Type="http://schemas.openxmlformats.org/officeDocument/2006/relationships/image" Target="../media/image148.png"/><Relationship Id="rId10" Type="http://schemas.openxmlformats.org/officeDocument/2006/relationships/image" Target="../media/image143.png"/><Relationship Id="rId4" Type="http://schemas.openxmlformats.org/officeDocument/2006/relationships/image" Target="../media/image371.png"/><Relationship Id="rId9" Type="http://schemas.openxmlformats.org/officeDocument/2006/relationships/image" Target="../media/image141.png"/><Relationship Id="rId14" Type="http://schemas.openxmlformats.org/officeDocument/2006/relationships/image" Target="../media/image1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2.png"/><Relationship Id="rId13" Type="http://schemas.openxmlformats.org/officeDocument/2006/relationships/image" Target="../media/image57.png"/><Relationship Id="rId3" Type="http://schemas.openxmlformats.org/officeDocument/2006/relationships/image" Target="../media/image471.png"/><Relationship Id="rId7" Type="http://schemas.openxmlformats.org/officeDocument/2006/relationships/image" Target="../media/image501.png"/><Relationship Id="rId12" Type="http://schemas.openxmlformats.org/officeDocument/2006/relationships/image" Target="../media/image563.png"/><Relationship Id="rId2" Type="http://schemas.openxmlformats.org/officeDocument/2006/relationships/image" Target="../media/image4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11" Type="http://schemas.openxmlformats.org/officeDocument/2006/relationships/image" Target="../media/image552.png"/><Relationship Id="rId5" Type="http://schemas.openxmlformats.org/officeDocument/2006/relationships/image" Target="../media/image11.jpeg"/><Relationship Id="rId15" Type="http://schemas.openxmlformats.org/officeDocument/2006/relationships/image" Target="../media/image590.png"/><Relationship Id="rId10" Type="http://schemas.openxmlformats.org/officeDocument/2006/relationships/image" Target="../media/image542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Relationship Id="rId14" Type="http://schemas.openxmlformats.org/officeDocument/2006/relationships/image" Target="../media/image5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1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40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0.png"/><Relationship Id="rId3" Type="http://schemas.openxmlformats.org/officeDocument/2006/relationships/image" Target="../media/image1511.png"/><Relationship Id="rId7" Type="http://schemas.openxmlformats.org/officeDocument/2006/relationships/image" Target="../media/image197.png"/><Relationship Id="rId12" Type="http://schemas.openxmlformats.org/officeDocument/2006/relationships/image" Target="../media/image241.png"/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2.png"/><Relationship Id="rId11" Type="http://schemas.openxmlformats.org/officeDocument/2006/relationships/image" Target="../media/image231.png"/><Relationship Id="rId5" Type="http://schemas.openxmlformats.org/officeDocument/2006/relationships/image" Target="../media/image1711.png"/><Relationship Id="rId10" Type="http://schemas.openxmlformats.org/officeDocument/2006/relationships/image" Target="../media/image223.png"/><Relationship Id="rId4" Type="http://schemas.openxmlformats.org/officeDocument/2006/relationships/image" Target="../media/image16.png"/><Relationship Id="rId9" Type="http://schemas.openxmlformats.org/officeDocument/2006/relationships/image" Target="../media/image2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211.png"/><Relationship Id="rId12" Type="http://schemas.openxmlformats.org/officeDocument/2006/relationships/image" Target="../media/image301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11" Type="http://schemas.openxmlformats.org/officeDocument/2006/relationships/image" Target="../media/image292.png"/><Relationship Id="rId5" Type="http://schemas.openxmlformats.org/officeDocument/2006/relationships/image" Target="../media/image251.png"/><Relationship Id="rId10" Type="http://schemas.openxmlformats.org/officeDocument/2006/relationships/image" Target="../media/image282.png"/><Relationship Id="rId4" Type="http://schemas.openxmlformats.org/officeDocument/2006/relationships/image" Target="../media/image1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0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1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3" Type="http://schemas.openxmlformats.org/officeDocument/2006/relationships/image" Target="../media/image2510.png"/><Relationship Id="rId7" Type="http://schemas.openxmlformats.org/officeDocument/2006/relationships/image" Target="../media/image23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2.png"/><Relationship Id="rId5" Type="http://schemas.openxmlformats.org/officeDocument/2006/relationships/image" Target="../media/image1160.png"/><Relationship Id="rId9" Type="http://schemas.openxmlformats.org/officeDocument/2006/relationships/image" Target="../media/image3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.png"/><Relationship Id="rId3" Type="http://schemas.openxmlformats.org/officeDocument/2006/relationships/image" Target="../media/image268.png"/><Relationship Id="rId7" Type="http://schemas.openxmlformats.org/officeDocument/2006/relationships/image" Target="../media/image30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1.png"/><Relationship Id="rId5" Type="http://schemas.openxmlformats.org/officeDocument/2006/relationships/image" Target="../media/image281.png"/><Relationship Id="rId10" Type="http://schemas.openxmlformats.org/officeDocument/2006/relationships/image" Target="../media/image11.jpeg"/><Relationship Id="rId4" Type="http://schemas.openxmlformats.org/officeDocument/2006/relationships/image" Target="../media/image2710.png"/><Relationship Id="rId9" Type="http://schemas.openxmlformats.org/officeDocument/2006/relationships/image" Target="../media/image3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>
            <a:extLst>
              <a:ext uri="{FF2B5EF4-FFF2-40B4-BE49-F238E27FC236}">
                <a16:creationId xmlns:a16="http://schemas.microsoft.com/office/drawing/2014/main" id="{A251A672-48C7-DFA9-D10A-A3D5F09E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4608" y="764704"/>
            <a:ext cx="2074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古典力學的原則</a:t>
            </a:r>
          </a:p>
        </p:txBody>
      </p:sp>
      <p:pic>
        <p:nvPicPr>
          <p:cNvPr id="4" name="Picture 4" descr="A-09">
            <a:extLst>
              <a:ext uri="{FF2B5EF4-FFF2-40B4-BE49-F238E27FC236}">
                <a16:creationId xmlns:a16="http://schemas.microsoft.com/office/drawing/2014/main" id="{2AF17007-2043-DCE1-A545-5C2025F83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0"/>
          <a:stretch>
            <a:fillRect/>
          </a:stretch>
        </p:blipFill>
        <p:spPr bwMode="auto">
          <a:xfrm>
            <a:off x="2325951" y="1319079"/>
            <a:ext cx="4844462" cy="175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矩形 10">
                <a:extLst>
                  <a:ext uri="{FF2B5EF4-FFF2-40B4-BE49-F238E27FC236}">
                    <a16:creationId xmlns:a16="http://schemas.microsoft.com/office/drawing/2014/main" id="{43CA9597-1D20-3A9A-4B94-CC0254156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496" y="3514004"/>
                <a:ext cx="59128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zh-TW" altLang="en-US" sz="1800" dirty="0">
                    <a:latin typeface="Times New Roman" pitchFamily="18" charset="0"/>
                  </a:rPr>
                  <a:t>一個粒子的狀態由一個實數描述：</a:t>
                </a:r>
                <a:r>
                  <a:rPr lang="zh-TW" altLang="en-US" sz="1800" dirty="0">
                    <a:solidFill>
                      <a:srgbClr val="FF0000"/>
                    </a:solidFill>
                    <a:latin typeface="Times New Roman" pitchFamily="18" charset="0"/>
                  </a:rPr>
                  <a:t>一個特定的</a:t>
                </a:r>
                <a:r>
                  <a:rPr lang="zh-TW" altLang="en-US" sz="1800" dirty="0">
                    <a:latin typeface="Times New Roman" pitchFamily="18" charset="0"/>
                  </a:rPr>
                  <a:t>位置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1800" dirty="0">
                    <a:latin typeface="Times New Roman" pitchFamily="18" charset="0"/>
                  </a:rPr>
                  <a:t>！</a:t>
                </a:r>
              </a:p>
            </p:txBody>
          </p:sp>
        </mc:Choice>
        <mc:Fallback>
          <p:sp>
            <p:nvSpPr>
              <p:cNvPr id="5" name="矩形 10">
                <a:extLst>
                  <a:ext uri="{FF2B5EF4-FFF2-40B4-BE49-F238E27FC236}">
                    <a16:creationId xmlns:a16="http://schemas.microsoft.com/office/drawing/2014/main" id="{43CA9597-1D20-3A9A-4B94-CC0254156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496" y="3514004"/>
                <a:ext cx="5912837" cy="369332"/>
              </a:xfrm>
              <a:prstGeom prst="rect">
                <a:avLst/>
              </a:prstGeom>
              <a:blipFill>
                <a:blip r:embed="rId3"/>
                <a:stretch>
                  <a:fillRect l="-857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96254A-72AD-AECE-EA45-59C259B12BF0}"/>
                  </a:ext>
                </a:extLst>
              </p:cNvPr>
              <p:cNvSpPr txBox="1"/>
              <p:nvPr/>
            </p:nvSpPr>
            <p:spPr bwMode="auto">
              <a:xfrm>
                <a:off x="923496" y="3957748"/>
                <a:ext cx="58807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latin typeface="Times New Roman" pitchFamily="18" charset="0"/>
                  </a:rPr>
                  <a:t>此</a:t>
                </a:r>
                <a:r>
                  <a:rPr lang="zh-TW" altLang="en-US" sz="1800" dirty="0">
                    <a:latin typeface="Times New Roman" pitchFamily="18" charset="0"/>
                  </a:rPr>
                  <a:t>位置函數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隨時間的演化滿足運動方程式：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296254A-72AD-AECE-EA45-59C259B12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496" y="3957748"/>
                <a:ext cx="5880752" cy="369332"/>
              </a:xfrm>
              <a:prstGeom prst="rect">
                <a:avLst/>
              </a:prstGeom>
              <a:blipFill>
                <a:blip r:embed="rId4"/>
                <a:stretch>
                  <a:fillRect l="-86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C2598-CEE2-1EA9-9101-7D73AD7C1E38}"/>
                  </a:ext>
                </a:extLst>
              </p:cNvPr>
              <p:cNvSpPr txBox="1"/>
              <p:nvPr/>
            </p:nvSpPr>
            <p:spPr bwMode="auto">
              <a:xfrm>
                <a:off x="3622952" y="4401492"/>
                <a:ext cx="1820126" cy="664990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𝑚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EC2598-CEE2-1EA9-9101-7D73AD7C1E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2952" y="4401492"/>
                <a:ext cx="1820126" cy="664990"/>
              </a:xfrm>
              <a:prstGeom prst="rect">
                <a:avLst/>
              </a:prstGeom>
              <a:blipFill>
                <a:blip r:embed="rId5"/>
                <a:stretch>
                  <a:fillRect b="-18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33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1559B-83F1-A7E1-19E2-90A949602D93}"/>
                  </a:ext>
                </a:extLst>
              </p:cNvPr>
              <p:cNvSpPr txBox="1"/>
              <p:nvPr/>
            </p:nvSpPr>
            <p:spPr bwMode="auto">
              <a:xfrm>
                <a:off x="1441608" y="790048"/>
                <a:ext cx="2448272" cy="92262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741559B-83F1-A7E1-19E2-90A949602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1608" y="790048"/>
                <a:ext cx="2448272" cy="922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 descr="1824">
            <a:extLst>
              <a:ext uri="{FF2B5EF4-FFF2-40B4-BE49-F238E27FC236}">
                <a16:creationId xmlns:a16="http://schemas.microsoft.com/office/drawing/2014/main" id="{3A0E3ED1-C9FD-96DF-82B2-2041A8021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0905" b="13396"/>
          <a:stretch/>
        </p:blipFill>
        <p:spPr bwMode="auto">
          <a:xfrm>
            <a:off x="1403648" y="2273300"/>
            <a:ext cx="2304256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009158-9F12-9165-CAE8-9AF470F275BE}"/>
              </a:ext>
            </a:extLst>
          </p:cNvPr>
          <p:cNvCxnSpPr/>
          <p:nvPr/>
        </p:nvCxnSpPr>
        <p:spPr>
          <a:xfrm>
            <a:off x="2052660" y="3570679"/>
            <a:ext cx="0" cy="648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>
            <a:extLst>
              <a:ext uri="{FF2B5EF4-FFF2-40B4-BE49-F238E27FC236}">
                <a16:creationId xmlns:a16="http://schemas.microsoft.com/office/drawing/2014/main" id="{81C32AC2-0282-CB03-7839-11FBCD68B08B}"/>
              </a:ext>
            </a:extLst>
          </p:cNvPr>
          <p:cNvSpPr/>
          <p:nvPr/>
        </p:nvSpPr>
        <p:spPr>
          <a:xfrm rot="5400000">
            <a:off x="2412700" y="1883285"/>
            <a:ext cx="288973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824">
            <a:extLst>
              <a:ext uri="{FF2B5EF4-FFF2-40B4-BE49-F238E27FC236}">
                <a16:creationId xmlns:a16="http://schemas.microsoft.com/office/drawing/2014/main" id="{476CDC45-A58D-F3AE-646E-63E38F275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32108" r="77363" b="38214"/>
          <a:stretch/>
        </p:blipFill>
        <p:spPr bwMode="auto">
          <a:xfrm>
            <a:off x="2197147" y="2309774"/>
            <a:ext cx="1008112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73DCE1-AA34-2122-5B0D-70D375BB2213}"/>
                  </a:ext>
                </a:extLst>
              </p:cNvPr>
              <p:cNvSpPr txBox="1"/>
              <p:nvPr/>
            </p:nvSpPr>
            <p:spPr bwMode="auto">
              <a:xfrm>
                <a:off x="5879180" y="790048"/>
                <a:ext cx="2304256" cy="910699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D73DCE1-AA34-2122-5B0D-70D375BB2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9180" y="790048"/>
                <a:ext cx="2304256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3" descr="1824">
            <a:extLst>
              <a:ext uri="{FF2B5EF4-FFF2-40B4-BE49-F238E27FC236}">
                <a16:creationId xmlns:a16="http://schemas.microsoft.com/office/drawing/2014/main" id="{DABAC0FD-59AE-648B-7627-F0F1503413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0905" b="13396"/>
          <a:stretch/>
        </p:blipFill>
        <p:spPr bwMode="auto">
          <a:xfrm>
            <a:off x="5733753" y="2309774"/>
            <a:ext cx="2304256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7BF9A3-08E0-12D4-5C95-D37AB5AA7958}"/>
              </a:ext>
            </a:extLst>
          </p:cNvPr>
          <p:cNvCxnSpPr>
            <a:cxnSpLocks/>
          </p:cNvCxnSpPr>
          <p:nvPr/>
        </p:nvCxnSpPr>
        <p:spPr>
          <a:xfrm>
            <a:off x="6382765" y="2924944"/>
            <a:ext cx="0" cy="133028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10">
            <a:extLst>
              <a:ext uri="{FF2B5EF4-FFF2-40B4-BE49-F238E27FC236}">
                <a16:creationId xmlns:a16="http://schemas.microsoft.com/office/drawing/2014/main" id="{5CC0026C-0E1B-38AD-4172-359AB2B9F4C5}"/>
              </a:ext>
            </a:extLst>
          </p:cNvPr>
          <p:cNvSpPr/>
          <p:nvPr/>
        </p:nvSpPr>
        <p:spPr>
          <a:xfrm rot="5400000">
            <a:off x="6742805" y="1919759"/>
            <a:ext cx="288973" cy="28803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1824">
            <a:extLst>
              <a:ext uri="{FF2B5EF4-FFF2-40B4-BE49-F238E27FC236}">
                <a16:creationId xmlns:a16="http://schemas.microsoft.com/office/drawing/2014/main" id="{E764D2DD-00DA-9590-16CB-669F6E9D2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32108" r="77363" b="38214"/>
          <a:stretch/>
        </p:blipFill>
        <p:spPr bwMode="auto">
          <a:xfrm>
            <a:off x="6527252" y="2346248"/>
            <a:ext cx="1008112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1824">
            <a:extLst>
              <a:ext uri="{FF2B5EF4-FFF2-40B4-BE49-F238E27FC236}">
                <a16:creationId xmlns:a16="http://schemas.microsoft.com/office/drawing/2014/main" id="{CA002A38-1F65-814E-CB0D-1D70BE153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32108" r="77363" b="38214"/>
          <a:stretch/>
        </p:blipFill>
        <p:spPr bwMode="auto">
          <a:xfrm>
            <a:off x="6057909" y="2810499"/>
            <a:ext cx="145188" cy="79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1BD055-831D-D228-3573-04E034505BB0}"/>
                  </a:ext>
                </a:extLst>
              </p:cNvPr>
              <p:cNvSpPr txBox="1"/>
              <p:nvPr/>
            </p:nvSpPr>
            <p:spPr bwMode="auto">
              <a:xfrm>
                <a:off x="1219116" y="5092695"/>
                <a:ext cx="67577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這兩個不同的狀態，可以測到的能量值竟然完全一樣：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F1BD055-831D-D228-3573-04E034505B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116" y="5092695"/>
                <a:ext cx="6757716" cy="369332"/>
              </a:xfrm>
              <a:prstGeom prst="rect">
                <a:avLst/>
              </a:prstGeom>
              <a:blipFill>
                <a:blip r:embed="rId5"/>
                <a:stretch>
                  <a:fillRect l="-75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47B695-F3A0-6BB9-2FE5-892940B8E313}"/>
                  </a:ext>
                </a:extLst>
              </p:cNvPr>
              <p:cNvSpPr txBox="1"/>
              <p:nvPr/>
            </p:nvSpPr>
            <p:spPr bwMode="auto">
              <a:xfrm>
                <a:off x="1219116" y="5512747"/>
                <a:ext cx="36724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機率的分佈不同！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2:1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與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1:2</m:t>
                    </m:r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47B695-F3A0-6BB9-2FE5-892940B8E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116" y="5512747"/>
                <a:ext cx="3672408" cy="369332"/>
              </a:xfrm>
              <a:prstGeom prst="rect">
                <a:avLst/>
              </a:prstGeom>
              <a:blipFill>
                <a:blip r:embed="rId6"/>
                <a:stretch>
                  <a:fillRect l="-1384" t="-3226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3" descr="1824">
            <a:extLst>
              <a:ext uri="{FF2B5EF4-FFF2-40B4-BE49-F238E27FC236}">
                <a16:creationId xmlns:a16="http://schemas.microsoft.com/office/drawing/2014/main" id="{C5CE8EC7-4BC2-A60C-949D-381CFDDEC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946" r="74647" b="13396"/>
          <a:stretch/>
        </p:blipFill>
        <p:spPr bwMode="auto">
          <a:xfrm>
            <a:off x="1661826" y="4218751"/>
            <a:ext cx="2007835" cy="3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1824">
            <a:extLst>
              <a:ext uri="{FF2B5EF4-FFF2-40B4-BE49-F238E27FC236}">
                <a16:creationId xmlns:a16="http://schemas.microsoft.com/office/drawing/2014/main" id="{FAEF5CFB-C821-0B73-2F2A-3F2BFB430A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3946" r="74647" b="13396"/>
          <a:stretch/>
        </p:blipFill>
        <p:spPr bwMode="auto">
          <a:xfrm>
            <a:off x="5917493" y="4255225"/>
            <a:ext cx="2007835" cy="337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51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E97F4F-597D-6A9D-7F29-3F272AE41BE3}"/>
              </a:ext>
            </a:extLst>
          </p:cNvPr>
          <p:cNvSpPr txBox="1"/>
          <p:nvPr/>
        </p:nvSpPr>
        <p:spPr bwMode="auto">
          <a:xfrm>
            <a:off x="4714728" y="1691804"/>
            <a:ext cx="35283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描述測量的算子是很有個性的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A96788-5DD4-13CF-CEA5-E297363F8318}"/>
              </a:ext>
            </a:extLst>
          </p:cNvPr>
          <p:cNvSpPr txBox="1"/>
          <p:nvPr/>
        </p:nvSpPr>
        <p:spPr bwMode="auto">
          <a:xfrm>
            <a:off x="4714727" y="2061136"/>
            <a:ext cx="4054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由它來決定測量的結果有哪些可能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pic>
        <p:nvPicPr>
          <p:cNvPr id="4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84215754-CB9B-E644-B04F-8F1092634D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9"/>
          <a:stretch/>
        </p:blipFill>
        <p:spPr bwMode="auto">
          <a:xfrm>
            <a:off x="5024997" y="2574484"/>
            <a:ext cx="2225763" cy="265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9A71E-1402-86F1-C7CA-5EA45086A67F}"/>
                  </a:ext>
                </a:extLst>
              </p:cNvPr>
              <p:cNvSpPr txBox="1"/>
              <p:nvPr/>
            </p:nvSpPr>
            <p:spPr bwMode="auto">
              <a:xfrm>
                <a:off x="5683619" y="541652"/>
                <a:ext cx="908518" cy="948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6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60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𝒜</m:t>
                          </m:r>
                        </m:e>
                      </m:acc>
                    </m:oMath>
                  </m:oMathPara>
                </a14:m>
                <a:endParaRPr lang="en-US" sz="6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09A71E-1402-86F1-C7CA-5EA45086A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3619" y="541652"/>
                <a:ext cx="908518" cy="948658"/>
              </a:xfrm>
              <a:prstGeom prst="rect">
                <a:avLst/>
              </a:prstGeom>
              <a:blipFill>
                <a:blip r:embed="rId3"/>
                <a:stretch>
                  <a:fillRect l="-18056" t="-18421" r="-13889" b="-657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8B7DE4-5AF6-1AE2-311F-507140348BD4}"/>
                  </a:ext>
                </a:extLst>
              </p:cNvPr>
              <p:cNvSpPr txBox="1"/>
              <p:nvPr/>
            </p:nvSpPr>
            <p:spPr bwMode="auto">
              <a:xfrm>
                <a:off x="1824789" y="754371"/>
                <a:ext cx="908518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08B7DE4-5AF6-1AE2-311F-507140348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4789" y="754371"/>
                <a:ext cx="908518" cy="523220"/>
              </a:xfrm>
              <a:prstGeom prst="rect">
                <a:avLst/>
              </a:prstGeom>
              <a:blipFill>
                <a:blip r:embed="rId4"/>
                <a:stretch>
                  <a:fillRect l="-6849" b="-1904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34DB859-E92C-BE5F-EC9F-7AD745CD18C7}"/>
              </a:ext>
            </a:extLst>
          </p:cNvPr>
          <p:cNvSpPr txBox="1"/>
          <p:nvPr/>
        </p:nvSpPr>
        <p:spPr bwMode="auto">
          <a:xfrm>
            <a:off x="897103" y="1691804"/>
            <a:ext cx="36724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不同的狀態下，機率的分佈不同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AA492865-180E-3326-0A37-042E608B1752}"/>
                  </a:ext>
                </a:extLst>
              </p:cNvPr>
              <p:cNvSpPr txBox="1"/>
              <p:nvPr/>
            </p:nvSpPr>
            <p:spPr bwMode="auto">
              <a:xfrm>
                <a:off x="1620425" y="2581745"/>
                <a:ext cx="2225763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,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𝑛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  <a:ea typeface="Cambria Math"/>
                        </a:rPr>
                        <m:t>=1,2,3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AA492865-180E-3326-0A37-042E608B1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0425" y="2581745"/>
                <a:ext cx="22257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FF40F83C-6A19-891A-FA8F-BF88F680B14D}"/>
              </a:ext>
            </a:extLst>
          </p:cNvPr>
          <p:cNvSpPr txBox="1"/>
          <p:nvPr/>
        </p:nvSpPr>
        <p:spPr bwMode="auto">
          <a:xfrm>
            <a:off x="897103" y="2061136"/>
            <a:ext cx="35321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但可能得到的測量結果卻一樣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62D698-59A4-4DAB-3E15-4FB362C8B36D}"/>
              </a:ext>
            </a:extLst>
          </p:cNvPr>
          <p:cNvSpPr txBox="1"/>
          <p:nvPr/>
        </p:nvSpPr>
        <p:spPr bwMode="auto">
          <a:xfrm>
            <a:off x="4932040" y="5373216"/>
            <a:ext cx="21655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算子有它的堅持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55E57B-55F6-FFE8-0BFD-68406F185DD3}"/>
              </a:ext>
            </a:extLst>
          </p:cNvPr>
          <p:cNvSpPr txBox="1"/>
          <p:nvPr/>
        </p:nvSpPr>
        <p:spPr bwMode="auto">
          <a:xfrm>
            <a:off x="973600" y="5886564"/>
            <a:ext cx="7956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解eigenfunction、例如能量算子的定態，是在決定你測量時會得到什麼結果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265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 bwMode="auto">
              <a:xfrm>
                <a:off x="1157391" y="2033844"/>
                <a:ext cx="725058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所以第一次的測量使粒子的狀態由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瞬間崩潰變成了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57391" y="2033844"/>
                <a:ext cx="7250582" cy="369332"/>
              </a:xfrm>
              <a:prstGeom prst="rect">
                <a:avLst/>
              </a:prstGeom>
              <a:blipFill>
                <a:blip r:embed="rId2"/>
                <a:stretch>
                  <a:fillRect l="-876" t="-10000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 bwMode="auto">
              <a:xfrm>
                <a:off x="1167668" y="766430"/>
                <a:ext cx="6924520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剛測量完時，立刻再作一次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能量</a:t>
                </a:r>
                <a14:m>
                  <m:oMath xmlns:m="http://schemas.openxmlformats.org/officeDocument/2006/math">
                    <m:r>
                      <a:rPr kumimoji="0" lang="zh-TW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的測量，結果一定確定</m:t>
                    </m:r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還</m:t>
                    </m:r>
                    <m:r>
                      <a:rPr kumimoji="0" lang="zh-TW" altLang="en-US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是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668" y="766430"/>
                <a:ext cx="6924520" cy="378758"/>
              </a:xfrm>
              <a:prstGeom prst="rect">
                <a:avLst/>
              </a:prstGeom>
              <a:blipFill>
                <a:blip r:embed="rId3"/>
                <a:stretch>
                  <a:fillRect l="-917" t="-6452" b="-161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167668" y="1628169"/>
                <a:ext cx="60288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而是結果完全確定的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𝑥</m:t>
                    </m:r>
                    <m:r>
                      <a:rPr kumimoji="0" lang="en-US" altLang="zh-TW" sz="1800" b="0" i="1" smtClean="0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668" y="1628169"/>
                <a:ext cx="6028842" cy="369332"/>
              </a:xfrm>
              <a:prstGeom prst="rect">
                <a:avLst/>
              </a:prstGeom>
              <a:blipFill>
                <a:blip r:embed="rId4"/>
                <a:stretch>
                  <a:fillRect l="-1053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 bwMode="auto">
              <a:xfrm>
                <a:off x="1177727" y="346936"/>
                <a:ext cx="64171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對任一狀態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sz="1800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作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能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量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000000"/>
                        </a:solidFill>
                        <a:latin typeface="Cambria Math"/>
                      </a:rPr>
                      <m:t>的測量</m:t>
                    </m:r>
                  </m:oMath>
                </a14:m>
                <a:r>
                  <a:rPr lang="zh-TW" altLang="en-US" sz="1800" dirty="0"/>
                  <a:t>，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000000"/>
                        </a:solidFill>
                        <a:latin typeface="Cambria Math"/>
                      </a:rPr>
                      <m:t>若所得到的結果是</m:t>
                    </m:r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某一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，</a:t>
                </a: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7727" y="346936"/>
                <a:ext cx="6417140" cy="369332"/>
              </a:xfrm>
              <a:prstGeom prst="rect">
                <a:avLst/>
              </a:prstGeom>
              <a:blipFill>
                <a:blip r:embed="rId5"/>
                <a:stretch>
                  <a:fillRect l="-789" t="-10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 bwMode="auto">
              <a:xfrm>
                <a:off x="3404131" y="2507575"/>
                <a:ext cx="1944216" cy="48320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zh-TW" altLang="el-GR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kumimoji="0" lang="zh-TW" altLang="en-US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groupChr>
                        <m:groupChrPr>
                          <m:chr m:val="→"/>
                          <m:pos m:val="top"/>
                          <m:ctrlPr>
                            <a:rPr kumimoji="0" lang="zh-TW" altLang="en-US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acc>
                            <m:accPr>
                              <m:chr m:val="̂"/>
                              <m:ctrlPr>
                                <a:rPr kumimoji="0" lang="zh-TW" altLang="en-US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𝐻</m:t>
                              </m:r>
                            </m:e>
                          </m:acc>
                          <m:r>
                            <m:rPr>
                              <m:brk m:alnAt="1"/>
                            </m:r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groupChr>
                      <m:sSub>
                        <m:sSub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zh-TW" altLang="en-US" sz="1800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zh-TW" altLang="en-US" sz="1800" dirty="0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04131" y="2507575"/>
                <a:ext cx="1944216" cy="4832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15">
                <a:extLst>
                  <a:ext uri="{FF2B5EF4-FFF2-40B4-BE49-F238E27FC236}">
                    <a16:creationId xmlns:a16="http://schemas.microsoft.com/office/drawing/2014/main" id="{2289B76F-3EBF-83DA-89D0-25F99347CD6F}"/>
                  </a:ext>
                </a:extLst>
              </p:cNvPr>
              <p:cNvSpPr/>
              <p:nvPr/>
            </p:nvSpPr>
            <p:spPr>
              <a:xfrm>
                <a:off x="1157391" y="1198829"/>
                <a:ext cx="66743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測量第一次</a:t>
                </a:r>
                <a:r>
                  <a:rPr kumimoji="0" lang="zh-TW" altLang="en-US">
                    <a:solidFill>
                      <a:srgbClr val="000000"/>
                    </a:solidFill>
                    <a:latin typeface="Calibri" pitchFamily="34" charset="0"/>
                  </a:rPr>
                  <a:t>完畢後，狀態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已經不會再是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結果不確定的狀態</a:t>
                </a:r>
                <a14:m>
                  <m:oMath xmlns:m="http://schemas.openxmlformats.org/officeDocument/2006/math">
                    <m:r>
                      <a:rPr kumimoji="0" lang="el-GR" altLang="zh-TW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kumimoji="0" lang="en-US" altLang="zh-TW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zh-TW" altLang="en-US" sz="1800" dirty="0"/>
                  <a:t>，</a:t>
                </a:r>
              </a:p>
            </p:txBody>
          </p:sp>
        </mc:Choice>
        <mc:Fallback xmlns="">
          <p:sp>
            <p:nvSpPr>
              <p:cNvPr id="4" name="矩形 15">
                <a:extLst>
                  <a:ext uri="{FF2B5EF4-FFF2-40B4-BE49-F238E27FC236}">
                    <a16:creationId xmlns:a16="http://schemas.microsoft.com/office/drawing/2014/main" id="{2289B76F-3EBF-83DA-89D0-25F99347C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91" y="1198829"/>
                <a:ext cx="6674391" cy="369332"/>
              </a:xfrm>
              <a:prstGeom prst="rect">
                <a:avLst/>
              </a:prstGeom>
              <a:blipFill>
                <a:blip r:embed="rId7"/>
                <a:stretch>
                  <a:fillRect l="-951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CEB8E24-24B1-6D18-A581-CA07329F92B6}"/>
              </a:ext>
            </a:extLst>
          </p:cNvPr>
          <p:cNvSpPr txBox="1"/>
          <p:nvPr/>
        </p:nvSpPr>
        <p:spPr bwMode="auto">
          <a:xfrm>
            <a:off x="1157390" y="3055906"/>
            <a:ext cx="6818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在特定狀態，每一個初次測量結果不會是確定的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3" name="橢圓 9">
            <a:extLst>
              <a:ext uri="{FF2B5EF4-FFF2-40B4-BE49-F238E27FC236}">
                <a16:creationId xmlns:a16="http://schemas.microsoft.com/office/drawing/2014/main" id="{BE68A05F-A9EC-8320-17F1-8EFD044CBA7B}"/>
              </a:ext>
            </a:extLst>
          </p:cNvPr>
          <p:cNvSpPr/>
          <p:nvPr/>
        </p:nvSpPr>
        <p:spPr>
          <a:xfrm>
            <a:off x="567834" y="4469668"/>
            <a:ext cx="214313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10">
            <a:extLst>
              <a:ext uri="{FF2B5EF4-FFF2-40B4-BE49-F238E27FC236}">
                <a16:creationId xmlns:a16="http://schemas.microsoft.com/office/drawing/2014/main" id="{90A19895-6210-8542-02CA-D6C08AEE8724}"/>
              </a:ext>
            </a:extLst>
          </p:cNvPr>
          <p:cNvSpPr/>
          <p:nvPr/>
        </p:nvSpPr>
        <p:spPr>
          <a:xfrm>
            <a:off x="4211147" y="4469668"/>
            <a:ext cx="214312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接點 12">
            <a:extLst>
              <a:ext uri="{FF2B5EF4-FFF2-40B4-BE49-F238E27FC236}">
                <a16:creationId xmlns:a16="http://schemas.microsoft.com/office/drawing/2014/main" id="{4EC00029-C962-1D1E-9608-F99B58665BA6}"/>
              </a:ext>
            </a:extLst>
          </p:cNvPr>
          <p:cNvCxnSpPr>
            <a:stCxn id="3" idx="7"/>
          </p:cNvCxnSpPr>
          <p:nvPr/>
        </p:nvCxnSpPr>
        <p:spPr>
          <a:xfrm rot="5400000" flipH="1" flipV="1">
            <a:off x="1321897" y="3398106"/>
            <a:ext cx="531812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14">
            <a:extLst>
              <a:ext uri="{FF2B5EF4-FFF2-40B4-BE49-F238E27FC236}">
                <a16:creationId xmlns:a16="http://schemas.microsoft.com/office/drawing/2014/main" id="{E4930A95-A8C0-F0D7-A93C-6588C5F3701F}"/>
              </a:ext>
            </a:extLst>
          </p:cNvPr>
          <p:cNvCxnSpPr>
            <a:endCxn id="6" idx="1"/>
          </p:cNvCxnSpPr>
          <p:nvPr/>
        </p:nvCxnSpPr>
        <p:spPr>
          <a:xfrm>
            <a:off x="2425209" y="3969606"/>
            <a:ext cx="1817688" cy="53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8A4680B7-9CA0-A6B1-4FA9-FD0C855F6C65}"/>
                  </a:ext>
                </a:extLst>
              </p:cNvPr>
              <p:cNvSpPr/>
              <p:nvPr/>
            </p:nvSpPr>
            <p:spPr>
              <a:xfrm>
                <a:off x="643101" y="4827627"/>
                <a:ext cx="3599796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8A4680B7-9CA0-A6B1-4FA9-FD0C855F6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101" y="4827627"/>
                <a:ext cx="3599796" cy="612732"/>
              </a:xfrm>
              <a:prstGeom prst="rect">
                <a:avLst/>
              </a:prstGeom>
              <a:blipFill>
                <a:blip r:embed="rId8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05F2B0F6-F0BE-7153-BE7A-F16DDF0301E0}"/>
              </a:ext>
            </a:extLst>
          </p:cNvPr>
          <p:cNvSpPr/>
          <p:nvPr/>
        </p:nvSpPr>
        <p:spPr>
          <a:xfrm rot="19820672">
            <a:off x="5034806" y="4490857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EC055-1CC0-65AE-7A8A-93B38D97EB64}"/>
                  </a:ext>
                </a:extLst>
              </p:cNvPr>
              <p:cNvSpPr txBox="1"/>
              <p:nvPr/>
            </p:nvSpPr>
            <p:spPr bwMode="auto">
              <a:xfrm rot="19855196">
                <a:off x="4416137" y="3823147"/>
                <a:ext cx="1765420" cy="5806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EC055-1CC0-65AE-7A8A-93B38D97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855196">
                <a:off x="4416137" y="3823147"/>
                <a:ext cx="1765420" cy="58067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B3A856F2-032E-3009-038F-396D1EB9000E}"/>
              </a:ext>
            </a:extLst>
          </p:cNvPr>
          <p:cNvSpPr/>
          <p:nvPr/>
        </p:nvSpPr>
        <p:spPr>
          <a:xfrm>
            <a:off x="4517135" y="5392249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33ACF-5CE7-0F64-FDD8-BE2001A184FE}"/>
                  </a:ext>
                </a:extLst>
              </p:cNvPr>
              <p:cNvSpPr txBox="1"/>
              <p:nvPr/>
            </p:nvSpPr>
            <p:spPr bwMode="auto">
              <a:xfrm>
                <a:off x="4557248" y="4986394"/>
                <a:ext cx="914461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33ACF-5CE7-0F64-FDD8-BE2001A18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7248" y="4986394"/>
                <a:ext cx="91446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278DCD97-B043-C7FB-FD71-8A3DDA44A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75580" b="7276"/>
          <a:stretch/>
        </p:blipFill>
        <p:spPr bwMode="auto">
          <a:xfrm>
            <a:off x="6588224" y="4265137"/>
            <a:ext cx="2227528" cy="4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5EBEDC8B-1590-56CE-3D71-3172EAE30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8584" b="40869"/>
          <a:stretch/>
        </p:blipFill>
        <p:spPr bwMode="auto">
          <a:xfrm>
            <a:off x="6588224" y="5157192"/>
            <a:ext cx="2227528" cy="5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D47E71A7-F16E-9241-F3BA-E32EDCBBC1A4}"/>
              </a:ext>
            </a:extLst>
          </p:cNvPr>
          <p:cNvSpPr/>
          <p:nvPr/>
        </p:nvSpPr>
        <p:spPr>
          <a:xfrm rot="1885604">
            <a:off x="4922413" y="5908786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8264D2-A87D-44D3-F95C-221232BEB0B2}"/>
                  </a:ext>
                </a:extLst>
              </p:cNvPr>
              <p:cNvSpPr txBox="1"/>
              <p:nvPr/>
            </p:nvSpPr>
            <p:spPr bwMode="auto">
              <a:xfrm>
                <a:off x="5754167" y="5983755"/>
                <a:ext cx="457230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8264D2-A87D-44D3-F95C-221232BE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54167" y="5983755"/>
                <a:ext cx="4572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53160-D614-33A7-479E-A9FFC4240D51}"/>
                  </a:ext>
                </a:extLst>
              </p:cNvPr>
              <p:cNvSpPr txBox="1"/>
              <p:nvPr/>
            </p:nvSpPr>
            <p:spPr bwMode="auto">
              <a:xfrm>
                <a:off x="5865656" y="4235512"/>
                <a:ext cx="648971" cy="3385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53160-D614-33A7-479E-A9FFC4240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65656" y="4235512"/>
                <a:ext cx="648971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265BB-D22C-AD7E-FE43-17DBC2A35D3B}"/>
                  </a:ext>
                </a:extLst>
              </p:cNvPr>
              <p:cNvSpPr txBox="1"/>
              <p:nvPr/>
            </p:nvSpPr>
            <p:spPr bwMode="auto">
              <a:xfrm>
                <a:off x="5597123" y="5200736"/>
                <a:ext cx="750639" cy="5549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265BB-D22C-AD7E-FE43-17DBC2A3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123" y="5200736"/>
                <a:ext cx="750639" cy="554960"/>
              </a:xfrm>
              <a:prstGeom prst="rect">
                <a:avLst/>
              </a:prstGeom>
              <a:blipFill>
                <a:blip r:embed="rId14"/>
                <a:stretch>
                  <a:fillRect r="-1667"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91DCFE-0092-F169-B25D-AF0BEF826840}"/>
                  </a:ext>
                </a:extLst>
              </p:cNvPr>
              <p:cNvSpPr txBox="1"/>
              <p:nvPr/>
            </p:nvSpPr>
            <p:spPr bwMode="auto">
              <a:xfrm>
                <a:off x="6347761" y="5994752"/>
                <a:ext cx="222752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但不會測到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91DCFE-0092-F169-B25D-AF0BEF826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47761" y="5994752"/>
                <a:ext cx="2227527" cy="369332"/>
              </a:xfrm>
              <a:prstGeom prst="rect">
                <a:avLst/>
              </a:prstGeom>
              <a:blipFill>
                <a:blip r:embed="rId15"/>
                <a:stretch>
                  <a:fillRect l="-2260" t="-6452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DF16EC52-5020-AE8F-DEDA-E594B237E197}"/>
              </a:ext>
            </a:extLst>
          </p:cNvPr>
          <p:cNvSpPr txBox="1"/>
          <p:nvPr/>
        </p:nvSpPr>
        <p:spPr bwMode="auto">
          <a:xfrm>
            <a:off x="576056" y="6411662"/>
            <a:ext cx="8107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這個結果不只適用於能量，對任何測量物理量如位置、動量、角動量都成立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103055-5E13-C013-7488-16D5A1EA11D0}"/>
              </a:ext>
            </a:extLst>
          </p:cNvPr>
          <p:cNvSpPr txBox="1"/>
          <p:nvPr/>
        </p:nvSpPr>
        <p:spPr bwMode="auto">
          <a:xfrm>
            <a:off x="1167668" y="3440522"/>
            <a:ext cx="464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1800" dirty="0"/>
              <a:t>崩潰變成的態也就不確定。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6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8" grpId="0" animBg="1"/>
      <p:bldP spid="4" grpId="0"/>
      <p:bldP spid="2" grpId="0"/>
      <p:bldP spid="3" grpId="0" animBg="1"/>
      <p:bldP spid="6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/>
      <p:bldP spid="1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 9">
            <a:extLst>
              <a:ext uri="{FF2B5EF4-FFF2-40B4-BE49-F238E27FC236}">
                <a16:creationId xmlns:a16="http://schemas.microsoft.com/office/drawing/2014/main" id="{BE68A05F-A9EC-8320-17F1-8EFD044CBA7B}"/>
              </a:ext>
            </a:extLst>
          </p:cNvPr>
          <p:cNvSpPr/>
          <p:nvPr/>
        </p:nvSpPr>
        <p:spPr>
          <a:xfrm>
            <a:off x="537513" y="1299594"/>
            <a:ext cx="214313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橢圓 10">
            <a:extLst>
              <a:ext uri="{FF2B5EF4-FFF2-40B4-BE49-F238E27FC236}">
                <a16:creationId xmlns:a16="http://schemas.microsoft.com/office/drawing/2014/main" id="{90A19895-6210-8542-02CA-D6C08AEE8724}"/>
              </a:ext>
            </a:extLst>
          </p:cNvPr>
          <p:cNvSpPr/>
          <p:nvPr/>
        </p:nvSpPr>
        <p:spPr>
          <a:xfrm>
            <a:off x="4180826" y="1299594"/>
            <a:ext cx="214312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7" name="直線接點 12">
            <a:extLst>
              <a:ext uri="{FF2B5EF4-FFF2-40B4-BE49-F238E27FC236}">
                <a16:creationId xmlns:a16="http://schemas.microsoft.com/office/drawing/2014/main" id="{4EC00029-C962-1D1E-9608-F99B58665BA6}"/>
              </a:ext>
            </a:extLst>
          </p:cNvPr>
          <p:cNvCxnSpPr>
            <a:stCxn id="3" idx="7"/>
          </p:cNvCxnSpPr>
          <p:nvPr/>
        </p:nvCxnSpPr>
        <p:spPr>
          <a:xfrm rot="5400000" flipH="1" flipV="1">
            <a:off x="1291576" y="228032"/>
            <a:ext cx="531812" cy="167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14">
            <a:extLst>
              <a:ext uri="{FF2B5EF4-FFF2-40B4-BE49-F238E27FC236}">
                <a16:creationId xmlns:a16="http://schemas.microsoft.com/office/drawing/2014/main" id="{E4930A95-A8C0-F0D7-A93C-6588C5F3701F}"/>
              </a:ext>
            </a:extLst>
          </p:cNvPr>
          <p:cNvCxnSpPr>
            <a:endCxn id="6" idx="1"/>
          </p:cNvCxnSpPr>
          <p:nvPr/>
        </p:nvCxnSpPr>
        <p:spPr>
          <a:xfrm>
            <a:off x="2394888" y="799532"/>
            <a:ext cx="1817688" cy="531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8A4680B7-9CA0-A6B1-4FA9-FD0C855F6C65}"/>
                  </a:ext>
                </a:extLst>
              </p:cNvPr>
              <p:cNvSpPr/>
              <p:nvPr/>
            </p:nvSpPr>
            <p:spPr>
              <a:xfrm>
                <a:off x="612780" y="1657553"/>
                <a:ext cx="3599796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0">
                <a:extLst>
                  <a:ext uri="{FF2B5EF4-FFF2-40B4-BE49-F238E27FC236}">
                    <a16:creationId xmlns:a16="http://schemas.microsoft.com/office/drawing/2014/main" id="{8A4680B7-9CA0-A6B1-4FA9-FD0C855F6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80" y="1657553"/>
                <a:ext cx="3599796" cy="612732"/>
              </a:xfrm>
              <a:prstGeom prst="rect">
                <a:avLst/>
              </a:prstGeom>
              <a:blipFill>
                <a:blip r:embed="rId2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05F2B0F6-F0BE-7153-BE7A-F16DDF0301E0}"/>
              </a:ext>
            </a:extLst>
          </p:cNvPr>
          <p:cNvSpPr/>
          <p:nvPr/>
        </p:nvSpPr>
        <p:spPr>
          <a:xfrm rot="19820672">
            <a:off x="5004485" y="1320783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EC055-1CC0-65AE-7A8A-93B38D97EB64}"/>
                  </a:ext>
                </a:extLst>
              </p:cNvPr>
              <p:cNvSpPr txBox="1"/>
              <p:nvPr/>
            </p:nvSpPr>
            <p:spPr bwMode="auto">
              <a:xfrm rot="19855196">
                <a:off x="4385816" y="653073"/>
                <a:ext cx="1765420" cy="5806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65EC055-1CC0-65AE-7A8A-93B38D97E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855196">
                <a:off x="4385816" y="653073"/>
                <a:ext cx="1765420" cy="5806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B3A856F2-032E-3009-038F-396D1EB9000E}"/>
              </a:ext>
            </a:extLst>
          </p:cNvPr>
          <p:cNvSpPr/>
          <p:nvPr/>
        </p:nvSpPr>
        <p:spPr>
          <a:xfrm>
            <a:off x="4486814" y="2222175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33ACF-5CE7-0F64-FDD8-BE2001A184FE}"/>
                  </a:ext>
                </a:extLst>
              </p:cNvPr>
              <p:cNvSpPr txBox="1"/>
              <p:nvPr/>
            </p:nvSpPr>
            <p:spPr bwMode="auto">
              <a:xfrm>
                <a:off x="4526927" y="1816320"/>
                <a:ext cx="914461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033ACF-5CE7-0F64-FDD8-BE2001A18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6927" y="1816320"/>
                <a:ext cx="91446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278DCD97-B043-C7FB-FD71-8A3DDA44A2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75580" b="7276"/>
          <a:stretch/>
        </p:blipFill>
        <p:spPr bwMode="auto">
          <a:xfrm>
            <a:off x="6557903" y="1095063"/>
            <a:ext cx="2227528" cy="4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5EBEDC8B-1590-56CE-3D71-3172EAE30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8584" b="40869"/>
          <a:stretch/>
        </p:blipFill>
        <p:spPr bwMode="auto">
          <a:xfrm>
            <a:off x="6557903" y="1987118"/>
            <a:ext cx="2227528" cy="5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>
            <a:extLst>
              <a:ext uri="{FF2B5EF4-FFF2-40B4-BE49-F238E27FC236}">
                <a16:creationId xmlns:a16="http://schemas.microsoft.com/office/drawing/2014/main" id="{D47E71A7-F16E-9241-F3BA-E32EDCBBC1A4}"/>
              </a:ext>
            </a:extLst>
          </p:cNvPr>
          <p:cNvSpPr/>
          <p:nvPr/>
        </p:nvSpPr>
        <p:spPr>
          <a:xfrm rot="1885604">
            <a:off x="4892092" y="2738712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8264D2-A87D-44D3-F95C-221232BEB0B2}"/>
                  </a:ext>
                </a:extLst>
              </p:cNvPr>
              <p:cNvSpPr txBox="1"/>
              <p:nvPr/>
            </p:nvSpPr>
            <p:spPr bwMode="auto">
              <a:xfrm>
                <a:off x="5723846" y="2813681"/>
                <a:ext cx="457230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F8264D2-A87D-44D3-F95C-221232BE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3846" y="2813681"/>
                <a:ext cx="45723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53160-D614-33A7-479E-A9FFC4240D51}"/>
                  </a:ext>
                </a:extLst>
              </p:cNvPr>
              <p:cNvSpPr txBox="1"/>
              <p:nvPr/>
            </p:nvSpPr>
            <p:spPr bwMode="auto">
              <a:xfrm>
                <a:off x="5835335" y="1065438"/>
                <a:ext cx="648971" cy="3385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6253160-D614-33A7-479E-A9FFC4240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5335" y="1065438"/>
                <a:ext cx="648971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265BB-D22C-AD7E-FE43-17DBC2A35D3B}"/>
                  </a:ext>
                </a:extLst>
              </p:cNvPr>
              <p:cNvSpPr txBox="1"/>
              <p:nvPr/>
            </p:nvSpPr>
            <p:spPr bwMode="auto">
              <a:xfrm>
                <a:off x="5566802" y="2030662"/>
                <a:ext cx="750639" cy="5549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4265BB-D22C-AD7E-FE43-17DBC2A35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6802" y="2030662"/>
                <a:ext cx="750639" cy="554960"/>
              </a:xfrm>
              <a:prstGeom prst="rect">
                <a:avLst/>
              </a:prstGeom>
              <a:blipFill>
                <a:blip r:embed="rId8"/>
                <a:stretch>
                  <a:fillRect r="-1667"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10">
                <a:extLst>
                  <a:ext uri="{FF2B5EF4-FFF2-40B4-BE49-F238E27FC236}">
                    <a16:creationId xmlns:a16="http://schemas.microsoft.com/office/drawing/2014/main" id="{66BCD1A7-1017-3273-7A69-40C0F96C8301}"/>
                  </a:ext>
                </a:extLst>
              </p:cNvPr>
              <p:cNvSpPr/>
              <p:nvPr/>
            </p:nvSpPr>
            <p:spPr>
              <a:xfrm>
                <a:off x="565477" y="4582223"/>
                <a:ext cx="3599796" cy="612732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10">
                <a:extLst>
                  <a:ext uri="{FF2B5EF4-FFF2-40B4-BE49-F238E27FC236}">
                    <a16:creationId xmlns:a16="http://schemas.microsoft.com/office/drawing/2014/main" id="{66BCD1A7-1017-3273-7A69-40C0F96C83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77" y="4582223"/>
                <a:ext cx="3599796" cy="612732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>
            <a:extLst>
              <a:ext uri="{FF2B5EF4-FFF2-40B4-BE49-F238E27FC236}">
                <a16:creationId xmlns:a16="http://schemas.microsoft.com/office/drawing/2014/main" id="{716EB9E2-F186-5C94-95A9-54676C1C8EFD}"/>
              </a:ext>
            </a:extLst>
          </p:cNvPr>
          <p:cNvSpPr/>
          <p:nvPr/>
        </p:nvSpPr>
        <p:spPr>
          <a:xfrm rot="19820672">
            <a:off x="5209187" y="4610923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35CFCD-E560-2020-1AB7-8778082F9EA3}"/>
                  </a:ext>
                </a:extLst>
              </p:cNvPr>
              <p:cNvSpPr txBox="1"/>
              <p:nvPr/>
            </p:nvSpPr>
            <p:spPr bwMode="auto">
              <a:xfrm rot="19855196">
                <a:off x="4590518" y="3943213"/>
                <a:ext cx="1765420" cy="580672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400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1400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altLang="zh-CN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335CFCD-E560-2020-1AB7-8778082F9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855196">
                <a:off x="4590518" y="3943213"/>
                <a:ext cx="1765420" cy="5806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ight Arrow 30">
            <a:extLst>
              <a:ext uri="{FF2B5EF4-FFF2-40B4-BE49-F238E27FC236}">
                <a16:creationId xmlns:a16="http://schemas.microsoft.com/office/drawing/2014/main" id="{21C35BDD-1602-ED4E-CE3F-1816BFAD60EC}"/>
              </a:ext>
            </a:extLst>
          </p:cNvPr>
          <p:cNvSpPr/>
          <p:nvPr/>
        </p:nvSpPr>
        <p:spPr>
          <a:xfrm>
            <a:off x="4691516" y="5512315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639D61-6ABA-D09D-A6DB-4F0D1320220E}"/>
                  </a:ext>
                </a:extLst>
              </p:cNvPr>
              <p:cNvSpPr txBox="1"/>
              <p:nvPr/>
            </p:nvSpPr>
            <p:spPr bwMode="auto">
              <a:xfrm>
                <a:off x="4731629" y="5106460"/>
                <a:ext cx="914461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639D61-6ABA-D09D-A6DB-4F0D13202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1629" y="5106460"/>
                <a:ext cx="914461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7F13244D-D5C1-4011-71E1-4842C36636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75580" b="7276"/>
          <a:stretch/>
        </p:blipFill>
        <p:spPr bwMode="auto">
          <a:xfrm>
            <a:off x="6762605" y="4385203"/>
            <a:ext cx="2227528" cy="4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64A6E27D-0A33-D872-0557-C3C5AE45C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38584" b="40869"/>
          <a:stretch/>
        </p:blipFill>
        <p:spPr bwMode="auto">
          <a:xfrm>
            <a:off x="6762605" y="5277258"/>
            <a:ext cx="2227528" cy="56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ight Arrow 34">
            <a:extLst>
              <a:ext uri="{FF2B5EF4-FFF2-40B4-BE49-F238E27FC236}">
                <a16:creationId xmlns:a16="http://schemas.microsoft.com/office/drawing/2014/main" id="{B20CC359-8E4C-3936-EFFE-B7EFF49CEA3B}"/>
              </a:ext>
            </a:extLst>
          </p:cNvPr>
          <p:cNvSpPr/>
          <p:nvPr/>
        </p:nvSpPr>
        <p:spPr>
          <a:xfrm rot="1885604">
            <a:off x="5096794" y="6028852"/>
            <a:ext cx="831312" cy="171933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8E22BA-747E-E467-8047-1D8B28BEC670}"/>
                  </a:ext>
                </a:extLst>
              </p:cNvPr>
              <p:cNvSpPr txBox="1"/>
              <p:nvPr/>
            </p:nvSpPr>
            <p:spPr bwMode="auto">
              <a:xfrm>
                <a:off x="5928548" y="6103821"/>
                <a:ext cx="457230" cy="307777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08E22BA-747E-E467-8047-1D8B28BEC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8548" y="6103821"/>
                <a:ext cx="45723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FB1748-3261-FF71-7768-09E9CAD80F42}"/>
                  </a:ext>
                </a:extLst>
              </p:cNvPr>
              <p:cNvSpPr txBox="1"/>
              <p:nvPr/>
            </p:nvSpPr>
            <p:spPr bwMode="auto">
              <a:xfrm>
                <a:off x="6040037" y="4355578"/>
                <a:ext cx="648971" cy="554960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81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5FB1748-3261-FF71-7768-09E9CAD80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40037" y="4355578"/>
                <a:ext cx="648971" cy="554960"/>
              </a:xfrm>
              <a:prstGeom prst="rect">
                <a:avLst/>
              </a:prstGeom>
              <a:blipFill>
                <a:blip r:embed="rId13"/>
                <a:stretch>
                  <a:fillRect r="-17308" b="-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F3D01F-1E6D-D1B5-7ACB-DC9A533EA486}"/>
                  </a:ext>
                </a:extLst>
              </p:cNvPr>
              <p:cNvSpPr txBox="1"/>
              <p:nvPr/>
            </p:nvSpPr>
            <p:spPr bwMode="auto">
              <a:xfrm>
                <a:off x="5771504" y="5320802"/>
                <a:ext cx="750639" cy="338554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~</m:t>
                    </m:r>
                  </m:oMath>
                </a14:m>
                <a:r>
                  <a:rPr lang="en-US" sz="16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2F3D01F-1E6D-D1B5-7ACB-DC9A533E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71504" y="5320802"/>
                <a:ext cx="750639" cy="338554"/>
              </a:xfrm>
              <a:prstGeom prst="rect">
                <a:avLst/>
              </a:prstGeom>
              <a:blipFill>
                <a:blip r:embed="rId14"/>
                <a:stretch>
                  <a:fillRect t="-7407" b="-222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516609-AAE7-8348-1CD1-FF94ED5BE428}"/>
                  </a:ext>
                </a:extLst>
              </p:cNvPr>
              <p:cNvSpPr txBox="1"/>
              <p:nvPr/>
            </p:nvSpPr>
            <p:spPr bwMode="auto">
              <a:xfrm>
                <a:off x="120456" y="6387816"/>
                <a:ext cx="73188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兩個不同的狀態，測到一的樣能量值，如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，就崩潰到同樣狀態。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516609-AAE7-8348-1CD1-FF94ED5BE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456" y="6387816"/>
                <a:ext cx="7318891" cy="369332"/>
              </a:xfrm>
              <a:prstGeom prst="rect">
                <a:avLst/>
              </a:prstGeom>
              <a:blipFill>
                <a:blip r:embed="rId15"/>
                <a:stretch>
                  <a:fillRect l="-693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03F3438F-21BA-F853-F20D-0D2DB988F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8" t="75580" b="7276"/>
          <a:stretch/>
        </p:blipFill>
        <p:spPr bwMode="auto">
          <a:xfrm>
            <a:off x="6852368" y="6336201"/>
            <a:ext cx="2227528" cy="47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104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C03AF3-6706-0993-C344-A86DEC815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720429"/>
            <a:ext cx="6791009" cy="1512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E1CA15D-4673-DF7B-4599-C7881625C4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56"/>
          <a:stretch/>
        </p:blipFill>
        <p:spPr>
          <a:xfrm>
            <a:off x="1331640" y="4221088"/>
            <a:ext cx="6791009" cy="23042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61A7A2-1D49-7783-472A-EFF1762C8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9" y="973558"/>
            <a:ext cx="6629237" cy="1296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79F19E-F049-7B7A-8C30-1EE860EEAC1C}"/>
              </a:ext>
            </a:extLst>
          </p:cNvPr>
          <p:cNvSpPr txBox="1"/>
          <p:nvPr/>
        </p:nvSpPr>
        <p:spPr bwMode="auto">
          <a:xfrm>
            <a:off x="3070960" y="427682"/>
            <a:ext cx="3312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4 Basic Assumptions of QM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82E78E-24F6-FA85-D06D-B707489F1323}"/>
              </a:ext>
            </a:extLst>
          </p:cNvPr>
          <p:cNvSpPr/>
          <p:nvPr/>
        </p:nvSpPr>
        <p:spPr>
          <a:xfrm>
            <a:off x="1331639" y="4797152"/>
            <a:ext cx="4691650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1701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6E1379-76B0-6E49-40EC-52B7CB647D2F}"/>
              </a:ext>
            </a:extLst>
          </p:cNvPr>
          <p:cNvSpPr txBox="1"/>
          <p:nvPr/>
        </p:nvSpPr>
        <p:spPr bwMode="auto">
          <a:xfrm>
            <a:off x="900433" y="1288109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狀態以定態解展開還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提供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了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對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薛丁格</a:t>
            </a:r>
            <a:r>
              <a:rPr lang="en-GB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方程式的普遍解法</a:t>
            </a:r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/>
              <p:nvPr/>
            </p:nvSpPr>
            <p:spPr bwMode="auto">
              <a:xfrm>
                <a:off x="919595" y="2258522"/>
                <a:ext cx="2436180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595" y="2258522"/>
                <a:ext cx="2436180" cy="847604"/>
              </a:xfrm>
              <a:prstGeom prst="rect">
                <a:avLst/>
              </a:prstGeom>
              <a:blipFill>
                <a:blip r:embed="rId2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/>
              <p:nvPr/>
            </p:nvSpPr>
            <p:spPr bwMode="auto">
              <a:xfrm>
                <a:off x="919595" y="1825323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時的波函數，即起始條件，對</a:t>
                </a:r>
                <a:r>
                  <a:rPr lang="en-US" dirty="0"/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9595" y="1825323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/>
              <p:nvPr/>
            </p:nvSpPr>
            <p:spPr bwMode="auto">
              <a:xfrm>
                <a:off x="909586" y="3374084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此狀態可以視為定態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的如上疊加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9586" y="3374084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/>
              <p:nvPr/>
            </p:nvSpPr>
            <p:spPr bwMode="auto">
              <a:xfrm>
                <a:off x="889717" y="3694007"/>
                <a:ext cx="7210676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接著定態隨時間個自演化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位能下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薛丁格方程式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要求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/>
                  <a:t>乘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TW" altLang="en-US" dirty="0"/>
                      <m:t>上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9717" y="3694007"/>
                <a:ext cx="7210676" cy="480709"/>
              </a:xfrm>
              <a:prstGeom prst="rect">
                <a:avLst/>
              </a:prstGeom>
              <a:blipFill>
                <a:blip r:embed="rId5"/>
                <a:stretch>
                  <a:fillRect l="-704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0D77920-31FA-1E4D-D238-74A48CF7ECCA}"/>
              </a:ext>
            </a:extLst>
          </p:cNvPr>
          <p:cNvSpPr txBox="1"/>
          <p:nvPr/>
        </p:nvSpPr>
        <p:spPr bwMode="auto">
          <a:xfrm>
            <a:off x="889716" y="4221088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乘完之後依同樣方式疊加，整個波函數也就滿足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薛丁格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波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方程式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/>
              <p:nvPr/>
            </p:nvSpPr>
            <p:spPr bwMode="auto">
              <a:xfrm>
                <a:off x="937685" y="4639927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7685" y="4639927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100000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87F359AA-5421-A467-66B0-BBAE396502BC}"/>
              </a:ext>
            </a:extLst>
          </p:cNvPr>
          <p:cNvSpPr txBox="1"/>
          <p:nvPr/>
        </p:nvSpPr>
        <p:spPr bwMode="auto">
          <a:xfrm>
            <a:off x="3355775" y="2462613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根據展開定理，這永遠可以做到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24094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6E1379-76B0-6E49-40EC-52B7CB647D2F}"/>
              </a:ext>
            </a:extLst>
          </p:cNvPr>
          <p:cNvSpPr txBox="1"/>
          <p:nvPr/>
        </p:nvSpPr>
        <p:spPr bwMode="auto">
          <a:xfrm>
            <a:off x="881958" y="338780"/>
            <a:ext cx="7756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這一展開式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竟然也適用於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位能下薛丁格方程式的普遍解法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/>
              <p:nvPr/>
            </p:nvSpPr>
            <p:spPr bwMode="auto">
              <a:xfrm>
                <a:off x="925100" y="2182071"/>
                <a:ext cx="2481898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文字方塊 10">
                <a:extLst>
                  <a:ext uri="{FF2B5EF4-FFF2-40B4-BE49-F238E27FC236}">
                    <a16:creationId xmlns:a16="http://schemas.microsoft.com/office/drawing/2014/main" id="{7F01A932-E0A7-28AD-2EC7-3052112D4C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2182071"/>
                <a:ext cx="2481898" cy="847604"/>
              </a:xfrm>
              <a:prstGeom prst="rect">
                <a:avLst/>
              </a:prstGeom>
              <a:blipFill>
                <a:blip r:embed="rId2"/>
                <a:stretch>
                  <a:fillRect t="-98529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/>
              <p:nvPr/>
            </p:nvSpPr>
            <p:spPr bwMode="auto">
              <a:xfrm>
                <a:off x="925100" y="1748872"/>
                <a:ext cx="699505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將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時的波函數，即起始條件，對</a:t>
                </a:r>
                <a:r>
                  <a:rPr lang="en-US" dirty="0"/>
                  <a:t>定態解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展開如下：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1741AD-5465-DABF-BB46-8C29E677A5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1748872"/>
                <a:ext cx="6995050" cy="369332"/>
              </a:xfrm>
              <a:prstGeom prst="rect">
                <a:avLst/>
              </a:prstGeom>
              <a:blipFill>
                <a:blip r:embed="rId3"/>
                <a:stretch>
                  <a:fillRect l="-725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/>
              <p:nvPr/>
            </p:nvSpPr>
            <p:spPr bwMode="auto">
              <a:xfrm>
                <a:off x="925100" y="3129095"/>
                <a:ext cx="48446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時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此狀態可以視為定態的如上疊加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AAB7A2-E640-55AD-7462-D3445EE39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3129095"/>
                <a:ext cx="4844686" cy="369332"/>
              </a:xfrm>
              <a:prstGeom prst="rect">
                <a:avLst/>
              </a:prstGeom>
              <a:blipFill>
                <a:blip r:embed="rId4"/>
                <a:stretch>
                  <a:fillRect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/>
              <p:nvPr/>
            </p:nvSpPr>
            <p:spPr bwMode="auto">
              <a:xfrm>
                <a:off x="904374" y="3480644"/>
                <a:ext cx="8167772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而接下來定態隨時間的演化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，</a:t>
                </a:r>
                <a:r>
                  <a:rPr lang="zh-TW" altLang="en-US" dirty="0"/>
                  <a:t>就是在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dirty="0"/>
                  <a:t>上乘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i="1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TW" altLang="en-US" dirty="0">
                    <a:latin typeface="Times New Roman" pitchFamily="18" charset="0"/>
                    <a:cs typeface="Times New Roman" pitchFamily="18" charset="0"/>
                  </a:rPr>
                  <a:t>，這滿足位能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薛丁格方程式</a:t>
                </a:r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F9E00A-A203-1211-9CA1-F9CF1902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374" y="3480644"/>
                <a:ext cx="8167772" cy="480709"/>
              </a:xfrm>
              <a:prstGeom prst="rect">
                <a:avLst/>
              </a:prstGeom>
              <a:blipFill>
                <a:blip r:embed="rId5"/>
                <a:stretch>
                  <a:fillRect l="-621" b="-1842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0D77920-31FA-1E4D-D238-74A48CF7ECCA}"/>
              </a:ext>
            </a:extLst>
          </p:cNvPr>
          <p:cNvSpPr txBox="1"/>
          <p:nvPr/>
        </p:nvSpPr>
        <p:spPr bwMode="auto">
          <a:xfrm>
            <a:off x="881958" y="4016959"/>
            <a:ext cx="70050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dirty="0">
                <a:latin typeface="Times New Roman" pitchFamily="18" charset="0"/>
                <a:cs typeface="Times New Roman" pitchFamily="18" charset="0"/>
              </a:rPr>
              <a:t>乘完之後依同樣方式疊加，整個波函數也就滿足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薛丁格方程式。</a:t>
            </a:r>
            <a:endParaRPr lang="en-TW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/>
              <p:nvPr/>
            </p:nvSpPr>
            <p:spPr bwMode="auto">
              <a:xfrm>
                <a:off x="925100" y="4485664"/>
                <a:ext cx="3111814" cy="84760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den>
                              </m:f>
                              <m:r>
                                <a:rPr lang="en-US" altLang="zh-TW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6" name="文字方塊 10">
                <a:extLst>
                  <a:ext uri="{FF2B5EF4-FFF2-40B4-BE49-F238E27FC236}">
                    <a16:creationId xmlns:a16="http://schemas.microsoft.com/office/drawing/2014/main" id="{065CBAA5-889B-2EE9-9363-883A40E50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4485664"/>
                <a:ext cx="3111814" cy="847604"/>
              </a:xfrm>
              <a:prstGeom prst="rect">
                <a:avLst/>
              </a:prstGeom>
              <a:blipFill>
                <a:blip r:embed="rId6"/>
                <a:stretch>
                  <a:fillRect t="-100000" b="-152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1D820FC-26FF-9C52-66A7-7B5887F171E6}"/>
              </a:ext>
            </a:extLst>
          </p:cNvPr>
          <p:cNvSpPr txBox="1"/>
          <p:nvPr/>
        </p:nvSpPr>
        <p:spPr bwMode="auto">
          <a:xfrm>
            <a:off x="866832" y="5880166"/>
            <a:ext cx="7293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這個程序原則上適用於任何位能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8A14B-D584-0E85-F9B0-575791067349}"/>
              </a:ext>
            </a:extLst>
          </p:cNvPr>
          <p:cNvSpPr txBox="1"/>
          <p:nvPr/>
        </p:nvSpPr>
        <p:spPr bwMode="auto">
          <a:xfrm>
            <a:off x="869550" y="5455228"/>
            <a:ext cx="7766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我們已經在自由薛丁格方程式用了這樣的策略！當時的正弦波就是定態。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2CCD9C-AD82-9D27-206F-5F04E055F04E}"/>
              </a:ext>
            </a:extLst>
          </p:cNvPr>
          <p:cNvSpPr txBox="1"/>
          <p:nvPr/>
        </p:nvSpPr>
        <p:spPr bwMode="auto">
          <a:xfrm>
            <a:off x="904374" y="771979"/>
            <a:ext cx="5467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首先， 位能下薛丁格方程式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會有一系列的定態解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2">
                <a:extLst>
                  <a:ext uri="{FF2B5EF4-FFF2-40B4-BE49-F238E27FC236}">
                    <a16:creationId xmlns:a16="http://schemas.microsoft.com/office/drawing/2014/main" id="{57895AB8-69E2-1A4B-6404-C6A00693BCEF}"/>
                  </a:ext>
                </a:extLst>
              </p:cNvPr>
              <p:cNvSpPr txBox="1"/>
              <p:nvPr/>
            </p:nvSpPr>
            <p:spPr bwMode="auto">
              <a:xfrm>
                <a:off x="925100" y="1163221"/>
                <a:ext cx="2688685" cy="4984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zh-TW" i="1" smtClean="0"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6" name="文字方塊 12">
                <a:extLst>
                  <a:ext uri="{FF2B5EF4-FFF2-40B4-BE49-F238E27FC236}">
                    <a16:creationId xmlns:a16="http://schemas.microsoft.com/office/drawing/2014/main" id="{57895AB8-69E2-1A4B-6404-C6A00693B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5100" y="1163221"/>
                <a:ext cx="2688685" cy="4984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953E8A3-D5C6-875C-9B84-F666F3179163}"/>
              </a:ext>
            </a:extLst>
          </p:cNvPr>
          <p:cNvSpPr txBox="1"/>
          <p:nvPr/>
        </p:nvSpPr>
        <p:spPr bwMode="auto">
          <a:xfrm>
            <a:off x="3613785" y="1268760"/>
            <a:ext cx="47746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定態解就是時間部分與空間可以分離的解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65489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6" grpId="0" animBg="1"/>
      <p:bldP spid="1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DB3FD9C9-BE00-8B7E-B5B1-4146A697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4" y="1420629"/>
            <a:ext cx="7053257" cy="4368375"/>
          </a:xfrm>
          <a:prstGeom prst="rect">
            <a:avLst/>
          </a:prstGeom>
        </p:spPr>
      </p:pic>
      <p:pic>
        <p:nvPicPr>
          <p:cNvPr id="5" name="Picture 4" descr="A mathematical equation with black text&#10;&#10;Description automatically generated">
            <a:extLst>
              <a:ext uri="{FF2B5EF4-FFF2-40B4-BE49-F238E27FC236}">
                <a16:creationId xmlns:a16="http://schemas.microsoft.com/office/drawing/2014/main" id="{5F5CAC12-6AB3-087D-71B2-40841079F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5" b="3539"/>
          <a:stretch/>
        </p:blipFill>
        <p:spPr>
          <a:xfrm>
            <a:off x="685799" y="5768590"/>
            <a:ext cx="7048261" cy="1044786"/>
          </a:xfrm>
          <a:prstGeom prst="rect">
            <a:avLst/>
          </a:prstGeom>
        </p:spPr>
      </p:pic>
      <p:pic>
        <p:nvPicPr>
          <p:cNvPr id="7" name="Picture 6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03F81EB6-ED3A-77D9-1727-1EE514EA8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4" y="141179"/>
            <a:ext cx="7053256" cy="126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9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6850" name="文字方塊 1"/>
              <p:cNvSpPr txBox="1">
                <a:spLocks noChangeArrowheads="1"/>
              </p:cNvSpPr>
              <p:nvPr/>
            </p:nvSpPr>
            <p:spPr bwMode="auto">
              <a:xfrm>
                <a:off x="2771800" y="4076700"/>
                <a:ext cx="3816424" cy="369332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>
                    <a:solidFill>
                      <a:srgbClr val="FF0000"/>
                    </a:solidFill>
                  </a:rPr>
                  <a:t>由複數波函數</a:t>
                </a:r>
                <a14:m>
                  <m:oMath xmlns:m="http://schemas.openxmlformats.org/officeDocument/2006/math">
                    <m:r>
                      <a:rPr lang="zh-TW" altLang="en-US" sz="1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來描述的粒子</a:t>
                </a:r>
              </a:p>
            </p:txBody>
          </p:sp>
        </mc:Choice>
        <mc:Fallback>
          <p:sp>
            <p:nvSpPr>
              <p:cNvPr id="206850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1800" y="4076700"/>
                <a:ext cx="3816424" cy="369332"/>
              </a:xfrm>
              <a:prstGeom prst="rect">
                <a:avLst/>
              </a:prstGeom>
              <a:blipFill>
                <a:blip r:embed="rId2"/>
                <a:stretch>
                  <a:fillRect l="-990" t="-6452" b="-19355"/>
                </a:stretch>
              </a:blipFill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圖說文字 3"/>
          <p:cNvSpPr/>
          <p:nvPr/>
        </p:nvSpPr>
        <p:spPr>
          <a:xfrm flipH="1">
            <a:off x="755650" y="2781300"/>
            <a:ext cx="3529013" cy="1152525"/>
          </a:xfrm>
          <a:prstGeom prst="wedge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1800" dirty="0"/>
              <a:t>(</a:t>
            </a:r>
            <a:r>
              <a:rPr lang="zh-TW" altLang="en-US" sz="1800" dirty="0"/>
              <a:t>未觀察時）</a:t>
            </a:r>
            <a:endParaRPr lang="en-GB" altLang="zh-TW" sz="1800" dirty="0"/>
          </a:p>
          <a:p>
            <a:pPr eaLnBrk="1" hangingPunct="1">
              <a:defRPr/>
            </a:pPr>
            <a:r>
              <a:rPr lang="zh-TW" altLang="en-US" sz="1800" dirty="0"/>
              <a:t>狀態的變化是以波方程式來計算</a:t>
            </a:r>
            <a:endParaRPr lang="en-US" altLang="zh-TW" sz="1800" dirty="0"/>
          </a:p>
        </p:txBody>
      </p:sp>
      <p:sp>
        <p:nvSpPr>
          <p:cNvPr id="5" name="矩形圖說文字 4"/>
          <p:cNvSpPr/>
          <p:nvPr/>
        </p:nvSpPr>
        <p:spPr>
          <a:xfrm>
            <a:off x="4716463" y="2781300"/>
            <a:ext cx="3240087" cy="1152525"/>
          </a:xfrm>
          <a:prstGeom prst="wedgeRectCallou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800"/>
              <a:t>觀察時電荷及位置總是顆粒狀</a:t>
            </a:r>
          </a:p>
        </p:txBody>
      </p:sp>
      <p:sp>
        <p:nvSpPr>
          <p:cNvPr id="7" name="拱形 6"/>
          <p:cNvSpPr/>
          <p:nvPr/>
        </p:nvSpPr>
        <p:spPr>
          <a:xfrm>
            <a:off x="3492500" y="2133600"/>
            <a:ext cx="1728788" cy="122396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6854" name="矩形 7"/>
          <p:cNvSpPr>
            <a:spLocks noChangeArrowheads="1"/>
          </p:cNvSpPr>
          <p:nvPr/>
        </p:nvSpPr>
        <p:spPr bwMode="auto">
          <a:xfrm>
            <a:off x="2197100" y="1701800"/>
            <a:ext cx="5471244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</a:rPr>
              <a:t>波的強度等於觀察時在該處發現此粒子的機率！</a:t>
            </a:r>
          </a:p>
        </p:txBody>
      </p:sp>
      <p:sp>
        <p:nvSpPr>
          <p:cNvPr id="206855" name="文字方塊 8"/>
          <p:cNvSpPr txBox="1">
            <a:spLocks noChangeArrowheads="1"/>
          </p:cNvSpPr>
          <p:nvPr/>
        </p:nvSpPr>
        <p:spPr bwMode="auto">
          <a:xfrm>
            <a:off x="3636963" y="981075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/>
              <a:t>電子的真面目</a:t>
            </a:r>
          </a:p>
        </p:txBody>
      </p:sp>
      <p:pic>
        <p:nvPicPr>
          <p:cNvPr id="206856" name="Picture 9" descr="http://www.thegeekestlink.com/store/images/uploads/thumbs/thumb_particleelectr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37" b="17528"/>
          <a:stretch>
            <a:fillRect/>
          </a:stretch>
        </p:blipFill>
        <p:spPr bwMode="auto">
          <a:xfrm>
            <a:off x="6805613" y="4078288"/>
            <a:ext cx="172720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>
                <a:spLocks noChangeArrowheads="1"/>
              </p:cNvSpPr>
              <p:nvPr/>
            </p:nvSpPr>
            <p:spPr bwMode="auto">
              <a:xfrm>
                <a:off x="3311947" y="4514830"/>
                <a:ext cx="252010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TW" altLang="en-US" sz="1800" dirty="0"/>
                  <a:t>（而不是位置函數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TW" altLang="en-US" sz="1800" dirty="0"/>
                  <a:t>）</a:t>
                </a: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1947" y="4514830"/>
                <a:ext cx="2520106" cy="369332"/>
              </a:xfrm>
              <a:prstGeom prst="rect">
                <a:avLst/>
              </a:prstGeom>
              <a:blipFill>
                <a:blip r:embed="rId4"/>
                <a:stretch>
                  <a:fillRect l="-2000" t="-6667" r="-11000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6858" name="文字方塊 9"/>
          <p:cNvSpPr txBox="1">
            <a:spLocks noChangeArrowheads="1"/>
          </p:cNvSpPr>
          <p:nvPr/>
        </p:nvSpPr>
        <p:spPr bwMode="auto">
          <a:xfrm>
            <a:off x="2052638" y="5609529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Calibri" pitchFamily="34" charset="0"/>
              </a:rPr>
              <a:t>波函數無法觀察，所以只是一個數學語言！</a:t>
            </a:r>
          </a:p>
        </p:txBody>
      </p:sp>
      <p:sp>
        <p:nvSpPr>
          <p:cNvPr id="206859" name="文字方塊 10"/>
          <p:cNvSpPr txBox="1">
            <a:spLocks noChangeArrowheads="1"/>
          </p:cNvSpPr>
          <p:nvPr/>
        </p:nvSpPr>
        <p:spPr bwMode="auto">
          <a:xfrm>
            <a:off x="2052638" y="6053138"/>
            <a:ext cx="4392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dirty="0">
                <a:solidFill>
                  <a:srgbClr val="FF0000"/>
                </a:solidFill>
                <a:latin typeface="Calibri" pitchFamily="34" charset="0"/>
              </a:rPr>
              <a:t>波的語言可以以抽象的向量空間來取代</a:t>
            </a:r>
            <a:r>
              <a:rPr lang="zh-TW" altLang="en-US" sz="1800" dirty="0">
                <a:latin typeface="Calibri" pitchFamily="34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53745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  <p:bldP spid="7" grpId="0" animBg="1"/>
      <p:bldP spid="206854" grpId="0"/>
      <p:bldP spid="9" grpId="0"/>
      <p:bldP spid="206858" grpId="0"/>
      <p:bldP spid="2068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B05E4-298E-3F44-A20E-F06E84001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>
            <a:extLst>
              <a:ext uri="{FF2B5EF4-FFF2-40B4-BE49-F238E27FC236}">
                <a16:creationId xmlns:a16="http://schemas.microsoft.com/office/drawing/2014/main" id="{F090F360-37BA-08F2-4D24-84EFFCF49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86" y="815906"/>
            <a:ext cx="2802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某瞬間時刻的狀態</a:t>
            </a:r>
          </a:p>
        </p:txBody>
      </p:sp>
      <p:sp>
        <p:nvSpPr>
          <p:cNvPr id="20483" name="Line 6">
            <a:extLst>
              <a:ext uri="{FF2B5EF4-FFF2-40B4-BE49-F238E27FC236}">
                <a16:creationId xmlns:a16="http://schemas.microsoft.com/office/drawing/2014/main" id="{15A3E4F1-87F5-0984-4A2E-9DFBBA9B2B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69869" y="1050019"/>
            <a:ext cx="7745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4" name="Text Box 7">
            <a:extLst>
              <a:ext uri="{FF2B5EF4-FFF2-40B4-BE49-F238E27FC236}">
                <a16:creationId xmlns:a16="http://schemas.microsoft.com/office/drawing/2014/main" id="{BB87510B-9AD2-74C8-43AA-6E7E57306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444" y="816181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狀態函數</a:t>
            </a: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6107F088-B333-EB4A-5000-D066B4C1C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211" y="1228265"/>
            <a:ext cx="18465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可測量的物理量</a:t>
            </a:r>
          </a:p>
        </p:txBody>
      </p:sp>
      <p:sp>
        <p:nvSpPr>
          <p:cNvPr id="20486" name="Line 9">
            <a:extLst>
              <a:ext uri="{FF2B5EF4-FFF2-40B4-BE49-F238E27FC236}">
                <a16:creationId xmlns:a16="http://schemas.microsoft.com/office/drawing/2014/main" id="{2963FC87-490B-767C-ABF8-AB858663C4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8806" y="1441400"/>
            <a:ext cx="1225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487" name="Text Box 10">
            <a:extLst>
              <a:ext uri="{FF2B5EF4-FFF2-40B4-BE49-F238E27FC236}">
                <a16:creationId xmlns:a16="http://schemas.microsoft.com/office/drawing/2014/main" id="{4B971A35-10E3-5805-CCB1-0C006D6D5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2444" y="1271785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運算子</a:t>
            </a:r>
          </a:p>
        </p:txBody>
      </p:sp>
      <p:sp>
        <p:nvSpPr>
          <p:cNvPr id="20491" name="Text Box 14">
            <a:extLst>
              <a:ext uri="{FF2B5EF4-FFF2-40B4-BE49-F238E27FC236}">
                <a16:creationId xmlns:a16="http://schemas.microsoft.com/office/drawing/2014/main" id="{AB979D77-0DC0-73FE-E1FE-429675292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7692" y="3526453"/>
            <a:ext cx="48328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把對應的算子放入此式，就可得到測量期望值。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51B80F-D70B-3176-3C83-FC7DEA732F76}"/>
              </a:ext>
            </a:extLst>
          </p:cNvPr>
          <p:cNvSpPr txBox="1"/>
          <p:nvPr/>
        </p:nvSpPr>
        <p:spPr bwMode="auto">
          <a:xfrm>
            <a:off x="947254" y="2066614"/>
            <a:ext cx="77351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有古典對應的物理量，就直接將位置算子及動量算子代入同樣的數學形式：</a:t>
            </a:r>
          </a:p>
        </p:txBody>
      </p:sp>
      <p:sp>
        <p:nvSpPr>
          <p:cNvPr id="27" name="Text Box 11">
            <a:extLst>
              <a:ext uri="{FF2B5EF4-FFF2-40B4-BE49-F238E27FC236}">
                <a16:creationId xmlns:a16="http://schemas.microsoft.com/office/drawing/2014/main" id="{D693CA25-AB89-DB3B-C109-BF8240E8B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86" y="346277"/>
            <a:ext cx="35629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>
                <a:solidFill>
                  <a:srgbClr val="FF0000"/>
                </a:solidFill>
              </a:rPr>
              <a:t>量子力學的原則完整版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23479F9-D315-CE4E-0727-F18ECDDFA8E7}"/>
                  </a:ext>
                </a:extLst>
              </p:cNvPr>
              <p:cNvSpPr/>
              <p:nvPr/>
            </p:nvSpPr>
            <p:spPr>
              <a:xfrm>
                <a:off x="1021563" y="3256410"/>
                <a:ext cx="3034869" cy="90191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l-GR" altLang="zh-TW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23479F9-D315-CE4E-0727-F18ECDDFA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563" y="3256410"/>
                <a:ext cx="3034869" cy="901914"/>
              </a:xfrm>
              <a:prstGeom prst="rect">
                <a:avLst/>
              </a:prstGeom>
              <a:blipFill>
                <a:blip r:embed="rId2"/>
                <a:stretch>
                  <a:fillRect l="-5000" t="-111111" b="-17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6A49661-25A0-4A20-BC6B-425C89F474E5}"/>
                  </a:ext>
                </a:extLst>
              </p:cNvPr>
              <p:cNvSpPr/>
              <p:nvPr/>
            </p:nvSpPr>
            <p:spPr>
              <a:xfrm>
                <a:off x="5535196" y="1269845"/>
                <a:ext cx="390492" cy="3787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B6A49661-25A0-4A20-BC6B-425C89F47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196" y="1269845"/>
                <a:ext cx="390492" cy="378758"/>
              </a:xfrm>
              <a:prstGeom prst="rect">
                <a:avLst/>
              </a:prstGeom>
              <a:blipFill>
                <a:blip r:embed="rId3"/>
                <a:stretch>
                  <a:fillRect t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07D65658-2906-9787-F110-D3893704D249}"/>
                  </a:ext>
                </a:extLst>
              </p:cNvPr>
              <p:cNvSpPr txBox="1"/>
              <p:nvPr/>
            </p:nvSpPr>
            <p:spPr bwMode="auto">
              <a:xfrm>
                <a:off x="1024205" y="2467010"/>
                <a:ext cx="3630958" cy="62414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TW" sz="1800" i="1" smtClean="0">
                          <a:latin typeface="Cambria Math" panose="02040503050406030204" pitchFamily="18" charset="0"/>
                        </a:rPr>
                        <m:t>)→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,−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  <m:r>
                            <a:rPr lang="en-US" altLang="zh-TW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ℏ</m:t>
                          </m:r>
                          <m:f>
                            <m:fPr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altLang="zh-TW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0" name="文字方塊 13">
                <a:extLst>
                  <a:ext uri="{FF2B5EF4-FFF2-40B4-BE49-F238E27FC236}">
                    <a16:creationId xmlns:a16="http://schemas.microsoft.com/office/drawing/2014/main" id="{07D65658-2906-9787-F110-D3893704D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4205" y="2467010"/>
                <a:ext cx="3630958" cy="624145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85F07774-9B60-69DE-743A-38A7A44FAD87}"/>
                  </a:ext>
                </a:extLst>
              </p:cNvPr>
              <p:cNvSpPr txBox="1"/>
              <p:nvPr/>
            </p:nvSpPr>
            <p:spPr bwMode="auto">
              <a:xfrm>
                <a:off x="5509304" y="834967"/>
                <a:ext cx="652208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2" name="文字方塊 13">
                <a:extLst>
                  <a:ext uri="{FF2B5EF4-FFF2-40B4-BE49-F238E27FC236}">
                    <a16:creationId xmlns:a16="http://schemas.microsoft.com/office/drawing/2014/main" id="{85F07774-9B60-69DE-743A-38A7A44FA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9304" y="834967"/>
                <a:ext cx="652208" cy="369332"/>
              </a:xfrm>
              <a:prstGeom prst="rect">
                <a:avLst/>
              </a:prstGeom>
              <a:blipFill>
                <a:blip r:embed="rId5"/>
                <a:stretch>
                  <a:fillRect l="-1887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5">
                <a:extLst>
                  <a:ext uri="{FF2B5EF4-FFF2-40B4-BE49-F238E27FC236}">
                    <a16:creationId xmlns:a16="http://schemas.microsoft.com/office/drawing/2014/main" id="{ED03065B-39FF-E11A-30CA-C5C88DF1E8F6}"/>
                  </a:ext>
                </a:extLst>
              </p:cNvPr>
              <p:cNvSpPr/>
              <p:nvPr/>
            </p:nvSpPr>
            <p:spPr>
              <a:xfrm>
                <a:off x="927086" y="4428355"/>
                <a:ext cx="49537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對一物理量</a:t>
                </a:r>
                <a14:m>
                  <m:oMath xmlns:m="http://schemas.openxmlformats.org/officeDocument/2006/math">
                    <m:r>
                      <a:rPr kumimoji="0" lang="en-US" altLang="zh-TW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測量，結果完全確定的狀態：</a:t>
                </a:r>
                <a:endParaRPr lang="zh-TW" altLang="en-US" sz="1800" dirty="0"/>
              </a:p>
            </p:txBody>
          </p:sp>
        </mc:Choice>
        <mc:Fallback xmlns="">
          <p:sp>
            <p:nvSpPr>
              <p:cNvPr id="2" name="矩形 15">
                <a:extLst>
                  <a:ext uri="{FF2B5EF4-FFF2-40B4-BE49-F238E27FC236}">
                    <a16:creationId xmlns:a16="http://schemas.microsoft.com/office/drawing/2014/main" id="{ED03065B-39FF-E11A-30CA-C5C88DF1E8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86" y="4428355"/>
                <a:ext cx="4953730" cy="369332"/>
              </a:xfrm>
              <a:prstGeom prst="rect">
                <a:avLst/>
              </a:prstGeom>
              <a:blipFill>
                <a:blip r:embed="rId6"/>
                <a:stretch>
                  <a:fillRect l="-76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0ED00087-D525-2545-0B04-7DF7D283600C}"/>
                  </a:ext>
                </a:extLst>
              </p:cNvPr>
              <p:cNvSpPr txBox="1"/>
              <p:nvPr/>
            </p:nvSpPr>
            <p:spPr bwMode="auto">
              <a:xfrm>
                <a:off x="5367619" y="4423589"/>
                <a:ext cx="1941955" cy="37875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10" name="文字方塊 13">
                <a:extLst>
                  <a:ext uri="{FF2B5EF4-FFF2-40B4-BE49-F238E27FC236}">
                    <a16:creationId xmlns:a16="http://schemas.microsoft.com/office/drawing/2014/main" id="{0ED00087-D525-2545-0B04-7DF7D2836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7619" y="4423589"/>
                <a:ext cx="1941955" cy="378758"/>
              </a:xfrm>
              <a:prstGeom prst="rect">
                <a:avLst/>
              </a:prstGeom>
              <a:blipFill>
                <a:blip r:embed="rId7"/>
                <a:stretch>
                  <a:fillRect t="-3226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A1BAEF-A9E3-7909-D348-E5361E377F1A}"/>
                  </a:ext>
                </a:extLst>
              </p:cNvPr>
              <p:cNvSpPr txBox="1"/>
              <p:nvPr/>
            </p:nvSpPr>
            <p:spPr bwMode="auto">
              <a:xfrm>
                <a:off x="927086" y="4806242"/>
                <a:ext cx="7725644" cy="3787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就是該物理量對應算子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的本徵函數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l-GR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，本徵值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就是測量</a:t>
                </a:r>
                <a:r>
                  <a:rPr kumimoji="0" lang="zh-TW" altLang="en-US" dirty="0">
                    <a:solidFill>
                      <a:srgbClr val="000000"/>
                    </a:solidFill>
                    <a:latin typeface="Calibri" pitchFamily="34" charset="0"/>
                  </a:rPr>
                  <a:t>結果</a:t>
                </a:r>
                <a:r>
                  <a:rPr kumimoji="0" lang="zh-TW" altLang="en-US" sz="1800" dirty="0">
                    <a:solidFill>
                      <a:srgbClr val="000000"/>
                    </a:solidFill>
                    <a:latin typeface="Calibri" pitchFamily="34" charset="0"/>
                  </a:rPr>
                  <a:t>。</a:t>
                </a:r>
                <a:endParaRPr lang="en-TW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4A1BAEF-A9E3-7909-D348-E5361E377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7086" y="4806242"/>
                <a:ext cx="7725644" cy="378758"/>
              </a:xfrm>
              <a:prstGeom prst="rect">
                <a:avLst/>
              </a:prstGeom>
              <a:blipFill>
                <a:blip r:embed="rId8"/>
                <a:stretch>
                  <a:fillRect l="-492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B92F157-EFDE-A6D2-2065-FA4F945A510A}"/>
              </a:ext>
            </a:extLst>
          </p:cNvPr>
          <p:cNvSpPr txBox="1"/>
          <p:nvPr/>
        </p:nvSpPr>
        <p:spPr bwMode="auto">
          <a:xfrm>
            <a:off x="4697808" y="2623856"/>
            <a:ext cx="3384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>
                <a:latin typeface="Times New Roman" pitchFamily="18" charset="0"/>
                <a:cs typeface="Times New Roman" pitchFamily="18" charset="0"/>
              </a:rPr>
              <a:t>就得到量子力學</a:t>
            </a:r>
            <a:r>
              <a:rPr lang="en-GB" dirty="0" err="1">
                <a:latin typeface="Times New Roman" pitchFamily="18" charset="0"/>
                <a:cs typeface="Times New Roman" pitchFamily="18" charset="0"/>
              </a:rPr>
              <a:t>中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對應的算子</a:t>
            </a:r>
            <a:r>
              <a:rPr lang="en-TW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A7C17EF4-4C22-B154-80F3-AA60AD35B0B2}"/>
                  </a:ext>
                </a:extLst>
              </p:cNvPr>
              <p:cNvSpPr txBox="1"/>
              <p:nvPr/>
            </p:nvSpPr>
            <p:spPr bwMode="auto">
              <a:xfrm>
                <a:off x="1044740" y="5906640"/>
                <a:ext cx="2475358" cy="6298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m:rPr>
                          <m:sty m:val="p"/>
                        </m:rPr>
                        <a:rPr lang="el-GR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l-GR" altLang="zh-TW" i="1">
                              <a:latin typeface="Cambria Math"/>
                              <a:ea typeface="Cambria Math"/>
                            </a:rPr>
                            <m:t>Ψ</m:t>
                          </m:r>
                          <m:d>
                            <m:dPr>
                              <m:ctrlPr>
                                <a:rPr lang="el-GR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zh-TW" altLang="en-US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20">
                <a:extLst>
                  <a:ext uri="{FF2B5EF4-FFF2-40B4-BE49-F238E27FC236}">
                    <a16:creationId xmlns:a16="http://schemas.microsoft.com/office/drawing/2014/main" id="{A7C17EF4-4C22-B154-80F3-AA60AD35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4740" y="5906640"/>
                <a:ext cx="2475358" cy="629852"/>
              </a:xfrm>
              <a:prstGeom prst="rect">
                <a:avLst/>
              </a:prstGeom>
              <a:blipFill>
                <a:blip r:embed="rId9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E1B898A-23C7-40DF-9252-EE6D1EC56E65}"/>
              </a:ext>
            </a:extLst>
          </p:cNvPr>
          <p:cNvSpPr txBox="1"/>
          <p:nvPr/>
        </p:nvSpPr>
        <p:spPr bwMode="auto">
          <a:xfrm>
            <a:off x="3520098" y="5891180"/>
            <a:ext cx="5056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latin typeface="Times New Roman" pitchFamily="18" charset="0"/>
                <a:cs typeface="Times New Roman" pitchFamily="18" charset="0"/>
              </a:rPr>
              <a:t>狀態函數隨時間的演化由漢米爾頓量來負責！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C98D69E5-5DBD-26A0-A6D7-428B48795E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5597" y="5454219"/>
                <a:ext cx="308193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  <a:ea typeface="新細明體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kumimoji="0" lang="zh-TW" altLang="en-US" sz="1800" dirty="0"/>
                  <a:t>瞬間狀態</a:t>
                </a:r>
                <a14:m>
                  <m:oMath xmlns:m="http://schemas.openxmlformats.org/officeDocument/2006/math">
                    <m:r>
                      <a:rPr lang="el-GR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el-GR" altLang="zh-TW" sz="1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zh-TW" altLang="en-US" sz="1800" dirty="0"/>
                  <a:t>隨時間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  <a:ea typeface="Cambria Math"/>
                      </a:rPr>
                      <m:t>𝑡</m:t>
                    </m:r>
                  </m:oMath>
                </a14:m>
                <a:r>
                  <a:rPr kumimoji="0" lang="zh-TW" altLang="en-US" sz="1800" dirty="0"/>
                  <a:t>演化</a:t>
                </a:r>
              </a:p>
            </p:txBody>
          </p:sp>
        </mc:Choice>
        <mc:Fallback xmlns="">
          <p:sp>
            <p:nvSpPr>
              <p:cNvPr id="13" name="Text Box 5">
                <a:extLst>
                  <a:ext uri="{FF2B5EF4-FFF2-40B4-BE49-F238E27FC236}">
                    <a16:creationId xmlns:a16="http://schemas.microsoft.com/office/drawing/2014/main" id="{C98D69E5-5DBD-26A0-A6D7-428B48795E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5597" y="5454219"/>
                <a:ext cx="3081936" cy="369332"/>
              </a:xfrm>
              <a:prstGeom prst="rect">
                <a:avLst/>
              </a:prstGeom>
              <a:blipFill>
                <a:blip r:embed="rId10"/>
                <a:stretch>
                  <a:fillRect l="-1646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ine 6">
            <a:extLst>
              <a:ext uri="{FF2B5EF4-FFF2-40B4-BE49-F238E27FC236}">
                <a16:creationId xmlns:a16="http://schemas.microsoft.com/office/drawing/2014/main" id="{536A1C1B-A3AE-1B8E-F0DF-200F6591F8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9718" y="5673984"/>
            <a:ext cx="1020110" cy="63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9E36A0A1-9505-ADC7-8CD4-7B62A356F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9575" y="5450459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zh-TW" altLang="en-US" sz="1800" dirty="0"/>
              <a:t>波函數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13">
                <a:extLst>
                  <a:ext uri="{FF2B5EF4-FFF2-40B4-BE49-F238E27FC236}">
                    <a16:creationId xmlns:a16="http://schemas.microsoft.com/office/drawing/2014/main" id="{5B4B4B69-2DEC-311D-0D90-326679476231}"/>
                  </a:ext>
                </a:extLst>
              </p:cNvPr>
              <p:cNvSpPr txBox="1"/>
              <p:nvPr/>
            </p:nvSpPr>
            <p:spPr bwMode="auto">
              <a:xfrm>
                <a:off x="6184689" y="5479746"/>
                <a:ext cx="953053" cy="3693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1" name="文字方塊 13">
                <a:extLst>
                  <a:ext uri="{FF2B5EF4-FFF2-40B4-BE49-F238E27FC236}">
                    <a16:creationId xmlns:a16="http://schemas.microsoft.com/office/drawing/2014/main" id="{5B4B4B69-2DEC-311D-0D90-326679476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4689" y="5479746"/>
                <a:ext cx="95305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">
            <a:extLst>
              <a:ext uri="{FF2B5EF4-FFF2-40B4-BE49-F238E27FC236}">
                <a16:creationId xmlns:a16="http://schemas.microsoft.com/office/drawing/2014/main" id="{3923CF16-8379-A6AD-F14D-B70AF658411A}"/>
              </a:ext>
            </a:extLst>
          </p:cNvPr>
          <p:cNvSpPr txBox="1"/>
          <p:nvPr/>
        </p:nvSpPr>
        <p:spPr bwMode="auto">
          <a:xfrm>
            <a:off x="937805" y="1627986"/>
            <a:ext cx="57716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例如位置算子為乘上位置座標，動量算子為對</a:t>
            </a:r>
            <a:r>
              <a:rPr kumimoji="0" lang="zh-TW" altLang="en-US" dirty="0">
                <a:solidFill>
                  <a:srgbClr val="000000"/>
                </a:solidFill>
                <a:latin typeface="Calibri" pitchFamily="34" charset="0"/>
              </a:rPr>
              <a:t>座標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微分：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54696702-684E-3C3F-C68F-3556D629C4FC}"/>
                  </a:ext>
                </a:extLst>
              </p:cNvPr>
              <p:cNvSpPr txBox="1"/>
              <p:nvPr/>
            </p:nvSpPr>
            <p:spPr bwMode="auto">
              <a:xfrm>
                <a:off x="6729685" y="1447283"/>
                <a:ext cx="2180849" cy="61824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/>
                        </a:rPr>
                        <m:t>𝑖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24" name="文字方塊 13">
                <a:extLst>
                  <a:ext uri="{FF2B5EF4-FFF2-40B4-BE49-F238E27FC236}">
                    <a16:creationId xmlns:a16="http://schemas.microsoft.com/office/drawing/2014/main" id="{54696702-684E-3C3F-C68F-3556D629C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29685" y="1447283"/>
                <a:ext cx="2180849" cy="618246"/>
              </a:xfrm>
              <a:prstGeom prst="rect">
                <a:avLst/>
              </a:prstGeom>
              <a:blipFill>
                <a:blip r:embed="rId12"/>
                <a:stretch>
                  <a:fillRect b="-6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2EE2BE4-EE5E-B29A-6A2A-DD1AE400194C}"/>
              </a:ext>
            </a:extLst>
          </p:cNvPr>
          <p:cNvSpPr txBox="1"/>
          <p:nvPr/>
        </p:nvSpPr>
        <p:spPr bwMode="auto">
          <a:xfrm>
            <a:off x="4242444" y="380925"/>
            <a:ext cx="48832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複數函數，可疊加，組成一無限維向量空間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5600AD-9749-004A-2606-428567E26D0A}"/>
              </a:ext>
            </a:extLst>
          </p:cNvPr>
          <p:cNvSpPr txBox="1"/>
          <p:nvPr/>
        </p:nvSpPr>
        <p:spPr bwMode="auto">
          <a:xfrm>
            <a:off x="7067304" y="782154"/>
            <a:ext cx="2029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滿足歸一化條件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0B3F94-05DF-E29A-2FDE-7E958709ADBC}"/>
              </a:ext>
            </a:extLst>
          </p:cNvPr>
          <p:cNvSpPr txBox="1"/>
          <p:nvPr/>
        </p:nvSpPr>
        <p:spPr bwMode="auto">
          <a:xfrm>
            <a:off x="3531780" y="6297731"/>
            <a:ext cx="2858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薛丁格方程式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5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3" grpId="0"/>
      <p:bldP spid="14" grpId="0" animBg="1"/>
      <p:bldP spid="19" grpId="0"/>
      <p:bldP spid="21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20">
                <a:extLst>
                  <a:ext uri="{FF2B5EF4-FFF2-40B4-BE49-F238E27FC236}">
                    <a16:creationId xmlns:a16="http://schemas.microsoft.com/office/drawing/2014/main" id="{CF3ABA25-B23B-CF90-3F5D-47F5401D1DF8}"/>
                  </a:ext>
                </a:extLst>
              </p:cNvPr>
              <p:cNvSpPr txBox="1"/>
              <p:nvPr/>
            </p:nvSpPr>
            <p:spPr bwMode="auto">
              <a:xfrm>
                <a:off x="851943" y="3208926"/>
                <a:ext cx="2565446" cy="7173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18" name="文字方塊 20">
                <a:extLst>
                  <a:ext uri="{FF2B5EF4-FFF2-40B4-BE49-F238E27FC236}">
                    <a16:creationId xmlns:a16="http://schemas.microsoft.com/office/drawing/2014/main" id="{CF3ABA25-B23B-CF90-3F5D-47F5401D1D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943" y="3208926"/>
                <a:ext cx="2565446" cy="7173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B75BB4-759F-0147-10FC-C115917232E9}"/>
                  </a:ext>
                </a:extLst>
              </p:cNvPr>
              <p:cNvSpPr txBox="1"/>
              <p:nvPr/>
            </p:nvSpPr>
            <p:spPr bwMode="auto">
              <a:xfrm>
                <a:off x="807774" y="5079693"/>
                <a:ext cx="5918799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數學上這個關係稱為運算子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的本徵函數問題！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B75BB4-759F-0147-10FC-C11591723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7774" y="5079693"/>
                <a:ext cx="5918799" cy="376770"/>
              </a:xfrm>
              <a:prstGeom prst="rect">
                <a:avLst/>
              </a:prstGeom>
              <a:blipFill>
                <a:blip r:embed="rId3"/>
                <a:stretch>
                  <a:fillRect l="-857" t="-3226" b="-225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8F020E6-BF04-91ED-455E-7CB441807975}"/>
                  </a:ext>
                </a:extLst>
              </p:cNvPr>
              <p:cNvSpPr txBox="1"/>
              <p:nvPr/>
            </p:nvSpPr>
            <p:spPr bwMode="auto">
              <a:xfrm>
                <a:off x="851943" y="4581876"/>
                <a:ext cx="1449307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B8F020E6-BF04-91ED-455E-7CB441807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1943" y="4581876"/>
                <a:ext cx="1449307" cy="376770"/>
              </a:xfrm>
              <a:prstGeom prst="rect">
                <a:avLst/>
              </a:prstGeom>
              <a:blipFill>
                <a:blip r:embed="rId4"/>
                <a:stretch>
                  <a:fillRect t="-3226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637B8924-2136-5EDD-CB6C-56D7DA20490F}"/>
              </a:ext>
            </a:extLst>
          </p:cNvPr>
          <p:cNvSpPr txBox="1"/>
          <p:nvPr/>
        </p:nvSpPr>
        <p:spPr bwMode="auto">
          <a:xfrm>
            <a:off x="792499" y="4153878"/>
            <a:ext cx="57516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也就是</a:t>
            </a:r>
            <a:r>
              <a:rPr lang="en-TW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BF8B1-37C9-BB9D-8794-8C1CA40B0277}"/>
                  </a:ext>
                </a:extLst>
              </p:cNvPr>
              <p:cNvSpPr txBox="1"/>
              <p:nvPr/>
            </p:nvSpPr>
            <p:spPr bwMode="auto">
              <a:xfrm>
                <a:off x="803447" y="6175380"/>
                <a:ext cx="7580286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定態的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的本徵函數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Eigenfunction</a:t>
                </a:r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！對應的本徵值Eigenvalue為</a:t>
                </a:r>
                <a14:m>
                  <m:oMath xmlns:m="http://schemas.openxmlformats.org/officeDocument/2006/math">
                    <m:r>
                      <a:rPr lang="en-US" altLang="zh-TW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TW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7ABF8B1-37C9-BB9D-8794-8C1CA40B0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47" y="6175380"/>
                <a:ext cx="7580286" cy="376770"/>
              </a:xfrm>
              <a:prstGeom prst="rect">
                <a:avLst/>
              </a:prstGeom>
              <a:blipFill>
                <a:blip r:embed="rId5"/>
                <a:stretch>
                  <a:fillRect l="-670" t="-3333" b="-26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45A8A0-2F55-7E7B-AA21-F9505B1365B1}"/>
                  </a:ext>
                </a:extLst>
              </p:cNvPr>
              <p:cNvSpPr txBox="1"/>
              <p:nvPr/>
            </p:nvSpPr>
            <p:spPr bwMode="auto">
              <a:xfrm>
                <a:off x="803447" y="5515129"/>
                <a:ext cx="8149491" cy="376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原來，與時間無關的薛丁格方程式並不是波方程式，而是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  <m:t>𝐻</m:t>
                        </m:r>
                      </m:e>
                    </m:acc>
                  </m:oMath>
                </a14:m>
                <a:r>
                  <a:rPr lang="en-TW" dirty="0">
                    <a:latin typeface="Times New Roman" pitchFamily="18" charset="0"/>
                    <a:cs typeface="Times New Roman" pitchFamily="18" charset="0"/>
                  </a:rPr>
                  <a:t>的本徵函數方程式！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45A8A0-2F55-7E7B-AA21-F9505B136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3447" y="5515129"/>
                <a:ext cx="8149491" cy="376770"/>
              </a:xfrm>
              <a:prstGeom prst="rect">
                <a:avLst/>
              </a:prstGeom>
              <a:blipFill>
                <a:blip r:embed="rId6"/>
                <a:stretch>
                  <a:fillRect l="-622" t="-6452" r="-311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4AC42DB1-08EB-D0AA-6FF8-5EB4D538F44E}"/>
                  </a:ext>
                </a:extLst>
              </p:cNvPr>
              <p:cNvSpPr txBox="1"/>
              <p:nvPr/>
            </p:nvSpPr>
            <p:spPr bwMode="auto">
              <a:xfrm>
                <a:off x="888653" y="1257292"/>
                <a:ext cx="3843295" cy="71731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  <a:ea typeface="Cambria Math"/>
                                    </a:rPr>
                                    <m:t>ℏ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4AC42DB1-08EB-D0AA-6FF8-5EB4D538F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8653" y="1257292"/>
                <a:ext cx="3843295" cy="7173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E050D7B-FB11-9A29-3983-FD999A3AE819}"/>
              </a:ext>
            </a:extLst>
          </p:cNvPr>
          <p:cNvSpPr txBox="1"/>
          <p:nvPr/>
        </p:nvSpPr>
        <p:spPr bwMode="auto">
          <a:xfrm>
            <a:off x="812744" y="2780928"/>
            <a:ext cx="6780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Times New Roman" pitchFamily="18" charset="0"/>
                <a:cs typeface="Times New Roman" pitchFamily="18" charset="0"/>
              </a:rPr>
              <a:t>左邊就是量子力學中對應的Hamiltan運算子，此式可以寫成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：</a:t>
            </a:r>
            <a:endParaRPr lang="en-TW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EE0B1672-27A1-DCC8-7C89-88A81BF01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063" y="798090"/>
            <a:ext cx="72033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薛丁格方程式的可分離</a:t>
            </a:r>
            <a:r>
              <a:rPr kumimoji="0" lang="en-US" altLang="zh-TW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separable</a:t>
            </a:r>
            <a:r>
              <a:rPr kumimoji="0" lang="zh-TW" altLang="en-US" sz="1800" dirty="0">
                <a:solidFill>
                  <a:srgbClr val="000000"/>
                </a:solidFill>
                <a:latin typeface="Calibri" pitchFamily="34" charset="0"/>
              </a:rPr>
              <a:t>解，滿足與時間無關的薛丁格方程式：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6DE13-D024-5DE3-A5F8-5CEFAE0EBE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473" t="65927" r="6993" b="16794"/>
          <a:stretch/>
        </p:blipFill>
        <p:spPr>
          <a:xfrm>
            <a:off x="2624667" y="3958965"/>
            <a:ext cx="5933202" cy="10091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CB9EE-8132-F7B7-D943-EEDFD767B7C0}"/>
              </a:ext>
            </a:extLst>
          </p:cNvPr>
          <p:cNvSpPr txBox="1"/>
          <p:nvPr/>
        </p:nvSpPr>
        <p:spPr bwMode="auto">
          <a:xfrm>
            <a:off x="812744" y="412995"/>
            <a:ext cx="2531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運用以上的原則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639AE3-03E1-7775-F7BD-B4166790353B}"/>
                  </a:ext>
                </a:extLst>
              </p:cNvPr>
              <p:cNvSpPr txBox="1"/>
              <p:nvPr/>
            </p:nvSpPr>
            <p:spPr bwMode="auto">
              <a:xfrm>
                <a:off x="783737" y="1992356"/>
                <a:ext cx="814949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這些是描述Stationary</a:t>
                </a:r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State定態的解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。</a:t>
                </a:r>
                <a:r>
                  <a:rPr lang="en-US" dirty="0" err="1"/>
                  <a:t>定態解的所有測量期望值與時間無關</a:t>
                </a:r>
                <a:r>
                  <a:rPr lang="en-US" dirty="0"/>
                  <a:t>。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639AE3-03E1-7775-F7BD-B41667903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3737" y="1992356"/>
                <a:ext cx="8149491" cy="369332"/>
              </a:xfrm>
              <a:prstGeom prst="rect">
                <a:avLst/>
              </a:prstGeom>
              <a:blipFill>
                <a:blip r:embed="rId10"/>
                <a:stretch>
                  <a:fillRect l="-622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16634E74-8CD8-A5ED-7875-61B388B89A17}"/>
                  </a:ext>
                </a:extLst>
              </p:cNvPr>
              <p:cNvSpPr txBox="1"/>
              <p:nvPr/>
            </p:nvSpPr>
            <p:spPr bwMode="auto">
              <a:xfrm>
                <a:off x="5287522" y="1323341"/>
                <a:ext cx="2519408" cy="49686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1800" i="1" smtClean="0">
                          <a:latin typeface="Cambria Math"/>
                          <a:ea typeface="Cambria Math"/>
                        </a:rPr>
                        <m:t>Ψ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4" name="文字方塊 8">
                <a:extLst>
                  <a:ext uri="{FF2B5EF4-FFF2-40B4-BE49-F238E27FC236}">
                    <a16:creationId xmlns:a16="http://schemas.microsoft.com/office/drawing/2014/main" id="{16634E74-8CD8-A5ED-7875-61B388B89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87522" y="1323341"/>
                <a:ext cx="2519408" cy="496867"/>
              </a:xfrm>
              <a:prstGeom prst="rect">
                <a:avLst/>
              </a:prstGeom>
              <a:blipFill>
                <a:blip r:embed="rId11"/>
                <a:stretch>
                  <a:fillRect b="-7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2069ED1F-9DD9-A93A-4104-92BA6A063800}"/>
                  </a:ext>
                </a:extLst>
              </p:cNvPr>
              <p:cNvSpPr txBox="1"/>
              <p:nvPr/>
            </p:nvSpPr>
            <p:spPr bwMode="auto">
              <a:xfrm>
                <a:off x="788027" y="2242130"/>
                <a:ext cx="7695719" cy="4807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定態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的</a:t>
                </a:r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波函數的時間演化就是函數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𝐸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LID4096">
                    <a:latin typeface="Times New Roman" pitchFamily="18" charset="0"/>
                    <a:cs typeface="Times New Roman" pitchFamily="18" charset="0"/>
                  </a:rPr>
                  <a:t>乘上一個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Phase factor</a:t>
                </a:r>
                <a:r>
                  <a:rPr lang="zh-TW" alt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f>
                          <m:f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num>
                          <m:den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den>
                        </m:f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2069ED1F-9DD9-A93A-4104-92BA6A063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8027" y="2242130"/>
                <a:ext cx="7695719" cy="480709"/>
              </a:xfrm>
              <a:prstGeom prst="rect">
                <a:avLst/>
              </a:prstGeom>
              <a:blipFill>
                <a:blip r:embed="rId12"/>
                <a:stretch>
                  <a:fillRect l="-493" b="-1794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2EE497-007D-BCF3-B5B4-6024DE6D400E}"/>
              </a:ext>
            </a:extLst>
          </p:cNvPr>
          <p:cNvSpPr/>
          <p:nvPr/>
        </p:nvSpPr>
        <p:spPr>
          <a:xfrm>
            <a:off x="5580112" y="1717538"/>
            <a:ext cx="2952328" cy="3583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1137F02B-1433-8BE8-BF77-EA715D72C351}"/>
                  </a:ext>
                </a:extLst>
              </p:cNvPr>
              <p:cNvSpPr txBox="1"/>
              <p:nvPr/>
            </p:nvSpPr>
            <p:spPr bwMode="auto">
              <a:xfrm>
                <a:off x="3419872" y="908720"/>
                <a:ext cx="1449307" cy="37677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𝐸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1137F02B-1433-8BE8-BF77-EA715D72C3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9872" y="908720"/>
                <a:ext cx="1449307" cy="376770"/>
              </a:xfrm>
              <a:prstGeom prst="rect">
                <a:avLst/>
              </a:prstGeom>
              <a:blipFill>
                <a:blip r:embed="rId2"/>
                <a:stretch>
                  <a:fillRect t="-3226" b="-129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青蛙王子怎么画简单好看青蛙简笔画图片- 巧巧简笔画">
            <a:extLst>
              <a:ext uri="{FF2B5EF4-FFF2-40B4-BE49-F238E27FC236}">
                <a16:creationId xmlns:a16="http://schemas.microsoft.com/office/drawing/2014/main" id="{1850FAC6-89E2-C95A-DD46-94098F2D4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2134768" cy="18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ana (The Princess and the Frog) - Wikipedia">
            <a:extLst>
              <a:ext uri="{FF2B5EF4-FFF2-40B4-BE49-F238E27FC236}">
                <a16:creationId xmlns:a16="http://schemas.microsoft.com/office/drawing/2014/main" id="{A7F5905E-D697-FA9C-0FF8-A869ADBDB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17538"/>
            <a:ext cx="2794000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nce Naveen | Heroes Wiki | Fandom">
            <a:extLst>
              <a:ext uri="{FF2B5EF4-FFF2-40B4-BE49-F238E27FC236}">
                <a16:creationId xmlns:a16="http://schemas.microsoft.com/office/drawing/2014/main" id="{16916BAB-CB90-A688-6DA8-76C2612FA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73" y="1717538"/>
            <a:ext cx="1774984" cy="358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F4844A91-988D-C324-B523-713D12559F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6543" y="5363924"/>
                <a:ext cx="723473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hangingPunct="1"/>
                <a:r>
                  <a:rPr lang="zh-TW" altLang="en-US" dirty="0">
                    <a:solidFill>
                      <a:srgbClr val="FF0000"/>
                    </a:solidFill>
                  </a:rPr>
                  <a:t>處於定態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𝜓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的電子，能量的測量值為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，完全沒有不確定性！</a:t>
                </a:r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F4844A91-988D-C324-B523-713D12559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6543" y="5363924"/>
                <a:ext cx="7234734" cy="369332"/>
              </a:xfrm>
              <a:prstGeom prst="rect">
                <a:avLst/>
              </a:prstGeom>
              <a:blipFill>
                <a:blip r:embed="rId6"/>
                <a:stretch>
                  <a:fillRect l="-701" t="-6667" b="-23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F9D888AD-A801-2461-CE4A-0F9A3B1586AA}"/>
                  </a:ext>
                </a:extLst>
              </p:cNvPr>
              <p:cNvSpPr txBox="1"/>
              <p:nvPr/>
            </p:nvSpPr>
            <p:spPr bwMode="auto">
              <a:xfrm>
                <a:off x="7396799" y="5387349"/>
                <a:ext cx="1020545" cy="36933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F9D888AD-A801-2461-CE4A-0F9A3B158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96799" y="5387349"/>
                <a:ext cx="102054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18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34791 0.004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140012" y="2087791"/>
                <a:ext cx="2464521" cy="764505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l-GR" altLang="zh-TW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kumimoji="0" lang="el-GR" altLang="zh-TW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kumimoji="0" lang="en-US" altLang="zh-TW" sz="18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altLang="zh-TW" sz="18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0" lang="en-US" altLang="zh-TW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kumimoji="0" lang="en-US" altLang="zh-TW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kumimoji="0" lang="en-US" altLang="zh-TW" sz="18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zh-TW" altLang="en-US" sz="1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012" y="2087791"/>
                <a:ext cx="2464521" cy="764505"/>
              </a:xfrm>
              <a:prstGeom prst="rect">
                <a:avLst/>
              </a:prstGeom>
              <a:blipFill>
                <a:blip r:embed="rId2"/>
                <a:stretch>
                  <a:fillRect t="-122951" b="-170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014642" y="5336132"/>
                <a:ext cx="7705732" cy="3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TW" altLang="en-US" dirty="0">
                    <a:solidFill>
                      <a:srgbClr val="FF0000"/>
                    </a:solidFill>
                  </a:rPr>
                  <a:t>展開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分量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的絕對值平方，就是對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altLang="zh-TW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測量得到</a:t>
                </a:r>
                <a14:m>
                  <m:oMath xmlns:m="http://schemas.openxmlformats.org/officeDocument/2006/math">
                    <m:r>
                      <a:rPr kumimoji="0" lang="zh-TW" altLang="en-US" sz="1800" i="1">
                        <a:solidFill>
                          <a:srgbClr val="FF0000"/>
                        </a:solidFill>
                        <a:latin typeface="Cambria Math"/>
                      </a:rPr>
                      <m:t>結果是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TW" altLang="en-US" sz="1800" dirty="0">
                    <a:solidFill>
                      <a:srgbClr val="FF0000"/>
                    </a:solidFill>
                  </a:rPr>
                  <a:t>的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機率</a:t>
                </a:r>
                <a:r>
                  <a:rPr lang="zh-TW" altLang="en-US" sz="1800" dirty="0">
                    <a:solidFill>
                      <a:srgbClr val="FF0000"/>
                    </a:solidFill>
                  </a:rPr>
                  <a:t>。</a:t>
                </a:r>
                <a:endParaRPr lang="en-US" altLang="zh-TW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642" y="5336132"/>
                <a:ext cx="7705732" cy="376770"/>
              </a:xfrm>
              <a:prstGeom prst="rect">
                <a:avLst/>
              </a:prstGeom>
              <a:blipFill>
                <a:blip r:embed="rId3"/>
                <a:stretch>
                  <a:fillRect l="-658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DD64CB7E-269D-34F7-5A06-56A8443BE28B}"/>
                  </a:ext>
                </a:extLst>
              </p:cNvPr>
              <p:cNvSpPr txBox="1"/>
              <p:nvPr/>
            </p:nvSpPr>
            <p:spPr bwMode="auto">
              <a:xfrm>
                <a:off x="3912554" y="2281658"/>
                <a:ext cx="2106081" cy="37677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sSub>
                        <m:sSub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  <m:r>
                        <a:rPr kumimoji="0" lang="en-US" altLang="zh-TW" i="1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2" name="文字方塊 20">
                <a:extLst>
                  <a:ext uri="{FF2B5EF4-FFF2-40B4-BE49-F238E27FC236}">
                    <a16:creationId xmlns:a16="http://schemas.microsoft.com/office/drawing/2014/main" id="{DD64CB7E-269D-34F7-5A06-56A8443BE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12554" y="2281658"/>
                <a:ext cx="2106081" cy="376770"/>
              </a:xfrm>
              <a:prstGeom prst="rect">
                <a:avLst/>
              </a:prstGeom>
              <a:blipFill>
                <a:blip r:embed="rId5"/>
                <a:stretch>
                  <a:fillRect t="-3226" b="-16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387FD8-D5F7-068C-180F-38E84D99A175}"/>
                  </a:ext>
                </a:extLst>
              </p:cNvPr>
              <p:cNvSpPr txBox="1"/>
              <p:nvPr/>
            </p:nvSpPr>
            <p:spPr bwMode="auto">
              <a:xfrm>
                <a:off x="1014642" y="1619486"/>
                <a:ext cx="70236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我們發現任一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狀態</a:t>
                </a:r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函數</a:t>
                </a:r>
                <a14:m>
                  <m:oMath xmlns:m="http://schemas.openxmlformats.org/officeDocument/2006/math">
                    <m:r>
                      <a:rPr kumimoji="0" lang="el-GR" altLang="zh-TW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可以以一系列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能量的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本徵函數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latin typeface="Times New Roman" pitchFamily="18" charset="0"/>
                    <a:cs typeface="Times New Roman" pitchFamily="18" charset="0"/>
                  </a:rPr>
                  <a:t>展開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A387FD8-D5F7-068C-180F-38E84D99A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642" y="1619486"/>
                <a:ext cx="7023657" cy="369332"/>
              </a:xfrm>
              <a:prstGeom prst="rect">
                <a:avLst/>
              </a:prstGeom>
              <a:blipFill>
                <a:blip r:embed="rId6"/>
                <a:stretch>
                  <a:fillRect l="-721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17FE5464-7729-98BD-E1DA-A975C7E14659}"/>
                  </a:ext>
                </a:extLst>
              </p:cNvPr>
              <p:cNvSpPr txBox="1"/>
              <p:nvPr/>
            </p:nvSpPr>
            <p:spPr bwMode="auto">
              <a:xfrm>
                <a:off x="6310502" y="2062418"/>
                <a:ext cx="2577372" cy="904543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p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sSubSup>
                        <m:sSub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sz="1800" dirty="0"/>
              </a:p>
            </p:txBody>
          </p:sp>
        </mc:Choice>
        <mc:Fallback xmlns="">
          <p:sp>
            <p:nvSpPr>
              <p:cNvPr id="5" name="文字方塊 10">
                <a:extLst>
                  <a:ext uri="{FF2B5EF4-FFF2-40B4-BE49-F238E27FC236}">
                    <a16:creationId xmlns:a16="http://schemas.microsoft.com/office/drawing/2014/main" id="{17FE5464-7729-98BD-E1DA-A975C7E14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10502" y="2062418"/>
                <a:ext cx="2577372" cy="904543"/>
              </a:xfrm>
              <a:prstGeom prst="rect">
                <a:avLst/>
              </a:prstGeom>
              <a:blipFill>
                <a:blip r:embed="rId7"/>
                <a:stretch>
                  <a:fillRect l="-11275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C2355B4C-8CD2-D5AA-DA63-6DD3F8D7FDCA}"/>
                  </a:ext>
                </a:extLst>
              </p:cNvPr>
              <p:cNvSpPr txBox="1"/>
              <p:nvPr/>
            </p:nvSpPr>
            <p:spPr bwMode="auto">
              <a:xfrm>
                <a:off x="1140012" y="3498858"/>
                <a:ext cx="4656124" cy="90191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i="1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4" name="文字方塊 13">
                <a:extLst>
                  <a:ext uri="{FF2B5EF4-FFF2-40B4-BE49-F238E27FC236}">
                    <a16:creationId xmlns:a16="http://schemas.microsoft.com/office/drawing/2014/main" id="{C2355B4C-8CD2-D5AA-DA63-6DD3F8D7F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0012" y="3498858"/>
                <a:ext cx="4656124" cy="901914"/>
              </a:xfrm>
              <a:prstGeom prst="rect">
                <a:avLst/>
              </a:prstGeom>
              <a:blipFill>
                <a:blip r:embed="rId8"/>
                <a:stretch>
                  <a:fillRect l="-2174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D53611F-2EB6-E3F1-F0FB-8CB92F75E39F}"/>
              </a:ext>
            </a:extLst>
          </p:cNvPr>
          <p:cNvSpPr txBox="1"/>
          <p:nvPr/>
        </p:nvSpPr>
        <p:spPr bwMode="auto">
          <a:xfrm>
            <a:off x="1014642" y="3049528"/>
            <a:ext cx="2981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能量的期望值等於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：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F72536-DA95-6F26-484B-EE28A37EFCA7}"/>
              </a:ext>
            </a:extLst>
          </p:cNvPr>
          <p:cNvCxnSpPr/>
          <p:nvPr/>
        </p:nvCxnSpPr>
        <p:spPr>
          <a:xfrm flipV="1">
            <a:off x="4923453" y="4155765"/>
            <a:ext cx="0" cy="751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2648E9-C771-009F-7C4E-BD81CD370FE4}"/>
              </a:ext>
            </a:extLst>
          </p:cNvPr>
          <p:cNvCxnSpPr/>
          <p:nvPr/>
        </p:nvCxnSpPr>
        <p:spPr>
          <a:xfrm flipV="1">
            <a:off x="5394989" y="4155764"/>
            <a:ext cx="0" cy="7511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CAA6BF9-D70B-9862-3119-1B438B678A5D}"/>
              </a:ext>
            </a:extLst>
          </p:cNvPr>
          <p:cNvSpPr txBox="1"/>
          <p:nvPr/>
        </p:nvSpPr>
        <p:spPr bwMode="auto">
          <a:xfrm>
            <a:off x="4122733" y="4861744"/>
            <a:ext cx="121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測量結果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FB609C-4AA6-C51E-5EDE-439497412614}"/>
              </a:ext>
            </a:extLst>
          </p:cNvPr>
          <p:cNvSpPr txBox="1"/>
          <p:nvPr/>
        </p:nvSpPr>
        <p:spPr bwMode="auto">
          <a:xfrm>
            <a:off x="5189913" y="4861744"/>
            <a:ext cx="121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機率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EBCE-19AA-1937-B5B1-F4F3E863CF15}"/>
                  </a:ext>
                </a:extLst>
              </p:cNvPr>
              <p:cNvSpPr txBox="1"/>
              <p:nvPr/>
            </p:nvSpPr>
            <p:spPr bwMode="auto">
              <a:xfrm>
                <a:off x="1014642" y="1145098"/>
                <a:ext cx="70236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Times New Roman" pitchFamily="18" charset="0"/>
                    <a:cs typeface="Times New Roman" pitchFamily="18" charset="0"/>
                  </a:rPr>
                  <a:t>這樣的</a:t>
                </a:r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能量的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</a:rPr>
                  <a:t>本徵函數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通常有一系列：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kumimoji="0" lang="en-US" altLang="zh-TW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sub>
                    </m:sSub>
                    <m:r>
                      <a:rPr kumimoji="0"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, </m:t>
                    </m:r>
                    <m:r>
                      <a:rPr kumimoji="0"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kumimoji="0" lang="en-US" altLang="zh-TW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/>
                      </a:rPr>
                      <m:t>=1,2,⋯</m:t>
                    </m:r>
                  </m:oMath>
                </a14:m>
                <a:r>
                  <a:rPr lang="en-TW">
                    <a:latin typeface="Times New Roman" pitchFamily="18" charset="0"/>
                    <a:cs typeface="Times New Roman" pitchFamily="18" charset="0"/>
                  </a:rPr>
                  <a:t>！</a:t>
                </a:r>
                <a:endParaRPr lang="en-TW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E3EBCE-19AA-1937-B5B1-F4F3E863C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4642" y="1145098"/>
                <a:ext cx="7023657" cy="369332"/>
              </a:xfrm>
              <a:prstGeom prst="rect">
                <a:avLst/>
              </a:prstGeom>
              <a:blipFill>
                <a:blip r:embed="rId9"/>
                <a:stretch>
                  <a:fillRect l="-721" t="-1000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1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5" grpId="0" animBg="1"/>
      <p:bldP spid="4" grpId="0" animBg="1"/>
      <p:bldP spid="9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CAEAA8-F906-B599-608F-97AA4195B1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52" b="19355"/>
          <a:stretch/>
        </p:blipFill>
        <p:spPr>
          <a:xfrm>
            <a:off x="620925" y="4378740"/>
            <a:ext cx="8063996" cy="1080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7DF4196-1425-E436-4FC9-1CB1AD4A2C8C}"/>
              </a:ext>
            </a:extLst>
          </p:cNvPr>
          <p:cNvSpPr/>
          <p:nvPr/>
        </p:nvSpPr>
        <p:spPr>
          <a:xfrm>
            <a:off x="620925" y="5170828"/>
            <a:ext cx="727235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262EB-B936-31B9-330E-A1F1A0B1D609}"/>
                  </a:ext>
                </a:extLst>
              </p:cNvPr>
              <p:cNvSpPr txBox="1"/>
              <p:nvPr/>
            </p:nvSpPr>
            <p:spPr bwMode="auto">
              <a:xfrm>
                <a:off x="539552" y="5589240"/>
                <a:ext cx="828092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沒有遺漏，可見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對</a:t>
                </a:r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能量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的測量結果只能是本徵值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其中之一，不能是其他的值</a:t>
                </a:r>
                <a:r>
                  <a:rPr lang="en-TW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。</a:t>
                </a:r>
                <a:endParaRPr lang="en-TW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3262EB-B936-31B9-330E-A1F1A0B1D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589240"/>
                <a:ext cx="8280920" cy="369332"/>
              </a:xfrm>
              <a:prstGeom prst="rect">
                <a:avLst/>
              </a:prstGeom>
              <a:blipFill>
                <a:blip r:embed="rId3"/>
                <a:stretch>
                  <a:fillRect l="-613" t="-10345" b="-275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0094E09-D832-2817-3541-7720BEA3A2D0}"/>
                  </a:ext>
                </a:extLst>
              </p:cNvPr>
              <p:cNvSpPr txBox="1"/>
              <p:nvPr/>
            </p:nvSpPr>
            <p:spPr bwMode="auto">
              <a:xfrm>
                <a:off x="663481" y="3481092"/>
                <a:ext cx="1787563" cy="76450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/>
                        </a:rPr>
                        <m:t>=1</m:t>
                      </m:r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5" name="文字方塊 13">
                <a:extLst>
                  <a:ext uri="{FF2B5EF4-FFF2-40B4-BE49-F238E27FC236}">
                    <a16:creationId xmlns:a16="http://schemas.microsoft.com/office/drawing/2014/main" id="{10094E09-D832-2817-3541-7720BEA3A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81" y="3481092"/>
                <a:ext cx="1787563" cy="764505"/>
              </a:xfrm>
              <a:prstGeom prst="rect">
                <a:avLst/>
              </a:prstGeom>
              <a:blipFill>
                <a:blip r:embed="rId4"/>
                <a:stretch>
                  <a:fillRect l="-31915" t="-122951" b="-168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3416DD3B-84D6-AD97-3605-8EB5DFB5855D}"/>
                  </a:ext>
                </a:extLst>
              </p:cNvPr>
              <p:cNvSpPr txBox="1"/>
              <p:nvPr/>
            </p:nvSpPr>
            <p:spPr bwMode="auto">
              <a:xfrm>
                <a:off x="663481" y="1492771"/>
                <a:ext cx="5850249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zh-TW" alt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altLang="zh-TW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altLang="zh-TW" sz="1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TW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altLang="zh-TW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3416DD3B-84D6-AD97-3605-8EB5DFB5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81" y="1492771"/>
                <a:ext cx="5850249" cy="901914"/>
              </a:xfrm>
              <a:prstGeom prst="rect">
                <a:avLst/>
              </a:prstGeom>
              <a:blipFill>
                <a:blip r:embed="rId5"/>
                <a:stretch>
                  <a:fillRect l="-3896" t="-111111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F8BCC89-E33F-389E-1D3B-1EC5CA6F13C8}"/>
                  </a:ext>
                </a:extLst>
              </p:cNvPr>
              <p:cNvSpPr txBox="1"/>
              <p:nvPr/>
            </p:nvSpPr>
            <p:spPr bwMode="auto">
              <a:xfrm>
                <a:off x="663481" y="2474065"/>
                <a:ext cx="5706233" cy="90191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limLoc m:val="undOvr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altLang="zh-TW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𝑥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zh-TW" alt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TW" sz="1800" dirty="0"/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BF8BCC89-E33F-389E-1D3B-1EC5CA6F1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3481" y="2474065"/>
                <a:ext cx="5706233" cy="901914"/>
              </a:xfrm>
              <a:prstGeom prst="rect">
                <a:avLst/>
              </a:prstGeom>
              <a:blipFill>
                <a:blip r:embed="rId6"/>
                <a:stretch>
                  <a:fillRect l="-4000" t="-109722" b="-1708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C3F416-1FB0-4D19-56D3-C977B9C2E1BD}"/>
                  </a:ext>
                </a:extLst>
              </p:cNvPr>
              <p:cNvSpPr/>
              <p:nvPr/>
            </p:nvSpPr>
            <p:spPr>
              <a:xfrm>
                <a:off x="631376" y="1028319"/>
                <a:ext cx="691321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zh-TW" altLang="en-US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如果真是如此，</a:t>
                </a:r>
                <a:r>
                  <a:rPr lang="zh-TW" altLang="en-US" dirty="0">
                    <a:solidFill>
                      <a:srgbClr val="FF0000"/>
                    </a:solidFill>
                  </a:rPr>
                  <a:t>機率總和必須等於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！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65C3F416-1FB0-4D19-56D3-C977B9C2E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6" y="1028319"/>
                <a:ext cx="6913218" cy="369332"/>
              </a:xfrm>
              <a:prstGeom prst="rect">
                <a:avLst/>
              </a:prstGeom>
              <a:blipFill>
                <a:blip r:embed="rId7"/>
                <a:stretch>
                  <a:fillRect l="-733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DA3EE3-B1D7-AAB5-5A63-EBB25466C043}"/>
                  </a:ext>
                </a:extLst>
              </p:cNvPr>
              <p:cNvSpPr txBox="1"/>
              <p:nvPr/>
            </p:nvSpPr>
            <p:spPr bwMode="auto">
              <a:xfrm>
                <a:off x="539552" y="5999027"/>
                <a:ext cx="591175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如果還會測到其他值，總機率就要超過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了</a:t>
                </a:r>
                <a:r>
                  <a:rPr lang="en-US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！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1DA3EE3-B1D7-AAB5-5A63-EBB25466C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552" y="5999027"/>
                <a:ext cx="5911752" cy="369332"/>
              </a:xfrm>
              <a:prstGeom prst="rect">
                <a:avLst/>
              </a:prstGeom>
              <a:blipFill>
                <a:blip r:embed="rId8"/>
                <a:stretch>
                  <a:fillRect l="-858" t="-6667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DE209-C7D3-270B-17F9-9DDFF799A312}"/>
                  </a:ext>
                </a:extLst>
              </p:cNvPr>
              <p:cNvSpPr txBox="1"/>
              <p:nvPr/>
            </p:nvSpPr>
            <p:spPr bwMode="auto">
              <a:xfrm>
                <a:off x="620925" y="619297"/>
                <a:ext cx="77544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這強烈暗示測量能量時，得到</a:t>
                </a:r>
                <a14:m>
                  <m:oMath xmlns:m="http://schemas.openxmlformats.org/officeDocument/2006/math"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結果</m:t>
                    </m:r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只能</m:t>
                    </m:r>
                    <m:r>
                      <a:rPr kumimoji="0" lang="zh-TW" altLang="en-US" i="1">
                        <a:solidFill>
                          <a:srgbClr val="FF0000"/>
                        </a:solidFill>
                        <a:latin typeface="Cambria Math"/>
                      </a:rPr>
                      <m:t>是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err="1">
                    <a:solidFill>
                      <a:srgbClr val="FF0000"/>
                    </a:solidFill>
                  </a:rPr>
                  <a:t>其中之一！不會測到其他的值</a:t>
                </a:r>
                <a:r>
                  <a:rPr lang="en-US" dirty="0">
                    <a:solidFill>
                      <a:srgbClr val="FF0000"/>
                    </a:solidFill>
                  </a:rPr>
                  <a:t>。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4DE209-C7D3-270B-17F9-9DDFF799A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925" y="619297"/>
                <a:ext cx="7754436" cy="369332"/>
              </a:xfrm>
              <a:prstGeom prst="rect">
                <a:avLst/>
              </a:prstGeom>
              <a:blipFill>
                <a:blip r:embed="rId9"/>
                <a:stretch>
                  <a:fillRect l="-654" t="-6667" r="-490" b="-233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 descr="D:\Dropbox\Documents\課程\YoungTextBook\Images\Chapter40\A_Images\A_Figures_and_Photos\40_11_Figure.jpg">
            <a:extLst>
              <a:ext uri="{FF2B5EF4-FFF2-40B4-BE49-F238E27FC236}">
                <a16:creationId xmlns:a16="http://schemas.microsoft.com/office/drawing/2014/main" id="{5EF25313-2A15-795D-4346-775B6B269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59"/>
          <a:stretch/>
        </p:blipFill>
        <p:spPr bwMode="auto">
          <a:xfrm>
            <a:off x="6594709" y="1491997"/>
            <a:ext cx="2225763" cy="265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F24A91-0A5B-AAD1-B8A1-0E6B539178FB}"/>
              </a:ext>
            </a:extLst>
          </p:cNvPr>
          <p:cNvSpPr txBox="1"/>
          <p:nvPr/>
        </p:nvSpPr>
        <p:spPr bwMode="auto">
          <a:xfrm>
            <a:off x="5364088" y="6302417"/>
            <a:ext cx="35933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Measurement Theorem</a:t>
            </a:r>
            <a:r>
              <a:rPr lang="zh-TW" alt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測量定理</a:t>
            </a:r>
            <a:endParaRPr lang="en-TW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7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7" grpId="0" animBg="1"/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EE8CE8F-2479-C4A0-EA96-4883EC310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1"/>
          <a:stretch/>
        </p:blipFill>
        <p:spPr>
          <a:xfrm>
            <a:off x="674649" y="3861048"/>
            <a:ext cx="7772400" cy="639295"/>
          </a:xfrm>
          <a:prstGeom prst="rect">
            <a:avLst/>
          </a:prstGeom>
        </p:spPr>
      </p:pic>
      <p:pic>
        <p:nvPicPr>
          <p:cNvPr id="8" name="Picture 7" descr="A white sheet with black text and black text&#10;&#10;Description automatically generated">
            <a:extLst>
              <a:ext uri="{FF2B5EF4-FFF2-40B4-BE49-F238E27FC236}">
                <a16:creationId xmlns:a16="http://schemas.microsoft.com/office/drawing/2014/main" id="{DD0238E7-AE00-EB5B-29A0-061F43C75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9" y="116528"/>
            <a:ext cx="7772400" cy="3735743"/>
          </a:xfrm>
          <a:prstGeom prst="rect">
            <a:avLst/>
          </a:prstGeom>
        </p:spPr>
      </p:pic>
      <p:pic>
        <p:nvPicPr>
          <p:cNvPr id="11" name="Picture 10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C15009D4-6567-33CD-F105-1645E26E1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49" y="4500343"/>
            <a:ext cx="7772400" cy="23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1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B634B8-6B2B-A33F-6A37-EABA6FA2322A}"/>
                  </a:ext>
                </a:extLst>
              </p:cNvPr>
              <p:cNvSpPr txBox="1"/>
              <p:nvPr/>
            </p:nvSpPr>
            <p:spPr bwMode="auto">
              <a:xfrm>
                <a:off x="1174819" y="401647"/>
                <a:ext cx="3382598" cy="922625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 panose="02040503050406030204" pitchFamily="18" charset="0"/>
                        </a:rPr>
                        <m:t>Ψ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9B634B8-6B2B-A33F-6A37-EABA6FA23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819" y="401647"/>
                <a:ext cx="3382598" cy="9226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B8ED5813-7170-5F09-AA1F-6B18E303218C}"/>
                  </a:ext>
                </a:extLst>
              </p:cNvPr>
              <p:cNvSpPr txBox="1"/>
              <p:nvPr/>
            </p:nvSpPr>
            <p:spPr bwMode="auto">
              <a:xfrm>
                <a:off x="1174819" y="1479683"/>
                <a:ext cx="5053146" cy="179497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altLang="zh-TW" sz="1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𝑑𝑥</m:t>
                              </m:r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kumimoji="0" lang="zh-TW" altLang="el-GR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zh-TW" sz="18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kumimoji="0" lang="zh-TW" altLang="el-GR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𝜓</m:t>
                      </m:r>
                      <m:d>
                        <m:dPr>
                          <m:ctrlPr>
                            <a:rPr lang="el-GR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zh-TW" altLang="en-US" sz="1800" b="0" i="1" smtClean="0"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zh-TW" altLang="el-GR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altLang="zh-TW" sz="1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1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𝐻</m:t>
                          </m:r>
                        </m:e>
                      </m:acc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altLang="zh-TW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文字方塊 13">
                <a:extLst>
                  <a:ext uri="{FF2B5EF4-FFF2-40B4-BE49-F238E27FC236}">
                    <a16:creationId xmlns:a16="http://schemas.microsoft.com/office/drawing/2014/main" id="{B8ED5813-7170-5F09-AA1F-6B18E30321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819" y="1479683"/>
                <a:ext cx="5053146" cy="1794979"/>
              </a:xfrm>
              <a:prstGeom prst="rect">
                <a:avLst/>
              </a:prstGeom>
              <a:blipFill>
                <a:blip r:embed="rId3"/>
                <a:stretch>
                  <a:fillRect l="-4261" t="-56338" b="-845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9DF3D5EB-DB96-E082-0A6F-86A1D39BCF7F}"/>
                  </a:ext>
                </a:extLst>
              </p:cNvPr>
              <p:cNvSpPr txBox="1"/>
              <p:nvPr/>
            </p:nvSpPr>
            <p:spPr bwMode="auto">
              <a:xfrm>
                <a:off x="1187624" y="3429000"/>
                <a:ext cx="6539924" cy="985398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altLang="zh-TW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altLang="zh-TW" sz="18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18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1800" b="0" i="1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</m:e>
                      </m:nary>
                      <m:r>
                        <a:rPr lang="en-US" altLang="zh-TW" sz="1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altLang="zh-TW" sz="1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1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rad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" name="文字方塊 13">
                <a:extLst>
                  <a:ext uri="{FF2B5EF4-FFF2-40B4-BE49-F238E27FC236}">
                    <a16:creationId xmlns:a16="http://schemas.microsoft.com/office/drawing/2014/main" id="{9DF3D5EB-DB96-E082-0A6F-86A1D39BC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7624" y="3429000"/>
                <a:ext cx="6539924" cy="985398"/>
              </a:xfrm>
              <a:prstGeom prst="rect">
                <a:avLst/>
              </a:prstGeom>
              <a:blipFill>
                <a:blip r:embed="rId4"/>
                <a:stretch>
                  <a:fillRect l="-7171" t="-97436" b="-15512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776CFDBD-EB19-AAEC-B434-8126119607C7}"/>
                  </a:ext>
                </a:extLst>
              </p:cNvPr>
              <p:cNvSpPr txBox="1"/>
              <p:nvPr/>
            </p:nvSpPr>
            <p:spPr bwMode="auto">
              <a:xfrm>
                <a:off x="1174819" y="5132904"/>
                <a:ext cx="3592437" cy="6366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8" name="文字方塊 13">
                <a:extLst>
                  <a:ext uri="{FF2B5EF4-FFF2-40B4-BE49-F238E27FC236}">
                    <a16:creationId xmlns:a16="http://schemas.microsoft.com/office/drawing/2014/main" id="{776CFDBD-EB19-AAEC-B434-812611960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4819" y="5132904"/>
                <a:ext cx="3592437" cy="6366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98F8F1-1EB6-3168-056D-773F4D0D83C0}"/>
              </a:ext>
            </a:extLst>
          </p:cNvPr>
          <p:cNvCxnSpPr>
            <a:cxnSpLocks/>
          </p:cNvCxnSpPr>
          <p:nvPr/>
        </p:nvCxnSpPr>
        <p:spPr>
          <a:xfrm flipV="1">
            <a:off x="3080290" y="5652552"/>
            <a:ext cx="0" cy="5725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AFA4D2-1BD0-BA4C-FA8A-B695010BA8C5}"/>
              </a:ext>
            </a:extLst>
          </p:cNvPr>
          <p:cNvCxnSpPr>
            <a:cxnSpLocks/>
          </p:cNvCxnSpPr>
          <p:nvPr/>
        </p:nvCxnSpPr>
        <p:spPr>
          <a:xfrm flipV="1">
            <a:off x="3551826" y="5652552"/>
            <a:ext cx="0" cy="57256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63BFEB6-FCC2-7B13-8E6F-B2219E5F50B7}"/>
              </a:ext>
            </a:extLst>
          </p:cNvPr>
          <p:cNvSpPr txBox="1"/>
          <p:nvPr/>
        </p:nvSpPr>
        <p:spPr bwMode="auto">
          <a:xfrm>
            <a:off x="3479075" y="6040446"/>
            <a:ext cx="121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測量結果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64581-6E8A-790E-A18E-8C42B3CF256C}"/>
              </a:ext>
            </a:extLst>
          </p:cNvPr>
          <p:cNvSpPr txBox="1"/>
          <p:nvPr/>
        </p:nvSpPr>
        <p:spPr bwMode="auto">
          <a:xfrm>
            <a:off x="2364814" y="6040446"/>
            <a:ext cx="121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機率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985F4FAA-ECD5-D62A-246D-60221EF32AC8}"/>
                  </a:ext>
                </a:extLst>
              </p:cNvPr>
              <p:cNvSpPr txBox="1"/>
              <p:nvPr/>
            </p:nvSpPr>
            <p:spPr bwMode="auto">
              <a:xfrm>
                <a:off x="5228073" y="5184484"/>
                <a:ext cx="1444654" cy="636649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en-US" altLang="zh-TW" sz="1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文字方塊 13">
                <a:extLst>
                  <a:ext uri="{FF2B5EF4-FFF2-40B4-BE49-F238E27FC236}">
                    <a16:creationId xmlns:a16="http://schemas.microsoft.com/office/drawing/2014/main" id="{985F4FAA-ECD5-D62A-246D-60221EF32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8073" y="5184484"/>
                <a:ext cx="1444654" cy="6366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6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>
          <a:defRPr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12894</TotalTime>
  <Words>1051</Words>
  <Application>Microsoft Macintosh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PMingLiU</vt:lpstr>
      <vt:lpstr>Arial</vt:lpstr>
      <vt:lpstr>Calibri</vt:lpstr>
      <vt:lpstr>Cambria Math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Chia-Hung Chang</dc:creator>
  <cp:lastModifiedBy>Chia-Hung Vincent Chang</cp:lastModifiedBy>
  <cp:revision>682</cp:revision>
  <cp:lastPrinted>2024-02-29T06:12:17Z</cp:lastPrinted>
  <dcterms:created xsi:type="dcterms:W3CDTF">2008-03-17T12:32:20Z</dcterms:created>
  <dcterms:modified xsi:type="dcterms:W3CDTF">2025-02-18T01:47:04Z</dcterms:modified>
</cp:coreProperties>
</file>