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342" r:id="rId2"/>
    <p:sldId id="583" r:id="rId3"/>
    <p:sldId id="1794" r:id="rId4"/>
    <p:sldId id="1793" r:id="rId5"/>
    <p:sldId id="1752" r:id="rId6"/>
    <p:sldId id="1784" r:id="rId7"/>
    <p:sldId id="1780" r:id="rId8"/>
    <p:sldId id="1781" r:id="rId9"/>
    <p:sldId id="1787" r:id="rId10"/>
    <p:sldId id="1806" r:id="rId11"/>
    <p:sldId id="1788" r:id="rId12"/>
    <p:sldId id="1789" r:id="rId13"/>
    <p:sldId id="1786" r:id="rId14"/>
    <p:sldId id="1785" r:id="rId15"/>
    <p:sldId id="1792" r:id="rId16"/>
    <p:sldId id="1790" r:id="rId17"/>
    <p:sldId id="1802" r:id="rId18"/>
    <p:sldId id="1803" r:id="rId19"/>
    <p:sldId id="282" r:id="rId20"/>
    <p:sldId id="936" r:id="rId21"/>
    <p:sldId id="1751" r:id="rId22"/>
    <p:sldId id="1798" r:id="rId23"/>
    <p:sldId id="938" r:id="rId24"/>
    <p:sldId id="937" r:id="rId25"/>
    <p:sldId id="1095" r:id="rId26"/>
    <p:sldId id="1098" r:id="rId27"/>
    <p:sldId id="1101" r:id="rId28"/>
    <p:sldId id="1100" r:id="rId29"/>
    <p:sldId id="1099" r:id="rId30"/>
    <p:sldId id="1102" r:id="rId31"/>
    <p:sldId id="359" r:id="rId32"/>
    <p:sldId id="1140" r:id="rId33"/>
    <p:sldId id="345" r:id="rId34"/>
    <p:sldId id="1749" r:id="rId35"/>
    <p:sldId id="1791" r:id="rId36"/>
    <p:sldId id="1753" r:id="rId37"/>
    <p:sldId id="1795" r:id="rId38"/>
    <p:sldId id="1754" r:id="rId39"/>
    <p:sldId id="1755" r:id="rId40"/>
    <p:sldId id="1796" r:id="rId41"/>
    <p:sldId id="1757" r:id="rId42"/>
    <p:sldId id="394" r:id="rId43"/>
    <p:sldId id="1758" r:id="rId44"/>
    <p:sldId id="1797" r:id="rId45"/>
    <p:sldId id="1759" r:id="rId46"/>
    <p:sldId id="1760" r:id="rId47"/>
    <p:sldId id="1804" r:id="rId48"/>
    <p:sldId id="343" r:id="rId49"/>
    <p:sldId id="1805" r:id="rId50"/>
    <p:sldId id="1769" r:id="rId51"/>
    <p:sldId id="344" r:id="rId52"/>
    <p:sldId id="1763" r:id="rId53"/>
    <p:sldId id="1766" r:id="rId54"/>
    <p:sldId id="1762" r:id="rId55"/>
    <p:sldId id="1764" r:id="rId56"/>
    <p:sldId id="1765" r:id="rId57"/>
    <p:sldId id="1767" r:id="rId58"/>
    <p:sldId id="1744" r:id="rId59"/>
    <p:sldId id="399" r:id="rId60"/>
    <p:sldId id="1626" r:id="rId61"/>
    <p:sldId id="1761" r:id="rId62"/>
    <p:sldId id="1559" r:id="rId63"/>
    <p:sldId id="1555" r:id="rId64"/>
    <p:sldId id="1560" r:id="rId65"/>
    <p:sldId id="1567" r:id="rId66"/>
    <p:sldId id="1601" r:id="rId67"/>
    <p:sldId id="1774" r:id="rId68"/>
    <p:sldId id="1773" r:id="rId69"/>
    <p:sldId id="1772" r:id="rId70"/>
    <p:sldId id="1599" r:id="rId71"/>
    <p:sldId id="1088" r:id="rId72"/>
    <p:sldId id="1089" r:id="rId73"/>
    <p:sldId id="1775" r:id="rId74"/>
    <p:sldId id="1776" r:id="rId75"/>
    <p:sldId id="1799" r:id="rId76"/>
    <p:sldId id="369" r:id="rId77"/>
    <p:sldId id="1800" r:id="rId78"/>
    <p:sldId id="1632" r:id="rId79"/>
    <p:sldId id="1771" r:id="rId80"/>
    <p:sldId id="1801" r:id="rId81"/>
    <p:sldId id="1770" r:id="rId82"/>
    <p:sldId id="1086" r:id="rId83"/>
    <p:sldId id="1777" r:id="rId84"/>
    <p:sldId id="1613" r:id="rId85"/>
    <p:sldId id="1618" r:id="rId86"/>
    <p:sldId id="1619" r:id="rId87"/>
    <p:sldId id="1620" r:id="rId88"/>
    <p:sldId id="1621" r:id="rId89"/>
    <p:sldId id="1778" r:id="rId90"/>
    <p:sldId id="1768" r:id="rId91"/>
    <p:sldId id="1139" r:id="rId92"/>
    <p:sldId id="1141" r:id="rId9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DE887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9"/>
    <p:restoredTop sz="96197" autoAdjust="0"/>
  </p:normalViewPr>
  <p:slideViewPr>
    <p:cSldViewPr>
      <p:cViewPr varScale="1">
        <p:scale>
          <a:sx n="121" d="100"/>
          <a:sy n="121" d="100"/>
        </p:scale>
        <p:origin x="216" y="32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2024/11/30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2024/11/30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2024/11/30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2024/11/30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2024/11/30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2024/11/30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2024/11/30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2024/11/30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2024/11/30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2024/11/30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2024/11/30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2024/11/30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2024/11/30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2024/11/30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2.png"/><Relationship Id="rId5" Type="http://schemas.openxmlformats.org/officeDocument/2006/relationships/image" Target="../media/image690.png"/><Relationship Id="rId4" Type="http://schemas.openxmlformats.org/officeDocument/2006/relationships/image" Target="../media/image68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9.png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9.png"/><Relationship Id="rId7" Type="http://schemas.openxmlformats.org/officeDocument/2006/relationships/image" Target="../media/image11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0.png"/><Relationship Id="rId5" Type="http://schemas.openxmlformats.org/officeDocument/2006/relationships/image" Target="../media/image1100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.png"/><Relationship Id="rId3" Type="http://schemas.openxmlformats.org/officeDocument/2006/relationships/image" Target="../media/image32.png"/><Relationship Id="rId12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80.png"/><Relationship Id="rId10" Type="http://schemas.openxmlformats.org/officeDocument/2006/relationships/image" Target="../media/image115.png"/><Relationship Id="rId4" Type="http://schemas.openxmlformats.org/officeDocument/2006/relationships/image" Target="../media/image1130.png"/><Relationship Id="rId9" Type="http://schemas.openxmlformats.org/officeDocument/2006/relationships/image" Target="../media/image10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1.png"/><Relationship Id="rId7" Type="http://schemas.openxmlformats.org/officeDocument/2006/relationships/image" Target="../media/image12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0.png"/><Relationship Id="rId3" Type="http://schemas.openxmlformats.org/officeDocument/2006/relationships/image" Target="../media/image1140.png"/><Relationship Id="rId7" Type="http://schemas.openxmlformats.org/officeDocument/2006/relationships/image" Target="../media/image118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0.png"/><Relationship Id="rId5" Type="http://schemas.openxmlformats.org/officeDocument/2006/relationships/image" Target="../media/image47.jpeg"/><Relationship Id="rId4" Type="http://schemas.openxmlformats.org/officeDocument/2006/relationships/image" Target="../media/image1150.png"/><Relationship Id="rId9" Type="http://schemas.openxmlformats.org/officeDocument/2006/relationships/image" Target="../media/image1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.jpeg"/><Relationship Id="rId7" Type="http://schemas.openxmlformats.org/officeDocument/2006/relationships/image" Target="NUL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0.png"/><Relationship Id="rId3" Type="http://schemas.openxmlformats.org/officeDocument/2006/relationships/image" Target="../media/image1311.png"/><Relationship Id="rId7" Type="http://schemas.openxmlformats.org/officeDocument/2006/relationships/image" Target="../media/image150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0.png"/><Relationship Id="rId11" Type="http://schemas.openxmlformats.org/officeDocument/2006/relationships/image" Target="../media/image190.png"/><Relationship Id="rId5" Type="http://schemas.openxmlformats.org/officeDocument/2006/relationships/image" Target="../media/image1710.png"/><Relationship Id="rId10" Type="http://schemas.openxmlformats.org/officeDocument/2006/relationships/image" Target="../media/image48.png"/><Relationship Id="rId4" Type="http://schemas.openxmlformats.org/officeDocument/2006/relationships/image" Target="../media/image1581.png"/><Relationship Id="rId9" Type="http://schemas.openxmlformats.org/officeDocument/2006/relationships/image" Target="../media/image1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20.png"/><Relationship Id="rId3" Type="http://schemas.openxmlformats.org/officeDocument/2006/relationships/image" Target="../media/image204.png"/><Relationship Id="rId7" Type="http://schemas.openxmlformats.org/officeDocument/2006/relationships/image" Target="../media/image270.png"/><Relationship Id="rId12" Type="http://schemas.openxmlformats.org/officeDocument/2006/relationships/image" Target="../media/image31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11" Type="http://schemas.openxmlformats.org/officeDocument/2006/relationships/image" Target="../media/image300.png"/><Relationship Id="rId5" Type="http://schemas.openxmlformats.org/officeDocument/2006/relationships/image" Target="../media/image250.png"/><Relationship Id="rId10" Type="http://schemas.openxmlformats.org/officeDocument/2006/relationships/image" Target="../media/image290.png"/><Relationship Id="rId4" Type="http://schemas.openxmlformats.org/officeDocument/2006/relationships/image" Target="../media/image212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240.png"/><Relationship Id="rId7" Type="http://schemas.openxmlformats.org/officeDocument/2006/relationships/image" Target="../media/image350.png"/><Relationship Id="rId12" Type="http://schemas.openxmlformats.org/officeDocument/2006/relationships/image" Target="../media/image40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11" Type="http://schemas.openxmlformats.org/officeDocument/2006/relationships/image" Target="../media/image390.png"/><Relationship Id="rId5" Type="http://schemas.openxmlformats.org/officeDocument/2006/relationships/image" Target="../media/image330.png"/><Relationship Id="rId10" Type="http://schemas.openxmlformats.org/officeDocument/2006/relationships/image" Target="../media/image380.png"/><Relationship Id="rId4" Type="http://schemas.openxmlformats.org/officeDocument/2006/relationships/image" Target="../media/image280.png"/><Relationship Id="rId9" Type="http://schemas.openxmlformats.org/officeDocument/2006/relationships/image" Target="../media/image3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0.png"/><Relationship Id="rId13" Type="http://schemas.openxmlformats.org/officeDocument/2006/relationships/image" Target="../media/image541.png"/><Relationship Id="rId18" Type="http://schemas.openxmlformats.org/officeDocument/2006/relationships/image" Target="../media/image1720.png"/><Relationship Id="rId3" Type="http://schemas.openxmlformats.org/officeDocument/2006/relationships/image" Target="../media/image450.png"/><Relationship Id="rId7" Type="http://schemas.openxmlformats.org/officeDocument/2006/relationships/image" Target="../media/image1610.png"/><Relationship Id="rId12" Type="http://schemas.openxmlformats.org/officeDocument/2006/relationships/image" Target="../media/image531.png"/><Relationship Id="rId17" Type="http://schemas.openxmlformats.org/officeDocument/2006/relationships/image" Target="../media/image581.png"/><Relationship Id="rId2" Type="http://schemas.openxmlformats.org/officeDocument/2006/relationships/image" Target="../media/image440.png"/><Relationship Id="rId16" Type="http://schemas.openxmlformats.org/officeDocument/2006/relationships/image" Target="../media/image570.png"/><Relationship Id="rId20" Type="http://schemas.openxmlformats.org/officeDocument/2006/relationships/image" Target="../media/image6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5" Type="http://schemas.openxmlformats.org/officeDocument/2006/relationships/image" Target="../media/image561.png"/><Relationship Id="rId10" Type="http://schemas.openxmlformats.org/officeDocument/2006/relationships/image" Target="../media/image510.png"/><Relationship Id="rId19" Type="http://schemas.openxmlformats.org/officeDocument/2006/relationships/image" Target="../media/image601.png"/><Relationship Id="rId4" Type="http://schemas.openxmlformats.org/officeDocument/2006/relationships/image" Target="../media/image461.png"/><Relationship Id="rId9" Type="http://schemas.openxmlformats.org/officeDocument/2006/relationships/image" Target="../media/image500.png"/><Relationship Id="rId14" Type="http://schemas.openxmlformats.org/officeDocument/2006/relationships/image" Target="../media/image5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1.png"/><Relationship Id="rId13" Type="http://schemas.openxmlformats.org/officeDocument/2006/relationships/image" Target="../media/image540.png"/><Relationship Id="rId18" Type="http://schemas.openxmlformats.org/officeDocument/2006/relationships/image" Target="../media/image711.png"/><Relationship Id="rId3" Type="http://schemas.openxmlformats.org/officeDocument/2006/relationships/image" Target="../media/image671.png"/><Relationship Id="rId21" Type="http://schemas.openxmlformats.org/officeDocument/2006/relationships/image" Target="../media/image730.png"/><Relationship Id="rId7" Type="http://schemas.openxmlformats.org/officeDocument/2006/relationships/image" Target="../media/image6900.png"/><Relationship Id="rId12" Type="http://schemas.openxmlformats.org/officeDocument/2006/relationships/image" Target="../media/image530.png"/><Relationship Id="rId17" Type="http://schemas.openxmlformats.org/officeDocument/2006/relationships/image" Target="../media/image580.png"/><Relationship Id="rId2" Type="http://schemas.openxmlformats.org/officeDocument/2006/relationships/image" Target="../media/image660.png"/><Relationship Id="rId16" Type="http://schemas.openxmlformats.org/officeDocument/2006/relationships/image" Target="../media/image700.png"/><Relationship Id="rId20" Type="http://schemas.openxmlformats.org/officeDocument/2006/relationships/image" Target="../media/image7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1.png"/><Relationship Id="rId5" Type="http://schemas.openxmlformats.org/officeDocument/2006/relationships/image" Target="../media/image670.png"/><Relationship Id="rId15" Type="http://schemas.openxmlformats.org/officeDocument/2006/relationships/image" Target="../media/image560.png"/><Relationship Id="rId19" Type="http://schemas.openxmlformats.org/officeDocument/2006/relationships/image" Target="../media/image600.png"/><Relationship Id="rId4" Type="http://schemas.openxmlformats.org/officeDocument/2006/relationships/image" Target="../media/image680.png"/><Relationship Id="rId9" Type="http://schemas.openxmlformats.org/officeDocument/2006/relationships/image" Target="../media/image712.png"/><Relationship Id="rId14" Type="http://schemas.openxmlformats.org/officeDocument/2006/relationships/image" Target="../media/image5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5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1.png"/><Relationship Id="rId5" Type="http://schemas.openxmlformats.org/officeDocument/2006/relationships/image" Target="../media/image562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0.png"/><Relationship Id="rId7" Type="http://schemas.openxmlformats.org/officeDocument/2006/relationships/image" Target="../media/image7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6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3" Type="http://schemas.openxmlformats.org/officeDocument/2006/relationships/image" Target="../media/image15.png"/><Relationship Id="rId7" Type="http://schemas.openxmlformats.org/officeDocument/2006/relationships/image" Target="../media/image149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400.png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.png"/><Relationship Id="rId13" Type="http://schemas.openxmlformats.org/officeDocument/2006/relationships/image" Target="../media/image1591.png"/><Relationship Id="rId3" Type="http://schemas.openxmlformats.org/officeDocument/2006/relationships/image" Target="../media/image1390.png"/><Relationship Id="rId7" Type="http://schemas.openxmlformats.org/officeDocument/2006/relationships/image" Target="../media/image1530.png"/><Relationship Id="rId12" Type="http://schemas.openxmlformats.org/officeDocument/2006/relationships/image" Target="../media/image16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0.png"/><Relationship Id="rId11" Type="http://schemas.openxmlformats.org/officeDocument/2006/relationships/image" Target="../media/image1570.png"/><Relationship Id="rId5" Type="http://schemas.openxmlformats.org/officeDocument/2006/relationships/image" Target="../media/image1510.png"/><Relationship Id="rId15" Type="http://schemas.openxmlformats.org/officeDocument/2006/relationships/image" Target="../media/image1611.png"/><Relationship Id="rId10" Type="http://schemas.openxmlformats.org/officeDocument/2006/relationships/image" Target="../media/image1561.png"/><Relationship Id="rId4" Type="http://schemas.openxmlformats.org/officeDocument/2006/relationships/image" Target="../media/image1441.png"/><Relationship Id="rId9" Type="http://schemas.openxmlformats.org/officeDocument/2006/relationships/image" Target="../media/image155.png"/><Relationship Id="rId14" Type="http://schemas.openxmlformats.org/officeDocument/2006/relationships/image" Target="../media/image16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openxmlformats.org/officeDocument/2006/relationships/image" Target="../media/image171.png"/><Relationship Id="rId12" Type="http://schemas.openxmlformats.org/officeDocument/2006/relationships/image" Target="../media/image70.png"/><Relationship Id="rId2" Type="http://schemas.openxmlformats.org/officeDocument/2006/relationships/image" Target="../media/image166.png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69.png"/><Relationship Id="rId5" Type="http://schemas.openxmlformats.org/officeDocument/2006/relationships/image" Target="../media/image168.png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740.png"/><Relationship Id="rId12" Type="http://schemas.openxmlformats.org/officeDocument/2006/relationships/image" Target="../media/image76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0.png"/><Relationship Id="rId11" Type="http://schemas.openxmlformats.org/officeDocument/2006/relationships/image" Target="../media/image75.png"/><Relationship Id="rId5" Type="http://schemas.openxmlformats.org/officeDocument/2006/relationships/image" Target="../media/image73.png"/><Relationship Id="rId10" Type="http://schemas.openxmlformats.org/officeDocument/2006/relationships/image" Target="../media/image74.png"/><Relationship Id="rId4" Type="http://schemas.openxmlformats.org/officeDocument/2006/relationships/image" Target="../media/image179.png"/><Relationship Id="rId9" Type="http://schemas.openxmlformats.org/officeDocument/2006/relationships/image" Target="../media/image16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1.png"/><Relationship Id="rId5" Type="http://schemas.openxmlformats.org/officeDocument/2006/relationships/image" Target="../media/image641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1.png"/><Relationship Id="rId3" Type="http://schemas.openxmlformats.org/officeDocument/2006/relationships/image" Target="../media/image1771.png"/><Relationship Id="rId7" Type="http://schemas.openxmlformats.org/officeDocument/2006/relationships/image" Target="../media/image18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1.png"/><Relationship Id="rId11" Type="http://schemas.openxmlformats.org/officeDocument/2006/relationships/image" Target="../media/image185.png"/><Relationship Id="rId5" Type="http://schemas.openxmlformats.org/officeDocument/2006/relationships/image" Target="../media/image1791.png"/><Relationship Id="rId10" Type="http://schemas.openxmlformats.org/officeDocument/2006/relationships/image" Target="../media/image45.png"/><Relationship Id="rId4" Type="http://schemas.openxmlformats.org/officeDocument/2006/relationships/image" Target="../media/image1780.png"/><Relationship Id="rId9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0.png"/><Relationship Id="rId3" Type="http://schemas.openxmlformats.org/officeDocument/2006/relationships/image" Target="../media/image186.png"/><Relationship Id="rId7" Type="http://schemas.openxmlformats.org/officeDocument/2006/relationships/image" Target="../media/image1820.png"/><Relationship Id="rId2" Type="http://schemas.openxmlformats.org/officeDocument/2006/relationships/image" Target="../media/image17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0.png"/><Relationship Id="rId11" Type="http://schemas.openxmlformats.org/officeDocument/2006/relationships/image" Target="../media/image187.png"/><Relationship Id="rId5" Type="http://schemas.openxmlformats.org/officeDocument/2006/relationships/image" Target="../media/image1800.png"/><Relationship Id="rId10" Type="http://schemas.openxmlformats.org/officeDocument/2006/relationships/image" Target="../media/image1860.png"/><Relationship Id="rId4" Type="http://schemas.openxmlformats.org/officeDocument/2006/relationships/image" Target="../media/image1790.png"/><Relationship Id="rId9" Type="http://schemas.openxmlformats.org/officeDocument/2006/relationships/image" Target="../media/image18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89.png"/><Relationship Id="rId7" Type="http://schemas.openxmlformats.org/officeDocument/2006/relationships/image" Target="../media/image19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80.png"/><Relationship Id="rId7" Type="http://schemas.openxmlformats.org/officeDocument/2006/relationships/image" Target="../media/image20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11" Type="http://schemas.openxmlformats.org/officeDocument/2006/relationships/image" Target="../media/image209.png"/><Relationship Id="rId5" Type="http://schemas.openxmlformats.org/officeDocument/2006/relationships/image" Target="../media/image202.png"/><Relationship Id="rId10" Type="http://schemas.openxmlformats.org/officeDocument/2006/relationships/image" Target="../media/image208.png"/><Relationship Id="rId4" Type="http://schemas.openxmlformats.org/officeDocument/2006/relationships/image" Target="../media/image199.png"/><Relationship Id="rId9" Type="http://schemas.openxmlformats.org/officeDocument/2006/relationships/image" Target="../media/image20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1.png"/><Relationship Id="rId3" Type="http://schemas.openxmlformats.org/officeDocument/2006/relationships/image" Target="../media/image211.png"/><Relationship Id="rId7" Type="http://schemas.openxmlformats.org/officeDocument/2006/relationships/image" Target="../media/image81.jpeg"/><Relationship Id="rId12" Type="http://schemas.openxmlformats.org/officeDocument/2006/relationships/image" Target="../media/image219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0.png"/><Relationship Id="rId11" Type="http://schemas.openxmlformats.org/officeDocument/2006/relationships/image" Target="../media/image218.png"/><Relationship Id="rId5" Type="http://schemas.openxmlformats.org/officeDocument/2006/relationships/image" Target="../media/image2110.png"/><Relationship Id="rId10" Type="http://schemas.openxmlformats.org/officeDocument/2006/relationships/image" Target="../media/image217.png"/><Relationship Id="rId4" Type="http://schemas.openxmlformats.org/officeDocument/2006/relationships/image" Target="../media/image213.png"/><Relationship Id="rId9" Type="http://schemas.openxmlformats.org/officeDocument/2006/relationships/image" Target="../media/image216.png"/><Relationship Id="rId14" Type="http://schemas.openxmlformats.org/officeDocument/2006/relationships/image" Target="../media/image2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4.png"/><Relationship Id="rId5" Type="http://schemas.openxmlformats.org/officeDocument/2006/relationships/image" Target="../media/image3231.png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0.png"/><Relationship Id="rId13" Type="http://schemas.openxmlformats.org/officeDocument/2006/relationships/image" Target="../media/image2310.png"/><Relationship Id="rId3" Type="http://schemas.openxmlformats.org/officeDocument/2006/relationships/image" Target="../media/image2251.png"/><Relationship Id="rId7" Type="http://schemas.openxmlformats.org/officeDocument/2006/relationships/image" Target="../media/image2261.png"/><Relationship Id="rId12" Type="http://schemas.openxmlformats.org/officeDocument/2006/relationships/image" Target="../media/image229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0.png"/><Relationship Id="rId11" Type="http://schemas.openxmlformats.org/officeDocument/2006/relationships/image" Target="../media/image2280.png"/><Relationship Id="rId5" Type="http://schemas.openxmlformats.org/officeDocument/2006/relationships/image" Target="../media/image2220.png"/><Relationship Id="rId15" Type="http://schemas.openxmlformats.org/officeDocument/2006/relationships/image" Target="../media/image2350.png"/><Relationship Id="rId10" Type="http://schemas.openxmlformats.org/officeDocument/2006/relationships/image" Target="../media/image99.jpeg"/><Relationship Id="rId4" Type="http://schemas.openxmlformats.org/officeDocument/2006/relationships/image" Target="../media/image2210.png"/><Relationship Id="rId9" Type="http://schemas.openxmlformats.org/officeDocument/2006/relationships/image" Target="../media/image2260.png"/><Relationship Id="rId14" Type="http://schemas.openxmlformats.org/officeDocument/2006/relationships/image" Target="../media/image23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0.png"/><Relationship Id="rId3" Type="http://schemas.openxmlformats.org/officeDocument/2006/relationships/image" Target="../media/image100.png"/><Relationship Id="rId7" Type="http://schemas.openxmlformats.org/officeDocument/2006/relationships/image" Target="../media/image24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0.png"/><Relationship Id="rId5" Type="http://schemas.openxmlformats.org/officeDocument/2006/relationships/image" Target="../media/image347.png"/><Relationship Id="rId10" Type="http://schemas.openxmlformats.org/officeDocument/2006/relationships/image" Target="../media/image78.jpeg"/><Relationship Id="rId4" Type="http://schemas.openxmlformats.org/officeDocument/2006/relationships/image" Target="../media/image101.png"/><Relationship Id="rId9" Type="http://schemas.openxmlformats.org/officeDocument/2006/relationships/image" Target="../media/image24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1.png"/><Relationship Id="rId5" Type="http://schemas.openxmlformats.org/officeDocument/2006/relationships/image" Target="../media/image2490.png"/><Relationship Id="rId4" Type="http://schemas.openxmlformats.org/officeDocument/2006/relationships/image" Target="../media/image10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0.png"/><Relationship Id="rId3" Type="http://schemas.openxmlformats.org/officeDocument/2006/relationships/image" Target="../media/image1511.png"/><Relationship Id="rId7" Type="http://schemas.openxmlformats.org/officeDocument/2006/relationships/image" Target="../media/image197.png"/><Relationship Id="rId12" Type="http://schemas.openxmlformats.org/officeDocument/2006/relationships/image" Target="../media/image241.png"/><Relationship Id="rId2" Type="http://schemas.openxmlformats.org/officeDocument/2006/relationships/image" Target="../media/image1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2.png"/><Relationship Id="rId11" Type="http://schemas.openxmlformats.org/officeDocument/2006/relationships/image" Target="../media/image231.png"/><Relationship Id="rId5" Type="http://schemas.openxmlformats.org/officeDocument/2006/relationships/image" Target="../media/image1711.png"/><Relationship Id="rId10" Type="http://schemas.openxmlformats.org/officeDocument/2006/relationships/image" Target="../media/image223.png"/><Relationship Id="rId4" Type="http://schemas.openxmlformats.org/officeDocument/2006/relationships/image" Target="../media/image16.png"/><Relationship Id="rId9" Type="http://schemas.openxmlformats.org/officeDocument/2006/relationships/image" Target="../media/image21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211.png"/><Relationship Id="rId12" Type="http://schemas.openxmlformats.org/officeDocument/2006/relationships/image" Target="../media/image301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png"/><Relationship Id="rId11" Type="http://schemas.openxmlformats.org/officeDocument/2006/relationships/image" Target="../media/image292.png"/><Relationship Id="rId5" Type="http://schemas.openxmlformats.org/officeDocument/2006/relationships/image" Target="../media/image251.png"/><Relationship Id="rId10" Type="http://schemas.openxmlformats.org/officeDocument/2006/relationships/image" Target="../media/image282.png"/><Relationship Id="rId4" Type="http://schemas.openxmlformats.org/officeDocument/2006/relationships/image" Target="../media/image13.png"/><Relationship Id="rId9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10.png"/><Relationship Id="rId7" Type="http://schemas.openxmlformats.org/officeDocument/2006/relationships/image" Target="../media/image25.png"/><Relationship Id="rId12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1.png"/><Relationship Id="rId11" Type="http://schemas.openxmlformats.org/officeDocument/2006/relationships/image" Target="../media/image29.png"/><Relationship Id="rId5" Type="http://schemas.openxmlformats.org/officeDocument/2006/relationships/image" Target="../media/image193.png"/><Relationship Id="rId10" Type="http://schemas.openxmlformats.org/officeDocument/2006/relationships/image" Target="../media/image28.png"/><Relationship Id="rId4" Type="http://schemas.openxmlformats.org/officeDocument/2006/relationships/image" Target="../media/image750.png"/><Relationship Id="rId9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602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1.png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3" Type="http://schemas.openxmlformats.org/officeDocument/2006/relationships/image" Target="../media/image2510.png"/><Relationship Id="rId7" Type="http://schemas.openxmlformats.org/officeDocument/2006/relationships/image" Target="../media/image230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png"/><Relationship Id="rId5" Type="http://schemas.openxmlformats.org/officeDocument/2006/relationships/image" Target="../media/image1160.png"/><Relationship Id="rId9" Type="http://schemas.openxmlformats.org/officeDocument/2006/relationships/image" Target="../media/image34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268.png"/><Relationship Id="rId7" Type="http://schemas.openxmlformats.org/officeDocument/2006/relationships/image" Target="../media/image306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.png"/><Relationship Id="rId5" Type="http://schemas.openxmlformats.org/officeDocument/2006/relationships/image" Target="../media/image281.png"/><Relationship Id="rId10" Type="http://schemas.openxmlformats.org/officeDocument/2006/relationships/image" Target="../media/image46.jpeg"/><Relationship Id="rId4" Type="http://schemas.openxmlformats.org/officeDocument/2006/relationships/image" Target="../media/image2710.png"/><Relationship Id="rId9" Type="http://schemas.openxmlformats.org/officeDocument/2006/relationships/image" Target="../media/image32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1.png"/><Relationship Id="rId7" Type="http://schemas.openxmlformats.org/officeDocument/2006/relationships/image" Target="../media/image920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0.png"/><Relationship Id="rId5" Type="http://schemas.openxmlformats.org/officeDocument/2006/relationships/image" Target="../media/image890.png"/><Relationship Id="rId4" Type="http://schemas.openxmlformats.org/officeDocument/2006/relationships/image" Target="../media/image88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2.png"/><Relationship Id="rId5" Type="http://schemas.openxmlformats.org/officeDocument/2006/relationships/image" Target="../media/image441.png"/><Relationship Id="rId4" Type="http://schemas.openxmlformats.org/officeDocument/2006/relationships/image" Target="../media/image43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2.png"/><Relationship Id="rId4" Type="http://schemas.openxmlformats.org/officeDocument/2006/relationships/image" Target="../media/image111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png"/><Relationship Id="rId13" Type="http://schemas.openxmlformats.org/officeDocument/2006/relationships/image" Target="../media/image146.png"/><Relationship Id="rId3" Type="http://schemas.openxmlformats.org/officeDocument/2006/relationships/image" Target="../media/image941.png"/><Relationship Id="rId7" Type="http://schemas.openxmlformats.org/officeDocument/2006/relationships/image" Target="../media/image382.png"/><Relationship Id="rId12" Type="http://schemas.openxmlformats.org/officeDocument/2006/relationships/image" Target="../media/image14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0.png"/><Relationship Id="rId11" Type="http://schemas.openxmlformats.org/officeDocument/2006/relationships/image" Target="../media/image46.jpeg"/><Relationship Id="rId5" Type="http://schemas.openxmlformats.org/officeDocument/2006/relationships/image" Target="../media/image134.png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4" Type="http://schemas.openxmlformats.org/officeDocument/2006/relationships/image" Target="../media/image371.png"/><Relationship Id="rId9" Type="http://schemas.openxmlformats.org/officeDocument/2006/relationships/image" Target="../media/image141.png"/><Relationship Id="rId14" Type="http://schemas.openxmlformats.org/officeDocument/2006/relationships/image" Target="../media/image1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04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2.png"/><Relationship Id="rId13" Type="http://schemas.openxmlformats.org/officeDocument/2006/relationships/image" Target="../media/image57.png"/><Relationship Id="rId3" Type="http://schemas.openxmlformats.org/officeDocument/2006/relationships/image" Target="../media/image471.png"/><Relationship Id="rId7" Type="http://schemas.openxmlformats.org/officeDocument/2006/relationships/image" Target="../media/image501.png"/><Relationship Id="rId12" Type="http://schemas.openxmlformats.org/officeDocument/2006/relationships/image" Target="../media/image563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11" Type="http://schemas.openxmlformats.org/officeDocument/2006/relationships/image" Target="../media/image552.png"/><Relationship Id="rId5" Type="http://schemas.openxmlformats.org/officeDocument/2006/relationships/image" Target="../media/image46.jpeg"/><Relationship Id="rId15" Type="http://schemas.openxmlformats.org/officeDocument/2006/relationships/image" Target="../media/image590.png"/><Relationship Id="rId10" Type="http://schemas.openxmlformats.org/officeDocument/2006/relationships/image" Target="../media/image542.png"/><Relationship Id="rId4" Type="http://schemas.openxmlformats.org/officeDocument/2006/relationships/image" Target="../media/image480.png"/><Relationship Id="rId9" Type="http://schemas.openxmlformats.org/officeDocument/2006/relationships/image" Target="../media/image53.png"/><Relationship Id="rId14" Type="http://schemas.openxmlformats.org/officeDocument/2006/relationships/image" Target="../media/image58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2450.png"/><Relationship Id="rId4" Type="http://schemas.openxmlformats.org/officeDocument/2006/relationships/image" Target="../media/image244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2" descr="C:\Users\Chia-Hung Chang\Downloads\Data\Knight\Media\Chapter41\Images\41_2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52936"/>
            <a:ext cx="3630612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文字方塊 3"/>
          <p:cNvSpPr txBox="1">
            <a:spLocks noChangeArrowheads="1"/>
          </p:cNvSpPr>
          <p:nvPr/>
        </p:nvSpPr>
        <p:spPr bwMode="auto">
          <a:xfrm>
            <a:off x="1949243" y="332656"/>
            <a:ext cx="46874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簡諧振盪器、量子彈簧、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1D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位能束縛態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4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5644142" y="1671716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336371" y="1628863"/>
                <a:ext cx="2972417" cy="6540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6371" y="1628863"/>
                <a:ext cx="2972417" cy="654025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A66D-A565-6D43-E3FE-BF40764FB717}"/>
                  </a:ext>
                </a:extLst>
              </p:cNvPr>
              <p:cNvSpPr txBox="1"/>
              <p:nvPr/>
            </p:nvSpPr>
            <p:spPr bwMode="auto">
              <a:xfrm>
                <a:off x="6120875" y="2201425"/>
                <a:ext cx="40225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A66D-A565-6D43-E3FE-BF40764FB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0875" y="2201425"/>
                <a:ext cx="402258" cy="184666"/>
              </a:xfrm>
              <a:prstGeom prst="rect">
                <a:avLst/>
              </a:prstGeom>
              <a:blipFill>
                <a:blip r:embed="rId5"/>
                <a:stretch>
                  <a:fillRect l="-3030" r="-3030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7266E53-AF5E-3B39-E264-D0DC473ED1D6}"/>
              </a:ext>
            </a:extLst>
          </p:cNvPr>
          <p:cNvSpPr txBox="1"/>
          <p:nvPr/>
        </p:nvSpPr>
        <p:spPr bwMode="auto">
          <a:xfrm>
            <a:off x="2336370" y="2402806"/>
            <a:ext cx="4255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最簡單的量子彈簧就是雙原子分子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D47E5483-0438-3AFE-81A3-FC827855F814}"/>
                  </a:ext>
                </a:extLst>
              </p:cNvPr>
              <p:cNvSpPr txBox="1"/>
              <p:nvPr/>
            </p:nvSpPr>
            <p:spPr bwMode="auto">
              <a:xfrm>
                <a:off x="2336370" y="832899"/>
                <a:ext cx="3913187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D47E5483-0438-3AFE-81A3-FC827855F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6370" y="832899"/>
                <a:ext cx="3913187" cy="717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575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F9E49-17E4-9437-485E-EB0D36624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715944-C7E0-5965-D06E-3B3B32CED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592402" y="2922505"/>
            <a:ext cx="5213370" cy="2722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CADA1-C452-4D74-3E8A-5AA8F9434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02" b="45089"/>
          <a:stretch/>
        </p:blipFill>
        <p:spPr>
          <a:xfrm>
            <a:off x="5989360" y="5013110"/>
            <a:ext cx="1965841" cy="832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056BB5-D388-53C6-03AA-DDB4EA6CB1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3" r="15420" b="53923"/>
          <a:stretch/>
        </p:blipFill>
        <p:spPr>
          <a:xfrm>
            <a:off x="2887776" y="2067427"/>
            <a:ext cx="1915517" cy="66596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662573-3D2A-3862-B989-112A6CB68283}"/>
              </a:ext>
            </a:extLst>
          </p:cNvPr>
          <p:cNvCxnSpPr>
            <a:cxnSpLocks/>
          </p:cNvCxnSpPr>
          <p:nvPr/>
        </p:nvCxnSpPr>
        <p:spPr>
          <a:xfrm flipH="1">
            <a:off x="3199087" y="2693096"/>
            <a:ext cx="493555" cy="20089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77DECE-B33C-9505-6037-91910B6507F9}"/>
              </a:ext>
            </a:extLst>
          </p:cNvPr>
          <p:cNvCxnSpPr>
            <a:cxnSpLocks/>
          </p:cNvCxnSpPr>
          <p:nvPr/>
        </p:nvCxnSpPr>
        <p:spPr>
          <a:xfrm flipH="1" flipV="1">
            <a:off x="3753601" y="5173741"/>
            <a:ext cx="2199801" cy="1116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DB71DCC-DC5D-DE6F-55F8-FB6F477812B4}"/>
              </a:ext>
            </a:extLst>
          </p:cNvPr>
          <p:cNvSpPr txBox="1"/>
          <p:nvPr/>
        </p:nvSpPr>
        <p:spPr bwMode="auto">
          <a:xfrm>
            <a:off x="4884052" y="3474363"/>
            <a:ext cx="4313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但如果傾斜度到達原點，來不及降為零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BEBB22-D573-5CFD-5235-3CD12C5426FD}"/>
                  </a:ext>
                </a:extLst>
              </p:cNvPr>
              <p:cNvSpPr txBox="1"/>
              <p:nvPr/>
            </p:nvSpPr>
            <p:spPr bwMode="auto">
              <a:xfrm>
                <a:off x="4865469" y="2431347"/>
                <a:ext cx="43352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近時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傾斜度開始漸漸下降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BEBB22-D573-5CFD-5235-3CD12C542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5469" y="2431347"/>
                <a:ext cx="4335277" cy="369332"/>
              </a:xfrm>
              <a:prstGeom prst="rect">
                <a:avLst/>
              </a:prstGeom>
              <a:blipFill>
                <a:blip r:embed="rId5"/>
                <a:stretch>
                  <a:fillRect l="-5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7B4B30A-B3B0-58D2-B0BB-3D520FE3BB12}"/>
              </a:ext>
            </a:extLst>
          </p:cNvPr>
          <p:cNvSpPr txBox="1"/>
          <p:nvPr/>
        </p:nvSpPr>
        <p:spPr bwMode="auto">
          <a:xfrm>
            <a:off x="4905657" y="3854014"/>
            <a:ext cx="4313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斜率在原點就無法連續，此解不成立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AC2DA21-0346-351D-2BD1-8A1D048BC0E2}"/>
                  </a:ext>
                </a:extLst>
              </p:cNvPr>
              <p:cNvSpPr txBox="1"/>
              <p:nvPr/>
            </p:nvSpPr>
            <p:spPr bwMode="auto">
              <a:xfrm>
                <a:off x="5975082" y="4432180"/>
                <a:ext cx="29173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如圖，對於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，沒有解！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AC2DA21-0346-351D-2BD1-8A1D048BC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5082" y="4432180"/>
                <a:ext cx="2917398" cy="369332"/>
              </a:xfrm>
              <a:prstGeom prst="rect">
                <a:avLst/>
              </a:prstGeom>
              <a:blipFill>
                <a:blip r:embed="rId6"/>
                <a:stretch>
                  <a:fillRect l="-173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538CD6-1626-2825-249B-F1694601AFA9}"/>
                  </a:ext>
                </a:extLst>
              </p:cNvPr>
              <p:cNvSpPr txBox="1"/>
              <p:nvPr/>
            </p:nvSpPr>
            <p:spPr bwMode="auto">
              <a:xfrm>
                <a:off x="677037" y="1992956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538CD6-1626-2825-249B-F1694601A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037" y="1992956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 l="-110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C84D71A-77F1-F9FD-49A9-CA98A38ADCDF}"/>
              </a:ext>
            </a:extLst>
          </p:cNvPr>
          <p:cNvSpPr txBox="1"/>
          <p:nvPr/>
        </p:nvSpPr>
        <p:spPr bwMode="auto">
          <a:xfrm>
            <a:off x="1055242" y="6364289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往內走，負的斜率繼續減小。傾斜度增加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5835A0-E7F1-122E-9396-F01B5BDC88DB}"/>
                  </a:ext>
                </a:extLst>
              </p:cNvPr>
              <p:cNvSpPr txBox="1"/>
              <p:nvPr/>
            </p:nvSpPr>
            <p:spPr bwMode="auto">
              <a:xfrm>
                <a:off x="4853501" y="2069200"/>
                <a:ext cx="37269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在折返點內，曲線趨向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軸彎曲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5835A0-E7F1-122E-9396-F01B5BDC8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3501" y="2069200"/>
                <a:ext cx="3726954" cy="369332"/>
              </a:xfrm>
              <a:prstGeom prst="rect">
                <a:avLst/>
              </a:prstGeom>
              <a:blipFill>
                <a:blip r:embed="rId8"/>
                <a:stretch>
                  <a:fillRect l="-136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A4FD30C2-1353-2A6D-20DD-80E41DD9B4B7}"/>
              </a:ext>
            </a:extLst>
          </p:cNvPr>
          <p:cNvSpPr/>
          <p:nvPr/>
        </p:nvSpPr>
        <p:spPr>
          <a:xfrm>
            <a:off x="3275856" y="479715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C07D42-9AE8-4774-3096-1B35F88599D3}"/>
                  </a:ext>
                </a:extLst>
              </p:cNvPr>
              <p:cNvSpPr txBox="1"/>
              <p:nvPr/>
            </p:nvSpPr>
            <p:spPr bwMode="auto">
              <a:xfrm>
                <a:off x="1055242" y="5885134"/>
                <a:ext cx="7215593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折返點外，從無限遠傾斜度為零，</a:t>
                </a:r>
                <a:r>
                  <a:rPr lang="en-US" dirty="0" err="1">
                    <a:cs typeface="Times New Roman" pitchFamily="18" charset="0"/>
                  </a:rPr>
                  <a:t>這是</a:t>
                </a:r>
                <a:r>
                  <a:rPr lang="en-US" dirty="0" err="1"/>
                  <a:t>古典不容許的區域</a:t>
                </a:r>
                <a:r>
                  <a:rPr lang="en-US" dirty="0"/>
                  <a:t>，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/>
                  <a:t>為正。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C07D42-9AE8-4774-3096-1B35F8859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5242" y="5885134"/>
                <a:ext cx="7215593" cy="557781"/>
              </a:xfrm>
              <a:prstGeom prst="rect">
                <a:avLst/>
              </a:prstGeom>
              <a:blipFill>
                <a:blip r:embed="rId9"/>
                <a:stretch>
                  <a:fillRect l="-703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6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9" grpId="0"/>
      <p:bldP spid="10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611560" y="963093"/>
            <a:ext cx="5213370" cy="2722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11560" y="3717032"/>
            <a:ext cx="5213370" cy="1304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B093B-B7ED-6255-5EA0-8586E1DED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02" b="45089"/>
          <a:stretch/>
        </p:blipFill>
        <p:spPr>
          <a:xfrm>
            <a:off x="4474304" y="2333381"/>
            <a:ext cx="1342792" cy="568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215FD-25A8-8018-EAD5-C69A737CD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3" r="15420" b="53923"/>
          <a:stretch/>
        </p:blipFill>
        <p:spPr>
          <a:xfrm>
            <a:off x="2573345" y="158428"/>
            <a:ext cx="1915517" cy="66596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C7781B-FB48-4207-E69D-9C767FB51423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218245" y="824394"/>
            <a:ext cx="312859" cy="19182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672454-7E35-AD44-24A0-0BB8212E215E}"/>
              </a:ext>
            </a:extLst>
          </p:cNvPr>
          <p:cNvCxnSpPr>
            <a:cxnSpLocks/>
          </p:cNvCxnSpPr>
          <p:nvPr/>
        </p:nvCxnSpPr>
        <p:spPr>
          <a:xfrm flipH="1">
            <a:off x="3772759" y="2675173"/>
            <a:ext cx="943257" cy="5391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4B83291-5B4F-7957-5C19-44A17854CCE5}"/>
              </a:ext>
            </a:extLst>
          </p:cNvPr>
          <p:cNvSpPr txBox="1"/>
          <p:nvPr/>
        </p:nvSpPr>
        <p:spPr bwMode="auto">
          <a:xfrm>
            <a:off x="563871" y="5538781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所以條件必須剛好成立，定態方程式才會有解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563871" y="5930171"/>
                <a:ext cx="8536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能量必須恰好使得傾斜度在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由零加大，在折返點開始減小，到原點恰好減到零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871" y="5930171"/>
                <a:ext cx="8536336" cy="369332"/>
              </a:xfrm>
              <a:prstGeom prst="rect">
                <a:avLst/>
              </a:prstGeom>
              <a:blipFill>
                <a:blip r:embed="rId5"/>
                <a:stretch>
                  <a:fillRect l="-59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A01A71B-0A10-A165-E283-4429C6C982B0}"/>
              </a:ext>
            </a:extLst>
          </p:cNvPr>
          <p:cNvSpPr txBox="1"/>
          <p:nvPr/>
        </p:nvSpPr>
        <p:spPr bwMode="auto">
          <a:xfrm>
            <a:off x="3855057" y="898338"/>
            <a:ext cx="5076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如果傾斜度到原點，來不及降為零，解不成立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84327-3496-92AF-1502-F9EBBE110A06}"/>
                  </a:ext>
                </a:extLst>
              </p:cNvPr>
              <p:cNvSpPr txBox="1"/>
              <p:nvPr/>
            </p:nvSpPr>
            <p:spPr bwMode="auto">
              <a:xfrm>
                <a:off x="4555900" y="126093"/>
                <a:ext cx="4418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由遠處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84327-3496-92AF-1502-F9EBBE110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5900" y="126093"/>
                <a:ext cx="4418416" cy="369332"/>
              </a:xfrm>
              <a:prstGeom prst="rect">
                <a:avLst/>
              </a:prstGeom>
              <a:blipFill>
                <a:blip r:embed="rId6"/>
                <a:stretch>
                  <a:fillRect l="-114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707FF12-144D-F7A4-4404-255264DFAF4C}"/>
              </a:ext>
            </a:extLst>
          </p:cNvPr>
          <p:cNvSpPr txBox="1"/>
          <p:nvPr/>
        </p:nvSpPr>
        <p:spPr bwMode="auto">
          <a:xfrm>
            <a:off x="4567225" y="508943"/>
            <a:ext cx="374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到折返點後，傾斜度又漸漸減小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FAD803-5FAE-1FFE-A5DA-97A44228ED92}"/>
              </a:ext>
            </a:extLst>
          </p:cNvPr>
          <p:cNvSpPr txBox="1"/>
          <p:nvPr/>
        </p:nvSpPr>
        <p:spPr bwMode="auto">
          <a:xfrm>
            <a:off x="6044568" y="405887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傾斜度在原點恰好降為零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2919C-4EE5-9EEB-2B60-4F43D6140E5B}"/>
                  </a:ext>
                </a:extLst>
              </p:cNvPr>
              <p:cNvSpPr txBox="1"/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折返點右移！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2919C-4EE5-9EEB-2B60-4F43D6140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blipFill>
                <a:blip r:embed="rId7"/>
                <a:stretch>
                  <a:fillRect l="-2010" t="-6667" r="-50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D6F3E-0748-783E-4BE0-CA99E5A8F3AC}"/>
                  </a:ext>
                </a:extLst>
              </p:cNvPr>
              <p:cNvSpPr txBox="1"/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定態方程式有解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D6F3E-0748-783E-4BE0-CA99E5A8F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blipFill>
                <a:blip r:embed="rId8"/>
                <a:stretch>
                  <a:fillRect t="-6667" r="-858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4ECAA5C-6BEF-A761-2D67-31C513C83297}"/>
              </a:ext>
            </a:extLst>
          </p:cNvPr>
          <p:cNvSpPr txBox="1"/>
          <p:nvPr/>
        </p:nvSpPr>
        <p:spPr bwMode="auto">
          <a:xfrm>
            <a:off x="6044568" y="368170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傾斜度有較大間隔下降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05727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683568" y="418050"/>
            <a:ext cx="5213370" cy="2722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1859D-6A35-8204-1F45-3A96443DA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50" b="18869"/>
          <a:stretch/>
        </p:blipFill>
        <p:spPr>
          <a:xfrm>
            <a:off x="683568" y="4509120"/>
            <a:ext cx="5213370" cy="1342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83568" y="3171989"/>
            <a:ext cx="5213370" cy="1304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215FD-25A8-8018-EAD5-C69A737CD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3" r="15420" b="53923"/>
          <a:stretch/>
        </p:blipFill>
        <p:spPr>
          <a:xfrm>
            <a:off x="3029150" y="108226"/>
            <a:ext cx="1604227" cy="55774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C7781B-FB48-4207-E69D-9C767FB51423}"/>
              </a:ext>
            </a:extLst>
          </p:cNvPr>
          <p:cNvCxnSpPr>
            <a:cxnSpLocks/>
          </p:cNvCxnSpPr>
          <p:nvPr/>
        </p:nvCxnSpPr>
        <p:spPr>
          <a:xfrm flipH="1">
            <a:off x="3290253" y="567461"/>
            <a:ext cx="705683" cy="16301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672454-7E35-AD44-24A0-0BB8212E215E}"/>
              </a:ext>
            </a:extLst>
          </p:cNvPr>
          <p:cNvCxnSpPr>
            <a:cxnSpLocks/>
          </p:cNvCxnSpPr>
          <p:nvPr/>
        </p:nvCxnSpPr>
        <p:spPr>
          <a:xfrm flipH="1" flipV="1">
            <a:off x="3844767" y="2669286"/>
            <a:ext cx="2199801" cy="1116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4FB26EA-84CB-2068-90B9-D151AE239843}"/>
              </a:ext>
            </a:extLst>
          </p:cNvPr>
          <p:cNvSpPr txBox="1"/>
          <p:nvPr/>
        </p:nvSpPr>
        <p:spPr bwMode="auto">
          <a:xfrm>
            <a:off x="6044568" y="405887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傾斜度在原點恰好降為零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44DE7C-EFD7-F1A0-404D-3658A8BC048B}"/>
                  </a:ext>
                </a:extLst>
              </p:cNvPr>
              <p:cNvSpPr txBox="1"/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折返點右移！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44DE7C-EFD7-F1A0-404D-3658A8BC0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blipFill>
                <a:blip r:embed="rId4"/>
                <a:stretch>
                  <a:fillRect l="-2010" t="-6667" r="-50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3C9BC3-680C-0489-ADA1-0517C8B7F374}"/>
                  </a:ext>
                </a:extLst>
              </p:cNvPr>
              <p:cNvSpPr txBox="1"/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定態方程式有解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3C9BC3-680C-0489-ADA1-0517C8B7F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blipFill>
                <a:blip r:embed="rId9"/>
                <a:stretch>
                  <a:fillRect t="-6667" r="-858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/>
              <p:nvPr/>
            </p:nvSpPr>
            <p:spPr bwMode="auto">
              <a:xfrm>
                <a:off x="1537651" y="5921207"/>
                <a:ext cx="74903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對於大於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斜率在原點前變號！但函數不為零，解又不成立了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7651" y="5921207"/>
                <a:ext cx="7490340" cy="369332"/>
              </a:xfrm>
              <a:prstGeom prst="rect">
                <a:avLst/>
              </a:prstGeom>
              <a:blipFill>
                <a:blip r:embed="rId10"/>
                <a:stretch>
                  <a:fillRect l="-5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DE773D-F4A7-55A7-5099-79FC60F39764}"/>
                  </a:ext>
                </a:extLst>
              </p:cNvPr>
              <p:cNvSpPr txBox="1"/>
              <p:nvPr/>
            </p:nvSpPr>
            <p:spPr bwMode="auto">
              <a:xfrm>
                <a:off x="1537651" y="6323007"/>
                <a:ext cx="7707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在以上的範圍，能量只能是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大一點小一點都不行，能量是量子化的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DE773D-F4A7-55A7-5099-79FC60F39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7651" y="6323007"/>
                <a:ext cx="7707399" cy="369332"/>
              </a:xfrm>
              <a:prstGeom prst="rect">
                <a:avLst/>
              </a:prstGeom>
              <a:blipFill>
                <a:blip r:embed="rId11"/>
                <a:stretch>
                  <a:fillRect l="-49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82C7000F-3B8E-5DBF-FB6D-47559BBE56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402" b="45089"/>
          <a:stretch/>
        </p:blipFill>
        <p:spPr>
          <a:xfrm>
            <a:off x="4502326" y="1698856"/>
            <a:ext cx="1604226" cy="67942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7E21B10-7049-61C7-C795-E81741099764}"/>
              </a:ext>
            </a:extLst>
          </p:cNvPr>
          <p:cNvSpPr txBox="1"/>
          <p:nvPr/>
        </p:nvSpPr>
        <p:spPr bwMode="auto">
          <a:xfrm>
            <a:off x="5148066" y="1182185"/>
            <a:ext cx="3879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如果傾斜度到原點，來不及降為零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9610B5-A18C-B5D0-47BE-B7527D16199E}"/>
                  </a:ext>
                </a:extLst>
              </p:cNvPr>
              <p:cNvSpPr txBox="1"/>
              <p:nvPr/>
            </p:nvSpPr>
            <p:spPr bwMode="auto">
              <a:xfrm>
                <a:off x="5120699" y="430786"/>
                <a:ext cx="4418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由遠處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9610B5-A18C-B5D0-47BE-B7527D161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20699" y="430786"/>
                <a:ext cx="4418416" cy="369332"/>
              </a:xfrm>
              <a:prstGeom prst="rect">
                <a:avLst/>
              </a:prstGeom>
              <a:blipFill>
                <a:blip r:embed="rId13"/>
                <a:stretch>
                  <a:fillRect l="-114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CA93528-6320-58E7-73E2-142984126021}"/>
              </a:ext>
            </a:extLst>
          </p:cNvPr>
          <p:cNvSpPr txBox="1"/>
          <p:nvPr/>
        </p:nvSpPr>
        <p:spPr bwMode="auto">
          <a:xfrm>
            <a:off x="5159391" y="826195"/>
            <a:ext cx="374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到折返點後，傾斜度又漸漸減小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16CCB3-7C55-D3AB-0DA4-AC68AD49AE18}"/>
              </a:ext>
            </a:extLst>
          </p:cNvPr>
          <p:cNvSpPr txBox="1"/>
          <p:nvPr/>
        </p:nvSpPr>
        <p:spPr bwMode="auto">
          <a:xfrm>
            <a:off x="6044568" y="368170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傾斜度有較大間隔下降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62154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EB7A19-D66F-E9B7-C32C-F057224FE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1" b="77951"/>
          <a:stretch/>
        </p:blipFill>
        <p:spPr>
          <a:xfrm>
            <a:off x="1313670" y="443656"/>
            <a:ext cx="5213370" cy="1394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2A274-0693-ACD0-3115-344D24819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1302063" y="2213956"/>
            <a:ext cx="5213370" cy="1304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96F14-DD30-67EB-6355-CAA785C01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78"/>
          <a:stretch/>
        </p:blipFill>
        <p:spPr>
          <a:xfrm>
            <a:off x="1331640" y="5013176"/>
            <a:ext cx="5213370" cy="1304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DBB1B-49E8-DE19-6EED-2762F0B4A183}"/>
              </a:ext>
            </a:extLst>
          </p:cNvPr>
          <p:cNvSpPr txBox="1"/>
          <p:nvPr/>
        </p:nvSpPr>
        <p:spPr bwMode="auto">
          <a:xfrm>
            <a:off x="1302685" y="119455"/>
            <a:ext cx="5224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位能左右對稱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3D54CA-EF7E-FD83-6967-317D85E01EF4}"/>
              </a:ext>
            </a:extLst>
          </p:cNvPr>
          <p:cNvSpPr txBox="1"/>
          <p:nvPr/>
        </p:nvSpPr>
        <p:spPr bwMode="auto">
          <a:xfrm>
            <a:off x="1313670" y="1844624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定態方程式的解是對稱的：偶函數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069ED-0C2A-44A0-2F37-D37AE1F45798}"/>
              </a:ext>
            </a:extLst>
          </p:cNvPr>
          <p:cNvSpPr txBox="1"/>
          <p:nvPr/>
        </p:nvSpPr>
        <p:spPr bwMode="auto">
          <a:xfrm>
            <a:off x="1334040" y="4643844"/>
            <a:ext cx="5974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定態方程式的解也可以反對稱的：稱為奇函數，例如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F5568-9D3C-C699-8BAA-738C864456E6}"/>
              </a:ext>
            </a:extLst>
          </p:cNvPr>
          <p:cNvSpPr txBox="1"/>
          <p:nvPr/>
        </p:nvSpPr>
        <p:spPr bwMode="auto">
          <a:xfrm>
            <a:off x="1302063" y="3555504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偶函數在原點的斜率必須為零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627CD5-557C-3E02-996C-F2FDA8A31ABB}"/>
              </a:ext>
            </a:extLst>
          </p:cNvPr>
          <p:cNvSpPr txBox="1"/>
          <p:nvPr/>
        </p:nvSpPr>
        <p:spPr bwMode="auto">
          <a:xfrm>
            <a:off x="1331639" y="6338406"/>
            <a:ext cx="69017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但注意！如此奇函數在原點的函數值必須為零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93B38-29F2-71A7-D0E7-6606B402478C}"/>
              </a:ext>
            </a:extLst>
          </p:cNvPr>
          <p:cNvSpPr txBox="1"/>
          <p:nvPr/>
        </p:nvSpPr>
        <p:spPr bwMode="auto">
          <a:xfrm>
            <a:off x="1319588" y="3914941"/>
            <a:ext cx="5974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物理應該對稱，但物理是由狀態函數的平方決定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F44CE8-47A6-1EFA-46D7-FECA5B9C69A4}"/>
                  </a:ext>
                </a:extLst>
              </p:cNvPr>
              <p:cNvSpPr txBox="1"/>
              <p:nvPr/>
            </p:nvSpPr>
            <p:spPr bwMode="auto">
              <a:xfrm>
                <a:off x="1340402" y="4284273"/>
                <a:ext cx="710904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狀態波函數也可以是反對稱，意思是右邊函數式左邊函數乘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F44CE8-47A6-1EFA-46D7-FECA5B9C6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0402" y="4284273"/>
                <a:ext cx="7109045" cy="369332"/>
              </a:xfrm>
              <a:prstGeom prst="rect">
                <a:avLst/>
              </a:prstGeom>
              <a:blipFill>
                <a:blip r:embed="rId3"/>
                <a:stretch>
                  <a:fillRect l="-713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CC54043-3A74-40F4-73F3-B3F136E74CF0}"/>
              </a:ext>
            </a:extLst>
          </p:cNvPr>
          <p:cNvSpPr txBox="1"/>
          <p:nvPr/>
        </p:nvSpPr>
        <p:spPr bwMode="auto">
          <a:xfrm>
            <a:off x="6609410" y="3088270"/>
            <a:ext cx="144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見課本3-6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F9EB81-D5DD-5E04-D6C1-09E3561897B6}"/>
              </a:ext>
            </a:extLst>
          </p:cNvPr>
          <p:cNvSpPr txBox="1"/>
          <p:nvPr/>
        </p:nvSpPr>
        <p:spPr bwMode="auto">
          <a:xfrm>
            <a:off x="6611560" y="3498447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有較細緻的討論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8308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823688" y="-59856"/>
            <a:ext cx="5213370" cy="2722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1859D-6A35-8204-1F45-3A96443DA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50"/>
          <a:stretch/>
        </p:blipFill>
        <p:spPr>
          <a:xfrm>
            <a:off x="823688" y="4031214"/>
            <a:ext cx="5213370" cy="263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823688" y="2694083"/>
            <a:ext cx="5213370" cy="1304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/>
              <p:nvPr/>
            </p:nvSpPr>
            <p:spPr bwMode="auto">
              <a:xfrm>
                <a:off x="5491996" y="4453234"/>
                <a:ext cx="3652004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對於大於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斜率在原點前變號，但函數不為零！解不成立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1996" y="4453234"/>
                <a:ext cx="3652004" cy="646331"/>
              </a:xfrm>
              <a:prstGeom prst="rect">
                <a:avLst/>
              </a:prstGeom>
              <a:blipFill>
                <a:blip r:embed="rId3"/>
                <a:stretch>
                  <a:fillRect l="-1389" t="-3846" r="-1042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17E149-6233-7EB2-5044-5923542055B0}"/>
                  </a:ext>
                </a:extLst>
              </p:cNvPr>
              <p:cNvSpPr txBox="1"/>
              <p:nvPr/>
            </p:nvSpPr>
            <p:spPr bwMode="auto">
              <a:xfrm>
                <a:off x="5434430" y="5584645"/>
                <a:ext cx="3709569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但直到某更大的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，原點函數值降為零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，此解成立。是一奇函數解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17E149-6233-7EB2-5044-592354205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4430" y="5584645"/>
                <a:ext cx="3709569" cy="646331"/>
              </a:xfrm>
              <a:prstGeom prst="rect">
                <a:avLst/>
              </a:prstGeom>
              <a:blipFill>
                <a:blip r:embed="rId4"/>
                <a:stretch>
                  <a:fillRect l="-1365" t="-3846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84F773EE-2BDA-71FE-D07E-6276AD455C1E}"/>
              </a:ext>
            </a:extLst>
          </p:cNvPr>
          <p:cNvSpPr/>
          <p:nvPr/>
        </p:nvSpPr>
        <p:spPr>
          <a:xfrm>
            <a:off x="4716016" y="1214901"/>
            <a:ext cx="1152128" cy="584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CD30F4-200F-33CC-C5D3-B96A5E12FCCF}"/>
              </a:ext>
            </a:extLst>
          </p:cNvPr>
          <p:cNvSpPr txBox="1"/>
          <p:nvPr/>
        </p:nvSpPr>
        <p:spPr bwMode="auto">
          <a:xfrm>
            <a:off x="4375213" y="1400056"/>
            <a:ext cx="5076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如果傾斜度到原點，來不及降為零，解不成立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2C4F90-8282-B442-9A43-DD66AADD34B3}"/>
                  </a:ext>
                </a:extLst>
              </p:cNvPr>
              <p:cNvSpPr txBox="1"/>
              <p:nvPr/>
            </p:nvSpPr>
            <p:spPr bwMode="auto">
              <a:xfrm>
                <a:off x="5076056" y="627811"/>
                <a:ext cx="4418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由遠處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2C4F90-8282-B442-9A43-DD66AADD3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627811"/>
                <a:ext cx="4418416" cy="369332"/>
              </a:xfrm>
              <a:prstGeom prst="rect">
                <a:avLst/>
              </a:prstGeom>
              <a:blipFill>
                <a:blip r:embed="rId5"/>
                <a:stretch>
                  <a:fillRect l="-11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A75DA847-5FFF-903D-EF1F-CFE96916FCA0}"/>
              </a:ext>
            </a:extLst>
          </p:cNvPr>
          <p:cNvSpPr txBox="1"/>
          <p:nvPr/>
        </p:nvSpPr>
        <p:spPr bwMode="auto">
          <a:xfrm>
            <a:off x="5087381" y="1010661"/>
            <a:ext cx="374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到折返點後，傾斜度又漸漸減小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1F6A5E-4326-3F00-7804-B758451D3053}"/>
              </a:ext>
            </a:extLst>
          </p:cNvPr>
          <p:cNvSpPr txBox="1"/>
          <p:nvPr/>
        </p:nvSpPr>
        <p:spPr bwMode="auto">
          <a:xfrm>
            <a:off x="6009205" y="343866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傾斜度在原點恰好降為零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49024E2-6F75-0F56-92A1-EEF93B0DE141}"/>
                  </a:ext>
                </a:extLst>
              </p:cNvPr>
              <p:cNvSpPr txBox="1"/>
              <p:nvPr/>
            </p:nvSpPr>
            <p:spPr bwMode="auto">
              <a:xfrm>
                <a:off x="6037058" y="2692159"/>
                <a:ext cx="2522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折返點右移！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49024E2-6F75-0F56-92A1-EEF93B0DE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37058" y="2692159"/>
                <a:ext cx="2522471" cy="369332"/>
              </a:xfrm>
              <a:prstGeom prst="rect">
                <a:avLst/>
              </a:prstGeom>
              <a:blipFill>
                <a:blip r:embed="rId6"/>
                <a:stretch>
                  <a:fillRect l="-2010" t="-10345" r="-503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61D0E8-1165-A26C-ED39-17972282721F}"/>
                  </a:ext>
                </a:extLst>
              </p:cNvPr>
              <p:cNvSpPr txBox="1"/>
              <p:nvPr/>
            </p:nvSpPr>
            <p:spPr bwMode="auto">
              <a:xfrm>
                <a:off x="6015694" y="3807993"/>
                <a:ext cx="2952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定態方程式有解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61D0E8-1165-A26C-ED39-179722827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5694" y="3807993"/>
                <a:ext cx="2952823" cy="369332"/>
              </a:xfrm>
              <a:prstGeom prst="rect">
                <a:avLst/>
              </a:prstGeom>
              <a:blipFill>
                <a:blip r:embed="rId7"/>
                <a:stretch>
                  <a:fillRect t="-10345" r="-427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4E5E811A-B50F-D093-E364-1A9A78A09EDC}"/>
              </a:ext>
            </a:extLst>
          </p:cNvPr>
          <p:cNvSpPr txBox="1"/>
          <p:nvPr/>
        </p:nvSpPr>
        <p:spPr bwMode="auto">
          <a:xfrm>
            <a:off x="6009205" y="306149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傾斜度有較大間隔下降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475022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" t="-1" r="7458" b="77694"/>
          <a:stretch/>
        </p:blipFill>
        <p:spPr>
          <a:xfrm>
            <a:off x="598101" y="207191"/>
            <a:ext cx="4752528" cy="1529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598101" y="2007391"/>
            <a:ext cx="5213370" cy="1304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83291-5B4F-7957-5C19-44A17854CCE5}"/>
              </a:ext>
            </a:extLst>
          </p:cNvPr>
          <p:cNvSpPr txBox="1"/>
          <p:nvPr/>
        </p:nvSpPr>
        <p:spPr bwMode="auto">
          <a:xfrm>
            <a:off x="607664" y="3397650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所以條件必須剛好成立，定態方程式才會有解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607664" y="3789040"/>
                <a:ext cx="8536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能量必須恰好使得傾斜度在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由零加大，在折返點開始減小，到原點恰好減到零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664" y="3789040"/>
                <a:ext cx="8536336" cy="369332"/>
              </a:xfrm>
              <a:prstGeom prst="rect">
                <a:avLst/>
              </a:prstGeom>
              <a:blipFill>
                <a:blip r:embed="rId3"/>
                <a:stretch>
                  <a:fillRect l="-7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BC1BF3-0B5E-EC14-6B73-B5F6595E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68"/>
          <a:stretch/>
        </p:blipFill>
        <p:spPr>
          <a:xfrm>
            <a:off x="637953" y="4211262"/>
            <a:ext cx="5213370" cy="1366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15C293-6C7A-7E58-23E0-5D02671EC28E}"/>
                  </a:ext>
                </a:extLst>
              </p:cNvPr>
              <p:cNvSpPr txBox="1"/>
              <p:nvPr/>
            </p:nvSpPr>
            <p:spPr bwMode="auto">
              <a:xfrm>
                <a:off x="637953" y="5631702"/>
                <a:ext cx="81599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能量必須使得傾斜度在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由零加大，在折返點開始減小直到變號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15C293-6C7A-7E58-23E0-5D02671EC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953" y="5631702"/>
                <a:ext cx="8159942" cy="369332"/>
              </a:xfrm>
              <a:prstGeom prst="rect">
                <a:avLst/>
              </a:prstGeom>
              <a:blipFill>
                <a:blip r:embed="rId4"/>
                <a:stretch>
                  <a:fillRect l="-6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6DBA1BA-D42B-8B72-933E-00251A6A66F8}"/>
              </a:ext>
            </a:extLst>
          </p:cNvPr>
          <p:cNvSpPr txBox="1"/>
          <p:nvPr/>
        </p:nvSpPr>
        <p:spPr bwMode="auto">
          <a:xfrm>
            <a:off x="637952" y="5998263"/>
            <a:ext cx="6306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函數值開始減小，同時使函數值在原點洽降到零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3874A-563B-2202-2A2E-31A530D1B574}"/>
              </a:ext>
            </a:extLst>
          </p:cNvPr>
          <p:cNvSpPr txBox="1"/>
          <p:nvPr/>
        </p:nvSpPr>
        <p:spPr bwMode="auto">
          <a:xfrm>
            <a:off x="6033835" y="2542734"/>
            <a:ext cx="1821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AA298-4B38-9EF5-30AE-F631EA52C2EC}"/>
              </a:ext>
            </a:extLst>
          </p:cNvPr>
          <p:cNvSpPr txBox="1"/>
          <p:nvPr/>
        </p:nvSpPr>
        <p:spPr bwMode="auto">
          <a:xfrm>
            <a:off x="6033836" y="4666014"/>
            <a:ext cx="1693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這是奇函數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2994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068" r="53161" b="4786"/>
          <a:stretch/>
        </p:blipFill>
        <p:spPr>
          <a:xfrm>
            <a:off x="3379676" y="226742"/>
            <a:ext cx="2384648" cy="5589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864F13-3D65-CE5E-3C40-BC2A2E61F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2" r="53759" b="78674"/>
          <a:stretch/>
        </p:blipFill>
        <p:spPr>
          <a:xfrm>
            <a:off x="179512" y="2085712"/>
            <a:ext cx="2808313" cy="208823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F2B2AA-8F33-7D0C-19A9-6B7299C3E906}"/>
              </a:ext>
            </a:extLst>
          </p:cNvPr>
          <p:cNvCxnSpPr/>
          <p:nvPr/>
        </p:nvCxnSpPr>
        <p:spPr>
          <a:xfrm flipH="1" flipV="1">
            <a:off x="4572000" y="2708920"/>
            <a:ext cx="144016" cy="312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47E7FC-2E0F-1853-FC74-E11960D03847}"/>
              </a:ext>
            </a:extLst>
          </p:cNvPr>
          <p:cNvCxnSpPr>
            <a:cxnSpLocks/>
          </p:cNvCxnSpPr>
          <p:nvPr/>
        </p:nvCxnSpPr>
        <p:spPr>
          <a:xfrm flipV="1">
            <a:off x="4283968" y="885797"/>
            <a:ext cx="216024" cy="4258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/>
              <p:nvPr/>
            </p:nvSpPr>
            <p:spPr bwMode="auto">
              <a:xfrm>
                <a:off x="2339752" y="2922243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偶函數在原點的斜率必須為零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2922243"/>
                <a:ext cx="5328592" cy="369332"/>
              </a:xfrm>
              <a:prstGeom prst="rect">
                <a:avLst/>
              </a:prstGeom>
              <a:blipFill>
                <a:blip r:embed="rId3"/>
                <a:stretch>
                  <a:fillRect l="-95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/>
              <p:nvPr/>
            </p:nvSpPr>
            <p:spPr bwMode="auto">
              <a:xfrm>
                <a:off x="709960" y="1302462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奇函數在原點的函數值必須為零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960" y="1302462"/>
                <a:ext cx="5328592" cy="369332"/>
              </a:xfrm>
              <a:prstGeom prst="rect">
                <a:avLst/>
              </a:prstGeom>
              <a:blipFill>
                <a:blip r:embed="rId4"/>
                <a:stretch>
                  <a:fillRect l="-9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C5F42-C5E2-27FC-C98A-71686A8549D2}"/>
                  </a:ext>
                </a:extLst>
              </p:cNvPr>
              <p:cNvSpPr txBox="1"/>
              <p:nvPr/>
            </p:nvSpPr>
            <p:spPr bwMode="auto">
              <a:xfrm>
                <a:off x="1043608" y="6005294"/>
                <a:ext cx="78680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能量再增加，折返點距原點越遠，函數曲線可以來回穿過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軸數次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C5F42-C5E2-27FC-C98A-71686A854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005294"/>
                <a:ext cx="7868096" cy="369332"/>
              </a:xfrm>
              <a:prstGeom prst="rect">
                <a:avLst/>
              </a:prstGeom>
              <a:blipFill>
                <a:blip r:embed="rId5"/>
                <a:stretch>
                  <a:fillRect l="-64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CB5355A-593C-A807-3059-E33A39D532B9}"/>
              </a:ext>
            </a:extLst>
          </p:cNvPr>
          <p:cNvSpPr txBox="1"/>
          <p:nvPr/>
        </p:nvSpPr>
        <p:spPr bwMode="auto">
          <a:xfrm>
            <a:off x="1043608" y="6335361"/>
            <a:ext cx="50937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但必須滿足以上條件才是解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2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068" r="53161" b="4786"/>
          <a:stretch/>
        </p:blipFill>
        <p:spPr>
          <a:xfrm>
            <a:off x="3379676" y="226741"/>
            <a:ext cx="2632484" cy="6170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/>
              <p:nvPr/>
            </p:nvSpPr>
            <p:spPr bwMode="auto">
              <a:xfrm>
                <a:off x="277499" y="2996419"/>
                <a:ext cx="84449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軸一次後使偶函數在原點的斜率為零！此能量給出一個解，共穿過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軸二次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499" y="2996419"/>
                <a:ext cx="8444986" cy="369332"/>
              </a:xfrm>
              <a:prstGeom prst="rect">
                <a:avLst/>
              </a:prstGeom>
              <a:blipFill>
                <a:blip r:embed="rId3"/>
                <a:stretch>
                  <a:fillRect l="-752" t="-10345" r="-602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/>
              <p:nvPr/>
            </p:nvSpPr>
            <p:spPr bwMode="auto">
              <a:xfrm>
                <a:off x="277498" y="1285972"/>
                <a:ext cx="8758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軸一次後使奇函數在原點的函數值為零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此能量給出一個解，共穿過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三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498" y="1285972"/>
                <a:ext cx="8758998" cy="369332"/>
              </a:xfrm>
              <a:prstGeom prst="rect">
                <a:avLst/>
              </a:prstGeom>
              <a:blipFill>
                <a:blip r:embed="rId4"/>
                <a:stretch>
                  <a:fillRect l="-725" t="-10000" r="-29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FB533E-282C-31ED-B32A-F4F8390329F0}"/>
                  </a:ext>
                </a:extLst>
              </p:cNvPr>
              <p:cNvSpPr txBox="1"/>
              <p:nvPr/>
            </p:nvSpPr>
            <p:spPr bwMode="auto">
              <a:xfrm>
                <a:off x="2123728" y="6376074"/>
                <a:ext cx="51555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能階定態解會有個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Node節點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FB533E-282C-31ED-B32A-F4F839032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6376074"/>
                <a:ext cx="5155555" cy="369332"/>
              </a:xfrm>
              <a:prstGeom prst="rect">
                <a:avLst/>
              </a:prstGeom>
              <a:blipFill>
                <a:blip r:embed="rId5"/>
                <a:stretch>
                  <a:fillRect l="-98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992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068" r="53161" b="4786"/>
          <a:stretch/>
        </p:blipFill>
        <p:spPr>
          <a:xfrm>
            <a:off x="3379676" y="226742"/>
            <a:ext cx="2384648" cy="5589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807210-02AE-4C32-0A69-97C7718048A1}"/>
              </a:ext>
            </a:extLst>
          </p:cNvPr>
          <p:cNvSpPr txBox="1"/>
          <p:nvPr/>
        </p:nvSpPr>
        <p:spPr bwMode="auto">
          <a:xfrm>
            <a:off x="2771800" y="6093296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偶函數、奇函數隨能量增加間隔出現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64F13-3D65-CE5E-3C40-BC2A2E61F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2" r="53759" b="78674"/>
          <a:stretch/>
        </p:blipFill>
        <p:spPr>
          <a:xfrm>
            <a:off x="179512" y="2085712"/>
            <a:ext cx="2808313" cy="2088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E6C65-EC0F-5F97-63E4-C1EA01F3A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93" t="23484" r="3720" b="4785"/>
          <a:stretch/>
        </p:blipFill>
        <p:spPr>
          <a:xfrm>
            <a:off x="6300192" y="226742"/>
            <a:ext cx="238464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8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971" y="2564904"/>
            <a:ext cx="5688558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11">
            <a:extLst>
              <a:ext uri="{FF2B5EF4-FFF2-40B4-BE49-F238E27FC236}">
                <a16:creationId xmlns:a16="http://schemas.microsoft.com/office/drawing/2014/main" id="{19E4A93C-3292-131B-54C5-D86787CA1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267" y="6021180"/>
            <a:ext cx="61629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能量只有在這些值，定態方程式才有滿足邊界條件的解！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5766451" y="5774959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451" y="5774959"/>
                <a:ext cx="324733" cy="246221"/>
              </a:xfrm>
              <a:prstGeom prst="rect">
                <a:avLst/>
              </a:prstGeom>
              <a:blipFill>
                <a:blip r:embed="rId3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5">
                <a:extLst>
                  <a:ext uri="{FF2B5EF4-FFF2-40B4-BE49-F238E27FC236}">
                    <a16:creationId xmlns:a16="http://schemas.microsoft.com/office/drawing/2014/main" id="{2C01AF95-3B15-6A38-5CAE-5D86B332DF68}"/>
                  </a:ext>
                </a:extLst>
              </p:cNvPr>
              <p:cNvSpPr/>
              <p:nvPr/>
            </p:nvSpPr>
            <p:spPr>
              <a:xfrm>
                <a:off x="6702555" y="5765644"/>
                <a:ext cx="431974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9" name="矩形 25">
                <a:extLst>
                  <a:ext uri="{FF2B5EF4-FFF2-40B4-BE49-F238E27FC236}">
                    <a16:creationId xmlns:a16="http://schemas.microsoft.com/office/drawing/2014/main" id="{2C01AF95-3B15-6A38-5CAE-5D86B332DF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555" y="5765644"/>
                <a:ext cx="431974" cy="246221"/>
              </a:xfrm>
              <a:prstGeom prst="rect">
                <a:avLst/>
              </a:prstGeom>
              <a:blipFill>
                <a:blip r:embed="rId4"/>
                <a:stretch>
                  <a:fillRect l="-2941" r="-5882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f40_02">
            <a:extLst>
              <a:ext uri="{FF2B5EF4-FFF2-40B4-BE49-F238E27FC236}">
                <a16:creationId xmlns:a16="http://schemas.microsoft.com/office/drawing/2014/main" id="{E8F92603-A57B-FA6D-769B-5239E81E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876" y="64532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25">
                <a:extLst>
                  <a:ext uri="{FF2B5EF4-FFF2-40B4-BE49-F238E27FC236}">
                    <a16:creationId xmlns:a16="http://schemas.microsoft.com/office/drawing/2014/main" id="{2D9EDD2F-A53C-9A85-1FC8-5D980FFEC4A8}"/>
                  </a:ext>
                </a:extLst>
              </p:cNvPr>
              <p:cNvSpPr/>
              <p:nvPr/>
            </p:nvSpPr>
            <p:spPr>
              <a:xfrm>
                <a:off x="4782132" y="2191433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1" name="矩形 25">
                <a:extLst>
                  <a:ext uri="{FF2B5EF4-FFF2-40B4-BE49-F238E27FC236}">
                    <a16:creationId xmlns:a16="http://schemas.microsoft.com/office/drawing/2014/main" id="{2D9EDD2F-A53C-9A85-1FC8-5D980FFEC4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132" y="2191433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374C9EBC-E7B6-80FB-BEC8-961B9A703E7A}"/>
                  </a:ext>
                </a:extLst>
              </p:cNvPr>
              <p:cNvSpPr/>
              <p:nvPr/>
            </p:nvSpPr>
            <p:spPr>
              <a:xfrm>
                <a:off x="3567873" y="313730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374C9EBC-E7B6-80FB-BEC8-961B9A703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7873" y="313730"/>
                <a:ext cx="72237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DF259545-6873-14A8-121E-1AE13A22F581}"/>
                  </a:ext>
                </a:extLst>
              </p:cNvPr>
              <p:cNvSpPr/>
              <p:nvPr/>
            </p:nvSpPr>
            <p:spPr>
              <a:xfrm>
                <a:off x="4756483" y="5732328"/>
                <a:ext cx="661312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DF259545-6873-14A8-121E-1AE13A22F5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483" y="5732328"/>
                <a:ext cx="661312" cy="246221"/>
              </a:xfrm>
              <a:prstGeom prst="rect">
                <a:avLst/>
              </a:prstGeom>
              <a:blipFill>
                <a:blip r:embed="rId8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87C6B35-45CA-A0C3-5147-A8BDBD29A5C8}"/>
              </a:ext>
            </a:extLst>
          </p:cNvPr>
          <p:cNvSpPr txBox="1"/>
          <p:nvPr/>
        </p:nvSpPr>
        <p:spPr bwMode="auto">
          <a:xfrm>
            <a:off x="571595" y="6363327"/>
            <a:ext cx="3496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偶函數、奇函數也是間隔分佈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D18D58-6473-427D-ABE0-5A6F713EAE51}"/>
                  </a:ext>
                </a:extLst>
              </p:cNvPr>
              <p:cNvSpPr txBox="1"/>
              <p:nvPr/>
            </p:nvSpPr>
            <p:spPr bwMode="auto">
              <a:xfrm>
                <a:off x="4226469" y="6359604"/>
                <a:ext cx="46660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能階定態解會有個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Node節點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D18D58-6473-427D-ABE0-5A6F713EA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6469" y="6359604"/>
                <a:ext cx="4666011" cy="369332"/>
              </a:xfrm>
              <a:prstGeom prst="rect">
                <a:avLst/>
              </a:prstGeom>
              <a:blipFill>
                <a:blip r:embed="rId9"/>
                <a:stretch>
                  <a:fillRect l="-108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41" y="1447354"/>
            <a:ext cx="3174275" cy="369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5" descr="180px-Max_plan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51" y="2194992"/>
            <a:ext cx="1981877" cy="295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 Box 7"/>
          <p:cNvSpPr txBox="1">
            <a:spLocks noChangeArrowheads="1"/>
          </p:cNvSpPr>
          <p:nvPr/>
        </p:nvSpPr>
        <p:spPr bwMode="auto">
          <a:xfrm>
            <a:off x="1335092" y="5263357"/>
            <a:ext cx="741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量子彈簧的能量不是連續的，而是固定</a:t>
            </a:r>
            <a:r>
              <a:rPr lang="zh-TW" altLang="en-US" sz="1800" dirty="0">
                <a:solidFill>
                  <a:srgbClr val="FF0000"/>
                </a:solidFill>
              </a:rPr>
              <a:t>量子</a:t>
            </a:r>
            <a:r>
              <a:rPr lang="zh-TW" altLang="en-US" sz="1800" dirty="0"/>
              <a:t>的整數倍（離散型式）</a:t>
            </a:r>
          </a:p>
        </p:txBody>
      </p:sp>
      <p:sp>
        <p:nvSpPr>
          <p:cNvPr id="93189" name="Text Box 8"/>
          <p:cNvSpPr txBox="1">
            <a:spLocks noChangeArrowheads="1"/>
          </p:cNvSpPr>
          <p:nvPr/>
        </p:nvSpPr>
        <p:spPr bwMode="auto">
          <a:xfrm>
            <a:off x="1335092" y="5695157"/>
            <a:ext cx="371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量子</a:t>
            </a:r>
            <a:r>
              <a:rPr lang="en-US" altLang="zh-TW" sz="1800">
                <a:solidFill>
                  <a:srgbClr val="FF0000"/>
                </a:solidFill>
              </a:rPr>
              <a:t>(</a:t>
            </a:r>
            <a:r>
              <a:rPr lang="en-US" altLang="zh-TW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Quantum)</a:t>
            </a:r>
            <a:r>
              <a:rPr lang="zh-TW" altLang="en-US" sz="1800">
                <a:cs typeface="Times New Roman" pitchFamily="18" charset="0"/>
              </a:rPr>
              <a:t>的大小與頻率成正比！</a:t>
            </a:r>
          </a:p>
        </p:txBody>
      </p:sp>
      <p:sp>
        <p:nvSpPr>
          <p:cNvPr id="93191" name="文字方塊 7"/>
          <p:cNvSpPr txBox="1">
            <a:spLocks noChangeArrowheads="1"/>
          </p:cNvSpPr>
          <p:nvPr/>
        </p:nvSpPr>
        <p:spPr bwMode="auto">
          <a:xfrm>
            <a:off x="2774979" y="6199882"/>
            <a:ext cx="2571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TW" sz="1800" dirty="0">
                <a:cs typeface="Times New Roman" pitchFamily="18" charset="0"/>
              </a:rPr>
              <a:t>: </a:t>
            </a:r>
            <a:r>
              <a:rPr lang="en-US" altLang="zh-TW" sz="1800" dirty="0">
                <a:latin typeface="+mj-lt"/>
                <a:cs typeface="Times New Roman" pitchFamily="18" charset="0"/>
              </a:rPr>
              <a:t>Planck Constant</a:t>
            </a:r>
            <a:endParaRPr lang="zh-TW" altLang="en-US" sz="1800" dirty="0">
              <a:latin typeface="+mj-lt"/>
              <a:cs typeface="Times New Roman" pitchFamily="18" charset="0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1462084" y="560589"/>
            <a:ext cx="6301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如果要解釋黑體輻射，量子彈簧的能量變化必需是能階狀的！</a:t>
            </a:r>
          </a:p>
        </p:txBody>
      </p:sp>
      <p:sp>
        <p:nvSpPr>
          <p:cNvPr id="10" name="文字方塊 5"/>
          <p:cNvSpPr txBox="1">
            <a:spLocks noChangeArrowheads="1"/>
          </p:cNvSpPr>
          <p:nvPr/>
        </p:nvSpPr>
        <p:spPr bwMode="auto">
          <a:xfrm>
            <a:off x="1510441" y="953146"/>
            <a:ext cx="60170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Planck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1900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開啟了量子革命的第一槍！</a:t>
            </a:r>
          </a:p>
        </p:txBody>
      </p:sp>
      <p:sp>
        <p:nvSpPr>
          <p:cNvPr id="11" name="文字方塊 7"/>
          <p:cNvSpPr txBox="1">
            <a:spLocks noChangeArrowheads="1"/>
          </p:cNvSpPr>
          <p:nvPr/>
        </p:nvSpPr>
        <p:spPr bwMode="auto">
          <a:xfrm>
            <a:off x="1462084" y="178710"/>
            <a:ext cx="583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黑體輻射以及空腔輻射也是一系列的量子彈簧。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839E76E-895B-BB49-9AAE-D04361E7CEEA}"/>
                  </a:ext>
                </a:extLst>
              </p:cNvPr>
              <p:cNvSpPr/>
              <p:nvPr/>
            </p:nvSpPr>
            <p:spPr>
              <a:xfrm>
                <a:off x="1382904" y="6184196"/>
                <a:ext cx="13624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839E76E-895B-BB49-9AAE-D04361E7CE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904" y="6184196"/>
                <a:ext cx="1362424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2BC1DFCB-2D0C-8F42-9D97-50451A013B9F}"/>
                  </a:ext>
                </a:extLst>
              </p:cNvPr>
              <p:cNvSpPr/>
              <p:nvPr/>
            </p:nvSpPr>
            <p:spPr>
              <a:xfrm>
                <a:off x="5223251" y="6215241"/>
                <a:ext cx="234294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h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=6.625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−34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2BC1DFCB-2D0C-8F42-9D97-50451A013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251" y="6215241"/>
                <a:ext cx="2342949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phic 1" descr="Cat with solid fill">
            <a:extLst>
              <a:ext uri="{FF2B5EF4-FFF2-40B4-BE49-F238E27FC236}">
                <a16:creationId xmlns:a16="http://schemas.microsoft.com/office/drawing/2014/main" id="{B974AF21-A5A3-F6D6-4941-865508DE1D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16417" y="6021768"/>
            <a:ext cx="619090" cy="6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53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8">
            <a:extLst>
              <a:ext uri="{FF2B5EF4-FFF2-40B4-BE49-F238E27FC236}">
                <a16:creationId xmlns:a16="http://schemas.microsoft.com/office/drawing/2014/main" id="{900AAC0B-8ACC-0DA4-993F-8531F1159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7" y="504860"/>
            <a:ext cx="4152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有限位能井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Finite Potential Well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909C9-5989-E39E-6C8A-80F9ECA47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052736"/>
            <a:ext cx="4512501" cy="2016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0BAAC3-026D-867D-4D57-0901C843B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158971"/>
            <a:ext cx="2704225" cy="9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44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F07797-3BD3-93B8-A3DD-462D50809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61"/>
          <a:stretch/>
        </p:blipFill>
        <p:spPr>
          <a:xfrm>
            <a:off x="5508104" y="1988840"/>
            <a:ext cx="3003673" cy="1045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EC91A1-DC3A-B5F9-09B2-E4155354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15" y="5074262"/>
            <a:ext cx="1583733" cy="1772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D851B-62BF-9D33-E6A7-722F259F3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448" y="-10798"/>
            <a:ext cx="476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86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8">
            <a:extLst>
              <a:ext uri="{FF2B5EF4-FFF2-40B4-BE49-F238E27FC236}">
                <a16:creationId xmlns:a16="http://schemas.microsoft.com/office/drawing/2014/main" id="{900AAC0B-8ACC-0DA4-993F-8531F1159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7" y="504860"/>
            <a:ext cx="4152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有限位能井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Finite Potential Well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909C9-5989-E39E-6C8A-80F9ECA47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052736"/>
            <a:ext cx="4512501" cy="2016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0BAAC3-026D-867D-4D57-0901C843B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158971"/>
            <a:ext cx="2704225" cy="972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A8BCC-7076-E57C-D40C-2D3199C5A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14" y="4293096"/>
            <a:ext cx="7452372" cy="11521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5EE737-365F-B527-06F0-B9DC2E2DC319}"/>
              </a:ext>
            </a:extLst>
          </p:cNvPr>
          <p:cNvCxnSpPr/>
          <p:nvPr/>
        </p:nvCxnSpPr>
        <p:spPr>
          <a:xfrm>
            <a:off x="2699792" y="4869160"/>
            <a:ext cx="48965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E5F6AF-EC74-CC4F-EB7A-30685BDE087C}"/>
              </a:ext>
            </a:extLst>
          </p:cNvPr>
          <p:cNvCxnSpPr/>
          <p:nvPr/>
        </p:nvCxnSpPr>
        <p:spPr>
          <a:xfrm>
            <a:off x="1403648" y="5157192"/>
            <a:ext cx="66247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32B4AFF-959B-B150-6D2F-CA358571465E}"/>
              </a:ext>
            </a:extLst>
          </p:cNvPr>
          <p:cNvSpPr txBox="1"/>
          <p:nvPr/>
        </p:nvSpPr>
        <p:spPr bwMode="auto">
          <a:xfrm>
            <a:off x="1043608" y="5586793"/>
            <a:ext cx="7576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一維位能的問題有時可以分解為一段段常數位能的區域，可以分開求解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02189-A85E-10D7-8749-F7FEC7B98C60}"/>
              </a:ext>
            </a:extLst>
          </p:cNvPr>
          <p:cNvSpPr txBox="1"/>
          <p:nvPr/>
        </p:nvSpPr>
        <p:spPr bwMode="auto">
          <a:xfrm>
            <a:off x="1043608" y="5983808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然後在邊界處，以連續條件將得到的各個解聯(match)起來。</a:t>
            </a:r>
          </a:p>
        </p:txBody>
      </p:sp>
    </p:spTree>
    <p:extLst>
      <p:ext uri="{BB962C8B-B14F-4D97-AF65-F5344CB8AC3E}">
        <p14:creationId xmlns:p14="http://schemas.microsoft.com/office/powerpoint/2010/main" val="3443236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2C114-E10F-A8FF-BB18-134874AA9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412776"/>
            <a:ext cx="3925657" cy="50904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ADCF14B7-7FFA-01EE-4C91-B8841FF33DCB}"/>
                  </a:ext>
                </a:extLst>
              </p:cNvPr>
              <p:cNvSpPr txBox="1"/>
              <p:nvPr/>
            </p:nvSpPr>
            <p:spPr bwMode="auto">
              <a:xfrm>
                <a:off x="2555776" y="836712"/>
                <a:ext cx="439248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首先考慮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&lt;0</m:t>
                    </m:r>
                  </m:oMath>
                </a14:m>
                <a:r>
                  <a:rPr lang="zh-TW" altLang="en-US" dirty="0"/>
                  <a:t>，能量可能為離散的定態</a:t>
                </a: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ADCF14B7-7FFA-01EE-4C91-B8841FF33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836712"/>
                <a:ext cx="4392489" cy="369332"/>
              </a:xfrm>
              <a:prstGeom prst="rect">
                <a:avLst/>
              </a:prstGeom>
              <a:blipFill>
                <a:blip r:embed="rId3"/>
                <a:stretch>
                  <a:fillRect l="-115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5222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15" descr="D:\Dropbox\Documents\課程\YoungTextBook\Images\Chapter40\A_Images\A_Figures_and_Photos\40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20" y="2853836"/>
            <a:ext cx="2507758" cy="225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143972" y="3904139"/>
                <a:ext cx="2490938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𝑖𝑞𝑥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972" y="3904139"/>
                <a:ext cx="2490938" cy="37824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3564903" y="2693780"/>
                <a:ext cx="220457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4903" y="2693780"/>
                <a:ext cx="2204578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BC8B74A1-841E-1733-37C9-01A4FE5F28DB}"/>
                  </a:ext>
                </a:extLst>
              </p:cNvPr>
              <p:cNvSpPr txBox="1"/>
              <p:nvPr/>
            </p:nvSpPr>
            <p:spPr bwMode="auto">
              <a:xfrm>
                <a:off x="1132949" y="1063152"/>
                <a:ext cx="141641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BC8B74A1-841E-1733-37C9-01A4FE5F2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2949" y="1063152"/>
                <a:ext cx="141641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363CF3-94DC-D18A-089B-CC517124526B}"/>
                  </a:ext>
                </a:extLst>
              </p:cNvPr>
              <p:cNvSpPr txBox="1"/>
              <p:nvPr/>
            </p:nvSpPr>
            <p:spPr bwMode="auto">
              <a:xfrm>
                <a:off x="2867332" y="1074266"/>
                <a:ext cx="20315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0&gt;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363CF3-94DC-D18A-089B-CC5171245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67332" y="1074266"/>
                <a:ext cx="2031542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8">
            <a:extLst>
              <a:ext uri="{FF2B5EF4-FFF2-40B4-BE49-F238E27FC236}">
                <a16:creationId xmlns:a16="http://schemas.microsoft.com/office/drawing/2014/main" id="{E9925E2E-8CE7-F864-A99F-68A17F09C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301" y="1529991"/>
            <a:ext cx="3929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在此區域古典的粒子可以存在。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26C2DB6-E02A-22E8-A88C-855770FAE726}"/>
                  </a:ext>
                </a:extLst>
              </p:cNvPr>
              <p:cNvSpPr txBox="1"/>
              <p:nvPr/>
            </p:nvSpPr>
            <p:spPr bwMode="auto">
              <a:xfrm>
                <a:off x="1523850" y="4490191"/>
                <a:ext cx="234711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26C2DB6-E02A-22E8-A88C-855770FAE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3850" y="4490191"/>
                <a:ext cx="2347117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4B8D98E-0302-DF9E-10A3-B594677FCF14}"/>
              </a:ext>
            </a:extLst>
          </p:cNvPr>
          <p:cNvSpPr txBox="1"/>
          <p:nvPr/>
        </p:nvSpPr>
        <p:spPr bwMode="auto">
          <a:xfrm>
            <a:off x="1075165" y="5086125"/>
            <a:ext cx="3740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這兩個解分別是偶函數與奇函數。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8BE0D-0091-F3A0-6454-EC04F0E16CA1}"/>
              </a:ext>
            </a:extLst>
          </p:cNvPr>
          <p:cNvSpPr txBox="1"/>
          <p:nvPr/>
        </p:nvSpPr>
        <p:spPr bwMode="auto">
          <a:xfrm>
            <a:off x="1075165" y="5486434"/>
            <a:ext cx="2456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可以分開考慮！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98FCF-B694-C931-12DB-BD064AE2340C}"/>
              </a:ext>
            </a:extLst>
          </p:cNvPr>
          <p:cNvSpPr txBox="1"/>
          <p:nvPr/>
        </p:nvSpPr>
        <p:spPr bwMode="auto">
          <a:xfrm>
            <a:off x="1095277" y="5901839"/>
            <a:ext cx="186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從偶函數開始：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9DAB9413-3F0D-0A7A-0D35-963C63B92466}"/>
                  </a:ext>
                </a:extLst>
              </p:cNvPr>
              <p:cNvSpPr txBox="1"/>
              <p:nvPr/>
            </p:nvSpPr>
            <p:spPr bwMode="auto">
              <a:xfrm>
                <a:off x="2867332" y="5877737"/>
                <a:ext cx="163826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9DAB9413-3F0D-0A7A-0D35-963C63B92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67332" y="5877737"/>
                <a:ext cx="1638269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E8E1229-3927-F9A9-2775-5C07B6D9CE3A}"/>
                  </a:ext>
                </a:extLst>
              </p:cNvPr>
              <p:cNvSpPr txBox="1"/>
              <p:nvPr/>
            </p:nvSpPr>
            <p:spPr bwMode="auto">
              <a:xfrm>
                <a:off x="1128509" y="2745104"/>
                <a:ext cx="178112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E8E1229-3927-F9A9-2775-5C07B6D9C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8509" y="2745104"/>
                <a:ext cx="1781129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E6634CD-126F-3AFA-3DBC-B63C16EDE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9481" y="1181027"/>
            <a:ext cx="3228626" cy="1442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25DF0F-FD97-75A9-1918-EF31A44518D7}"/>
              </a:ext>
            </a:extLst>
          </p:cNvPr>
          <p:cNvSpPr txBox="1"/>
          <p:nvPr/>
        </p:nvSpPr>
        <p:spPr bwMode="auto">
          <a:xfrm>
            <a:off x="1092663" y="600314"/>
            <a:ext cx="38062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在位能井內，電子如同自由粒子！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7CE24-80E3-934D-1614-A546F840FC9D}"/>
              </a:ext>
            </a:extLst>
          </p:cNvPr>
          <p:cNvSpPr txBox="1"/>
          <p:nvPr/>
        </p:nvSpPr>
        <p:spPr bwMode="auto">
          <a:xfrm>
            <a:off x="1075165" y="3492967"/>
            <a:ext cx="30790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解也如同自由粒子波！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0">
                <a:extLst>
                  <a:ext uri="{FF2B5EF4-FFF2-40B4-BE49-F238E27FC236}">
                    <a16:creationId xmlns:a16="http://schemas.microsoft.com/office/drawing/2014/main" id="{43D72BC5-9253-DC60-17E7-965BD4FA195B}"/>
                  </a:ext>
                </a:extLst>
              </p:cNvPr>
              <p:cNvSpPr txBox="1"/>
              <p:nvPr/>
            </p:nvSpPr>
            <p:spPr bwMode="auto">
              <a:xfrm>
                <a:off x="1128509" y="1963665"/>
                <a:ext cx="4563942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30">
                <a:extLst>
                  <a:ext uri="{FF2B5EF4-FFF2-40B4-BE49-F238E27FC236}">
                    <a16:creationId xmlns:a16="http://schemas.microsoft.com/office/drawing/2014/main" id="{43D72BC5-9253-DC60-17E7-965BD4FA1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8509" y="1963665"/>
                <a:ext cx="4563942" cy="648126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2382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5" name="Rectangle 7"/>
          <p:cNvSpPr>
            <a:spLocks noChangeArrowheads="1"/>
          </p:cNvSpPr>
          <p:nvPr/>
        </p:nvSpPr>
        <p:spPr bwMode="auto">
          <a:xfrm>
            <a:off x="2723789" y="4797152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6" name="Text Box 8"/>
          <p:cNvSpPr txBox="1">
            <a:spLocks noChangeArrowheads="1"/>
          </p:cNvSpPr>
          <p:nvPr/>
        </p:nvSpPr>
        <p:spPr bwMode="auto">
          <a:xfrm>
            <a:off x="1079985" y="1594500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古典的粒子不能存在這樣的區域，</a:t>
            </a:r>
            <a:endParaRPr lang="en-US" altLang="zh-TW" dirty="0"/>
          </a:p>
        </p:txBody>
      </p:sp>
      <p:sp>
        <p:nvSpPr>
          <p:cNvPr id="2" name="矩形 15"/>
          <p:cNvSpPr>
            <a:spLocks noChangeArrowheads="1"/>
          </p:cNvSpPr>
          <p:nvPr/>
        </p:nvSpPr>
        <p:spPr bwMode="auto">
          <a:xfrm>
            <a:off x="1108762" y="5777173"/>
            <a:ext cx="7927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在量子力學中，此區域波函數還是有解，只是不再是正弦波，而是指數函數。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4788024" y="2410747"/>
                <a:ext cx="1529137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8024" y="2410747"/>
                <a:ext cx="1529137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1112066" y="2535265"/>
                <a:ext cx="309475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066" y="2535265"/>
                <a:ext cx="3094758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1134606" y="2532156"/>
                <a:ext cx="161172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4606" y="2532156"/>
                <a:ext cx="1611723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1112066" y="3266043"/>
                <a:ext cx="276556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066" y="3266043"/>
                <a:ext cx="276556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8B8F4F64-2454-5039-F028-30FE3AF4BC22}"/>
                  </a:ext>
                </a:extLst>
              </p:cNvPr>
              <p:cNvSpPr txBox="1"/>
              <p:nvPr/>
            </p:nvSpPr>
            <p:spPr bwMode="auto">
              <a:xfrm>
                <a:off x="1141822" y="1154115"/>
                <a:ext cx="191552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及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8B8F4F64-2454-5039-F028-30FE3AF4B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822" y="1154115"/>
                <a:ext cx="1915524" cy="369332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CB4B72-DD4E-1066-F80B-8C1F5A7DBB6E}"/>
                  </a:ext>
                </a:extLst>
              </p:cNvPr>
              <p:cNvSpPr txBox="1"/>
              <p:nvPr/>
            </p:nvSpPr>
            <p:spPr bwMode="auto">
              <a:xfrm>
                <a:off x="3163780" y="1126267"/>
                <a:ext cx="133621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CB4B72-DD4E-1066-F80B-8C1F5A7DB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3780" y="1126267"/>
                <a:ext cx="133621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8">
            <a:extLst>
              <a:ext uri="{FF2B5EF4-FFF2-40B4-BE49-F238E27FC236}">
                <a16:creationId xmlns:a16="http://schemas.microsoft.com/office/drawing/2014/main" id="{39BF9343-252D-2B66-124E-6ED0BF549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741" y="5340683"/>
            <a:ext cx="53819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古典粒子不能存在，就表現在波函數指數遞減之上！</a:t>
            </a:r>
            <a:endParaRPr lang="en-US" altLang="zh-TW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3E602A-EA52-1AE4-23CE-D68906C846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024" y="464850"/>
            <a:ext cx="3672408" cy="1640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A591C5-2308-E41F-2E6D-74069BC473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024" y="3504072"/>
            <a:ext cx="2488634" cy="1640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8C7AA-C4BB-576D-2887-FB83CBC6F5D2}"/>
              </a:ext>
            </a:extLst>
          </p:cNvPr>
          <p:cNvSpPr txBox="1"/>
          <p:nvPr/>
        </p:nvSpPr>
        <p:spPr bwMode="auto">
          <a:xfrm>
            <a:off x="1079986" y="669152"/>
            <a:ext cx="1643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在位能井外：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BDD1E-2E93-EA34-069F-048C5B358E43}"/>
              </a:ext>
            </a:extLst>
          </p:cNvPr>
          <p:cNvSpPr txBox="1"/>
          <p:nvPr/>
        </p:nvSpPr>
        <p:spPr bwMode="auto">
          <a:xfrm>
            <a:off x="1060883" y="1988966"/>
            <a:ext cx="271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方程式差一個負號！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CA3383-C4F7-F6EF-33D4-B74A33984E7A}"/>
              </a:ext>
            </a:extLst>
          </p:cNvPr>
          <p:cNvSpPr txBox="1"/>
          <p:nvPr/>
        </p:nvSpPr>
        <p:spPr bwMode="auto">
          <a:xfrm>
            <a:off x="1141822" y="3730830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為使無限遠處，波函數不發散：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9">
                <a:extLst>
                  <a:ext uri="{FF2B5EF4-FFF2-40B4-BE49-F238E27FC236}">
                    <a16:creationId xmlns:a16="http://schemas.microsoft.com/office/drawing/2014/main" id="{97446826-45EB-3483-3F32-77B5D9997BD8}"/>
                  </a:ext>
                </a:extLst>
              </p:cNvPr>
              <p:cNvSpPr txBox="1"/>
              <p:nvPr/>
            </p:nvSpPr>
            <p:spPr bwMode="auto">
              <a:xfrm>
                <a:off x="1141822" y="4167931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9">
                <a:extLst>
                  <a:ext uri="{FF2B5EF4-FFF2-40B4-BE49-F238E27FC236}">
                    <a16:creationId xmlns:a16="http://schemas.microsoft.com/office/drawing/2014/main" id="{97446826-45EB-3483-3F32-77B5D9997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822" y="4167931"/>
                <a:ext cx="80804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42842732-E39D-FC7C-A93B-AAF5E25D4107}"/>
                  </a:ext>
                </a:extLst>
              </p:cNvPr>
              <p:cNvSpPr txBox="1"/>
              <p:nvPr/>
            </p:nvSpPr>
            <p:spPr bwMode="auto">
              <a:xfrm>
                <a:off x="1146755" y="4691230"/>
                <a:ext cx="9811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42842732-E39D-FC7C-A93B-AAF5E25D4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755" y="4691230"/>
                <a:ext cx="98116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3A455EAB-2C9B-7DBC-AE97-3E2A2DF67995}"/>
                  </a:ext>
                </a:extLst>
              </p:cNvPr>
              <p:cNvSpPr txBox="1"/>
              <p:nvPr/>
            </p:nvSpPr>
            <p:spPr bwMode="auto">
              <a:xfrm>
                <a:off x="2339752" y="4167931"/>
                <a:ext cx="185166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3A455EAB-2C9B-7DBC-AE97-3E2A2DF67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4167931"/>
                <a:ext cx="1851661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7">
                <a:extLst>
                  <a:ext uri="{FF2B5EF4-FFF2-40B4-BE49-F238E27FC236}">
                    <a16:creationId xmlns:a16="http://schemas.microsoft.com/office/drawing/2014/main" id="{23B70D51-3992-8FF5-AB2E-46CC1AF64A4D}"/>
                  </a:ext>
                </a:extLst>
              </p:cNvPr>
              <p:cNvSpPr txBox="1"/>
              <p:nvPr/>
            </p:nvSpPr>
            <p:spPr bwMode="auto">
              <a:xfrm>
                <a:off x="2339752" y="4691230"/>
                <a:ext cx="172451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7">
                <a:extLst>
                  <a:ext uri="{FF2B5EF4-FFF2-40B4-BE49-F238E27FC236}">
                    <a16:creationId xmlns:a16="http://schemas.microsoft.com/office/drawing/2014/main" id="{23B70D51-3992-8FF5-AB2E-46CC1AF64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4691230"/>
                <a:ext cx="1724510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64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  <p:bldP spid="26" grpId="0" animBg="1"/>
      <p:bldP spid="26" grpId="1" animBg="1"/>
      <p:bldP spid="27" grpId="0" animBg="1"/>
      <p:bldP spid="28" grpId="0" animBg="1"/>
      <p:bldP spid="7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D6F59E-4279-E542-AFC0-080083917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64850"/>
            <a:ext cx="3672408" cy="1640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9F0F75AB-5E59-335D-5916-B5B2606EE6F2}"/>
                  </a:ext>
                </a:extLst>
              </p:cNvPr>
              <p:cNvSpPr txBox="1"/>
              <p:nvPr/>
            </p:nvSpPr>
            <p:spPr bwMode="auto">
              <a:xfrm>
                <a:off x="1088360" y="1278714"/>
                <a:ext cx="191552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及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9F0F75AB-5E59-335D-5916-B5B2606EE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8360" y="1278714"/>
                <a:ext cx="1915524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0292224-7780-2653-9CC0-D85D12D3E4A9}"/>
              </a:ext>
            </a:extLst>
          </p:cNvPr>
          <p:cNvSpPr txBox="1"/>
          <p:nvPr/>
        </p:nvSpPr>
        <p:spPr bwMode="auto">
          <a:xfrm>
            <a:off x="1026524" y="793751"/>
            <a:ext cx="2339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在位能井邊界上：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8FA676-1E9D-1107-15A1-FE3A696BBE8A}"/>
                  </a:ext>
                </a:extLst>
              </p:cNvPr>
              <p:cNvSpPr txBox="1"/>
              <p:nvPr/>
            </p:nvSpPr>
            <p:spPr bwMode="auto">
              <a:xfrm>
                <a:off x="1049253" y="1725639"/>
                <a:ext cx="3492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必須連續！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8FA676-1E9D-1107-15A1-FE3A696BB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9253" y="1725639"/>
                <a:ext cx="3492014" cy="369332"/>
              </a:xfrm>
              <a:prstGeom prst="rect">
                <a:avLst/>
              </a:prstGeom>
              <a:blipFill>
                <a:blip r:embed="rId4"/>
                <a:stretch>
                  <a:fillRect l="-36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E9FD1E32-D8C4-B1C2-0221-4BC07FB0C597}"/>
                  </a:ext>
                </a:extLst>
              </p:cNvPr>
              <p:cNvSpPr txBox="1"/>
              <p:nvPr/>
            </p:nvSpPr>
            <p:spPr bwMode="auto">
              <a:xfrm>
                <a:off x="1129503" y="3489802"/>
                <a:ext cx="196028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E9FD1E32-D8C4-B1C2-0221-4BC07FB0C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9503" y="3489802"/>
                <a:ext cx="196028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7">
                <a:extLst>
                  <a:ext uri="{FF2B5EF4-FFF2-40B4-BE49-F238E27FC236}">
                    <a16:creationId xmlns:a16="http://schemas.microsoft.com/office/drawing/2014/main" id="{E609986A-52F4-D232-9AB7-32A3C8577776}"/>
                  </a:ext>
                </a:extLst>
              </p:cNvPr>
              <p:cNvSpPr txBox="1"/>
              <p:nvPr/>
            </p:nvSpPr>
            <p:spPr bwMode="auto">
              <a:xfrm>
                <a:off x="2389595" y="4087933"/>
                <a:ext cx="206768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27">
                <a:extLst>
                  <a:ext uri="{FF2B5EF4-FFF2-40B4-BE49-F238E27FC236}">
                    <a16:creationId xmlns:a16="http://schemas.microsoft.com/office/drawing/2014/main" id="{E609986A-52F4-D232-9AB7-32A3C8577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9595" y="4087933"/>
                <a:ext cx="2067682" cy="369332"/>
              </a:xfrm>
              <a:prstGeom prst="rect">
                <a:avLst/>
              </a:prstGeom>
              <a:blipFill>
                <a:blip r:embed="rId6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7">
                <a:extLst>
                  <a:ext uri="{FF2B5EF4-FFF2-40B4-BE49-F238E27FC236}">
                    <a16:creationId xmlns:a16="http://schemas.microsoft.com/office/drawing/2014/main" id="{4358AD5D-1DB9-7351-5E6A-BACC4081C62D}"/>
                  </a:ext>
                </a:extLst>
              </p:cNvPr>
              <p:cNvSpPr txBox="1"/>
              <p:nvPr/>
            </p:nvSpPr>
            <p:spPr bwMode="auto">
              <a:xfrm>
                <a:off x="4198465" y="3489802"/>
                <a:ext cx="185166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27">
                <a:extLst>
                  <a:ext uri="{FF2B5EF4-FFF2-40B4-BE49-F238E27FC236}">
                    <a16:creationId xmlns:a16="http://schemas.microsoft.com/office/drawing/2014/main" id="{4358AD5D-1DB9-7351-5E6A-BACC4081C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8465" y="3489802"/>
                <a:ext cx="185166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9">
                <a:extLst>
                  <a:ext uri="{FF2B5EF4-FFF2-40B4-BE49-F238E27FC236}">
                    <a16:creationId xmlns:a16="http://schemas.microsoft.com/office/drawing/2014/main" id="{F5337098-05F5-878F-FF1B-9EC8DAD5786E}"/>
                  </a:ext>
                </a:extLst>
              </p:cNvPr>
              <p:cNvSpPr txBox="1"/>
              <p:nvPr/>
            </p:nvSpPr>
            <p:spPr bwMode="auto">
              <a:xfrm>
                <a:off x="1126302" y="3071146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19">
                <a:extLst>
                  <a:ext uri="{FF2B5EF4-FFF2-40B4-BE49-F238E27FC236}">
                    <a16:creationId xmlns:a16="http://schemas.microsoft.com/office/drawing/2014/main" id="{F5337098-05F5-878F-FF1B-9EC8DAD57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6302" y="3071146"/>
                <a:ext cx="80804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B85E99D-7DFB-A6FC-A964-B378077CE93D}"/>
                  </a:ext>
                </a:extLst>
              </p:cNvPr>
              <p:cNvSpPr txBox="1"/>
              <p:nvPr/>
            </p:nvSpPr>
            <p:spPr bwMode="auto">
              <a:xfrm>
                <a:off x="1054650" y="5128160"/>
                <a:ext cx="196028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B85E99D-7DFB-A6FC-A964-B378077CE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4650" y="5128160"/>
                <a:ext cx="1960280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7">
                <a:extLst>
                  <a:ext uri="{FF2B5EF4-FFF2-40B4-BE49-F238E27FC236}">
                    <a16:creationId xmlns:a16="http://schemas.microsoft.com/office/drawing/2014/main" id="{CC172CB3-ABD1-F7EC-5787-694C79CF257A}"/>
                  </a:ext>
                </a:extLst>
              </p:cNvPr>
              <p:cNvSpPr txBox="1"/>
              <p:nvPr/>
            </p:nvSpPr>
            <p:spPr bwMode="auto">
              <a:xfrm>
                <a:off x="2313498" y="5695266"/>
                <a:ext cx="20623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7">
                <a:extLst>
                  <a:ext uri="{FF2B5EF4-FFF2-40B4-BE49-F238E27FC236}">
                    <a16:creationId xmlns:a16="http://schemas.microsoft.com/office/drawing/2014/main" id="{CC172CB3-ABD1-F7EC-5787-694C79CF2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13498" y="5695266"/>
                <a:ext cx="2062359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7">
                <a:extLst>
                  <a:ext uri="{FF2B5EF4-FFF2-40B4-BE49-F238E27FC236}">
                    <a16:creationId xmlns:a16="http://schemas.microsoft.com/office/drawing/2014/main" id="{F6F25AA3-D1DB-25B3-8F05-A0E38FA31BC8}"/>
                  </a:ext>
                </a:extLst>
              </p:cNvPr>
              <p:cNvSpPr txBox="1"/>
              <p:nvPr/>
            </p:nvSpPr>
            <p:spPr bwMode="auto">
              <a:xfrm>
                <a:off x="4063855" y="5124911"/>
                <a:ext cx="172451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7">
                <a:extLst>
                  <a:ext uri="{FF2B5EF4-FFF2-40B4-BE49-F238E27FC236}">
                    <a16:creationId xmlns:a16="http://schemas.microsoft.com/office/drawing/2014/main" id="{F6F25AA3-D1DB-25B3-8F05-A0E38FA31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3855" y="5124911"/>
                <a:ext cx="1724511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8FEF2605-149F-CC96-7CC0-9FFA8572FCAA}"/>
                  </a:ext>
                </a:extLst>
              </p:cNvPr>
              <p:cNvSpPr txBox="1"/>
              <p:nvPr/>
            </p:nvSpPr>
            <p:spPr bwMode="auto">
              <a:xfrm>
                <a:off x="1065725" y="4705822"/>
                <a:ext cx="9811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8FEF2605-149F-CC96-7CC0-9FFA8572F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5725" y="4705822"/>
                <a:ext cx="9811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95C4FC4-DCB0-D996-33BE-91CF6DF09368}"/>
              </a:ext>
            </a:extLst>
          </p:cNvPr>
          <p:cNvSpPr txBox="1"/>
          <p:nvPr/>
        </p:nvSpPr>
        <p:spPr bwMode="auto">
          <a:xfrm>
            <a:off x="1065725" y="6260578"/>
            <a:ext cx="54464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兩邊對稱，解是一樣的！只要考慮一邊即可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31723-0947-B723-A150-927D5100259A}"/>
              </a:ext>
            </a:extLst>
          </p:cNvPr>
          <p:cNvSpPr txBox="1"/>
          <p:nvPr/>
        </p:nvSpPr>
        <p:spPr bwMode="auto">
          <a:xfrm>
            <a:off x="1065664" y="2657681"/>
            <a:ext cx="5162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先從偶函數開始討論：Even Function。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76F3B8-13AC-6807-160F-B18E76772572}"/>
              </a:ext>
            </a:extLst>
          </p:cNvPr>
          <p:cNvSpPr txBox="1"/>
          <p:nvPr/>
        </p:nvSpPr>
        <p:spPr bwMode="auto">
          <a:xfrm>
            <a:off x="1014874" y="2105714"/>
            <a:ext cx="6128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否則微分會是無限大，微分決定流量，不能是無限大。</a:t>
            </a:r>
          </a:p>
        </p:txBody>
      </p:sp>
    </p:spTree>
    <p:extLst>
      <p:ext uri="{BB962C8B-B14F-4D97-AF65-F5344CB8AC3E}">
        <p14:creationId xmlns:p14="http://schemas.microsoft.com/office/powerpoint/2010/main" val="114122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/>
              <p:nvPr/>
            </p:nvSpPr>
            <p:spPr bwMode="auto">
              <a:xfrm>
                <a:off x="835480" y="943138"/>
                <a:ext cx="223272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480" y="943138"/>
                <a:ext cx="2232726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/>
              <p:nvPr/>
            </p:nvSpPr>
            <p:spPr bwMode="auto">
              <a:xfrm>
                <a:off x="821233" y="2505032"/>
                <a:ext cx="205646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233" y="2505032"/>
                <a:ext cx="2056460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/>
              <p:nvPr/>
            </p:nvSpPr>
            <p:spPr bwMode="auto">
              <a:xfrm>
                <a:off x="3904442" y="943138"/>
                <a:ext cx="217386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4442" y="943138"/>
                <a:ext cx="2173865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/>
              <p:nvPr/>
            </p:nvSpPr>
            <p:spPr bwMode="auto">
              <a:xfrm>
                <a:off x="822805" y="438130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805" y="438130"/>
                <a:ext cx="80804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/>
              <p:nvPr/>
            </p:nvSpPr>
            <p:spPr bwMode="auto">
              <a:xfrm>
                <a:off x="834959" y="1619930"/>
                <a:ext cx="230486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959" y="1619930"/>
                <a:ext cx="2304862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37985C-71EF-57DD-9E59-C64F5B755ECA}"/>
                  </a:ext>
                </a:extLst>
              </p:cNvPr>
              <p:cNvSpPr txBox="1"/>
              <p:nvPr/>
            </p:nvSpPr>
            <p:spPr bwMode="auto">
              <a:xfrm>
                <a:off x="1729238" y="446134"/>
                <a:ext cx="3492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與其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微分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都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必須連續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37985C-71EF-57DD-9E59-C64F5B755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9238" y="446134"/>
                <a:ext cx="3492014" cy="369332"/>
              </a:xfrm>
              <a:prstGeom prst="rect">
                <a:avLst/>
              </a:prstGeom>
              <a:blipFill>
                <a:blip r:embed="rId7"/>
                <a:stretch>
                  <a:fillRect l="-3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14FA62-C37F-E9D3-76F5-59F7219AFDB1}"/>
              </a:ext>
            </a:extLst>
          </p:cNvPr>
          <p:cNvSpPr txBox="1"/>
          <p:nvPr/>
        </p:nvSpPr>
        <p:spPr bwMode="auto">
          <a:xfrm>
            <a:off x="824506" y="2928793"/>
            <a:ext cx="34920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兩式相除，即消去常數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/>
              <p:nvPr/>
            </p:nvSpPr>
            <p:spPr bwMode="auto">
              <a:xfrm>
                <a:off x="867998" y="3352555"/>
                <a:ext cx="146828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7998" y="3352555"/>
                <a:ext cx="1468287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FDDA1D-A3F1-E29D-0278-6C8D84860EE9}"/>
                  </a:ext>
                </a:extLst>
              </p:cNvPr>
              <p:cNvSpPr txBox="1"/>
              <p:nvPr/>
            </p:nvSpPr>
            <p:spPr bwMode="auto">
              <a:xfrm>
                <a:off x="834959" y="2067840"/>
                <a:ext cx="3492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連續的條件：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FDDA1D-A3F1-E29D-0278-6C8D84860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959" y="2067840"/>
                <a:ext cx="3492014" cy="369332"/>
              </a:xfrm>
              <a:prstGeom prst="rect">
                <a:avLst/>
              </a:prstGeom>
              <a:blipFill>
                <a:blip r:embed="rId9"/>
                <a:stretch>
                  <a:fillRect l="-3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/>
              <p:nvPr/>
            </p:nvSpPr>
            <p:spPr bwMode="auto">
              <a:xfrm>
                <a:off x="5087587" y="1581833"/>
                <a:ext cx="1529137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7587" y="1581833"/>
                <a:ext cx="1529137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/>
              <p:nvPr/>
            </p:nvSpPr>
            <p:spPr bwMode="auto">
              <a:xfrm>
                <a:off x="5077757" y="2600226"/>
                <a:ext cx="220457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7757" y="2600226"/>
                <a:ext cx="2204578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/>
              <p:nvPr/>
            </p:nvSpPr>
            <p:spPr bwMode="auto">
              <a:xfrm>
                <a:off x="780588" y="4328802"/>
                <a:ext cx="49227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，可轉為無單位的數值變數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：定義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588" y="4328802"/>
                <a:ext cx="4922702" cy="369332"/>
              </a:xfrm>
              <a:prstGeom prst="rect">
                <a:avLst/>
              </a:prstGeom>
              <a:blipFill>
                <a:blip r:embed="rId12"/>
                <a:stretch>
                  <a:fillRect l="-102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/>
              <p:nvPr/>
            </p:nvSpPr>
            <p:spPr bwMode="auto">
              <a:xfrm>
                <a:off x="5703734" y="4327067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3734" y="4327067"/>
                <a:ext cx="942886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/>
              <p:nvPr/>
            </p:nvSpPr>
            <p:spPr bwMode="auto">
              <a:xfrm>
                <a:off x="800594" y="5252470"/>
                <a:ext cx="46497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另一個變數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可以用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表示出來，因為：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594" y="5252470"/>
                <a:ext cx="4649703" cy="369332"/>
              </a:xfrm>
              <a:prstGeom prst="rect">
                <a:avLst/>
              </a:prstGeom>
              <a:blipFill>
                <a:blip r:embed="rId14"/>
                <a:stretch>
                  <a:fillRect l="-81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/>
              <p:nvPr/>
            </p:nvSpPr>
            <p:spPr bwMode="auto">
              <a:xfrm>
                <a:off x="4991374" y="5099327"/>
                <a:ext cx="1862625" cy="6127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1374" y="5099327"/>
                <a:ext cx="1862625" cy="612732"/>
              </a:xfrm>
              <a:prstGeom prst="rect">
                <a:avLst/>
              </a:prstGeom>
              <a:blipFill>
                <a:blip r:embed="rId15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/>
              <p:nvPr/>
            </p:nvSpPr>
            <p:spPr bwMode="auto">
              <a:xfrm>
                <a:off x="853623" y="4762251"/>
                <a:ext cx="148547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623" y="4762251"/>
                <a:ext cx="1485471" cy="369332"/>
              </a:xfrm>
              <a:prstGeom prst="rect">
                <a:avLst/>
              </a:prstGeom>
              <a:blipFill>
                <a:blip r:embed="rId16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/>
              <p:nvPr/>
            </p:nvSpPr>
            <p:spPr bwMode="auto">
              <a:xfrm>
                <a:off x="4991374" y="5764286"/>
                <a:ext cx="3432158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1374" y="5764286"/>
                <a:ext cx="3432158" cy="9106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/>
              <p:nvPr/>
            </p:nvSpPr>
            <p:spPr bwMode="auto">
              <a:xfrm>
                <a:off x="845197" y="6141379"/>
                <a:ext cx="2033570" cy="4277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197" y="6141379"/>
                <a:ext cx="2033570" cy="427746"/>
              </a:xfrm>
              <a:prstGeom prst="rect">
                <a:avLst/>
              </a:prstGeom>
              <a:blipFill>
                <a:blip r:embed="rId18"/>
                <a:stretch>
                  <a:fillRect b="-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Arrow 20">
            <a:extLst>
              <a:ext uri="{FF2B5EF4-FFF2-40B4-BE49-F238E27FC236}">
                <a16:creationId xmlns:a16="http://schemas.microsoft.com/office/drawing/2014/main" id="{CB080BD0-29FB-B51A-1374-B0DD489AAD5E}"/>
              </a:ext>
            </a:extLst>
          </p:cNvPr>
          <p:cNvSpPr/>
          <p:nvPr/>
        </p:nvSpPr>
        <p:spPr>
          <a:xfrm rot="16200000">
            <a:off x="1648604" y="5757623"/>
            <a:ext cx="360040" cy="22411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/>
              <p:nvPr/>
            </p:nvSpPr>
            <p:spPr bwMode="auto">
              <a:xfrm>
                <a:off x="7282335" y="5363924"/>
                <a:ext cx="1496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TW" dirty="0"/>
                  <a:t>是常數！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2335" y="5363924"/>
                <a:ext cx="1496491" cy="369332"/>
              </a:xfrm>
              <a:prstGeom prst="rect">
                <a:avLst/>
              </a:prstGeom>
              <a:blipFill>
                <a:blip r:embed="rId19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D18FA2-8562-CBBC-3117-84458643482D}"/>
                  </a:ext>
                </a:extLst>
              </p:cNvPr>
              <p:cNvSpPr txBox="1"/>
              <p:nvPr/>
            </p:nvSpPr>
            <p:spPr bwMode="auto">
              <a:xfrm>
                <a:off x="800594" y="3892842"/>
                <a:ext cx="80979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都是隨能量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變化的變數，而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是我們要由上式求解的對象。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D18FA2-8562-CBBC-3117-844586434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594" y="3892842"/>
                <a:ext cx="8097984" cy="369332"/>
              </a:xfrm>
              <a:prstGeom prst="rect">
                <a:avLst/>
              </a:prstGeom>
              <a:blipFill>
                <a:blip r:embed="rId20"/>
                <a:stretch>
                  <a:fillRect l="-46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84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0" grpId="0"/>
      <p:bldP spid="11" grpId="0" animBg="1"/>
      <p:bldP spid="12" grpId="0" animBg="1"/>
      <p:bldP spid="13" grpId="0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96136C-C8D5-E273-2D3A-05DE60F6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1511300"/>
            <a:ext cx="6197600" cy="3835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DE6B3992-B722-D268-1247-C164E82EF310}"/>
                  </a:ext>
                </a:extLst>
              </p:cNvPr>
              <p:cNvSpPr txBox="1"/>
              <p:nvPr/>
            </p:nvSpPr>
            <p:spPr bwMode="auto">
              <a:xfrm>
                <a:off x="1473200" y="633317"/>
                <a:ext cx="2033570" cy="427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DE6B3992-B722-D268-1247-C164E82EF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3200" y="633317"/>
                <a:ext cx="2033570" cy="427746"/>
              </a:xfrm>
              <a:prstGeom prst="rect">
                <a:avLst/>
              </a:prstGeom>
              <a:blipFill>
                <a:blip r:embed="rId3"/>
                <a:stretch>
                  <a:fillRect b="-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/>
              <p:nvPr/>
            </p:nvSpPr>
            <p:spPr bwMode="auto">
              <a:xfrm>
                <a:off x="4283968" y="476672"/>
                <a:ext cx="1861279" cy="74103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476672"/>
                <a:ext cx="1861279" cy="741037"/>
              </a:xfrm>
              <a:prstGeom prst="rect">
                <a:avLst/>
              </a:prstGeom>
              <a:blipFill>
                <a:blip r:embed="rId4"/>
                <a:stretch>
                  <a:fillRect b="-5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0CE8BD15-F477-8545-EFB8-94620CA57AD1}"/>
              </a:ext>
            </a:extLst>
          </p:cNvPr>
          <p:cNvSpPr/>
          <p:nvPr/>
        </p:nvSpPr>
        <p:spPr>
          <a:xfrm>
            <a:off x="3779912" y="764704"/>
            <a:ext cx="360040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9F5A51-178D-12D0-1789-9E9CFEE0AD49}"/>
              </a:ext>
            </a:extLst>
          </p:cNvPr>
          <p:cNvCxnSpPr>
            <a:cxnSpLocks/>
          </p:cNvCxnSpPr>
          <p:nvPr/>
        </p:nvCxnSpPr>
        <p:spPr>
          <a:xfrm flipH="1">
            <a:off x="3643341" y="1061063"/>
            <a:ext cx="1000667" cy="1653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357F89-D406-6F5D-2593-53978402FD94}"/>
              </a:ext>
            </a:extLst>
          </p:cNvPr>
          <p:cNvCxnSpPr>
            <a:cxnSpLocks/>
          </p:cNvCxnSpPr>
          <p:nvPr/>
        </p:nvCxnSpPr>
        <p:spPr>
          <a:xfrm flipH="1">
            <a:off x="4932040" y="1190334"/>
            <a:ext cx="777198" cy="30489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/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blipFill>
                <a:blip r:embed="rId5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/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的解即得到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也就得到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blipFill>
                <a:blip r:embed="rId6"/>
                <a:stretch>
                  <a:fillRect l="-152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0C16569E-1BFD-CF80-00FD-A0C2F368127B}"/>
              </a:ext>
            </a:extLst>
          </p:cNvPr>
          <p:cNvSpPr/>
          <p:nvPr/>
        </p:nvSpPr>
        <p:spPr>
          <a:xfrm>
            <a:off x="2339752" y="335699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E926B9-2AE8-4BD9-30CA-6BCB62329636}"/>
              </a:ext>
            </a:extLst>
          </p:cNvPr>
          <p:cNvSpPr/>
          <p:nvPr/>
        </p:nvSpPr>
        <p:spPr>
          <a:xfrm>
            <a:off x="3059832" y="436510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041920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/>
              <p:nvPr/>
            </p:nvSpPr>
            <p:spPr bwMode="auto">
              <a:xfrm>
                <a:off x="807338" y="1316687"/>
                <a:ext cx="214937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𝐴𝑞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338" y="1316687"/>
                <a:ext cx="2149370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/>
              <p:nvPr/>
            </p:nvSpPr>
            <p:spPr bwMode="auto">
              <a:xfrm>
                <a:off x="819532" y="2244577"/>
                <a:ext cx="203722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532" y="2244577"/>
                <a:ext cx="2037224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/>
              <p:nvPr/>
            </p:nvSpPr>
            <p:spPr bwMode="auto">
              <a:xfrm>
                <a:off x="3914272" y="1344337"/>
                <a:ext cx="222516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4272" y="1344337"/>
                <a:ext cx="2225160" cy="369332"/>
              </a:xfrm>
              <a:prstGeom prst="rect">
                <a:avLst/>
              </a:prstGeom>
              <a:blipFill>
                <a:blip r:embed="rId4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/>
              <p:nvPr/>
            </p:nvSpPr>
            <p:spPr bwMode="auto">
              <a:xfrm>
                <a:off x="852022" y="344519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2022" y="344519"/>
                <a:ext cx="80804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/>
              <p:nvPr/>
            </p:nvSpPr>
            <p:spPr bwMode="auto">
              <a:xfrm>
                <a:off x="819532" y="2678508"/>
                <a:ext cx="250844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532" y="2678508"/>
                <a:ext cx="2508444" cy="369332"/>
              </a:xfrm>
              <a:prstGeom prst="rect">
                <a:avLst/>
              </a:prstGeom>
              <a:blipFill>
                <a:blip r:embed="rId6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14FA62-C37F-E9D3-76F5-59F7219AFDB1}"/>
              </a:ext>
            </a:extLst>
          </p:cNvPr>
          <p:cNvSpPr txBox="1"/>
          <p:nvPr/>
        </p:nvSpPr>
        <p:spPr bwMode="auto">
          <a:xfrm>
            <a:off x="822805" y="3088763"/>
            <a:ext cx="34920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兩式相除，即消去常數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/>
              <p:nvPr/>
            </p:nvSpPr>
            <p:spPr bwMode="auto">
              <a:xfrm>
                <a:off x="866297" y="3512525"/>
                <a:ext cx="163737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6297" y="3512525"/>
                <a:ext cx="1637371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/>
              <p:nvPr/>
            </p:nvSpPr>
            <p:spPr bwMode="auto">
              <a:xfrm>
                <a:off x="6809872" y="1857441"/>
                <a:ext cx="1529137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9872" y="1857441"/>
                <a:ext cx="1529137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/>
              <p:nvPr/>
            </p:nvSpPr>
            <p:spPr bwMode="auto">
              <a:xfrm>
                <a:off x="6827317" y="2848645"/>
                <a:ext cx="220457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7317" y="2848645"/>
                <a:ext cx="2204578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/>
              <p:nvPr/>
            </p:nvSpPr>
            <p:spPr bwMode="auto">
              <a:xfrm>
                <a:off x="793706" y="4236967"/>
                <a:ext cx="49227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，可轉為無單位的數值變數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：定義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706" y="4236967"/>
                <a:ext cx="4922702" cy="369332"/>
              </a:xfrm>
              <a:prstGeom prst="rect">
                <a:avLst/>
              </a:prstGeom>
              <a:blipFill>
                <a:blip r:embed="rId12"/>
                <a:stretch>
                  <a:fillRect l="-102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/>
              <p:nvPr/>
            </p:nvSpPr>
            <p:spPr bwMode="auto">
              <a:xfrm>
                <a:off x="5716408" y="4224029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6408" y="4224029"/>
                <a:ext cx="942886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/>
              <p:nvPr/>
            </p:nvSpPr>
            <p:spPr bwMode="auto">
              <a:xfrm>
                <a:off x="813268" y="5149432"/>
                <a:ext cx="46497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另一個參數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可以用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表示出來，因為：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3268" y="5149432"/>
                <a:ext cx="4649703" cy="369332"/>
              </a:xfrm>
              <a:prstGeom prst="rect">
                <a:avLst/>
              </a:prstGeom>
              <a:blipFill>
                <a:blip r:embed="rId14"/>
                <a:stretch>
                  <a:fillRect l="-81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/>
              <p:nvPr/>
            </p:nvSpPr>
            <p:spPr bwMode="auto">
              <a:xfrm>
                <a:off x="5004048" y="4996289"/>
                <a:ext cx="1862625" cy="6127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4996289"/>
                <a:ext cx="1862625" cy="612732"/>
              </a:xfrm>
              <a:prstGeom prst="rect">
                <a:avLst/>
              </a:prstGeom>
              <a:blipFill>
                <a:blip r:embed="rId15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/>
              <p:nvPr/>
            </p:nvSpPr>
            <p:spPr bwMode="auto">
              <a:xfrm>
                <a:off x="866297" y="4659213"/>
                <a:ext cx="164096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6297" y="4659213"/>
                <a:ext cx="1640962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/>
              <p:nvPr/>
            </p:nvSpPr>
            <p:spPr bwMode="auto">
              <a:xfrm>
                <a:off x="5004048" y="5661248"/>
                <a:ext cx="3432158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5661248"/>
                <a:ext cx="3432158" cy="9106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/>
              <p:nvPr/>
            </p:nvSpPr>
            <p:spPr bwMode="auto">
              <a:xfrm>
                <a:off x="857871" y="6038341"/>
                <a:ext cx="2033570" cy="427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871" y="6038341"/>
                <a:ext cx="2033570" cy="427746"/>
              </a:xfrm>
              <a:prstGeom prst="rect">
                <a:avLst/>
              </a:prstGeom>
              <a:blipFill>
                <a:blip r:embed="rId18"/>
                <a:stretch>
                  <a:fillRect b="-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Arrow 20">
            <a:extLst>
              <a:ext uri="{FF2B5EF4-FFF2-40B4-BE49-F238E27FC236}">
                <a16:creationId xmlns:a16="http://schemas.microsoft.com/office/drawing/2014/main" id="{CB080BD0-29FB-B51A-1374-B0DD489AAD5E}"/>
              </a:ext>
            </a:extLst>
          </p:cNvPr>
          <p:cNvSpPr/>
          <p:nvPr/>
        </p:nvSpPr>
        <p:spPr>
          <a:xfrm rot="16200000">
            <a:off x="1661278" y="5654585"/>
            <a:ext cx="360040" cy="22411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/>
              <p:nvPr/>
            </p:nvSpPr>
            <p:spPr bwMode="auto">
              <a:xfrm>
                <a:off x="7414761" y="5270742"/>
                <a:ext cx="1496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TW" dirty="0"/>
                  <a:t>是常數！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4761" y="5270742"/>
                <a:ext cx="1496491" cy="369332"/>
              </a:xfrm>
              <a:prstGeom prst="rect">
                <a:avLst/>
              </a:prstGeom>
              <a:blipFill>
                <a:blip r:embed="rId19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B7DEE16C-328E-25F4-13A9-8CA6F1138764}"/>
                  </a:ext>
                </a:extLst>
              </p:cNvPr>
              <p:cNvSpPr txBox="1"/>
              <p:nvPr/>
            </p:nvSpPr>
            <p:spPr bwMode="auto">
              <a:xfrm>
                <a:off x="819532" y="870784"/>
                <a:ext cx="192982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B7DEE16C-328E-25F4-13A9-8CA6F1138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532" y="870784"/>
                <a:ext cx="1929823" cy="369332"/>
              </a:xfrm>
              <a:prstGeom prst="rect">
                <a:avLst/>
              </a:prstGeom>
              <a:blipFill>
                <a:blip r:embed="rId20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7">
                <a:extLst>
                  <a:ext uri="{FF2B5EF4-FFF2-40B4-BE49-F238E27FC236}">
                    <a16:creationId xmlns:a16="http://schemas.microsoft.com/office/drawing/2014/main" id="{B8BDDAA6-F50B-8D38-7FDE-107EBBE96DCB}"/>
                  </a:ext>
                </a:extLst>
              </p:cNvPr>
              <p:cNvSpPr txBox="1"/>
              <p:nvPr/>
            </p:nvSpPr>
            <p:spPr bwMode="auto">
              <a:xfrm>
                <a:off x="3914272" y="904001"/>
                <a:ext cx="185166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7">
                <a:extLst>
                  <a:ext uri="{FF2B5EF4-FFF2-40B4-BE49-F238E27FC236}">
                    <a16:creationId xmlns:a16="http://schemas.microsoft.com/office/drawing/2014/main" id="{B8BDDAA6-F50B-8D38-7FDE-107EBBE96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4272" y="904001"/>
                <a:ext cx="1851661" cy="369332"/>
              </a:xfrm>
              <a:prstGeom prst="rect">
                <a:avLst/>
              </a:prstGeom>
              <a:blipFill>
                <a:blip r:embed="rId2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E1E02290-0242-2A15-792B-E57FB736F64B}"/>
              </a:ext>
            </a:extLst>
          </p:cNvPr>
          <p:cNvSpPr txBox="1"/>
          <p:nvPr/>
        </p:nvSpPr>
        <p:spPr bwMode="auto">
          <a:xfrm>
            <a:off x="1953357" y="344519"/>
            <a:ext cx="196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Odd Function</a:t>
            </a:r>
          </a:p>
        </p:txBody>
      </p:sp>
    </p:spTree>
    <p:extLst>
      <p:ext uri="{BB962C8B-B14F-4D97-AF65-F5344CB8AC3E}">
        <p14:creationId xmlns:p14="http://schemas.microsoft.com/office/powerpoint/2010/main" val="316575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2" grpId="0" animBg="1"/>
      <p:bldP spid="13" grpId="0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2A689-B112-BA19-017C-76DEBB484D05}"/>
              </a:ext>
            </a:extLst>
          </p:cNvPr>
          <p:cNvSpPr/>
          <p:nvPr/>
        </p:nvSpPr>
        <p:spPr>
          <a:xfrm>
            <a:off x="1250083" y="1519903"/>
            <a:ext cx="6451600" cy="259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9F59D-AA27-95EF-F03C-CDAB6AC6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27" y="465799"/>
            <a:ext cx="3302000" cy="46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FF76E-FA34-7A05-544A-C751E2FE7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083" y="1757651"/>
            <a:ext cx="6451600" cy="147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AEAB96-23C1-5C18-5162-6B5FD4B47B6A}"/>
              </a:ext>
            </a:extLst>
          </p:cNvPr>
          <p:cNvSpPr txBox="1"/>
          <p:nvPr/>
        </p:nvSpPr>
        <p:spPr bwMode="auto">
          <a:xfrm>
            <a:off x="1138100" y="1040969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固體內原子晶格的振動也是一系列量子彈簧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DE35E-285E-0A47-254B-730EF50E2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11681" b="5501"/>
          <a:stretch/>
        </p:blipFill>
        <p:spPr>
          <a:xfrm>
            <a:off x="3802733" y="1519903"/>
            <a:ext cx="1152128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/>
              <p:nvPr/>
            </p:nvSpPr>
            <p:spPr bwMode="auto">
              <a:xfrm>
                <a:off x="4049348" y="1829047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9348" y="1829047"/>
                <a:ext cx="329449" cy="199542"/>
              </a:xfrm>
              <a:prstGeom prst="rect">
                <a:avLst/>
              </a:prstGeom>
              <a:blipFill>
                <a:blip r:embed="rId5"/>
                <a:stretch>
                  <a:fillRect l="-11111" r="-7407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/>
              <p:nvPr/>
            </p:nvSpPr>
            <p:spPr bwMode="auto">
              <a:xfrm>
                <a:off x="4625412" y="1829047"/>
                <a:ext cx="181973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5412" y="1829047"/>
                <a:ext cx="181973" cy="199542"/>
              </a:xfrm>
              <a:prstGeom prst="rect">
                <a:avLst/>
              </a:prstGeom>
              <a:blipFill>
                <a:blip r:embed="rId6"/>
                <a:stretch>
                  <a:fillRect l="-26667" r="-13333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9020373-C21D-0D5B-9844-EFA15453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41583" b="5501"/>
          <a:stretch/>
        </p:blipFill>
        <p:spPr>
          <a:xfrm>
            <a:off x="5054000" y="1519903"/>
            <a:ext cx="908973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/>
              <p:nvPr/>
            </p:nvSpPr>
            <p:spPr bwMode="auto">
              <a:xfrm>
                <a:off x="5476662" y="1829047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6662" y="1829047"/>
                <a:ext cx="329449" cy="199542"/>
              </a:xfrm>
              <a:prstGeom prst="rect">
                <a:avLst/>
              </a:prstGeom>
              <a:blipFill>
                <a:blip r:embed="rId7"/>
                <a:stretch>
                  <a:fillRect l="-11538" r="-7692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EB5E05E-D689-9217-AE71-1119414EE7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6773" y="3468600"/>
            <a:ext cx="2853179" cy="1188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D13D2D-AB77-863E-345A-12F423A070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0056" y="3468599"/>
            <a:ext cx="3091627" cy="2492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BAD1C-9721-D2FF-8118-5B3E7F06C5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8927" y="4869160"/>
            <a:ext cx="2998974" cy="109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65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3DE387-E73F-C935-AD40-543C7041A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351068"/>
            <a:ext cx="6404996" cy="3896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/>
              <p:nvPr/>
            </p:nvSpPr>
            <p:spPr bwMode="auto">
              <a:xfrm>
                <a:off x="4283968" y="476672"/>
                <a:ext cx="2055243" cy="74103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476672"/>
                <a:ext cx="2055243" cy="741037"/>
              </a:xfrm>
              <a:prstGeom prst="rect">
                <a:avLst/>
              </a:prstGeom>
              <a:blipFill>
                <a:blip r:embed="rId3"/>
                <a:stretch>
                  <a:fillRect b="-5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0CE8BD15-F477-8545-EFB8-94620CA57AD1}"/>
              </a:ext>
            </a:extLst>
          </p:cNvPr>
          <p:cNvSpPr/>
          <p:nvPr/>
        </p:nvSpPr>
        <p:spPr>
          <a:xfrm>
            <a:off x="3845294" y="778360"/>
            <a:ext cx="360040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9F5A51-178D-12D0-1789-9E9CFEE0AD49}"/>
              </a:ext>
            </a:extLst>
          </p:cNvPr>
          <p:cNvCxnSpPr>
            <a:cxnSpLocks/>
          </p:cNvCxnSpPr>
          <p:nvPr/>
        </p:nvCxnSpPr>
        <p:spPr>
          <a:xfrm flipH="1">
            <a:off x="3944303" y="1061063"/>
            <a:ext cx="1000667" cy="1653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357F89-D406-6F5D-2593-53978402FD94}"/>
              </a:ext>
            </a:extLst>
          </p:cNvPr>
          <p:cNvCxnSpPr>
            <a:cxnSpLocks/>
          </p:cNvCxnSpPr>
          <p:nvPr/>
        </p:nvCxnSpPr>
        <p:spPr>
          <a:xfrm flipH="1">
            <a:off x="5311589" y="1190334"/>
            <a:ext cx="397649" cy="28867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/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blipFill>
                <a:blip r:embed="rId5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/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的解即得到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也就得到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blipFill>
                <a:blip r:embed="rId6"/>
                <a:stretch>
                  <a:fillRect l="-152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F34458F-E58F-BBE9-D781-DEB5B1BC1B26}"/>
                  </a:ext>
                </a:extLst>
              </p:cNvPr>
              <p:cNvSpPr txBox="1"/>
              <p:nvPr/>
            </p:nvSpPr>
            <p:spPr bwMode="auto">
              <a:xfrm>
                <a:off x="1577599" y="633317"/>
                <a:ext cx="2189061" cy="427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F34458F-E58F-BBE9-D781-DEB5B1BC1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7599" y="633317"/>
                <a:ext cx="2189061" cy="427746"/>
              </a:xfrm>
              <a:prstGeom prst="rect">
                <a:avLst/>
              </a:prstGeom>
              <a:blipFill>
                <a:blip r:embed="rId7"/>
                <a:stretch>
                  <a:fillRect b="-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1FEB6865-4A01-B2CC-6773-15663E3E7398}"/>
              </a:ext>
            </a:extLst>
          </p:cNvPr>
          <p:cNvSpPr/>
          <p:nvPr/>
        </p:nvSpPr>
        <p:spPr>
          <a:xfrm>
            <a:off x="2405779" y="378904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48959B-4788-B646-7E2F-EF2278CFA0A1}"/>
              </a:ext>
            </a:extLst>
          </p:cNvPr>
          <p:cNvSpPr/>
          <p:nvPr/>
        </p:nvSpPr>
        <p:spPr>
          <a:xfrm>
            <a:off x="3203848" y="414908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863925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0" descr="C:\Users\Chia-Hung Chang\Downloads\Data\Knight\Media\Chapter41\Images\41_14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0"/>
            <a:ext cx="639286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6" descr="F39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7"/>
          <a:stretch>
            <a:fillRect/>
          </a:stretch>
        </p:blipFill>
        <p:spPr bwMode="auto">
          <a:xfrm>
            <a:off x="3856020" y="3867899"/>
            <a:ext cx="200025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028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986ABC-9FB7-32D0-EC7E-314774533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595" y="3200591"/>
            <a:ext cx="4039933" cy="3171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811585-8103-EC77-5C06-4662E025E9AB}"/>
              </a:ext>
            </a:extLst>
          </p:cNvPr>
          <p:cNvSpPr txBox="1"/>
          <p:nvPr/>
        </p:nvSpPr>
        <p:spPr bwMode="auto">
          <a:xfrm>
            <a:off x="3684511" y="836712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Linear Potential</a:t>
            </a:r>
          </a:p>
        </p:txBody>
      </p:sp>
      <p:pic>
        <p:nvPicPr>
          <p:cNvPr id="6" name="Picture 2" descr="C:\Users\Chia-Hung Chang\Downloads\Data\Knight\Media\Chapter41\Images\41_25Figure-F.jpg">
            <a:extLst>
              <a:ext uri="{FF2B5EF4-FFF2-40B4-BE49-F238E27FC236}">
                <a16:creationId xmlns:a16="http://schemas.microsoft.com/office/drawing/2014/main" id="{472C277F-AE2E-01EE-1B26-1E5806FAD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09819"/>
            <a:ext cx="1826541" cy="316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id="{738C5C4E-AF69-315D-0061-BF3B53FBD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923" y="485964"/>
            <a:ext cx="208536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電容器中的電子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B642FE-E869-D1AF-B3E5-B7C49DE92EB1}"/>
                  </a:ext>
                </a:extLst>
              </p:cNvPr>
              <p:cNvSpPr txBox="1"/>
              <p:nvPr/>
            </p:nvSpPr>
            <p:spPr bwMode="auto">
              <a:xfrm>
                <a:off x="917848" y="1273352"/>
                <a:ext cx="7740352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B642FE-E869-D1AF-B3E5-B7C49DE92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848" y="1273352"/>
                <a:ext cx="7740352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F8E5CC-BAA1-2DA0-F717-1DE13F7A1DA4}"/>
                  </a:ext>
                </a:extLst>
              </p:cNvPr>
              <p:cNvSpPr txBox="1"/>
              <p:nvPr/>
            </p:nvSpPr>
            <p:spPr bwMode="auto">
              <a:xfrm>
                <a:off x="917848" y="1951573"/>
                <a:ext cx="7740351" cy="1218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</a:rPr>
                  <a:t>The solution we have for step potential:</a:t>
                </a:r>
                <a:r>
                  <a:rPr lang="en-US" sz="1800" i="1" kern="1200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  <m:r>
                      <a:rPr lang="en-US" sz="1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𝑖𝑘𝑥</m:t>
                        </m:r>
                      </m:sup>
                    </m:sSup>
                    <m:r>
                      <a:rPr lang="en-US" sz="1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𝑅</m:t>
                    </m:r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sz="1800" i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 totally 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cannot apply here. </a:t>
                </a:r>
                <a:r>
                  <a:rPr lang="en-US" sz="1800" dirty="0">
                    <a:effectLst/>
                    <a:latin typeface="Cambria Math" panose="020405030504060302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Some of you still copy here the formula</a:t>
                </a:r>
                <a:r>
                  <a:rPr lang="zh-TW" altLang="en-US" sz="1800" dirty="0">
                    <a:effectLst/>
                    <a:latin typeface="Cambria Math" panose="020405030504060302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r>
                  <a:rPr lang="en-US" dirty="0"/>
                  <a:t>.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it does not make sense.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 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F8E5CC-BAA1-2DA0-F717-1DE13F7A1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848" y="1951573"/>
                <a:ext cx="7740351" cy="1218923"/>
              </a:xfrm>
              <a:prstGeom prst="rect">
                <a:avLst/>
              </a:prstGeom>
              <a:blipFill>
                <a:blip r:embed="rId5"/>
                <a:stretch>
                  <a:fillRect l="-656" t="-1031" b="-72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5036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 descr="C:\Users\Chia-Hung Chang\Downloads\Data\Knight\Media\Chapter41\Images\41_26Figurea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402" y="756174"/>
            <a:ext cx="3585553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48FF92-AA44-096D-3347-2D188C1E5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41" b="3161"/>
          <a:stretch/>
        </p:blipFill>
        <p:spPr>
          <a:xfrm>
            <a:off x="7533881" y="2636912"/>
            <a:ext cx="1419497" cy="1045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F62F62-0B0C-476D-09FD-5F65832D1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5338459"/>
            <a:ext cx="1265928" cy="14171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F90588-DD43-A7F7-A33E-44B8D00FD29D}"/>
                  </a:ext>
                </a:extLst>
              </p:cNvPr>
              <p:cNvSpPr txBox="1"/>
              <p:nvPr/>
            </p:nvSpPr>
            <p:spPr bwMode="auto">
              <a:xfrm>
                <a:off x="885626" y="5814994"/>
                <a:ext cx="44064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能階定態解會有個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Node節點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F90588-DD43-A7F7-A33E-44B8D00FD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5626" y="5814994"/>
                <a:ext cx="4406454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68CB08E-E669-FBCE-0A85-7924B2C51FF6}"/>
              </a:ext>
            </a:extLst>
          </p:cNvPr>
          <p:cNvSpPr txBox="1"/>
          <p:nvPr/>
        </p:nvSpPr>
        <p:spPr bwMode="auto">
          <a:xfrm>
            <a:off x="2771021" y="288073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定態方程式的解必須滿足在原點為零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75FB2-B478-C85B-6373-198C4DF7211F}"/>
              </a:ext>
            </a:extLst>
          </p:cNvPr>
          <p:cNvSpPr txBox="1"/>
          <p:nvPr/>
        </p:nvSpPr>
        <p:spPr bwMode="auto">
          <a:xfrm>
            <a:off x="971600" y="3347138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束縛態，能量量子化！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417CCF-32C5-BAF9-A3B0-29510AD89BDD}"/>
              </a:ext>
            </a:extLst>
          </p:cNvPr>
          <p:cNvSpPr txBox="1"/>
          <p:nvPr/>
        </p:nvSpPr>
        <p:spPr bwMode="auto">
          <a:xfrm>
            <a:off x="971600" y="908720"/>
            <a:ext cx="2016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一邊是折返點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A58BF-6A3E-DEE7-DBB9-9A0CCC6F4E7A}"/>
              </a:ext>
            </a:extLst>
          </p:cNvPr>
          <p:cNvSpPr txBox="1"/>
          <p:nvPr/>
        </p:nvSpPr>
        <p:spPr bwMode="auto">
          <a:xfrm>
            <a:off x="971600" y="1344701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波函數指數遞減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A7F54-585B-83F6-4DE8-59AF95BDEC4E}"/>
              </a:ext>
            </a:extLst>
          </p:cNvPr>
          <p:cNvSpPr txBox="1"/>
          <p:nvPr/>
        </p:nvSpPr>
        <p:spPr bwMode="auto">
          <a:xfrm>
            <a:off x="971600" y="1844824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在容許區會來回振盪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AAD10A-2AC9-6B4C-A76F-C348A27BAEB5}"/>
              </a:ext>
            </a:extLst>
          </p:cNvPr>
          <p:cNvSpPr txBox="1"/>
          <p:nvPr/>
        </p:nvSpPr>
        <p:spPr bwMode="auto">
          <a:xfrm>
            <a:off x="971600" y="2348880"/>
            <a:ext cx="2936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另一邊原點是無限大位能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CD05ED-941F-924A-034C-9AB318012A03}"/>
              </a:ext>
            </a:extLst>
          </p:cNvPr>
          <p:cNvSpPr txBox="1"/>
          <p:nvPr/>
        </p:nvSpPr>
        <p:spPr bwMode="auto">
          <a:xfrm>
            <a:off x="977240" y="2852936"/>
            <a:ext cx="2514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波函數必須降到零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63801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68A129-A63C-4BBC-ADE1-16A04ECA1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052736"/>
            <a:ext cx="6743700" cy="441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B8438E-B486-DF5B-A4F4-012440E42E0A}"/>
                  </a:ext>
                </a:extLst>
              </p:cNvPr>
              <p:cNvSpPr txBox="1"/>
              <p:nvPr/>
            </p:nvSpPr>
            <p:spPr bwMode="auto">
              <a:xfrm>
                <a:off x="2222888" y="5620598"/>
                <a:ext cx="44064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能階定態解會有個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Node節點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B8438E-B486-DF5B-A4F4-012440E42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2888" y="5620598"/>
                <a:ext cx="4406454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AE43CF-4ADB-9BDC-FC67-6F76E2591E5B}"/>
                  </a:ext>
                </a:extLst>
              </p:cNvPr>
              <p:cNvSpPr txBox="1"/>
              <p:nvPr/>
            </p:nvSpPr>
            <p:spPr bwMode="auto">
              <a:xfrm>
                <a:off x="6372200" y="3645024"/>
                <a:ext cx="48580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AE43CF-4ADB-9BDC-FC67-6F76E2591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3645024"/>
                <a:ext cx="4858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FE6F9D7-6AE9-0DA7-946A-2541FF61C595}"/>
              </a:ext>
            </a:extLst>
          </p:cNvPr>
          <p:cNvSpPr txBox="1"/>
          <p:nvPr/>
        </p:nvSpPr>
        <p:spPr bwMode="auto">
          <a:xfrm>
            <a:off x="2222888" y="6002731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這是一個可以證明的定理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23412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89DF0-36FB-4494-8115-45A310877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794149"/>
            <a:ext cx="5544616" cy="2964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E117E-B71B-0BEF-D74D-2B4A3F1F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605794"/>
            <a:ext cx="5544616" cy="2220273"/>
          </a:xfrm>
          <a:prstGeom prst="rect">
            <a:avLst/>
          </a:prstGeom>
        </p:spPr>
      </p:pic>
      <p:pic>
        <p:nvPicPr>
          <p:cNvPr id="5" name="Picture 8" descr="http://photos.aip.org/history/Thumbnails/schrodinger_erwin_a1.jpg">
            <a:extLst>
              <a:ext uri="{FF2B5EF4-FFF2-40B4-BE49-F238E27FC236}">
                <a16:creationId xmlns:a16="http://schemas.microsoft.com/office/drawing/2014/main" id="{BF79107C-E6EE-4BAF-636D-EA883B84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13" y="1844824"/>
            <a:ext cx="20859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724E70-D517-0C53-00C6-4FB11FA98895}"/>
              </a:ext>
            </a:extLst>
          </p:cNvPr>
          <p:cNvSpPr txBox="1"/>
          <p:nvPr/>
        </p:nvSpPr>
        <p:spPr bwMode="auto">
          <a:xfrm>
            <a:off x="2016521" y="172550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 can do better! Solving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Euqation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DAAB38B-24C5-6FC1-3F55-FA4349CEEC9F}"/>
                  </a:ext>
                </a:extLst>
              </p:cNvPr>
              <p:cNvSpPr txBox="1"/>
              <p:nvPr/>
            </p:nvSpPr>
            <p:spPr bwMode="auto">
              <a:xfrm>
                <a:off x="1216663" y="5892043"/>
                <a:ext cx="3009092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DAAB38B-24C5-6FC1-3F55-FA4349CEE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663" y="5892043"/>
                <a:ext cx="3009092" cy="720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E7CF37E2-6C2F-DD32-3061-03821D4748D5}"/>
                  </a:ext>
                </a:extLst>
              </p:cNvPr>
              <p:cNvSpPr txBox="1"/>
              <p:nvPr/>
            </p:nvSpPr>
            <p:spPr bwMode="auto">
              <a:xfrm>
                <a:off x="4860032" y="5919328"/>
                <a:ext cx="287046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E7CF37E2-6C2F-DD32-3061-03821D474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0032" y="5919328"/>
                <a:ext cx="2870466" cy="648126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B2B11F4-FBFF-BD05-9E0D-9D825F92D40A}"/>
                  </a:ext>
                </a:extLst>
              </p:cNvPr>
              <p:cNvSpPr txBox="1"/>
              <p:nvPr/>
            </p:nvSpPr>
            <p:spPr bwMode="auto">
              <a:xfrm>
                <a:off x="7740352" y="5796855"/>
                <a:ext cx="1096389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B2B11F4-FBFF-BD05-9E0D-9D825F92D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0352" y="5796855"/>
                <a:ext cx="1096389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821DB275-48C6-83D9-D10F-99B0B8309721}"/>
              </a:ext>
            </a:extLst>
          </p:cNvPr>
          <p:cNvSpPr/>
          <p:nvPr/>
        </p:nvSpPr>
        <p:spPr>
          <a:xfrm>
            <a:off x="4355976" y="6165304"/>
            <a:ext cx="266512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FC92D8-86A7-4EB6-17A9-0CEC9136CEC6}"/>
                  </a:ext>
                </a:extLst>
              </p:cNvPr>
              <p:cNvSpPr txBox="1"/>
              <p:nvPr/>
            </p:nvSpPr>
            <p:spPr bwMode="auto">
              <a:xfrm>
                <a:off x="7195972" y="5285156"/>
                <a:ext cx="161845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FC92D8-86A7-4EB6-17A9-0CEC9136C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5972" y="5285156"/>
                <a:ext cx="1618456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9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0D1DD54C-83D4-937B-9C8E-2B93B23C6F48}"/>
                  </a:ext>
                </a:extLst>
              </p:cNvPr>
              <p:cNvSpPr txBox="1"/>
              <p:nvPr/>
            </p:nvSpPr>
            <p:spPr bwMode="auto">
              <a:xfrm>
                <a:off x="805952" y="287442"/>
                <a:ext cx="287046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0D1DD54C-83D4-937B-9C8E-2B93B23C6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952" y="287442"/>
                <a:ext cx="2870466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83B43BFB-34C0-8EA6-CC25-8C70334886AA}"/>
                  </a:ext>
                </a:extLst>
              </p:cNvPr>
              <p:cNvSpPr txBox="1"/>
              <p:nvPr/>
            </p:nvSpPr>
            <p:spPr bwMode="auto">
              <a:xfrm>
                <a:off x="4191995" y="1548378"/>
                <a:ext cx="1220655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83B43BFB-34C0-8EA6-CC25-8C7033488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1995" y="1548378"/>
                <a:ext cx="1220655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648903-EB5B-E817-1F57-EDDEDA8CE7BD}"/>
                  </a:ext>
                </a:extLst>
              </p:cNvPr>
              <p:cNvSpPr txBox="1"/>
              <p:nvPr/>
            </p:nvSpPr>
            <p:spPr bwMode="auto">
              <a:xfrm>
                <a:off x="807532" y="1721310"/>
                <a:ext cx="606443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648903-EB5B-E817-1F57-EDDEDA8CE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32" y="1721310"/>
                <a:ext cx="606443" cy="566694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F4E88A4-C72E-911F-20E3-BD6FFC958374}"/>
              </a:ext>
            </a:extLst>
          </p:cNvPr>
          <p:cNvSpPr txBox="1"/>
          <p:nvPr/>
        </p:nvSpPr>
        <p:spPr bwMode="auto">
          <a:xfrm>
            <a:off x="1421798" y="1816647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單位是長度平方的倒數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6E9D1-5D59-AB32-56BB-C4A8B99CFDD8}"/>
              </a:ext>
            </a:extLst>
          </p:cNvPr>
          <p:cNvSpPr txBox="1"/>
          <p:nvPr/>
        </p:nvSpPr>
        <p:spPr bwMode="auto">
          <a:xfrm>
            <a:off x="3100207" y="2456433"/>
            <a:ext cx="5144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我們可以選擇長度單位使此式的數值等於1。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67BC78AA-0510-2617-7719-F1BC5D74F6EF}"/>
                  </a:ext>
                </a:extLst>
              </p:cNvPr>
              <p:cNvSpPr txBox="1"/>
              <p:nvPr/>
            </p:nvSpPr>
            <p:spPr bwMode="auto">
              <a:xfrm>
                <a:off x="807532" y="3830095"/>
                <a:ext cx="208012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67BC78AA-0510-2617-7719-F1BC5D74F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32" y="3830095"/>
                <a:ext cx="2080121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5A80A4F3-F6CA-FF9A-AE7B-ECAB56E9D7B5}"/>
                  </a:ext>
                </a:extLst>
              </p:cNvPr>
              <p:cNvSpPr txBox="1"/>
              <p:nvPr/>
            </p:nvSpPr>
            <p:spPr bwMode="auto">
              <a:xfrm>
                <a:off x="5277648" y="2784957"/>
                <a:ext cx="919867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5A80A4F3-F6CA-FF9A-AE7B-ECAB56E9D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77648" y="2784957"/>
                <a:ext cx="919867" cy="618246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0D8EE3E9-BEBE-F2D2-7E50-0CEA93493F1B}"/>
                  </a:ext>
                </a:extLst>
              </p:cNvPr>
              <p:cNvSpPr txBox="1"/>
              <p:nvPr/>
            </p:nvSpPr>
            <p:spPr bwMode="auto">
              <a:xfrm>
                <a:off x="841991" y="5092618"/>
                <a:ext cx="187788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0D8EE3E9-BEBE-F2D2-7E50-0CEA93493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1991" y="5092618"/>
                <a:ext cx="1877886" cy="648126"/>
              </a:xfrm>
              <a:prstGeom prst="rect">
                <a:avLst/>
              </a:prstGeom>
              <a:blipFill>
                <a:blip r:embed="rId7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59583B5E-3F65-281C-D30F-AB9DA17F447F}"/>
                  </a:ext>
                </a:extLst>
              </p:cNvPr>
              <p:cNvSpPr txBox="1"/>
              <p:nvPr/>
            </p:nvSpPr>
            <p:spPr bwMode="auto">
              <a:xfrm>
                <a:off x="3800951" y="5066584"/>
                <a:ext cx="1846724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59583B5E-3F65-281C-D30F-AB9DA17F4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0951" y="5066584"/>
                <a:ext cx="1846724" cy="695447"/>
              </a:xfrm>
              <a:prstGeom prst="rect">
                <a:avLst/>
              </a:prstGeom>
              <a:blipFill>
                <a:blip r:embed="rId8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839794AD-FF1F-5C0C-B4AF-2361874B96A9}"/>
              </a:ext>
            </a:extLst>
          </p:cNvPr>
          <p:cNvSpPr/>
          <p:nvPr/>
        </p:nvSpPr>
        <p:spPr>
          <a:xfrm>
            <a:off x="2859808" y="5293742"/>
            <a:ext cx="657995" cy="2725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0EDC7360-5E85-835F-324B-6AC7ECE383D9}"/>
                  </a:ext>
                </a:extLst>
              </p:cNvPr>
              <p:cNvSpPr txBox="1"/>
              <p:nvPr/>
            </p:nvSpPr>
            <p:spPr bwMode="auto">
              <a:xfrm>
                <a:off x="7185685" y="5580536"/>
                <a:ext cx="1356653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0EDC7360-5E85-835F-324B-6AC7ECE38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5685" y="5580536"/>
                <a:ext cx="1356653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9E33E0E-C209-7B71-A4EF-6278DBDFEAAD}"/>
                  </a:ext>
                </a:extLst>
              </p:cNvPr>
              <p:cNvSpPr txBox="1"/>
              <p:nvPr/>
            </p:nvSpPr>
            <p:spPr bwMode="auto">
              <a:xfrm>
                <a:off x="7758855" y="4433684"/>
                <a:ext cx="971292" cy="6127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9E33E0E-C209-7B71-A4EF-6278DBDFE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8855" y="4433684"/>
                <a:ext cx="971292" cy="612732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14C2AEB-839D-8310-B81D-89E62DC45965}"/>
              </a:ext>
            </a:extLst>
          </p:cNvPr>
          <p:cNvSpPr txBox="1"/>
          <p:nvPr/>
        </p:nvSpPr>
        <p:spPr bwMode="auto">
          <a:xfrm>
            <a:off x="762082" y="977983"/>
            <a:ext cx="7478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很神奇又自然的：我們可以取任一個較方便的長度單位來解此方程式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11297-9155-7CF8-948E-D3454281B7F2}"/>
              </a:ext>
            </a:extLst>
          </p:cNvPr>
          <p:cNvSpPr txBox="1"/>
          <p:nvPr/>
        </p:nvSpPr>
        <p:spPr bwMode="auto">
          <a:xfrm>
            <a:off x="736215" y="3453570"/>
            <a:ext cx="22227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方程式簡化為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9521B2-765E-C1AD-FDE6-541A4D131D60}"/>
                  </a:ext>
                </a:extLst>
              </p:cNvPr>
              <p:cNvSpPr txBox="1"/>
              <p:nvPr/>
            </p:nvSpPr>
            <p:spPr bwMode="auto">
              <a:xfrm>
                <a:off x="727170" y="4511564"/>
                <a:ext cx="7781653" cy="485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方程式只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剩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一個參數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無單位，可以定義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為單位能量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，引入：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9521B2-765E-C1AD-FDE6-541A4D131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170" y="4511564"/>
                <a:ext cx="7781653" cy="485646"/>
              </a:xfrm>
              <a:prstGeom prst="rect">
                <a:avLst/>
              </a:prstGeom>
              <a:blipFill>
                <a:blip r:embed="rId11"/>
                <a:stretch>
                  <a:fillRect l="-651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08B6AA-D916-A41C-05F4-B5E31C1301FD}"/>
                  </a:ext>
                </a:extLst>
              </p:cNvPr>
              <p:cNvSpPr txBox="1"/>
              <p:nvPr/>
            </p:nvSpPr>
            <p:spPr bwMode="auto">
              <a:xfrm>
                <a:off x="768679" y="5757123"/>
                <a:ext cx="47460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給此單位制中的位置、新的名字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08B6AA-D916-A41C-05F4-B5E31C130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8679" y="5757123"/>
                <a:ext cx="4746072" cy="369332"/>
              </a:xfrm>
              <a:prstGeom prst="rect">
                <a:avLst/>
              </a:prstGeom>
              <a:blipFill>
                <a:blip r:embed="rId12"/>
                <a:stretch>
                  <a:fillRect l="-10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8DB63D-7BFC-7DDB-94EB-02F4BF6CB164}"/>
                  </a:ext>
                </a:extLst>
              </p:cNvPr>
              <p:cNvSpPr txBox="1"/>
              <p:nvPr/>
            </p:nvSpPr>
            <p:spPr bwMode="auto">
              <a:xfrm>
                <a:off x="750996" y="6142834"/>
                <a:ext cx="63113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他們可以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很容易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換算回到原來的單位制的位置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8DB63D-7BFC-7DDB-94EB-02F4BF6CB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0996" y="6142834"/>
                <a:ext cx="6311392" cy="369332"/>
              </a:xfrm>
              <a:prstGeom prst="rect">
                <a:avLst/>
              </a:prstGeom>
              <a:blipFill>
                <a:blip r:embed="rId13"/>
                <a:stretch>
                  <a:fillRect l="-8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53E57BA-3EC5-74DE-38FF-AAAE4618FD63}"/>
              </a:ext>
            </a:extLst>
          </p:cNvPr>
          <p:cNvSpPr txBox="1"/>
          <p:nvPr/>
        </p:nvSpPr>
        <p:spPr bwMode="auto">
          <a:xfrm>
            <a:off x="5476494" y="1334679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得到解後再換算回原單位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1A91193-A0D7-0F5E-56F3-22B0A9AE85F4}"/>
              </a:ext>
            </a:extLst>
          </p:cNvPr>
          <p:cNvSpPr/>
          <p:nvPr/>
        </p:nvSpPr>
        <p:spPr>
          <a:xfrm>
            <a:off x="1530414" y="202309"/>
            <a:ext cx="720080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96A5DF-07BC-B77F-9577-2E8FFE9FC247}"/>
              </a:ext>
            </a:extLst>
          </p:cNvPr>
          <p:cNvSpPr/>
          <p:nvPr/>
        </p:nvSpPr>
        <p:spPr>
          <a:xfrm>
            <a:off x="2769109" y="189184"/>
            <a:ext cx="650763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1E0270-334D-F9BA-C6AA-78E8EF8A5903}"/>
              </a:ext>
            </a:extLst>
          </p:cNvPr>
          <p:cNvSpPr txBox="1"/>
          <p:nvPr/>
        </p:nvSpPr>
        <p:spPr bwMode="auto">
          <a:xfrm>
            <a:off x="3604397" y="461351"/>
            <a:ext cx="29013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這些常數很繁雜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AA1960-50F9-9236-6639-6A05147160A3}"/>
                  </a:ext>
                </a:extLst>
              </p:cNvPr>
              <p:cNvSpPr txBox="1"/>
              <p:nvPr/>
            </p:nvSpPr>
            <p:spPr bwMode="auto">
              <a:xfrm>
                <a:off x="1944337" y="2793610"/>
                <a:ext cx="3793245" cy="524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那第一個常數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也等於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AA1960-50F9-9236-6639-6A0514716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4337" y="2793610"/>
                <a:ext cx="3793245" cy="524054"/>
              </a:xfrm>
              <a:prstGeom prst="rect">
                <a:avLst/>
              </a:prstGeom>
              <a:blipFill>
                <a:blip r:embed="rId14"/>
                <a:stretch>
                  <a:fillRect l="-1338"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D19FBEAB-74EE-16BB-816B-886FD040CE7B}"/>
              </a:ext>
            </a:extLst>
          </p:cNvPr>
          <p:cNvSpPr/>
          <p:nvPr/>
        </p:nvSpPr>
        <p:spPr>
          <a:xfrm>
            <a:off x="2173114" y="3767794"/>
            <a:ext cx="455735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9">
                <a:extLst>
                  <a:ext uri="{FF2B5EF4-FFF2-40B4-BE49-F238E27FC236}">
                    <a16:creationId xmlns:a16="http://schemas.microsoft.com/office/drawing/2014/main" id="{40A172D5-2666-8AF0-7D81-20378E4F8D35}"/>
                  </a:ext>
                </a:extLst>
              </p:cNvPr>
              <p:cNvSpPr txBox="1"/>
              <p:nvPr/>
            </p:nvSpPr>
            <p:spPr bwMode="auto">
              <a:xfrm>
                <a:off x="807532" y="2789850"/>
                <a:ext cx="1044132" cy="5666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9">
                <a:extLst>
                  <a:ext uri="{FF2B5EF4-FFF2-40B4-BE49-F238E27FC236}">
                    <a16:creationId xmlns:a16="http://schemas.microsoft.com/office/drawing/2014/main" id="{40A172D5-2666-8AF0-7D81-20378E4F8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32" y="2789850"/>
                <a:ext cx="1044132" cy="566694"/>
              </a:xfrm>
              <a:prstGeom prst="rect">
                <a:avLst/>
              </a:prstGeom>
              <a:blipFill>
                <a:blip r:embed="rId15"/>
                <a:stretch>
                  <a:fillRect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640CD827-232C-0A4C-3C10-95D1231A626E}"/>
              </a:ext>
            </a:extLst>
          </p:cNvPr>
          <p:cNvSpPr txBox="1"/>
          <p:nvPr/>
        </p:nvSpPr>
        <p:spPr bwMode="auto">
          <a:xfrm>
            <a:off x="5476494" y="1817540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單位是長度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0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8" grpId="0"/>
      <p:bldP spid="9" grpId="0"/>
      <p:bldP spid="12" grpId="0" animBg="1"/>
      <p:bldP spid="15" grpId="0" animBg="1"/>
      <p:bldP spid="19" grpId="0" animBg="1"/>
      <p:bldP spid="20" grpId="0" animBg="1"/>
      <p:bldP spid="21" grpId="0" animBg="1"/>
      <p:bldP spid="2" grpId="0" animBg="1"/>
      <p:bldP spid="4" grpId="0" animBg="1"/>
      <p:bldP spid="7" grpId="0"/>
      <p:bldP spid="10" grpId="0"/>
      <p:bldP spid="13" grpId="0"/>
      <p:bldP spid="22" grpId="0"/>
      <p:bldP spid="26" grpId="0"/>
      <p:bldP spid="27" grpId="0" animBg="1"/>
      <p:bldP spid="28" grpId="0" animBg="1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916F3-D29A-CD72-9783-21DC43E56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03D47-038C-9E0D-0DF7-8A52F14D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867" y="1052736"/>
            <a:ext cx="5336199" cy="4048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BE7F9-E6F3-C9FB-E360-F2C79BDC6471}"/>
              </a:ext>
            </a:extLst>
          </p:cNvPr>
          <p:cNvSpPr txBox="1"/>
          <p:nvPr/>
        </p:nvSpPr>
        <p:spPr bwMode="auto">
          <a:xfrm>
            <a:off x="1907704" y="472868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薛丁格怎麼解這個方程式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5DBBC-A3B7-CCED-65D8-7A8486B82250}"/>
              </a:ext>
            </a:extLst>
          </p:cNvPr>
          <p:cNvSpPr txBox="1"/>
          <p:nvPr/>
        </p:nvSpPr>
        <p:spPr bwMode="auto">
          <a:xfrm>
            <a:off x="2025678" y="5148049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他直接知道答案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883DF5A-E5B6-DF8C-2BFD-A6DE6494DE9E}"/>
                  </a:ext>
                </a:extLst>
              </p:cNvPr>
              <p:cNvSpPr txBox="1"/>
              <p:nvPr/>
            </p:nvSpPr>
            <p:spPr bwMode="auto">
              <a:xfrm>
                <a:off x="2111268" y="5564543"/>
                <a:ext cx="3779560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883DF5A-E5B6-DF8C-2BFD-A6DE6494D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1268" y="5564543"/>
                <a:ext cx="3779560" cy="532518"/>
              </a:xfrm>
              <a:prstGeom prst="rect">
                <a:avLst/>
              </a:prstGeom>
              <a:blipFill>
                <a:blip r:embed="rId3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D4E6ED73-D1FD-709F-67BA-541F5EBA1254}"/>
                  </a:ext>
                </a:extLst>
              </p:cNvPr>
              <p:cNvSpPr txBox="1"/>
              <p:nvPr/>
            </p:nvSpPr>
            <p:spPr bwMode="auto">
              <a:xfrm>
                <a:off x="4975997" y="309811"/>
                <a:ext cx="1906739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D4E6ED73-D1FD-709F-67BA-541F5EBA1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5997" y="309811"/>
                <a:ext cx="1906739" cy="695447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E5A9EDC-B54F-3DD7-4C74-8D0F5D41188D}"/>
              </a:ext>
            </a:extLst>
          </p:cNvPr>
          <p:cNvSpPr txBox="1"/>
          <p:nvPr/>
        </p:nvSpPr>
        <p:spPr bwMode="auto">
          <a:xfrm>
            <a:off x="2025678" y="6145210"/>
            <a:ext cx="6650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這是一個指數遞減的高斯分佈函數，乘上一個Hermite多項式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0A082-4A3A-70AD-DC6E-F85B9D1C4149}"/>
              </a:ext>
            </a:extLst>
          </p:cNvPr>
          <p:cNvSpPr/>
          <p:nvPr/>
        </p:nvSpPr>
        <p:spPr>
          <a:xfrm>
            <a:off x="3491880" y="2924944"/>
            <a:ext cx="2304256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2CC98E-EA8C-D07E-B525-46C859DFF2F4}"/>
                  </a:ext>
                </a:extLst>
              </p:cNvPr>
              <p:cNvSpPr txBox="1"/>
              <p:nvPr/>
            </p:nvSpPr>
            <p:spPr bwMode="auto">
              <a:xfrm>
                <a:off x="1114574" y="957833"/>
                <a:ext cx="7071187" cy="555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有限次多項式無法是此式的解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，因為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顯然比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來得高階。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2CC98E-EA8C-D07E-B525-46C859DFF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74" y="957833"/>
                <a:ext cx="7071187" cy="555152"/>
              </a:xfrm>
              <a:prstGeom prst="rect">
                <a:avLst/>
              </a:prstGeom>
              <a:blipFill>
                <a:blip r:embed="rId2"/>
                <a:stretch>
                  <a:fillRect l="-717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B08C82E-A5F7-E469-1605-AD9A7340F994}"/>
                  </a:ext>
                </a:extLst>
              </p:cNvPr>
              <p:cNvSpPr txBox="1"/>
              <p:nvPr/>
            </p:nvSpPr>
            <p:spPr bwMode="auto">
              <a:xfrm>
                <a:off x="5354989" y="4923824"/>
                <a:ext cx="193104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B08C82E-A5F7-E469-1605-AD9A7340F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54989" y="4923824"/>
                <a:ext cx="1931042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/>
              <p:nvPr/>
            </p:nvSpPr>
            <p:spPr bwMode="auto">
              <a:xfrm>
                <a:off x="4364504" y="5385399"/>
                <a:ext cx="193104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64504" y="5385399"/>
                <a:ext cx="1931041" cy="695447"/>
              </a:xfrm>
              <a:prstGeom prst="rect">
                <a:avLst/>
              </a:prstGeom>
              <a:blipFill>
                <a:blip r:embed="rId4"/>
                <a:stretch>
                  <a:fillRect b="-35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/>
              <p:nvPr/>
            </p:nvSpPr>
            <p:spPr bwMode="auto">
              <a:xfrm>
                <a:off x="1078129" y="2372277"/>
                <a:ext cx="78574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退而求其次，薛丁格猜想解可能是一個非多項式函數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乘上多項式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8129" y="2372277"/>
                <a:ext cx="7857490" cy="369332"/>
              </a:xfrm>
              <a:prstGeom prst="rect">
                <a:avLst/>
              </a:prstGeom>
              <a:blipFill>
                <a:blip r:embed="rId5"/>
                <a:stretch>
                  <a:fillRect l="-64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F02D99F-3C15-FA3E-8C12-1AA267618BC3}"/>
                  </a:ext>
                </a:extLst>
              </p:cNvPr>
              <p:cNvSpPr txBox="1"/>
              <p:nvPr/>
            </p:nvSpPr>
            <p:spPr bwMode="auto">
              <a:xfrm>
                <a:off x="1145347" y="2778532"/>
                <a:ext cx="220297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F02D99F-3C15-FA3E-8C12-1AA267618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5347" y="2778532"/>
                <a:ext cx="2202975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/>
              <p:nvPr/>
            </p:nvSpPr>
            <p:spPr bwMode="auto">
              <a:xfrm>
                <a:off x="1142315" y="318357"/>
                <a:ext cx="225068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315" y="318357"/>
                <a:ext cx="2250681" cy="695447"/>
              </a:xfrm>
              <a:prstGeom prst="rect">
                <a:avLst/>
              </a:prstGeom>
              <a:blipFill>
                <a:blip r:embed="rId7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/>
              <p:nvPr/>
            </p:nvSpPr>
            <p:spPr bwMode="auto">
              <a:xfrm>
                <a:off x="1091107" y="4379077"/>
                <a:ext cx="7857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多項式相比之下如一個常數， 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107" y="4379077"/>
                <a:ext cx="7857491" cy="369332"/>
              </a:xfrm>
              <a:prstGeom prst="rect">
                <a:avLst/>
              </a:prstGeom>
              <a:blipFill>
                <a:blip r:embed="rId8"/>
                <a:stretch>
                  <a:fillRect l="-48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/>
              <p:nvPr/>
            </p:nvSpPr>
            <p:spPr bwMode="auto">
              <a:xfrm>
                <a:off x="5257561" y="3076599"/>
                <a:ext cx="3678058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7561" y="3076599"/>
                <a:ext cx="3678058" cy="532518"/>
              </a:xfrm>
              <a:prstGeom prst="rect">
                <a:avLst/>
              </a:prstGeom>
              <a:blipFill>
                <a:blip r:embed="rId9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9C4F9A-9211-B15A-8DF3-17889AB5BB56}"/>
                  </a:ext>
                </a:extLst>
              </p:cNvPr>
              <p:cNvSpPr txBox="1"/>
              <p:nvPr/>
            </p:nvSpPr>
            <p:spPr bwMode="auto">
              <a:xfrm>
                <a:off x="1114574" y="3059590"/>
                <a:ext cx="4215451" cy="5217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但薛丁格如何猜到正確的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呢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？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9C4F9A-9211-B15A-8DF3-17889AB5B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74" y="3059590"/>
                <a:ext cx="4215451" cy="521746"/>
              </a:xfrm>
              <a:prstGeom prst="rect">
                <a:avLst/>
              </a:prstGeom>
              <a:blipFill>
                <a:blip r:embed="rId10"/>
                <a:stretch>
                  <a:fillRect l="-120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/>
              <p:nvPr/>
            </p:nvSpPr>
            <p:spPr bwMode="auto">
              <a:xfrm>
                <a:off x="1078129" y="4944791"/>
                <a:ext cx="44169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而在無限遠處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第二項比較重要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8129" y="4944791"/>
                <a:ext cx="4416997" cy="369332"/>
              </a:xfrm>
              <a:prstGeom prst="rect">
                <a:avLst/>
              </a:prstGeom>
              <a:blipFill>
                <a:blip r:embed="rId11"/>
                <a:stretch>
                  <a:fillRect l="-11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/>
              <p:nvPr/>
            </p:nvSpPr>
            <p:spPr bwMode="auto">
              <a:xfrm>
                <a:off x="1114574" y="6147239"/>
                <a:ext cx="338090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解出此方程式就可以得到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74" y="6147239"/>
                <a:ext cx="3380909" cy="369332"/>
              </a:xfrm>
              <a:prstGeom prst="rect">
                <a:avLst/>
              </a:prstGeom>
              <a:blipFill>
                <a:blip r:embed="rId12"/>
                <a:stretch>
                  <a:fillRect l="-149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FEEFCB3-682C-9DDA-1A65-A0C07AF76784}"/>
              </a:ext>
            </a:extLst>
          </p:cNvPr>
          <p:cNvSpPr txBox="1"/>
          <p:nvPr/>
        </p:nvSpPr>
        <p:spPr bwMode="auto">
          <a:xfrm>
            <a:off x="1091107" y="1834493"/>
            <a:ext cx="7071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而且有限次多項式在無限遠處會發散，不符合定態的要求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06B9CF-F8BE-113F-5F24-7E19730BCFFE}"/>
                  </a:ext>
                </a:extLst>
              </p:cNvPr>
              <p:cNvSpPr txBox="1"/>
              <p:nvPr/>
            </p:nvSpPr>
            <p:spPr bwMode="auto">
              <a:xfrm>
                <a:off x="1091107" y="4003452"/>
                <a:ext cx="79453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猜想：在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必須趨近於零，且比多項式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h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重要，才能使整個解趨零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06B9CF-F8BE-113F-5F24-7E19730BC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107" y="4003452"/>
                <a:ext cx="7945390" cy="369332"/>
              </a:xfrm>
              <a:prstGeom prst="rect">
                <a:avLst/>
              </a:prstGeom>
              <a:blipFill>
                <a:blip r:embed="rId13"/>
                <a:stretch>
                  <a:fillRect l="-478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/>
              <p:nvPr/>
            </p:nvSpPr>
            <p:spPr bwMode="auto">
              <a:xfrm>
                <a:off x="1161751" y="5362125"/>
                <a:ext cx="2310697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1751" y="5362125"/>
                <a:ext cx="2310697" cy="695447"/>
              </a:xfrm>
              <a:prstGeom prst="rect">
                <a:avLst/>
              </a:prstGeom>
              <a:blipFill>
                <a:blip r:embed="rId1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0F46666F-F91F-F783-4BDE-85DEF1ADCD07}"/>
              </a:ext>
            </a:extLst>
          </p:cNvPr>
          <p:cNvSpPr/>
          <p:nvPr/>
        </p:nvSpPr>
        <p:spPr>
          <a:xfrm>
            <a:off x="3717159" y="5611743"/>
            <a:ext cx="432048" cy="27438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9F3AC7-A119-F692-B270-6E2C1733F9B8}"/>
                  </a:ext>
                </a:extLst>
              </p:cNvPr>
              <p:cNvSpPr txBox="1"/>
              <p:nvPr/>
            </p:nvSpPr>
            <p:spPr bwMode="auto">
              <a:xfrm>
                <a:off x="1118356" y="1434378"/>
                <a:ext cx="37720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的最高次項沒有人可以抵消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9F3AC7-A119-F692-B270-6E2C1733F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8356" y="1434378"/>
                <a:ext cx="3772036" cy="369332"/>
              </a:xfrm>
              <a:prstGeom prst="rect">
                <a:avLst/>
              </a:prstGeom>
              <a:blipFill>
                <a:blip r:embed="rId16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48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5" grpId="0"/>
      <p:bldP spid="2" grpId="0" animBg="1"/>
      <p:bldP spid="3" grpId="0"/>
      <p:bldP spid="18" grpId="0"/>
      <p:bldP spid="21" grpId="0"/>
      <p:bldP spid="5" grpId="0"/>
      <p:bldP spid="11" grpId="0"/>
      <p:bldP spid="14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A6E1E4DA-A258-FFBE-F439-65F63457766F}"/>
                  </a:ext>
                </a:extLst>
              </p:cNvPr>
              <p:cNvSpPr txBox="1"/>
              <p:nvPr/>
            </p:nvSpPr>
            <p:spPr bwMode="auto">
              <a:xfrm>
                <a:off x="818901" y="2866348"/>
                <a:ext cx="2097434" cy="53251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A6E1E4DA-A258-FFBE-F439-65F634577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01" y="2866348"/>
                <a:ext cx="2097434" cy="532518"/>
              </a:xfrm>
              <a:prstGeom prst="rect">
                <a:avLst/>
              </a:prstGeom>
              <a:blipFill>
                <a:blip r:embed="rId2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/>
              <p:nvPr/>
            </p:nvSpPr>
            <p:spPr bwMode="auto">
              <a:xfrm>
                <a:off x="839938" y="1728850"/>
                <a:ext cx="2470356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938" y="1728850"/>
                <a:ext cx="2470356" cy="695447"/>
              </a:xfrm>
              <a:prstGeom prst="rect">
                <a:avLst/>
              </a:prstGeom>
              <a:blipFill>
                <a:blip r:embed="rId3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77B65FB-9FF6-7110-895F-1CEF13F95398}"/>
              </a:ext>
            </a:extLst>
          </p:cNvPr>
          <p:cNvSpPr txBox="1"/>
          <p:nvPr/>
        </p:nvSpPr>
        <p:spPr bwMode="auto">
          <a:xfrm>
            <a:off x="795201" y="2470590"/>
            <a:ext cx="6667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因此如果這樣設定：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01EB426-D38C-7807-0F37-BD373233E724}"/>
                  </a:ext>
                </a:extLst>
              </p:cNvPr>
              <p:cNvSpPr txBox="1"/>
              <p:nvPr/>
            </p:nvSpPr>
            <p:spPr bwMode="auto">
              <a:xfrm>
                <a:off x="848936" y="1074089"/>
                <a:ext cx="1576201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01EB426-D38C-7807-0F37-BD373233E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8936" y="1074089"/>
                <a:ext cx="1576201" cy="532518"/>
              </a:xfrm>
              <a:prstGeom prst="rect">
                <a:avLst/>
              </a:prstGeom>
              <a:blipFill>
                <a:blip r:embed="rId4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6B5786AB-701C-02EE-A33E-3E007C7C7F2D}"/>
                  </a:ext>
                </a:extLst>
              </p:cNvPr>
              <p:cNvSpPr txBox="1"/>
              <p:nvPr/>
            </p:nvSpPr>
            <p:spPr bwMode="auto">
              <a:xfrm>
                <a:off x="839474" y="4244058"/>
                <a:ext cx="1846724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6B5786AB-701C-02EE-A33E-3E007C7C7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474" y="4244058"/>
                <a:ext cx="1846724" cy="695447"/>
              </a:xfrm>
              <a:prstGeom prst="rect">
                <a:avLst/>
              </a:prstGeom>
              <a:blipFill>
                <a:blip r:embed="rId5"/>
                <a:stretch>
                  <a:fillRect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own Arrow 14">
            <a:extLst>
              <a:ext uri="{FF2B5EF4-FFF2-40B4-BE49-F238E27FC236}">
                <a16:creationId xmlns:a16="http://schemas.microsoft.com/office/drawing/2014/main" id="{436284A8-2AF1-EAB2-5444-F1A1435BF3A8}"/>
              </a:ext>
            </a:extLst>
          </p:cNvPr>
          <p:cNvSpPr/>
          <p:nvPr/>
        </p:nvSpPr>
        <p:spPr>
          <a:xfrm rot="16200000">
            <a:off x="2745303" y="4506337"/>
            <a:ext cx="168646" cy="24837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4D072493-375B-1351-D254-0AD87FCB95B8}"/>
                  </a:ext>
                </a:extLst>
              </p:cNvPr>
              <p:cNvSpPr txBox="1"/>
              <p:nvPr/>
            </p:nvSpPr>
            <p:spPr bwMode="auto">
              <a:xfrm>
                <a:off x="827584" y="5306390"/>
                <a:ext cx="3026919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4D072493-375B-1351-D254-0AD87FCB9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306390"/>
                <a:ext cx="3026919" cy="695447"/>
              </a:xfrm>
              <a:prstGeom prst="rect">
                <a:avLst/>
              </a:prstGeom>
              <a:blipFill>
                <a:blip r:embed="rId6"/>
                <a:stretch>
                  <a:fillRect b="-89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572793-2332-3F19-5FB2-C67318DFBE09}"/>
                  </a:ext>
                </a:extLst>
              </p:cNvPr>
              <p:cNvSpPr txBox="1"/>
              <p:nvPr/>
            </p:nvSpPr>
            <p:spPr bwMode="auto">
              <a:xfrm>
                <a:off x="3986208" y="5469447"/>
                <a:ext cx="28306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真的消失了。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572793-2332-3F19-5FB2-C67318DFB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6208" y="5469447"/>
                <a:ext cx="2830682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715B80-41B7-A7A9-63EE-87C76CB74603}"/>
                  </a:ext>
                </a:extLst>
              </p:cNvPr>
              <p:cNvSpPr txBox="1"/>
              <p:nvPr/>
            </p:nvSpPr>
            <p:spPr bwMode="auto">
              <a:xfrm>
                <a:off x="818901" y="285853"/>
                <a:ext cx="77557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/>
                  <a:t>很容易就可以找到，就是一個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高斯分佈函數，課本有細膩的推導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P86。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715B80-41B7-A7A9-63EE-87C76CB74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01" y="285853"/>
                <a:ext cx="7755761" cy="369332"/>
              </a:xfrm>
              <a:prstGeom prst="rect">
                <a:avLst/>
              </a:prstGeom>
              <a:blipFill>
                <a:blip r:embed="rId9"/>
                <a:stretch>
                  <a:fillRect l="-65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951B3F-4F32-BC8D-9F47-68240CAB4379}"/>
                  </a:ext>
                </a:extLst>
              </p:cNvPr>
              <p:cNvSpPr txBox="1"/>
              <p:nvPr/>
            </p:nvSpPr>
            <p:spPr bwMode="auto">
              <a:xfrm>
                <a:off x="811309" y="342900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就可能有有限次多項式的解！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951B3F-4F32-BC8D-9F47-68240CAB4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1309" y="3429000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08DDEFD-7DDB-2010-1D3D-18AE8D89B56C}"/>
              </a:ext>
            </a:extLst>
          </p:cNvPr>
          <p:cNvSpPr txBox="1"/>
          <p:nvPr/>
        </p:nvSpPr>
        <p:spPr bwMode="auto">
          <a:xfrm>
            <a:off x="827584" y="6165304"/>
            <a:ext cx="8014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後兩項是同次多項式，第一項則較低次，故後兩項的最高次項可以彼此抵消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E397D-A124-F3A9-AB9B-2BC1E48F50E5}"/>
              </a:ext>
            </a:extLst>
          </p:cNvPr>
          <p:cNvSpPr txBox="1"/>
          <p:nvPr/>
        </p:nvSpPr>
        <p:spPr bwMode="auto">
          <a:xfrm>
            <a:off x="811309" y="678331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我們直接代入驗證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6C42667E-0E63-2150-A3F4-9AEEC535DDE7}"/>
                  </a:ext>
                </a:extLst>
              </p:cNvPr>
              <p:cNvSpPr txBox="1"/>
              <p:nvPr/>
            </p:nvSpPr>
            <p:spPr bwMode="auto">
              <a:xfrm>
                <a:off x="2973054" y="4262849"/>
                <a:ext cx="5922968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f>
                      <m:f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sz="1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sz="1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f>
                      <m:f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𝑑h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6C42667E-0E63-2150-A3F4-9AEEC535D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3054" y="4262849"/>
                <a:ext cx="5922968" cy="6190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>
            <a:extLst>
              <a:ext uri="{FF2B5EF4-FFF2-40B4-BE49-F238E27FC236}">
                <a16:creationId xmlns:a16="http://schemas.microsoft.com/office/drawing/2014/main" id="{D9861E68-B70F-2C02-149D-0824B6010F8F}"/>
              </a:ext>
            </a:extLst>
          </p:cNvPr>
          <p:cNvSpPr/>
          <p:nvPr/>
        </p:nvSpPr>
        <p:spPr>
          <a:xfrm>
            <a:off x="3635896" y="4870646"/>
            <a:ext cx="144016" cy="35855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B9CDCE-DC5F-40D1-060C-B2E8EAB2B221}"/>
                  </a:ext>
                </a:extLst>
              </p:cNvPr>
              <p:cNvSpPr txBox="1"/>
              <p:nvPr/>
            </p:nvSpPr>
            <p:spPr bwMode="auto">
              <a:xfrm>
                <a:off x="818901" y="3822839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滿足的方程式為：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B9CDCE-DC5F-40D1-060C-B2E8EAB2B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01" y="3822839"/>
                <a:ext cx="4572000" cy="369332"/>
              </a:xfrm>
              <a:prstGeom prst="rect">
                <a:avLst/>
              </a:prstGeom>
              <a:blipFill>
                <a:blip r:embed="rId12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106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4" grpId="0" animBg="1"/>
      <p:bldP spid="15" grpId="0" animBg="1"/>
      <p:bldP spid="16" grpId="0" animBg="1"/>
      <p:bldP spid="18" grpId="0"/>
      <p:bldP spid="6" grpId="0"/>
      <p:bldP spid="2" grpId="0"/>
      <p:bldP spid="5" grpId="0" animBg="1"/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2" descr="C:\Users\Chia-Hung Chang\Downloads\Data\Knight\Media\Chapter41\Images\41_2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1752330"/>
            <a:ext cx="3630612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 descr="C:\Users\Chia-Hung Chang\Downloads\Data\Knight\Media\Chapter41\Images\41_2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752330"/>
            <a:ext cx="4633913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文字方塊 3"/>
          <p:cNvSpPr txBox="1">
            <a:spLocks noChangeArrowheads="1"/>
          </p:cNvSpPr>
          <p:nvPr/>
        </p:nvSpPr>
        <p:spPr bwMode="auto">
          <a:xfrm>
            <a:off x="1907704" y="394991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量子簡諧振盪器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Simple Harmonic Oscillator SHO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、量子彈簧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4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6012160" y="953395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文字方塊 7"/>
          <p:cNvSpPr txBox="1">
            <a:spLocks noChangeArrowheads="1"/>
          </p:cNvSpPr>
          <p:nvPr/>
        </p:nvSpPr>
        <p:spPr bwMode="auto">
          <a:xfrm>
            <a:off x="4728200" y="5909780"/>
            <a:ext cx="218340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能量是量子化的！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638829" y="898164"/>
                <a:ext cx="3009092" cy="7203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8829" y="898164"/>
                <a:ext cx="3009092" cy="720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147286" y="5642196"/>
                <a:ext cx="1955792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CN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286" y="5642196"/>
                <a:ext cx="1955792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38637B6-7EA1-ED58-6B25-7DEB0A024E1D}"/>
              </a:ext>
            </a:extLst>
          </p:cNvPr>
          <p:cNvSpPr txBox="1"/>
          <p:nvPr/>
        </p:nvSpPr>
        <p:spPr bwMode="auto">
          <a:xfrm>
            <a:off x="4749376" y="5457530"/>
            <a:ext cx="36306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波函數會進入古典禁止區域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65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17968" y="1830541"/>
            <a:ext cx="3928730" cy="983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趨近指數遞減，在原點附近維持緩慢變化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blipFill>
                <a:blip r:embed="rId3"/>
                <a:stretch>
                  <a:fillRect l="-6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BC1BF3-0B5E-EC14-6B73-B5F6595E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68"/>
          <a:stretch/>
        </p:blipFill>
        <p:spPr>
          <a:xfrm>
            <a:off x="617968" y="3665966"/>
            <a:ext cx="4784684" cy="1254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/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/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讓我們先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感覺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一下這個函數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的特性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blipFill>
                <a:blip r:embed="rId5"/>
                <a:stretch>
                  <a:fillRect l="-10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/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  <a:ea typeface="+mj-ea"/>
                      </a:rPr>
                      <m:t>式中</m:t>
                    </m:r>
                    <m:r>
                      <m:rPr>
                        <m:nor/>
                      </m:rPr>
                      <a:rPr lang="en-US" altLang="zh-TW" b="0" i="0" dirty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 err="1"/>
                  <a:t>是常數，此函數就是一個單純的高斯分佈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blipFill>
                <a:blip r:embed="rId6"/>
                <a:stretch>
                  <a:fillRect l="-541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/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/>
                  <a:t>是一次方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此函數在遠處是高斯分佈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blipFill>
                <a:blip r:embed="rId7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/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軸，在此函數需為零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blipFill>
                <a:blip r:embed="rId8"/>
                <a:stretch>
                  <a:fillRect l="-8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/>
              <p:nvPr/>
            </p:nvSpPr>
            <p:spPr bwMode="auto">
              <a:xfrm>
                <a:off x="658797" y="4948891"/>
                <a:ext cx="84852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大膽猜想：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此解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趨近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處由高斯分佈控制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，在原點附近則由多項式控制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4948891"/>
                <a:ext cx="8485203" cy="369332"/>
              </a:xfrm>
              <a:prstGeom prst="rect">
                <a:avLst/>
              </a:prstGeom>
              <a:blipFill>
                <a:blip r:embed="rId9"/>
                <a:stretch>
                  <a:fillRect l="-44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2D8F4262-7B84-0622-7CC0-6572CC0B3E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10" t="47299" r="53958" b="39817"/>
          <a:stretch/>
        </p:blipFill>
        <p:spPr>
          <a:xfrm>
            <a:off x="643270" y="5763798"/>
            <a:ext cx="2160240" cy="10039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49DF82-0AA3-2BED-E908-DD2F711356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06" t="28916" r="55763" b="59658"/>
          <a:stretch/>
        </p:blipFill>
        <p:spPr>
          <a:xfrm>
            <a:off x="3155185" y="5733255"/>
            <a:ext cx="2354903" cy="1003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/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該多項式若是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次，則會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越大能量越大。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blipFill>
                <a:blip r:embed="rId11"/>
                <a:stretch>
                  <a:fillRect l="-6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390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8315AB00-29EE-1809-618D-C92B70848502}"/>
                  </a:ext>
                </a:extLst>
              </p:cNvPr>
              <p:cNvSpPr txBox="1"/>
              <p:nvPr/>
            </p:nvSpPr>
            <p:spPr bwMode="auto">
              <a:xfrm>
                <a:off x="1276319" y="513417"/>
                <a:ext cx="3026919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8315AB00-29EE-1809-618D-C92B70848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6319" y="513417"/>
                <a:ext cx="3026919" cy="695447"/>
              </a:xfrm>
              <a:prstGeom prst="rect">
                <a:avLst/>
              </a:prstGeom>
              <a:blipFill>
                <a:blip r:embed="rId2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27E916-1C92-12B3-DC9A-101CFA34AA90}"/>
                  </a:ext>
                </a:extLst>
              </p:cNvPr>
              <p:cNvSpPr txBox="1"/>
              <p:nvPr/>
            </p:nvSpPr>
            <p:spPr bwMode="auto">
              <a:xfrm>
                <a:off x="1276319" y="1305505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這個方程式有有限次多項式解嗎？先讓我們假設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次多項式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27E916-1C92-12B3-DC9A-101CFA34A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6319" y="1305505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0862D8D-867F-6FA6-0076-BA8671CA4A76}"/>
                  </a:ext>
                </a:extLst>
              </p:cNvPr>
              <p:cNvSpPr txBox="1"/>
              <p:nvPr/>
            </p:nvSpPr>
            <p:spPr bwMode="auto">
              <a:xfrm>
                <a:off x="1273824" y="1654841"/>
                <a:ext cx="4425058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0862D8D-867F-6FA6-0076-BA8671CA4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3824" y="1654841"/>
                <a:ext cx="4425058" cy="378245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8CB6B3F-3E2D-C576-6B8A-17834300E1D6}"/>
              </a:ext>
            </a:extLst>
          </p:cNvPr>
          <p:cNvSpPr txBox="1"/>
          <p:nvPr/>
        </p:nvSpPr>
        <p:spPr bwMode="auto">
          <a:xfrm>
            <a:off x="1273824" y="2033086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代入後先看各項的最高次的貢獻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E4DF6E-7F27-453F-1453-9F22CA9F25E7}"/>
                  </a:ext>
                </a:extLst>
              </p:cNvPr>
              <p:cNvSpPr txBox="1"/>
              <p:nvPr/>
            </p:nvSpPr>
            <p:spPr bwMode="auto">
              <a:xfrm>
                <a:off x="1273824" y="2489577"/>
                <a:ext cx="440011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E4DF6E-7F27-453F-1453-9F22CA9F2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3824" y="2489577"/>
                <a:ext cx="4400115" cy="369332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6FB6A7E-B1E9-91C6-1D06-1603282F6D77}"/>
              </a:ext>
            </a:extLst>
          </p:cNvPr>
          <p:cNvSpPr txBox="1"/>
          <p:nvPr/>
        </p:nvSpPr>
        <p:spPr bwMode="auto">
          <a:xfrm>
            <a:off x="1273824" y="3041198"/>
            <a:ext cx="769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第一項的貢獻其實小兩次，在此可以先忽略。第二項與第三項必須抵消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747E06E-0D30-30AF-B31C-BCB57996A9BC}"/>
                  </a:ext>
                </a:extLst>
              </p:cNvPr>
              <p:cNvSpPr txBox="1"/>
              <p:nvPr/>
            </p:nvSpPr>
            <p:spPr bwMode="auto">
              <a:xfrm>
                <a:off x="1271329" y="3463954"/>
                <a:ext cx="312566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747E06E-0D30-30AF-B31C-BCB57996A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329" y="3463954"/>
                <a:ext cx="3125663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7AE29F4-DA54-0B4D-9963-6690999BDC14}"/>
                  </a:ext>
                </a:extLst>
              </p:cNvPr>
              <p:cNvSpPr txBox="1"/>
              <p:nvPr/>
            </p:nvSpPr>
            <p:spPr bwMode="auto">
              <a:xfrm>
                <a:off x="1259632" y="4332657"/>
                <a:ext cx="210115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7AE29F4-DA54-0B4D-9963-6690999BD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332657"/>
                <a:ext cx="210115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35704A2-D72C-D745-A075-8697C39853A9}"/>
                  </a:ext>
                </a:extLst>
              </p:cNvPr>
              <p:cNvSpPr txBox="1"/>
              <p:nvPr/>
            </p:nvSpPr>
            <p:spPr bwMode="auto">
              <a:xfrm>
                <a:off x="1259632" y="4800045"/>
                <a:ext cx="1941878" cy="6127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+1≡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35704A2-D72C-D745-A075-8697C3985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800045"/>
                <a:ext cx="1941878" cy="612732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38EA670-4106-CE68-BEEC-DAD35CBE23CD}"/>
              </a:ext>
            </a:extLst>
          </p:cNvPr>
          <p:cNvSpPr txBox="1"/>
          <p:nvPr/>
        </p:nvSpPr>
        <p:spPr bwMode="auto">
          <a:xfrm>
            <a:off x="1247936" y="3931145"/>
            <a:ext cx="4346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簡化後得到一個極漂亮的式子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BABB6723-F772-D2A2-056C-2D2636705D33}"/>
                  </a:ext>
                </a:extLst>
              </p:cNvPr>
              <p:cNvSpPr txBox="1"/>
              <p:nvPr/>
            </p:nvSpPr>
            <p:spPr bwMode="auto">
              <a:xfrm>
                <a:off x="1271329" y="5808446"/>
                <a:ext cx="1819088" cy="6186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BABB6723-F772-D2A2-056C-2D2636705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329" y="5808446"/>
                <a:ext cx="1819088" cy="618631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91BE20-7E20-BA1E-7E30-AE474768CD43}"/>
                  </a:ext>
                </a:extLst>
              </p:cNvPr>
              <p:cNvSpPr txBox="1"/>
              <p:nvPr/>
            </p:nvSpPr>
            <p:spPr bwMode="auto">
              <a:xfrm>
                <a:off x="1259632" y="5425945"/>
                <a:ext cx="66247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只有當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為奇整數時，方程式才有可歸一化的有限次多項式解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91BE20-7E20-BA1E-7E30-AE474768C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425945"/>
                <a:ext cx="6624736" cy="369332"/>
              </a:xfrm>
              <a:prstGeom prst="rect">
                <a:avLst/>
              </a:prstGeom>
              <a:blipFill>
                <a:blip r:embed="rId10"/>
                <a:stretch>
                  <a:fillRect l="-7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3C20FE4-A41B-88F6-3920-63FB98718724}"/>
              </a:ext>
            </a:extLst>
          </p:cNvPr>
          <p:cNvSpPr txBox="1"/>
          <p:nvPr/>
        </p:nvSpPr>
        <p:spPr bwMode="auto">
          <a:xfrm>
            <a:off x="3201510" y="5928734"/>
            <a:ext cx="5417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能量只有在這些值時，定態方程式才有解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604E0-47AE-2910-7928-AA698552D6B4}"/>
              </a:ext>
            </a:extLst>
          </p:cNvPr>
          <p:cNvSpPr txBox="1"/>
          <p:nvPr/>
        </p:nvSpPr>
        <p:spPr bwMode="auto">
          <a:xfrm>
            <a:off x="1229278" y="6413321"/>
            <a:ext cx="59816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量子簡諧運動的能量是量子化的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07B152-51D1-075F-7FDB-5D4B7B172FC2}"/>
              </a:ext>
            </a:extLst>
          </p:cNvPr>
          <p:cNvSpPr txBox="1"/>
          <p:nvPr/>
        </p:nvSpPr>
        <p:spPr bwMode="auto">
          <a:xfrm>
            <a:off x="1258121" y="70799"/>
            <a:ext cx="6381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以上是一個猜測的過程，是否可行，必須直接求解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3910E9-16D3-CE3D-BF03-37F920484549}"/>
                  </a:ext>
                </a:extLst>
              </p:cNvPr>
              <p:cNvSpPr txBox="1"/>
              <p:nvPr/>
            </p:nvSpPr>
            <p:spPr bwMode="auto">
              <a:xfrm>
                <a:off x="3509850" y="4332657"/>
                <a:ext cx="54171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是多項式解的冪次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是該解對應的能量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3910E9-16D3-CE3D-BF03-37F920484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9850" y="4332657"/>
                <a:ext cx="5417130" cy="369332"/>
              </a:xfrm>
              <a:prstGeom prst="rect">
                <a:avLst/>
              </a:prstGeom>
              <a:blipFill>
                <a:blip r:embed="rId11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F78F4D50-D2EB-31C5-31A1-25034C67E03F}"/>
              </a:ext>
            </a:extLst>
          </p:cNvPr>
          <p:cNvSpPr/>
          <p:nvPr/>
        </p:nvSpPr>
        <p:spPr>
          <a:xfrm>
            <a:off x="2123728" y="1674837"/>
            <a:ext cx="648072" cy="4580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F13350-C414-D2AA-A0AD-8D7A277563B0}"/>
              </a:ext>
            </a:extLst>
          </p:cNvPr>
          <p:cNvCxnSpPr>
            <a:stCxn id="18" idx="0"/>
          </p:cNvCxnSpPr>
          <p:nvPr/>
        </p:nvCxnSpPr>
        <p:spPr>
          <a:xfrm flipH="1" flipV="1">
            <a:off x="1763688" y="764704"/>
            <a:ext cx="684076" cy="910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CA62DD-E63C-7527-D82D-75A41C0700BD}"/>
              </a:ext>
            </a:extLst>
          </p:cNvPr>
          <p:cNvCxnSpPr>
            <a:cxnSpLocks/>
            <a:stCxn id="18" idx="7"/>
          </p:cNvCxnSpPr>
          <p:nvPr/>
        </p:nvCxnSpPr>
        <p:spPr>
          <a:xfrm flipH="1" flipV="1">
            <a:off x="2600164" y="764704"/>
            <a:ext cx="76728" cy="9772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92463D7-611B-4B61-90E2-ACEA6F4C6F43}"/>
              </a:ext>
            </a:extLst>
          </p:cNvPr>
          <p:cNvCxnSpPr>
            <a:cxnSpLocks/>
          </p:cNvCxnSpPr>
          <p:nvPr/>
        </p:nvCxnSpPr>
        <p:spPr>
          <a:xfrm flipV="1">
            <a:off x="2771800" y="980728"/>
            <a:ext cx="864096" cy="8640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7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/>
      <p:bldP spid="15" grpId="0"/>
      <p:bldP spid="17" grpId="0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D:\Dropbox\Documents\課程\YoungTextBook\Images\Chapter40\A_Images\A_Figures_and_Photos\40_2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2181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8F022C4-CF9A-CB3E-94DA-4808517578B8}"/>
                  </a:ext>
                </a:extLst>
              </p:cNvPr>
              <p:cNvSpPr txBox="1"/>
              <p:nvPr/>
            </p:nvSpPr>
            <p:spPr bwMode="auto">
              <a:xfrm>
                <a:off x="3563888" y="5423940"/>
                <a:ext cx="1819088" cy="6186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8F022C4-CF9A-CB3E-94DA-480851757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5423940"/>
                <a:ext cx="1819088" cy="618631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032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30E2A8-4645-D80A-0FFD-17F531F28403}"/>
              </a:ext>
            </a:extLst>
          </p:cNvPr>
          <p:cNvSpPr txBox="1"/>
          <p:nvPr/>
        </p:nvSpPr>
        <p:spPr bwMode="auto">
          <a:xfrm>
            <a:off x="1188335" y="881066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完整的解可以以</a:t>
            </a:r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/>
              <a:t>遞迴</a:t>
            </a:r>
            <a:r>
              <a:rPr lang="zh-TW" altLang="en-US" dirty="0"/>
              <a:t>關係得到：</a:t>
            </a:r>
            <a:endParaRPr lang="en-US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6E91EA16-8EEF-E9BC-AA1A-62380C1DF194}"/>
                  </a:ext>
                </a:extLst>
              </p:cNvPr>
              <p:cNvSpPr txBox="1"/>
              <p:nvPr/>
            </p:nvSpPr>
            <p:spPr bwMode="auto">
              <a:xfrm>
                <a:off x="1190830" y="1323818"/>
                <a:ext cx="3026919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6E91EA16-8EEF-E9BC-AA1A-62380C1DF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0830" y="1323818"/>
                <a:ext cx="3026919" cy="695447"/>
              </a:xfrm>
              <a:prstGeom prst="rect">
                <a:avLst/>
              </a:prstGeom>
              <a:blipFill>
                <a:blip r:embed="rId2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B72341-6BEE-E789-C17B-53D4812DC4A0}"/>
                  </a:ext>
                </a:extLst>
              </p:cNvPr>
              <p:cNvSpPr txBox="1"/>
              <p:nvPr/>
            </p:nvSpPr>
            <p:spPr bwMode="auto">
              <a:xfrm>
                <a:off x="1187624" y="2013554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已知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對應的解為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次多項式，記為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寫成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B72341-6BEE-E789-C17B-53D4812D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013554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33E3E6A-F546-C240-146E-E424018BBFA7}"/>
                  </a:ext>
                </a:extLst>
              </p:cNvPr>
              <p:cNvSpPr txBox="1"/>
              <p:nvPr/>
            </p:nvSpPr>
            <p:spPr bwMode="auto">
              <a:xfrm>
                <a:off x="1187624" y="2380495"/>
                <a:ext cx="6336704" cy="93326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33E3E6A-F546-C240-146E-E424018BB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380495"/>
                <a:ext cx="6336704" cy="933269"/>
              </a:xfrm>
              <a:prstGeom prst="rect">
                <a:avLst/>
              </a:prstGeom>
              <a:blipFill>
                <a:blip r:embed="rId4"/>
                <a:stretch>
                  <a:fillRect t="-89333" b="-129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5FAC188C-CDE1-5F2E-B1AE-C0D67A3BF9E0}"/>
                  </a:ext>
                </a:extLst>
              </p:cNvPr>
              <p:cNvSpPr txBox="1"/>
              <p:nvPr/>
            </p:nvSpPr>
            <p:spPr bwMode="auto">
              <a:xfrm>
                <a:off x="1187624" y="3356992"/>
                <a:ext cx="6136745" cy="93326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5FAC188C-CDE1-5F2E-B1AE-C0D67A3BF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3356992"/>
                <a:ext cx="6136745" cy="933269"/>
              </a:xfrm>
              <a:prstGeom prst="rect">
                <a:avLst/>
              </a:prstGeom>
              <a:blipFill>
                <a:blip r:embed="rId5"/>
                <a:stretch>
                  <a:fillRect l="-9091" t="-91892" b="-1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B9B053-826F-D8C5-02A6-C3B74CD3B0C7}"/>
                  </a:ext>
                </a:extLst>
              </p:cNvPr>
              <p:cNvSpPr txBox="1"/>
              <p:nvPr/>
            </p:nvSpPr>
            <p:spPr bwMode="auto">
              <a:xfrm>
                <a:off x="1186913" y="4269250"/>
                <a:ext cx="3672408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收集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的項，係數必須為零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B9B053-826F-D8C5-02A6-C3B74CD3B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6913" y="4269250"/>
                <a:ext cx="3672408" cy="378245"/>
              </a:xfrm>
              <a:prstGeom prst="rect">
                <a:avLst/>
              </a:prstGeom>
              <a:blipFill>
                <a:blip r:embed="rId6"/>
                <a:stretch>
                  <a:fillRect l="-1379"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DEF5F522-C2C7-9E26-7EE0-5AA3970E901D}"/>
                  </a:ext>
                </a:extLst>
              </p:cNvPr>
              <p:cNvSpPr txBox="1"/>
              <p:nvPr/>
            </p:nvSpPr>
            <p:spPr bwMode="auto">
              <a:xfrm>
                <a:off x="1186913" y="4647495"/>
                <a:ext cx="388580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DEF5F522-C2C7-9E26-7EE0-5AA3970E9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6913" y="4647495"/>
                <a:ext cx="388580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FA3BBF7-EA18-C528-CA68-37F827DB8F0D}"/>
              </a:ext>
            </a:extLst>
          </p:cNvPr>
          <p:cNvSpPr txBox="1"/>
          <p:nvPr/>
        </p:nvSpPr>
        <p:spPr bwMode="auto">
          <a:xfrm>
            <a:off x="3902852" y="532567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/>
              <a:t>遞迴</a:t>
            </a:r>
            <a:r>
              <a:rPr lang="zh-TW" altLang="en-US" dirty="0"/>
              <a:t>關係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7058C094-B355-2F40-F002-25E69AC625BD}"/>
                  </a:ext>
                </a:extLst>
              </p:cNvPr>
              <p:cNvSpPr txBox="1"/>
              <p:nvPr/>
            </p:nvSpPr>
            <p:spPr bwMode="auto">
              <a:xfrm>
                <a:off x="1186913" y="5175789"/>
                <a:ext cx="2567178" cy="6690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7058C094-B355-2F40-F002-25E69AC62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6913" y="5175789"/>
                <a:ext cx="2567178" cy="6690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62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100BEB-4330-BE3F-A7D1-952FDDE77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650" y="4018433"/>
            <a:ext cx="2177798" cy="2737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52FC7D-58D4-A8DA-B61C-31780FE25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4025673"/>
            <a:ext cx="2304256" cy="2761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DE9732-CF8D-AEE1-A38F-15E54001226B}"/>
              </a:ext>
            </a:extLst>
          </p:cNvPr>
          <p:cNvSpPr txBox="1"/>
          <p:nvPr/>
        </p:nvSpPr>
        <p:spPr bwMode="auto">
          <a:xfrm>
            <a:off x="3907506" y="410529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/>
              <a:t>遞迴</a:t>
            </a:r>
            <a:r>
              <a:rPr lang="zh-TW" altLang="en-US" dirty="0"/>
              <a:t>關係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F9F655ED-B316-478A-3B98-C4554932A341}"/>
                  </a:ext>
                </a:extLst>
              </p:cNvPr>
              <p:cNvSpPr txBox="1"/>
              <p:nvPr/>
            </p:nvSpPr>
            <p:spPr bwMode="auto">
              <a:xfrm>
                <a:off x="1191567" y="260648"/>
                <a:ext cx="2567178" cy="6690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F9F655ED-B316-478A-3B98-C4554932A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1567" y="260648"/>
                <a:ext cx="2567178" cy="669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400D3D-8D20-3FF3-B7C4-8F562ADD2554}"/>
                  </a:ext>
                </a:extLst>
              </p:cNvPr>
              <p:cNvSpPr txBox="1"/>
              <p:nvPr/>
            </p:nvSpPr>
            <p:spPr bwMode="auto">
              <a:xfrm>
                <a:off x="3255171" y="1387026"/>
                <a:ext cx="235186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400D3D-8D20-3FF3-B7C4-8F562ADD2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5171" y="1387026"/>
                <a:ext cx="235186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5A169-7AD0-FC80-CC34-55FA35E7C107}"/>
                  </a:ext>
                </a:extLst>
              </p:cNvPr>
              <p:cNvSpPr txBox="1"/>
              <p:nvPr/>
            </p:nvSpPr>
            <p:spPr bwMode="auto">
              <a:xfrm>
                <a:off x="5701487" y="1401650"/>
                <a:ext cx="34131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分子為零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m:rPr>
                        <m:nor/>
                      </m:rPr>
                      <a:rPr lang="zh-TW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TW" altLang="en-US" dirty="0"/>
                      <m:t>遞迴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停止。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5A169-7AD0-FC80-CC34-55FA35E7C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1487" y="1401650"/>
                <a:ext cx="3413158" cy="369332"/>
              </a:xfrm>
              <a:prstGeom prst="rect">
                <a:avLst/>
              </a:prstGeom>
              <a:blipFill>
                <a:blip r:embed="rId6"/>
                <a:stretch>
                  <a:fillRect l="-148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DC26E8-D242-842E-CD74-7754B82DB6FD}"/>
                  </a:ext>
                </a:extLst>
              </p:cNvPr>
              <p:cNvSpPr txBox="1"/>
              <p:nvPr/>
            </p:nvSpPr>
            <p:spPr bwMode="auto">
              <a:xfrm>
                <a:off x="3269601" y="2321103"/>
                <a:ext cx="235186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DC26E8-D242-842E-CD74-7754B82DB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9601" y="2321103"/>
                <a:ext cx="235186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C5BE86-DEF3-2149-287E-F3C3BCC65CB4}"/>
                  </a:ext>
                </a:extLst>
              </p:cNvPr>
              <p:cNvSpPr txBox="1"/>
              <p:nvPr/>
            </p:nvSpPr>
            <p:spPr bwMode="auto">
              <a:xfrm>
                <a:off x="5715917" y="2299075"/>
                <a:ext cx="25671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m:rPr>
                        <m:nor/>
                      </m:rPr>
                      <a:rPr lang="zh-TW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TW" altLang="en-US" dirty="0"/>
                      <m:t>遞迴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會停止。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C5BE86-DEF3-2149-287E-F3C3BCC65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917" y="2299075"/>
                <a:ext cx="2567178" cy="369332"/>
              </a:xfrm>
              <a:prstGeom prst="rect">
                <a:avLst/>
              </a:prstGeom>
              <a:blipFill>
                <a:blip r:embed="rId8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B6F2EF-A4E5-E5EB-DB31-8FF3BB34416E}"/>
                  </a:ext>
                </a:extLst>
              </p:cNvPr>
              <p:cNvSpPr txBox="1"/>
              <p:nvPr/>
            </p:nvSpPr>
            <p:spPr bwMode="auto">
              <a:xfrm>
                <a:off x="1144991" y="1359113"/>
                <a:ext cx="24463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偶函數：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是偶數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B6F2EF-A4E5-E5EB-DB31-8FF3BB344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4991" y="1359113"/>
                <a:ext cx="2446316" cy="369332"/>
              </a:xfrm>
              <a:prstGeom prst="rect">
                <a:avLst/>
              </a:prstGeom>
              <a:blipFill>
                <a:blip r:embed="rId9"/>
                <a:stretch>
                  <a:fillRect l="-259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7BDD7E-2F47-E354-4C1D-9207FDFE03F1}"/>
                  </a:ext>
                </a:extLst>
              </p:cNvPr>
              <p:cNvSpPr txBox="1"/>
              <p:nvPr/>
            </p:nvSpPr>
            <p:spPr bwMode="auto">
              <a:xfrm>
                <a:off x="1159421" y="2306887"/>
                <a:ext cx="24463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奇函數：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是奇數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7BDD7E-2F47-E354-4C1D-9207FDFE0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9421" y="2306887"/>
                <a:ext cx="2446316" cy="369332"/>
              </a:xfrm>
              <a:prstGeom prst="rect">
                <a:avLst/>
              </a:prstGeom>
              <a:blipFill>
                <a:blip r:embed="rId10"/>
                <a:stretch>
                  <a:fillRect l="-207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DB84EF-A7F5-DD53-C27A-2FC7B2054500}"/>
                  </a:ext>
                </a:extLst>
              </p:cNvPr>
              <p:cNvSpPr txBox="1"/>
              <p:nvPr/>
            </p:nvSpPr>
            <p:spPr bwMode="auto">
              <a:xfrm>
                <a:off x="1144991" y="3594580"/>
                <a:ext cx="77531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不是整數，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遞迴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不會停止，多項式是無限次，可證明所得的解會發散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DB84EF-A7F5-DD53-C27A-2FC7B2054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4991" y="3594580"/>
                <a:ext cx="7753176" cy="369332"/>
              </a:xfrm>
              <a:prstGeom prst="rect">
                <a:avLst/>
              </a:prstGeom>
              <a:blipFill>
                <a:blip r:embed="rId11"/>
                <a:stretch>
                  <a:fillRect l="-81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B6EE2D7-4F17-A128-67BD-4B6E732C0108}"/>
              </a:ext>
            </a:extLst>
          </p:cNvPr>
          <p:cNvSpPr txBox="1"/>
          <p:nvPr/>
        </p:nvSpPr>
        <p:spPr bwMode="auto">
          <a:xfrm>
            <a:off x="1144991" y="956860"/>
            <a:ext cx="68211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注意多項式中偶數次項是偶函數，奇數次項是奇函數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CD9005-75B2-1DF7-E6EE-63711CEA72E5}"/>
              </a:ext>
            </a:extLst>
          </p:cNvPr>
          <p:cNvSpPr txBox="1"/>
          <p:nvPr/>
        </p:nvSpPr>
        <p:spPr bwMode="auto">
          <a:xfrm>
            <a:off x="1147471" y="1803903"/>
            <a:ext cx="3612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其餘奇數次項係數都為零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F57BE6-F857-9FE4-D4D9-1238C1D6043B}"/>
              </a:ext>
            </a:extLst>
          </p:cNvPr>
          <p:cNvSpPr txBox="1"/>
          <p:nvPr/>
        </p:nvSpPr>
        <p:spPr bwMode="auto">
          <a:xfrm>
            <a:off x="1144991" y="2737980"/>
            <a:ext cx="3612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其餘偶數次項係數都為零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F65ADE-D430-9E9A-B80B-76CEC9ABA84D}"/>
              </a:ext>
            </a:extLst>
          </p:cNvPr>
          <p:cNvSpPr txBox="1"/>
          <p:nvPr/>
        </p:nvSpPr>
        <p:spPr bwMode="auto">
          <a:xfrm>
            <a:off x="1144991" y="3177703"/>
            <a:ext cx="4964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這樣多項式正是Hermite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polynomials。</a:t>
            </a:r>
          </a:p>
        </p:txBody>
      </p:sp>
    </p:spTree>
    <p:extLst>
      <p:ext uri="{BB962C8B-B14F-4D97-AF65-F5344CB8AC3E}">
        <p14:creationId xmlns:p14="http://schemas.microsoft.com/office/powerpoint/2010/main" val="6444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7B015-38D4-A7BD-8FD3-29160261868D}"/>
                  </a:ext>
                </a:extLst>
              </p:cNvPr>
              <p:cNvSpPr txBox="1"/>
              <p:nvPr/>
            </p:nvSpPr>
            <p:spPr bwMode="auto">
              <a:xfrm>
                <a:off x="2080607" y="1079747"/>
                <a:ext cx="2567178" cy="6690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7B015-38D4-A7BD-8FD3-291602618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0607" y="1079747"/>
                <a:ext cx="2567178" cy="6690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01F130-CDF1-63B1-3DA0-118AB62F01C6}"/>
                  </a:ext>
                </a:extLst>
              </p:cNvPr>
              <p:cNvSpPr txBox="1"/>
              <p:nvPr/>
            </p:nvSpPr>
            <p:spPr bwMode="auto">
              <a:xfrm>
                <a:off x="579340" y="2419131"/>
                <a:ext cx="86409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01F130-CDF1-63B1-3DA0-118AB62F0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340" y="2419131"/>
                <a:ext cx="86409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56A31305-EC18-5F19-E37E-27722BC8A80C}"/>
                  </a:ext>
                </a:extLst>
              </p:cNvPr>
              <p:cNvSpPr txBox="1"/>
              <p:nvPr/>
            </p:nvSpPr>
            <p:spPr bwMode="auto">
              <a:xfrm>
                <a:off x="3221869" y="2324444"/>
                <a:ext cx="3381671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56A31305-EC18-5F19-E37E-27722BC8A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1869" y="2324444"/>
                <a:ext cx="3381671" cy="532518"/>
              </a:xfrm>
              <a:prstGeom prst="rect">
                <a:avLst/>
              </a:prstGeom>
              <a:blipFill>
                <a:blip r:embed="rId4"/>
                <a:stretch>
                  <a:fillRect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D8B0BE-7F0D-2711-E0A9-18F2596B73E4}"/>
                  </a:ext>
                </a:extLst>
              </p:cNvPr>
              <p:cNvSpPr txBox="1"/>
              <p:nvPr/>
            </p:nvSpPr>
            <p:spPr bwMode="auto">
              <a:xfrm>
                <a:off x="536174" y="4548517"/>
                <a:ext cx="86363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D8B0BE-7F0D-2711-E0A9-18F2596B7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74" y="4548517"/>
                <a:ext cx="86363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C579BCDD-E977-81C2-F0BF-BCD93F4353EC}"/>
                  </a:ext>
                </a:extLst>
              </p:cNvPr>
              <p:cNvSpPr txBox="1"/>
              <p:nvPr/>
            </p:nvSpPr>
            <p:spPr bwMode="auto">
              <a:xfrm>
                <a:off x="3116118" y="4466924"/>
                <a:ext cx="3662522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C579BCDD-E977-81C2-F0BF-BCD93F435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118" y="4466924"/>
                <a:ext cx="3662522" cy="532518"/>
              </a:xfrm>
              <a:prstGeom prst="rect">
                <a:avLst/>
              </a:prstGeom>
              <a:blipFill>
                <a:blip r:embed="rId6"/>
                <a:stretch>
                  <a:fillRect b="-46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75A13ED4-018C-40E1-6A6A-64916915D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1" b="7465"/>
          <a:stretch/>
        </p:blipFill>
        <p:spPr bwMode="auto">
          <a:xfrm>
            <a:off x="6949307" y="44624"/>
            <a:ext cx="1992267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A5ADA087-AA3B-4AC0-62B8-B1BF2DF2E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51067"/>
          <a:stretch/>
        </p:blipFill>
        <p:spPr bwMode="auto">
          <a:xfrm>
            <a:off x="6932581" y="1970883"/>
            <a:ext cx="199226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C178B9-D663-81E6-9911-DDFFDEF170AB}"/>
                  </a:ext>
                </a:extLst>
              </p:cNvPr>
              <p:cNvSpPr txBox="1"/>
              <p:nvPr/>
            </p:nvSpPr>
            <p:spPr bwMode="auto">
              <a:xfrm>
                <a:off x="536175" y="5702805"/>
                <a:ext cx="86363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C178B9-D663-81E6-9911-DDFFDEF17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75" y="5702805"/>
                <a:ext cx="86363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D47044DF-45E2-6484-3714-404E763AA35C}"/>
                  </a:ext>
                </a:extLst>
              </p:cNvPr>
              <p:cNvSpPr txBox="1"/>
              <p:nvPr/>
            </p:nvSpPr>
            <p:spPr bwMode="auto">
              <a:xfrm>
                <a:off x="3096345" y="5447089"/>
                <a:ext cx="1699440" cy="6509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D47044DF-45E2-6484-3714-404E763AA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6345" y="5447089"/>
                <a:ext cx="1699440" cy="6509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563BCE-6A16-F481-6A5B-B6D69138C780}"/>
                  </a:ext>
                </a:extLst>
              </p:cNvPr>
              <p:cNvSpPr txBox="1"/>
              <p:nvPr/>
            </p:nvSpPr>
            <p:spPr bwMode="auto">
              <a:xfrm>
                <a:off x="3096345" y="6169749"/>
                <a:ext cx="5328592" cy="5325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563BCE-6A16-F481-6A5B-B6D69138C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6345" y="6169749"/>
                <a:ext cx="5328592" cy="532518"/>
              </a:xfrm>
              <a:prstGeom prst="rect">
                <a:avLst/>
              </a:prstGeom>
              <a:blipFill>
                <a:blip r:embed="rId10"/>
                <a:stretch>
                  <a:fillRect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BB9120BE-398E-26FB-4AAC-54D87011C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4" r="25786"/>
          <a:stretch/>
        </p:blipFill>
        <p:spPr bwMode="auto">
          <a:xfrm>
            <a:off x="6935604" y="4060416"/>
            <a:ext cx="200597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CAF7B0-F1F9-B3DE-A0D4-D5ED388C4A2E}"/>
              </a:ext>
            </a:extLst>
          </p:cNvPr>
          <p:cNvSpPr txBox="1"/>
          <p:nvPr/>
        </p:nvSpPr>
        <p:spPr bwMode="auto">
          <a:xfrm>
            <a:off x="497736" y="2061119"/>
            <a:ext cx="1944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前三個定態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E3FF5D1D-8A74-9745-F9AC-4699E6671E3C}"/>
                  </a:ext>
                </a:extLst>
              </p:cNvPr>
              <p:cNvSpPr txBox="1"/>
              <p:nvPr/>
            </p:nvSpPr>
            <p:spPr bwMode="auto">
              <a:xfrm>
                <a:off x="4795785" y="855732"/>
                <a:ext cx="1872208" cy="8798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E3FF5D1D-8A74-9745-F9AC-4699E6671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5785" y="855732"/>
                <a:ext cx="1872208" cy="879856"/>
              </a:xfrm>
              <a:prstGeom prst="rect">
                <a:avLst/>
              </a:prstGeom>
              <a:blipFill>
                <a:blip r:embed="rId11"/>
                <a:stretch>
                  <a:fillRect t="-97143" b="-1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2E08666D-3F54-1329-1B38-E6BB5950FBF4}"/>
                  </a:ext>
                </a:extLst>
              </p:cNvPr>
              <p:cNvSpPr txBox="1"/>
              <p:nvPr/>
            </p:nvSpPr>
            <p:spPr bwMode="auto">
              <a:xfrm>
                <a:off x="540377" y="3077276"/>
                <a:ext cx="1356653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2E08666D-3F54-1329-1B38-E6BB5950F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377" y="3077276"/>
                <a:ext cx="1356653" cy="9106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249E0968-5D74-2C95-0DD2-B832D7871B2F}"/>
                  </a:ext>
                </a:extLst>
              </p:cNvPr>
              <p:cNvSpPr txBox="1"/>
              <p:nvPr/>
            </p:nvSpPr>
            <p:spPr bwMode="auto">
              <a:xfrm>
                <a:off x="3829447" y="3341759"/>
                <a:ext cx="2774093" cy="64036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249E0968-5D74-2C95-0DD2-B832D7871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9447" y="3341759"/>
                <a:ext cx="2774093" cy="640368"/>
              </a:xfrm>
              <a:prstGeom prst="rect">
                <a:avLst/>
              </a:prstGeom>
              <a:blipFill>
                <a:blip r:embed="rId13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1FFD75F-8234-D58D-8CA1-7DE350900641}"/>
              </a:ext>
            </a:extLst>
          </p:cNvPr>
          <p:cNvSpPr txBox="1"/>
          <p:nvPr/>
        </p:nvSpPr>
        <p:spPr bwMode="auto">
          <a:xfrm>
            <a:off x="1897030" y="3475262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Ground state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B7A1BF-99DA-B193-538F-86F41361E187}"/>
              </a:ext>
            </a:extLst>
          </p:cNvPr>
          <p:cNvSpPr txBox="1"/>
          <p:nvPr/>
        </p:nvSpPr>
        <p:spPr bwMode="auto">
          <a:xfrm>
            <a:off x="1485359" y="4548517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1st excited state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905939-D72A-88E0-3F3E-499AC1493453}"/>
              </a:ext>
            </a:extLst>
          </p:cNvPr>
          <p:cNvSpPr txBox="1"/>
          <p:nvPr/>
        </p:nvSpPr>
        <p:spPr bwMode="auto">
          <a:xfrm>
            <a:off x="1820234" y="3982793"/>
            <a:ext cx="29755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常數則由歸一化條件給定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FF5BF8E9-FBEC-3B18-861E-4052851A04C8}"/>
                  </a:ext>
                </a:extLst>
              </p:cNvPr>
              <p:cNvSpPr txBox="1"/>
              <p:nvPr/>
            </p:nvSpPr>
            <p:spPr bwMode="auto">
              <a:xfrm>
                <a:off x="561782" y="395200"/>
                <a:ext cx="3233001" cy="521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TW" altLang="en-US" sz="1800" b="0" i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的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i="0" dirty="0">
                    <a:latin typeface="+mj-lt"/>
                    <a:ea typeface="+mn-ea"/>
                  </a:rPr>
                  <a:t>次</a:t>
                </a:r>
                <a:r>
                  <a:rPr lang="zh-TW" altLang="en-US" i="0" dirty="0">
                    <a:latin typeface="+mj-lt"/>
                    <a:ea typeface="+mj-ea"/>
                  </a:rPr>
                  <a:t>多項式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FF5BF8E9-FBEC-3B18-861E-4052851A0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782" y="395200"/>
                <a:ext cx="3233001" cy="521746"/>
              </a:xfrm>
              <a:prstGeom prst="rect">
                <a:avLst/>
              </a:prstGeom>
              <a:blipFill>
                <a:blip r:embed="rId14"/>
                <a:stretch>
                  <a:fillRect b="-170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D147C32-760D-89A7-1C4D-86F27CFD82AB}"/>
              </a:ext>
            </a:extLst>
          </p:cNvPr>
          <p:cNvSpPr txBox="1"/>
          <p:nvPr/>
        </p:nvSpPr>
        <p:spPr bwMode="auto">
          <a:xfrm>
            <a:off x="1443435" y="5698774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2nd excited state</a:t>
            </a:r>
          </a:p>
        </p:txBody>
      </p:sp>
    </p:spTree>
    <p:extLst>
      <p:ext uri="{BB962C8B-B14F-4D97-AF65-F5344CB8AC3E}">
        <p14:creationId xmlns:p14="http://schemas.microsoft.com/office/powerpoint/2010/main" val="329388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/>
      <p:bldP spid="19" grpId="0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1" t="467" r="57109" b="-467"/>
          <a:stretch/>
        </p:blipFill>
        <p:spPr>
          <a:xfrm>
            <a:off x="2123728" y="63500"/>
            <a:ext cx="1870599" cy="6794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F662C2-1EA0-39FC-2E1D-FD6A5BE7D988}"/>
                  </a:ext>
                </a:extLst>
              </p:cNvPr>
              <p:cNvSpPr txBox="1"/>
              <p:nvPr/>
            </p:nvSpPr>
            <p:spPr bwMode="auto">
              <a:xfrm>
                <a:off x="5724128" y="1052736"/>
                <a:ext cx="1133872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F662C2-1EA0-39FC-2E1D-FD6A5BE7D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4128" y="1052736"/>
                <a:ext cx="1133872" cy="566694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602D49C-9998-4198-4109-ECF8B2150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75" t="1747" b="78117"/>
          <a:stretch/>
        </p:blipFill>
        <p:spPr>
          <a:xfrm>
            <a:off x="4283968" y="1844824"/>
            <a:ext cx="4318839" cy="2376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AE122-7CB5-4C43-1582-AEAC582E347B}"/>
              </a:ext>
            </a:extLst>
          </p:cNvPr>
          <p:cNvSpPr txBox="1"/>
          <p:nvPr/>
        </p:nvSpPr>
        <p:spPr bwMode="auto">
          <a:xfrm>
            <a:off x="4499992" y="4509120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能量量子化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Energy Quantization</a:t>
            </a:r>
          </a:p>
        </p:txBody>
      </p:sp>
    </p:spTree>
    <p:extLst>
      <p:ext uri="{BB962C8B-B14F-4D97-AF65-F5344CB8AC3E}">
        <p14:creationId xmlns:p14="http://schemas.microsoft.com/office/powerpoint/2010/main" val="3196158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595BBB-0A59-7F47-5ADE-5BAC9D565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398340"/>
            <a:ext cx="5156130" cy="412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B743E-3639-F0DB-6D8D-9885738C5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33"/>
          <a:stretch/>
        </p:blipFill>
        <p:spPr>
          <a:xfrm>
            <a:off x="1331640" y="312472"/>
            <a:ext cx="7560070" cy="13907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A53CB5-9EA6-EB95-3AEA-9078E3AB9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703248"/>
            <a:ext cx="7560070" cy="57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9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Chia-Hung Chang\Downloads\Data\Knight\Media\Chapter41\Images\41_22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865438"/>
            <a:ext cx="517525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文字方塊 2"/>
          <p:cNvSpPr txBox="1">
            <a:spLocks noChangeArrowheads="1"/>
          </p:cNvSpPr>
          <p:nvPr/>
        </p:nvSpPr>
        <p:spPr bwMode="auto">
          <a:xfrm>
            <a:off x="6804025" y="4652963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 = 11 State 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0" name="文字方塊 3"/>
          <p:cNvSpPr txBox="1">
            <a:spLocks noChangeArrowheads="1"/>
          </p:cNvSpPr>
          <p:nvPr/>
        </p:nvSpPr>
        <p:spPr bwMode="auto">
          <a:xfrm>
            <a:off x="2339975" y="5949950"/>
            <a:ext cx="4214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For large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, the quantum probability is similar to the classical one.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61" name="Picture 5" descr="D:\Dropbox\Documents\課程\YoungTextBook\Images\Chapter40\A_Images\A_Figures_and_Photos\40_27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83608"/>
            <a:ext cx="85471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082BD-3AE1-FD81-E9DA-3BB202D4C4DF}"/>
              </a:ext>
            </a:extLst>
          </p:cNvPr>
          <p:cNvSpPr txBox="1"/>
          <p:nvPr/>
        </p:nvSpPr>
        <p:spPr bwMode="auto">
          <a:xfrm>
            <a:off x="251521" y="2235995"/>
            <a:ext cx="8660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綠縣是量子機率分佈，藍線是對應古典振動的位置機率，兩端運動慢，出現機率高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603627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36EDE-3902-7E6C-0932-515EF52D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980728"/>
            <a:ext cx="5760640" cy="45037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D94913-AF1A-73F7-F6CF-68C9CD5373A0}"/>
                  </a:ext>
                </a:extLst>
              </p:cNvPr>
              <p:cNvSpPr txBox="1"/>
              <p:nvPr/>
            </p:nvSpPr>
            <p:spPr bwMode="auto">
              <a:xfrm>
                <a:off x="4355976" y="2955615"/>
                <a:ext cx="75257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=60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D94913-AF1A-73F7-F6CF-68C9CD537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2955615"/>
                <a:ext cx="752578" cy="276999"/>
              </a:xfrm>
              <a:prstGeom prst="rect">
                <a:avLst/>
              </a:prstGeom>
              <a:blipFill>
                <a:blip r:embed="rId3"/>
                <a:stretch>
                  <a:fillRect l="-5000" r="-6667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3897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89DF0-36FB-4494-8115-45A310877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551521"/>
            <a:ext cx="5803278" cy="3103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E117E-B71B-0BEF-D74D-2B4A3F1F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54" y="227421"/>
            <a:ext cx="5803900" cy="2324100"/>
          </a:xfrm>
          <a:prstGeom prst="rect">
            <a:avLst/>
          </a:prstGeom>
        </p:spPr>
      </p:pic>
      <p:pic>
        <p:nvPicPr>
          <p:cNvPr id="5" name="Picture 8" descr="http://photos.aip.org/history/Thumbnails/schrodinger_erwin_a1.jpg">
            <a:extLst>
              <a:ext uri="{FF2B5EF4-FFF2-40B4-BE49-F238E27FC236}">
                <a16:creationId xmlns:a16="http://schemas.microsoft.com/office/drawing/2014/main" id="{BF79107C-E6EE-4BAF-636D-EA883B84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27090"/>
            <a:ext cx="1770580" cy="262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2F4196-3ECC-9B47-343F-2B7B83CE6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4" r="10099" b="82055"/>
          <a:stretch/>
        </p:blipFill>
        <p:spPr>
          <a:xfrm>
            <a:off x="5796136" y="1615417"/>
            <a:ext cx="3024959" cy="522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100109-9DD0-C345-3678-2F55FEEB2153}"/>
              </a:ext>
            </a:extLst>
          </p:cNvPr>
          <p:cNvSpPr txBox="1"/>
          <p:nvPr/>
        </p:nvSpPr>
        <p:spPr bwMode="auto">
          <a:xfrm>
            <a:off x="2123281" y="6331089"/>
            <a:ext cx="4075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先讓我們定性的來猜一下它的定態解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55CD1D4A-A67B-E1A2-C898-DA83B82EC50B}"/>
                  </a:ext>
                </a:extLst>
              </p:cNvPr>
              <p:cNvSpPr txBox="1"/>
              <p:nvPr/>
            </p:nvSpPr>
            <p:spPr bwMode="auto">
              <a:xfrm>
                <a:off x="2123281" y="5682963"/>
                <a:ext cx="443557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55CD1D4A-A67B-E1A2-C898-DA83B82EC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281" y="5682963"/>
                <a:ext cx="4435573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160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文字方塊 1"/>
          <p:cNvSpPr txBox="1">
            <a:spLocks noChangeArrowheads="1"/>
          </p:cNvSpPr>
          <p:nvPr/>
        </p:nvSpPr>
        <p:spPr bwMode="auto">
          <a:xfrm>
            <a:off x="1835696" y="1243372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微觀世界有許多彈簧！</a:t>
            </a:r>
          </a:p>
        </p:txBody>
      </p:sp>
      <p:pic>
        <p:nvPicPr>
          <p:cNvPr id="12288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5167595" cy="291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5">
            <a:extLst>
              <a:ext uri="{FF2B5EF4-FFF2-40B4-BE49-F238E27FC236}">
                <a16:creationId xmlns:a16="http://schemas.microsoft.com/office/drawing/2014/main" id="{F29FF6F8-9C84-E000-0A0F-1C1EA368C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1659880"/>
            <a:ext cx="6702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一個力學系統在平衡點附近的小範圍運動，都是簡諧運動！</a:t>
            </a:r>
          </a:p>
        </p:txBody>
      </p:sp>
    </p:spTree>
    <p:extLst>
      <p:ext uri="{BB962C8B-B14F-4D97-AF65-F5344CB8AC3E}">
        <p14:creationId xmlns:p14="http://schemas.microsoft.com/office/powerpoint/2010/main" val="41438387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85938"/>
            <a:ext cx="3641725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C:\Users\Chia-Hung Chang\Downloads\Data\Knight\Media\Chapter41\Images\41_24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33" y="3068961"/>
            <a:ext cx="4411680" cy="263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文字方塊 3"/>
          <p:cNvSpPr txBox="1">
            <a:spLocks noChangeArrowheads="1"/>
          </p:cNvSpPr>
          <p:nvPr/>
        </p:nvSpPr>
        <p:spPr bwMode="auto">
          <a:xfrm>
            <a:off x="4102328" y="2492896"/>
            <a:ext cx="311894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Molecular Vibration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分子光譜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D1221-333D-D8E2-5542-1A5355683649}"/>
              </a:ext>
            </a:extLst>
          </p:cNvPr>
          <p:cNvSpPr txBox="1"/>
          <p:nvPr/>
        </p:nvSpPr>
        <p:spPr bwMode="auto">
          <a:xfrm>
            <a:off x="2771800" y="1093335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分子的束縛鍵就是一個彈簧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1442229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B96A9-BFF2-0430-CBA0-AD15E2A80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81917"/>
            <a:ext cx="6514852" cy="2894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4263D-3A5A-145A-846B-F580B2F39612}"/>
              </a:ext>
            </a:extLst>
          </p:cNvPr>
          <p:cNvSpPr txBox="1"/>
          <p:nvPr/>
        </p:nvSpPr>
        <p:spPr bwMode="auto">
          <a:xfrm>
            <a:off x="539552" y="5157192"/>
            <a:ext cx="8208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三個原子組成的分子，可以有兩個振盪模式Mode，如同兩條獨立振動的彈簧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34083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A45549-FA9A-683C-7D01-4190BDC39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655651"/>
            <a:ext cx="5174410" cy="354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400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91826D-32FD-1478-0C6D-137D1E7B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737061"/>
            <a:ext cx="3146223" cy="180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C72A8A-4CF2-43A6-5450-9BFB22FA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16632"/>
            <a:ext cx="4640312" cy="1541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A73BF-F31C-9B55-8911-940A02F66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40" y="3639157"/>
            <a:ext cx="5397500" cy="175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B2104B-21E0-55AC-ECF9-8E217235F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752" y="4563927"/>
            <a:ext cx="3098800" cy="71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BA4F3-F404-14D9-7674-A7C09B2382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54" r="25912" b="62985"/>
          <a:stretch/>
        </p:blipFill>
        <p:spPr>
          <a:xfrm>
            <a:off x="384640" y="5522831"/>
            <a:ext cx="1732701" cy="1021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CE8682-373A-9BC0-C102-77C4ED98AB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95" t="78626" r="20262" b="4554"/>
          <a:stretch/>
        </p:blipFill>
        <p:spPr>
          <a:xfrm>
            <a:off x="4168180" y="5985120"/>
            <a:ext cx="2523852" cy="559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7164BA-21B5-884F-D370-8793DA8F0C3B}"/>
              </a:ext>
            </a:extLst>
          </p:cNvPr>
          <p:cNvSpPr txBox="1"/>
          <p:nvPr/>
        </p:nvSpPr>
        <p:spPr bwMode="auto">
          <a:xfrm>
            <a:off x="6726322" y="6080288"/>
            <a:ext cx="2240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等於兩條獨立彈簧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33CC4-6BE4-9F8D-3250-8406274BD927}"/>
              </a:ext>
            </a:extLst>
          </p:cNvPr>
          <p:cNvSpPr txBox="1"/>
          <p:nvPr/>
        </p:nvSpPr>
        <p:spPr bwMode="auto">
          <a:xfrm>
            <a:off x="5804644" y="3657937"/>
            <a:ext cx="21633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有2個mode。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AA6350-2942-2223-E208-A3F0C0F02A07}"/>
              </a:ext>
            </a:extLst>
          </p:cNvPr>
          <p:cNvSpPr txBox="1"/>
          <p:nvPr/>
        </p:nvSpPr>
        <p:spPr bwMode="auto">
          <a:xfrm>
            <a:off x="5804644" y="4032446"/>
            <a:ext cx="3592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每一個振動mode</a:t>
            </a:r>
            <a:r>
              <a:rPr lang="zh-TW" altLang="en-US" dirty="0"/>
              <a:t>對應一條彈簧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E7DFC8-31FD-1D61-5117-80BF193BF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4831" y="5559588"/>
            <a:ext cx="12700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61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2A689-B112-BA19-017C-76DEBB484D05}"/>
              </a:ext>
            </a:extLst>
          </p:cNvPr>
          <p:cNvSpPr/>
          <p:nvPr/>
        </p:nvSpPr>
        <p:spPr>
          <a:xfrm>
            <a:off x="1011238" y="2055107"/>
            <a:ext cx="6451600" cy="259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9F59D-AA27-95EF-F03C-CDAB6AC6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664" y="1428759"/>
            <a:ext cx="3302000" cy="46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FF76E-FA34-7A05-544A-C751E2FE7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38" y="2292855"/>
            <a:ext cx="6451600" cy="147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AEAB96-23C1-5C18-5162-6B5FD4B47B6A}"/>
              </a:ext>
            </a:extLst>
          </p:cNvPr>
          <p:cNvSpPr txBox="1"/>
          <p:nvPr/>
        </p:nvSpPr>
        <p:spPr bwMode="auto">
          <a:xfrm>
            <a:off x="5633664" y="1511917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原子晶格的振動波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DE35E-285E-0A47-254B-730EF50E2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11681" b="5501"/>
          <a:stretch/>
        </p:blipFill>
        <p:spPr>
          <a:xfrm>
            <a:off x="3563888" y="2055107"/>
            <a:ext cx="1152128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/>
              <p:nvPr/>
            </p:nvSpPr>
            <p:spPr bwMode="auto">
              <a:xfrm>
                <a:off x="3810503" y="2364251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503" y="2364251"/>
                <a:ext cx="329449" cy="199542"/>
              </a:xfrm>
              <a:prstGeom prst="rect">
                <a:avLst/>
              </a:prstGeom>
              <a:blipFill>
                <a:blip r:embed="rId5"/>
                <a:stretch>
                  <a:fillRect l="-11538" r="-3846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/>
              <p:nvPr/>
            </p:nvSpPr>
            <p:spPr bwMode="auto">
              <a:xfrm>
                <a:off x="4386567" y="2364251"/>
                <a:ext cx="181973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6567" y="2364251"/>
                <a:ext cx="181973" cy="199542"/>
              </a:xfrm>
              <a:prstGeom prst="rect">
                <a:avLst/>
              </a:prstGeom>
              <a:blipFill>
                <a:blip r:embed="rId6"/>
                <a:stretch>
                  <a:fillRect l="-20000" r="-13333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9020373-C21D-0D5B-9844-EFA15453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41583" b="5501"/>
          <a:stretch/>
        </p:blipFill>
        <p:spPr>
          <a:xfrm>
            <a:off x="4815155" y="2055107"/>
            <a:ext cx="908973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/>
              <p:nvPr/>
            </p:nvSpPr>
            <p:spPr bwMode="auto">
              <a:xfrm>
                <a:off x="5237817" y="2364251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7817" y="2364251"/>
                <a:ext cx="329449" cy="199542"/>
              </a:xfrm>
              <a:prstGeom prst="rect">
                <a:avLst/>
              </a:prstGeom>
              <a:blipFill>
                <a:blip r:embed="rId7"/>
                <a:stretch>
                  <a:fillRect l="-11111" r="-3704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E124BE6-0A29-0CED-4EB5-C012041EFC6D}"/>
              </a:ext>
            </a:extLst>
          </p:cNvPr>
          <p:cNvSpPr txBox="1"/>
          <p:nvPr/>
        </p:nvSpPr>
        <p:spPr bwMode="auto">
          <a:xfrm>
            <a:off x="1011238" y="4173798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晶格上原子的前後移動，可以改寫成一個一個獨立的振動模式mode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8006284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9FBBA-C8B5-6B76-BA4D-E157AD329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73" y="716151"/>
            <a:ext cx="4232638" cy="5679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6FB8-2303-CA25-DAE3-69676834EFFF}"/>
                  </a:ext>
                </a:extLst>
              </p:cNvPr>
              <p:cNvSpPr txBox="1"/>
              <p:nvPr/>
            </p:nvSpPr>
            <p:spPr bwMode="auto">
              <a:xfrm>
                <a:off x="5488390" y="2898400"/>
                <a:ext cx="1365374" cy="51360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6FB8-2303-CA25-DAE3-69676834E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8390" y="2898400"/>
                <a:ext cx="1365374" cy="513602"/>
              </a:xfrm>
              <a:prstGeom prst="rect">
                <a:avLst/>
              </a:prstGeom>
              <a:blipFill>
                <a:blip r:embed="rId3"/>
                <a:stretch>
                  <a:fillRect l="-3704" r="-2778" b="-97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4F8AF6-C072-1E46-113D-377139352EEE}"/>
                  </a:ext>
                </a:extLst>
              </p:cNvPr>
              <p:cNvSpPr txBox="1"/>
              <p:nvPr/>
            </p:nvSpPr>
            <p:spPr bwMode="auto">
              <a:xfrm>
                <a:off x="4572000" y="1643068"/>
                <a:ext cx="3719543" cy="5246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𝑗𝑑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4F8AF6-C072-1E46-113D-377139352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643068"/>
                <a:ext cx="3719543" cy="524695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F624A9-F393-D4CB-BBFA-EE5AEA8056A7}"/>
                  </a:ext>
                </a:extLst>
              </p:cNvPr>
              <p:cNvSpPr txBox="1"/>
              <p:nvPr/>
            </p:nvSpPr>
            <p:spPr bwMode="auto">
              <a:xfrm>
                <a:off x="4483224" y="763058"/>
                <a:ext cx="432622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個mode的角頻率為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F624A9-F393-D4CB-BBFA-EE5AEA805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3224" y="763058"/>
                <a:ext cx="4326221" cy="369332"/>
              </a:xfrm>
              <a:prstGeom prst="rect">
                <a:avLst/>
              </a:prstGeom>
              <a:blipFill>
                <a:blip r:embed="rId5"/>
                <a:stretch>
                  <a:fillRect l="-1170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1AC4F3-1622-4323-5366-C270479BB382}"/>
                  </a:ext>
                </a:extLst>
              </p:cNvPr>
              <p:cNvSpPr txBox="1"/>
              <p:nvPr/>
            </p:nvSpPr>
            <p:spPr bwMode="auto">
              <a:xfrm>
                <a:off x="4595505" y="3949299"/>
                <a:ext cx="1321900" cy="2993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1AC4F3-1622-4323-5366-C270479BB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5505" y="3949299"/>
                <a:ext cx="1321900" cy="299313"/>
              </a:xfrm>
              <a:prstGeom prst="rect">
                <a:avLst/>
              </a:prstGeom>
              <a:blipFill>
                <a:blip r:embed="rId6"/>
                <a:stretch>
                  <a:fillRect l="-943" b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869C4-98CC-D36B-198E-98484F3CE2B5}"/>
                  </a:ext>
                </a:extLst>
              </p:cNvPr>
              <p:cNvSpPr txBox="1"/>
              <p:nvPr/>
            </p:nvSpPr>
            <p:spPr bwMode="auto">
              <a:xfrm>
                <a:off x="4645243" y="2926022"/>
                <a:ext cx="71320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𝑗𝑑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869C4-98CC-D36B-198E-98484F3CE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5243" y="2926022"/>
                <a:ext cx="713209" cy="276999"/>
              </a:xfrm>
              <a:prstGeom prst="rect">
                <a:avLst/>
              </a:prstGeom>
              <a:blipFill>
                <a:blip r:embed="rId7"/>
                <a:stretch>
                  <a:fillRect l="-3509" t="-4348" r="-10526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214831-89A5-ED3B-4F73-0AA33E9375ED}"/>
                  </a:ext>
                </a:extLst>
              </p:cNvPr>
              <p:cNvSpPr txBox="1"/>
              <p:nvPr/>
            </p:nvSpPr>
            <p:spPr bwMode="auto">
              <a:xfrm>
                <a:off x="4579477" y="4360260"/>
                <a:ext cx="3509294" cy="56515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214831-89A5-ED3B-4F73-0AA33E937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9477" y="4360260"/>
                <a:ext cx="3509294" cy="565155"/>
              </a:xfrm>
              <a:prstGeom prst="rect">
                <a:avLst/>
              </a:prstGeom>
              <a:blipFill>
                <a:blip r:embed="rId8"/>
                <a:stretch>
                  <a:fillRect l="-361" t="-2222" r="-1083"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3">
                <a:extLst>
                  <a:ext uri="{FF2B5EF4-FFF2-40B4-BE49-F238E27FC236}">
                    <a16:creationId xmlns:a16="http://schemas.microsoft.com/office/drawing/2014/main" id="{54BA34A0-E5E6-D450-EDC0-D2896C0B3B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6705" y="5046829"/>
                <a:ext cx="41297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每一角波數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模式</a:t>
                </a:r>
                <a:r>
                  <a:rPr lang="zh-TW" altLang="en-US" sz="1800" dirty="0"/>
                  <a:t>對應一條彈簧！</a:t>
                </a:r>
              </a:p>
            </p:txBody>
          </p:sp>
        </mc:Choice>
        <mc:Fallback xmlns="">
          <p:sp>
            <p:nvSpPr>
              <p:cNvPr id="14" name="文字方塊 33">
                <a:extLst>
                  <a:ext uri="{FF2B5EF4-FFF2-40B4-BE49-F238E27FC236}">
                    <a16:creationId xmlns:a16="http://schemas.microsoft.com/office/drawing/2014/main" id="{54BA34A0-E5E6-D450-EDC0-D2896C0B3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6705" y="5046829"/>
                <a:ext cx="4129737" cy="369332"/>
              </a:xfrm>
              <a:prstGeom prst="rect">
                <a:avLst/>
              </a:prstGeom>
              <a:blipFill>
                <a:blip r:embed="rId9"/>
                <a:stretch>
                  <a:fillRect l="-122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http://www.mbseurope.com/wp-content/uploads/wpsc/product_images/MBS%20Springs.jpg">
            <a:extLst>
              <a:ext uri="{FF2B5EF4-FFF2-40B4-BE49-F238E27FC236}">
                <a16:creationId xmlns:a16="http://schemas.microsoft.com/office/drawing/2014/main" id="{14E80326-3A3E-2BCB-252B-CDA5C438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77" y="5474527"/>
            <a:ext cx="1980286" cy="111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01E73F-215A-69A1-4C58-5DD460887363}"/>
              </a:ext>
            </a:extLst>
          </p:cNvPr>
          <p:cNvSpPr txBox="1"/>
          <p:nvPr/>
        </p:nvSpPr>
        <p:spPr bwMode="auto">
          <a:xfrm>
            <a:off x="4493316" y="301998"/>
            <a:ext cx="4143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每一個振動mode</a:t>
            </a:r>
            <a:r>
              <a:rPr lang="zh-TW" altLang="en-US" dirty="0"/>
              <a:t>對應一條獨立彈簧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DAFAD9-9476-6C88-FF41-216F9C75BEBE}"/>
                  </a:ext>
                </a:extLst>
              </p:cNvPr>
              <p:cNvSpPr txBox="1"/>
              <p:nvPr/>
            </p:nvSpPr>
            <p:spPr bwMode="auto">
              <a:xfrm>
                <a:off x="200332" y="716151"/>
                <a:ext cx="231089" cy="2660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DAFAD9-9476-6C88-FF41-216F9C75B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332" y="716151"/>
                <a:ext cx="231089" cy="266035"/>
              </a:xfrm>
              <a:prstGeom prst="rect">
                <a:avLst/>
              </a:prstGeom>
              <a:blipFill>
                <a:blip r:embed="rId11"/>
                <a:stretch>
                  <a:fillRect l="-10000" r="-5000" b="-227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76D084-F328-0337-7845-7DC554C3C18D}"/>
                  </a:ext>
                </a:extLst>
              </p:cNvPr>
              <p:cNvSpPr txBox="1"/>
              <p:nvPr/>
            </p:nvSpPr>
            <p:spPr bwMode="auto">
              <a:xfrm>
                <a:off x="7007415" y="640405"/>
                <a:ext cx="1889556" cy="5246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76D084-F328-0337-7845-7DC554C3C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7415" y="640405"/>
                <a:ext cx="1889556" cy="524695"/>
              </a:xfrm>
              <a:prstGeom prst="rect">
                <a:avLst/>
              </a:prstGeom>
              <a:blipFill>
                <a:blip r:embed="rId12"/>
                <a:stretch>
                  <a:fillRect l="-1342" b="-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C68833-5238-18A2-0BA0-D56DC9E8FAB2}"/>
                  </a:ext>
                </a:extLst>
              </p:cNvPr>
              <p:cNvSpPr txBox="1"/>
              <p:nvPr/>
            </p:nvSpPr>
            <p:spPr bwMode="auto">
              <a:xfrm>
                <a:off x="4523029" y="1221561"/>
                <a:ext cx="46209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在第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個mode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，第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𝑗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個粒子的振幅可以寫成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C68833-5238-18A2-0BA0-D56DC9E8F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3029" y="1221561"/>
                <a:ext cx="4620972" cy="369332"/>
              </a:xfrm>
              <a:prstGeom prst="rect">
                <a:avLst/>
              </a:prstGeom>
              <a:blipFill>
                <a:blip r:embed="rId13"/>
                <a:stretch>
                  <a:fillRect l="-1099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0E69E4-A408-D32D-FA26-E932B31748F7}"/>
                  </a:ext>
                </a:extLst>
              </p:cNvPr>
              <p:cNvSpPr txBox="1"/>
              <p:nvPr/>
            </p:nvSpPr>
            <p:spPr bwMode="auto">
              <a:xfrm>
                <a:off x="4526954" y="2495984"/>
                <a:ext cx="43027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重新定義變數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𝑗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個粒子的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位置。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0E69E4-A408-D32D-FA26-E932B3174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6954" y="2495984"/>
                <a:ext cx="4302740" cy="369332"/>
              </a:xfrm>
              <a:prstGeom prst="rect">
                <a:avLst/>
              </a:prstGeom>
              <a:blipFill>
                <a:blip r:embed="rId14"/>
                <a:stretch>
                  <a:fillRect l="-117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875717A-07AC-D476-A179-3519FDE42ED5}"/>
              </a:ext>
            </a:extLst>
          </p:cNvPr>
          <p:cNvSpPr txBox="1"/>
          <p:nvPr/>
        </p:nvSpPr>
        <p:spPr bwMode="auto">
          <a:xfrm>
            <a:off x="4506705" y="3491716"/>
            <a:ext cx="3017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以上可以改寫成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C248E0-A629-3EEE-5C17-0AF62B20D3A0}"/>
                  </a:ext>
                </a:extLst>
              </p:cNvPr>
              <p:cNvSpPr txBox="1"/>
              <p:nvPr/>
            </p:nvSpPr>
            <p:spPr bwMode="auto">
              <a:xfrm>
                <a:off x="6910578" y="2965587"/>
                <a:ext cx="14012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/>
                  <a:t>以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/>
                  <a:t>取代。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C248E0-A629-3EEE-5C17-0AF62B20D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0578" y="2965587"/>
                <a:ext cx="1401214" cy="369332"/>
              </a:xfrm>
              <a:prstGeom prst="rect">
                <a:avLst/>
              </a:prstGeom>
              <a:blipFill>
                <a:blip r:embed="rId1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AE07CD2-70CC-E208-3780-20805A3206FF}"/>
              </a:ext>
            </a:extLst>
          </p:cNvPr>
          <p:cNvSpPr txBox="1"/>
          <p:nvPr/>
        </p:nvSpPr>
        <p:spPr bwMode="auto">
          <a:xfrm>
            <a:off x="4524277" y="2122418"/>
            <a:ext cx="26630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很像駐波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7898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3" grpId="0" animBg="1"/>
      <p:bldP spid="14" grpId="0"/>
      <p:bldP spid="21" grpId="0"/>
      <p:bldP spid="22" grpId="0"/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A08AC-4743-B2EC-071C-AD07FDE9C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32656"/>
            <a:ext cx="4482475" cy="3614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B49196-5C45-60B6-8B3A-9A8ECCCEE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149080"/>
            <a:ext cx="48895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951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64F908-6B63-68B2-EA42-8797B1E3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75" y="1152069"/>
            <a:ext cx="2286000" cy="952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A1A66E-BC24-68CB-86D1-EBFD10534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446" y="2295647"/>
            <a:ext cx="2311400" cy="252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E3BCB-2563-77DA-841D-A0ABB9EFE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2332361"/>
            <a:ext cx="3783214" cy="2474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6A05D-6595-4730-FE92-700BD3D860DE}"/>
              </a:ext>
            </a:extLst>
          </p:cNvPr>
          <p:cNvSpPr txBox="1"/>
          <p:nvPr/>
        </p:nvSpPr>
        <p:spPr bwMode="auto">
          <a:xfrm>
            <a:off x="1156446" y="5081253"/>
            <a:ext cx="594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晶體中原子的振動，可以找到一系列如彈簧的模式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5CA39D-2860-C739-D312-BBBB6D8323EB}"/>
                  </a:ext>
                </a:extLst>
              </p:cNvPr>
              <p:cNvSpPr txBox="1"/>
              <p:nvPr/>
            </p:nvSpPr>
            <p:spPr bwMode="auto">
              <a:xfrm>
                <a:off x="1162186" y="5471578"/>
                <a:ext cx="68095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這些模式一般如縱波平面波一般，有角波數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及對應的角頻率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5CA39D-2860-C739-D312-BBBB6D832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2186" y="5471578"/>
                <a:ext cx="6809582" cy="369332"/>
              </a:xfrm>
              <a:prstGeom prst="rect">
                <a:avLst/>
              </a:prstGeom>
              <a:blipFill>
                <a:blip r:embed="rId5"/>
                <a:stretch>
                  <a:fillRect l="-745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2C5579E-DC7B-5089-032D-EDFAE0EC1798}"/>
              </a:ext>
            </a:extLst>
          </p:cNvPr>
          <p:cNvSpPr txBox="1"/>
          <p:nvPr/>
        </p:nvSpPr>
        <p:spPr bwMode="auto">
          <a:xfrm>
            <a:off x="1147439" y="5867980"/>
            <a:ext cx="56552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如同量子彈簧，每一模式的能量皆為量子化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16C8A2-00DB-1224-0A1F-E9EA7F3B5329}"/>
                  </a:ext>
                </a:extLst>
              </p:cNvPr>
              <p:cNvSpPr txBox="1"/>
              <p:nvPr/>
            </p:nvSpPr>
            <p:spPr bwMode="auto">
              <a:xfrm>
                <a:off x="3707904" y="422350"/>
                <a:ext cx="52565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很大時，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就成為連續變數。其實這就是角波數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16C8A2-00DB-1224-0A1F-E9EA7F3B5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422350"/>
                <a:ext cx="5256584" cy="369332"/>
              </a:xfrm>
              <a:prstGeom prst="rect">
                <a:avLst/>
              </a:prstGeom>
              <a:blipFill>
                <a:blip r:embed="rId6"/>
                <a:stretch>
                  <a:fillRect t="-6667" r="-72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236A46-4E86-4C74-C172-8053031AEFFB}"/>
                  </a:ext>
                </a:extLst>
              </p:cNvPr>
              <p:cNvSpPr txBox="1"/>
              <p:nvPr/>
            </p:nvSpPr>
            <p:spPr bwMode="auto">
              <a:xfrm>
                <a:off x="3744301" y="1211033"/>
                <a:ext cx="2339230" cy="2955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236A46-4E86-4C74-C172-8053031AE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4301" y="1211033"/>
                <a:ext cx="2339230" cy="295594"/>
              </a:xfrm>
              <a:prstGeom prst="rect">
                <a:avLst/>
              </a:prstGeom>
              <a:blipFill>
                <a:blip r:embed="rId7"/>
                <a:stretch>
                  <a:fillRect l="-1613" b="-3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EF41FA-2428-F658-F3A6-80881CA08F83}"/>
                  </a:ext>
                </a:extLst>
              </p:cNvPr>
              <p:cNvSpPr txBox="1"/>
              <p:nvPr/>
            </p:nvSpPr>
            <p:spPr bwMode="auto">
              <a:xfrm>
                <a:off x="3744301" y="1631464"/>
                <a:ext cx="1355243" cy="524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EF41FA-2428-F658-F3A6-80881CA0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4301" y="1631464"/>
                <a:ext cx="1355243" cy="524118"/>
              </a:xfrm>
              <a:prstGeom prst="rect">
                <a:avLst/>
              </a:prstGeom>
              <a:blipFill>
                <a:blip r:embed="rId8"/>
                <a:stretch>
                  <a:fillRect l="-1852" t="-2381" r="-3704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DA75759-6718-5483-DE27-FCA04A238237}"/>
              </a:ext>
            </a:extLst>
          </p:cNvPr>
          <p:cNvSpPr txBox="1"/>
          <p:nvPr/>
        </p:nvSpPr>
        <p:spPr bwMode="auto">
          <a:xfrm>
            <a:off x="5154043" y="1704723"/>
            <a:ext cx="30931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晶格振動波的色散關係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F8A8C1-0B10-0A7B-C049-1E30058E7072}"/>
                  </a:ext>
                </a:extLst>
              </p:cNvPr>
              <p:cNvSpPr txBox="1"/>
              <p:nvPr/>
            </p:nvSpPr>
            <p:spPr bwMode="auto">
              <a:xfrm>
                <a:off x="3675037" y="799294"/>
                <a:ext cx="45721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模式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時，在位置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的粒子的運動可以解出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F8A8C1-0B10-0A7B-C049-1E30058E7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5037" y="799294"/>
                <a:ext cx="4572115" cy="369332"/>
              </a:xfrm>
              <a:prstGeom prst="rect">
                <a:avLst/>
              </a:prstGeom>
              <a:blipFill>
                <a:blip r:embed="rId9"/>
                <a:stretch>
                  <a:fillRect l="-1108" t="-6452" r="-831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D:\Dropbox\Documents\課程\YoungTextBook\Images\Chapter40\A_Images\A_Figures_and_Photos\40_25_Figure.jpg">
            <a:extLst>
              <a:ext uri="{FF2B5EF4-FFF2-40B4-BE49-F238E27FC236}">
                <a16:creationId xmlns:a16="http://schemas.microsoft.com/office/drawing/2014/main" id="{68C57C80-923F-60FB-3897-3AFFCED1E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124" y="3406445"/>
            <a:ext cx="1775364" cy="13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9207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1619672" y="193675"/>
            <a:ext cx="6120680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2062163" y="330676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2214563" y="36877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2519363" y="36877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052638" y="25685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205038" y="294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509838" y="294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357438" y="27971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7384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052638" y="177641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2050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5098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357438" y="20050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052638" y="1936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052638" y="5746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27384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205038" y="422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509838" y="422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586038" y="5746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2357438" y="5746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586038" y="2698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2738438" y="422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2281238" y="2698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4472" name="文字方塊 35"/>
          <p:cNvSpPr txBox="1">
            <a:spLocks noChangeArrowheads="1"/>
          </p:cNvSpPr>
          <p:nvPr/>
        </p:nvSpPr>
        <p:spPr bwMode="auto">
          <a:xfrm rot="16200000">
            <a:off x="2053432" y="1272381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…….</a:t>
            </a:r>
            <a:endParaRPr lang="zh-TW" altLang="en-US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73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09575"/>
            <a:ext cx="43878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2052638" y="40100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2509838" y="439102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052638" y="48736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477" name="文字方塊 33"/>
              <p:cNvSpPr txBox="1">
                <a:spLocks noChangeArrowheads="1"/>
              </p:cNvSpPr>
              <p:nvPr/>
            </p:nvSpPr>
            <p:spPr bwMode="auto">
              <a:xfrm>
                <a:off x="1765300" y="5543012"/>
                <a:ext cx="73787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每一角波數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模式</a:t>
                </a:r>
                <a:r>
                  <a:rPr lang="zh-TW" altLang="en-US" sz="1800" dirty="0"/>
                  <a:t>的能階像極了在盒子中一個個裝入能量相同的粒子。</a:t>
                </a:r>
              </a:p>
            </p:txBody>
          </p:sp>
        </mc:Choice>
        <mc:Fallback xmlns="">
          <p:sp>
            <p:nvSpPr>
              <p:cNvPr id="104477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5300" y="5543012"/>
                <a:ext cx="7378700" cy="369332"/>
              </a:xfrm>
              <a:prstGeom prst="rect">
                <a:avLst/>
              </a:prstGeom>
              <a:blipFill>
                <a:blip r:embed="rId3"/>
                <a:stretch>
                  <a:fillRect l="-86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字方塊 34"/>
          <p:cNvSpPr txBox="1">
            <a:spLocks noChangeArrowheads="1"/>
          </p:cNvSpPr>
          <p:nvPr/>
        </p:nvSpPr>
        <p:spPr bwMode="auto">
          <a:xfrm>
            <a:off x="1765300" y="602615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量子</a:t>
            </a: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3205163" y="6026150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</a:t>
            </a:r>
          </a:p>
        </p:txBody>
      </p:sp>
      <p:sp>
        <p:nvSpPr>
          <p:cNvPr id="37" name="向右箭號 36"/>
          <p:cNvSpPr/>
          <p:nvPr/>
        </p:nvSpPr>
        <p:spPr>
          <a:xfrm>
            <a:off x="2557463" y="6097588"/>
            <a:ext cx="431800" cy="28733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4141788" y="6026150"/>
            <a:ext cx="935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/>
              <p:cNvSpPr/>
              <p:nvPr/>
            </p:nvSpPr>
            <p:spPr>
              <a:xfrm>
                <a:off x="5117328" y="5881864"/>
                <a:ext cx="1320170" cy="6501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8" name="矩形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328" y="5881864"/>
                <a:ext cx="1320170" cy="6501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Graphic 24" descr="Cat with solid fill">
            <a:extLst>
              <a:ext uri="{FF2B5EF4-FFF2-40B4-BE49-F238E27FC236}">
                <a16:creationId xmlns:a16="http://schemas.microsoft.com/office/drawing/2014/main" id="{1A360210-6660-9EA5-4222-0B78427B5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5756" y="6209075"/>
            <a:ext cx="619090" cy="6190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A5514F5-43FA-6455-2B4F-A8210129412F}"/>
              </a:ext>
            </a:extLst>
          </p:cNvPr>
          <p:cNvSpPr txBox="1"/>
          <p:nvPr/>
        </p:nvSpPr>
        <p:spPr bwMode="auto">
          <a:xfrm>
            <a:off x="1765300" y="6475327"/>
            <a:ext cx="53269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這就稱為聲子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phonon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：量子彈簧的激發態！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24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8DBB1B-49E8-DE19-6EED-2762F0B4A183}"/>
                  </a:ext>
                </a:extLst>
              </p:cNvPr>
              <p:cNvSpPr txBox="1"/>
              <p:nvPr/>
            </p:nvSpPr>
            <p:spPr bwMode="auto">
              <a:xfrm>
                <a:off x="1259632" y="189924"/>
                <a:ext cx="52243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彈力位能是左右對稱的，對稱點在原點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8DBB1B-49E8-DE19-6EED-2762F0B4A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189924"/>
                <a:ext cx="5224355" cy="369332"/>
              </a:xfrm>
              <a:prstGeom prst="rect">
                <a:avLst/>
              </a:prstGeom>
              <a:blipFill>
                <a:blip r:embed="rId2"/>
                <a:stretch>
                  <a:fillRect l="-97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3D54CA-EF7E-FD83-6967-317D85E01EF4}"/>
                  </a:ext>
                </a:extLst>
              </p:cNvPr>
              <p:cNvSpPr txBox="1"/>
              <p:nvPr/>
            </p:nvSpPr>
            <p:spPr bwMode="auto">
              <a:xfrm>
                <a:off x="1236328" y="2091923"/>
                <a:ext cx="78001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物理結果應該左右對稱，所以，定態方程式的解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或許也是對稱的？例如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3D54CA-EF7E-FD83-6967-317D85E01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6328" y="2091923"/>
                <a:ext cx="7800167" cy="369332"/>
              </a:xfrm>
              <a:prstGeom prst="rect">
                <a:avLst/>
              </a:prstGeom>
              <a:blipFill>
                <a:blip r:embed="rId3"/>
                <a:stretch>
                  <a:fillRect l="-6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C:\Users\Chia-Hung Chang\Downloads\Data\Knight\Media\Chapter41\Images\41_20Figure-F.jpg">
            <a:extLst>
              <a:ext uri="{FF2B5EF4-FFF2-40B4-BE49-F238E27FC236}">
                <a16:creationId xmlns:a16="http://schemas.microsoft.com/office/drawing/2014/main" id="{D9D8FC3F-9786-EB3C-239F-A54FBA92E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9" b="32972"/>
          <a:stretch/>
        </p:blipFill>
        <p:spPr bwMode="auto">
          <a:xfrm>
            <a:off x="2267744" y="589092"/>
            <a:ext cx="2088232" cy="145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8FEC4C-736B-93EB-823D-3328605651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61"/>
          <a:stretch/>
        </p:blipFill>
        <p:spPr>
          <a:xfrm>
            <a:off x="2249353" y="5350417"/>
            <a:ext cx="2908534" cy="1012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E823AC-8268-CA30-5BED-C23BE3B80905}"/>
                  </a:ext>
                </a:extLst>
              </p:cNvPr>
              <p:cNvSpPr txBox="1"/>
              <p:nvPr/>
            </p:nvSpPr>
            <p:spPr bwMode="auto">
              <a:xfrm>
                <a:off x="1259632" y="4509120"/>
                <a:ext cx="77048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在無限限遠處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 可以猜想到，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及其斜率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會漸漸趨近於零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E823AC-8268-CA30-5BED-C23BE3B80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509120"/>
                <a:ext cx="7704856" cy="369332"/>
              </a:xfrm>
              <a:prstGeom prst="rect">
                <a:avLst/>
              </a:prstGeom>
              <a:blipFill>
                <a:blip r:embed="rId6"/>
                <a:stretch>
                  <a:fillRect l="-65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4F070E-FEAA-A526-5373-D19644EC4171}"/>
                  </a:ext>
                </a:extLst>
              </p:cNvPr>
              <p:cNvSpPr txBox="1"/>
              <p:nvPr/>
            </p:nvSpPr>
            <p:spPr bwMode="auto">
              <a:xfrm>
                <a:off x="1259632" y="4859663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→∞,</m:t>
                    </m:r>
                    <m:r>
                      <a:rPr lang="zh-TW" altLang="en-US" i="1" smtClean="0">
                        <a:latin typeface="Cambria Math"/>
                      </a:rPr>
                      <m:t>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附近，會與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對稱！如下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4F070E-FEAA-A526-5373-D19644EC4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859663"/>
                <a:ext cx="7128792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3277197-E581-68EB-8514-E929484F55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632" b="40346"/>
          <a:stretch/>
        </p:blipFill>
        <p:spPr>
          <a:xfrm>
            <a:off x="2249353" y="2460775"/>
            <a:ext cx="3682610" cy="921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69066-C766-2191-C85E-A7655BAA6891}"/>
              </a:ext>
            </a:extLst>
          </p:cNvPr>
          <p:cNvSpPr txBox="1"/>
          <p:nvPr/>
        </p:nvSpPr>
        <p:spPr bwMode="auto">
          <a:xfrm>
            <a:off x="1259632" y="3439371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這樣的對稱的解稱為：偶函數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556428-39EB-4005-DB0B-7C65C286D748}"/>
              </a:ext>
            </a:extLst>
          </p:cNvPr>
          <p:cNvSpPr txBox="1"/>
          <p:nvPr/>
        </p:nvSpPr>
        <p:spPr bwMode="auto">
          <a:xfrm>
            <a:off x="1259632" y="3820128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偶函數在原點的斜率必須為零！斜率在原點才能連續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FA2512-8BA5-1D62-F04E-8C9A7D9729AE}"/>
              </a:ext>
            </a:extLst>
          </p:cNvPr>
          <p:cNvSpPr/>
          <p:nvPr/>
        </p:nvSpPr>
        <p:spPr>
          <a:xfrm>
            <a:off x="2681401" y="5917127"/>
            <a:ext cx="2088232" cy="445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7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290F3-727E-5D15-7AE0-AD9611350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67804"/>
            <a:ext cx="2324100" cy="200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1BD4A4-37CD-E069-A71B-29F25F8F6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567804"/>
            <a:ext cx="5143500" cy="279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FB20B5-E2EB-BC01-9CBE-1B29857C5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169" y="3337648"/>
            <a:ext cx="5182176" cy="1224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883E2-F07A-E217-E868-EEC1FC858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84" y="2576063"/>
            <a:ext cx="22860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4AEDB-49E6-C023-D9B6-217A37CFD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215" y="4561784"/>
            <a:ext cx="3141712" cy="199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5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3">
            <a:extLst>
              <a:ext uri="{FF2B5EF4-FFF2-40B4-BE49-F238E27FC236}">
                <a16:creationId xmlns:a16="http://schemas.microsoft.com/office/drawing/2014/main" id="{FA2BD7FF-7EB0-4936-F60D-11604B70D2FB}"/>
              </a:ext>
            </a:extLst>
          </p:cNvPr>
          <p:cNvSpPr/>
          <p:nvPr/>
        </p:nvSpPr>
        <p:spPr>
          <a:xfrm>
            <a:off x="1073709" y="2208205"/>
            <a:ext cx="4143102" cy="321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BC69EF3-E82C-339D-F5BB-C5F63ADBD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010" y="692627"/>
            <a:ext cx="2786211" cy="10085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197BEAB-D8C6-3EC5-371B-B5B7AA394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685946"/>
            <a:ext cx="2724605" cy="6109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89B75E9-C65E-EB8C-A410-A9D2F561383E}"/>
              </a:ext>
            </a:extLst>
          </p:cNvPr>
          <p:cNvSpPr/>
          <p:nvPr/>
        </p:nvSpPr>
        <p:spPr>
          <a:xfrm>
            <a:off x="1414007" y="2671327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B55E6B-15FF-2D6A-53C8-4BC836514628}"/>
              </a:ext>
            </a:extLst>
          </p:cNvPr>
          <p:cNvCxnSpPr>
            <a:cxnSpLocks/>
          </p:cNvCxnSpPr>
          <p:nvPr/>
        </p:nvCxnSpPr>
        <p:spPr>
          <a:xfrm>
            <a:off x="1630031" y="2815343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BA11759-6C4A-13BE-5BDD-079D0D1A80AE}"/>
              </a:ext>
            </a:extLst>
          </p:cNvPr>
          <p:cNvSpPr/>
          <p:nvPr/>
        </p:nvSpPr>
        <p:spPr>
          <a:xfrm>
            <a:off x="7338913" y="46685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895A3E-769E-C15D-AA23-75F0E4526F18}"/>
              </a:ext>
            </a:extLst>
          </p:cNvPr>
          <p:cNvCxnSpPr>
            <a:cxnSpLocks/>
          </p:cNvCxnSpPr>
          <p:nvPr/>
        </p:nvCxnSpPr>
        <p:spPr>
          <a:xfrm flipV="1">
            <a:off x="7038655" y="611745"/>
            <a:ext cx="216024" cy="138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E:\Media\Images\chapter40\4006.jpg">
            <a:extLst>
              <a:ext uri="{FF2B5EF4-FFF2-40B4-BE49-F238E27FC236}">
                <a16:creationId xmlns:a16="http://schemas.microsoft.com/office/drawing/2014/main" id="{08857376-D8F3-EDB9-8942-F4C2F044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2" y="2208205"/>
            <a:ext cx="2761935" cy="321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矩形 30">
            <a:extLst>
              <a:ext uri="{FF2B5EF4-FFF2-40B4-BE49-F238E27FC236}">
                <a16:creationId xmlns:a16="http://schemas.microsoft.com/office/drawing/2014/main" id="{CD83A053-645C-89DC-33F3-C5D6903C4394}"/>
              </a:ext>
            </a:extLst>
          </p:cNvPr>
          <p:cNvSpPr/>
          <p:nvPr/>
        </p:nvSpPr>
        <p:spPr>
          <a:xfrm>
            <a:off x="1506675" y="5019535"/>
            <a:ext cx="618959" cy="36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矩形 23">
            <a:extLst>
              <a:ext uri="{FF2B5EF4-FFF2-40B4-BE49-F238E27FC236}">
                <a16:creationId xmlns:a16="http://schemas.microsoft.com/office/drawing/2014/main" id="{CA9B6964-BC0D-C743-FED9-5C37CAE84584}"/>
              </a:ext>
            </a:extLst>
          </p:cNvPr>
          <p:cNvSpPr/>
          <p:nvPr/>
        </p:nvSpPr>
        <p:spPr>
          <a:xfrm>
            <a:off x="6484202" y="2204864"/>
            <a:ext cx="1504188" cy="321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27">
            <a:extLst>
              <a:ext uri="{FF2B5EF4-FFF2-40B4-BE49-F238E27FC236}">
                <a16:creationId xmlns:a16="http://schemas.microsoft.com/office/drawing/2014/main" id="{93214BBC-844E-82A0-E673-50D2845B5D17}"/>
              </a:ext>
            </a:extLst>
          </p:cNvPr>
          <p:cNvSpPr/>
          <p:nvPr/>
        </p:nvSpPr>
        <p:spPr>
          <a:xfrm>
            <a:off x="6926693" y="4505090"/>
            <a:ext cx="618959" cy="36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8" name="橢圓 29">
            <a:extLst>
              <a:ext uri="{FF2B5EF4-FFF2-40B4-BE49-F238E27FC236}">
                <a16:creationId xmlns:a16="http://schemas.microsoft.com/office/drawing/2014/main" id="{0D54C261-F35C-1210-5815-2E86D183BEB3}"/>
              </a:ext>
            </a:extLst>
          </p:cNvPr>
          <p:cNvSpPr/>
          <p:nvPr/>
        </p:nvSpPr>
        <p:spPr>
          <a:xfrm>
            <a:off x="7236297" y="4675455"/>
            <a:ext cx="174624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326FD35-A2F3-4027-DA43-A2C2849151EF}"/>
              </a:ext>
            </a:extLst>
          </p:cNvPr>
          <p:cNvSpPr/>
          <p:nvPr/>
        </p:nvSpPr>
        <p:spPr>
          <a:xfrm>
            <a:off x="7140953" y="5648233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44C6F8C-87DB-8268-59CB-8FE884BA5BA8}"/>
              </a:ext>
            </a:extLst>
          </p:cNvPr>
          <p:cNvCxnSpPr>
            <a:cxnSpLocks/>
          </p:cNvCxnSpPr>
          <p:nvPr/>
        </p:nvCxnSpPr>
        <p:spPr>
          <a:xfrm flipV="1">
            <a:off x="6809156" y="5824304"/>
            <a:ext cx="216024" cy="138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8F06C106-AA81-178C-2E13-8E3D4270A359}"/>
              </a:ext>
            </a:extLst>
          </p:cNvPr>
          <p:cNvSpPr/>
          <p:nvPr/>
        </p:nvSpPr>
        <p:spPr>
          <a:xfrm>
            <a:off x="2155714" y="596246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5A7E985-66A9-494F-9D10-770A135ED12A}"/>
              </a:ext>
            </a:extLst>
          </p:cNvPr>
          <p:cNvCxnSpPr>
            <a:cxnSpLocks/>
          </p:cNvCxnSpPr>
          <p:nvPr/>
        </p:nvCxnSpPr>
        <p:spPr>
          <a:xfrm>
            <a:off x="2371738" y="6106478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橢圓 29">
            <a:extLst>
              <a:ext uri="{FF2B5EF4-FFF2-40B4-BE49-F238E27FC236}">
                <a16:creationId xmlns:a16="http://schemas.microsoft.com/office/drawing/2014/main" id="{92FAA658-82BE-2CDF-FF8D-D3D6DCCE75AF}"/>
              </a:ext>
            </a:extLst>
          </p:cNvPr>
          <p:cNvSpPr/>
          <p:nvPr/>
        </p:nvSpPr>
        <p:spPr>
          <a:xfrm>
            <a:off x="7158926" y="6392245"/>
            <a:ext cx="154740" cy="1380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79D27E-22CA-3FC3-0938-EC6DD626BA01}"/>
              </a:ext>
            </a:extLst>
          </p:cNvPr>
          <p:cNvCxnSpPr>
            <a:cxnSpLocks/>
          </p:cNvCxnSpPr>
          <p:nvPr/>
        </p:nvCxnSpPr>
        <p:spPr>
          <a:xfrm>
            <a:off x="6652116" y="6106478"/>
            <a:ext cx="475359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4DF309-5AB1-436B-B5B4-E853F3D117F0}"/>
                  </a:ext>
                </a:extLst>
              </p:cNvPr>
              <p:cNvSpPr txBox="1"/>
              <p:nvPr/>
            </p:nvSpPr>
            <p:spPr bwMode="auto">
              <a:xfrm>
                <a:off x="2629124" y="5797221"/>
                <a:ext cx="41800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電子移動中放出一個角波數為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的聲子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4DF309-5AB1-436B-B5B4-E853F3D11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9124" y="5797221"/>
                <a:ext cx="4180031" cy="369332"/>
              </a:xfrm>
              <a:prstGeom prst="rect">
                <a:avLst/>
              </a:prstGeom>
              <a:blipFill>
                <a:blip r:embed="rId5"/>
                <a:stretch>
                  <a:fillRect l="-90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C2475D2F-FB89-3B2B-14D9-513457821217}"/>
              </a:ext>
            </a:extLst>
          </p:cNvPr>
          <p:cNvSpPr/>
          <p:nvPr/>
        </p:nvSpPr>
        <p:spPr>
          <a:xfrm>
            <a:off x="1691680" y="469940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94FDF76-8474-2526-B084-A6B9E5368FDC}"/>
              </a:ext>
            </a:extLst>
          </p:cNvPr>
          <p:cNvCxnSpPr>
            <a:cxnSpLocks/>
          </p:cNvCxnSpPr>
          <p:nvPr/>
        </p:nvCxnSpPr>
        <p:spPr>
          <a:xfrm>
            <a:off x="1907704" y="613956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170F01C-E605-0FA6-F7CE-3E6F85B2EFD5}"/>
              </a:ext>
            </a:extLst>
          </p:cNvPr>
          <p:cNvSpPr txBox="1"/>
          <p:nvPr/>
        </p:nvSpPr>
        <p:spPr bwMode="auto">
          <a:xfrm>
            <a:off x="3635896" y="188640"/>
            <a:ext cx="3173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電子碰撞晶體中的原子鏈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6D8E64A-6A7B-D127-598E-9F6D9456DDB3}"/>
                  </a:ext>
                </a:extLst>
              </p:cNvPr>
              <p:cNvSpPr txBox="1"/>
              <p:nvPr/>
            </p:nvSpPr>
            <p:spPr bwMode="auto">
              <a:xfrm>
                <a:off x="2330996" y="1719087"/>
                <a:ext cx="59854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電子碰撞激發某個模式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定態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躍遷到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定態。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6D8E64A-6A7B-D127-598E-9F6D9456D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0996" y="1719087"/>
                <a:ext cx="5985419" cy="369332"/>
              </a:xfrm>
              <a:prstGeom prst="rect">
                <a:avLst/>
              </a:prstGeom>
              <a:blipFill>
                <a:blip r:embed="rId6"/>
                <a:stretch>
                  <a:fillRect l="-84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DE2DDCC-D9D1-8544-2BC7-F1F7213BAB91}"/>
              </a:ext>
            </a:extLst>
          </p:cNvPr>
          <p:cNvSpPr txBox="1"/>
          <p:nvPr/>
        </p:nvSpPr>
        <p:spPr bwMode="auto">
          <a:xfrm>
            <a:off x="2125634" y="6392245"/>
            <a:ext cx="2878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聲子好像一個基本粒子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6663E0-2BC1-FFC7-1471-6ED1A9A4C373}"/>
              </a:ext>
            </a:extLst>
          </p:cNvPr>
          <p:cNvSpPr/>
          <p:nvPr/>
        </p:nvSpPr>
        <p:spPr>
          <a:xfrm>
            <a:off x="8244407" y="3043568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6846A9-B9F7-5B0A-68C5-07CC6439B362}"/>
              </a:ext>
            </a:extLst>
          </p:cNvPr>
          <p:cNvCxnSpPr>
            <a:cxnSpLocks/>
          </p:cNvCxnSpPr>
          <p:nvPr/>
        </p:nvCxnSpPr>
        <p:spPr>
          <a:xfrm flipV="1">
            <a:off x="7747439" y="3139553"/>
            <a:ext cx="424961" cy="960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Up Arrow 8">
            <a:extLst>
              <a:ext uri="{FF2B5EF4-FFF2-40B4-BE49-F238E27FC236}">
                <a16:creationId xmlns:a16="http://schemas.microsoft.com/office/drawing/2014/main" id="{8AE8E251-36AB-58B2-D442-8BABD5FEDEDB}"/>
              </a:ext>
            </a:extLst>
          </p:cNvPr>
          <p:cNvSpPr/>
          <p:nvPr/>
        </p:nvSpPr>
        <p:spPr>
          <a:xfrm>
            <a:off x="4572000" y="4797152"/>
            <a:ext cx="216024" cy="36004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4D59D4-CEF0-398F-8CB8-3C9A2A4605AF}"/>
              </a:ext>
            </a:extLst>
          </p:cNvPr>
          <p:cNvSpPr/>
          <p:nvPr/>
        </p:nvSpPr>
        <p:spPr>
          <a:xfrm>
            <a:off x="2587762" y="3149470"/>
            <a:ext cx="544078" cy="2151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E1030-9A17-9E60-43EC-C15A464A3C0B}"/>
              </a:ext>
            </a:extLst>
          </p:cNvPr>
          <p:cNvSpPr txBox="1"/>
          <p:nvPr/>
        </p:nvSpPr>
        <p:spPr bwMode="auto">
          <a:xfrm>
            <a:off x="1073708" y="1432201"/>
            <a:ext cx="833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56F405-7AB5-D175-5F73-621611F77905}"/>
              </a:ext>
            </a:extLst>
          </p:cNvPr>
          <p:cNvSpPr txBox="1"/>
          <p:nvPr/>
        </p:nvSpPr>
        <p:spPr bwMode="auto">
          <a:xfrm>
            <a:off x="1045448" y="5675722"/>
            <a:ext cx="833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06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39" grpId="0" animBg="1"/>
      <p:bldP spid="40" grpId="0" animBg="1"/>
      <p:bldP spid="46" grpId="0" animBg="1"/>
      <p:bldP spid="48" grpId="0" animBg="1"/>
      <p:bldP spid="49" grpId="0" animBg="1"/>
      <p:bldP spid="51" grpId="0" animBg="1"/>
      <p:bldP spid="53" grpId="0" animBg="1"/>
      <p:bldP spid="56" grpId="0"/>
      <p:bldP spid="60" grpId="0"/>
      <p:bldP spid="2" grpId="0"/>
      <p:bldP spid="4" grpId="0" animBg="1"/>
      <p:bldP spid="9" grpId="0" animBg="1"/>
      <p:bldP spid="10" grpId="0" animBg="1"/>
      <p:bldP spid="11" grpId="0"/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2" y="1935956"/>
            <a:ext cx="3629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文字方塊 2"/>
          <p:cNvSpPr txBox="1">
            <a:spLocks noChangeArrowheads="1"/>
          </p:cNvSpPr>
          <p:nvPr/>
        </p:nvSpPr>
        <p:spPr bwMode="auto">
          <a:xfrm>
            <a:off x="1619672" y="928169"/>
            <a:ext cx="6216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Tahoma" pitchFamily="34" charset="0"/>
              </a:rPr>
              <a:t>量子彈簧不是彈簧，而是可以產生、可以消滅的粒子的系統。</a:t>
            </a:r>
          </a:p>
        </p:txBody>
      </p:sp>
      <p:pic>
        <p:nvPicPr>
          <p:cNvPr id="162822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4" y="3085306"/>
            <a:ext cx="274796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4" y="1535906"/>
            <a:ext cx="24828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4017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文字方塊 1"/>
          <p:cNvSpPr txBox="1">
            <a:spLocks noChangeArrowheads="1"/>
          </p:cNvSpPr>
          <p:nvPr/>
        </p:nvSpPr>
        <p:spPr bwMode="auto">
          <a:xfrm>
            <a:off x="1296991" y="2320218"/>
            <a:ext cx="78470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Arial" charset="0"/>
              </a:rPr>
              <a:t>但我們早已熟悉、真空中場的擾動，也可看成一個一個的彈簧的組合！</a:t>
            </a:r>
          </a:p>
        </p:txBody>
      </p:sp>
      <p:pic>
        <p:nvPicPr>
          <p:cNvPr id="15872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269" y="2852936"/>
            <a:ext cx="3524820" cy="198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7" y="2852936"/>
            <a:ext cx="2993012" cy="198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5" name="文字方塊 1"/>
          <p:cNvSpPr txBox="1">
            <a:spLocks noChangeArrowheads="1"/>
          </p:cNvSpPr>
          <p:nvPr/>
        </p:nvSpPr>
        <p:spPr bwMode="auto">
          <a:xfrm>
            <a:off x="1404768" y="5142724"/>
            <a:ext cx="7343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Arial" charset="0"/>
              </a:rPr>
              <a:t>如果場也量子化了，這就稱為量子場，激發態就會是一個個基本粒子。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EA5DD5-A2A9-4FCF-4D2D-832257293F48}"/>
              </a:ext>
            </a:extLst>
          </p:cNvPr>
          <p:cNvSpPr txBox="1"/>
          <p:nvPr/>
        </p:nvSpPr>
        <p:spPr bwMode="auto">
          <a:xfrm>
            <a:off x="1289030" y="1120684"/>
            <a:ext cx="55428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那基本粒子如電子，可不可能看成聲子呢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E785E-CC60-EF45-A769-0ADACB5727C7}"/>
              </a:ext>
            </a:extLst>
          </p:cNvPr>
          <p:cNvSpPr txBox="1"/>
          <p:nvPr/>
        </p:nvSpPr>
        <p:spPr bwMode="auto">
          <a:xfrm>
            <a:off x="1289030" y="1530332"/>
            <a:ext cx="6924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基本粒子如電子，可不可能看成是量子彈簧的激發態呢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A02D0-F591-6EEA-912F-DC1AA5D44BBA}"/>
              </a:ext>
            </a:extLst>
          </p:cNvPr>
          <p:cNvSpPr txBox="1"/>
          <p:nvPr/>
        </p:nvSpPr>
        <p:spPr bwMode="auto">
          <a:xfrm>
            <a:off x="1296991" y="1926774"/>
            <a:ext cx="6184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當然這時的彈簧就不能是原子的晶格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6" name="Picture 5" descr="24_02_Figure.jpg">
            <a:extLst>
              <a:ext uri="{FF2B5EF4-FFF2-40B4-BE49-F238E27FC236}">
                <a16:creationId xmlns:a16="http://schemas.microsoft.com/office/drawing/2014/main" id="{FACB902E-41DD-096E-1024-8573B19AD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/>
        </p:blipFill>
        <p:spPr>
          <a:xfrm>
            <a:off x="3287628" y="2852936"/>
            <a:ext cx="2203452" cy="198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20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5" descr="Std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08" y="1549400"/>
            <a:ext cx="46593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文字方塊 2"/>
          <p:cNvSpPr txBox="1">
            <a:spLocks noChangeArrowheads="1"/>
          </p:cNvSpPr>
          <p:nvPr/>
        </p:nvSpPr>
        <p:spPr bwMode="auto">
          <a:xfrm>
            <a:off x="2471420" y="879475"/>
            <a:ext cx="3960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Arial" charset="0"/>
              </a:rPr>
              <a:t>每一個基本粒子都對應一個量子場</a:t>
            </a:r>
          </a:p>
        </p:txBody>
      </p:sp>
      <p:sp>
        <p:nvSpPr>
          <p:cNvPr id="12" name="左-右雙向箭號 11"/>
          <p:cNvSpPr/>
          <p:nvPr/>
        </p:nvSpPr>
        <p:spPr>
          <a:xfrm>
            <a:off x="4116070" y="4749800"/>
            <a:ext cx="914400" cy="4651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AACD1-C874-80D0-700D-CAE33715D694}"/>
              </a:ext>
            </a:extLst>
          </p:cNvPr>
          <p:cNvSpPr txBox="1"/>
          <p:nvPr/>
        </p:nvSpPr>
        <p:spPr bwMode="auto">
          <a:xfrm>
            <a:off x="2339752" y="4780721"/>
            <a:ext cx="953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6D632-CB07-5120-F14F-6A3D99F05E1D}"/>
              </a:ext>
            </a:extLst>
          </p:cNvPr>
          <p:cNvSpPr txBox="1"/>
          <p:nvPr/>
        </p:nvSpPr>
        <p:spPr bwMode="auto">
          <a:xfrm>
            <a:off x="5478572" y="4799638"/>
            <a:ext cx="953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電子場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947703-FB34-F4BB-2D90-8AC0F5852FB0}"/>
                  </a:ext>
                </a:extLst>
              </p:cNvPr>
              <p:cNvSpPr txBox="1"/>
              <p:nvPr/>
            </p:nvSpPr>
            <p:spPr bwMode="auto">
              <a:xfrm>
                <a:off x="2339752" y="5222073"/>
                <a:ext cx="9536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夸克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947703-FB34-F4BB-2D90-8AC0F5852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5222073"/>
                <a:ext cx="953661" cy="369332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A1CB97-6B77-CFAB-E4BC-60BA5EF3A694}"/>
                  </a:ext>
                </a:extLst>
              </p:cNvPr>
              <p:cNvSpPr txBox="1"/>
              <p:nvPr/>
            </p:nvSpPr>
            <p:spPr bwMode="auto">
              <a:xfrm>
                <a:off x="5497431" y="5214938"/>
                <a:ext cx="15948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夸克場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A1CB97-6B77-CFAB-E4BC-60BA5EF3A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7431" y="5214938"/>
                <a:ext cx="1594849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C7C4CD1-CFF1-5B10-BEF8-35650D34EFD3}"/>
              </a:ext>
            </a:extLst>
          </p:cNvPr>
          <p:cNvSpPr txBox="1"/>
          <p:nvPr/>
        </p:nvSpPr>
        <p:spPr bwMode="auto">
          <a:xfrm>
            <a:off x="2339752" y="5733256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描述可產生可消滅的粒子的理論：量子場論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2216895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文字方塊 1"/>
          <p:cNvSpPr txBox="1">
            <a:spLocks noChangeArrowheads="1"/>
          </p:cNvSpPr>
          <p:nvPr/>
        </p:nvSpPr>
        <p:spPr bwMode="auto">
          <a:xfrm>
            <a:off x="2855278" y="1356995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Arial" charset="0"/>
              </a:rPr>
              <a:t>我們的宇宙是由彈簧組成的</a:t>
            </a:r>
          </a:p>
        </p:txBody>
      </p:sp>
      <p:pic>
        <p:nvPicPr>
          <p:cNvPr id="12288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90" y="2004695"/>
            <a:ext cx="5661025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6338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927086" y="815906"/>
            <a:ext cx="2802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某瞬間時刻的狀態</a:t>
            </a:r>
          </a:p>
        </p:txBody>
      </p:sp>
      <p:sp>
        <p:nvSpPr>
          <p:cNvPr id="20483" name="Line 6"/>
          <p:cNvSpPr>
            <a:spLocks noChangeShapeType="1"/>
          </p:cNvSpPr>
          <p:nvPr/>
        </p:nvSpPr>
        <p:spPr bwMode="auto">
          <a:xfrm flipV="1">
            <a:off x="3069869" y="1050019"/>
            <a:ext cx="7745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242444" y="816181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複數狀態函數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942211" y="1228265"/>
            <a:ext cx="1846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可測量的物理量</a:t>
            </a:r>
          </a:p>
        </p:txBody>
      </p:sp>
      <p:sp>
        <p:nvSpPr>
          <p:cNvPr id="20486" name="Line 9"/>
          <p:cNvSpPr>
            <a:spLocks noChangeShapeType="1"/>
          </p:cNvSpPr>
          <p:nvPr/>
        </p:nvSpPr>
        <p:spPr bwMode="auto">
          <a:xfrm>
            <a:off x="2788806" y="1441400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4242444" y="1271785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運算子</a:t>
            </a:r>
          </a:p>
        </p:txBody>
      </p: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4077692" y="3526453"/>
            <a:ext cx="48328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把對應的算子放入此式，就可得到測量期望值。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947254" y="2066614"/>
            <a:ext cx="7735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有古典對應的物理量，就直接將位置算子及動量算子代入同樣的數學形式：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615288" y="329518"/>
            <a:ext cx="3562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量子力學的原則完整版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021563" y="3256410"/>
                <a:ext cx="3034869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563" y="3256410"/>
                <a:ext cx="3034869" cy="901914"/>
              </a:xfrm>
              <a:prstGeom prst="rect">
                <a:avLst/>
              </a:prstGeom>
              <a:blipFill>
                <a:blip r:embed="rId2"/>
                <a:stretch>
                  <a:fillRect l="-5000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535196" y="1269845"/>
                <a:ext cx="390492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196" y="1269845"/>
                <a:ext cx="390492" cy="378758"/>
              </a:xfrm>
              <a:prstGeom prst="rect">
                <a:avLst/>
              </a:prstGeom>
              <a:blipFill>
                <a:blip r:embed="rId3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/>
              <p:nvPr/>
            </p:nvSpPr>
            <p:spPr bwMode="auto">
              <a:xfrm>
                <a:off x="1024205" y="2467010"/>
                <a:ext cx="3630958" cy="6241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4205" y="2467010"/>
                <a:ext cx="3630958" cy="62414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/>
              <p:nvPr/>
            </p:nvSpPr>
            <p:spPr bwMode="auto">
              <a:xfrm>
                <a:off x="5880816" y="803426"/>
                <a:ext cx="65220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0816" y="803426"/>
                <a:ext cx="652208" cy="369332"/>
              </a:xfrm>
              <a:prstGeom prst="rect">
                <a:avLst/>
              </a:prstGeom>
              <a:blipFill>
                <a:blip r:embed="rId5"/>
                <a:stretch>
                  <a:fillRect l="-1923"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/>
              <p:nvPr/>
            </p:nvSpPr>
            <p:spPr>
              <a:xfrm>
                <a:off x="927086" y="4428355"/>
                <a:ext cx="49537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對一物理量</a:t>
                </a:r>
                <a14:m>
                  <m:oMath xmlns:m="http://schemas.openxmlformats.org/officeDocument/2006/math">
                    <m:r>
                      <a:rPr kumimoji="0" lang="en-US" altLang="zh-TW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測量，結果完全確定的狀態：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86" y="4428355"/>
                <a:ext cx="4953730" cy="369332"/>
              </a:xfrm>
              <a:prstGeom prst="rect">
                <a:avLst/>
              </a:prstGeom>
              <a:blipFill>
                <a:blip r:embed="rId6"/>
                <a:stretch>
                  <a:fillRect l="-76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6A3382E6-2039-B186-4145-C2C48FF5C223}"/>
                  </a:ext>
                </a:extLst>
              </p:cNvPr>
              <p:cNvSpPr txBox="1"/>
              <p:nvPr/>
            </p:nvSpPr>
            <p:spPr bwMode="auto">
              <a:xfrm>
                <a:off x="5367619" y="4423589"/>
                <a:ext cx="194195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6A3382E6-2039-B186-4145-C2C48FF5C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7619" y="4423589"/>
                <a:ext cx="1941955" cy="378758"/>
              </a:xfrm>
              <a:prstGeom prst="rect">
                <a:avLst/>
              </a:prstGeom>
              <a:blipFill>
                <a:blip r:embed="rId7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/>
              <p:nvPr/>
            </p:nvSpPr>
            <p:spPr bwMode="auto">
              <a:xfrm>
                <a:off x="927086" y="4806242"/>
                <a:ext cx="7725644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就是該物理量對應算子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就是測量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結果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7086" y="4806242"/>
                <a:ext cx="7725644" cy="378758"/>
              </a:xfrm>
              <a:prstGeom prst="rect">
                <a:avLst/>
              </a:prstGeom>
              <a:blipFill>
                <a:blip r:embed="rId8"/>
                <a:stretch>
                  <a:fillRect l="-492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0514538-8B57-A7AE-F1CB-A94B23AB1D69}"/>
              </a:ext>
            </a:extLst>
          </p:cNvPr>
          <p:cNvSpPr txBox="1"/>
          <p:nvPr/>
        </p:nvSpPr>
        <p:spPr bwMode="auto">
          <a:xfrm>
            <a:off x="4697808" y="2623856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就得到量子力學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中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對應的算子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3" name="文字方塊 2">
            <a:extLst>
              <a:ext uri="{FF2B5EF4-FFF2-40B4-BE49-F238E27FC236}">
                <a16:creationId xmlns:a16="http://schemas.microsoft.com/office/drawing/2014/main" id="{C94A80FD-E8A9-0E92-2D82-EF86498B102A}"/>
              </a:ext>
            </a:extLst>
          </p:cNvPr>
          <p:cNvSpPr txBox="1"/>
          <p:nvPr/>
        </p:nvSpPr>
        <p:spPr bwMode="auto">
          <a:xfrm>
            <a:off x="937805" y="1627986"/>
            <a:ext cx="5771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例如位置算子為乘上位置座標，動量算子為對</a:t>
            </a:r>
            <a:r>
              <a:rPr kumimoji="0" lang="zh-TW" altLang="en-US" dirty="0">
                <a:solidFill>
                  <a:srgbClr val="000000"/>
                </a:solidFill>
                <a:latin typeface="Calibri" pitchFamily="34" charset="0"/>
              </a:rPr>
              <a:t>座標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8C6CF6EF-3526-436F-9776-6032303BF239}"/>
                  </a:ext>
                </a:extLst>
              </p:cNvPr>
              <p:cNvSpPr txBox="1"/>
              <p:nvPr/>
            </p:nvSpPr>
            <p:spPr bwMode="auto">
              <a:xfrm>
                <a:off x="6729685" y="1447283"/>
                <a:ext cx="2180849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8C6CF6EF-3526-436F-9776-6032303BF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9685" y="1447283"/>
                <a:ext cx="2180849" cy="618246"/>
              </a:xfrm>
              <a:prstGeom prst="rect">
                <a:avLst/>
              </a:prstGeom>
              <a:blipFill>
                <a:blip r:embed="rId12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96CD513-7748-7BC4-3A67-92B26565D6AD}"/>
              </a:ext>
            </a:extLst>
          </p:cNvPr>
          <p:cNvSpPr txBox="1"/>
          <p:nvPr/>
        </p:nvSpPr>
        <p:spPr bwMode="auto">
          <a:xfrm>
            <a:off x="5471119" y="439030"/>
            <a:ext cx="3634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可疊加，組成一無限維向量空間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8D340B-09F5-8A6E-DDD4-8D6D352C9743}"/>
              </a:ext>
            </a:extLst>
          </p:cNvPr>
          <p:cNvSpPr txBox="1"/>
          <p:nvPr/>
        </p:nvSpPr>
        <p:spPr bwMode="auto">
          <a:xfrm>
            <a:off x="7067304" y="782154"/>
            <a:ext cx="2029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滿足歸一化條件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9336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/>
      <p:bldP spid="3" grpId="0"/>
      <p:bldP spid="8" grpId="0" animBg="1"/>
      <p:bldP spid="20" grpId="0" animBg="1"/>
      <p:bldP spid="2" grpId="0"/>
      <p:bldP spid="10" grpId="0" animBg="1"/>
      <p:bldP spid="12" grpId="0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ack text and black numbers&#10;&#10;Description automatically generated">
            <a:extLst>
              <a:ext uri="{FF2B5EF4-FFF2-40B4-BE49-F238E27FC236}">
                <a16:creationId xmlns:a16="http://schemas.microsoft.com/office/drawing/2014/main" id="{6A935E7B-B2C2-6A85-83A4-A65EDFC3F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"/>
          <a:stretch/>
        </p:blipFill>
        <p:spPr>
          <a:xfrm>
            <a:off x="1512776" y="0"/>
            <a:ext cx="6118448" cy="2109472"/>
          </a:xfrm>
          <a:prstGeom prst="rect">
            <a:avLst/>
          </a:prstGeom>
        </p:spPr>
      </p:pic>
      <p:pic>
        <p:nvPicPr>
          <p:cNvPr id="5" name="Picture 4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D2411875-417D-1D73-0BAE-C1C6D797DF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t="2656"/>
          <a:stretch/>
        </p:blipFill>
        <p:spPr>
          <a:xfrm>
            <a:off x="1512776" y="2109472"/>
            <a:ext cx="6495628" cy="45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892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B05E4-298E-3F44-A20E-F06E84001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>
            <a:extLst>
              <a:ext uri="{FF2B5EF4-FFF2-40B4-BE49-F238E27FC236}">
                <a16:creationId xmlns:a16="http://schemas.microsoft.com/office/drawing/2014/main" id="{F090F360-37BA-08F2-4D24-84EFFCF49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086" y="815906"/>
            <a:ext cx="2802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某瞬間時刻的狀態</a:t>
            </a:r>
          </a:p>
        </p:txBody>
      </p:sp>
      <p:sp>
        <p:nvSpPr>
          <p:cNvPr id="20483" name="Line 6">
            <a:extLst>
              <a:ext uri="{FF2B5EF4-FFF2-40B4-BE49-F238E27FC236}">
                <a16:creationId xmlns:a16="http://schemas.microsoft.com/office/drawing/2014/main" id="{15A3E4F1-87F5-0984-4A2E-9DFBBA9B2B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9869" y="1050019"/>
            <a:ext cx="7745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4" name="Text Box 7">
            <a:extLst>
              <a:ext uri="{FF2B5EF4-FFF2-40B4-BE49-F238E27FC236}">
                <a16:creationId xmlns:a16="http://schemas.microsoft.com/office/drawing/2014/main" id="{BB87510B-9AD2-74C8-43AA-6E7E57306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444" y="816181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狀態函數</a:t>
            </a:r>
          </a:p>
        </p:txBody>
      </p:sp>
      <p:sp>
        <p:nvSpPr>
          <p:cNvPr id="20485" name="Text Box 8">
            <a:extLst>
              <a:ext uri="{FF2B5EF4-FFF2-40B4-BE49-F238E27FC236}">
                <a16:creationId xmlns:a16="http://schemas.microsoft.com/office/drawing/2014/main" id="{6107F088-B333-EB4A-5000-D066B4C1C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211" y="1228265"/>
            <a:ext cx="1846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可測量的物理量</a:t>
            </a:r>
          </a:p>
        </p:txBody>
      </p:sp>
      <p:sp>
        <p:nvSpPr>
          <p:cNvPr id="20486" name="Line 9">
            <a:extLst>
              <a:ext uri="{FF2B5EF4-FFF2-40B4-BE49-F238E27FC236}">
                <a16:creationId xmlns:a16="http://schemas.microsoft.com/office/drawing/2014/main" id="{2963FC87-490B-767C-ABF8-AB858663C4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8806" y="1441400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7" name="Text Box 10">
            <a:extLst>
              <a:ext uri="{FF2B5EF4-FFF2-40B4-BE49-F238E27FC236}">
                <a16:creationId xmlns:a16="http://schemas.microsoft.com/office/drawing/2014/main" id="{4B971A35-10E3-5805-CCB1-0C006D6D5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444" y="1271785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運算子</a:t>
            </a:r>
          </a:p>
        </p:txBody>
      </p:sp>
      <p:sp>
        <p:nvSpPr>
          <p:cNvPr id="20491" name="Text Box 14">
            <a:extLst>
              <a:ext uri="{FF2B5EF4-FFF2-40B4-BE49-F238E27FC236}">
                <a16:creationId xmlns:a16="http://schemas.microsoft.com/office/drawing/2014/main" id="{AB979D77-0DC0-73FE-E1FE-429675292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7692" y="3526453"/>
            <a:ext cx="48328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把對應的算子放入此式，就可得到測量期望值。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451B80F-D70B-3176-3C83-FC7DEA732F76}"/>
              </a:ext>
            </a:extLst>
          </p:cNvPr>
          <p:cNvSpPr txBox="1"/>
          <p:nvPr/>
        </p:nvSpPr>
        <p:spPr bwMode="auto">
          <a:xfrm>
            <a:off x="947254" y="2066614"/>
            <a:ext cx="7735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有古典對應的物理量，就直接將位置算子及動量算子代入同樣的數學形式：</a:t>
            </a: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D693CA25-AB89-DB3B-C109-BF8240E8B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455" y="392826"/>
            <a:ext cx="3562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量子力學的原則完整版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23479F9-D315-CE4E-0727-F18ECDDFA8E7}"/>
                  </a:ext>
                </a:extLst>
              </p:cNvPr>
              <p:cNvSpPr/>
              <p:nvPr/>
            </p:nvSpPr>
            <p:spPr>
              <a:xfrm>
                <a:off x="1021563" y="3256410"/>
                <a:ext cx="3034869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23479F9-D315-CE4E-0727-F18ECDDFA8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563" y="3256410"/>
                <a:ext cx="3034869" cy="901914"/>
              </a:xfrm>
              <a:prstGeom prst="rect">
                <a:avLst/>
              </a:prstGeom>
              <a:blipFill>
                <a:blip r:embed="rId2"/>
                <a:stretch>
                  <a:fillRect l="-5000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6A49661-25A0-4A20-BC6B-425C89F474E5}"/>
                  </a:ext>
                </a:extLst>
              </p:cNvPr>
              <p:cNvSpPr/>
              <p:nvPr/>
            </p:nvSpPr>
            <p:spPr>
              <a:xfrm>
                <a:off x="5535196" y="1269845"/>
                <a:ext cx="390492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6A49661-25A0-4A20-BC6B-425C89F47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196" y="1269845"/>
                <a:ext cx="390492" cy="378758"/>
              </a:xfrm>
              <a:prstGeom prst="rect">
                <a:avLst/>
              </a:prstGeom>
              <a:blipFill>
                <a:blip r:embed="rId3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7D65658-2906-9787-F110-D3893704D249}"/>
                  </a:ext>
                </a:extLst>
              </p:cNvPr>
              <p:cNvSpPr txBox="1"/>
              <p:nvPr/>
            </p:nvSpPr>
            <p:spPr bwMode="auto">
              <a:xfrm>
                <a:off x="1024205" y="2467010"/>
                <a:ext cx="3630958" cy="6241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7D65658-2906-9787-F110-D3893704D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4205" y="2467010"/>
                <a:ext cx="3630958" cy="62414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85F07774-9B60-69DE-743A-38A7A44FAD87}"/>
                  </a:ext>
                </a:extLst>
              </p:cNvPr>
              <p:cNvSpPr txBox="1"/>
              <p:nvPr/>
            </p:nvSpPr>
            <p:spPr bwMode="auto">
              <a:xfrm>
                <a:off x="5509304" y="834967"/>
                <a:ext cx="65220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85F07774-9B60-69DE-743A-38A7A44FA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9304" y="834967"/>
                <a:ext cx="652208" cy="369332"/>
              </a:xfrm>
              <a:prstGeom prst="rect">
                <a:avLst/>
              </a:prstGeom>
              <a:blipFill>
                <a:blip r:embed="rId5"/>
                <a:stretch>
                  <a:fillRect l="-1887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ED03065B-39FF-E11A-30CA-C5C88DF1E8F6}"/>
                  </a:ext>
                </a:extLst>
              </p:cNvPr>
              <p:cNvSpPr/>
              <p:nvPr/>
            </p:nvSpPr>
            <p:spPr>
              <a:xfrm>
                <a:off x="927086" y="4428355"/>
                <a:ext cx="49537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對一物理量</a:t>
                </a:r>
                <a14:m>
                  <m:oMath xmlns:m="http://schemas.openxmlformats.org/officeDocument/2006/math">
                    <m:r>
                      <a:rPr kumimoji="0" lang="en-US" altLang="zh-TW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測量，結果完全確定的狀態：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ED03065B-39FF-E11A-30CA-C5C88DF1E8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86" y="4428355"/>
                <a:ext cx="4953730" cy="369332"/>
              </a:xfrm>
              <a:prstGeom prst="rect">
                <a:avLst/>
              </a:prstGeom>
              <a:blipFill>
                <a:blip r:embed="rId6"/>
                <a:stretch>
                  <a:fillRect l="-76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0ED00087-D525-2545-0B04-7DF7D283600C}"/>
                  </a:ext>
                </a:extLst>
              </p:cNvPr>
              <p:cNvSpPr txBox="1"/>
              <p:nvPr/>
            </p:nvSpPr>
            <p:spPr bwMode="auto">
              <a:xfrm>
                <a:off x="5367619" y="4423589"/>
                <a:ext cx="194195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0ED00087-D525-2545-0B04-7DF7D2836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7619" y="4423589"/>
                <a:ext cx="1941955" cy="378758"/>
              </a:xfrm>
              <a:prstGeom prst="rect">
                <a:avLst/>
              </a:prstGeom>
              <a:blipFill>
                <a:blip r:embed="rId7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A1BAEF-A9E3-7909-D348-E5361E377F1A}"/>
                  </a:ext>
                </a:extLst>
              </p:cNvPr>
              <p:cNvSpPr txBox="1"/>
              <p:nvPr/>
            </p:nvSpPr>
            <p:spPr bwMode="auto">
              <a:xfrm>
                <a:off x="927086" y="4806242"/>
                <a:ext cx="7725644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就是該物理量對應算子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就是測量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結果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A1BAEF-A9E3-7909-D348-E5361E377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7086" y="4806242"/>
                <a:ext cx="7725644" cy="378758"/>
              </a:xfrm>
              <a:prstGeom prst="rect">
                <a:avLst/>
              </a:prstGeom>
              <a:blipFill>
                <a:blip r:embed="rId8"/>
                <a:stretch>
                  <a:fillRect l="-492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B92F157-EFDE-A6D2-2065-FA4F945A510A}"/>
              </a:ext>
            </a:extLst>
          </p:cNvPr>
          <p:cNvSpPr txBox="1"/>
          <p:nvPr/>
        </p:nvSpPr>
        <p:spPr bwMode="auto">
          <a:xfrm>
            <a:off x="4697808" y="2623856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就得到量子力學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中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對應的算子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A7C17EF4-4C22-B154-80F3-AA60AD35B0B2}"/>
                  </a:ext>
                </a:extLst>
              </p:cNvPr>
              <p:cNvSpPr txBox="1"/>
              <p:nvPr/>
            </p:nvSpPr>
            <p:spPr bwMode="auto">
              <a:xfrm>
                <a:off x="1044740" y="5906640"/>
                <a:ext cx="2475358" cy="6298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A7C17EF4-4C22-B154-80F3-AA60AD35B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4740" y="5906640"/>
                <a:ext cx="2475358" cy="629852"/>
              </a:xfrm>
              <a:prstGeom prst="rect">
                <a:avLst/>
              </a:prstGeom>
              <a:blipFill>
                <a:blip r:embed="rId9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E1B898A-23C7-40DF-9252-EE6D1EC56E65}"/>
              </a:ext>
            </a:extLst>
          </p:cNvPr>
          <p:cNvSpPr txBox="1"/>
          <p:nvPr/>
        </p:nvSpPr>
        <p:spPr bwMode="auto">
          <a:xfrm>
            <a:off x="3520098" y="5891180"/>
            <a:ext cx="5056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狀態函數隨時間的演化由漢米爾頓量來負責！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5">
                <a:extLst>
                  <a:ext uri="{FF2B5EF4-FFF2-40B4-BE49-F238E27FC236}">
                    <a16:creationId xmlns:a16="http://schemas.microsoft.com/office/drawing/2014/main" id="{C98D69E5-5DBD-26A0-A6D7-428B48795E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5597" y="5454219"/>
                <a:ext cx="30819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0" lang="zh-TW" altLang="en-US" sz="1800" dirty="0"/>
                  <a:t>瞬間狀態</a:t>
                </a:r>
                <a14:m>
                  <m:oMath xmlns:m="http://schemas.openxmlformats.org/officeDocument/2006/math">
                    <m:r>
                      <a:rPr lang="el-GR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l-GR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/>
                  <a:t>隨時間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𝑡</m:t>
                    </m:r>
                  </m:oMath>
                </a14:m>
                <a:r>
                  <a:rPr kumimoji="0" lang="zh-TW" altLang="en-US" sz="1800" dirty="0"/>
                  <a:t>演化</a:t>
                </a:r>
              </a:p>
            </p:txBody>
          </p:sp>
        </mc:Choice>
        <mc:Fallback xmlns="">
          <p:sp>
            <p:nvSpPr>
              <p:cNvPr id="13" name="Text Box 5">
                <a:extLst>
                  <a:ext uri="{FF2B5EF4-FFF2-40B4-BE49-F238E27FC236}">
                    <a16:creationId xmlns:a16="http://schemas.microsoft.com/office/drawing/2014/main" id="{C98D69E5-5DBD-26A0-A6D7-428B48795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5597" y="5454219"/>
                <a:ext cx="3081936" cy="369332"/>
              </a:xfrm>
              <a:prstGeom prst="rect">
                <a:avLst/>
              </a:prstGeom>
              <a:blipFill>
                <a:blip r:embed="rId10"/>
                <a:stretch>
                  <a:fillRect l="-164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6">
            <a:extLst>
              <a:ext uri="{FF2B5EF4-FFF2-40B4-BE49-F238E27FC236}">
                <a16:creationId xmlns:a16="http://schemas.microsoft.com/office/drawing/2014/main" id="{536A1C1B-A3AE-1B8E-F0DF-200F6591F8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9718" y="5673984"/>
            <a:ext cx="1020110" cy="63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9E36A0A1-9505-ADC7-8CD4-7B62A356F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575" y="5450459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波函數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3">
                <a:extLst>
                  <a:ext uri="{FF2B5EF4-FFF2-40B4-BE49-F238E27FC236}">
                    <a16:creationId xmlns:a16="http://schemas.microsoft.com/office/drawing/2014/main" id="{5B4B4B69-2DEC-311D-0D90-326679476231}"/>
                  </a:ext>
                </a:extLst>
              </p:cNvPr>
              <p:cNvSpPr txBox="1"/>
              <p:nvPr/>
            </p:nvSpPr>
            <p:spPr bwMode="auto">
              <a:xfrm>
                <a:off x="6184689" y="5479746"/>
                <a:ext cx="95305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1" name="文字方塊 13">
                <a:extLst>
                  <a:ext uri="{FF2B5EF4-FFF2-40B4-BE49-F238E27FC236}">
                    <a16:creationId xmlns:a16="http://schemas.microsoft.com/office/drawing/2014/main" id="{5B4B4B69-2DEC-311D-0D90-326679476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4689" y="5479746"/>
                <a:ext cx="95305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2">
            <a:extLst>
              <a:ext uri="{FF2B5EF4-FFF2-40B4-BE49-F238E27FC236}">
                <a16:creationId xmlns:a16="http://schemas.microsoft.com/office/drawing/2014/main" id="{3923CF16-8379-A6AD-F14D-B70AF658411A}"/>
              </a:ext>
            </a:extLst>
          </p:cNvPr>
          <p:cNvSpPr txBox="1"/>
          <p:nvPr/>
        </p:nvSpPr>
        <p:spPr bwMode="auto">
          <a:xfrm>
            <a:off x="937805" y="1627986"/>
            <a:ext cx="5771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例如位置算子為乘上位置座標，動量算子為對</a:t>
            </a:r>
            <a:r>
              <a:rPr kumimoji="0" lang="zh-TW" altLang="en-US" dirty="0">
                <a:solidFill>
                  <a:srgbClr val="000000"/>
                </a:solidFill>
                <a:latin typeface="Calibri" pitchFamily="34" charset="0"/>
              </a:rPr>
              <a:t>座標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54696702-684E-3C3F-C68F-3556D629C4FC}"/>
                  </a:ext>
                </a:extLst>
              </p:cNvPr>
              <p:cNvSpPr txBox="1"/>
              <p:nvPr/>
            </p:nvSpPr>
            <p:spPr bwMode="auto">
              <a:xfrm>
                <a:off x="6729685" y="1447283"/>
                <a:ext cx="2180849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54696702-684E-3C3F-C68F-3556D629C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9685" y="1447283"/>
                <a:ext cx="2180849" cy="618246"/>
              </a:xfrm>
              <a:prstGeom prst="rect">
                <a:avLst/>
              </a:prstGeom>
              <a:blipFill>
                <a:blip r:embed="rId12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2EE2BE4-EE5E-B29A-6A2A-DD1AE400194C}"/>
              </a:ext>
            </a:extLst>
          </p:cNvPr>
          <p:cNvSpPr txBox="1"/>
          <p:nvPr/>
        </p:nvSpPr>
        <p:spPr bwMode="auto">
          <a:xfrm>
            <a:off x="5471119" y="439030"/>
            <a:ext cx="3634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可疊加，組成一無限維向量空間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600AD-9749-004A-2606-428567E26D0A}"/>
              </a:ext>
            </a:extLst>
          </p:cNvPr>
          <p:cNvSpPr txBox="1"/>
          <p:nvPr/>
        </p:nvSpPr>
        <p:spPr bwMode="auto">
          <a:xfrm>
            <a:off x="7067304" y="782154"/>
            <a:ext cx="2029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滿足歸一化條件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B3F94-05DF-E29A-2FDE-7E958709ADBC}"/>
              </a:ext>
            </a:extLst>
          </p:cNvPr>
          <p:cNvSpPr txBox="1"/>
          <p:nvPr/>
        </p:nvSpPr>
        <p:spPr bwMode="auto">
          <a:xfrm>
            <a:off x="3531780" y="6297731"/>
            <a:ext cx="2858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薛丁格方程式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/>
      <p:bldP spid="14" grpId="0" animBg="1"/>
      <p:bldP spid="19" grpId="0"/>
      <p:bldP spid="21" grpId="0" animBg="1"/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CF3ABA25-B23B-CF90-3F5D-47F5401D1DF8}"/>
                  </a:ext>
                </a:extLst>
              </p:cNvPr>
              <p:cNvSpPr txBox="1"/>
              <p:nvPr/>
            </p:nvSpPr>
            <p:spPr bwMode="auto">
              <a:xfrm>
                <a:off x="851943" y="3208926"/>
                <a:ext cx="2565446" cy="7173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CF3ABA25-B23B-CF90-3F5D-47F5401D1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943" y="3208926"/>
                <a:ext cx="2565446" cy="7173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B75BB4-759F-0147-10FC-C115917232E9}"/>
                  </a:ext>
                </a:extLst>
              </p:cNvPr>
              <p:cNvSpPr txBox="1"/>
              <p:nvPr/>
            </p:nvSpPr>
            <p:spPr bwMode="auto">
              <a:xfrm>
                <a:off x="807774" y="5079693"/>
                <a:ext cx="5918799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數學上這個關係稱為運算子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的本徵函數問題！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B75BB4-759F-0147-10FC-C11591723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774" y="5079693"/>
                <a:ext cx="5918799" cy="376770"/>
              </a:xfrm>
              <a:prstGeom prst="rect">
                <a:avLst/>
              </a:prstGeom>
              <a:blipFill>
                <a:blip r:embed="rId3"/>
                <a:stretch>
                  <a:fillRect l="-857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8F020E6-BF04-91ED-455E-7CB441807975}"/>
                  </a:ext>
                </a:extLst>
              </p:cNvPr>
              <p:cNvSpPr txBox="1"/>
              <p:nvPr/>
            </p:nvSpPr>
            <p:spPr bwMode="auto">
              <a:xfrm>
                <a:off x="851943" y="4581876"/>
                <a:ext cx="1449307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8F020E6-BF04-91ED-455E-7CB441807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943" y="4581876"/>
                <a:ext cx="1449307" cy="376770"/>
              </a:xfrm>
              <a:prstGeom prst="rect">
                <a:avLst/>
              </a:prstGeom>
              <a:blipFill>
                <a:blip r:embed="rId4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37B8924-2136-5EDD-CB6C-56D7DA20490F}"/>
              </a:ext>
            </a:extLst>
          </p:cNvPr>
          <p:cNvSpPr txBox="1"/>
          <p:nvPr/>
        </p:nvSpPr>
        <p:spPr bwMode="auto">
          <a:xfrm>
            <a:off x="792499" y="4153878"/>
            <a:ext cx="575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也就是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ABF8B1-37C9-BB9D-8794-8C1CA40B0277}"/>
                  </a:ext>
                </a:extLst>
              </p:cNvPr>
              <p:cNvSpPr txBox="1"/>
              <p:nvPr/>
            </p:nvSpPr>
            <p:spPr bwMode="auto">
              <a:xfrm>
                <a:off x="803447" y="6175380"/>
                <a:ext cx="7580286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定態的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Eigenfunction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！對應的本徵值Eigenvalue為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ABF8B1-37C9-BB9D-8794-8C1CA40B0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3447" y="6175380"/>
                <a:ext cx="7580286" cy="376770"/>
              </a:xfrm>
              <a:prstGeom prst="rect">
                <a:avLst/>
              </a:prstGeom>
              <a:blipFill>
                <a:blip r:embed="rId5"/>
                <a:stretch>
                  <a:fillRect l="-670" t="-3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45A8A0-2F55-7E7B-AA21-F9505B1365B1}"/>
                  </a:ext>
                </a:extLst>
              </p:cNvPr>
              <p:cNvSpPr txBox="1"/>
              <p:nvPr/>
            </p:nvSpPr>
            <p:spPr bwMode="auto">
              <a:xfrm>
                <a:off x="803447" y="5515129"/>
                <a:ext cx="8149491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原來，與時間無關的薛丁格方程式並不是波方程式，而是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的本徵函數方程式！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45A8A0-2F55-7E7B-AA21-F9505B136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3447" y="5515129"/>
                <a:ext cx="8149491" cy="376770"/>
              </a:xfrm>
              <a:prstGeom prst="rect">
                <a:avLst/>
              </a:prstGeom>
              <a:blipFill>
                <a:blip r:embed="rId6"/>
                <a:stretch>
                  <a:fillRect l="-622" t="-6452" r="-311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4AC42DB1-08EB-D0AA-6FF8-5EB4D538F44E}"/>
                  </a:ext>
                </a:extLst>
              </p:cNvPr>
              <p:cNvSpPr txBox="1"/>
              <p:nvPr/>
            </p:nvSpPr>
            <p:spPr bwMode="auto">
              <a:xfrm>
                <a:off x="888653" y="1257292"/>
                <a:ext cx="3843295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4AC42DB1-08EB-D0AA-6FF8-5EB4D538F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653" y="1257292"/>
                <a:ext cx="3843295" cy="7173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E050D7B-FB11-9A29-3983-FD999A3AE819}"/>
              </a:ext>
            </a:extLst>
          </p:cNvPr>
          <p:cNvSpPr txBox="1"/>
          <p:nvPr/>
        </p:nvSpPr>
        <p:spPr bwMode="auto">
          <a:xfrm>
            <a:off x="812744" y="2780928"/>
            <a:ext cx="6780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左邊就是量子力學中對應的Hamiltan運算子，此式可以寫成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EE0B1672-27A1-DCC8-7C89-88A81BF01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63" y="798090"/>
            <a:ext cx="7203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薛丁格方程式的可分離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separable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解，滿足與時間無關的薛丁格方程式：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C6DE13-D024-5DE3-A5F8-5CEFAE0EBE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473" t="65927" r="6993" b="16794"/>
          <a:stretch/>
        </p:blipFill>
        <p:spPr>
          <a:xfrm>
            <a:off x="2624667" y="3958965"/>
            <a:ext cx="5933202" cy="10091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ECB9EE-8132-F7B7-D943-EEDFD767B7C0}"/>
              </a:ext>
            </a:extLst>
          </p:cNvPr>
          <p:cNvSpPr txBox="1"/>
          <p:nvPr/>
        </p:nvSpPr>
        <p:spPr bwMode="auto">
          <a:xfrm>
            <a:off x="812744" y="412995"/>
            <a:ext cx="25318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運用以上的原則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639AE3-03E1-7775-F7BD-B4166790353B}"/>
                  </a:ext>
                </a:extLst>
              </p:cNvPr>
              <p:cNvSpPr txBox="1"/>
              <p:nvPr/>
            </p:nvSpPr>
            <p:spPr bwMode="auto">
              <a:xfrm>
                <a:off x="783737" y="1992356"/>
                <a:ext cx="8149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這些是描述Stationary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State定態的解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/>
                  <a:t>。</a:t>
                </a:r>
                <a:r>
                  <a:rPr lang="en-US" dirty="0" err="1"/>
                  <a:t>定態解的所有測量期望值與時間無關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639AE3-03E1-7775-F7BD-B41667903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3737" y="1992356"/>
                <a:ext cx="8149491" cy="369332"/>
              </a:xfrm>
              <a:prstGeom prst="rect">
                <a:avLst/>
              </a:prstGeom>
              <a:blipFill>
                <a:blip r:embed="rId10"/>
                <a:stretch>
                  <a:fillRect l="-6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16634E74-8CD8-A5ED-7875-61B388B89A17}"/>
                  </a:ext>
                </a:extLst>
              </p:cNvPr>
              <p:cNvSpPr txBox="1"/>
              <p:nvPr/>
            </p:nvSpPr>
            <p:spPr bwMode="auto">
              <a:xfrm>
                <a:off x="5287522" y="1323341"/>
                <a:ext cx="2519408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16634E74-8CD8-A5ED-7875-61B388B89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7522" y="1323341"/>
                <a:ext cx="2519408" cy="496867"/>
              </a:xfrm>
              <a:prstGeom prst="rect">
                <a:avLst/>
              </a:prstGeom>
              <a:blipFill>
                <a:blip r:embed="rId11"/>
                <a:stretch>
                  <a:fillRect b="-7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">
                <a:extLst>
                  <a:ext uri="{FF2B5EF4-FFF2-40B4-BE49-F238E27FC236}">
                    <a16:creationId xmlns:a16="http://schemas.microsoft.com/office/drawing/2014/main" id="{2069ED1F-9DD9-A93A-4104-92BA6A063800}"/>
                  </a:ext>
                </a:extLst>
              </p:cNvPr>
              <p:cNvSpPr txBox="1"/>
              <p:nvPr/>
            </p:nvSpPr>
            <p:spPr bwMode="auto">
              <a:xfrm>
                <a:off x="788027" y="2242130"/>
                <a:ext cx="7695719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LID4096">
                    <a:latin typeface="Times New Roman" pitchFamily="18" charset="0"/>
                    <a:cs typeface="Times New Roman" pitchFamily="18" charset="0"/>
                  </a:rPr>
                  <a:t>定態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LID4096">
                    <a:latin typeface="Times New Roman" pitchFamily="18" charset="0"/>
                    <a:cs typeface="Times New Roman" pitchFamily="18" charset="0"/>
                  </a:rPr>
                  <a:t>波函數的時間演化就是函數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LID4096">
                    <a:latin typeface="Times New Roman" pitchFamily="18" charset="0"/>
                    <a:cs typeface="Times New Roman" pitchFamily="18" charset="0"/>
                  </a:rPr>
                  <a:t>乘上一個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Phase factor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1">
                <a:extLst>
                  <a:ext uri="{FF2B5EF4-FFF2-40B4-BE49-F238E27FC236}">
                    <a16:creationId xmlns:a16="http://schemas.microsoft.com/office/drawing/2014/main" id="{2069ED1F-9DD9-A93A-4104-92BA6A063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027" y="2242130"/>
                <a:ext cx="7695719" cy="480709"/>
              </a:xfrm>
              <a:prstGeom prst="rect">
                <a:avLst/>
              </a:prstGeom>
              <a:blipFill>
                <a:blip r:embed="rId12"/>
                <a:stretch>
                  <a:fillRect l="-493" b="-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923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FCE988B-2A66-C21D-6826-8B9C03880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40" b="2922"/>
          <a:stretch/>
        </p:blipFill>
        <p:spPr>
          <a:xfrm>
            <a:off x="1114052" y="3484826"/>
            <a:ext cx="3888432" cy="946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391A2B-A559-9DCA-78FE-865D8CE75A73}"/>
                  </a:ext>
                </a:extLst>
              </p:cNvPr>
              <p:cNvSpPr txBox="1"/>
              <p:nvPr/>
            </p:nvSpPr>
            <p:spPr bwMode="auto">
              <a:xfrm>
                <a:off x="1043608" y="197277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→±∞</m:t>
                    </m:r>
                  </m:oMath>
                </a14:m>
                <a:r>
                  <a:rPr lang="zh-TW" altLang="en-US" dirty="0"/>
                  <a:t>兩者之間，解的變化就由方程式決定，我們也有一些定性的了解：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391A2B-A559-9DCA-78FE-865D8CE75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97277"/>
                <a:ext cx="7920880" cy="369332"/>
              </a:xfrm>
              <a:prstGeom prst="rect">
                <a:avLst/>
              </a:prstGeom>
              <a:blipFill>
                <a:blip r:embed="rId3"/>
                <a:stretch>
                  <a:fillRect l="-6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E0C96032-EC77-EE71-7664-59DFE21FFCD4}"/>
                  </a:ext>
                </a:extLst>
              </p:cNvPr>
              <p:cNvSpPr txBox="1"/>
              <p:nvPr/>
            </p:nvSpPr>
            <p:spPr bwMode="auto">
              <a:xfrm>
                <a:off x="1096401" y="669313"/>
                <a:ext cx="304355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E0C96032-EC77-EE71-7664-59DFE21FF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6401" y="669313"/>
                <a:ext cx="3043551" cy="648126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/>
              <p:nvPr/>
            </p:nvSpPr>
            <p:spPr bwMode="auto">
              <a:xfrm>
                <a:off x="4840817" y="675028"/>
                <a:ext cx="2278894" cy="67544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0817" y="675028"/>
                <a:ext cx="2278894" cy="675441"/>
              </a:xfrm>
              <a:prstGeom prst="rect">
                <a:avLst/>
              </a:prstGeom>
              <a:blipFill>
                <a:blip r:embed="rId5"/>
                <a:stretch>
                  <a:fillRect b="-7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932180-4A7C-6457-779D-480202363653}"/>
                  </a:ext>
                </a:extLst>
              </p:cNvPr>
              <p:cNvSpPr txBox="1"/>
              <p:nvPr/>
            </p:nvSpPr>
            <p:spPr bwMode="auto">
              <a:xfrm>
                <a:off x="1096401" y="1315196"/>
                <a:ext cx="6552728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的正負號會決定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/>
                  <a:t>的正負號！而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是斜率的變化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932180-4A7C-6457-779D-480202363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6401" y="1315196"/>
                <a:ext cx="6552728" cy="557781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F8C161F-F013-AE03-1456-97E3BD96E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738"/>
          <a:stretch/>
        </p:blipFill>
        <p:spPr>
          <a:xfrm>
            <a:off x="1105503" y="2512033"/>
            <a:ext cx="3888432" cy="972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6F1031-1B4C-DE25-C6D7-39762143A3EE}"/>
                  </a:ext>
                </a:extLst>
              </p:cNvPr>
              <p:cNvSpPr txBox="1"/>
              <p:nvPr/>
            </p:nvSpPr>
            <p:spPr bwMode="auto">
              <a:xfrm>
                <a:off x="1043608" y="1903861"/>
                <a:ext cx="5553165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這是古典不容許的區域</a:t>
                </a:r>
                <a:r>
                  <a:rPr lang="en-US" dirty="0"/>
                  <a:t>！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/>
                  <a:t>為正。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6F1031-1B4C-DE25-C6D7-39762143A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903861"/>
                <a:ext cx="5553165" cy="557781"/>
              </a:xfrm>
              <a:prstGeom prst="rect">
                <a:avLst/>
              </a:prstGeom>
              <a:blipFill>
                <a:blip r:embed="rId7"/>
                <a:stretch>
                  <a:fillRect l="-913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/>
              <p:nvPr/>
            </p:nvSpPr>
            <p:spPr bwMode="auto">
              <a:xfrm>
                <a:off x="1035345" y="5262548"/>
                <a:ext cx="76379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前述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 err="1"/>
                  <a:t>處就是這樣的例子</a:t>
                </a:r>
                <a:r>
                  <a:rPr lang="en-US" dirty="0"/>
                  <a:t>：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增加時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/>
                  <a:t>負的斜率增加，傾斜度減小到零</a:t>
                </a:r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5345" y="5262548"/>
                <a:ext cx="7637919" cy="369332"/>
              </a:xfrm>
              <a:prstGeom prst="rect">
                <a:avLst/>
              </a:prstGeom>
              <a:blipFill>
                <a:blip r:embed="rId8"/>
                <a:stretch>
                  <a:fillRect l="-66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A3390D-3CC3-E74B-E487-7E43D17E2D1D}"/>
                  </a:ext>
                </a:extLst>
              </p:cNvPr>
              <p:cNvSpPr txBox="1"/>
              <p:nvPr/>
            </p:nvSpPr>
            <p:spPr bwMode="auto">
              <a:xfrm>
                <a:off x="1044094" y="4525219"/>
                <a:ext cx="75674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通常就說</a:t>
                </a:r>
                <a:r>
                  <a:rPr lang="en-US" dirty="0">
                    <a:cs typeface="Times New Roman" pitchFamily="18" charset="0"/>
                  </a:rPr>
                  <a:t>：</a:t>
                </a:r>
                <a:r>
                  <a:rPr lang="en-US" dirty="0"/>
                  <a:t>古典不容許的區域，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增加時，波函數會趨離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彎曲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A3390D-3CC3-E74B-E487-7E43D17E2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4094" y="4525219"/>
                <a:ext cx="7567417" cy="369332"/>
              </a:xfrm>
              <a:prstGeom prst="rect">
                <a:avLst/>
              </a:prstGeom>
              <a:blipFill>
                <a:blip r:embed="rId9"/>
                <a:stretch>
                  <a:fillRect l="-67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838BE3-3CAF-0756-FFD4-6F1A64B0CAB0}"/>
                  </a:ext>
                </a:extLst>
              </p:cNvPr>
              <p:cNvSpPr txBox="1"/>
              <p:nvPr/>
            </p:nvSpPr>
            <p:spPr bwMode="auto">
              <a:xfrm>
                <a:off x="4419236" y="2495316"/>
                <a:ext cx="4752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波函數為正</a:t>
                </a:r>
                <a:r>
                  <a:rPr lang="en-US" dirty="0"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為正，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而增加！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838BE3-3CAF-0756-FFD4-6F1A64B0C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236" y="2495316"/>
                <a:ext cx="4752528" cy="369332"/>
              </a:xfrm>
              <a:prstGeom prst="rect">
                <a:avLst/>
              </a:prstGeom>
              <a:blipFill>
                <a:blip r:embed="rId10"/>
                <a:stretch>
                  <a:fillRect l="-1067" t="-6667" r="-2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36D0DC-10C4-B9F2-CC45-A0FBC1DCE7D9}"/>
                  </a:ext>
                </a:extLst>
              </p:cNvPr>
              <p:cNvSpPr txBox="1"/>
              <p:nvPr/>
            </p:nvSpPr>
            <p:spPr bwMode="auto">
              <a:xfrm>
                <a:off x="4419236" y="3578866"/>
                <a:ext cx="4752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cs typeface="Times New Roman" pitchFamily="18" charset="0"/>
                  </a:rPr>
                  <a:t>波函數為負，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為負，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減小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36D0DC-10C4-B9F2-CC45-A0FBC1DCE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236" y="3578866"/>
                <a:ext cx="4752528" cy="369332"/>
              </a:xfrm>
              <a:prstGeom prst="rect">
                <a:avLst/>
              </a:prstGeom>
              <a:blipFill>
                <a:blip r:embed="rId11"/>
                <a:stretch>
                  <a:fillRect l="-1067" t="-6452" r="-267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00654BA1-6987-EC92-587A-32A920834C6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161"/>
          <a:stretch/>
        </p:blipFill>
        <p:spPr>
          <a:xfrm>
            <a:off x="1093209" y="5676999"/>
            <a:ext cx="2908534" cy="101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8E6DF9-5479-560B-5878-5790D9FAEBF1}"/>
              </a:ext>
            </a:extLst>
          </p:cNvPr>
          <p:cNvSpPr/>
          <p:nvPr/>
        </p:nvSpPr>
        <p:spPr>
          <a:xfrm>
            <a:off x="1544472" y="6263421"/>
            <a:ext cx="2088232" cy="37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0B3FA-1215-CEFB-99DC-4D09AFC5AB8D}"/>
              </a:ext>
            </a:extLst>
          </p:cNvPr>
          <p:cNvSpPr txBox="1"/>
          <p:nvPr/>
        </p:nvSpPr>
        <p:spPr bwMode="auto">
          <a:xfrm>
            <a:off x="4064219" y="5975705"/>
            <a:ext cx="2582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定性上類似指數遞減</a:t>
            </a:r>
            <a:r>
              <a:rPr lang="en-US" dirty="0"/>
              <a:t>。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38B36A-8D60-E99F-B092-0C4FE144A5E9}"/>
              </a:ext>
            </a:extLst>
          </p:cNvPr>
          <p:cNvSpPr/>
          <p:nvPr/>
        </p:nvSpPr>
        <p:spPr>
          <a:xfrm>
            <a:off x="1402084" y="2512033"/>
            <a:ext cx="1008112" cy="7937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54035E-A34D-7702-23AE-5E03F7C480B5}"/>
              </a:ext>
            </a:extLst>
          </p:cNvPr>
          <p:cNvCxnSpPr>
            <a:cxnSpLocks/>
          </p:cNvCxnSpPr>
          <p:nvPr/>
        </p:nvCxnSpPr>
        <p:spPr>
          <a:xfrm>
            <a:off x="2051720" y="3035466"/>
            <a:ext cx="1152128" cy="2940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9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5" grpId="0"/>
      <p:bldP spid="11" grpId="0"/>
      <p:bldP spid="10" grpId="0" animBg="1"/>
      <p:bldP spid="15" grpId="0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2EE497-007D-BCF3-B5B4-6024DE6D400E}"/>
              </a:ext>
            </a:extLst>
          </p:cNvPr>
          <p:cNvSpPr/>
          <p:nvPr/>
        </p:nvSpPr>
        <p:spPr>
          <a:xfrm>
            <a:off x="5580112" y="1717538"/>
            <a:ext cx="2952328" cy="358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1137F02B-1433-8BE8-BF77-EA715D72C351}"/>
                  </a:ext>
                </a:extLst>
              </p:cNvPr>
              <p:cNvSpPr txBox="1"/>
              <p:nvPr/>
            </p:nvSpPr>
            <p:spPr bwMode="auto">
              <a:xfrm>
                <a:off x="3419872" y="908720"/>
                <a:ext cx="1449307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1137F02B-1433-8BE8-BF77-EA715D72C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72" y="908720"/>
                <a:ext cx="1449307" cy="376770"/>
              </a:xfrm>
              <a:prstGeom prst="rect">
                <a:avLst/>
              </a:prstGeom>
              <a:blipFill>
                <a:blip r:embed="rId2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青蛙王子怎么画简单好看青蛙简笔画图片- 巧巧简笔画">
            <a:extLst>
              <a:ext uri="{FF2B5EF4-FFF2-40B4-BE49-F238E27FC236}">
                <a16:creationId xmlns:a16="http://schemas.microsoft.com/office/drawing/2014/main" id="{1850FAC6-89E2-C95A-DD46-94098F2D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2134768" cy="181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ana (The Princess and the Frog) - Wikipedia">
            <a:extLst>
              <a:ext uri="{FF2B5EF4-FFF2-40B4-BE49-F238E27FC236}">
                <a16:creationId xmlns:a16="http://schemas.microsoft.com/office/drawing/2014/main" id="{A7F5905E-D697-FA9C-0FF8-A869ADBD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17538"/>
            <a:ext cx="27940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ince Naveen | Heroes Wiki | Fandom">
            <a:extLst>
              <a:ext uri="{FF2B5EF4-FFF2-40B4-BE49-F238E27FC236}">
                <a16:creationId xmlns:a16="http://schemas.microsoft.com/office/drawing/2014/main" id="{16916BAB-CB90-A688-6DA8-76C2612FA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073" y="1717538"/>
            <a:ext cx="1774984" cy="358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F4844A91-988D-C324-B523-713D12559F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6543" y="5363924"/>
                <a:ext cx="72347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的電子，能量的測量值為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，完全沒有不確定性！</a:t>
                </a:r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F4844A91-988D-C324-B523-713D12559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6543" y="5363924"/>
                <a:ext cx="7234734" cy="369332"/>
              </a:xfrm>
              <a:prstGeom prst="rect">
                <a:avLst/>
              </a:prstGeom>
              <a:blipFill>
                <a:blip r:embed="rId6"/>
                <a:stretch>
                  <a:fillRect l="-70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F9D888AD-A801-2461-CE4A-0F9A3B1586AA}"/>
                  </a:ext>
                </a:extLst>
              </p:cNvPr>
              <p:cNvSpPr txBox="1"/>
              <p:nvPr/>
            </p:nvSpPr>
            <p:spPr bwMode="auto">
              <a:xfrm>
                <a:off x="7396799" y="5387349"/>
                <a:ext cx="10205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F9D888AD-A801-2461-CE4A-0F9A3B158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6799" y="5387349"/>
                <a:ext cx="102054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418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34791 0.0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140012" y="2087791"/>
                <a:ext cx="2464521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l-GR" altLang="zh-TW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0" lang="el-GR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012" y="2087791"/>
                <a:ext cx="2464521" cy="764505"/>
              </a:xfrm>
              <a:prstGeom prst="rect">
                <a:avLst/>
              </a:prstGeom>
              <a:blipFill>
                <a:blip r:embed="rId2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014642" y="5336132"/>
                <a:ext cx="7705732" cy="376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展開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的絕對值平方，就是對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機率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642" y="5336132"/>
                <a:ext cx="7705732" cy="376770"/>
              </a:xfrm>
              <a:prstGeom prst="rect">
                <a:avLst/>
              </a:prstGeom>
              <a:blipFill>
                <a:blip r:embed="rId3"/>
                <a:stretch>
                  <a:fillRect l="-658" t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DD64CB7E-269D-34F7-5A06-56A8443BE28B}"/>
                  </a:ext>
                </a:extLst>
              </p:cNvPr>
              <p:cNvSpPr txBox="1"/>
              <p:nvPr/>
            </p:nvSpPr>
            <p:spPr bwMode="auto">
              <a:xfrm>
                <a:off x="3912554" y="2281658"/>
                <a:ext cx="2106081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DD64CB7E-269D-34F7-5A06-56A8443BE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2554" y="2281658"/>
                <a:ext cx="2106081" cy="376770"/>
              </a:xfrm>
              <a:prstGeom prst="rect">
                <a:avLst/>
              </a:prstGeom>
              <a:blipFill>
                <a:blip r:embed="rId5"/>
                <a:stretch>
                  <a:fillRect t="-3226"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87FD8-D5F7-068C-180F-38E84D99A175}"/>
                  </a:ext>
                </a:extLst>
              </p:cNvPr>
              <p:cNvSpPr txBox="1"/>
              <p:nvPr/>
            </p:nvSpPr>
            <p:spPr bwMode="auto">
              <a:xfrm>
                <a:off x="1014642" y="1619486"/>
                <a:ext cx="70236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我們發現任一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函數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可以以一系列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能量的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展開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87FD8-D5F7-068C-180F-38E84D99A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4642" y="1619486"/>
                <a:ext cx="7023657" cy="369332"/>
              </a:xfrm>
              <a:prstGeom prst="rect">
                <a:avLst/>
              </a:prstGeom>
              <a:blipFill>
                <a:blip r:embed="rId6"/>
                <a:stretch>
                  <a:fillRect l="-72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7FE5464-7729-98BD-E1DA-A975C7E14659}"/>
                  </a:ext>
                </a:extLst>
              </p:cNvPr>
              <p:cNvSpPr txBox="1"/>
              <p:nvPr/>
            </p:nvSpPr>
            <p:spPr bwMode="auto">
              <a:xfrm>
                <a:off x="6310502" y="2062418"/>
                <a:ext cx="2577372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7FE5464-7729-98BD-E1DA-A975C7E14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0502" y="2062418"/>
                <a:ext cx="2577372" cy="904543"/>
              </a:xfrm>
              <a:prstGeom prst="rect">
                <a:avLst/>
              </a:prstGeom>
              <a:blipFill>
                <a:blip r:embed="rId7"/>
                <a:stretch>
                  <a:fillRect l="-11275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C2355B4C-8CD2-D5AA-DA63-6DD3F8D7FDCA}"/>
                  </a:ext>
                </a:extLst>
              </p:cNvPr>
              <p:cNvSpPr txBox="1"/>
              <p:nvPr/>
            </p:nvSpPr>
            <p:spPr bwMode="auto">
              <a:xfrm>
                <a:off x="1140012" y="3498858"/>
                <a:ext cx="4656124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C2355B4C-8CD2-D5AA-DA63-6DD3F8D7F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0012" y="3498858"/>
                <a:ext cx="4656124" cy="901914"/>
              </a:xfrm>
              <a:prstGeom prst="rect">
                <a:avLst/>
              </a:prstGeom>
              <a:blipFill>
                <a:blip r:embed="rId8"/>
                <a:stretch>
                  <a:fillRect l="-2174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D53611F-2EB6-E3F1-F0FB-8CB92F75E39F}"/>
              </a:ext>
            </a:extLst>
          </p:cNvPr>
          <p:cNvSpPr txBox="1"/>
          <p:nvPr/>
        </p:nvSpPr>
        <p:spPr bwMode="auto">
          <a:xfrm>
            <a:off x="1014642" y="3049528"/>
            <a:ext cx="2981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能量的期望值等於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F72536-DA95-6F26-484B-EE28A37EFCA7}"/>
              </a:ext>
            </a:extLst>
          </p:cNvPr>
          <p:cNvCxnSpPr/>
          <p:nvPr/>
        </p:nvCxnSpPr>
        <p:spPr>
          <a:xfrm flipV="1">
            <a:off x="4923453" y="4155765"/>
            <a:ext cx="0" cy="7511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2648E9-C771-009F-7C4E-BD81CD370FE4}"/>
              </a:ext>
            </a:extLst>
          </p:cNvPr>
          <p:cNvCxnSpPr/>
          <p:nvPr/>
        </p:nvCxnSpPr>
        <p:spPr>
          <a:xfrm flipV="1">
            <a:off x="5394989" y="4155764"/>
            <a:ext cx="0" cy="7511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CAA6BF9-D70B-9862-3119-1B438B678A5D}"/>
              </a:ext>
            </a:extLst>
          </p:cNvPr>
          <p:cNvSpPr txBox="1"/>
          <p:nvPr/>
        </p:nvSpPr>
        <p:spPr bwMode="auto">
          <a:xfrm>
            <a:off x="4122733" y="4861744"/>
            <a:ext cx="1212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測量結果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FB609C-4AA6-C51E-5EDE-439497412614}"/>
              </a:ext>
            </a:extLst>
          </p:cNvPr>
          <p:cNvSpPr txBox="1"/>
          <p:nvPr/>
        </p:nvSpPr>
        <p:spPr bwMode="auto">
          <a:xfrm>
            <a:off x="5189913" y="4861744"/>
            <a:ext cx="1212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E3EBCE-19AA-1937-B5B1-F4F3E863CF15}"/>
                  </a:ext>
                </a:extLst>
              </p:cNvPr>
              <p:cNvSpPr txBox="1"/>
              <p:nvPr/>
            </p:nvSpPr>
            <p:spPr bwMode="auto">
              <a:xfrm>
                <a:off x="1014642" y="1145098"/>
                <a:ext cx="70236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這樣的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能量的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本徵函數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通常有一系列：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a:rPr kumimoji="0" lang="en-US" altLang="zh-TW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/>
                      </a:rPr>
                      <m:t>, </m:t>
                    </m:r>
                    <m:r>
                      <a:rPr kumimoji="0" lang="en-US" altLang="zh-TW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𝑛</m:t>
                    </m:r>
                    <m:r>
                      <a:rPr kumimoji="0" lang="en-US" altLang="zh-TW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/>
                      </a:rPr>
                      <m:t>=1,2,⋯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E3EBCE-19AA-1937-B5B1-F4F3E863C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4642" y="1145098"/>
                <a:ext cx="7023657" cy="369332"/>
              </a:xfrm>
              <a:prstGeom prst="rect">
                <a:avLst/>
              </a:prstGeom>
              <a:blipFill>
                <a:blip r:embed="rId9"/>
                <a:stretch>
                  <a:fillRect l="-72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911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5" grpId="0" animBg="1"/>
      <p:bldP spid="4" grpId="0" animBg="1"/>
      <p:bldP spid="9" grpId="0"/>
      <p:bldP spid="12" grpId="0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CAEAA8-F906-B599-608F-97AA4195B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52" b="19355"/>
          <a:stretch/>
        </p:blipFill>
        <p:spPr>
          <a:xfrm>
            <a:off x="620925" y="4378740"/>
            <a:ext cx="8063996" cy="1080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DF4196-1425-E436-4FC9-1CB1AD4A2C8C}"/>
              </a:ext>
            </a:extLst>
          </p:cNvPr>
          <p:cNvSpPr/>
          <p:nvPr/>
        </p:nvSpPr>
        <p:spPr>
          <a:xfrm>
            <a:off x="620925" y="5170828"/>
            <a:ext cx="727235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262EB-B936-31B9-330E-A1F1A0B1D609}"/>
                  </a:ext>
                </a:extLst>
              </p:cNvPr>
              <p:cNvSpPr txBox="1"/>
              <p:nvPr/>
            </p:nvSpPr>
            <p:spPr bwMode="auto">
              <a:xfrm>
                <a:off x="539552" y="5589240"/>
                <a:ext cx="8280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沒有遺漏，可見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的測量結果只能是本徵值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其中之一，不能是其他的值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262EB-B936-31B9-330E-A1F1A0B1D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5589240"/>
                <a:ext cx="8280920" cy="369332"/>
              </a:xfrm>
              <a:prstGeom prst="rect">
                <a:avLst/>
              </a:prstGeom>
              <a:blipFill>
                <a:blip r:embed="rId3"/>
                <a:stretch>
                  <a:fillRect l="-613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0094E09-D832-2817-3541-7720BEA3A2D0}"/>
                  </a:ext>
                </a:extLst>
              </p:cNvPr>
              <p:cNvSpPr txBox="1"/>
              <p:nvPr/>
            </p:nvSpPr>
            <p:spPr bwMode="auto">
              <a:xfrm>
                <a:off x="663481" y="3481092"/>
                <a:ext cx="1787563" cy="7645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0094E09-D832-2817-3541-7720BEA3A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481" y="3481092"/>
                <a:ext cx="1787563" cy="764505"/>
              </a:xfrm>
              <a:prstGeom prst="rect">
                <a:avLst/>
              </a:prstGeom>
              <a:blipFill>
                <a:blip r:embed="rId4"/>
                <a:stretch>
                  <a:fillRect l="-31915" t="-122951" b="-1688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3416DD3B-84D6-AD97-3605-8EB5DFB5855D}"/>
                  </a:ext>
                </a:extLst>
              </p:cNvPr>
              <p:cNvSpPr txBox="1"/>
              <p:nvPr/>
            </p:nvSpPr>
            <p:spPr bwMode="auto">
              <a:xfrm>
                <a:off x="663481" y="1492771"/>
                <a:ext cx="5850249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3416DD3B-84D6-AD97-3605-8EB5DFB58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481" y="1492771"/>
                <a:ext cx="5850249" cy="901914"/>
              </a:xfrm>
              <a:prstGeom prst="rect">
                <a:avLst/>
              </a:prstGeom>
              <a:blipFill>
                <a:blip r:embed="rId5"/>
                <a:stretch>
                  <a:fillRect l="-3896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BF8BCC89-E33F-389E-1D3B-1EC5CA6F13C8}"/>
                  </a:ext>
                </a:extLst>
              </p:cNvPr>
              <p:cNvSpPr txBox="1"/>
              <p:nvPr/>
            </p:nvSpPr>
            <p:spPr bwMode="auto">
              <a:xfrm>
                <a:off x="663481" y="2474065"/>
                <a:ext cx="5706233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BF8BCC89-E33F-389E-1D3B-1EC5CA6F1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481" y="2474065"/>
                <a:ext cx="5706233" cy="901914"/>
              </a:xfrm>
              <a:prstGeom prst="rect">
                <a:avLst/>
              </a:prstGeom>
              <a:blipFill>
                <a:blip r:embed="rId6"/>
                <a:stretch>
                  <a:fillRect l="-4000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5C3F416-1FB0-4D19-56D3-C977B9C2E1BD}"/>
                  </a:ext>
                </a:extLst>
              </p:cNvPr>
              <p:cNvSpPr/>
              <p:nvPr/>
            </p:nvSpPr>
            <p:spPr>
              <a:xfrm>
                <a:off x="631376" y="1028319"/>
                <a:ext cx="69132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如果真是如此，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機率總和必須等於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！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5C3F416-1FB0-4D19-56D3-C977B9C2E1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76" y="1028319"/>
                <a:ext cx="6913218" cy="369332"/>
              </a:xfrm>
              <a:prstGeom prst="rect">
                <a:avLst/>
              </a:prstGeom>
              <a:blipFill>
                <a:blip r:embed="rId7"/>
                <a:stretch>
                  <a:fillRect l="-733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DA3EE3-B1D7-AAB5-5A63-EBB25466C043}"/>
                  </a:ext>
                </a:extLst>
              </p:cNvPr>
              <p:cNvSpPr txBox="1"/>
              <p:nvPr/>
            </p:nvSpPr>
            <p:spPr bwMode="auto">
              <a:xfrm>
                <a:off x="539552" y="5999027"/>
                <a:ext cx="59117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如果還會測到其他值，總機率就要超過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了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DA3EE3-B1D7-AAB5-5A63-EBB25466C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5999027"/>
                <a:ext cx="5911752" cy="369332"/>
              </a:xfrm>
              <a:prstGeom prst="rect">
                <a:avLst/>
              </a:prstGeom>
              <a:blipFill>
                <a:blip r:embed="rId8"/>
                <a:stretch>
                  <a:fillRect l="-8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4DE209-C7D3-270B-17F9-9DDFF799A312}"/>
                  </a:ext>
                </a:extLst>
              </p:cNvPr>
              <p:cNvSpPr txBox="1"/>
              <p:nvPr/>
            </p:nvSpPr>
            <p:spPr bwMode="auto">
              <a:xfrm>
                <a:off x="620925" y="619297"/>
                <a:ext cx="77544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這強烈暗示測量能量時，得到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結果</m:t>
                    </m:r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只能</m:t>
                    </m:r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其中之一！不會測到其他的值</a:t>
                </a:r>
                <a:r>
                  <a:rPr lang="en-US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4DE209-C7D3-270B-17F9-9DDFF799A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925" y="619297"/>
                <a:ext cx="7754436" cy="369332"/>
              </a:xfrm>
              <a:prstGeom prst="rect">
                <a:avLst/>
              </a:prstGeom>
              <a:blipFill>
                <a:blip r:embed="rId9"/>
                <a:stretch>
                  <a:fillRect l="-654" t="-6667" r="-49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5EF25313-2A15-795D-4346-775B6B269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9"/>
          <a:stretch/>
        </p:blipFill>
        <p:spPr bwMode="auto">
          <a:xfrm>
            <a:off x="6594709" y="1491997"/>
            <a:ext cx="2225763" cy="26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F24A91-0A5B-AAD1-B8A1-0E6B539178FB}"/>
              </a:ext>
            </a:extLst>
          </p:cNvPr>
          <p:cNvSpPr txBox="1"/>
          <p:nvPr/>
        </p:nvSpPr>
        <p:spPr bwMode="auto">
          <a:xfrm>
            <a:off x="5364088" y="6302417"/>
            <a:ext cx="3593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Measurement Theorem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測量定理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5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  <p:bldP spid="7" grpId="0" animBg="1"/>
      <p:bldP spid="10" grpId="0"/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D9D1166A-A003-F107-EB58-D5A613664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/>
          <a:stretch/>
        </p:blipFill>
        <p:spPr>
          <a:xfrm>
            <a:off x="801257" y="476672"/>
            <a:ext cx="6912768" cy="4589778"/>
          </a:xfrm>
          <a:prstGeom prst="rect">
            <a:avLst/>
          </a:prstGeom>
        </p:spPr>
      </p:pic>
      <p:pic>
        <p:nvPicPr>
          <p:cNvPr id="9" name="Picture 8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BD1E19B8-B861-3F58-6B0C-EB241629B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1086" b="76087"/>
          <a:stretch/>
        </p:blipFill>
        <p:spPr>
          <a:xfrm>
            <a:off x="801257" y="5013176"/>
            <a:ext cx="7232848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169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00BBA-0DA9-4B60-AEC8-2B89A3EDE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0D027E06-8CBB-1D07-20CA-6A3AFA1E82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89"/>
          <a:stretch/>
        </p:blipFill>
        <p:spPr>
          <a:xfrm>
            <a:off x="755576" y="188640"/>
            <a:ext cx="6912768" cy="2456922"/>
          </a:xfrm>
          <a:prstGeom prst="rect">
            <a:avLst/>
          </a:prstGeom>
        </p:spPr>
      </p:pic>
      <p:pic>
        <p:nvPicPr>
          <p:cNvPr id="5" name="Picture 4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1EF60C78-B44F-87E8-F07B-45A422A9D4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7" b="793"/>
          <a:stretch/>
        </p:blipFill>
        <p:spPr>
          <a:xfrm>
            <a:off x="755576" y="3653358"/>
            <a:ext cx="7772400" cy="3016002"/>
          </a:xfrm>
          <a:prstGeom prst="rect">
            <a:avLst/>
          </a:prstGeom>
        </p:spPr>
      </p:pic>
      <p:pic>
        <p:nvPicPr>
          <p:cNvPr id="9" name="Picture 8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EE173DBB-A2FC-0FE8-7757-9BB49429C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1086" b="76087"/>
          <a:stretch/>
        </p:blipFill>
        <p:spPr>
          <a:xfrm>
            <a:off x="755576" y="2403933"/>
            <a:ext cx="7232848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5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B634B8-6B2B-A33F-6A37-EABA6FA2322A}"/>
                  </a:ext>
                </a:extLst>
              </p:cNvPr>
              <p:cNvSpPr txBox="1"/>
              <p:nvPr/>
            </p:nvSpPr>
            <p:spPr bwMode="auto">
              <a:xfrm>
                <a:off x="1189402" y="287675"/>
                <a:ext cx="6480720" cy="99104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     0&lt;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B634B8-6B2B-A33F-6A37-EABA6FA23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9402" y="287675"/>
                <a:ext cx="6480720" cy="9910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3E0665-7978-4217-0673-BAFB8FAF554C}"/>
                  </a:ext>
                </a:extLst>
              </p:cNvPr>
              <p:cNvSpPr txBox="1"/>
              <p:nvPr/>
            </p:nvSpPr>
            <p:spPr bwMode="auto">
              <a:xfrm>
                <a:off x="2413538" y="1439803"/>
                <a:ext cx="2646040" cy="9112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3E0665-7978-4217-0673-BAFB8FAF5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3538" y="1439803"/>
                <a:ext cx="2646040" cy="9112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B8ED5813-7170-5F09-AA1F-6B18E303218C}"/>
                  </a:ext>
                </a:extLst>
              </p:cNvPr>
              <p:cNvSpPr txBox="1"/>
              <p:nvPr/>
            </p:nvSpPr>
            <p:spPr bwMode="auto">
              <a:xfrm>
                <a:off x="1187624" y="2511423"/>
                <a:ext cx="5053146" cy="179497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zh-TW" altLang="en-US" sz="1800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B8ED5813-7170-5F09-AA1F-6B18E3032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511423"/>
                <a:ext cx="5053146" cy="1794979"/>
              </a:xfrm>
              <a:prstGeom prst="rect">
                <a:avLst/>
              </a:prstGeom>
              <a:blipFill>
                <a:blip r:embed="rId4"/>
                <a:stretch>
                  <a:fillRect l="-6015" t="-55634" b="-845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9DF3D5EB-DB96-E082-0A6F-86A1D39BCF7F}"/>
                  </a:ext>
                </a:extLst>
              </p:cNvPr>
              <p:cNvSpPr txBox="1"/>
              <p:nvPr/>
            </p:nvSpPr>
            <p:spPr bwMode="auto">
              <a:xfrm>
                <a:off x="1187624" y="4437112"/>
                <a:ext cx="6604153" cy="9853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9DF3D5EB-DB96-E082-0A6F-86A1D39BC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437112"/>
                <a:ext cx="6604153" cy="985398"/>
              </a:xfrm>
              <a:prstGeom prst="rect">
                <a:avLst/>
              </a:prstGeom>
              <a:blipFill>
                <a:blip r:embed="rId5"/>
                <a:stretch>
                  <a:fillRect l="-6526" t="-96203" b="-1518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776CFDBD-EB19-AAEC-B434-8126119607C7}"/>
                  </a:ext>
                </a:extLst>
              </p:cNvPr>
              <p:cNvSpPr txBox="1"/>
              <p:nvPr/>
            </p:nvSpPr>
            <p:spPr bwMode="auto">
              <a:xfrm>
                <a:off x="1187624" y="5501640"/>
                <a:ext cx="3592437" cy="61279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776CFDBD-EB19-AAEC-B434-812611960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5501640"/>
                <a:ext cx="3592437" cy="61279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98F8F1-1EB6-3168-056D-773F4D0D83C0}"/>
              </a:ext>
            </a:extLst>
          </p:cNvPr>
          <p:cNvCxnSpPr>
            <a:cxnSpLocks/>
          </p:cNvCxnSpPr>
          <p:nvPr/>
        </p:nvCxnSpPr>
        <p:spPr>
          <a:xfrm flipV="1">
            <a:off x="3093095" y="6021288"/>
            <a:ext cx="0" cy="5725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AFA4D2-1BD0-BA4C-FA8A-B695010BA8C5}"/>
              </a:ext>
            </a:extLst>
          </p:cNvPr>
          <p:cNvCxnSpPr>
            <a:cxnSpLocks/>
          </p:cNvCxnSpPr>
          <p:nvPr/>
        </p:nvCxnSpPr>
        <p:spPr>
          <a:xfrm flipV="1">
            <a:off x="3564631" y="6021288"/>
            <a:ext cx="0" cy="572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63BFEB6-FCC2-7B13-8E6F-B2219E5F50B7}"/>
              </a:ext>
            </a:extLst>
          </p:cNvPr>
          <p:cNvSpPr txBox="1"/>
          <p:nvPr/>
        </p:nvSpPr>
        <p:spPr bwMode="auto">
          <a:xfrm>
            <a:off x="2425050" y="6364053"/>
            <a:ext cx="1212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測量結果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64581-6E8A-790E-A18E-8C42B3CF256C}"/>
              </a:ext>
            </a:extLst>
          </p:cNvPr>
          <p:cNvSpPr txBox="1"/>
          <p:nvPr/>
        </p:nvSpPr>
        <p:spPr bwMode="auto">
          <a:xfrm>
            <a:off x="3421868" y="6364053"/>
            <a:ext cx="1212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985F4FAA-ECD5-D62A-246D-60221EF32AC8}"/>
                  </a:ext>
                </a:extLst>
              </p:cNvPr>
              <p:cNvSpPr txBox="1"/>
              <p:nvPr/>
            </p:nvSpPr>
            <p:spPr bwMode="auto">
              <a:xfrm>
                <a:off x="5240878" y="5553220"/>
                <a:ext cx="1444654" cy="61279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985F4FAA-ECD5-D62A-246D-60221EF32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0878" y="5553220"/>
                <a:ext cx="1444654" cy="61279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467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18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0"/>
          <a:stretch/>
        </p:blipFill>
        <p:spPr bwMode="auto">
          <a:xfrm>
            <a:off x="323528" y="1333624"/>
            <a:ext cx="2786063" cy="2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18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17" b="13396"/>
          <a:stretch/>
        </p:blipFill>
        <p:spPr bwMode="auto">
          <a:xfrm>
            <a:off x="394587" y="4077072"/>
            <a:ext cx="525753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41559B-83F1-A7E1-19E2-90A949602D93}"/>
                  </a:ext>
                </a:extLst>
              </p:cNvPr>
              <p:cNvSpPr txBox="1"/>
              <p:nvPr/>
            </p:nvSpPr>
            <p:spPr bwMode="auto">
              <a:xfrm>
                <a:off x="3563888" y="2437959"/>
                <a:ext cx="5077072" cy="99104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41559B-83F1-A7E1-19E2-90A949602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2437959"/>
                <a:ext cx="5077072" cy="991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 descr="1824">
            <a:extLst>
              <a:ext uri="{FF2B5EF4-FFF2-40B4-BE49-F238E27FC236}">
                <a16:creationId xmlns:a16="http://schemas.microsoft.com/office/drawing/2014/main" id="{3A0E3ED1-C9FD-96DF-82B2-2041A8021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905" b="13396"/>
          <a:stretch/>
        </p:blipFill>
        <p:spPr bwMode="auto">
          <a:xfrm>
            <a:off x="6371260" y="4075837"/>
            <a:ext cx="2304256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009158-9F12-9165-CAE8-9AF470F275BE}"/>
              </a:ext>
            </a:extLst>
          </p:cNvPr>
          <p:cNvCxnSpPr/>
          <p:nvPr/>
        </p:nvCxnSpPr>
        <p:spPr>
          <a:xfrm>
            <a:off x="7020272" y="5373216"/>
            <a:ext cx="0" cy="64807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6">
            <a:extLst>
              <a:ext uri="{FF2B5EF4-FFF2-40B4-BE49-F238E27FC236}">
                <a16:creationId xmlns:a16="http://schemas.microsoft.com/office/drawing/2014/main" id="{81C32AC2-0282-CB03-7839-11FBCD68B08B}"/>
              </a:ext>
            </a:extLst>
          </p:cNvPr>
          <p:cNvSpPr/>
          <p:nvPr/>
        </p:nvSpPr>
        <p:spPr>
          <a:xfrm rot="5400000">
            <a:off x="7380312" y="3573016"/>
            <a:ext cx="288973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 descr="1824">
            <a:extLst>
              <a:ext uri="{FF2B5EF4-FFF2-40B4-BE49-F238E27FC236}">
                <a16:creationId xmlns:a16="http://schemas.microsoft.com/office/drawing/2014/main" id="{F0BBDEEB-3129-7D82-23F8-AAABE436B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32108" r="77363" b="38214"/>
          <a:stretch/>
        </p:blipFill>
        <p:spPr bwMode="auto">
          <a:xfrm>
            <a:off x="7164759" y="4112311"/>
            <a:ext cx="1008112" cy="7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7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41559B-83F1-A7E1-19E2-90A949602D93}"/>
                  </a:ext>
                </a:extLst>
              </p:cNvPr>
              <p:cNvSpPr txBox="1"/>
              <p:nvPr/>
            </p:nvSpPr>
            <p:spPr bwMode="auto">
              <a:xfrm>
                <a:off x="395536" y="749878"/>
                <a:ext cx="3996952" cy="99104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41559B-83F1-A7E1-19E2-90A949602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749878"/>
                <a:ext cx="3996952" cy="9910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 descr="1824">
            <a:extLst>
              <a:ext uri="{FF2B5EF4-FFF2-40B4-BE49-F238E27FC236}">
                <a16:creationId xmlns:a16="http://schemas.microsoft.com/office/drawing/2014/main" id="{3A0E3ED1-C9FD-96DF-82B2-2041A8021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905" b="13396"/>
          <a:stretch/>
        </p:blipFill>
        <p:spPr bwMode="auto">
          <a:xfrm>
            <a:off x="1403648" y="2273300"/>
            <a:ext cx="2304256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009158-9F12-9165-CAE8-9AF470F275BE}"/>
              </a:ext>
            </a:extLst>
          </p:cNvPr>
          <p:cNvCxnSpPr/>
          <p:nvPr/>
        </p:nvCxnSpPr>
        <p:spPr>
          <a:xfrm>
            <a:off x="2052660" y="3570679"/>
            <a:ext cx="0" cy="64807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6">
            <a:extLst>
              <a:ext uri="{FF2B5EF4-FFF2-40B4-BE49-F238E27FC236}">
                <a16:creationId xmlns:a16="http://schemas.microsoft.com/office/drawing/2014/main" id="{81C32AC2-0282-CB03-7839-11FBCD68B08B}"/>
              </a:ext>
            </a:extLst>
          </p:cNvPr>
          <p:cNvSpPr/>
          <p:nvPr/>
        </p:nvSpPr>
        <p:spPr>
          <a:xfrm rot="5400000">
            <a:off x="2412700" y="1883285"/>
            <a:ext cx="288973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1824">
            <a:extLst>
              <a:ext uri="{FF2B5EF4-FFF2-40B4-BE49-F238E27FC236}">
                <a16:creationId xmlns:a16="http://schemas.microsoft.com/office/drawing/2014/main" id="{476CDC45-A58D-F3AE-646E-63E38F275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32108" r="77363" b="38214"/>
          <a:stretch/>
        </p:blipFill>
        <p:spPr bwMode="auto">
          <a:xfrm>
            <a:off x="2197147" y="2309774"/>
            <a:ext cx="1008112" cy="7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3DCE1-AA34-2122-5B0D-70D375BB2213}"/>
                  </a:ext>
                </a:extLst>
              </p:cNvPr>
              <p:cNvSpPr txBox="1"/>
              <p:nvPr/>
            </p:nvSpPr>
            <p:spPr bwMode="auto">
              <a:xfrm>
                <a:off x="4725641" y="786352"/>
                <a:ext cx="3996952" cy="100296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3DCE1-AA34-2122-5B0D-70D375BB2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5641" y="786352"/>
                <a:ext cx="3996952" cy="10029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3" descr="1824">
            <a:extLst>
              <a:ext uri="{FF2B5EF4-FFF2-40B4-BE49-F238E27FC236}">
                <a16:creationId xmlns:a16="http://schemas.microsoft.com/office/drawing/2014/main" id="{DABAC0FD-59AE-648B-7627-F0F150341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905" b="13396"/>
          <a:stretch/>
        </p:blipFill>
        <p:spPr bwMode="auto">
          <a:xfrm>
            <a:off x="5733753" y="2309774"/>
            <a:ext cx="2304256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7BF9A3-08E0-12D4-5C95-D37AB5AA7958}"/>
              </a:ext>
            </a:extLst>
          </p:cNvPr>
          <p:cNvCxnSpPr>
            <a:cxnSpLocks/>
          </p:cNvCxnSpPr>
          <p:nvPr/>
        </p:nvCxnSpPr>
        <p:spPr>
          <a:xfrm>
            <a:off x="6382765" y="2924944"/>
            <a:ext cx="0" cy="133028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CC0026C-0E1B-38AD-4172-359AB2B9F4C5}"/>
              </a:ext>
            </a:extLst>
          </p:cNvPr>
          <p:cNvSpPr/>
          <p:nvPr/>
        </p:nvSpPr>
        <p:spPr>
          <a:xfrm rot="5400000">
            <a:off x="6742805" y="1919759"/>
            <a:ext cx="288973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1824">
            <a:extLst>
              <a:ext uri="{FF2B5EF4-FFF2-40B4-BE49-F238E27FC236}">
                <a16:creationId xmlns:a16="http://schemas.microsoft.com/office/drawing/2014/main" id="{E764D2DD-00DA-9590-16CB-669F6E9D2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32108" r="77363" b="38214"/>
          <a:stretch/>
        </p:blipFill>
        <p:spPr bwMode="auto">
          <a:xfrm>
            <a:off x="6527252" y="2346248"/>
            <a:ext cx="1008112" cy="7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1824">
            <a:extLst>
              <a:ext uri="{FF2B5EF4-FFF2-40B4-BE49-F238E27FC236}">
                <a16:creationId xmlns:a16="http://schemas.microsoft.com/office/drawing/2014/main" id="{CA002A38-1F65-814E-CB0D-1D70BE153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32108" r="77363" b="38214"/>
          <a:stretch/>
        </p:blipFill>
        <p:spPr bwMode="auto">
          <a:xfrm>
            <a:off x="6057909" y="2810499"/>
            <a:ext cx="145188" cy="7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1BD055-831D-D228-3573-04E034505BB0}"/>
                  </a:ext>
                </a:extLst>
              </p:cNvPr>
              <p:cNvSpPr txBox="1"/>
              <p:nvPr/>
            </p:nvSpPr>
            <p:spPr bwMode="auto">
              <a:xfrm>
                <a:off x="1198660" y="5015204"/>
                <a:ext cx="67577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這兩個不同的狀態，可以測到的能量值竟然完全一樣：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1BD055-831D-D228-3573-04E034505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8660" y="5015204"/>
                <a:ext cx="6757716" cy="369332"/>
              </a:xfrm>
              <a:prstGeom prst="rect">
                <a:avLst/>
              </a:prstGeom>
              <a:blipFill>
                <a:blip r:embed="rId5"/>
                <a:stretch>
                  <a:fillRect l="-75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47B695-F3A0-6BB9-2FE5-892940B8E313}"/>
                  </a:ext>
                </a:extLst>
              </p:cNvPr>
              <p:cNvSpPr txBox="1"/>
              <p:nvPr/>
            </p:nvSpPr>
            <p:spPr bwMode="auto">
              <a:xfrm>
                <a:off x="1219116" y="5512747"/>
                <a:ext cx="36724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機率的分佈不同！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2:1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1:2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47B695-F3A0-6BB9-2FE5-892940B8E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116" y="5512747"/>
                <a:ext cx="3672408" cy="369332"/>
              </a:xfrm>
              <a:prstGeom prst="rect">
                <a:avLst/>
              </a:prstGeom>
              <a:blipFill>
                <a:blip r:embed="rId6"/>
                <a:stretch>
                  <a:fillRect l="-1384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64517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E97F4F-597D-6A9D-7F29-3F272AE41BE3}"/>
              </a:ext>
            </a:extLst>
          </p:cNvPr>
          <p:cNvSpPr txBox="1"/>
          <p:nvPr/>
        </p:nvSpPr>
        <p:spPr bwMode="auto">
          <a:xfrm>
            <a:off x="4714728" y="1691804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描述測量的算子是很有個性的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96788-5DD4-13CF-CEA5-E297363F8318}"/>
              </a:ext>
            </a:extLst>
          </p:cNvPr>
          <p:cNvSpPr txBox="1"/>
          <p:nvPr/>
        </p:nvSpPr>
        <p:spPr bwMode="auto">
          <a:xfrm>
            <a:off x="4714727" y="2061136"/>
            <a:ext cx="4054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由它來決定測量的結果有哪些可能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4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84215754-CB9B-E644-B04F-8F1092634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9"/>
          <a:stretch/>
        </p:blipFill>
        <p:spPr bwMode="auto">
          <a:xfrm>
            <a:off x="5024997" y="2574484"/>
            <a:ext cx="2225763" cy="26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09A71E-1402-86F1-C7CA-5EA45086A67F}"/>
                  </a:ext>
                </a:extLst>
              </p:cNvPr>
              <p:cNvSpPr txBox="1"/>
              <p:nvPr/>
            </p:nvSpPr>
            <p:spPr bwMode="auto">
              <a:xfrm>
                <a:off x="5683619" y="541652"/>
                <a:ext cx="908518" cy="9486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𝒜</m:t>
                          </m:r>
                        </m:e>
                      </m:acc>
                    </m:oMath>
                  </m:oMathPara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09A71E-1402-86F1-C7CA-5EA45086A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3619" y="541652"/>
                <a:ext cx="908518" cy="948658"/>
              </a:xfrm>
              <a:prstGeom prst="rect">
                <a:avLst/>
              </a:prstGeom>
              <a:blipFill>
                <a:blip r:embed="rId3"/>
                <a:stretch>
                  <a:fillRect l="-18056" t="-18421" r="-13889" b="-65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8B7DE4-5AF6-1AE2-311F-507140348BD4}"/>
                  </a:ext>
                </a:extLst>
              </p:cNvPr>
              <p:cNvSpPr txBox="1"/>
              <p:nvPr/>
            </p:nvSpPr>
            <p:spPr bwMode="auto">
              <a:xfrm>
                <a:off x="1824789" y="754371"/>
                <a:ext cx="908518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8B7DE4-5AF6-1AE2-311F-507140348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4789" y="754371"/>
                <a:ext cx="908518" cy="523220"/>
              </a:xfrm>
              <a:prstGeom prst="rect">
                <a:avLst/>
              </a:prstGeom>
              <a:blipFill>
                <a:blip r:embed="rId4"/>
                <a:stretch>
                  <a:fillRect l="-6849" b="-190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34DB859-E92C-BE5F-EC9F-7AD745CD18C7}"/>
              </a:ext>
            </a:extLst>
          </p:cNvPr>
          <p:cNvSpPr txBox="1"/>
          <p:nvPr/>
        </p:nvSpPr>
        <p:spPr bwMode="auto">
          <a:xfrm>
            <a:off x="897103" y="1691804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不同的狀態下，機率的分佈不同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AA492865-180E-3326-0A37-042E608B1752}"/>
                  </a:ext>
                </a:extLst>
              </p:cNvPr>
              <p:cNvSpPr txBox="1"/>
              <p:nvPr/>
            </p:nvSpPr>
            <p:spPr bwMode="auto">
              <a:xfrm>
                <a:off x="1620425" y="2581745"/>
                <a:ext cx="222576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=1,2,3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AA492865-180E-3326-0A37-042E608B1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0425" y="2581745"/>
                <a:ext cx="222576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F40F83C-6A19-891A-FA8F-BF88F680B14D}"/>
              </a:ext>
            </a:extLst>
          </p:cNvPr>
          <p:cNvSpPr txBox="1"/>
          <p:nvPr/>
        </p:nvSpPr>
        <p:spPr bwMode="auto">
          <a:xfrm>
            <a:off x="897103" y="2061136"/>
            <a:ext cx="35321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但可能得到的測量結果卻一樣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2D698-59A4-4DAB-3E15-4FB362C8B36D}"/>
              </a:ext>
            </a:extLst>
          </p:cNvPr>
          <p:cNvSpPr txBox="1"/>
          <p:nvPr/>
        </p:nvSpPr>
        <p:spPr bwMode="auto">
          <a:xfrm>
            <a:off x="4932040" y="5373216"/>
            <a:ext cx="2165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算子有它的堅持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5E57B-55F6-FFE8-0BFD-68406F185DD3}"/>
              </a:ext>
            </a:extLst>
          </p:cNvPr>
          <p:cNvSpPr txBox="1"/>
          <p:nvPr/>
        </p:nvSpPr>
        <p:spPr bwMode="auto">
          <a:xfrm>
            <a:off x="973600" y="5886564"/>
            <a:ext cx="7956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解eigenfunction、例如能量算子的定態，是在決定你測量時會得到什麼結果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2652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/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157391" y="2033844"/>
                <a:ext cx="72505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所以第一次的測量使粒子的狀態由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瞬間崩潰變成了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7391" y="2033844"/>
                <a:ext cx="7250582" cy="369332"/>
              </a:xfrm>
              <a:prstGeom prst="rect">
                <a:avLst/>
              </a:prstGeom>
              <a:blipFill>
                <a:blip r:embed="rId2"/>
                <a:stretch>
                  <a:fillRect l="-876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1167668" y="766430"/>
                <a:ext cx="6924520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剛測量完時，立刻再作一次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能量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的測量，結果一定確定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還</m:t>
                    </m:r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是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668" y="766430"/>
                <a:ext cx="6924520" cy="378758"/>
              </a:xfrm>
              <a:prstGeom prst="rect">
                <a:avLst/>
              </a:prstGeom>
              <a:blipFill>
                <a:blip r:embed="rId3"/>
                <a:stretch>
                  <a:fillRect l="-917" t="-6452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67668" y="1628169"/>
                <a:ext cx="602884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而是結果完全確定的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668" y="1628169"/>
                <a:ext cx="6028842" cy="369332"/>
              </a:xfrm>
              <a:prstGeom prst="rect">
                <a:avLst/>
              </a:prstGeom>
              <a:blipFill>
                <a:blip r:embed="rId4"/>
                <a:stretch>
                  <a:fillRect l="-105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177727" y="346936"/>
                <a:ext cx="64171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對任一狀態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作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能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量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的測量</m:t>
                    </m:r>
                  </m:oMath>
                </a14:m>
                <a:r>
                  <a:rPr lang="zh-TW" altLang="en-US" sz="1800" dirty="0"/>
                  <a:t>，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若所得到的結果是</m:t>
                    </m:r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某一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7727" y="346936"/>
                <a:ext cx="6417140" cy="369332"/>
              </a:xfrm>
              <a:prstGeom prst="rect">
                <a:avLst/>
              </a:prstGeom>
              <a:blipFill>
                <a:blip r:embed="rId5"/>
                <a:stretch>
                  <a:fillRect l="-789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404131" y="2507575"/>
                <a:ext cx="1944216" cy="48320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zh-TW" altLang="en-US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groupChr>
                        <m:groupChrPr>
                          <m:chr m:val="→"/>
                          <m:pos m:val="top"/>
                          <m:ctrlP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acc>
                            <m:accPr>
                              <m:chr m:val="̂"/>
                              <m:ctrlPr>
                                <a:rPr kumimoji="0" lang="zh-TW" alt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m:rPr>
                              <m:brk m:alnAt="1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groupChr>
                      <m:sSub>
                        <m:sSub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zh-TW" altLang="en-US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4131" y="2507575"/>
                <a:ext cx="1944216" cy="4832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5">
                <a:extLst>
                  <a:ext uri="{FF2B5EF4-FFF2-40B4-BE49-F238E27FC236}">
                    <a16:creationId xmlns:a16="http://schemas.microsoft.com/office/drawing/2014/main" id="{2289B76F-3EBF-83DA-89D0-25F99347CD6F}"/>
                  </a:ext>
                </a:extLst>
              </p:cNvPr>
              <p:cNvSpPr/>
              <p:nvPr/>
            </p:nvSpPr>
            <p:spPr>
              <a:xfrm>
                <a:off x="1157391" y="1198829"/>
                <a:ext cx="66743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測量第一次</a:t>
                </a:r>
                <a:r>
                  <a:rPr kumimoji="0" lang="zh-TW" altLang="en-US">
                    <a:solidFill>
                      <a:srgbClr val="000000"/>
                    </a:solidFill>
                    <a:latin typeface="Calibri" pitchFamily="34" charset="0"/>
                  </a:rPr>
                  <a:t>完畢後，狀態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已經不會再是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結果不確定的狀態</a:t>
                </a:r>
                <a14:m>
                  <m:oMath xmlns:m="http://schemas.openxmlformats.org/officeDocument/2006/math">
                    <m:r>
                      <a:rPr kumimoji="0" lang="el-GR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zh-TW" altLang="en-US" sz="1800" dirty="0"/>
                  <a:t>，</a:t>
                </a:r>
              </a:p>
            </p:txBody>
          </p:sp>
        </mc:Choice>
        <mc:Fallback xmlns="">
          <p:sp>
            <p:nvSpPr>
              <p:cNvPr id="4" name="矩形 15">
                <a:extLst>
                  <a:ext uri="{FF2B5EF4-FFF2-40B4-BE49-F238E27FC236}">
                    <a16:creationId xmlns:a16="http://schemas.microsoft.com/office/drawing/2014/main" id="{2289B76F-3EBF-83DA-89D0-25F99347C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391" y="1198829"/>
                <a:ext cx="6674391" cy="369332"/>
              </a:xfrm>
              <a:prstGeom prst="rect">
                <a:avLst/>
              </a:prstGeom>
              <a:blipFill>
                <a:blip r:embed="rId7"/>
                <a:stretch>
                  <a:fillRect l="-951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CEB8E24-24B1-6D18-A581-CA07329F92B6}"/>
              </a:ext>
            </a:extLst>
          </p:cNvPr>
          <p:cNvSpPr txBox="1"/>
          <p:nvPr/>
        </p:nvSpPr>
        <p:spPr bwMode="auto">
          <a:xfrm>
            <a:off x="1157390" y="3055906"/>
            <a:ext cx="68189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在特定狀態，每一個初次測量結果不會是確定的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橢圓 9">
            <a:extLst>
              <a:ext uri="{FF2B5EF4-FFF2-40B4-BE49-F238E27FC236}">
                <a16:creationId xmlns:a16="http://schemas.microsoft.com/office/drawing/2014/main" id="{BE68A05F-A9EC-8320-17F1-8EFD044CBA7B}"/>
              </a:ext>
            </a:extLst>
          </p:cNvPr>
          <p:cNvSpPr/>
          <p:nvPr/>
        </p:nvSpPr>
        <p:spPr>
          <a:xfrm>
            <a:off x="567834" y="4469668"/>
            <a:ext cx="214313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10">
            <a:extLst>
              <a:ext uri="{FF2B5EF4-FFF2-40B4-BE49-F238E27FC236}">
                <a16:creationId xmlns:a16="http://schemas.microsoft.com/office/drawing/2014/main" id="{90A19895-6210-8542-02CA-D6C08AEE8724}"/>
              </a:ext>
            </a:extLst>
          </p:cNvPr>
          <p:cNvSpPr/>
          <p:nvPr/>
        </p:nvSpPr>
        <p:spPr>
          <a:xfrm>
            <a:off x="4211147" y="4469668"/>
            <a:ext cx="214312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7" name="直線接點 12">
            <a:extLst>
              <a:ext uri="{FF2B5EF4-FFF2-40B4-BE49-F238E27FC236}">
                <a16:creationId xmlns:a16="http://schemas.microsoft.com/office/drawing/2014/main" id="{4EC00029-C962-1D1E-9608-F99B58665BA6}"/>
              </a:ext>
            </a:extLst>
          </p:cNvPr>
          <p:cNvCxnSpPr>
            <a:stCxn id="3" idx="7"/>
          </p:cNvCxnSpPr>
          <p:nvPr/>
        </p:nvCxnSpPr>
        <p:spPr>
          <a:xfrm rot="5400000" flipH="1" flipV="1">
            <a:off x="1321897" y="3398106"/>
            <a:ext cx="531812" cy="1674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14">
            <a:extLst>
              <a:ext uri="{FF2B5EF4-FFF2-40B4-BE49-F238E27FC236}">
                <a16:creationId xmlns:a16="http://schemas.microsoft.com/office/drawing/2014/main" id="{E4930A95-A8C0-F0D7-A93C-6588C5F3701F}"/>
              </a:ext>
            </a:extLst>
          </p:cNvPr>
          <p:cNvCxnSpPr>
            <a:endCxn id="6" idx="1"/>
          </p:cNvCxnSpPr>
          <p:nvPr/>
        </p:nvCxnSpPr>
        <p:spPr>
          <a:xfrm>
            <a:off x="2425209" y="3969606"/>
            <a:ext cx="1817688" cy="531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/>
              <p:nvPr/>
            </p:nvSpPr>
            <p:spPr>
              <a:xfrm>
                <a:off x="643101" y="4827627"/>
                <a:ext cx="3599796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01" y="4827627"/>
                <a:ext cx="3599796" cy="612732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05F2B0F6-F0BE-7153-BE7A-F16DDF0301E0}"/>
              </a:ext>
            </a:extLst>
          </p:cNvPr>
          <p:cNvSpPr/>
          <p:nvPr/>
        </p:nvSpPr>
        <p:spPr>
          <a:xfrm rot="19820672">
            <a:off x="5034806" y="4490857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/>
              <p:nvPr/>
            </p:nvSpPr>
            <p:spPr bwMode="auto">
              <a:xfrm rot="19855196">
                <a:off x="4416137" y="3823147"/>
                <a:ext cx="1765420" cy="58067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sz="1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1400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855196">
                <a:off x="4416137" y="3823147"/>
                <a:ext cx="1765420" cy="5806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B3A856F2-032E-3009-038F-396D1EB9000E}"/>
              </a:ext>
            </a:extLst>
          </p:cNvPr>
          <p:cNvSpPr/>
          <p:nvPr/>
        </p:nvSpPr>
        <p:spPr>
          <a:xfrm>
            <a:off x="4517135" y="5392249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/>
              <p:nvPr/>
            </p:nvSpPr>
            <p:spPr bwMode="auto">
              <a:xfrm>
                <a:off x="4557248" y="4986394"/>
                <a:ext cx="914461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7248" y="4986394"/>
                <a:ext cx="914461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278DCD97-B043-C7FB-FD71-8A3DDA44A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75580" b="7276"/>
          <a:stretch/>
        </p:blipFill>
        <p:spPr bwMode="auto">
          <a:xfrm>
            <a:off x="6588224" y="4265137"/>
            <a:ext cx="2227528" cy="47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5EBEDC8B-1590-56CE-3D71-3172EAE30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38584" b="40869"/>
          <a:stretch/>
        </p:blipFill>
        <p:spPr bwMode="auto">
          <a:xfrm>
            <a:off x="6588224" y="5157192"/>
            <a:ext cx="2227528" cy="5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D47E71A7-F16E-9241-F3BA-E32EDCBBC1A4}"/>
              </a:ext>
            </a:extLst>
          </p:cNvPr>
          <p:cNvSpPr/>
          <p:nvPr/>
        </p:nvSpPr>
        <p:spPr>
          <a:xfrm rot="1885604">
            <a:off x="4922413" y="5908786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8264D2-A87D-44D3-F95C-221232BEB0B2}"/>
                  </a:ext>
                </a:extLst>
              </p:cNvPr>
              <p:cNvSpPr txBox="1"/>
              <p:nvPr/>
            </p:nvSpPr>
            <p:spPr bwMode="auto">
              <a:xfrm>
                <a:off x="5754167" y="5983755"/>
                <a:ext cx="457230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8264D2-A87D-44D3-F95C-221232BEB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4167" y="5983755"/>
                <a:ext cx="457230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/>
              <p:nvPr/>
            </p:nvSpPr>
            <p:spPr bwMode="auto">
              <a:xfrm>
                <a:off x="5865656" y="4235512"/>
                <a:ext cx="648971" cy="3385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5656" y="4235512"/>
                <a:ext cx="648971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/>
              <p:nvPr/>
            </p:nvSpPr>
            <p:spPr bwMode="auto">
              <a:xfrm>
                <a:off x="5597123" y="5200736"/>
                <a:ext cx="750639" cy="5549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7123" y="5200736"/>
                <a:ext cx="750639" cy="554960"/>
              </a:xfrm>
              <a:prstGeom prst="rect">
                <a:avLst/>
              </a:prstGeom>
              <a:blipFill>
                <a:blip r:embed="rId14"/>
                <a:stretch>
                  <a:fillRect r="-1667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91DCFE-0092-F169-B25D-AF0BEF826840}"/>
                  </a:ext>
                </a:extLst>
              </p:cNvPr>
              <p:cNvSpPr txBox="1"/>
              <p:nvPr/>
            </p:nvSpPr>
            <p:spPr bwMode="auto">
              <a:xfrm>
                <a:off x="6347761" y="5994752"/>
                <a:ext cx="22275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但不會測到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91DCFE-0092-F169-B25D-AF0BEF826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7761" y="5994752"/>
                <a:ext cx="2227527" cy="369332"/>
              </a:xfrm>
              <a:prstGeom prst="rect">
                <a:avLst/>
              </a:prstGeom>
              <a:blipFill>
                <a:blip r:embed="rId15"/>
                <a:stretch>
                  <a:fillRect l="-226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F16EC52-5020-AE8F-DEDA-E594B237E197}"/>
              </a:ext>
            </a:extLst>
          </p:cNvPr>
          <p:cNvSpPr txBox="1"/>
          <p:nvPr/>
        </p:nvSpPr>
        <p:spPr bwMode="auto">
          <a:xfrm>
            <a:off x="576056" y="6411662"/>
            <a:ext cx="8107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這個結果不只適用於能量，對任何測量物理量如位置、動量、角動量都成立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103055-5E13-C013-7488-16D5A1EA11D0}"/>
              </a:ext>
            </a:extLst>
          </p:cNvPr>
          <p:cNvSpPr txBox="1"/>
          <p:nvPr/>
        </p:nvSpPr>
        <p:spPr bwMode="auto">
          <a:xfrm>
            <a:off x="1167668" y="3440522"/>
            <a:ext cx="4643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崩潰變成的態也就不確定。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16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8" grpId="0" animBg="1"/>
      <p:bldP spid="4" grpId="0"/>
      <p:bldP spid="2" grpId="0"/>
      <p:bldP spid="3" grpId="0" animBg="1"/>
      <p:bldP spid="6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/>
      <p:bldP spid="1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/>
              <p:nvPr/>
            </p:nvSpPr>
            <p:spPr bwMode="auto">
              <a:xfrm>
                <a:off x="2477079" y="537369"/>
                <a:ext cx="2278894" cy="67544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7079" y="537369"/>
                <a:ext cx="2278894" cy="675441"/>
              </a:xfrm>
              <a:prstGeom prst="rect">
                <a:avLst/>
              </a:prstGeom>
              <a:blipFill>
                <a:blip r:embed="rId2"/>
                <a:stretch>
                  <a:fillRect b="-92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/>
              <p:nvPr/>
            </p:nvSpPr>
            <p:spPr bwMode="auto">
              <a:xfrm>
                <a:off x="1079228" y="1231272"/>
                <a:ext cx="5199008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err="1"/>
                  <a:t>的區域是古典容許的</a:t>
                </a:r>
                <a:r>
                  <a:rPr lang="en-US" dirty="0"/>
                  <a:t>！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/>
                  <a:t>為負。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228" y="1231272"/>
                <a:ext cx="5199008" cy="557781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860E449-7C6D-2C28-8281-1287536989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56"/>
          <a:stretch/>
        </p:blipFill>
        <p:spPr>
          <a:xfrm>
            <a:off x="1165964" y="2170751"/>
            <a:ext cx="4409678" cy="1717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DEBDE-9423-BD4E-DD73-ECACA57C0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2159821"/>
            <a:ext cx="2267466" cy="2538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0145B2-7047-F0DE-0F92-530654FE0DCE}"/>
                  </a:ext>
                </a:extLst>
              </p:cNvPr>
              <p:cNvSpPr txBox="1"/>
              <p:nvPr/>
            </p:nvSpPr>
            <p:spPr bwMode="auto">
              <a:xfrm>
                <a:off x="1066786" y="4764401"/>
                <a:ext cx="78609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在古典容許的區域</a:t>
                </a:r>
                <a:r>
                  <a:rPr lang="en-US" dirty="0"/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增加時，波函數會趨向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軸而彎曲，直到與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軸相交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0145B2-7047-F0DE-0F92-530654FE0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786" y="4764401"/>
                <a:ext cx="7860912" cy="369332"/>
              </a:xfrm>
              <a:prstGeom prst="rect">
                <a:avLst/>
              </a:prstGeom>
              <a:blipFill>
                <a:blip r:embed="rId6"/>
                <a:stretch>
                  <a:fillRect l="-645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BA46AC3-3951-A4A5-4C4B-7CDD46DB4FC2}"/>
              </a:ext>
            </a:extLst>
          </p:cNvPr>
          <p:cNvSpPr txBox="1"/>
          <p:nvPr/>
        </p:nvSpPr>
        <p:spPr bwMode="auto">
          <a:xfrm>
            <a:off x="1066787" y="5739348"/>
            <a:ext cx="6633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結論：</a:t>
            </a:r>
            <a:r>
              <a:rPr lang="en-US" dirty="0" err="1">
                <a:solidFill>
                  <a:srgbClr val="FF0000"/>
                </a:solidFill>
              </a:rPr>
              <a:t>在古典不容許的區域，定性上類似指數遞減</a:t>
            </a:r>
            <a:r>
              <a:rPr lang="en-US" dirty="0">
                <a:solidFill>
                  <a:srgbClr val="FF0000"/>
                </a:solidFill>
              </a:rPr>
              <a:t>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B2CD7-E20B-4D78-23CF-391E8E1A797A}"/>
              </a:ext>
            </a:extLst>
          </p:cNvPr>
          <p:cNvSpPr txBox="1"/>
          <p:nvPr/>
        </p:nvSpPr>
        <p:spPr bwMode="auto">
          <a:xfrm>
            <a:off x="1058207" y="6135965"/>
            <a:ext cx="6633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在古典容許的區域，定性上類似來回振盪</a:t>
            </a:r>
            <a:r>
              <a:rPr lang="en-US" dirty="0">
                <a:solidFill>
                  <a:srgbClr val="FF0000"/>
                </a:solidFill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4C40B5-C5B7-9EDF-6985-A6DA2FF19C3F}"/>
                  </a:ext>
                </a:extLst>
              </p:cNvPr>
              <p:cNvSpPr txBox="1"/>
              <p:nvPr/>
            </p:nvSpPr>
            <p:spPr bwMode="auto">
              <a:xfrm>
                <a:off x="1079228" y="1735196"/>
                <a:ext cx="51990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波函數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為正時，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為負，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減小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4C40B5-C5B7-9EDF-6985-A6DA2FF19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228" y="1735196"/>
                <a:ext cx="5199008" cy="369332"/>
              </a:xfrm>
              <a:prstGeom prst="rect">
                <a:avLst/>
              </a:prstGeom>
              <a:blipFill>
                <a:blip r:embed="rId7"/>
                <a:stretch>
                  <a:fillRect l="-7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7D80C3-467B-0CCE-6575-6541BAC8B9D6}"/>
                  </a:ext>
                </a:extLst>
              </p:cNvPr>
              <p:cNvSpPr txBox="1"/>
              <p:nvPr/>
            </p:nvSpPr>
            <p:spPr bwMode="auto">
              <a:xfrm>
                <a:off x="1017022" y="3955862"/>
                <a:ext cx="51990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波函數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為負時，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為正，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7D80C3-467B-0CCE-6575-6541BAC8B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7022" y="3955862"/>
                <a:ext cx="5199008" cy="369332"/>
              </a:xfrm>
              <a:prstGeom prst="rect">
                <a:avLst/>
              </a:prstGeom>
              <a:blipFill>
                <a:blip r:embed="rId8"/>
                <a:stretch>
                  <a:fillRect l="-122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E4D4E8-52A7-9EFF-E93F-17EA9DF63081}"/>
                  </a:ext>
                </a:extLst>
              </p:cNvPr>
              <p:cNvSpPr txBox="1"/>
              <p:nvPr/>
            </p:nvSpPr>
            <p:spPr bwMode="auto">
              <a:xfrm>
                <a:off x="1066786" y="5185350"/>
                <a:ext cx="80772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後又會趨向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彎曲，再一次又穿過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，典型的情況會來回穿過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E4D4E8-52A7-9EFF-E93F-17EA9DF63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786" y="5185350"/>
                <a:ext cx="8077214" cy="369332"/>
              </a:xfrm>
              <a:prstGeom prst="rect">
                <a:avLst/>
              </a:prstGeom>
              <a:blipFill>
                <a:blip r:embed="rId9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7" grpId="0"/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9">
            <a:extLst>
              <a:ext uri="{FF2B5EF4-FFF2-40B4-BE49-F238E27FC236}">
                <a16:creationId xmlns:a16="http://schemas.microsoft.com/office/drawing/2014/main" id="{BE68A05F-A9EC-8320-17F1-8EFD044CBA7B}"/>
              </a:ext>
            </a:extLst>
          </p:cNvPr>
          <p:cNvSpPr/>
          <p:nvPr/>
        </p:nvSpPr>
        <p:spPr>
          <a:xfrm>
            <a:off x="537513" y="1299594"/>
            <a:ext cx="214313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10">
            <a:extLst>
              <a:ext uri="{FF2B5EF4-FFF2-40B4-BE49-F238E27FC236}">
                <a16:creationId xmlns:a16="http://schemas.microsoft.com/office/drawing/2014/main" id="{90A19895-6210-8542-02CA-D6C08AEE8724}"/>
              </a:ext>
            </a:extLst>
          </p:cNvPr>
          <p:cNvSpPr/>
          <p:nvPr/>
        </p:nvSpPr>
        <p:spPr>
          <a:xfrm>
            <a:off x="4180826" y="1299594"/>
            <a:ext cx="214312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7" name="直線接點 12">
            <a:extLst>
              <a:ext uri="{FF2B5EF4-FFF2-40B4-BE49-F238E27FC236}">
                <a16:creationId xmlns:a16="http://schemas.microsoft.com/office/drawing/2014/main" id="{4EC00029-C962-1D1E-9608-F99B58665BA6}"/>
              </a:ext>
            </a:extLst>
          </p:cNvPr>
          <p:cNvCxnSpPr>
            <a:stCxn id="3" idx="7"/>
          </p:cNvCxnSpPr>
          <p:nvPr/>
        </p:nvCxnSpPr>
        <p:spPr>
          <a:xfrm rot="5400000" flipH="1" flipV="1">
            <a:off x="1291576" y="228032"/>
            <a:ext cx="531812" cy="1674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14">
            <a:extLst>
              <a:ext uri="{FF2B5EF4-FFF2-40B4-BE49-F238E27FC236}">
                <a16:creationId xmlns:a16="http://schemas.microsoft.com/office/drawing/2014/main" id="{E4930A95-A8C0-F0D7-A93C-6588C5F3701F}"/>
              </a:ext>
            </a:extLst>
          </p:cNvPr>
          <p:cNvCxnSpPr>
            <a:endCxn id="6" idx="1"/>
          </p:cNvCxnSpPr>
          <p:nvPr/>
        </p:nvCxnSpPr>
        <p:spPr>
          <a:xfrm>
            <a:off x="2394888" y="799532"/>
            <a:ext cx="1817688" cy="531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/>
              <p:nvPr/>
            </p:nvSpPr>
            <p:spPr>
              <a:xfrm>
                <a:off x="612780" y="1657553"/>
                <a:ext cx="3599796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80" y="1657553"/>
                <a:ext cx="3599796" cy="612732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05F2B0F6-F0BE-7153-BE7A-F16DDF0301E0}"/>
              </a:ext>
            </a:extLst>
          </p:cNvPr>
          <p:cNvSpPr/>
          <p:nvPr/>
        </p:nvSpPr>
        <p:spPr>
          <a:xfrm rot="19820672">
            <a:off x="5004485" y="1320783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/>
              <p:nvPr/>
            </p:nvSpPr>
            <p:spPr bwMode="auto">
              <a:xfrm rot="19855196">
                <a:off x="4385816" y="653073"/>
                <a:ext cx="1765420" cy="58067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sz="1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1400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855196">
                <a:off x="4385816" y="653073"/>
                <a:ext cx="1765420" cy="5806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B3A856F2-032E-3009-038F-396D1EB9000E}"/>
              </a:ext>
            </a:extLst>
          </p:cNvPr>
          <p:cNvSpPr/>
          <p:nvPr/>
        </p:nvSpPr>
        <p:spPr>
          <a:xfrm>
            <a:off x="4486814" y="2222175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/>
              <p:nvPr/>
            </p:nvSpPr>
            <p:spPr bwMode="auto">
              <a:xfrm>
                <a:off x="4526927" y="1816320"/>
                <a:ext cx="914461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6927" y="1816320"/>
                <a:ext cx="91446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278DCD97-B043-C7FB-FD71-8A3DDA44A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75580" b="7276"/>
          <a:stretch/>
        </p:blipFill>
        <p:spPr bwMode="auto">
          <a:xfrm>
            <a:off x="6557903" y="1095063"/>
            <a:ext cx="2227528" cy="47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5EBEDC8B-1590-56CE-3D71-3172EAE30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38584" b="40869"/>
          <a:stretch/>
        </p:blipFill>
        <p:spPr bwMode="auto">
          <a:xfrm>
            <a:off x="6557903" y="1987118"/>
            <a:ext cx="2227528" cy="5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D47E71A7-F16E-9241-F3BA-E32EDCBBC1A4}"/>
              </a:ext>
            </a:extLst>
          </p:cNvPr>
          <p:cNvSpPr/>
          <p:nvPr/>
        </p:nvSpPr>
        <p:spPr>
          <a:xfrm rot="1885604">
            <a:off x="4892092" y="2738712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8264D2-A87D-44D3-F95C-221232BEB0B2}"/>
                  </a:ext>
                </a:extLst>
              </p:cNvPr>
              <p:cNvSpPr txBox="1"/>
              <p:nvPr/>
            </p:nvSpPr>
            <p:spPr bwMode="auto">
              <a:xfrm>
                <a:off x="5723846" y="2813681"/>
                <a:ext cx="457230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8264D2-A87D-44D3-F95C-221232BEB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3846" y="2813681"/>
                <a:ext cx="457230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/>
              <p:nvPr/>
            </p:nvSpPr>
            <p:spPr bwMode="auto">
              <a:xfrm>
                <a:off x="5835335" y="1065438"/>
                <a:ext cx="648971" cy="3385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5335" y="1065438"/>
                <a:ext cx="648971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/>
              <p:nvPr/>
            </p:nvSpPr>
            <p:spPr bwMode="auto">
              <a:xfrm>
                <a:off x="5566802" y="2030662"/>
                <a:ext cx="750639" cy="5549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6802" y="2030662"/>
                <a:ext cx="750639" cy="554960"/>
              </a:xfrm>
              <a:prstGeom prst="rect">
                <a:avLst/>
              </a:prstGeom>
              <a:blipFill>
                <a:blip r:embed="rId8"/>
                <a:stretch>
                  <a:fillRect r="-1667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10">
                <a:extLst>
                  <a:ext uri="{FF2B5EF4-FFF2-40B4-BE49-F238E27FC236}">
                    <a16:creationId xmlns:a16="http://schemas.microsoft.com/office/drawing/2014/main" id="{66BCD1A7-1017-3273-7A69-40C0F96C8301}"/>
                  </a:ext>
                </a:extLst>
              </p:cNvPr>
              <p:cNvSpPr/>
              <p:nvPr/>
            </p:nvSpPr>
            <p:spPr>
              <a:xfrm>
                <a:off x="565477" y="4582223"/>
                <a:ext cx="3599796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矩形 10">
                <a:extLst>
                  <a:ext uri="{FF2B5EF4-FFF2-40B4-BE49-F238E27FC236}">
                    <a16:creationId xmlns:a16="http://schemas.microsoft.com/office/drawing/2014/main" id="{66BCD1A7-1017-3273-7A69-40C0F96C83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77" y="4582223"/>
                <a:ext cx="3599796" cy="612732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ight Arrow 28">
            <a:extLst>
              <a:ext uri="{FF2B5EF4-FFF2-40B4-BE49-F238E27FC236}">
                <a16:creationId xmlns:a16="http://schemas.microsoft.com/office/drawing/2014/main" id="{716EB9E2-F186-5C94-95A9-54676C1C8EFD}"/>
              </a:ext>
            </a:extLst>
          </p:cNvPr>
          <p:cNvSpPr/>
          <p:nvPr/>
        </p:nvSpPr>
        <p:spPr>
          <a:xfrm rot="19820672">
            <a:off x="5209187" y="4610923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335CFCD-E560-2020-1AB7-8778082F9EA3}"/>
                  </a:ext>
                </a:extLst>
              </p:cNvPr>
              <p:cNvSpPr txBox="1"/>
              <p:nvPr/>
            </p:nvSpPr>
            <p:spPr bwMode="auto">
              <a:xfrm rot="19855196">
                <a:off x="4590518" y="3943213"/>
                <a:ext cx="1765420" cy="58067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sz="1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1400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335CFCD-E560-2020-1AB7-8778082F9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855196">
                <a:off x="4590518" y="3943213"/>
                <a:ext cx="1765420" cy="5806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ight Arrow 30">
            <a:extLst>
              <a:ext uri="{FF2B5EF4-FFF2-40B4-BE49-F238E27FC236}">
                <a16:creationId xmlns:a16="http://schemas.microsoft.com/office/drawing/2014/main" id="{21C35BDD-1602-ED4E-CE3F-1816BFAD60EC}"/>
              </a:ext>
            </a:extLst>
          </p:cNvPr>
          <p:cNvSpPr/>
          <p:nvPr/>
        </p:nvSpPr>
        <p:spPr>
          <a:xfrm>
            <a:off x="4691516" y="5512315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639D61-6ABA-D09D-A6DB-4F0D1320220E}"/>
                  </a:ext>
                </a:extLst>
              </p:cNvPr>
              <p:cNvSpPr txBox="1"/>
              <p:nvPr/>
            </p:nvSpPr>
            <p:spPr bwMode="auto">
              <a:xfrm>
                <a:off x="4731629" y="5106460"/>
                <a:ext cx="914461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639D61-6ABA-D09D-A6DB-4F0D13202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31629" y="5106460"/>
                <a:ext cx="914461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7F13244D-D5C1-4011-71E1-4842C3663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75580" b="7276"/>
          <a:stretch/>
        </p:blipFill>
        <p:spPr bwMode="auto">
          <a:xfrm>
            <a:off x="6762605" y="4385203"/>
            <a:ext cx="2227528" cy="47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64A6E27D-0A33-D872-0557-C3C5AE45C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38584" b="40869"/>
          <a:stretch/>
        </p:blipFill>
        <p:spPr bwMode="auto">
          <a:xfrm>
            <a:off x="6762605" y="5277258"/>
            <a:ext cx="2227528" cy="5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ight Arrow 34">
            <a:extLst>
              <a:ext uri="{FF2B5EF4-FFF2-40B4-BE49-F238E27FC236}">
                <a16:creationId xmlns:a16="http://schemas.microsoft.com/office/drawing/2014/main" id="{B20CC359-8E4C-3936-EFFE-B7EFF49CEA3B}"/>
              </a:ext>
            </a:extLst>
          </p:cNvPr>
          <p:cNvSpPr/>
          <p:nvPr/>
        </p:nvSpPr>
        <p:spPr>
          <a:xfrm rot="1885604">
            <a:off x="5096794" y="6028852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08E22BA-747E-E467-8047-1D8B28BEC670}"/>
                  </a:ext>
                </a:extLst>
              </p:cNvPr>
              <p:cNvSpPr txBox="1"/>
              <p:nvPr/>
            </p:nvSpPr>
            <p:spPr bwMode="auto">
              <a:xfrm>
                <a:off x="5928548" y="6103821"/>
                <a:ext cx="457230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08E22BA-747E-E467-8047-1D8B28BEC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8548" y="6103821"/>
                <a:ext cx="457230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5FB1748-3261-FF71-7768-09E9CAD80F42}"/>
                  </a:ext>
                </a:extLst>
              </p:cNvPr>
              <p:cNvSpPr txBox="1"/>
              <p:nvPr/>
            </p:nvSpPr>
            <p:spPr bwMode="auto">
              <a:xfrm>
                <a:off x="6040037" y="4355578"/>
                <a:ext cx="648971" cy="5549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5FB1748-3261-FF71-7768-09E9CAD8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0037" y="4355578"/>
                <a:ext cx="648971" cy="554960"/>
              </a:xfrm>
              <a:prstGeom prst="rect">
                <a:avLst/>
              </a:prstGeom>
              <a:blipFill>
                <a:blip r:embed="rId13"/>
                <a:stretch>
                  <a:fillRect r="-17308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F3D01F-1E6D-D1B5-7ACB-DC9A533EA486}"/>
                  </a:ext>
                </a:extLst>
              </p:cNvPr>
              <p:cNvSpPr txBox="1"/>
              <p:nvPr/>
            </p:nvSpPr>
            <p:spPr bwMode="auto">
              <a:xfrm>
                <a:off x="5771504" y="5320802"/>
                <a:ext cx="750639" cy="3385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</m:oMath>
                </a14:m>
                <a:r>
                  <a:rPr lang="en-US" sz="1600" dirty="0"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F3D01F-1E6D-D1B5-7ACB-DC9A533E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1504" y="5320802"/>
                <a:ext cx="750639" cy="338554"/>
              </a:xfrm>
              <a:prstGeom prst="rect">
                <a:avLst/>
              </a:prstGeom>
              <a:blipFill>
                <a:blip r:embed="rId14"/>
                <a:stretch>
                  <a:fillRect t="-7407" b="-2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516609-AAE7-8348-1CD1-FF94ED5BE428}"/>
                  </a:ext>
                </a:extLst>
              </p:cNvPr>
              <p:cNvSpPr txBox="1"/>
              <p:nvPr/>
            </p:nvSpPr>
            <p:spPr bwMode="auto">
              <a:xfrm>
                <a:off x="120456" y="6387816"/>
                <a:ext cx="73188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兩個不同的狀態，測到一的樣能量值，如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，就崩潰到同樣狀態。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516609-AAE7-8348-1CD1-FF94ED5BE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56" y="6387816"/>
                <a:ext cx="7318891" cy="369332"/>
              </a:xfrm>
              <a:prstGeom prst="rect">
                <a:avLst/>
              </a:prstGeom>
              <a:blipFill>
                <a:blip r:embed="rId15"/>
                <a:stretch>
                  <a:fillRect l="-693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03F3438F-21BA-F853-F20D-0D2DB988F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75580" b="7276"/>
          <a:stretch/>
        </p:blipFill>
        <p:spPr bwMode="auto">
          <a:xfrm>
            <a:off x="6852368" y="6336201"/>
            <a:ext cx="2227528" cy="47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1045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03AF3-6706-0993-C344-A86DEC815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720429"/>
            <a:ext cx="6791009" cy="1512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CA15D-4673-DF7B-4599-C7881625C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56"/>
          <a:stretch/>
        </p:blipFill>
        <p:spPr>
          <a:xfrm>
            <a:off x="1331640" y="4221088"/>
            <a:ext cx="6791009" cy="2304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61A7A2-1D49-7783-472A-EFF1762C8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9" y="973558"/>
            <a:ext cx="6629237" cy="1296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79F19E-F049-7B7A-8C30-1EE860EEAC1C}"/>
              </a:ext>
            </a:extLst>
          </p:cNvPr>
          <p:cNvSpPr txBox="1"/>
          <p:nvPr/>
        </p:nvSpPr>
        <p:spPr bwMode="auto">
          <a:xfrm>
            <a:off x="3070960" y="427682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4 Basic Assumptions of QM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82E78E-24F6-FA85-D06D-B707489F1323}"/>
              </a:ext>
            </a:extLst>
          </p:cNvPr>
          <p:cNvSpPr/>
          <p:nvPr/>
        </p:nvSpPr>
        <p:spPr>
          <a:xfrm>
            <a:off x="1331639" y="4797152"/>
            <a:ext cx="4691650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170122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6E1379-76B0-6E49-40EC-52B7CB647D2F}"/>
              </a:ext>
            </a:extLst>
          </p:cNvPr>
          <p:cNvSpPr txBox="1"/>
          <p:nvPr/>
        </p:nvSpPr>
        <p:spPr bwMode="auto">
          <a:xfrm>
            <a:off x="900433" y="1288109"/>
            <a:ext cx="7756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狀態以定態解展開還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提供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了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薛丁格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波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方程式的普遍解法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/>
              <p:nvPr/>
            </p:nvSpPr>
            <p:spPr bwMode="auto">
              <a:xfrm>
                <a:off x="919595" y="2258522"/>
                <a:ext cx="2436180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595" y="2258522"/>
                <a:ext cx="2436180" cy="847604"/>
              </a:xfrm>
              <a:prstGeom prst="rect">
                <a:avLst/>
              </a:prstGeom>
              <a:blipFill>
                <a:blip r:embed="rId2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/>
              <p:nvPr/>
            </p:nvSpPr>
            <p:spPr bwMode="auto">
              <a:xfrm>
                <a:off x="919595" y="1825323"/>
                <a:ext cx="69950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時的波函數，即起始條件，對</a:t>
                </a:r>
                <a:r>
                  <a:rPr lang="en-US" dirty="0"/>
                  <a:t>定態解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展開如下：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595" y="1825323"/>
                <a:ext cx="6995050" cy="369332"/>
              </a:xfrm>
              <a:prstGeom prst="rect">
                <a:avLst/>
              </a:prstGeom>
              <a:blipFill>
                <a:blip r:embed="rId3"/>
                <a:stretch>
                  <a:fillRect l="-72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/>
              <p:nvPr/>
            </p:nvSpPr>
            <p:spPr bwMode="auto">
              <a:xfrm>
                <a:off x="909586" y="3374084"/>
                <a:ext cx="48446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此狀態可以視為定態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的如上疊加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9586" y="3374084"/>
                <a:ext cx="4844686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/>
              <p:nvPr/>
            </p:nvSpPr>
            <p:spPr bwMode="auto">
              <a:xfrm>
                <a:off x="889717" y="3694007"/>
                <a:ext cx="7210676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接著定態隨時間個自演化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位能下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薛丁格方程式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要求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/>
                  <a:t>乘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上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717" y="3694007"/>
                <a:ext cx="7210676" cy="480709"/>
              </a:xfrm>
              <a:prstGeom prst="rect">
                <a:avLst/>
              </a:prstGeom>
              <a:blipFill>
                <a:blip r:embed="rId5"/>
                <a:stretch>
                  <a:fillRect l="-704" b="-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0D77920-31FA-1E4D-D238-74A48CF7ECCA}"/>
              </a:ext>
            </a:extLst>
          </p:cNvPr>
          <p:cNvSpPr txBox="1"/>
          <p:nvPr/>
        </p:nvSpPr>
        <p:spPr bwMode="auto">
          <a:xfrm>
            <a:off x="889716" y="4221088"/>
            <a:ext cx="7005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乘完之後依同樣方式疊加，整個波函數也就滿足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薛丁格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波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/>
              <p:nvPr/>
            </p:nvSpPr>
            <p:spPr bwMode="auto">
              <a:xfrm>
                <a:off x="937685" y="4639927"/>
                <a:ext cx="3111814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685" y="4639927"/>
                <a:ext cx="3111814" cy="847604"/>
              </a:xfrm>
              <a:prstGeom prst="rect">
                <a:avLst/>
              </a:prstGeom>
              <a:blipFill>
                <a:blip r:embed="rId6"/>
                <a:stretch>
                  <a:fillRect t="-100000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7F359AA-5421-A467-66B0-BBAE396502BC}"/>
              </a:ext>
            </a:extLst>
          </p:cNvPr>
          <p:cNvSpPr txBox="1"/>
          <p:nvPr/>
        </p:nvSpPr>
        <p:spPr bwMode="auto">
          <a:xfrm>
            <a:off x="3355775" y="2462613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根據展開定理，這永遠可以做到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24094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A96F883F-4ABB-4FF4-469E-EAF9EC24C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t="24169" r="3649" b="63747"/>
          <a:stretch/>
        </p:blipFill>
        <p:spPr>
          <a:xfrm>
            <a:off x="760715" y="1844824"/>
            <a:ext cx="6984776" cy="648072"/>
          </a:xfrm>
          <a:prstGeom prst="rect">
            <a:avLst/>
          </a:prstGeom>
        </p:spPr>
      </p:pic>
      <p:pic>
        <p:nvPicPr>
          <p:cNvPr id="5" name="Picture 4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8F22FA59-B6DB-676C-B0A6-B5450A9F8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50" y="3140968"/>
            <a:ext cx="7772400" cy="249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523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6E1379-76B0-6E49-40EC-52B7CB647D2F}"/>
              </a:ext>
            </a:extLst>
          </p:cNvPr>
          <p:cNvSpPr txBox="1"/>
          <p:nvPr/>
        </p:nvSpPr>
        <p:spPr bwMode="auto">
          <a:xfrm>
            <a:off x="881958" y="338780"/>
            <a:ext cx="7756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這一展開式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竟然也適用於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位能下薛丁格方程式的普遍解法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/>
              <p:nvPr/>
            </p:nvSpPr>
            <p:spPr bwMode="auto">
              <a:xfrm>
                <a:off x="925100" y="2182071"/>
                <a:ext cx="2481898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2182071"/>
                <a:ext cx="2481898" cy="847604"/>
              </a:xfrm>
              <a:prstGeom prst="rect">
                <a:avLst/>
              </a:prstGeom>
              <a:blipFill>
                <a:blip r:embed="rId2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/>
              <p:nvPr/>
            </p:nvSpPr>
            <p:spPr bwMode="auto">
              <a:xfrm>
                <a:off x="925100" y="1748872"/>
                <a:ext cx="69950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時的波函數，即起始條件，對</a:t>
                </a:r>
                <a:r>
                  <a:rPr lang="en-US" dirty="0"/>
                  <a:t>定態解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展開如下：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1748872"/>
                <a:ext cx="6995050" cy="369332"/>
              </a:xfrm>
              <a:prstGeom prst="rect">
                <a:avLst/>
              </a:prstGeom>
              <a:blipFill>
                <a:blip r:embed="rId3"/>
                <a:stretch>
                  <a:fillRect l="-72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/>
              <p:nvPr/>
            </p:nvSpPr>
            <p:spPr bwMode="auto">
              <a:xfrm>
                <a:off x="925100" y="3129095"/>
                <a:ext cx="48446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此狀態可以視為定態的如上疊加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3129095"/>
                <a:ext cx="4844686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/>
              <p:nvPr/>
            </p:nvSpPr>
            <p:spPr bwMode="auto">
              <a:xfrm>
                <a:off x="904374" y="3480644"/>
                <a:ext cx="8167772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而接下來定態隨時間的演化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/>
                  <a:t>就是在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/>
                  <a:t>上乘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，這滿足位能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薛丁格方程式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4374" y="3480644"/>
                <a:ext cx="8167772" cy="480709"/>
              </a:xfrm>
              <a:prstGeom prst="rect">
                <a:avLst/>
              </a:prstGeom>
              <a:blipFill>
                <a:blip r:embed="rId5"/>
                <a:stretch>
                  <a:fillRect l="-621" b="-184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0D77920-31FA-1E4D-D238-74A48CF7ECCA}"/>
              </a:ext>
            </a:extLst>
          </p:cNvPr>
          <p:cNvSpPr txBox="1"/>
          <p:nvPr/>
        </p:nvSpPr>
        <p:spPr bwMode="auto">
          <a:xfrm>
            <a:off x="881958" y="4016959"/>
            <a:ext cx="7005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乘完之後依同樣方式疊加，整個波函數也就滿足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薛丁格方程式。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/>
              <p:nvPr/>
            </p:nvSpPr>
            <p:spPr bwMode="auto">
              <a:xfrm>
                <a:off x="925100" y="4485664"/>
                <a:ext cx="3111814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4485664"/>
                <a:ext cx="3111814" cy="847604"/>
              </a:xfrm>
              <a:prstGeom prst="rect">
                <a:avLst/>
              </a:prstGeom>
              <a:blipFill>
                <a:blip r:embed="rId6"/>
                <a:stretch>
                  <a:fillRect t="-100000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1D820FC-26FF-9C52-66A7-7B5887F171E6}"/>
              </a:ext>
            </a:extLst>
          </p:cNvPr>
          <p:cNvSpPr txBox="1"/>
          <p:nvPr/>
        </p:nvSpPr>
        <p:spPr bwMode="auto">
          <a:xfrm>
            <a:off x="866832" y="5880166"/>
            <a:ext cx="7293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這個程序原則上適用於任何位能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8A14B-D584-0E85-F9B0-575791067349}"/>
              </a:ext>
            </a:extLst>
          </p:cNvPr>
          <p:cNvSpPr txBox="1"/>
          <p:nvPr/>
        </p:nvSpPr>
        <p:spPr bwMode="auto">
          <a:xfrm>
            <a:off x="869550" y="5455228"/>
            <a:ext cx="7766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我們已經在自由薛丁格方程式用了這樣的策略！當時的正弦波就是定態。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CCD9C-AD82-9D27-206F-5F04E055F04E}"/>
              </a:ext>
            </a:extLst>
          </p:cNvPr>
          <p:cNvSpPr txBox="1"/>
          <p:nvPr/>
        </p:nvSpPr>
        <p:spPr bwMode="auto">
          <a:xfrm>
            <a:off x="904374" y="771979"/>
            <a:ext cx="54678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首先， 位能下薛丁格方程式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會有一系列的定態解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57895AB8-69E2-1A4B-6404-C6A00693BCEF}"/>
                  </a:ext>
                </a:extLst>
              </p:cNvPr>
              <p:cNvSpPr txBox="1"/>
              <p:nvPr/>
            </p:nvSpPr>
            <p:spPr bwMode="auto">
              <a:xfrm>
                <a:off x="925100" y="1163221"/>
                <a:ext cx="2688685" cy="4984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57895AB8-69E2-1A4B-6404-C6A00693B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0" y="1163221"/>
                <a:ext cx="2688685" cy="4984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953E8A3-D5C6-875C-9B84-F666F3179163}"/>
              </a:ext>
            </a:extLst>
          </p:cNvPr>
          <p:cNvSpPr txBox="1"/>
          <p:nvPr/>
        </p:nvSpPr>
        <p:spPr bwMode="auto">
          <a:xfrm>
            <a:off x="3613785" y="1268760"/>
            <a:ext cx="47746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定態解就是時間部分與空間可以分離的解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65489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17" grpId="0"/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96121-CBF6-ADB1-B297-135DC25BD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8E811577-979C-37EE-34E3-43F88E6AF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r="4479"/>
          <a:stretch/>
        </p:blipFill>
        <p:spPr>
          <a:xfrm>
            <a:off x="1187624" y="764057"/>
            <a:ext cx="6374557" cy="6083430"/>
          </a:xfrm>
          <a:prstGeom prst="rect">
            <a:avLst/>
          </a:prstGeom>
        </p:spPr>
      </p:pic>
      <p:pic>
        <p:nvPicPr>
          <p:cNvPr id="4" name="Picture 3" descr="A yellow book with black text and symbols&#10;&#10;Description automatically generated">
            <a:extLst>
              <a:ext uri="{FF2B5EF4-FFF2-40B4-BE49-F238E27FC236}">
                <a16:creationId xmlns:a16="http://schemas.microsoft.com/office/drawing/2014/main" id="{80F2D4FE-81E1-4E8F-BE6A-B76DE8EBC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56" y="3429000"/>
            <a:ext cx="1861298" cy="1926426"/>
          </a:xfrm>
          <a:prstGeom prst="rect">
            <a:avLst/>
          </a:prstGeom>
        </p:spPr>
      </p:pic>
      <p:pic>
        <p:nvPicPr>
          <p:cNvPr id="5" name="Picture 4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6CD5BAA8-1A3D-8592-C8AA-5CC1991A2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t="4355" r="11798"/>
          <a:stretch/>
        </p:blipFill>
        <p:spPr>
          <a:xfrm>
            <a:off x="4067944" y="42934"/>
            <a:ext cx="1440161" cy="688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796DAC-A51A-69B1-6747-5D5D6A4219A0}"/>
              </a:ext>
            </a:extLst>
          </p:cNvPr>
          <p:cNvSpPr txBox="1"/>
          <p:nvPr/>
        </p:nvSpPr>
        <p:spPr bwMode="auto">
          <a:xfrm>
            <a:off x="1619672" y="260648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Solving Wave Equation:</a:t>
            </a:r>
          </a:p>
        </p:txBody>
      </p:sp>
    </p:spTree>
    <p:extLst>
      <p:ext uri="{BB962C8B-B14F-4D97-AF65-F5344CB8AC3E}">
        <p14:creationId xmlns:p14="http://schemas.microsoft.com/office/powerpoint/2010/main" val="5825092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2CCA7-C058-B5EB-1979-422EC2ABF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and formulas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1118FF97-C557-D655-2ED6-649CD43F2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53" y="0"/>
            <a:ext cx="6905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641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1686F-AC8C-DF79-6682-3D1D62706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with black text&#10;&#10;Description automatically generated">
            <a:extLst>
              <a:ext uri="{FF2B5EF4-FFF2-40B4-BE49-F238E27FC236}">
                <a16:creationId xmlns:a16="http://schemas.microsoft.com/office/drawing/2014/main" id="{DC836619-2265-562D-12C6-A389BA6D1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8"/>
          <a:stretch/>
        </p:blipFill>
        <p:spPr>
          <a:xfrm>
            <a:off x="995301" y="70835"/>
            <a:ext cx="7153398" cy="2255031"/>
          </a:xfrm>
          <a:prstGeom prst="rect">
            <a:avLst/>
          </a:prstGeom>
        </p:spPr>
      </p:pic>
      <p:pic>
        <p:nvPicPr>
          <p:cNvPr id="7" name="Picture 6" descr="A math problem with a few equations&#10;&#10;Description automatically generated with medium confidence">
            <a:extLst>
              <a:ext uri="{FF2B5EF4-FFF2-40B4-BE49-F238E27FC236}">
                <a16:creationId xmlns:a16="http://schemas.microsoft.com/office/drawing/2014/main" id="{3242B366-3628-241E-1583-340D5D21C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/>
          <a:stretch/>
        </p:blipFill>
        <p:spPr>
          <a:xfrm>
            <a:off x="995301" y="2528313"/>
            <a:ext cx="7153398" cy="432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764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A6B0E-AA48-7D6F-D50F-26ED44A70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and formulas&#10;&#10;Description automatically generated">
            <a:extLst>
              <a:ext uri="{FF2B5EF4-FFF2-40B4-BE49-F238E27FC236}">
                <a16:creationId xmlns:a16="http://schemas.microsoft.com/office/drawing/2014/main" id="{D5B1F92A-7AE4-02A4-D814-C0C0101ED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26"/>
            <a:ext cx="6264696" cy="1575022"/>
          </a:xfrm>
          <a:prstGeom prst="rect">
            <a:avLst/>
          </a:prstGeom>
        </p:spPr>
      </p:pic>
      <p:pic>
        <p:nvPicPr>
          <p:cNvPr id="5" name="Picture 4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18FB4728-0638-D6DA-3DE3-8DF4CEBB1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84" y="1576848"/>
            <a:ext cx="6274713" cy="5184614"/>
          </a:xfrm>
          <a:prstGeom prst="rect">
            <a:avLst/>
          </a:prstGeom>
        </p:spPr>
      </p:pic>
      <p:pic>
        <p:nvPicPr>
          <p:cNvPr id="7" name="Picture 6" descr="A math equation with a couple of numbers&#10;&#10;Description automatically generated with medium confidence">
            <a:extLst>
              <a:ext uri="{FF2B5EF4-FFF2-40B4-BE49-F238E27FC236}">
                <a16:creationId xmlns:a16="http://schemas.microsoft.com/office/drawing/2014/main" id="{F597729D-4905-8B32-DD12-710E45B5D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20596" r="54412" b="13666"/>
          <a:stretch/>
        </p:blipFill>
        <p:spPr>
          <a:xfrm>
            <a:off x="971600" y="2303115"/>
            <a:ext cx="1906882" cy="492099"/>
          </a:xfrm>
          <a:prstGeom prst="rect">
            <a:avLst/>
          </a:prstGeom>
        </p:spPr>
      </p:pic>
      <p:pic>
        <p:nvPicPr>
          <p:cNvPr id="8" name="Picture 7" descr="A math equation with a couple of numbers&#10;&#10;Description automatically generated with medium confidence">
            <a:extLst>
              <a:ext uri="{FF2B5EF4-FFF2-40B4-BE49-F238E27FC236}">
                <a16:creationId xmlns:a16="http://schemas.microsoft.com/office/drawing/2014/main" id="{3986649B-2788-DD58-F39F-CD6DA4197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9" t="18065" r="15230" b="7980"/>
          <a:stretch/>
        </p:blipFill>
        <p:spPr>
          <a:xfrm>
            <a:off x="1167262" y="4169395"/>
            <a:ext cx="1501282" cy="4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156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A61D6682-E885-156E-21B7-FEED31467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966214" cy="59194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CA3F70-898B-2002-8196-2030ADFE8314}"/>
                  </a:ext>
                </a:extLst>
              </p:cNvPr>
              <p:cNvSpPr txBox="1"/>
              <p:nvPr/>
            </p:nvSpPr>
            <p:spPr bwMode="auto">
              <a:xfrm>
                <a:off x="611560" y="212240"/>
                <a:ext cx="8280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與時間無關的薛丁格方程式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描述在一位能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中Stationary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State定態的解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CA3F70-898B-2002-8196-2030ADFE8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212240"/>
                <a:ext cx="8280920" cy="369332"/>
              </a:xfrm>
              <a:prstGeom prst="rect">
                <a:avLst/>
              </a:prstGeom>
              <a:blipFill>
                <a:blip r:embed="rId3"/>
                <a:stretch>
                  <a:fillRect l="-6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0948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77915"/>
          <a:stretch/>
        </p:blipFill>
        <p:spPr>
          <a:xfrm>
            <a:off x="592402" y="2922505"/>
            <a:ext cx="5213370" cy="1514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148FC-EFCE-26AB-D632-2A64F61B46EA}"/>
              </a:ext>
            </a:extLst>
          </p:cNvPr>
          <p:cNvSpPr txBox="1"/>
          <p:nvPr/>
        </p:nvSpPr>
        <p:spPr bwMode="auto">
          <a:xfrm>
            <a:off x="586306" y="1089700"/>
            <a:ext cx="7423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策略：考慮一系列的能量值，大小不同，因此折返點不同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29E4E7-D52F-2E5F-7F53-CD1010E2E766}"/>
                  </a:ext>
                </a:extLst>
              </p:cNvPr>
              <p:cNvSpPr txBox="1"/>
              <p:nvPr/>
            </p:nvSpPr>
            <p:spPr bwMode="auto">
              <a:xfrm>
                <a:off x="586306" y="1470705"/>
                <a:ext cx="70269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已知當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 波函數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解</m:t>
                    </m:r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及其斜率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會趨近於零。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29E4E7-D52F-2E5F-7F53-CD1010E2E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306" y="1470705"/>
                <a:ext cx="7026970" cy="369332"/>
              </a:xfrm>
              <a:prstGeom prst="rect">
                <a:avLst/>
              </a:prstGeom>
              <a:blipFill>
                <a:blip r:embed="rId3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5E2304-A995-464A-9722-A77C0280359E}"/>
                  </a:ext>
                </a:extLst>
              </p:cNvPr>
              <p:cNvSpPr txBox="1"/>
              <p:nvPr/>
            </p:nvSpPr>
            <p:spPr bwMode="auto">
              <a:xfrm>
                <a:off x="586307" y="1867472"/>
                <a:ext cx="83863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從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出發向內朝原點前進，</a:t>
                </a:r>
                <a:r>
                  <a:rPr lang="en-US" dirty="0"/>
                  <a:t>以斜率變化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的正負，定性得到函數的行為。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5E2304-A995-464A-9722-A77C02803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307" y="1867472"/>
                <a:ext cx="8386390" cy="369332"/>
              </a:xfrm>
              <a:prstGeom prst="rect">
                <a:avLst/>
              </a:prstGeom>
              <a:blipFill>
                <a:blip r:embed="rId4"/>
                <a:stretch>
                  <a:fillRect l="-60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1F46B9-8EBD-7C30-B69B-653DBFDA0FC0}"/>
                  </a:ext>
                </a:extLst>
              </p:cNvPr>
              <p:cNvSpPr txBox="1"/>
              <p:nvPr/>
            </p:nvSpPr>
            <p:spPr bwMode="auto">
              <a:xfrm>
                <a:off x="592402" y="2204864"/>
                <a:ext cx="8078797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而當地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err="1"/>
                  <a:t>的正負號，也就是是否為古典容許區域，會決定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 err="1"/>
                  <a:t>的正負號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1F46B9-8EBD-7C30-B69B-653DBFDA0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402" y="2204864"/>
                <a:ext cx="8078797" cy="557781"/>
              </a:xfrm>
              <a:prstGeom prst="rect">
                <a:avLst/>
              </a:prstGeom>
              <a:blipFill>
                <a:blip r:embed="rId5"/>
                <a:stretch>
                  <a:fillRect l="-628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4329A5A8-B0CC-1C62-EB77-75484D8005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61"/>
          <a:stretch/>
        </p:blipFill>
        <p:spPr>
          <a:xfrm>
            <a:off x="4788024" y="3831691"/>
            <a:ext cx="2908534" cy="10123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972CCF-BEC9-E830-9491-F43A6EF899DE}"/>
              </a:ext>
            </a:extLst>
          </p:cNvPr>
          <p:cNvSpPr/>
          <p:nvPr/>
        </p:nvSpPr>
        <p:spPr>
          <a:xfrm>
            <a:off x="5220072" y="4398401"/>
            <a:ext cx="2088232" cy="445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252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598D04-BADC-C666-E7B1-39E5055BA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14" y="1382674"/>
            <a:ext cx="6261100" cy="421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685E0-6E9A-80C5-DE00-939CA17D6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70" b="23476"/>
          <a:stretch/>
        </p:blipFill>
        <p:spPr>
          <a:xfrm>
            <a:off x="5545906" y="5745742"/>
            <a:ext cx="1947191" cy="504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56F53-A934-2D97-826C-F9871231E263}"/>
                  </a:ext>
                </a:extLst>
              </p:cNvPr>
              <p:cNvSpPr txBox="1"/>
              <p:nvPr/>
            </p:nvSpPr>
            <p:spPr bwMode="auto">
              <a:xfrm>
                <a:off x="1691680" y="5869914"/>
                <a:ext cx="37102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不連續。有一束縛態解。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56F53-A934-2D97-826C-F9871231E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5869914"/>
                <a:ext cx="3710210" cy="369332"/>
              </a:xfrm>
              <a:prstGeom prst="rect">
                <a:avLst/>
              </a:prstGeom>
              <a:blipFill>
                <a:blip r:embed="rId4"/>
                <a:stretch>
                  <a:fillRect l="-34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C32316E-02CD-27D8-E88E-F17A18C7EA83}"/>
              </a:ext>
            </a:extLst>
          </p:cNvPr>
          <p:cNvSpPr txBox="1"/>
          <p:nvPr/>
        </p:nvSpPr>
        <p:spPr bwMode="auto">
          <a:xfrm>
            <a:off x="3635896" y="618754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Delta Potential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DA4B56-C191-EF57-5E3D-0F320CFDFB06}"/>
                  </a:ext>
                </a:extLst>
              </p:cNvPr>
              <p:cNvSpPr txBox="1"/>
              <p:nvPr/>
            </p:nvSpPr>
            <p:spPr bwMode="auto">
              <a:xfrm>
                <a:off x="3347864" y="1002754"/>
                <a:ext cx="24482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是否有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&lt;0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的解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？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DA4B56-C191-EF57-5E3D-0F320CFDF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7864" y="1002754"/>
                <a:ext cx="2448272" cy="369332"/>
              </a:xfrm>
              <a:prstGeom prst="rect">
                <a:avLst/>
              </a:prstGeom>
              <a:blipFill>
                <a:blip r:embed="rId5"/>
                <a:stretch>
                  <a:fillRect l="-206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8826696-46A2-C58D-7318-611F58700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611" y="2564904"/>
            <a:ext cx="2660972" cy="16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905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F2AAB-1360-0F57-0D8C-919F1F381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058" y="908720"/>
            <a:ext cx="5562600" cy="278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37CF5A-1E29-0304-BB4A-A7AA9C54A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058" y="3789040"/>
            <a:ext cx="5480850" cy="2520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95D638-1ABA-660D-ECC1-2177D67A93A3}"/>
              </a:ext>
            </a:extLst>
          </p:cNvPr>
          <p:cNvSpPr txBox="1"/>
          <p:nvPr/>
        </p:nvSpPr>
        <p:spPr bwMode="auto">
          <a:xfrm>
            <a:off x="3131840" y="332656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Periodic Potential</a:t>
            </a:r>
          </a:p>
        </p:txBody>
      </p:sp>
    </p:spTree>
    <p:extLst>
      <p:ext uri="{BB962C8B-B14F-4D97-AF65-F5344CB8AC3E}">
        <p14:creationId xmlns:p14="http://schemas.microsoft.com/office/powerpoint/2010/main" val="4153091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12873</TotalTime>
  <Words>3565</Words>
  <Application>Microsoft Macintosh PowerPoint</Application>
  <PresentationFormat>On-screen Show (4:3)</PresentationFormat>
  <Paragraphs>578</Paragraphs>
  <Slides>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9" baseType="lpstr">
      <vt:lpstr>PMingLiU</vt:lpstr>
      <vt:lpstr>Arial</vt:lpstr>
      <vt:lpstr>Calibri</vt:lpstr>
      <vt:lpstr>Cambria Math</vt:lpstr>
      <vt:lpstr>Tahoma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677</cp:revision>
  <cp:lastPrinted>2024-02-29T06:12:17Z</cp:lastPrinted>
  <dcterms:created xsi:type="dcterms:W3CDTF">2008-03-17T12:32:20Z</dcterms:created>
  <dcterms:modified xsi:type="dcterms:W3CDTF">2024-11-30T08:56:33Z</dcterms:modified>
</cp:coreProperties>
</file>