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3" r:id="rId2"/>
    <p:sldId id="342" r:id="rId3"/>
    <p:sldId id="340" r:id="rId4"/>
    <p:sldId id="343" r:id="rId5"/>
    <p:sldId id="344" r:id="rId6"/>
    <p:sldId id="345" r:id="rId7"/>
    <p:sldId id="328" r:id="rId8"/>
    <p:sldId id="319" r:id="rId9"/>
    <p:sldId id="346" r:id="rId10"/>
    <p:sldId id="317" r:id="rId11"/>
    <p:sldId id="318" r:id="rId12"/>
    <p:sldId id="307" r:id="rId13"/>
    <p:sldId id="256" r:id="rId14"/>
    <p:sldId id="257" r:id="rId15"/>
    <p:sldId id="258" r:id="rId16"/>
    <p:sldId id="259" r:id="rId17"/>
    <p:sldId id="336" r:id="rId18"/>
    <p:sldId id="337" r:id="rId19"/>
    <p:sldId id="261" r:id="rId20"/>
    <p:sldId id="260" r:id="rId21"/>
    <p:sldId id="265" r:id="rId22"/>
    <p:sldId id="264" r:id="rId23"/>
    <p:sldId id="262" r:id="rId24"/>
    <p:sldId id="263" r:id="rId25"/>
    <p:sldId id="266" r:id="rId26"/>
    <p:sldId id="267" r:id="rId27"/>
    <p:sldId id="268" r:id="rId28"/>
    <p:sldId id="269" r:id="rId29"/>
    <p:sldId id="270" r:id="rId30"/>
    <p:sldId id="320" r:id="rId31"/>
    <p:sldId id="308" r:id="rId32"/>
    <p:sldId id="309" r:id="rId33"/>
    <p:sldId id="347" r:id="rId34"/>
    <p:sldId id="310" r:id="rId35"/>
    <p:sldId id="311" r:id="rId36"/>
    <p:sldId id="312" r:id="rId37"/>
    <p:sldId id="313" r:id="rId38"/>
    <p:sldId id="314" r:id="rId39"/>
    <p:sldId id="315" r:id="rId40"/>
    <p:sldId id="348" r:id="rId41"/>
    <p:sldId id="349" r:id="rId42"/>
    <p:sldId id="316" r:id="rId43"/>
    <p:sldId id="350" r:id="rId44"/>
    <p:sldId id="352" r:id="rId45"/>
    <p:sldId id="351" r:id="rId46"/>
    <p:sldId id="279" r:id="rId47"/>
    <p:sldId id="356" r:id="rId48"/>
    <p:sldId id="357" r:id="rId49"/>
    <p:sldId id="358" r:id="rId50"/>
    <p:sldId id="360" r:id="rId51"/>
    <p:sldId id="281" r:id="rId52"/>
    <p:sldId id="282" r:id="rId53"/>
    <p:sldId id="283" r:id="rId54"/>
    <p:sldId id="285" r:id="rId55"/>
    <p:sldId id="286" r:id="rId56"/>
    <p:sldId id="287" r:id="rId57"/>
    <p:sldId id="288" r:id="rId58"/>
    <p:sldId id="289" r:id="rId59"/>
    <p:sldId id="359" r:id="rId60"/>
    <p:sldId id="321" r:id="rId61"/>
    <p:sldId id="301" r:id="rId62"/>
    <p:sldId id="291" r:id="rId63"/>
    <p:sldId id="322" r:id="rId64"/>
    <p:sldId id="290" r:id="rId65"/>
    <p:sldId id="292" r:id="rId66"/>
    <p:sldId id="302" r:id="rId67"/>
    <p:sldId id="293" r:id="rId68"/>
    <p:sldId id="323" r:id="rId69"/>
    <p:sldId id="297" r:id="rId70"/>
    <p:sldId id="294" r:id="rId71"/>
    <p:sldId id="295" r:id="rId72"/>
    <p:sldId id="296" r:id="rId73"/>
    <p:sldId id="339" r:id="rId74"/>
    <p:sldId id="298" r:id="rId75"/>
    <p:sldId id="299" r:id="rId76"/>
    <p:sldId id="324" r:id="rId77"/>
    <p:sldId id="325" r:id="rId78"/>
    <p:sldId id="326" r:id="rId79"/>
    <p:sldId id="327" r:id="rId80"/>
    <p:sldId id="300" r:id="rId81"/>
    <p:sldId id="354" r:id="rId82"/>
    <p:sldId id="355" r:id="rId83"/>
    <p:sldId id="335" r:id="rId84"/>
    <p:sldId id="303" r:id="rId85"/>
    <p:sldId id="334" r:id="rId86"/>
    <p:sldId id="333" r:id="rId8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FFFF"/>
    <a:srgbClr val="CCFFFF"/>
    <a:srgbClr val="8000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4626"/>
  </p:normalViewPr>
  <p:slideViewPr>
    <p:cSldViewPr>
      <p:cViewPr varScale="1">
        <p:scale>
          <a:sx n="121" d="100"/>
          <a:sy n="121" d="100"/>
        </p:scale>
        <p:origin x="146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18F51-E0DA-4AEF-BD7F-61A977CB745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979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8B6FE-0AD5-41DC-BF7E-B261A3464AC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8575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C285B-B4F7-4AA0-9030-213D2F361D5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7524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F2105-6DEA-4EA6-A9EE-96685D3E422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4717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BA960-1C15-4AC7-A795-5DDE0FACB54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15435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E754F-479B-4A46-9AE4-C00E1D4B482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89224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F6039-0EB9-481C-9AE9-2A661583EEE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1357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1DA22-64AC-4554-968F-27A4BCF0135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0760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29B70-F183-4204-AF4F-A80E4611765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2705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B71EE-D956-4114-AB1C-4FB7FC31E80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7811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AFFAE-D7DE-402E-8A5D-5948A07FEAB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04719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ea typeface="新細明體" pitchFamily="18" charset="-120"/>
              </a:defRPr>
            </a:lvl1pPr>
          </a:lstStyle>
          <a:p>
            <a:pPr>
              <a:defRPr/>
            </a:pPr>
            <a:fld id="{E0E1FF47-66C2-43AB-96CF-8357CF2C8B3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8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1.wmf"/><Relationship Id="rId9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9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upload.wikimedia.org/wikipedia/commons/5/57/James_Clerk_Maxwell.pn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0.wmf"/><Relationship Id="rId7" Type="http://schemas.openxmlformats.org/officeDocument/2006/relationships/image" Target="../media/image62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61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8.wmf"/><Relationship Id="rId7" Type="http://schemas.openxmlformats.org/officeDocument/2006/relationships/image" Target="../media/image70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69.w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gif"/><Relationship Id="rId5" Type="http://schemas.openxmlformats.org/officeDocument/2006/relationships/image" Target="../media/image83.gif"/><Relationship Id="rId4" Type="http://schemas.openxmlformats.org/officeDocument/2006/relationships/image" Target="../media/image82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0.wmf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99.wmf"/><Relationship Id="rId4" Type="http://schemas.openxmlformats.org/officeDocument/2006/relationships/oleObject" Target="../embeddings/oleObject1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06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20.w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120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image" Target="../media/image126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121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w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128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134.w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2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121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w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wm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eg"/><Relationship Id="rId4" Type="http://schemas.openxmlformats.org/officeDocument/2006/relationships/image" Target="../media/image154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hyperlink" Target="file:///upload.wikimedia.org/wikipedia/commons/7/7d/X-ray_diffraction_pattern_3clpro.jpg" TargetMode="Externa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34_00_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73100"/>
            <a:ext cx="8601456" cy="549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29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文字方塊 1"/>
          <p:cNvSpPr txBox="1">
            <a:spLocks noChangeArrowheads="1"/>
          </p:cNvSpPr>
          <p:nvPr/>
        </p:nvSpPr>
        <p:spPr bwMode="auto">
          <a:xfrm>
            <a:off x="2463800" y="503238"/>
            <a:ext cx="4545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當觀察的儀器及尺度遠大於光波波長</a:t>
            </a:r>
          </a:p>
        </p:txBody>
      </p:sp>
      <p:sp>
        <p:nvSpPr>
          <p:cNvPr id="6147" name="文字方塊 2"/>
          <p:cNvSpPr txBox="1">
            <a:spLocks noChangeArrowheads="1"/>
          </p:cNvSpPr>
          <p:nvPr/>
        </p:nvSpPr>
        <p:spPr bwMode="auto">
          <a:xfrm>
            <a:off x="2501900" y="954088"/>
            <a:ext cx="3509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波動的現象就不太重要</a:t>
            </a:r>
          </a:p>
        </p:txBody>
      </p:sp>
      <p:sp>
        <p:nvSpPr>
          <p:cNvPr id="6148" name="文字方塊 3"/>
          <p:cNvSpPr txBox="1">
            <a:spLocks noChangeArrowheads="1"/>
          </p:cNvSpPr>
          <p:nvPr/>
        </p:nvSpPr>
        <p:spPr bwMode="auto">
          <a:xfrm>
            <a:off x="2463800" y="1405603"/>
            <a:ext cx="463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光波可以以直線前進的光線 </a:t>
            </a:r>
            <a:r>
              <a:rPr lang="en-US" altLang="zh-TW" sz="1800"/>
              <a:t>Ray</a:t>
            </a:r>
            <a:r>
              <a:rPr lang="zh-TW" altLang="en-US" sz="1800"/>
              <a:t>來代表！</a:t>
            </a:r>
          </a:p>
        </p:txBody>
      </p:sp>
      <p:pic>
        <p:nvPicPr>
          <p:cNvPr id="6149" name="Picture 2" descr="D:\Dropbox\Documents\課程\YoungTextBook\Images\Chapter33\A_Images\A_Figures_and_Photos\33_06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898650"/>
            <a:ext cx="2871788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 descr="D:\Dropbox\Documents\課程\YoungTextBook\Images\Chapter33\A_Images\A_Figures_and_Photos\33_ChapSummary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98650"/>
            <a:ext cx="50593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文字方塊 7"/>
          <p:cNvSpPr txBox="1">
            <a:spLocks noChangeArrowheads="1"/>
          </p:cNvSpPr>
          <p:nvPr/>
        </p:nvSpPr>
        <p:spPr bwMode="auto">
          <a:xfrm>
            <a:off x="5472113" y="5229225"/>
            <a:ext cx="1665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反射與折射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ropbox\Documents\課程\YoungTextBook\Images\Chapter34\A_Images\A_Figures_and_Photos\34_29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3338513"/>
            <a:ext cx="4068762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D:\Dropbox\Documents\課程\YoungTextBook\Images\Chapter34\A_Images\A_Figures_and_Photos\34_31_Figur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2438400"/>
            <a:ext cx="3529013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文字方塊 3"/>
          <p:cNvSpPr txBox="1">
            <a:spLocks noChangeArrowheads="1"/>
          </p:cNvSpPr>
          <p:nvPr/>
        </p:nvSpPr>
        <p:spPr bwMode="auto">
          <a:xfrm>
            <a:off x="4302125" y="1584325"/>
            <a:ext cx="2339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幾何光學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Dropbox\Documents\課程\YoungTextBook\Images\Chapter33\A_Images\A_Figures_and_Photos\33_0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9" y="1538790"/>
            <a:ext cx="8442325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501770" y="908720"/>
            <a:ext cx="5985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幾何光學最重要的就是反射與折射現象。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2322513" y="998538"/>
            <a:ext cx="4778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光直行遇到邊界時會發生反射與折射現象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3176588" y="1403350"/>
            <a:ext cx="287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Reflection and Refraction</a:t>
            </a:r>
            <a:endParaRPr lang="zh-TW" altLang="en-US" sz="1800"/>
          </a:p>
        </p:txBody>
      </p:sp>
      <p:pic>
        <p:nvPicPr>
          <p:cNvPr id="14340" name="Picture 7" descr="3510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19"/>
          <a:stretch>
            <a:fillRect/>
          </a:stretch>
        </p:blipFill>
        <p:spPr bwMode="auto">
          <a:xfrm>
            <a:off x="179388" y="2768600"/>
            <a:ext cx="4968875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 descr="351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4"/>
          <a:stretch>
            <a:fillRect/>
          </a:stretch>
        </p:blipFill>
        <p:spPr bwMode="auto">
          <a:xfrm>
            <a:off x="5292725" y="2205038"/>
            <a:ext cx="3643313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627438" y="954088"/>
            <a:ext cx="266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光行進遇到邊界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311525" y="1314450"/>
            <a:ext cx="252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           反射現象</a:t>
            </a:r>
          </a:p>
        </p:txBody>
      </p:sp>
      <p:pic>
        <p:nvPicPr>
          <p:cNvPr id="15364" name="Picture 4" descr="反射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3"/>
          <a:stretch>
            <a:fillRect/>
          </a:stretch>
        </p:blipFill>
        <p:spPr bwMode="auto">
          <a:xfrm>
            <a:off x="1979613" y="2276475"/>
            <a:ext cx="513080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4500563" y="2060575"/>
            <a:ext cx="0" cy="2160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5366" name="Object 6"/>
          <p:cNvGraphicFramePr>
            <a:graphicFrameLocks noChangeAspect="1"/>
          </p:cNvGraphicFramePr>
          <p:nvPr/>
        </p:nvGraphicFramePr>
        <p:xfrm>
          <a:off x="3086100" y="4886325"/>
          <a:ext cx="2925763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511300" imgH="254000" progId="Equation.3">
                  <p:embed/>
                </p:oleObj>
              </mc:Choice>
              <mc:Fallback>
                <p:oleObj name="方程式" r:id="rId3" imgW="1511300" imgH="254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6100" y="4886325"/>
                        <a:ext cx="2925763" cy="4921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7"/>
          <p:cNvGraphicFramePr>
            <a:graphicFrameLocks noChangeAspect="1"/>
          </p:cNvGraphicFramePr>
          <p:nvPr/>
        </p:nvGraphicFramePr>
        <p:xfrm>
          <a:off x="4076700" y="5535613"/>
          <a:ext cx="855663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431613" imgH="228501" progId="Equation.3">
                  <p:embed/>
                </p:oleObj>
              </mc:Choice>
              <mc:Fallback>
                <p:oleObj name="方程式" r:id="rId5" imgW="431613" imgH="228501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6700" y="5535613"/>
                        <a:ext cx="855663" cy="4524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refraction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6264" r="14127" b="15930"/>
          <a:stretch>
            <a:fillRect/>
          </a:stretch>
        </p:blipFill>
        <p:spPr bwMode="auto">
          <a:xfrm>
            <a:off x="827088" y="2708275"/>
            <a:ext cx="287178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387" name="Object 5"/>
          <p:cNvGraphicFramePr>
            <a:graphicFrameLocks noChangeAspect="1"/>
          </p:cNvGraphicFramePr>
          <p:nvPr/>
        </p:nvGraphicFramePr>
        <p:xfrm>
          <a:off x="4383088" y="1852613"/>
          <a:ext cx="320357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524000" imgH="241300" progId="Equation.3">
                  <p:embed/>
                </p:oleObj>
              </mc:Choice>
              <mc:Fallback>
                <p:oleObj name="方程式" r:id="rId3" imgW="1524000" imgH="241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3088" y="1852613"/>
                        <a:ext cx="3203575" cy="5080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6"/>
          <p:cNvGraphicFramePr>
            <a:graphicFrameLocks noChangeAspect="1"/>
          </p:cNvGraphicFramePr>
          <p:nvPr/>
        </p:nvGraphicFramePr>
        <p:xfrm>
          <a:off x="4394200" y="2803525"/>
          <a:ext cx="295910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651000" imgH="457200" progId="Equation.3">
                  <p:embed/>
                </p:oleObj>
              </mc:Choice>
              <mc:Fallback>
                <p:oleObj name="方程式" r:id="rId5" imgW="165100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4200" y="2803525"/>
                        <a:ext cx="2959100" cy="8175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7"/>
          <p:cNvGraphicFramePr>
            <a:graphicFrameLocks noChangeAspect="1"/>
          </p:cNvGraphicFramePr>
          <p:nvPr/>
        </p:nvGraphicFramePr>
        <p:xfrm>
          <a:off x="4389438" y="4005263"/>
          <a:ext cx="1443037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723586" imgH="431613" progId="Equation.3">
                  <p:embed/>
                </p:oleObj>
              </mc:Choice>
              <mc:Fallback>
                <p:oleObj name="方程式" r:id="rId7" imgW="723586" imgH="431613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9438" y="4005263"/>
                        <a:ext cx="1443037" cy="8604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4284663" y="5229225"/>
            <a:ext cx="2087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Snell</a:t>
            </a:r>
            <a:r>
              <a:rPr lang="en-US" altLang="zh-TW" sz="180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zh-TW" sz="1800">
                <a:solidFill>
                  <a:srgbClr val="FF0000"/>
                </a:solidFill>
              </a:rPr>
              <a:t>s Law</a:t>
            </a:r>
            <a:endParaRPr lang="zh-TW" altLang="en-US" sz="1800">
              <a:solidFill>
                <a:srgbClr val="FF0000"/>
              </a:solidFill>
            </a:endParaRPr>
          </a:p>
        </p:txBody>
      </p:sp>
      <p:pic>
        <p:nvPicPr>
          <p:cNvPr id="16391" name="Picture 9" descr="3510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4" b="27695"/>
          <a:stretch>
            <a:fillRect/>
          </a:stretch>
        </p:blipFill>
        <p:spPr bwMode="auto">
          <a:xfrm>
            <a:off x="827088" y="404813"/>
            <a:ext cx="2697162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2268538" y="4581525"/>
            <a:ext cx="431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zh-TW" sz="1400">
                <a:cs typeface="Times New Roman" pitchFamily="18" charset="0"/>
              </a:rPr>
              <a:t>θ</a:t>
            </a:r>
            <a:r>
              <a:rPr lang="en-US" altLang="zh-TW" sz="1400" baseline="-25000">
                <a:cs typeface="Times New Roman" pitchFamily="18" charset="0"/>
              </a:rPr>
              <a:t>1</a:t>
            </a:r>
            <a:endParaRPr lang="zh-TW" altLang="el-GR" sz="1400" baseline="-25000">
              <a:cs typeface="Times New Roman" pitchFamily="18" charset="0"/>
            </a:endParaRPr>
          </a:p>
        </p:txBody>
      </p:sp>
      <p:sp>
        <p:nvSpPr>
          <p:cNvPr id="16393" name="Line 11"/>
          <p:cNvSpPr>
            <a:spLocks noChangeShapeType="1"/>
          </p:cNvSpPr>
          <p:nvPr/>
        </p:nvSpPr>
        <p:spPr bwMode="auto">
          <a:xfrm flipV="1">
            <a:off x="1835150" y="4076700"/>
            <a:ext cx="936625" cy="7921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394" name="Text Box 12"/>
          <p:cNvSpPr txBox="1">
            <a:spLocks noChangeArrowheads="1"/>
          </p:cNvSpPr>
          <p:nvPr/>
        </p:nvSpPr>
        <p:spPr bwMode="auto">
          <a:xfrm>
            <a:off x="2411413" y="4868863"/>
            <a:ext cx="431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zh-TW" sz="1400">
                <a:cs typeface="Times New Roman" pitchFamily="18" charset="0"/>
              </a:rPr>
              <a:t>θ</a:t>
            </a:r>
            <a:r>
              <a:rPr lang="en-US" altLang="zh-TW" sz="1400" baseline="-25000">
                <a:cs typeface="Times New Roman" pitchFamily="18" charset="0"/>
              </a:rPr>
              <a:t>2</a:t>
            </a:r>
            <a:endParaRPr lang="zh-TW" altLang="el-GR" sz="1400" baseline="-25000">
              <a:cs typeface="Times New Roman" pitchFamily="18" charset="0"/>
            </a:endParaRPr>
          </a:p>
        </p:txBody>
      </p:sp>
      <p:sp>
        <p:nvSpPr>
          <p:cNvPr id="16395" name="Line 13"/>
          <p:cNvSpPr>
            <a:spLocks noChangeShapeType="1"/>
          </p:cNvSpPr>
          <p:nvPr/>
        </p:nvSpPr>
        <p:spPr bwMode="auto">
          <a:xfrm flipV="1">
            <a:off x="836613" y="4868863"/>
            <a:ext cx="2835275" cy="460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396" name="Line 14"/>
          <p:cNvSpPr>
            <a:spLocks noChangeShapeType="1"/>
          </p:cNvSpPr>
          <p:nvPr/>
        </p:nvSpPr>
        <p:spPr bwMode="auto">
          <a:xfrm flipV="1">
            <a:off x="2051050" y="4868863"/>
            <a:ext cx="1350963" cy="5397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397" name="文字方塊 12"/>
          <p:cNvSpPr txBox="1">
            <a:spLocks noChangeArrowheads="1"/>
          </p:cNvSpPr>
          <p:nvPr/>
        </p:nvSpPr>
        <p:spPr bwMode="auto">
          <a:xfrm>
            <a:off x="4346575" y="113347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折射現象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F33_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>
            <a:fillRect/>
          </a:stretch>
        </p:blipFill>
        <p:spPr bwMode="auto">
          <a:xfrm>
            <a:off x="1692275" y="998538"/>
            <a:ext cx="32131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5337085" y="3436374"/>
            <a:ext cx="2746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i="1" dirty="0"/>
              <a:t>n</a:t>
            </a:r>
            <a:r>
              <a:rPr lang="en-US" altLang="zh-TW" sz="2000" dirty="0"/>
              <a:t> </a:t>
            </a:r>
            <a:r>
              <a:rPr lang="zh-TW" altLang="en-US" sz="2000" dirty="0"/>
              <a:t>越大，角度越小</a:t>
            </a: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5337085" y="3849777"/>
            <a:ext cx="2746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i="1" dirty="0"/>
              <a:t>n</a:t>
            </a:r>
            <a:r>
              <a:rPr lang="en-US" altLang="zh-TW" sz="2000" dirty="0"/>
              <a:t> </a:t>
            </a:r>
            <a:r>
              <a:rPr lang="zh-TW" altLang="en-US" sz="2000" dirty="0"/>
              <a:t>越小，角度越大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圖片 1" descr="33_09_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98425"/>
            <a:ext cx="4632325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圖片 1" descr="33_10_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142875"/>
            <a:ext cx="35972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F33_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43100"/>
            <a:ext cx="4860925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Line 6"/>
          <p:cNvSpPr>
            <a:spLocks noChangeShapeType="1"/>
          </p:cNvSpPr>
          <p:nvPr/>
        </p:nvSpPr>
        <p:spPr bwMode="auto">
          <a:xfrm flipH="1" flipV="1">
            <a:off x="6507163" y="5003800"/>
            <a:ext cx="1035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6777038" y="5094288"/>
            <a:ext cx="539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000"/>
              <a:t>藍</a:t>
            </a:r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6416675" y="5634038"/>
            <a:ext cx="1258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000"/>
              <a:t>藍光較慢</a:t>
            </a:r>
          </a:p>
        </p:txBody>
      </p:sp>
      <p:sp>
        <p:nvSpPr>
          <p:cNvPr id="20486" name="Text Box 9"/>
          <p:cNvSpPr txBox="1">
            <a:spLocks noChangeArrowheads="1"/>
          </p:cNvSpPr>
          <p:nvPr/>
        </p:nvSpPr>
        <p:spPr bwMode="auto">
          <a:xfrm>
            <a:off x="2411413" y="5454650"/>
            <a:ext cx="2205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000"/>
              <a:t>藍光偏折較大</a:t>
            </a:r>
          </a:p>
        </p:txBody>
      </p:sp>
      <p:pic>
        <p:nvPicPr>
          <p:cNvPr id="20487" name="圖片 1" descr="33_18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3" y="819150"/>
            <a:ext cx="3098800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351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4" b="27695"/>
          <a:stretch>
            <a:fillRect/>
          </a:stretch>
        </p:blipFill>
        <p:spPr bwMode="auto">
          <a:xfrm>
            <a:off x="2081213" y="2393950"/>
            <a:ext cx="2790825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 descr="35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4402138"/>
            <a:ext cx="3979863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文字方塊 5"/>
          <p:cNvSpPr txBox="1">
            <a:spLocks noChangeArrowheads="1"/>
          </p:cNvSpPr>
          <p:nvPr/>
        </p:nvSpPr>
        <p:spPr bwMode="auto">
          <a:xfrm>
            <a:off x="4032250" y="458788"/>
            <a:ext cx="3014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/>
              <a:t>光學 </a:t>
            </a:r>
            <a:r>
              <a:rPr lang="en-US" altLang="zh-TW" sz="1800"/>
              <a:t>Optics</a:t>
            </a:r>
            <a:endParaRPr lang="zh-TW" altLang="en-US" sz="1800"/>
          </a:p>
        </p:txBody>
      </p:sp>
      <p:pic>
        <p:nvPicPr>
          <p:cNvPr id="2053" name="Picture 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1033463"/>
            <a:ext cx="27908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圖片 1" descr="33_10_Figur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1038225"/>
            <a:ext cx="3149600" cy="57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F33_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1989138"/>
            <a:ext cx="396081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35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493838"/>
            <a:ext cx="3689350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rainbow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185" r="1897" b="2988"/>
          <a:stretch>
            <a:fillRect/>
          </a:stretch>
        </p:blipFill>
        <p:spPr bwMode="auto">
          <a:xfrm>
            <a:off x="206375" y="1719263"/>
            <a:ext cx="4500563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35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1719263"/>
            <a:ext cx="4094163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圖片 1" descr="33_20_Figure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819150"/>
            <a:ext cx="5857875" cy="526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rainbow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1538288"/>
            <a:ext cx="3151187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圖片 1" descr="33_20_Figur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1538288"/>
            <a:ext cx="5127625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箭頭接點 3"/>
          <p:cNvCxnSpPr>
            <a:cxnSpLocks noChangeShapeType="1"/>
          </p:cNvCxnSpPr>
          <p:nvPr/>
        </p:nvCxnSpPr>
        <p:spPr bwMode="auto">
          <a:xfrm flipH="1">
            <a:off x="4976813" y="5094288"/>
            <a:ext cx="720725" cy="630237"/>
          </a:xfrm>
          <a:prstGeom prst="straightConnector1">
            <a:avLst/>
          </a:prstGeom>
          <a:noFill/>
          <a:ln w="120650">
            <a:solidFill>
              <a:srgbClr val="800080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圖片 1" descr="33_20_Figu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6" b="8397"/>
          <a:stretch>
            <a:fillRect/>
          </a:stretch>
        </p:blipFill>
        <p:spPr bwMode="auto">
          <a:xfrm>
            <a:off x="1871663" y="323850"/>
            <a:ext cx="4500562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圖片 2" descr="33_20_Figure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7"/>
          <a:stretch>
            <a:fillRect/>
          </a:stretch>
        </p:blipFill>
        <p:spPr bwMode="auto">
          <a:xfrm>
            <a:off x="1871663" y="2889250"/>
            <a:ext cx="4230687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F33_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50"/>
          <a:stretch>
            <a:fillRect/>
          </a:stretch>
        </p:blipFill>
        <p:spPr bwMode="auto">
          <a:xfrm>
            <a:off x="2592388" y="1584325"/>
            <a:ext cx="3943350" cy="423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35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089025"/>
            <a:ext cx="8709025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F33_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1" b="5096"/>
          <a:stretch>
            <a:fillRect/>
          </a:stretch>
        </p:blipFill>
        <p:spPr bwMode="auto">
          <a:xfrm>
            <a:off x="2276475" y="1808163"/>
            <a:ext cx="4013200" cy="427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3311525" y="1223963"/>
            <a:ext cx="355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Secondary Rainbow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3086100" y="1179513"/>
            <a:ext cx="3689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Total Internal Reflection</a:t>
            </a:r>
            <a:r>
              <a:rPr lang="zh-TW" altLang="en-US" sz="1800"/>
              <a:t> 全反射</a:t>
            </a:r>
          </a:p>
        </p:txBody>
      </p:sp>
      <p:pic>
        <p:nvPicPr>
          <p:cNvPr id="29699" name="Picture 5" descr="F33_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943100"/>
            <a:ext cx="4365625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700" name="Object 6"/>
          <p:cNvGraphicFramePr>
            <a:graphicFrameLocks noChangeAspect="1"/>
          </p:cNvGraphicFramePr>
          <p:nvPr/>
        </p:nvGraphicFramePr>
        <p:xfrm>
          <a:off x="5427663" y="2484438"/>
          <a:ext cx="25654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218671" imgH="241195" progId="Equation.3">
                  <p:embed/>
                </p:oleObj>
              </mc:Choice>
              <mc:Fallback>
                <p:oleObj name="方程式" r:id="rId3" imgW="1218671" imgH="241195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7663" y="2484438"/>
                        <a:ext cx="2565400" cy="5080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7"/>
          <p:cNvGraphicFramePr>
            <a:graphicFrameLocks noChangeAspect="1"/>
          </p:cNvGraphicFramePr>
          <p:nvPr/>
        </p:nvGraphicFramePr>
        <p:xfrm>
          <a:off x="5427663" y="3294063"/>
          <a:ext cx="1214437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799753" imgH="431613" progId="Equation.3">
                  <p:embed/>
                </p:oleObj>
              </mc:Choice>
              <mc:Fallback>
                <p:oleObj name="方程式" r:id="rId5" imgW="799753" imgH="431613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7663" y="3294063"/>
                        <a:ext cx="1214437" cy="6556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35p111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1898650"/>
            <a:ext cx="2538412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5" descr="35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2349500"/>
            <a:ext cx="4365625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6" descr="F35_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728663"/>
            <a:ext cx="2790825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6"/>
          <p:cNvSpPr>
            <a:spLocks noChangeArrowheads="1"/>
          </p:cNvSpPr>
          <p:nvPr/>
        </p:nvSpPr>
        <p:spPr bwMode="auto">
          <a:xfrm>
            <a:off x="812800" y="4603750"/>
            <a:ext cx="3421063" cy="1663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endParaRPr lang="zh-TW" altLang="en-US" sz="1800"/>
          </a:p>
        </p:txBody>
      </p:sp>
      <p:sp>
        <p:nvSpPr>
          <p:cNvPr id="3075" name="文字方塊 8"/>
          <p:cNvSpPr txBox="1">
            <a:spLocks noChangeArrowheads="1"/>
          </p:cNvSpPr>
          <p:nvPr/>
        </p:nvSpPr>
        <p:spPr bwMode="auto">
          <a:xfrm>
            <a:off x="1736725" y="3114675"/>
            <a:ext cx="3638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電磁波   </a:t>
            </a:r>
            <a:r>
              <a:rPr lang="en-US" altLang="zh-TW" sz="1800">
                <a:solidFill>
                  <a:srgbClr val="FF0000"/>
                </a:solidFill>
              </a:rPr>
              <a:t>Electromagnetic Wave</a:t>
            </a:r>
            <a:endParaRPr lang="zh-TW" altLang="en-US" sz="1800">
              <a:solidFill>
                <a:srgbClr val="FF0000"/>
              </a:solidFill>
            </a:endParaRPr>
          </a:p>
        </p:txBody>
      </p:sp>
      <p:pic>
        <p:nvPicPr>
          <p:cNvPr id="3076" name="Picture 4" descr="Image:James Clerk Maxwell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498475"/>
            <a:ext cx="23272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文字方塊 1"/>
          <p:cNvSpPr txBox="1">
            <a:spLocks noChangeArrowheads="1"/>
          </p:cNvSpPr>
          <p:nvPr/>
        </p:nvSpPr>
        <p:spPr bwMode="auto">
          <a:xfrm>
            <a:off x="1714500" y="4154488"/>
            <a:ext cx="4905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/>
              <a:t>馬克斯威爾統一了電磁學與光學！</a:t>
            </a:r>
          </a:p>
        </p:txBody>
      </p:sp>
      <p:pic>
        <p:nvPicPr>
          <p:cNvPr id="3078" name="Picture 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4654550"/>
            <a:ext cx="33591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文字方塊 8"/>
          <p:cNvSpPr txBox="1">
            <a:spLocks noChangeArrowheads="1"/>
          </p:cNvSpPr>
          <p:nvPr/>
        </p:nvSpPr>
        <p:spPr bwMode="auto">
          <a:xfrm>
            <a:off x="1701800" y="3668713"/>
            <a:ext cx="3465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/>
              <a:t>光原來是一種電磁波！</a:t>
            </a:r>
          </a:p>
        </p:txBody>
      </p:sp>
      <p:pic>
        <p:nvPicPr>
          <p:cNvPr id="3080" name="Picture 81" descr="\\psf\Home\Downloads\f-d-d23dd32c5dc67b02aef3acce8c64468fa570ae7511578f2aa688ed2f+IMAGE+IMAGE.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4743450"/>
            <a:ext cx="30289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矩形 3"/>
          <p:cNvSpPr>
            <a:spLocks noChangeArrowheads="1"/>
          </p:cNvSpPr>
          <p:nvPr/>
        </p:nvSpPr>
        <p:spPr bwMode="auto">
          <a:xfrm>
            <a:off x="993775" y="4743450"/>
            <a:ext cx="30289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endParaRPr lang="zh-TW" altLang="en-US" sz="1800"/>
          </a:p>
        </p:txBody>
      </p:sp>
      <p:sp>
        <p:nvSpPr>
          <p:cNvPr id="3082" name="矩形 4"/>
          <p:cNvSpPr>
            <a:spLocks noChangeArrowheads="1"/>
          </p:cNvSpPr>
          <p:nvPr/>
        </p:nvSpPr>
        <p:spPr bwMode="auto">
          <a:xfrm>
            <a:off x="947738" y="4733925"/>
            <a:ext cx="307498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endParaRPr lang="zh-TW" altLang="en-US" sz="1800"/>
          </a:p>
        </p:txBody>
      </p:sp>
      <p:sp>
        <p:nvSpPr>
          <p:cNvPr id="3083" name="矩形 5"/>
          <p:cNvSpPr>
            <a:spLocks noChangeArrowheads="1"/>
          </p:cNvSpPr>
          <p:nvPr/>
        </p:nvSpPr>
        <p:spPr bwMode="auto">
          <a:xfrm>
            <a:off x="5741988" y="3789363"/>
            <a:ext cx="14859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endParaRPr lang="zh-TW" altLang="en-US" sz="1800"/>
          </a:p>
        </p:txBody>
      </p:sp>
      <p:pic>
        <p:nvPicPr>
          <p:cNvPr id="3084" name="Picture 2" descr="D:\Dropbox\Documents\課程\YoungTextBook\Images\Chapter32\A_Images\A_Figures_and_Photos\32_13_Figu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9" b="17772"/>
          <a:stretch>
            <a:fillRect/>
          </a:stretch>
        </p:blipFill>
        <p:spPr bwMode="auto">
          <a:xfrm>
            <a:off x="1714500" y="477838"/>
            <a:ext cx="3241675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/>
          <p:cNvSpPr/>
          <p:nvPr/>
        </p:nvSpPr>
        <p:spPr>
          <a:xfrm flipV="1">
            <a:off x="2586038" y="477838"/>
            <a:ext cx="2205037" cy="422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字方塊 1"/>
          <p:cNvSpPr txBox="1">
            <a:spLocks noChangeArrowheads="1"/>
          </p:cNvSpPr>
          <p:nvPr/>
        </p:nvSpPr>
        <p:spPr bwMode="auto">
          <a:xfrm>
            <a:off x="3986213" y="2484438"/>
            <a:ext cx="2476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物理光學</a:t>
            </a:r>
          </a:p>
        </p:txBody>
      </p:sp>
      <p:sp>
        <p:nvSpPr>
          <p:cNvPr id="31747" name="文字方塊 2"/>
          <p:cNvSpPr txBox="1">
            <a:spLocks noChangeArrowheads="1"/>
          </p:cNvSpPr>
          <p:nvPr/>
        </p:nvSpPr>
        <p:spPr bwMode="auto">
          <a:xfrm>
            <a:off x="2727325" y="3068638"/>
            <a:ext cx="4545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當觀察的儀器及尺度大約是光波波長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3671888" y="683695"/>
            <a:ext cx="2160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Scattering </a:t>
            </a:r>
            <a:r>
              <a:rPr lang="zh-TW" altLang="en-US" sz="1800" dirty="0"/>
              <a:t>散射</a:t>
            </a:r>
          </a:p>
        </p:txBody>
      </p:sp>
      <p:pic>
        <p:nvPicPr>
          <p:cNvPr id="32771" name="Picture 5" descr="scatter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3"/>
          <a:stretch>
            <a:fillRect/>
          </a:stretch>
        </p:blipFill>
        <p:spPr bwMode="auto">
          <a:xfrm>
            <a:off x="690563" y="1313765"/>
            <a:ext cx="3432175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 descr="scatt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6" t="16124" r="8830" b="41396"/>
          <a:stretch>
            <a:fillRect/>
          </a:stretch>
        </p:blipFill>
        <p:spPr bwMode="auto">
          <a:xfrm>
            <a:off x="4301970" y="1330569"/>
            <a:ext cx="4456112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文字方塊 4"/>
          <p:cNvSpPr txBox="1">
            <a:spLocks noChangeArrowheads="1"/>
          </p:cNvSpPr>
          <p:nvPr/>
        </p:nvSpPr>
        <p:spPr bwMode="auto">
          <a:xfrm>
            <a:off x="1455307" y="5769260"/>
            <a:ext cx="2924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雜質會使透明介質變模糊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451956" y="4824155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入射的電磁波，帶動雜質分子振盪，震盪的分子發出球狀電磁波。</a:t>
            </a:r>
          </a:p>
        </p:txBody>
      </p:sp>
      <p:sp>
        <p:nvSpPr>
          <p:cNvPr id="3" name="矩形 2"/>
          <p:cNvSpPr/>
          <p:nvPr/>
        </p:nvSpPr>
        <p:spPr>
          <a:xfrm>
            <a:off x="1451956" y="5314110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入射的有定向的平面電磁波，被散射為球狀波。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3313113" y="638175"/>
            <a:ext cx="2384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/>
              <a:t>Rayleigh Scattering</a:t>
            </a:r>
            <a:endParaRPr lang="zh-TW" altLang="en-US" sz="2000"/>
          </a:p>
        </p:txBody>
      </p:sp>
      <p:pic>
        <p:nvPicPr>
          <p:cNvPr id="33795" name="Picture 8" descr="Surlink2004710223019379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888" y="4045386"/>
            <a:ext cx="2458018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0" descr="apollo08_earthri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75" y="4045386"/>
            <a:ext cx="243522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圖片 8" descr="33_32_Fig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6" t="11592" b="18272"/>
          <a:stretch>
            <a:fillRect/>
          </a:stretch>
        </p:blipFill>
        <p:spPr bwMode="auto">
          <a:xfrm>
            <a:off x="1781175" y="1763713"/>
            <a:ext cx="5880100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文字方塊 1"/>
          <p:cNvSpPr txBox="1">
            <a:spLocks noChangeArrowheads="1"/>
          </p:cNvSpPr>
          <p:nvPr/>
        </p:nvSpPr>
        <p:spPr bwMode="auto">
          <a:xfrm>
            <a:off x="1962150" y="1179513"/>
            <a:ext cx="5670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因為陽光被大氣層中的粒子散射，天空才有顏色！</a:t>
            </a:r>
          </a:p>
        </p:txBody>
      </p:sp>
      <p:pic>
        <p:nvPicPr>
          <p:cNvPr id="33799" name="圖片 2" descr="33_33_Figur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4" y="4059238"/>
            <a:ext cx="2678427" cy="183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4738328" y="1548090"/>
            <a:ext cx="2384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2000" dirty="0"/>
              <a:t>Rayleigh Scattering</a:t>
            </a:r>
            <a:endParaRPr lang="zh-TW" altLang="en-US" sz="2000" dirty="0"/>
          </a:p>
        </p:txBody>
      </p:sp>
      <p:graphicFrame>
        <p:nvGraphicFramePr>
          <p:cNvPr id="4096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8875675"/>
              </p:ext>
            </p:extLst>
          </p:nvPr>
        </p:nvGraphicFramePr>
        <p:xfrm>
          <a:off x="3270833" y="1506082"/>
          <a:ext cx="1408906" cy="4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698500" imgH="241300" progId="Equation.3">
                  <p:embed/>
                </p:oleObj>
              </mc:Choice>
              <mc:Fallback>
                <p:oleObj name="方程式" r:id="rId2" imgW="698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833" y="1506082"/>
                        <a:ext cx="1408906" cy="4862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5" name="Picture 6" descr="apollo08_earthri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53" y="1436495"/>
            <a:ext cx="1439863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文字方塊 1"/>
          <p:cNvSpPr txBox="1">
            <a:spLocks noChangeArrowheads="1"/>
          </p:cNvSpPr>
          <p:nvPr/>
        </p:nvSpPr>
        <p:spPr bwMode="auto">
          <a:xfrm>
            <a:off x="1630003" y="459388"/>
            <a:ext cx="5329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Arial" pitchFamily="34" charset="0"/>
              </a:rPr>
              <a:t>天空的顏色是來自太陽光被大氣層分子散射的結果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630002" y="860133"/>
            <a:ext cx="53589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因此不是正對太陽也有陽光散射進入觀察者的眼睛。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3270833" y="2156277"/>
            <a:ext cx="3384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藍光頻率高，散射較多。</a:t>
            </a:r>
          </a:p>
        </p:txBody>
      </p:sp>
      <p:pic>
        <p:nvPicPr>
          <p:cNvPr id="40986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589" y="5254542"/>
            <a:ext cx="1224976" cy="81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1" descr="33_32_Figu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57" y="2798930"/>
            <a:ext cx="6432913" cy="247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 descr="untitl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t="14931" r="6169" b="19856"/>
          <a:stretch>
            <a:fillRect/>
          </a:stretch>
        </p:blipFill>
        <p:spPr bwMode="auto">
          <a:xfrm>
            <a:off x="6680544" y="2880381"/>
            <a:ext cx="2080207" cy="115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 descr="Surlink20047102230193798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139" y="5270985"/>
            <a:ext cx="1657763" cy="124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6978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scatter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8" b="9006"/>
          <a:stretch>
            <a:fillRect/>
          </a:stretch>
        </p:blipFill>
        <p:spPr bwMode="auto">
          <a:xfrm>
            <a:off x="792163" y="1403350"/>
            <a:ext cx="364648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792163" y="782894"/>
            <a:ext cx="4411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散射粒子極稠密時，側方散射會抵消</a:t>
            </a:r>
          </a:p>
        </p:txBody>
      </p:sp>
      <p:pic>
        <p:nvPicPr>
          <p:cNvPr id="35844" name="Picture 6" descr="F35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1314450"/>
            <a:ext cx="2738437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4662010" y="5544235"/>
            <a:ext cx="355539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均勻的球面波疊加後形成平面波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連續介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" r="2565" b="2361"/>
          <a:stretch>
            <a:fillRect/>
          </a:stretch>
        </p:blipFill>
        <p:spPr bwMode="auto">
          <a:xfrm>
            <a:off x="1736685" y="998730"/>
            <a:ext cx="5548313" cy="427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cb_12_s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85" y="5280793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1736725" y="728663"/>
            <a:ext cx="360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對均勻的介質</a:t>
            </a:r>
          </a:p>
        </p:txBody>
      </p:sp>
      <p:graphicFrame>
        <p:nvGraphicFramePr>
          <p:cNvPr id="3789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996628"/>
              </p:ext>
            </p:extLst>
          </p:nvPr>
        </p:nvGraphicFramePr>
        <p:xfrm>
          <a:off x="1729750" y="1268760"/>
          <a:ext cx="130492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685800" imgH="228600" progId="Equation.3">
                  <p:embed/>
                </p:oleObj>
              </mc:Choice>
              <mc:Fallback>
                <p:oleObj name="方程式" r:id="rId2" imgW="68580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9750" y="1268760"/>
                        <a:ext cx="1304925" cy="4349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573745"/>
              </p:ext>
            </p:extLst>
          </p:nvPr>
        </p:nvGraphicFramePr>
        <p:xfrm>
          <a:off x="4121950" y="1268760"/>
          <a:ext cx="134937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736600" imgH="228600" progId="Equation.3">
                  <p:embed/>
                </p:oleObj>
              </mc:Choice>
              <mc:Fallback>
                <p:oleObj name="方程式" r:id="rId4" imgW="7366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1950" y="1268760"/>
                        <a:ext cx="1349375" cy="4191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3" name="Object 7"/>
          <p:cNvGraphicFramePr>
            <a:graphicFrameLocks noChangeAspect="1"/>
          </p:cNvGraphicFramePr>
          <p:nvPr/>
        </p:nvGraphicFramePr>
        <p:xfrm>
          <a:off x="1736725" y="1928813"/>
          <a:ext cx="387032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2108200" imgH="457200" progId="Equation.3">
                  <p:embed/>
                </p:oleObj>
              </mc:Choice>
              <mc:Fallback>
                <p:oleObj name="方程式" r:id="rId6" imgW="2108200" imgH="457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6725" y="1928813"/>
                        <a:ext cx="3870325" cy="8382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4" name="Text Box 8"/>
          <p:cNvSpPr txBox="1">
            <a:spLocks noChangeArrowheads="1"/>
          </p:cNvSpPr>
          <p:nvPr/>
        </p:nvSpPr>
        <p:spPr bwMode="auto">
          <a:xfrm>
            <a:off x="1557338" y="2933700"/>
            <a:ext cx="7362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除了光速的變化，光在介質中的性質與在真空中大致一樣，以直線行進。</a:t>
            </a:r>
          </a:p>
        </p:txBody>
      </p:sp>
      <p:pic>
        <p:nvPicPr>
          <p:cNvPr id="37895" name="Picture 9" descr="F33_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15"/>
          <a:stretch>
            <a:fillRect/>
          </a:stretch>
        </p:blipFill>
        <p:spPr bwMode="auto">
          <a:xfrm>
            <a:off x="1692275" y="3519488"/>
            <a:ext cx="2976563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0" descr="F25_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2"/>
          <a:stretch>
            <a:fillRect/>
          </a:stretch>
        </p:blipFill>
        <p:spPr bwMode="auto">
          <a:xfrm>
            <a:off x="6281738" y="323850"/>
            <a:ext cx="1350962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3507965" y="458670"/>
            <a:ext cx="1935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吸收 </a:t>
            </a:r>
            <a:r>
              <a:rPr lang="en-US" altLang="zh-TW" sz="1800" dirty="0">
                <a:solidFill>
                  <a:srgbClr val="FF0000"/>
                </a:solidFill>
              </a:rPr>
              <a:t>Absorption</a:t>
            </a: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977179" y="921896"/>
            <a:ext cx="77859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電磁波的場對介質的分子施力，所吸收的能量，除了散射外，亦可轉化為熱。</a:t>
            </a:r>
          </a:p>
        </p:txBody>
      </p:sp>
      <p:pic>
        <p:nvPicPr>
          <p:cNvPr id="38918" name="Picture 14" descr="he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6" t="17197" r="10898" b="5455"/>
          <a:stretch>
            <a:fillRect/>
          </a:stretch>
        </p:blipFill>
        <p:spPr bwMode="auto">
          <a:xfrm>
            <a:off x="1025860" y="3587657"/>
            <a:ext cx="3099702" cy="265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矩形 6"/>
          <p:cNvSpPr>
            <a:spLocks noChangeArrowheads="1"/>
          </p:cNvSpPr>
          <p:nvPr/>
        </p:nvSpPr>
        <p:spPr bwMode="auto">
          <a:xfrm>
            <a:off x="1010887" y="1832462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吸收率與頻率的關係大致與黑體輻射相近</a:t>
            </a:r>
          </a:p>
        </p:txBody>
      </p:sp>
      <p:pic>
        <p:nvPicPr>
          <p:cNvPr id="8" name="Picture 8" descr="refrac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" t="22716" r="14992" b="16217"/>
          <a:stretch>
            <a:fillRect/>
          </a:stretch>
        </p:blipFill>
        <p:spPr bwMode="auto">
          <a:xfrm>
            <a:off x="4279635" y="2282512"/>
            <a:ext cx="3902070" cy="39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010887" y="1384331"/>
            <a:ext cx="5076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如此電磁波的能量就被物質所吸收。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refrac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" t="22716" r="14992" b="16217"/>
          <a:stretch>
            <a:fillRect/>
          </a:stretch>
        </p:blipFill>
        <p:spPr bwMode="auto">
          <a:xfrm>
            <a:off x="3064751" y="2213865"/>
            <a:ext cx="4329212" cy="425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1129791" y="1766318"/>
            <a:ext cx="7335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例如紅外線可以被分子內原子的震盪吸收。</a:t>
            </a:r>
          </a:p>
        </p:txBody>
      </p:sp>
      <p:sp>
        <p:nvSpPr>
          <p:cNvPr id="39939" name="Text Box 7"/>
          <p:cNvSpPr txBox="1">
            <a:spLocks noChangeArrowheads="1"/>
          </p:cNvSpPr>
          <p:nvPr/>
        </p:nvSpPr>
        <p:spPr bwMode="auto">
          <a:xfrm>
            <a:off x="1129791" y="762289"/>
            <a:ext cx="58506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共振吸收</a:t>
            </a:r>
            <a:r>
              <a:rPr lang="zh-TW" altLang="en-US" sz="1800" dirty="0"/>
              <a:t>：如果波的頻率與內部震盪體的自然頻率接近，就會形成共振，而大量吸收波的能量，轉化為熱。</a:t>
            </a:r>
            <a:endParaRPr lang="zh-TW" altLang="en-US" sz="2000" dirty="0"/>
          </a:p>
        </p:txBody>
      </p:sp>
      <p:pic>
        <p:nvPicPr>
          <p:cNvPr id="39940" name="Picture 8" descr="F15_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4"/>
          <a:stretch>
            <a:fillRect/>
          </a:stretch>
        </p:blipFill>
        <p:spPr bwMode="auto">
          <a:xfrm>
            <a:off x="3730840" y="3076570"/>
            <a:ext cx="1146535" cy="1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線單箭頭接點 2"/>
          <p:cNvCxnSpPr/>
          <p:nvPr/>
        </p:nvCxnSpPr>
        <p:spPr>
          <a:xfrm>
            <a:off x="5148110" y="2888939"/>
            <a:ext cx="445653" cy="225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5148110" y="2888939"/>
            <a:ext cx="400648" cy="4050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223954" y="2654403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</a:rPr>
              <a:t>共振吸收</a:t>
            </a:r>
            <a:endParaRPr lang="zh-TW" altLang="en-US" sz="1600" dirty="0"/>
          </a:p>
        </p:txBody>
      </p:sp>
      <p:pic>
        <p:nvPicPr>
          <p:cNvPr id="16" name="Picture 4" descr="2106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78"/>
          <a:stretch>
            <a:fillRect/>
          </a:stretch>
        </p:blipFill>
        <p:spPr bwMode="auto">
          <a:xfrm>
            <a:off x="1106615" y="2229587"/>
            <a:ext cx="1479007" cy="14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1618903" y="790242"/>
            <a:ext cx="4184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可見光的共振吸收就決定了介質的顏色</a:t>
            </a:r>
          </a:p>
        </p:txBody>
      </p:sp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1601788" y="1223963"/>
            <a:ext cx="598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可見光頻率一般對應的是原子內電子的能階。</a:t>
            </a:r>
          </a:p>
        </p:txBody>
      </p:sp>
      <p:pic>
        <p:nvPicPr>
          <p:cNvPr id="40964" name="Picture 6" descr="scatter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1" r="6331" b="22768"/>
          <a:stretch>
            <a:fillRect/>
          </a:stretch>
        </p:blipFill>
        <p:spPr bwMode="auto">
          <a:xfrm>
            <a:off x="2051050" y="1719263"/>
            <a:ext cx="4344988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1557338" y="3654425"/>
            <a:ext cx="6615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例如紅色的蘋果即因果皮中的色素吸收了藍綠色光</a:t>
            </a:r>
          </a:p>
        </p:txBody>
      </p:sp>
      <p:pic>
        <p:nvPicPr>
          <p:cNvPr id="40967" name="Picture 9" descr="000009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4104075"/>
            <a:ext cx="28575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F33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 b="11234"/>
          <a:stretch>
            <a:fillRect/>
          </a:stretch>
        </p:blipFill>
        <p:spPr bwMode="auto">
          <a:xfrm>
            <a:off x="836613" y="954088"/>
            <a:ext cx="450056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3671888" y="414338"/>
            <a:ext cx="172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平面波</a:t>
            </a:r>
          </a:p>
        </p:txBody>
      </p:sp>
      <p:pic>
        <p:nvPicPr>
          <p:cNvPr id="9220" name="Picture 2" descr="D:\Dropbox\Documents\課程\YoungTextBook\Images\Chapter33\A_Images\A_Figures_and_Photos\33_04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05" b="2766"/>
          <a:stretch>
            <a:fillRect/>
          </a:stretch>
        </p:blipFill>
        <p:spPr bwMode="auto">
          <a:xfrm>
            <a:off x="5472113" y="2573338"/>
            <a:ext cx="28638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文字方塊 5"/>
          <p:cNvSpPr txBox="1">
            <a:spLocks noChangeArrowheads="1"/>
          </p:cNvSpPr>
          <p:nvPr/>
        </p:nvSpPr>
        <p:spPr bwMode="auto">
          <a:xfrm>
            <a:off x="792163" y="5454650"/>
            <a:ext cx="6975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可以近似以波前平面及傳播線（</a:t>
            </a:r>
            <a:r>
              <a:rPr lang="en-US" altLang="zh-TW" sz="1800"/>
              <a:t>Ray</a:t>
            </a:r>
            <a:r>
              <a:rPr lang="zh-TW" altLang="en-US" sz="1800"/>
              <a:t>）來描述平面波的傳播</a:t>
            </a:r>
          </a:p>
        </p:txBody>
      </p:sp>
      <p:sp>
        <p:nvSpPr>
          <p:cNvPr id="9222" name="文字方塊 5"/>
          <p:cNvSpPr txBox="1">
            <a:spLocks noChangeArrowheads="1"/>
          </p:cNvSpPr>
          <p:nvPr/>
        </p:nvSpPr>
        <p:spPr bwMode="auto">
          <a:xfrm>
            <a:off x="792163" y="5003800"/>
            <a:ext cx="7245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波前平面會沿與波前垂直的傳播線（</a:t>
            </a:r>
            <a:r>
              <a:rPr lang="en-US" altLang="zh-TW" sz="1800"/>
              <a:t>Ray</a:t>
            </a:r>
            <a:r>
              <a:rPr lang="zh-TW" altLang="en-US" sz="1800"/>
              <a:t>）方向以光速傳播！</a:t>
            </a:r>
          </a:p>
        </p:txBody>
      </p:sp>
      <p:sp>
        <p:nvSpPr>
          <p:cNvPr id="9223" name="文字方塊 6"/>
          <p:cNvSpPr txBox="1">
            <a:spLocks noChangeArrowheads="1"/>
          </p:cNvSpPr>
          <p:nvPr/>
        </p:nvSpPr>
        <p:spPr bwMode="auto">
          <a:xfrm>
            <a:off x="792163" y="4508500"/>
            <a:ext cx="8351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平面波有波峰與波谷，可以連接相鄰的波峰來定義一系列的波前平面（</a:t>
            </a:r>
            <a:r>
              <a:rPr lang="en-US" altLang="zh-TW" sz="1800"/>
              <a:t>Wavefront</a:t>
            </a:r>
            <a:r>
              <a:rPr lang="zh-TW" altLang="en-US" sz="180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264530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379168" y="1471283"/>
            <a:ext cx="6795755" cy="4460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421650" y="5486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800" dirty="0"/>
              <a:t>Electromagnetic absorption by water</a:t>
            </a:r>
            <a:endParaRPr lang="zh-TW" altLang="en-US" sz="18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1421650" y="931083"/>
            <a:ext cx="3555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液態水：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83" y="1538790"/>
            <a:ext cx="6613212" cy="432530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906815" y="6084295"/>
            <a:ext cx="3307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/>
              <a:t>Liquid water absorption spectrum</a:t>
            </a:r>
            <a:endParaRPr lang="zh-TW" altLang="en-US" sz="18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075" y="1538790"/>
            <a:ext cx="656565" cy="65656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235677" y="1115749"/>
            <a:ext cx="18485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/>
              <a:t>Rotational spectrum</a:t>
            </a:r>
            <a:endParaRPr lang="zh-TW" altLang="en-US" sz="1600" dirty="0"/>
          </a:p>
        </p:txBody>
      </p:sp>
      <p:sp>
        <p:nvSpPr>
          <p:cNvPr id="9" name="向下箭號 8"/>
          <p:cNvSpPr/>
          <p:nvPr/>
        </p:nvSpPr>
        <p:spPr>
          <a:xfrm>
            <a:off x="5337086" y="2303875"/>
            <a:ext cx="45005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262729" y="1196387"/>
            <a:ext cx="1463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/>
              <a:t>X band, 2.9 </a:t>
            </a:r>
            <a:r>
              <a:rPr lang="el-GR" altLang="zh-TW" sz="1600" dirty="0"/>
              <a:t>μ</a:t>
            </a:r>
            <a:r>
              <a:rPr lang="en-US" altLang="zh-TW" sz="1600" dirty="0"/>
              <a:t>m</a:t>
            </a:r>
            <a:endParaRPr lang="zh-TW" altLang="en-US" sz="16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94" y="3158970"/>
            <a:ext cx="1005361" cy="71811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58" y="1296735"/>
            <a:ext cx="1005361" cy="718115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11" y="1296735"/>
            <a:ext cx="1005361" cy="71811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262729" y="926597"/>
            <a:ext cx="19164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/>
              <a:t>Vibrational spectrum</a:t>
            </a:r>
            <a:endParaRPr lang="zh-TW" altLang="en-US" sz="1600" dirty="0"/>
          </a:p>
        </p:txBody>
      </p:sp>
      <p:sp>
        <p:nvSpPr>
          <p:cNvPr id="15" name="矩形 14"/>
          <p:cNvSpPr/>
          <p:nvPr/>
        </p:nvSpPr>
        <p:spPr>
          <a:xfrm>
            <a:off x="4289006" y="3788057"/>
            <a:ext cx="12731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TW" sz="1600" dirty="0"/>
              <a:t>μ </a:t>
            </a:r>
            <a:r>
              <a:rPr lang="en-US" altLang="zh-TW" sz="1600" dirty="0"/>
              <a:t>band, 6 </a:t>
            </a:r>
            <a:r>
              <a:rPr lang="el-GR" altLang="zh-TW" sz="1600" dirty="0"/>
              <a:t>μ</a:t>
            </a:r>
            <a:r>
              <a:rPr lang="en-US" altLang="zh-TW" sz="1600" dirty="0"/>
              <a:t>m</a:t>
            </a:r>
            <a:endParaRPr lang="zh-TW" altLang="en-US" sz="1600" dirty="0"/>
          </a:p>
        </p:txBody>
      </p:sp>
      <p:cxnSp>
        <p:nvCxnSpPr>
          <p:cNvPr id="18" name="直線單箭頭接點 17"/>
          <p:cNvCxnSpPr/>
          <p:nvPr/>
        </p:nvCxnSpPr>
        <p:spPr>
          <a:xfrm>
            <a:off x="3994660" y="2014850"/>
            <a:ext cx="442325" cy="55905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flipH="1" flipV="1">
            <a:off x="4804751" y="2778056"/>
            <a:ext cx="532335" cy="52511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8705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795" y="1493785"/>
            <a:ext cx="4435254" cy="3437321"/>
          </a:xfrm>
          <a:prstGeom prst="rect">
            <a:avLst/>
          </a:prstGeom>
        </p:spPr>
      </p:pic>
      <p:pic>
        <p:nvPicPr>
          <p:cNvPr id="4" name="Picture 6" descr="top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4"/>
          <a:stretch>
            <a:fillRect/>
          </a:stretch>
        </p:blipFill>
        <p:spPr bwMode="auto">
          <a:xfrm>
            <a:off x="431540" y="3925862"/>
            <a:ext cx="198755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726795" y="5274205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水吸收較多紅色光，因此顯得藍綠色。</a:t>
            </a:r>
          </a:p>
        </p:txBody>
      </p:sp>
    </p:spTree>
    <p:extLst>
      <p:ext uri="{BB962C8B-B14F-4D97-AF65-F5344CB8AC3E}">
        <p14:creationId xmlns:p14="http://schemas.microsoft.com/office/powerpoint/2010/main" val="16085695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8" descr="refrac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" t="22716" r="14992" b="16217"/>
          <a:stretch>
            <a:fillRect/>
          </a:stretch>
        </p:blipFill>
        <p:spPr bwMode="auto">
          <a:xfrm>
            <a:off x="1556665" y="863715"/>
            <a:ext cx="5805645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54" y="1088740"/>
            <a:ext cx="6127916" cy="3446953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6"/>
          <a:stretch/>
        </p:blipFill>
        <p:spPr>
          <a:xfrm>
            <a:off x="1691680" y="2528900"/>
            <a:ext cx="6094404" cy="2963224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706254" y="5724255"/>
            <a:ext cx="552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有些介質可以改變光的頻率！</a:t>
            </a:r>
          </a:p>
        </p:txBody>
      </p:sp>
    </p:spTree>
    <p:extLst>
      <p:ext uri="{BB962C8B-B14F-4D97-AF65-F5344CB8AC3E}">
        <p14:creationId xmlns:p14="http://schemas.microsoft.com/office/powerpoint/2010/main" val="27073337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90" y="1493785"/>
            <a:ext cx="5740838" cy="418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1162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745" y="278650"/>
            <a:ext cx="4797452" cy="384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296" y="4284095"/>
            <a:ext cx="5086350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1385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3311525" y="954088"/>
            <a:ext cx="2430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Interference</a:t>
            </a:r>
            <a:r>
              <a:rPr lang="zh-TW" altLang="en-US" sz="1800"/>
              <a:t> 干涉</a:t>
            </a:r>
          </a:p>
        </p:txBody>
      </p:sp>
      <p:pic>
        <p:nvPicPr>
          <p:cNvPr id="43011" name="Picture 5" descr="f36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643063"/>
            <a:ext cx="454660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6" descr="f36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75" y="1358900"/>
            <a:ext cx="814388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\\Mac\Dropbox\Documents\課程\Young\Chapter35\A_Images\A_Figures_and_Photos\35_0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28" y="213360"/>
            <a:ext cx="6790944" cy="643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6858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\\Mac\Dropbox\Documents\課程\Young\Chapter35\A_Images\A_Figures_and_Photos\35_0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70" y="593685"/>
            <a:ext cx="5980081" cy="544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0531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\\Mac\Dropbox\Documents\課程\Young\Chapter35\A_Images\A_Figures_and_Photos\35_05_Figur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45" y="272175"/>
            <a:ext cx="3747268" cy="315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3" name="Picture 3" descr="\\Mac\Dropbox\Documents\課程\Young\Chapter35\A_Images\A_Figures_and_Photos\35_06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50" y="137160"/>
            <a:ext cx="3444240" cy="65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66823" y="3699083"/>
            <a:ext cx="1890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亮紋</a:t>
            </a:r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849234"/>
              </p:ext>
            </p:extLst>
          </p:nvPr>
        </p:nvGraphicFramePr>
        <p:xfrm>
          <a:off x="1511660" y="4239090"/>
          <a:ext cx="1574800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799753" imgH="177723" progId="Equation.3">
                  <p:embed/>
                </p:oleObj>
              </mc:Choice>
              <mc:Fallback>
                <p:oleObj name="方程式" r:id="rId4" imgW="799753" imgH="17772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1660" y="4239090"/>
                        <a:ext cx="1574800" cy="3508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466823" y="5049180"/>
            <a:ext cx="1890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暗紋</a:t>
            </a:r>
          </a:p>
        </p:txBody>
      </p:sp>
      <p:graphicFrame>
        <p:nvGraphicFramePr>
          <p:cNvPr id="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7692841"/>
              </p:ext>
            </p:extLst>
          </p:nvPr>
        </p:nvGraphicFramePr>
        <p:xfrm>
          <a:off x="1557310" y="5612020"/>
          <a:ext cx="2205038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180588" imgH="431613" progId="Equation.3">
                  <p:embed/>
                </p:oleObj>
              </mc:Choice>
              <mc:Fallback>
                <p:oleObj name="方程式" r:id="rId6" imgW="1180588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7310" y="5612020"/>
                        <a:ext cx="2205038" cy="8080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2980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ropbox\Documents\課程\YoungTextBook\Images\Chapter33\A_Images\A_Figures_and_Photos\33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9"/>
          <a:stretch>
            <a:fillRect/>
          </a:stretch>
        </p:blipFill>
        <p:spPr bwMode="auto">
          <a:xfrm>
            <a:off x="1241425" y="908050"/>
            <a:ext cx="35941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D:\Dropbox\Documents\課程\YoungTextBook\Images\Chapter33\A_Images\A_Figures_and_Photos\33_04_Figur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1089025"/>
            <a:ext cx="2481262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文字方塊 5"/>
          <p:cNvSpPr txBox="1">
            <a:spLocks noChangeArrowheads="1"/>
          </p:cNvSpPr>
          <p:nvPr/>
        </p:nvSpPr>
        <p:spPr bwMode="auto">
          <a:xfrm>
            <a:off x="1557338" y="5543550"/>
            <a:ext cx="7245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球面波前平面也會沿與波前垂直的傳播線（</a:t>
            </a:r>
            <a:r>
              <a:rPr lang="en-US" altLang="zh-TW" sz="1800"/>
              <a:t>Ray</a:t>
            </a:r>
            <a:r>
              <a:rPr lang="zh-TW" altLang="en-US" sz="1800"/>
              <a:t>）方向以光速傳播！</a:t>
            </a:r>
          </a:p>
        </p:txBody>
      </p:sp>
      <p:sp>
        <p:nvSpPr>
          <p:cNvPr id="10245" name="文字方塊 4"/>
          <p:cNvSpPr txBox="1">
            <a:spLocks noChangeArrowheads="1"/>
          </p:cNvSpPr>
          <p:nvPr/>
        </p:nvSpPr>
        <p:spPr bwMode="auto">
          <a:xfrm>
            <a:off x="1557338" y="5049838"/>
            <a:ext cx="5849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球面波如平面波一樣有波峰與波谷，可以定義球面波前</a:t>
            </a:r>
          </a:p>
        </p:txBody>
      </p:sp>
    </p:spTree>
    <p:extLst>
      <p:ext uri="{BB962C8B-B14F-4D97-AF65-F5344CB8AC3E}">
        <p14:creationId xmlns:p14="http://schemas.microsoft.com/office/powerpoint/2010/main" val="9856732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f36_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773113"/>
            <a:ext cx="28194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5202238" y="1493838"/>
            <a:ext cx="1890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亮紋</a:t>
            </a:r>
          </a:p>
        </p:txBody>
      </p:sp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5202238" y="2843935"/>
            <a:ext cx="1890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暗紋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2C4547-E205-B32B-C55E-4D087002F21F}"/>
                  </a:ext>
                </a:extLst>
              </p:cNvPr>
              <p:cNvSpPr txBox="1"/>
              <p:nvPr/>
            </p:nvSpPr>
            <p:spPr>
              <a:xfrm>
                <a:off x="5292725" y="1987695"/>
                <a:ext cx="1322863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PMingLiU" panose="02020500000000000000" pitchFamily="18" charset="-120"/>
                        </a:rPr>
                        <m:t>𝑑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  <m:t>sin</m:t>
                          </m:r>
                        </m:fNam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800" b="0" i="1" smtClean="0">
                          <a:latin typeface="Cambria Math" panose="02040503050406030204" pitchFamily="18" charset="0"/>
                          <a:ea typeface="PMingLiU" panose="02020500000000000000" pitchFamily="18" charset="-12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PMingLiU" panose="02020500000000000000" pitchFamily="18" charset="-120"/>
                        </a:rPr>
                        <m:t>𝑚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TW" sz="1800" dirty="0">
                  <a:latin typeface="+mj-lt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2C4547-E205-B32B-C55E-4D087002F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725" y="1987695"/>
                <a:ext cx="1322863" cy="276999"/>
              </a:xfrm>
              <a:prstGeom prst="rect">
                <a:avLst/>
              </a:prstGeom>
              <a:blipFill>
                <a:blip r:embed="rId3"/>
                <a:stretch>
                  <a:fillRect l="-3810" r="-3810" b="-869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9CC675-BDAF-2D1B-F81E-758ADAF6BB55}"/>
                  </a:ext>
                </a:extLst>
              </p:cNvPr>
              <p:cNvSpPr txBox="1"/>
              <p:nvPr/>
            </p:nvSpPr>
            <p:spPr>
              <a:xfrm>
                <a:off x="5292725" y="3287654"/>
                <a:ext cx="1997405" cy="52629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PMingLiU" panose="02020500000000000000" pitchFamily="18" charset="-120"/>
                        </a:rPr>
                        <m:t>𝑑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  <m:t>sin</m:t>
                          </m:r>
                        </m:fNam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800" b="0" i="1" smtClean="0">
                          <a:latin typeface="Cambria Math" panose="02040503050406030204" pitchFamily="18" charset="0"/>
                          <a:ea typeface="PMingLiU" panose="02020500000000000000" pitchFamily="18" charset="-120"/>
                        </a:rPr>
                        <m:t>=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  <m:t>𝑚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TW" sz="1800" dirty="0">
                  <a:latin typeface="+mj-lt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9CC675-BDAF-2D1B-F81E-758ADAF6B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725" y="3287654"/>
                <a:ext cx="1997405" cy="526298"/>
              </a:xfrm>
              <a:prstGeom prst="rect">
                <a:avLst/>
              </a:prstGeom>
              <a:blipFill>
                <a:blip r:embed="rId4"/>
                <a:stretch>
                  <a:fillRect l="-2516" t="-4651" r="-1887" b="-1162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F35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349500"/>
            <a:ext cx="5626100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3716338" y="773113"/>
            <a:ext cx="1350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000"/>
              <a:t>薄膜干涉</a:t>
            </a:r>
          </a:p>
        </p:txBody>
      </p:sp>
      <p:pic>
        <p:nvPicPr>
          <p:cNvPr id="46083" name="Picture 5" descr="372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1358900"/>
            <a:ext cx="3944938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F35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1943100"/>
            <a:ext cx="2911475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5" descr="F35_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2124075"/>
            <a:ext cx="2998787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35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15"/>
          <a:stretch>
            <a:fillRect/>
          </a:stretch>
        </p:blipFill>
        <p:spPr bwMode="auto">
          <a:xfrm>
            <a:off x="1062038" y="1943100"/>
            <a:ext cx="344805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8131" name="Object 4"/>
          <p:cNvGraphicFramePr>
            <a:graphicFrameLocks noChangeAspect="1"/>
          </p:cNvGraphicFramePr>
          <p:nvPr/>
        </p:nvGraphicFramePr>
        <p:xfrm>
          <a:off x="5157788" y="2573338"/>
          <a:ext cx="1800225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040948" imgH="444307" progId="Equation.3">
                  <p:embed/>
                </p:oleObj>
              </mc:Choice>
              <mc:Fallback>
                <p:oleObj name="方程式" r:id="rId3" imgW="1040948" imgH="444307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7788" y="2573338"/>
                        <a:ext cx="1800225" cy="7683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5111750" y="2033588"/>
            <a:ext cx="1576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亮紋</a:t>
            </a:r>
          </a:p>
        </p:txBody>
      </p:sp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5111750" y="4103688"/>
            <a:ext cx="1576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暗紋</a:t>
            </a:r>
          </a:p>
        </p:txBody>
      </p:sp>
      <p:graphicFrame>
        <p:nvGraphicFramePr>
          <p:cNvPr id="48134" name="Object 7"/>
          <p:cNvGraphicFramePr>
            <a:graphicFrameLocks noChangeAspect="1"/>
          </p:cNvGraphicFramePr>
          <p:nvPr/>
        </p:nvGraphicFramePr>
        <p:xfrm>
          <a:off x="5157788" y="4643438"/>
          <a:ext cx="129540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748975" imgH="431613" progId="Equation.3">
                  <p:embed/>
                </p:oleObj>
              </mc:Choice>
              <mc:Fallback>
                <p:oleObj name="方程式" r:id="rId5" imgW="748975" imgH="431613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7788" y="4643438"/>
                        <a:ext cx="1295400" cy="7461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37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854200"/>
            <a:ext cx="4657725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5" descr="990308intx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2979738"/>
            <a:ext cx="354012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polaris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"/>
          <a:stretch>
            <a:fillRect/>
          </a:stretch>
        </p:blipFill>
        <p:spPr bwMode="auto">
          <a:xfrm>
            <a:off x="3132138" y="773113"/>
            <a:ext cx="348297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3536950" y="954088"/>
            <a:ext cx="256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Diffraction</a:t>
            </a:r>
            <a:r>
              <a:rPr lang="zh-TW" altLang="en-US" sz="1800"/>
              <a:t>  繞射</a:t>
            </a:r>
          </a:p>
        </p:txBody>
      </p:sp>
      <p:pic>
        <p:nvPicPr>
          <p:cNvPr id="51203" name="Picture 5" descr="f36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168525"/>
            <a:ext cx="2540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6" descr="f37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1538288"/>
            <a:ext cx="1465262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f3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2214563"/>
            <a:ext cx="27908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5" descr="38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214563"/>
            <a:ext cx="5265738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\\Mac\Dropbox\Documents\課程\Young\Chapter36\A_Images\A_Figures_and_Photos\36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04" y="2002536"/>
            <a:ext cx="8546592" cy="28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62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Dropbox\Documents\課程\YoungTextBook\Images\Chapter33\A_Images\A_Figures_and_Photos\33_0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728663"/>
            <a:ext cx="2863850" cy="532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文字方塊 3"/>
          <p:cNvSpPr txBox="1">
            <a:spLocks noChangeArrowheads="1"/>
          </p:cNvSpPr>
          <p:nvPr/>
        </p:nvSpPr>
        <p:spPr bwMode="auto">
          <a:xfrm>
            <a:off x="4167188" y="2979738"/>
            <a:ext cx="4751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離開光源極遠處，光波可以以平面波近似！</a:t>
            </a:r>
          </a:p>
        </p:txBody>
      </p:sp>
      <p:sp>
        <p:nvSpPr>
          <p:cNvPr id="11268" name="文字方塊 4"/>
          <p:cNvSpPr txBox="1">
            <a:spLocks noChangeArrowheads="1"/>
          </p:cNvSpPr>
          <p:nvPr/>
        </p:nvSpPr>
        <p:spPr bwMode="auto">
          <a:xfrm>
            <a:off x="4167188" y="3833813"/>
            <a:ext cx="4454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光波可以以直線前進的</a:t>
            </a:r>
            <a:r>
              <a:rPr lang="en-US" altLang="zh-TW" sz="1800"/>
              <a:t>Ray</a:t>
            </a:r>
            <a:r>
              <a:rPr lang="zh-TW" altLang="en-US" sz="1800"/>
              <a:t>光線來描述</a:t>
            </a:r>
          </a:p>
        </p:txBody>
      </p:sp>
    </p:spTree>
    <p:extLst>
      <p:ext uri="{BB962C8B-B14F-4D97-AF65-F5344CB8AC3E}">
        <p14:creationId xmlns:p14="http://schemas.microsoft.com/office/powerpoint/2010/main" val="25712844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Dropbox\Documents\課程\YoungTextBook\Images\Chapter36\A_Images\A_Figures_and_Photos\36_0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51" b="4459"/>
          <a:stretch>
            <a:fillRect/>
          </a:stretch>
        </p:blipFill>
        <p:spPr bwMode="auto">
          <a:xfrm>
            <a:off x="1511300" y="2124075"/>
            <a:ext cx="63627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文字方塊 2"/>
          <p:cNvSpPr txBox="1">
            <a:spLocks noChangeArrowheads="1"/>
          </p:cNvSpPr>
          <p:nvPr/>
        </p:nvSpPr>
        <p:spPr bwMode="auto">
          <a:xfrm>
            <a:off x="2636838" y="863600"/>
            <a:ext cx="436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狹縫中的波可以看成一個一個點波源</a:t>
            </a:r>
          </a:p>
        </p:txBody>
      </p:sp>
      <p:sp>
        <p:nvSpPr>
          <p:cNvPr id="53252" name="文字方塊 3"/>
          <p:cNvSpPr txBox="1">
            <a:spLocks noChangeArrowheads="1"/>
          </p:cNvSpPr>
          <p:nvPr/>
        </p:nvSpPr>
        <p:spPr bwMode="auto">
          <a:xfrm>
            <a:off x="2592388" y="1358900"/>
            <a:ext cx="5354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屏幕上的波即是這些波源所發出的球面波的疊加！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380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908050"/>
            <a:ext cx="35401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5" descr="380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3" y="1403350"/>
            <a:ext cx="1227137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f36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51"/>
          <a:stretch>
            <a:fillRect/>
          </a:stretch>
        </p:blipFill>
        <p:spPr bwMode="auto">
          <a:xfrm>
            <a:off x="1016000" y="1538288"/>
            <a:ext cx="3211513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6" descr="f36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60"/>
          <a:stretch>
            <a:fillRect/>
          </a:stretch>
        </p:blipFill>
        <p:spPr bwMode="auto">
          <a:xfrm>
            <a:off x="5021263" y="819150"/>
            <a:ext cx="3040062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5300" name="Object 7"/>
          <p:cNvGraphicFramePr>
            <a:graphicFrameLocks noChangeAspect="1"/>
          </p:cNvGraphicFramePr>
          <p:nvPr/>
        </p:nvGraphicFramePr>
        <p:xfrm>
          <a:off x="5921375" y="4103688"/>
          <a:ext cx="1350963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723586" imgH="393529" progId="Equation.3">
                  <p:embed/>
                </p:oleObj>
              </mc:Choice>
              <mc:Fallback>
                <p:oleObj name="方程式" r:id="rId3" imgW="723586" imgH="39352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1375" y="4103688"/>
                        <a:ext cx="1350963" cy="73501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1" name="Object 8"/>
          <p:cNvGraphicFramePr>
            <a:graphicFrameLocks noChangeAspect="1"/>
          </p:cNvGraphicFramePr>
          <p:nvPr/>
        </p:nvGraphicFramePr>
        <p:xfrm>
          <a:off x="5967413" y="5049838"/>
          <a:ext cx="1257300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672516" imgH="177646" progId="Equation.3">
                  <p:embed/>
                </p:oleObj>
              </mc:Choice>
              <mc:Fallback>
                <p:oleObj name="方程式" r:id="rId5" imgW="672516" imgH="177646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7413" y="5049838"/>
                        <a:ext cx="1257300" cy="3317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2" name="Text Box 9"/>
          <p:cNvSpPr txBox="1">
            <a:spLocks noChangeArrowheads="1"/>
          </p:cNvSpPr>
          <p:nvPr/>
        </p:nvSpPr>
        <p:spPr bwMode="auto">
          <a:xfrm>
            <a:off x="2862263" y="773113"/>
            <a:ext cx="1260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第一暗紋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7" descr="D:\Dropbox\Documents\課程\YoungTextBook\Images\Chapter36\A_Images\A_Figures_and_Photos\36_0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9"/>
          <a:stretch>
            <a:fillRect/>
          </a:stretch>
        </p:blipFill>
        <p:spPr bwMode="auto">
          <a:xfrm>
            <a:off x="206375" y="368300"/>
            <a:ext cx="85471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6323" name="Object 7"/>
          <p:cNvGraphicFramePr>
            <a:graphicFrameLocks noChangeAspect="1"/>
          </p:cNvGraphicFramePr>
          <p:nvPr/>
        </p:nvGraphicFramePr>
        <p:xfrm>
          <a:off x="3086100" y="5138738"/>
          <a:ext cx="1350963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723586" imgH="393529" progId="Equation.3">
                  <p:embed/>
                </p:oleObj>
              </mc:Choice>
              <mc:Fallback>
                <p:oleObj name="方程式" r:id="rId3" imgW="723586" imgH="39352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6100" y="5138738"/>
                        <a:ext cx="1350963" cy="73501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4" name="Object 8"/>
          <p:cNvGraphicFramePr>
            <a:graphicFrameLocks noChangeAspect="1"/>
          </p:cNvGraphicFramePr>
          <p:nvPr/>
        </p:nvGraphicFramePr>
        <p:xfrm>
          <a:off x="4797425" y="5364163"/>
          <a:ext cx="1257300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672516" imgH="177646" progId="Equation.3">
                  <p:embed/>
                </p:oleObj>
              </mc:Choice>
              <mc:Fallback>
                <p:oleObj name="方程式" r:id="rId5" imgW="672516" imgH="177646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7425" y="5364163"/>
                        <a:ext cx="1257300" cy="3317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5" name="Object 4"/>
          <p:cNvGraphicFramePr>
            <a:graphicFrameLocks noChangeAspect="1"/>
          </p:cNvGraphicFramePr>
          <p:nvPr/>
        </p:nvGraphicFramePr>
        <p:xfrm>
          <a:off x="4797425" y="5815013"/>
          <a:ext cx="806450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431613" imgH="393529" progId="Equation.3">
                  <p:embed/>
                </p:oleObj>
              </mc:Choice>
              <mc:Fallback>
                <p:oleObj name="方程式" r:id="rId7" imgW="431613" imgH="39352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7425" y="5815013"/>
                        <a:ext cx="806450" cy="7350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f36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6"/>
          <a:stretch>
            <a:fillRect/>
          </a:stretch>
        </p:blipFill>
        <p:spPr bwMode="auto">
          <a:xfrm>
            <a:off x="1196975" y="2798763"/>
            <a:ext cx="7286625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7347" name="Object 8"/>
          <p:cNvGraphicFramePr>
            <a:graphicFrameLocks noChangeAspect="1"/>
          </p:cNvGraphicFramePr>
          <p:nvPr/>
        </p:nvGraphicFramePr>
        <p:xfrm>
          <a:off x="4164013" y="5421313"/>
          <a:ext cx="1257300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672516" imgH="177646" progId="Equation.3">
                  <p:embed/>
                </p:oleObj>
              </mc:Choice>
              <mc:Fallback>
                <p:oleObj name="方程式" r:id="rId3" imgW="672516" imgH="177646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4013" y="5421313"/>
                        <a:ext cx="1257300" cy="33178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8" name="Object 4"/>
          <p:cNvGraphicFramePr>
            <a:graphicFrameLocks noChangeAspect="1"/>
          </p:cNvGraphicFramePr>
          <p:nvPr/>
        </p:nvGraphicFramePr>
        <p:xfrm>
          <a:off x="4164013" y="5916613"/>
          <a:ext cx="1209675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647419" imgH="203112" progId="Equation.3">
                  <p:embed/>
                </p:oleObj>
              </mc:Choice>
              <mc:Fallback>
                <p:oleObj name="方程式" r:id="rId5" imgW="647419" imgH="203112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4013" y="5916613"/>
                        <a:ext cx="1209675" cy="37941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49" name="圖片 1" descr="36_09_Figure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6" b="7439"/>
          <a:stretch>
            <a:fillRect/>
          </a:stretch>
        </p:blipFill>
        <p:spPr bwMode="auto">
          <a:xfrm>
            <a:off x="3267075" y="684213"/>
            <a:ext cx="2455863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f36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88"/>
          <a:stretch>
            <a:fillRect/>
          </a:stretch>
        </p:blipFill>
        <p:spPr bwMode="auto">
          <a:xfrm>
            <a:off x="836613" y="1493838"/>
            <a:ext cx="34290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5" descr="f36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92" b="7872"/>
          <a:stretch>
            <a:fillRect/>
          </a:stretch>
        </p:blipFill>
        <p:spPr bwMode="auto">
          <a:xfrm>
            <a:off x="5111750" y="1133475"/>
            <a:ext cx="18415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372" name="Object 6"/>
          <p:cNvGraphicFramePr>
            <a:graphicFrameLocks noChangeAspect="1"/>
          </p:cNvGraphicFramePr>
          <p:nvPr/>
        </p:nvGraphicFramePr>
        <p:xfrm>
          <a:off x="5472113" y="4059238"/>
          <a:ext cx="1350962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723586" imgH="393529" progId="Equation.3">
                  <p:embed/>
                </p:oleObj>
              </mc:Choice>
              <mc:Fallback>
                <p:oleObj name="方程式" r:id="rId3" imgW="723586" imgH="39352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113" y="4059238"/>
                        <a:ext cx="1350962" cy="73501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3" name="Object 7"/>
          <p:cNvGraphicFramePr>
            <a:graphicFrameLocks noChangeAspect="1"/>
          </p:cNvGraphicFramePr>
          <p:nvPr/>
        </p:nvGraphicFramePr>
        <p:xfrm>
          <a:off x="5472113" y="6129338"/>
          <a:ext cx="1468437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787058" imgH="177723" progId="Equation.3">
                  <p:embed/>
                </p:oleObj>
              </mc:Choice>
              <mc:Fallback>
                <p:oleObj name="方程式" r:id="rId5" imgW="787058" imgH="177723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113" y="6129338"/>
                        <a:ext cx="1468437" cy="3317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4" name="Object 8"/>
          <p:cNvGraphicFramePr>
            <a:graphicFrameLocks noChangeAspect="1"/>
          </p:cNvGraphicFramePr>
          <p:nvPr/>
        </p:nvGraphicFramePr>
        <p:xfrm>
          <a:off x="5495925" y="5003800"/>
          <a:ext cx="1420813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761669" imgH="177723" progId="Equation.3">
                  <p:embed/>
                </p:oleObj>
              </mc:Choice>
              <mc:Fallback>
                <p:oleObj name="方程式" r:id="rId7" imgW="761669" imgH="177723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5925" y="5003800"/>
                        <a:ext cx="1420813" cy="3317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5" name="Text Box 9"/>
          <p:cNvSpPr txBox="1">
            <a:spLocks noChangeArrowheads="1"/>
          </p:cNvSpPr>
          <p:nvPr/>
        </p:nvSpPr>
        <p:spPr bwMode="auto">
          <a:xfrm>
            <a:off x="3851275" y="728663"/>
            <a:ext cx="211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第二暗紋</a:t>
            </a:r>
          </a:p>
        </p:txBody>
      </p:sp>
      <p:sp>
        <p:nvSpPr>
          <p:cNvPr id="58376" name="Text Box 10"/>
          <p:cNvSpPr txBox="1">
            <a:spLocks noChangeArrowheads="1"/>
          </p:cNvSpPr>
          <p:nvPr/>
        </p:nvSpPr>
        <p:spPr bwMode="auto">
          <a:xfrm>
            <a:off x="5516563" y="5543550"/>
            <a:ext cx="211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000">
                <a:solidFill>
                  <a:srgbClr val="FF0000"/>
                </a:solidFill>
              </a:rPr>
              <a:t>第 </a:t>
            </a:r>
            <a:r>
              <a:rPr lang="en-US" altLang="zh-TW" sz="2000" i="1">
                <a:solidFill>
                  <a:srgbClr val="FF0000"/>
                </a:solidFill>
              </a:rPr>
              <a:t>m</a:t>
            </a:r>
            <a:r>
              <a:rPr lang="en-US" altLang="zh-TW" sz="2000">
                <a:solidFill>
                  <a:srgbClr val="FF0000"/>
                </a:solidFill>
              </a:rPr>
              <a:t> </a:t>
            </a:r>
            <a:r>
              <a:rPr lang="zh-TW" altLang="en-US" sz="2000">
                <a:solidFill>
                  <a:srgbClr val="FF0000"/>
                </a:solidFill>
              </a:rPr>
              <a:t>暗紋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38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1314450"/>
            <a:ext cx="5834062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D:\Dropbox\Documents\課程\YoungTextBook\Images\Chapter36\A_Images\A_Figures_and_Photos\36_06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1538288"/>
            <a:ext cx="2493962" cy="427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4167188" y="593725"/>
            <a:ext cx="1484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000">
                <a:solidFill>
                  <a:srgbClr val="FF0000"/>
                </a:solidFill>
              </a:rPr>
              <a:t>定量結果</a:t>
            </a:r>
          </a:p>
        </p:txBody>
      </p:sp>
      <p:pic>
        <p:nvPicPr>
          <p:cNvPr id="60419" name="Picture 5" descr="f37_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8" y="1628775"/>
            <a:ext cx="3302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0420" name="Object 6"/>
          <p:cNvGraphicFramePr>
            <a:graphicFrameLocks noChangeAspect="1"/>
          </p:cNvGraphicFramePr>
          <p:nvPr/>
        </p:nvGraphicFramePr>
        <p:xfrm>
          <a:off x="5741988" y="2573338"/>
          <a:ext cx="2025650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143000" imgH="469900" progId="Equation.3">
                  <p:embed/>
                </p:oleObj>
              </mc:Choice>
              <mc:Fallback>
                <p:oleObj name="方程式" r:id="rId3" imgW="1143000" imgH="4699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1988" y="2573338"/>
                        <a:ext cx="2025650" cy="8334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1" name="Object 7"/>
          <p:cNvGraphicFramePr>
            <a:graphicFrameLocks noChangeAspect="1"/>
          </p:cNvGraphicFramePr>
          <p:nvPr/>
        </p:nvGraphicFramePr>
        <p:xfrm>
          <a:off x="5832475" y="3968750"/>
          <a:ext cx="19351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143000" imgH="393700" progId="Equation.3">
                  <p:embed/>
                </p:oleObj>
              </mc:Choice>
              <mc:Fallback>
                <p:oleObj name="方程式" r:id="rId5" imgW="1143000" imgH="3937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2475" y="3968750"/>
                        <a:ext cx="1935163" cy="6667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:\Dropbox\Documents\課程\YoungTextBook\Images\Chapter36\A_Images\A_Figures_and_Photos\36_09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8"/>
          <a:stretch>
            <a:fillRect/>
          </a:stretch>
        </p:blipFill>
        <p:spPr bwMode="auto">
          <a:xfrm>
            <a:off x="2232025" y="1042988"/>
            <a:ext cx="4749800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f36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58788"/>
            <a:ext cx="2206625" cy="607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026"/>
          <p:cNvGraphicFramePr>
            <a:graphicFrameLocks noChangeAspect="1"/>
          </p:cNvGraphicFramePr>
          <p:nvPr/>
        </p:nvGraphicFramePr>
        <p:xfrm>
          <a:off x="5038725" y="4818063"/>
          <a:ext cx="763588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35167" imgH="320068" progId="MS_ClipArt_Gallery.2">
                  <p:embed/>
                </p:oleObj>
              </mc:Choice>
              <mc:Fallback>
                <p:oleObj name="Clip" r:id="rId2" imgW="335167" imgH="320068" progId="MS_ClipArt_Gallery.2">
                  <p:embed/>
                  <p:pic>
                    <p:nvPicPr>
                      <p:cNvPr id="0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8725" y="4818063"/>
                        <a:ext cx="763588" cy="73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1027"/>
          <p:cNvGraphicFramePr>
            <a:graphicFrameLocks noChangeAspect="1"/>
          </p:cNvGraphicFramePr>
          <p:nvPr/>
        </p:nvGraphicFramePr>
        <p:xfrm>
          <a:off x="2787650" y="3557588"/>
          <a:ext cx="2528888" cy="271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3028545" imgH="3258766" progId="MS_ClipArt_Gallery.2">
                  <p:embed/>
                </p:oleObj>
              </mc:Choice>
              <mc:Fallback>
                <p:oleObj name="Clip" r:id="rId4" imgW="3028545" imgH="3258766" progId="MS_ClipArt_Gallery.2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7650" y="3557588"/>
                        <a:ext cx="2528888" cy="2719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0" name="Picture 4" descr="atom_h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2927350"/>
            <a:ext cx="1144587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接點 7"/>
          <p:cNvCxnSpPr/>
          <p:nvPr/>
        </p:nvCxnSpPr>
        <p:spPr>
          <a:xfrm flipV="1">
            <a:off x="5713413" y="2927350"/>
            <a:ext cx="495300" cy="207010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flipV="1">
            <a:off x="5713413" y="4097338"/>
            <a:ext cx="1574800" cy="94615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3" name="文字方塊 13"/>
          <p:cNvSpPr txBox="1">
            <a:spLocks noChangeArrowheads="1"/>
          </p:cNvSpPr>
          <p:nvPr/>
        </p:nvSpPr>
        <p:spPr bwMode="auto">
          <a:xfrm>
            <a:off x="2066925" y="2027238"/>
            <a:ext cx="4951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不同精細度的觀察，會看到非常不一樣的圖像</a:t>
            </a:r>
          </a:p>
        </p:txBody>
      </p:sp>
      <p:sp>
        <p:nvSpPr>
          <p:cNvPr id="4104" name="文字方塊 14"/>
          <p:cNvSpPr txBox="1">
            <a:spLocks noChangeArrowheads="1"/>
          </p:cNvSpPr>
          <p:nvPr/>
        </p:nvSpPr>
        <p:spPr bwMode="auto">
          <a:xfrm>
            <a:off x="4454525" y="5859463"/>
            <a:ext cx="3509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光的現象也是如此！</a:t>
            </a:r>
          </a:p>
        </p:txBody>
      </p:sp>
      <p:sp>
        <p:nvSpPr>
          <p:cNvPr id="4105" name="文字方塊 1"/>
          <p:cNvSpPr txBox="1">
            <a:spLocks noChangeArrowheads="1"/>
          </p:cNvSpPr>
          <p:nvPr/>
        </p:nvSpPr>
        <p:spPr bwMode="auto">
          <a:xfrm>
            <a:off x="2074863" y="1531938"/>
            <a:ext cx="3802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/>
              <a:t>那我們還可以講</a:t>
            </a:r>
            <a:r>
              <a:rPr lang="zh-TW" altLang="en-US" sz="1800">
                <a:solidFill>
                  <a:srgbClr val="FF0000"/>
                </a:solidFill>
              </a:rPr>
              <a:t>光線</a:t>
            </a:r>
            <a:r>
              <a:rPr lang="zh-TW" altLang="en-US" sz="1800"/>
              <a:t>嗎</a:t>
            </a:r>
            <a:r>
              <a:rPr lang="en-US" altLang="zh-TW" sz="1800"/>
              <a:t>?</a:t>
            </a:r>
          </a:p>
        </p:txBody>
      </p:sp>
      <p:pic>
        <p:nvPicPr>
          <p:cNvPr id="4106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725488"/>
            <a:ext cx="25050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3851275" y="1403350"/>
            <a:ext cx="1216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圓孔繞射</a:t>
            </a:r>
          </a:p>
        </p:txBody>
      </p:sp>
      <p:pic>
        <p:nvPicPr>
          <p:cNvPr id="63491" name="Picture 5" descr="f37_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2033588"/>
            <a:ext cx="3027362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3492" name="Object 6"/>
          <p:cNvGraphicFramePr>
            <a:graphicFrameLocks noChangeAspect="1"/>
          </p:cNvGraphicFramePr>
          <p:nvPr/>
        </p:nvGraphicFramePr>
        <p:xfrm>
          <a:off x="5832475" y="2259013"/>
          <a:ext cx="1257300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672516" imgH="177646" progId="Equation.3">
                  <p:embed/>
                </p:oleObj>
              </mc:Choice>
              <mc:Fallback>
                <p:oleObj name="方程式" r:id="rId3" imgW="672516" imgH="177646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2475" y="2259013"/>
                        <a:ext cx="1257300" cy="33178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3" name="Object 7"/>
          <p:cNvGraphicFramePr>
            <a:graphicFrameLocks noChangeAspect="1"/>
          </p:cNvGraphicFramePr>
          <p:nvPr/>
        </p:nvGraphicFramePr>
        <p:xfrm>
          <a:off x="5067300" y="3789363"/>
          <a:ext cx="1636713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875920" imgH="393529" progId="Equation.3">
                  <p:embed/>
                </p:oleObj>
              </mc:Choice>
              <mc:Fallback>
                <p:oleObj name="方程式" r:id="rId5" imgW="875920" imgH="39352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7300" y="3789363"/>
                        <a:ext cx="1636713" cy="7350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4" name="Text Box 8"/>
          <p:cNvSpPr txBox="1">
            <a:spLocks noChangeArrowheads="1"/>
          </p:cNvSpPr>
          <p:nvPr/>
        </p:nvSpPr>
        <p:spPr bwMode="auto">
          <a:xfrm>
            <a:off x="4976813" y="2259013"/>
            <a:ext cx="1169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狹縫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4"/>
          <p:cNvSpPr txBox="1">
            <a:spLocks noChangeArrowheads="1"/>
          </p:cNvSpPr>
          <p:nvPr/>
        </p:nvSpPr>
        <p:spPr bwMode="auto">
          <a:xfrm>
            <a:off x="4257675" y="908050"/>
            <a:ext cx="103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鑑別度</a:t>
            </a:r>
          </a:p>
        </p:txBody>
      </p:sp>
      <p:pic>
        <p:nvPicPr>
          <p:cNvPr id="64515" name="Picture 5" descr="f37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1584325"/>
            <a:ext cx="5905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4516" name="Object 6"/>
          <p:cNvGraphicFramePr>
            <a:graphicFrameLocks noChangeAspect="1"/>
          </p:cNvGraphicFramePr>
          <p:nvPr/>
        </p:nvGraphicFramePr>
        <p:xfrm>
          <a:off x="3267075" y="4554538"/>
          <a:ext cx="260985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548728" imgH="393529" progId="Equation.3">
                  <p:embed/>
                </p:oleObj>
              </mc:Choice>
              <mc:Fallback>
                <p:oleObj name="方程式" r:id="rId3" imgW="1548728" imgH="39352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7075" y="4554538"/>
                        <a:ext cx="2609850" cy="6635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7" name="Text Box 7"/>
          <p:cNvSpPr txBox="1">
            <a:spLocks noChangeArrowheads="1"/>
          </p:cNvSpPr>
          <p:nvPr/>
        </p:nvSpPr>
        <p:spPr bwMode="auto">
          <a:xfrm>
            <a:off x="3357563" y="5408613"/>
            <a:ext cx="2790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波長越短，鑑別度越好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F36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2124075"/>
            <a:ext cx="751522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圖片 1" descr="36_15_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264069"/>
            <a:ext cx="2303462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34_12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9"/>
          <a:stretch/>
        </p:blipFill>
        <p:spPr>
          <a:xfrm>
            <a:off x="3768524" y="998730"/>
            <a:ext cx="5106246" cy="383069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3768524" y="5319210"/>
            <a:ext cx="332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狹縫越多，干涉條紋越細！</a:t>
            </a:r>
            <a:endParaRPr lang="en-US" altLang="zh-TW" sz="18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F36_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04"/>
          <a:stretch>
            <a:fillRect/>
          </a:stretch>
        </p:blipFill>
        <p:spPr bwMode="auto">
          <a:xfrm>
            <a:off x="1062038" y="908050"/>
            <a:ext cx="30654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6" descr="F36_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19375"/>
            <a:ext cx="27940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7" descr="F36_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8"/>
          <a:stretch>
            <a:fillRect/>
          </a:stretch>
        </p:blipFill>
        <p:spPr bwMode="auto">
          <a:xfrm>
            <a:off x="2185988" y="4014788"/>
            <a:ext cx="17303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 Box 9"/>
          <p:cNvSpPr txBox="1">
            <a:spLocks noChangeArrowheads="1"/>
          </p:cNvSpPr>
          <p:nvPr/>
        </p:nvSpPr>
        <p:spPr bwMode="auto">
          <a:xfrm>
            <a:off x="4527550" y="1089025"/>
            <a:ext cx="2295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繞射光柵</a:t>
            </a:r>
          </a:p>
        </p:txBody>
      </p:sp>
      <p:sp>
        <p:nvSpPr>
          <p:cNvPr id="67591" name="文字方塊 6"/>
          <p:cNvSpPr txBox="1">
            <a:spLocks noChangeArrowheads="1"/>
          </p:cNvSpPr>
          <p:nvPr/>
        </p:nvSpPr>
        <p:spPr bwMode="auto">
          <a:xfrm>
            <a:off x="4571999" y="1538288"/>
            <a:ext cx="43654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等同於一系列等距同相光源的干涉疊加！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E6DD8CC-2C3A-4638-1EB2-5BF2C7B2BA00}"/>
                  </a:ext>
                </a:extLst>
              </p:cNvPr>
              <p:cNvSpPr txBox="1"/>
              <p:nvPr/>
            </p:nvSpPr>
            <p:spPr>
              <a:xfrm>
                <a:off x="5103812" y="5768975"/>
                <a:ext cx="173037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𝑑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E6DD8CC-2C3A-4638-1EB2-5BF2C7B2B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3812" y="5768975"/>
                <a:ext cx="173037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F36_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458788"/>
            <a:ext cx="2289175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5" descr="F36_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324225"/>
            <a:ext cx="63277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文字方塊 3"/>
          <p:cNvSpPr txBox="1">
            <a:spLocks noChangeArrowheads="1"/>
          </p:cNvSpPr>
          <p:nvPr/>
        </p:nvSpPr>
        <p:spPr bwMode="auto">
          <a:xfrm>
            <a:off x="3897313" y="4733925"/>
            <a:ext cx="346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分析光波波長最好的辦法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4"/>
          <p:cNvSpPr txBox="1">
            <a:spLocks noChangeArrowheads="1"/>
          </p:cNvSpPr>
          <p:nvPr/>
        </p:nvSpPr>
        <p:spPr bwMode="auto">
          <a:xfrm>
            <a:off x="3806825" y="1493838"/>
            <a:ext cx="1530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X</a:t>
            </a:r>
            <a:r>
              <a:rPr lang="zh-TW" altLang="en-US" sz="1800"/>
              <a:t>光繞射</a:t>
            </a:r>
          </a:p>
        </p:txBody>
      </p:sp>
      <p:pic>
        <p:nvPicPr>
          <p:cNvPr id="69635" name="Picture 2" descr="D:\Dropbox\Documents\課程\YoungTextBook\Images\Chapter36\A_Images\A_Figures_and_Photos\36_20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79625"/>
            <a:ext cx="85471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:\Dropbox\Documents\課程\YoungTextBook\Images\Chapter36\A_Images\A_Figures_and_Photos\36_2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549275"/>
            <a:ext cx="4941888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D:\Dropbox\Documents\課程\YoungTextBook\Images\Chapter36\A_Images\A_Figures_and_Photos\36_22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393950"/>
            <a:ext cx="85471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070896"/>
              </p:ext>
            </p:extLst>
          </p:nvPr>
        </p:nvGraphicFramePr>
        <p:xfrm>
          <a:off x="4076945" y="5319210"/>
          <a:ext cx="1576388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875920" imgH="177723" progId="Equation.3">
                  <p:embed/>
                </p:oleObj>
              </mc:Choice>
              <mc:Fallback>
                <p:oleObj name="方程式" r:id="rId3" imgW="875920" imgH="17772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6945" y="5319210"/>
                        <a:ext cx="1576388" cy="3190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字方塊 8"/>
          <p:cNvSpPr txBox="1">
            <a:spLocks noChangeArrowheads="1"/>
          </p:cNvSpPr>
          <p:nvPr/>
        </p:nvSpPr>
        <p:spPr bwMode="auto">
          <a:xfrm>
            <a:off x="2681533" y="5290635"/>
            <a:ext cx="1350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亮點條件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:\Dropbox\Documents\課程\YoungTextBook\Images\Chapter36\A_Images\A_Figures_and_Photos\36_2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98830"/>
            <a:ext cx="8547100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7"/>
          <p:cNvSpPr txBox="1">
            <a:spLocks noChangeArrowheads="1"/>
          </p:cNvSpPr>
          <p:nvPr/>
        </p:nvSpPr>
        <p:spPr bwMode="auto">
          <a:xfrm>
            <a:off x="1691680" y="1133745"/>
            <a:ext cx="5356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晶體的重複結構保證有一系列有秩序的反射平面，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文字方塊 1"/>
          <p:cNvSpPr txBox="1">
            <a:spLocks noChangeArrowheads="1"/>
          </p:cNvSpPr>
          <p:nvPr/>
        </p:nvSpPr>
        <p:spPr bwMode="auto">
          <a:xfrm>
            <a:off x="2457450" y="908050"/>
            <a:ext cx="4545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當觀察的儀器及尺度大約是光波波長</a:t>
            </a:r>
          </a:p>
        </p:txBody>
      </p:sp>
      <p:sp>
        <p:nvSpPr>
          <p:cNvPr id="8195" name="文字方塊 2"/>
          <p:cNvSpPr txBox="1">
            <a:spLocks noChangeArrowheads="1"/>
          </p:cNvSpPr>
          <p:nvPr/>
        </p:nvSpPr>
        <p:spPr bwMode="auto">
          <a:xfrm>
            <a:off x="2457450" y="1403350"/>
            <a:ext cx="3509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波動的現象就非常重要</a:t>
            </a:r>
          </a:p>
        </p:txBody>
      </p:sp>
      <p:sp>
        <p:nvSpPr>
          <p:cNvPr id="8196" name="文字方塊 3"/>
          <p:cNvSpPr txBox="1">
            <a:spLocks noChangeArrowheads="1"/>
          </p:cNvSpPr>
          <p:nvPr/>
        </p:nvSpPr>
        <p:spPr bwMode="auto">
          <a:xfrm>
            <a:off x="2457450" y="1898650"/>
            <a:ext cx="463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光波必須以波的傳播來討論！</a:t>
            </a:r>
          </a:p>
        </p:txBody>
      </p:sp>
      <p:pic>
        <p:nvPicPr>
          <p:cNvPr id="8197" name="Picture 2" descr="D:\Dropbox\Documents\課程\YoungTextBook\Images\Chapter35\A_Images\A_Figures_and_Photos\35_07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2663825"/>
            <a:ext cx="4084638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D:\Dropbox\Documents\課程\YoungTextBook\Images\Chapter36\A_Images\A_Figures_and_Photos\36_03_Figur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" b="6917"/>
          <a:stretch>
            <a:fillRect/>
          </a:stretch>
        </p:blipFill>
        <p:spPr bwMode="auto">
          <a:xfrm>
            <a:off x="4616450" y="2484438"/>
            <a:ext cx="4005263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文字方塊 9"/>
          <p:cNvSpPr txBox="1">
            <a:spLocks noChangeArrowheads="1"/>
          </p:cNvSpPr>
          <p:nvPr/>
        </p:nvSpPr>
        <p:spPr bwMode="auto">
          <a:xfrm>
            <a:off x="2232025" y="5319713"/>
            <a:ext cx="1709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干涉</a:t>
            </a:r>
          </a:p>
        </p:txBody>
      </p:sp>
      <p:sp>
        <p:nvSpPr>
          <p:cNvPr id="8200" name="文字方塊 10"/>
          <p:cNvSpPr txBox="1">
            <a:spLocks noChangeArrowheads="1"/>
          </p:cNvSpPr>
          <p:nvPr/>
        </p:nvSpPr>
        <p:spPr bwMode="auto">
          <a:xfrm>
            <a:off x="5607050" y="5319713"/>
            <a:ext cx="1125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繞射</a:t>
            </a:r>
          </a:p>
        </p:txBody>
      </p:sp>
      <p:sp>
        <p:nvSpPr>
          <p:cNvPr id="8201" name="文字方塊 11"/>
          <p:cNvSpPr txBox="1">
            <a:spLocks noChangeArrowheads="1"/>
          </p:cNvSpPr>
          <p:nvPr/>
        </p:nvSpPr>
        <p:spPr bwMode="auto">
          <a:xfrm>
            <a:off x="4031856" y="5826559"/>
            <a:ext cx="1169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物理光學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6" descr="F36_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49"/>
          <a:stretch>
            <a:fillRect/>
          </a:stretch>
        </p:blipFill>
        <p:spPr bwMode="auto">
          <a:xfrm>
            <a:off x="3041650" y="1449388"/>
            <a:ext cx="2835275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7" descr="F36_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69" b="6667"/>
          <a:stretch>
            <a:fillRect/>
          </a:stretch>
        </p:blipFill>
        <p:spPr bwMode="auto">
          <a:xfrm>
            <a:off x="6011863" y="2349500"/>
            <a:ext cx="25082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3732" name="Object 8"/>
          <p:cNvGraphicFramePr>
            <a:graphicFrameLocks noChangeAspect="1"/>
          </p:cNvGraphicFramePr>
          <p:nvPr/>
        </p:nvGraphicFramePr>
        <p:xfrm>
          <a:off x="3581400" y="6067425"/>
          <a:ext cx="1576388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875920" imgH="177723" progId="Equation.3">
                  <p:embed/>
                </p:oleObj>
              </mc:Choice>
              <mc:Fallback>
                <p:oleObj name="方程式" r:id="rId3" imgW="875920" imgH="177723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6067425"/>
                        <a:ext cx="1576388" cy="3190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3" name="文字方塊 7"/>
          <p:cNvSpPr txBox="1">
            <a:spLocks noChangeArrowheads="1"/>
          </p:cNvSpPr>
          <p:nvPr/>
        </p:nvSpPr>
        <p:spPr bwMode="auto">
          <a:xfrm>
            <a:off x="1601788" y="503238"/>
            <a:ext cx="5356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晶體的重複結構保證有一系列有秩序的反射平面，</a:t>
            </a:r>
          </a:p>
        </p:txBody>
      </p:sp>
      <p:pic>
        <p:nvPicPr>
          <p:cNvPr id="73734" name="Picture 5" descr="F36_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04"/>
          <a:stretch>
            <a:fillRect/>
          </a:stretch>
        </p:blipFill>
        <p:spPr bwMode="auto">
          <a:xfrm>
            <a:off x="791580" y="3429000"/>
            <a:ext cx="1979613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矩形 7"/>
          <p:cNvSpPr>
            <a:spLocks noChangeArrowheads="1"/>
          </p:cNvSpPr>
          <p:nvPr/>
        </p:nvSpPr>
        <p:spPr bwMode="auto">
          <a:xfrm>
            <a:off x="1601788" y="954088"/>
            <a:ext cx="5580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如光柵一樣，為一系列等間距的光源的光的干涉疊加</a:t>
            </a:r>
          </a:p>
        </p:txBody>
      </p:sp>
      <p:sp>
        <p:nvSpPr>
          <p:cNvPr id="73736" name="文字方塊 8"/>
          <p:cNvSpPr txBox="1">
            <a:spLocks noChangeArrowheads="1"/>
          </p:cNvSpPr>
          <p:nvPr/>
        </p:nvSpPr>
        <p:spPr bwMode="auto">
          <a:xfrm>
            <a:off x="2185988" y="6038850"/>
            <a:ext cx="1350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亮點條件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34_20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0"/>
          <a:stretch/>
        </p:blipFill>
        <p:spPr>
          <a:xfrm>
            <a:off x="280016" y="548680"/>
            <a:ext cx="8601456" cy="2709774"/>
          </a:xfrm>
          <a:prstGeom prst="rect">
            <a:avLst/>
          </a:prstGeom>
        </p:spPr>
      </p:pic>
      <p:pic>
        <p:nvPicPr>
          <p:cNvPr id="3" name="Picture 1" descr="34_21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3"/>
          <a:stretch/>
        </p:blipFill>
        <p:spPr>
          <a:xfrm>
            <a:off x="1667581" y="3338990"/>
            <a:ext cx="5826326" cy="331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231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4_22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6"/>
          <a:stretch/>
        </p:blipFill>
        <p:spPr>
          <a:xfrm>
            <a:off x="266700" y="1219200"/>
            <a:ext cx="8601456" cy="42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516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7" descr="f39_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1"/>
          <a:stretch>
            <a:fillRect/>
          </a:stretch>
        </p:blipFill>
        <p:spPr bwMode="auto">
          <a:xfrm>
            <a:off x="1962150" y="1314450"/>
            <a:ext cx="4941888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文字方塊 6"/>
          <p:cNvSpPr txBox="1">
            <a:spLocks noChangeArrowheads="1"/>
          </p:cNvSpPr>
          <p:nvPr/>
        </p:nvSpPr>
        <p:spPr bwMode="auto">
          <a:xfrm>
            <a:off x="2546350" y="819150"/>
            <a:ext cx="424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電子的繞射實驗證實了物質波的存在！</a:t>
            </a:r>
          </a:p>
        </p:txBody>
      </p:sp>
      <p:sp>
        <p:nvSpPr>
          <p:cNvPr id="74756" name="文字方塊 5"/>
          <p:cNvSpPr txBox="1">
            <a:spLocks noChangeArrowheads="1"/>
          </p:cNvSpPr>
          <p:nvPr/>
        </p:nvSpPr>
        <p:spPr bwMode="auto">
          <a:xfrm>
            <a:off x="3897313" y="6038850"/>
            <a:ext cx="2205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粉末狀樣本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38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9"/>
          <a:stretch>
            <a:fillRect/>
          </a:stretch>
        </p:blipFill>
        <p:spPr bwMode="auto">
          <a:xfrm>
            <a:off x="2862263" y="323850"/>
            <a:ext cx="3014662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5" descr="382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528888"/>
            <a:ext cx="3370263" cy="4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6" descr="3825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3" y="2619375"/>
            <a:ext cx="39243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File:X-ray diffraction pattern 3clpro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042988"/>
            <a:ext cx="48577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:\Dropbox\Documents\課程\YoungTextBook\Images\Chapter36\A_Images\A_Figures_and_Photos\36_2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1179513"/>
            <a:ext cx="4216400" cy="495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4" descr="http://ghr.nlm.nih.gov/handbook/illustrations/dnastru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179513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2456765" y="6084295"/>
            <a:ext cx="3284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一般是很難看到它的波動性。</a:t>
            </a:r>
          </a:p>
        </p:txBody>
      </p:sp>
      <p:pic>
        <p:nvPicPr>
          <p:cNvPr id="5" name="Picture 4" descr="34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6"/>
          <a:stretch>
            <a:fillRect/>
          </a:stretch>
        </p:blipFill>
        <p:spPr bwMode="auto">
          <a:xfrm>
            <a:off x="2546775" y="453133"/>
            <a:ext cx="4536824" cy="514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527069" y="5683852"/>
                <a:ext cx="42754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/>
                  <a:t>可見光的波長只有</a:t>
                </a:r>
                <a14:m>
                  <m:oMath xmlns:m="http://schemas.openxmlformats.org/officeDocument/2006/math">
                    <m:r>
                      <a:rPr lang="zh-TW" altLang="en-US" sz="1800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400</m:t>
                    </m:r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nm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~700</m:t>
                    </m:r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nm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7069" y="5683852"/>
                <a:ext cx="4275475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284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5801638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800" dirty="0" smtClean="0"/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1247</TotalTime>
  <Words>820</Words>
  <Application>Microsoft Macintosh PowerPoint</Application>
  <PresentationFormat>On-screen Show (4:3)</PresentationFormat>
  <Paragraphs>113</Paragraphs>
  <Slides>86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92" baseType="lpstr">
      <vt:lpstr>Arial</vt:lpstr>
      <vt:lpstr>Cambria Math</vt:lpstr>
      <vt:lpstr>Times New Roman</vt:lpstr>
      <vt:lpstr>預設簡報設計</vt:lpstr>
      <vt:lpstr>Clip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chvchang</dc:creator>
  <cp:lastModifiedBy>Chia-Hung Vincent Chang</cp:lastModifiedBy>
  <cp:revision>92</cp:revision>
  <dcterms:created xsi:type="dcterms:W3CDTF">1601-01-01T00:00:00Z</dcterms:created>
  <dcterms:modified xsi:type="dcterms:W3CDTF">2024-08-27T01:43:40Z</dcterms:modified>
</cp:coreProperties>
</file>