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1"/>
  </p:notesMasterIdLst>
  <p:sldIdLst>
    <p:sldId id="778" r:id="rId3"/>
    <p:sldId id="490" r:id="rId4"/>
    <p:sldId id="511" r:id="rId5"/>
    <p:sldId id="510" r:id="rId6"/>
    <p:sldId id="776" r:id="rId7"/>
    <p:sldId id="777" r:id="rId8"/>
    <p:sldId id="594" r:id="rId9"/>
    <p:sldId id="779" r:id="rId10"/>
    <p:sldId id="491" r:id="rId11"/>
    <p:sldId id="269" r:id="rId12"/>
    <p:sldId id="440" r:id="rId13"/>
    <p:sldId id="331" r:id="rId14"/>
    <p:sldId id="575" r:id="rId15"/>
    <p:sldId id="348" r:id="rId16"/>
    <p:sldId id="400" r:id="rId17"/>
    <p:sldId id="576" r:id="rId18"/>
    <p:sldId id="434" r:id="rId19"/>
    <p:sldId id="596" r:id="rId20"/>
    <p:sldId id="489" r:id="rId21"/>
    <p:sldId id="584" r:id="rId22"/>
    <p:sldId id="585" r:id="rId23"/>
    <p:sldId id="586" r:id="rId24"/>
    <p:sldId id="486" r:id="rId25"/>
    <p:sldId id="487" r:id="rId26"/>
    <p:sldId id="587" r:id="rId27"/>
    <p:sldId id="588" r:id="rId28"/>
    <p:sldId id="546" r:id="rId29"/>
    <p:sldId id="548" r:id="rId30"/>
    <p:sldId id="549" r:id="rId31"/>
    <p:sldId id="572" r:id="rId32"/>
    <p:sldId id="573" r:id="rId33"/>
    <p:sldId id="574" r:id="rId34"/>
    <p:sldId id="550" r:id="rId35"/>
    <p:sldId id="551" r:id="rId36"/>
    <p:sldId id="552" r:id="rId37"/>
    <p:sldId id="553" r:id="rId38"/>
    <p:sldId id="554" r:id="rId39"/>
    <p:sldId id="593" r:id="rId40"/>
    <p:sldId id="499" r:id="rId41"/>
    <p:sldId id="595" r:id="rId42"/>
    <p:sldId id="498" r:id="rId43"/>
    <p:sldId id="512" r:id="rId44"/>
    <p:sldId id="513" r:id="rId45"/>
    <p:sldId id="514" r:id="rId46"/>
    <p:sldId id="515" r:id="rId47"/>
    <p:sldId id="516" r:id="rId48"/>
    <p:sldId id="517" r:id="rId49"/>
    <p:sldId id="404" r:id="rId50"/>
    <p:sldId id="598" r:id="rId51"/>
    <p:sldId id="470" r:id="rId52"/>
    <p:sldId id="471" r:id="rId53"/>
    <p:sldId id="405" r:id="rId54"/>
    <p:sldId id="406" r:id="rId55"/>
    <p:sldId id="408" r:id="rId56"/>
    <p:sldId id="407" r:id="rId57"/>
    <p:sldId id="479" r:id="rId58"/>
    <p:sldId id="577" r:id="rId59"/>
    <p:sldId id="600" r:id="rId60"/>
    <p:sldId id="474" r:id="rId61"/>
    <p:sldId id="475" r:id="rId62"/>
    <p:sldId id="476" r:id="rId63"/>
    <p:sldId id="477" r:id="rId64"/>
    <p:sldId id="480" r:id="rId65"/>
    <p:sldId id="578" r:id="rId66"/>
    <p:sldId id="492" r:id="rId67"/>
    <p:sldId id="780" r:id="rId68"/>
    <p:sldId id="781" r:id="rId69"/>
    <p:sldId id="782" r:id="rId70"/>
    <p:sldId id="783" r:id="rId71"/>
    <p:sldId id="784" r:id="rId72"/>
    <p:sldId id="785" r:id="rId73"/>
    <p:sldId id="505" r:id="rId74"/>
    <p:sldId id="507" r:id="rId75"/>
    <p:sldId id="483" r:id="rId76"/>
    <p:sldId id="484" r:id="rId77"/>
    <p:sldId id="518" r:id="rId78"/>
    <p:sldId id="485" r:id="rId79"/>
    <p:sldId id="508" r:id="rId80"/>
    <p:sldId id="509" r:id="rId81"/>
    <p:sldId id="323" r:id="rId82"/>
    <p:sldId id="452" r:id="rId83"/>
    <p:sldId id="453" r:id="rId84"/>
    <p:sldId id="454" r:id="rId85"/>
    <p:sldId id="580" r:id="rId86"/>
    <p:sldId id="465" r:id="rId87"/>
    <p:sldId id="303" r:id="rId88"/>
    <p:sldId id="304" r:id="rId89"/>
    <p:sldId id="322" r:id="rId90"/>
    <p:sldId id="305" r:id="rId91"/>
    <p:sldId id="306" r:id="rId92"/>
    <p:sldId id="318" r:id="rId93"/>
    <p:sldId id="358" r:id="rId94"/>
    <p:sldId id="562" r:id="rId95"/>
    <p:sldId id="563" r:id="rId96"/>
    <p:sldId id="564" r:id="rId97"/>
    <p:sldId id="565" r:id="rId98"/>
    <p:sldId id="566" r:id="rId99"/>
    <p:sldId id="567" r:id="rId100"/>
    <p:sldId id="568" r:id="rId101"/>
    <p:sldId id="569" r:id="rId102"/>
    <p:sldId id="570" r:id="rId103"/>
    <p:sldId id="571" r:id="rId104"/>
    <p:sldId id="429" r:id="rId105"/>
    <p:sldId id="583" r:id="rId106"/>
    <p:sldId id="435" r:id="rId107"/>
    <p:sldId id="328" r:id="rId108"/>
    <p:sldId id="278" r:id="rId109"/>
    <p:sldId id="519" r:id="rId110"/>
    <p:sldId id="520" r:id="rId111"/>
    <p:sldId id="521" r:id="rId112"/>
    <p:sldId id="522" r:id="rId113"/>
    <p:sldId id="523" r:id="rId114"/>
    <p:sldId id="524" r:id="rId115"/>
    <p:sldId id="525" r:id="rId116"/>
    <p:sldId id="312" r:id="rId117"/>
    <p:sldId id="330" r:id="rId118"/>
    <p:sldId id="280" r:id="rId119"/>
    <p:sldId id="599" r:id="rId120"/>
    <p:sldId id="281" r:id="rId121"/>
    <p:sldId id="285" r:id="rId122"/>
    <p:sldId id="289" r:id="rId123"/>
    <p:sldId id="411" r:id="rId124"/>
    <p:sldId id="284" r:id="rId125"/>
    <p:sldId id="292" r:id="rId126"/>
    <p:sldId id="775" r:id="rId127"/>
    <p:sldId id="287" r:id="rId128"/>
    <p:sldId id="528" r:id="rId129"/>
    <p:sldId id="293" r:id="rId130"/>
    <p:sldId id="294" r:id="rId131"/>
    <p:sldId id="295" r:id="rId132"/>
    <p:sldId id="288" r:id="rId133"/>
    <p:sldId id="530" r:id="rId134"/>
    <p:sldId id="531" r:id="rId135"/>
    <p:sldId id="529" r:id="rId136"/>
    <p:sldId id="532" r:id="rId137"/>
    <p:sldId id="535" r:id="rId138"/>
    <p:sldId id="534" r:id="rId139"/>
    <p:sldId id="533" r:id="rId140"/>
    <p:sldId id="290" r:id="rId141"/>
    <p:sldId id="469" r:id="rId142"/>
    <p:sldId id="296" r:id="rId143"/>
    <p:sldId id="298" r:id="rId144"/>
    <p:sldId id="297" r:id="rId145"/>
    <p:sldId id="366" r:id="rId146"/>
    <p:sldId id="369" r:id="rId147"/>
    <p:sldId id="368" r:id="rId148"/>
    <p:sldId id="299" r:id="rId149"/>
    <p:sldId id="300" r:id="rId150"/>
    <p:sldId id="433" r:id="rId151"/>
    <p:sldId id="425" r:id="rId152"/>
    <p:sldId id="426" r:id="rId153"/>
    <p:sldId id="302" r:id="rId154"/>
    <p:sldId id="427" r:id="rId155"/>
    <p:sldId id="324" r:id="rId156"/>
    <p:sldId id="428" r:id="rId157"/>
    <p:sldId id="325" r:id="rId158"/>
    <p:sldId id="326" r:id="rId159"/>
    <p:sldId id="327" r:id="rId160"/>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00"/>
    <a:srgbClr val="FFF455"/>
    <a:srgbClr val="FF0000"/>
    <a:srgbClr val="E5FF86"/>
    <a:srgbClr val="CCFFFF"/>
    <a:srgbClr val="FF00FF"/>
    <a:srgbClr val="6666FF"/>
    <a:srgbClr val="DDDDDD"/>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42"/>
    <p:restoredTop sz="94660"/>
  </p:normalViewPr>
  <p:slideViewPr>
    <p:cSldViewPr>
      <p:cViewPr varScale="1">
        <p:scale>
          <a:sx n="114" d="100"/>
          <a:sy n="114" d="100"/>
        </p:scale>
        <p:origin x="1464" y="480"/>
      </p:cViewPr>
      <p:guideLst>
        <p:guide orient="horz" pos="2160"/>
        <p:guide pos="2880"/>
      </p:guideLst>
    </p:cSldViewPr>
  </p:slid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5A144-5E5C-694C-BA8E-D652287BE56A}" type="datetimeFigureOut">
              <a:rPr lang="en-US" altLang="zh-TW" smtClean="0"/>
              <a:t>5/18/25</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C483D-0F71-4840-9904-233CECD923D7}" type="slidenum">
              <a:rPr lang="en-US" altLang="zh-TW" smtClean="0"/>
              <a:t>‹#›</a:t>
            </a:fld>
            <a:endParaRPr lang="zh-TW" altLang="en-US"/>
          </a:p>
        </p:txBody>
      </p:sp>
    </p:spTree>
    <p:extLst>
      <p:ext uri="{BB962C8B-B14F-4D97-AF65-F5344CB8AC3E}">
        <p14:creationId xmlns:p14="http://schemas.microsoft.com/office/powerpoint/2010/main" val="239981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CFC483D-0F71-4840-9904-233CECD923D7}" type="slidenum">
              <a:rPr lang="en-US" altLang="zh-TW" smtClean="0"/>
              <a:t>10</a:t>
            </a:fld>
            <a:endParaRPr lang="zh-TW" altLang="en-US"/>
          </a:p>
        </p:txBody>
      </p:sp>
    </p:spTree>
    <p:extLst>
      <p:ext uri="{BB962C8B-B14F-4D97-AF65-F5344CB8AC3E}">
        <p14:creationId xmlns:p14="http://schemas.microsoft.com/office/powerpoint/2010/main" val="273237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DE0E546-DC85-4627-90C8-C44E9BF17D29}" type="slidenum">
              <a:rPr lang="zh-TW" altLang="en-US"/>
              <a:pPr>
                <a:defRPr/>
              </a:pPr>
              <a:t>‹#›</a:t>
            </a:fld>
            <a:endParaRPr lang="en-US" altLang="zh-TW"/>
          </a:p>
        </p:txBody>
      </p:sp>
    </p:spTree>
    <p:extLst>
      <p:ext uri="{BB962C8B-B14F-4D97-AF65-F5344CB8AC3E}">
        <p14:creationId xmlns:p14="http://schemas.microsoft.com/office/powerpoint/2010/main" val="2641487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015E0DB-2048-4FE9-9A84-D665976FDBF6}" type="slidenum">
              <a:rPr lang="zh-TW" altLang="en-US"/>
              <a:pPr>
                <a:defRPr/>
              </a:pPr>
              <a:t>‹#›</a:t>
            </a:fld>
            <a:endParaRPr lang="en-US" altLang="zh-TW"/>
          </a:p>
        </p:txBody>
      </p:sp>
    </p:spTree>
    <p:extLst>
      <p:ext uri="{BB962C8B-B14F-4D97-AF65-F5344CB8AC3E}">
        <p14:creationId xmlns:p14="http://schemas.microsoft.com/office/powerpoint/2010/main" val="247916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A0B0415-8AA0-4B36-A31A-3EFC9E0B227A}" type="slidenum">
              <a:rPr lang="zh-TW" altLang="en-US"/>
              <a:pPr>
                <a:defRPr/>
              </a:pPr>
              <a:t>‹#›</a:t>
            </a:fld>
            <a:endParaRPr lang="en-US" altLang="zh-TW"/>
          </a:p>
        </p:txBody>
      </p:sp>
    </p:spTree>
    <p:extLst>
      <p:ext uri="{BB962C8B-B14F-4D97-AF65-F5344CB8AC3E}">
        <p14:creationId xmlns:p14="http://schemas.microsoft.com/office/powerpoint/2010/main" val="235372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FC22526C-0193-4BD8-9A73-FB6EA9DF0315}" type="slidenum">
              <a:rPr lang="en-US" altLang="zh-TW"/>
              <a:pPr>
                <a:defRPr/>
              </a:pPr>
              <a:t>‹#›</a:t>
            </a:fld>
            <a:endParaRPr lang="en-US" altLang="zh-TW"/>
          </a:p>
        </p:txBody>
      </p:sp>
    </p:spTree>
    <p:extLst>
      <p:ext uri="{BB962C8B-B14F-4D97-AF65-F5344CB8AC3E}">
        <p14:creationId xmlns:p14="http://schemas.microsoft.com/office/powerpoint/2010/main" val="1421670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26B17D1A-0B69-4F95-BCCB-D5EAF14B253B}" type="slidenum">
              <a:rPr lang="en-US" altLang="zh-TW"/>
              <a:pPr>
                <a:defRPr/>
              </a:pPr>
              <a:t>‹#›</a:t>
            </a:fld>
            <a:endParaRPr lang="en-US" altLang="zh-TW"/>
          </a:p>
        </p:txBody>
      </p:sp>
    </p:spTree>
    <p:extLst>
      <p:ext uri="{BB962C8B-B14F-4D97-AF65-F5344CB8AC3E}">
        <p14:creationId xmlns:p14="http://schemas.microsoft.com/office/powerpoint/2010/main" val="917015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F5F4C49F-DCFD-4935-BF74-6355F63D1347}" type="slidenum">
              <a:rPr lang="en-US" altLang="zh-TW"/>
              <a:pPr>
                <a:defRPr/>
              </a:pPr>
              <a:t>‹#›</a:t>
            </a:fld>
            <a:endParaRPr lang="en-US" altLang="zh-TW"/>
          </a:p>
        </p:txBody>
      </p:sp>
    </p:spTree>
    <p:extLst>
      <p:ext uri="{BB962C8B-B14F-4D97-AF65-F5344CB8AC3E}">
        <p14:creationId xmlns:p14="http://schemas.microsoft.com/office/powerpoint/2010/main" val="2968833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64A1F722-599D-4A74-A2D2-4F09811D8DD6}" type="slidenum">
              <a:rPr lang="en-US" altLang="zh-TW"/>
              <a:pPr>
                <a:defRPr/>
              </a:pPr>
              <a:t>‹#›</a:t>
            </a:fld>
            <a:endParaRPr lang="en-US" altLang="zh-TW"/>
          </a:p>
        </p:txBody>
      </p:sp>
    </p:spTree>
    <p:extLst>
      <p:ext uri="{BB962C8B-B14F-4D97-AF65-F5344CB8AC3E}">
        <p14:creationId xmlns:p14="http://schemas.microsoft.com/office/powerpoint/2010/main" val="1313299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451D7C63-4EDF-42D4-8764-5761D21ABF1D}" type="slidenum">
              <a:rPr lang="en-US" altLang="zh-TW"/>
              <a:pPr>
                <a:defRPr/>
              </a:pPr>
              <a:t>‹#›</a:t>
            </a:fld>
            <a:endParaRPr lang="en-US" altLang="zh-TW"/>
          </a:p>
        </p:txBody>
      </p:sp>
    </p:spTree>
    <p:extLst>
      <p:ext uri="{BB962C8B-B14F-4D97-AF65-F5344CB8AC3E}">
        <p14:creationId xmlns:p14="http://schemas.microsoft.com/office/powerpoint/2010/main" val="1818292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288E9838-3293-437D-8B5E-3DBE368593AA}" type="slidenum">
              <a:rPr lang="en-US" altLang="zh-TW"/>
              <a:pPr>
                <a:defRPr/>
              </a:pPr>
              <a:t>‹#›</a:t>
            </a:fld>
            <a:endParaRPr lang="en-US" altLang="zh-TW"/>
          </a:p>
        </p:txBody>
      </p:sp>
    </p:spTree>
    <p:extLst>
      <p:ext uri="{BB962C8B-B14F-4D97-AF65-F5344CB8AC3E}">
        <p14:creationId xmlns:p14="http://schemas.microsoft.com/office/powerpoint/2010/main" val="1372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9E7A5D3A-1A92-4210-B250-B0969389D02C}" type="slidenum">
              <a:rPr lang="en-US" altLang="zh-TW"/>
              <a:pPr>
                <a:defRPr/>
              </a:pPr>
              <a:t>‹#›</a:t>
            </a:fld>
            <a:endParaRPr lang="en-US" altLang="zh-TW"/>
          </a:p>
        </p:txBody>
      </p:sp>
    </p:spTree>
    <p:extLst>
      <p:ext uri="{BB962C8B-B14F-4D97-AF65-F5344CB8AC3E}">
        <p14:creationId xmlns:p14="http://schemas.microsoft.com/office/powerpoint/2010/main" val="3792458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80ED55F6-BB92-4666-BAA2-29049AA4FEE6}" type="slidenum">
              <a:rPr lang="en-US" altLang="zh-TW"/>
              <a:pPr>
                <a:defRPr/>
              </a:pPr>
              <a:t>‹#›</a:t>
            </a:fld>
            <a:endParaRPr lang="en-US" altLang="zh-TW"/>
          </a:p>
        </p:txBody>
      </p:sp>
    </p:spTree>
    <p:extLst>
      <p:ext uri="{BB962C8B-B14F-4D97-AF65-F5344CB8AC3E}">
        <p14:creationId xmlns:p14="http://schemas.microsoft.com/office/powerpoint/2010/main" val="106131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0A923E-4211-42EB-9DCD-46C009E8903F}" type="slidenum">
              <a:rPr lang="zh-TW" altLang="en-US"/>
              <a:pPr>
                <a:defRPr/>
              </a:pPr>
              <a:t>‹#›</a:t>
            </a:fld>
            <a:endParaRPr lang="en-US" altLang="zh-TW"/>
          </a:p>
        </p:txBody>
      </p:sp>
    </p:spTree>
    <p:extLst>
      <p:ext uri="{BB962C8B-B14F-4D97-AF65-F5344CB8AC3E}">
        <p14:creationId xmlns:p14="http://schemas.microsoft.com/office/powerpoint/2010/main" val="3142706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EF392BE2-2400-4807-88EE-3A5258B9B084}" type="slidenum">
              <a:rPr lang="en-US" altLang="zh-TW"/>
              <a:pPr>
                <a:defRPr/>
              </a:pPr>
              <a:t>‹#›</a:t>
            </a:fld>
            <a:endParaRPr lang="en-US" altLang="zh-TW"/>
          </a:p>
        </p:txBody>
      </p:sp>
    </p:spTree>
    <p:extLst>
      <p:ext uri="{BB962C8B-B14F-4D97-AF65-F5344CB8AC3E}">
        <p14:creationId xmlns:p14="http://schemas.microsoft.com/office/powerpoint/2010/main" val="1978117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41B76101-A12B-492B-A518-4B82C7B4D19F}" type="slidenum">
              <a:rPr lang="en-US" altLang="zh-TW"/>
              <a:pPr>
                <a:defRPr/>
              </a:pPr>
              <a:t>‹#›</a:t>
            </a:fld>
            <a:endParaRPr lang="en-US" altLang="zh-TW"/>
          </a:p>
        </p:txBody>
      </p:sp>
    </p:spTree>
    <p:extLst>
      <p:ext uri="{BB962C8B-B14F-4D97-AF65-F5344CB8AC3E}">
        <p14:creationId xmlns:p14="http://schemas.microsoft.com/office/powerpoint/2010/main" val="1372661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DDA47F7C-3063-4A1D-8326-1DBF02257CF5}" type="slidenum">
              <a:rPr lang="en-US" altLang="zh-TW"/>
              <a:pPr>
                <a:defRPr/>
              </a:pPr>
              <a:t>‹#›</a:t>
            </a:fld>
            <a:endParaRPr lang="en-US" altLang="zh-TW"/>
          </a:p>
        </p:txBody>
      </p:sp>
    </p:spTree>
    <p:extLst>
      <p:ext uri="{BB962C8B-B14F-4D97-AF65-F5344CB8AC3E}">
        <p14:creationId xmlns:p14="http://schemas.microsoft.com/office/powerpoint/2010/main" val="3256024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D87BC27D-F530-44FF-9A65-1CD70DE3FB40}" type="slidenum">
              <a:rPr lang="en-US" altLang="zh-TW"/>
              <a:pPr>
                <a:defRPr/>
              </a:pPr>
              <a:t>‹#›</a:t>
            </a:fld>
            <a:endParaRPr lang="en-US" altLang="zh-TW"/>
          </a:p>
        </p:txBody>
      </p:sp>
    </p:spTree>
    <p:extLst>
      <p:ext uri="{BB962C8B-B14F-4D97-AF65-F5344CB8AC3E}">
        <p14:creationId xmlns:p14="http://schemas.microsoft.com/office/powerpoint/2010/main" val="97853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7DC36EB9-FA63-4087-8188-3F363966E58F}" type="slidenum">
              <a:rPr lang="en-US" altLang="zh-TW"/>
              <a:pPr>
                <a:defRPr/>
              </a:pPr>
              <a:t>‹#›</a:t>
            </a:fld>
            <a:endParaRPr lang="en-US" altLang="zh-TW"/>
          </a:p>
        </p:txBody>
      </p:sp>
    </p:spTree>
    <p:extLst>
      <p:ext uri="{BB962C8B-B14F-4D97-AF65-F5344CB8AC3E}">
        <p14:creationId xmlns:p14="http://schemas.microsoft.com/office/powerpoint/2010/main" val="963648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half" idx="3"/>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1D7C42F3-8662-46EF-B106-3CDA8C81E96D}" type="slidenum">
              <a:rPr lang="en-US" altLang="zh-TW"/>
              <a:pPr>
                <a:defRPr/>
              </a:pPr>
              <a:t>‹#›</a:t>
            </a:fld>
            <a:endParaRPr lang="en-US" altLang="zh-TW"/>
          </a:p>
        </p:txBody>
      </p:sp>
    </p:spTree>
    <p:extLst>
      <p:ext uri="{BB962C8B-B14F-4D97-AF65-F5344CB8AC3E}">
        <p14:creationId xmlns:p14="http://schemas.microsoft.com/office/powerpoint/2010/main" val="2164896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12DFEA63-7707-490B-8C56-F13F0630FB14}" type="slidenum">
              <a:rPr lang="en-US" altLang="zh-TW"/>
              <a:pPr>
                <a:defRPr/>
              </a:pPr>
              <a:t>‹#›</a:t>
            </a:fld>
            <a:endParaRPr lang="en-US" altLang="zh-TW"/>
          </a:p>
        </p:txBody>
      </p:sp>
    </p:spTree>
    <p:extLst>
      <p:ext uri="{BB962C8B-B14F-4D97-AF65-F5344CB8AC3E}">
        <p14:creationId xmlns:p14="http://schemas.microsoft.com/office/powerpoint/2010/main" val="3329661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50741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6015DFF-4513-4C3D-945C-54A57702673A}" type="slidenum">
              <a:rPr lang="zh-TW" altLang="en-US"/>
              <a:pPr>
                <a:defRPr/>
              </a:pPr>
              <a:t>‹#›</a:t>
            </a:fld>
            <a:endParaRPr lang="en-US" altLang="zh-TW"/>
          </a:p>
        </p:txBody>
      </p:sp>
    </p:spTree>
    <p:extLst>
      <p:ext uri="{BB962C8B-B14F-4D97-AF65-F5344CB8AC3E}">
        <p14:creationId xmlns:p14="http://schemas.microsoft.com/office/powerpoint/2010/main" val="88571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37ECD3E-7DF1-4FD6-A99B-06AC5D787494}" type="slidenum">
              <a:rPr lang="zh-TW" altLang="en-US"/>
              <a:pPr>
                <a:defRPr/>
              </a:pPr>
              <a:t>‹#›</a:t>
            </a:fld>
            <a:endParaRPr lang="en-US" altLang="zh-TW"/>
          </a:p>
        </p:txBody>
      </p:sp>
    </p:spTree>
    <p:extLst>
      <p:ext uri="{BB962C8B-B14F-4D97-AF65-F5344CB8AC3E}">
        <p14:creationId xmlns:p14="http://schemas.microsoft.com/office/powerpoint/2010/main" val="1418814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D82857A7-3BBD-4E36-A1B1-4100D5961391}" type="slidenum">
              <a:rPr lang="zh-TW" altLang="en-US"/>
              <a:pPr>
                <a:defRPr/>
              </a:pPr>
              <a:t>‹#›</a:t>
            </a:fld>
            <a:endParaRPr lang="en-US" altLang="zh-TW"/>
          </a:p>
        </p:txBody>
      </p:sp>
    </p:spTree>
    <p:extLst>
      <p:ext uri="{BB962C8B-B14F-4D97-AF65-F5344CB8AC3E}">
        <p14:creationId xmlns:p14="http://schemas.microsoft.com/office/powerpoint/2010/main" val="131949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57330CA6-AEE5-48AE-ACC2-C89877652CBC}" type="slidenum">
              <a:rPr lang="zh-TW" altLang="en-US"/>
              <a:pPr>
                <a:defRPr/>
              </a:pPr>
              <a:t>‹#›</a:t>
            </a:fld>
            <a:endParaRPr lang="en-US" altLang="zh-TW"/>
          </a:p>
        </p:txBody>
      </p:sp>
    </p:spTree>
    <p:extLst>
      <p:ext uri="{BB962C8B-B14F-4D97-AF65-F5344CB8AC3E}">
        <p14:creationId xmlns:p14="http://schemas.microsoft.com/office/powerpoint/2010/main" val="3339794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81E3B3A-3EBF-4AF2-8210-E3343D26C55D}" type="slidenum">
              <a:rPr lang="zh-TW" altLang="en-US"/>
              <a:pPr>
                <a:defRPr/>
              </a:pPr>
              <a:t>‹#›</a:t>
            </a:fld>
            <a:endParaRPr lang="en-US" altLang="zh-TW"/>
          </a:p>
        </p:txBody>
      </p:sp>
    </p:spTree>
    <p:extLst>
      <p:ext uri="{BB962C8B-B14F-4D97-AF65-F5344CB8AC3E}">
        <p14:creationId xmlns:p14="http://schemas.microsoft.com/office/powerpoint/2010/main" val="157798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4F3D882-2562-4680-B53A-015C0358402B}" type="slidenum">
              <a:rPr lang="zh-TW" altLang="en-US"/>
              <a:pPr>
                <a:defRPr/>
              </a:pPr>
              <a:t>‹#›</a:t>
            </a:fld>
            <a:endParaRPr lang="en-US" altLang="zh-TW"/>
          </a:p>
        </p:txBody>
      </p:sp>
    </p:spTree>
    <p:extLst>
      <p:ext uri="{BB962C8B-B14F-4D97-AF65-F5344CB8AC3E}">
        <p14:creationId xmlns:p14="http://schemas.microsoft.com/office/powerpoint/2010/main" val="2765654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4DEA652-F8DB-41BB-BF42-AC228EA5979C}" type="slidenum">
              <a:rPr lang="zh-TW" altLang="en-US"/>
              <a:pPr>
                <a:defRPr/>
              </a:pPr>
              <a:t>‹#›</a:t>
            </a:fld>
            <a:endParaRPr lang="en-US" altLang="zh-TW"/>
          </a:p>
        </p:txBody>
      </p:sp>
    </p:spTree>
    <p:extLst>
      <p:ext uri="{BB962C8B-B14F-4D97-AF65-F5344CB8AC3E}">
        <p14:creationId xmlns:p14="http://schemas.microsoft.com/office/powerpoint/2010/main" val="182691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smtClean="0"/>
            </a:lvl1pPr>
          </a:lstStyle>
          <a:p>
            <a:pPr>
              <a:defRPr/>
            </a:pPr>
            <a:fld id="{9272F131-6537-4922-AAC5-5FA3A63A3E44}"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7654899C-BC82-4E06-BCB5-A22F8D505C3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71.wmf"/><Relationship Id="rId7" Type="http://schemas.openxmlformats.org/officeDocument/2006/relationships/image" Target="../media/image173.wmf"/><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172.wmf"/><Relationship Id="rId4" Type="http://schemas.openxmlformats.org/officeDocument/2006/relationships/oleObject" Target="../embeddings/oleObject5.bin"/><Relationship Id="rId9" Type="http://schemas.openxmlformats.org/officeDocument/2006/relationships/image" Target="../media/image17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image" Target="../media/image176.jpg"/><Relationship Id="rId1" Type="http://schemas.openxmlformats.org/officeDocument/2006/relationships/slideLayout" Target="../slideLayouts/slideLayout7.xml"/><Relationship Id="rId4" Type="http://schemas.openxmlformats.org/officeDocument/2006/relationships/image" Target="../media/image1580.png"/></Relationships>
</file>

<file path=ppt/slides/_rels/slide105.xml.rels><?xml version="1.0" encoding="UTF-8" standalone="yes"?>
<Relationships xmlns="http://schemas.openxmlformats.org/package/2006/relationships"><Relationship Id="rId13" Type="http://schemas.openxmlformats.org/officeDocument/2006/relationships/image" Target="../media/image1170.png"/><Relationship Id="rId12" Type="http://schemas.openxmlformats.org/officeDocument/2006/relationships/image" Target="../media/image176.jpg"/><Relationship Id="rId17" Type="http://schemas.openxmlformats.org/officeDocument/2006/relationships/image" Target="../media/image1621.png"/><Relationship Id="rId16" Type="http://schemas.openxmlformats.org/officeDocument/2006/relationships/image" Target="../media/image1611.png"/><Relationship Id="rId1" Type="http://schemas.openxmlformats.org/officeDocument/2006/relationships/slideLayout" Target="../slideLayouts/slideLayout7.xml"/><Relationship Id="rId11" Type="http://schemas.openxmlformats.org/officeDocument/2006/relationships/image" Target="../media/image1140.png"/><Relationship Id="rId15" Type="http://schemas.openxmlformats.org/officeDocument/2006/relationships/image" Target="../media/image1600.png"/><Relationship Id="rId14" Type="http://schemas.openxmlformats.org/officeDocument/2006/relationships/image" Target="../media/image1590.png"/></Relationships>
</file>

<file path=ppt/slides/_rels/slide10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 Id="rId5" Type="http://schemas.openxmlformats.org/officeDocument/2006/relationships/image" Target="../media/image1840.png"/><Relationship Id="rId4" Type="http://schemas.openxmlformats.org/officeDocument/2006/relationships/image" Target="../media/image1830.png"/></Relationships>
</file>

<file path=ppt/slides/_rels/slide10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400.png"/><Relationship Id="rId1" Type="http://schemas.openxmlformats.org/officeDocument/2006/relationships/slideLayout" Target="../slideLayouts/slideLayout7.xml"/><Relationship Id="rId4" Type="http://schemas.openxmlformats.org/officeDocument/2006/relationships/image" Target="../media/image611.png"/></Relationships>
</file>

<file path=ppt/slides/_rels/slide10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2.png"/></Relationships>
</file>

<file path=ppt/slides/_rels/slide11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112.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g"/><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9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5" Type="http://schemas.openxmlformats.org/officeDocument/2006/relationships/image" Target="../media/image192.jpeg"/><Relationship Id="rId4" Type="http://schemas.openxmlformats.org/officeDocument/2006/relationships/image" Target="../media/image191.jpeg"/></Relationships>
</file>

<file path=ppt/slides/_rels/slide1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98.jpeg"/><Relationship Id="rId7" Type="http://schemas.openxmlformats.org/officeDocument/2006/relationships/image" Target="../media/image1690.png"/><Relationship Id="rId2" Type="http://schemas.openxmlformats.org/officeDocument/2006/relationships/image" Target="../media/image1610.png"/><Relationship Id="rId1" Type="http://schemas.openxmlformats.org/officeDocument/2006/relationships/slideLayout" Target="../slideLayouts/slideLayout7.xml"/><Relationship Id="rId6" Type="http://schemas.openxmlformats.org/officeDocument/2006/relationships/image" Target="../media/image1680.png"/></Relationships>
</file>

<file path=ppt/slides/_rels/slide12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 Id="rId5" Type="http://schemas.openxmlformats.org/officeDocument/2006/relationships/image" Target="../media/image205.jpeg"/><Relationship Id="rId4" Type="http://schemas.openxmlformats.org/officeDocument/2006/relationships/image" Target="../media/image204.jpeg"/></Relationships>
</file>

<file path=ppt/slides/_rels/slide12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image" Target="../media/image207.jpeg"/></Relationships>
</file>

<file path=ppt/slides/_rels/slide12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195.jpeg"/><Relationship Id="rId1" Type="http://schemas.openxmlformats.org/officeDocument/2006/relationships/slideLayout" Target="../slideLayouts/slideLayout7.xml"/><Relationship Id="rId6" Type="http://schemas.openxmlformats.org/officeDocument/2006/relationships/image" Target="../media/image213.jpeg"/><Relationship Id="rId5" Type="http://schemas.openxmlformats.org/officeDocument/2006/relationships/image" Target="../media/image212.png"/><Relationship Id="rId4" Type="http://schemas.openxmlformats.org/officeDocument/2006/relationships/image" Target="../media/image21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32.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195.jpeg"/></Relationships>
</file>

<file path=ppt/slides/_rels/slide13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228.png"/><Relationship Id="rId4" Type="http://schemas.openxmlformats.org/officeDocument/2006/relationships/image" Target="../media/image61.jpeg"/></Relationships>
</file>

<file path=ppt/slides/_rels/slide141.xml.rels><?xml version="1.0" encoding="UTF-8" standalone="yes"?>
<Relationships xmlns="http://schemas.openxmlformats.org/package/2006/relationships"><Relationship Id="rId8" Type="http://schemas.openxmlformats.org/officeDocument/2006/relationships/image" Target="../media/image2190.png"/><Relationship Id="rId3" Type="http://schemas.openxmlformats.org/officeDocument/2006/relationships/image" Target="../media/image2160.png"/><Relationship Id="rId7" Type="http://schemas.openxmlformats.org/officeDocument/2006/relationships/image" Target="../media/image231.jpeg"/><Relationship Id="rId1" Type="http://schemas.openxmlformats.org/officeDocument/2006/relationships/slideLayout" Target="../slideLayouts/slideLayout7.xml"/><Relationship Id="rId6" Type="http://schemas.openxmlformats.org/officeDocument/2006/relationships/image" Target="../media/image230.jpeg"/><Relationship Id="rId5" Type="http://schemas.openxmlformats.org/officeDocument/2006/relationships/image" Target="../media/image229.wmf"/><Relationship Id="rId10" Type="http://schemas.openxmlformats.org/officeDocument/2006/relationships/image" Target="../media/image2210.png"/><Relationship Id="rId4" Type="http://schemas.openxmlformats.org/officeDocument/2006/relationships/oleObject" Target="../embeddings/oleObject7.bin"/><Relationship Id="rId9" Type="http://schemas.openxmlformats.org/officeDocument/2006/relationships/image" Target="../media/image2200.png"/></Relationships>
</file>

<file path=ppt/slides/_rels/slide142.xml.rels><?xml version="1.0" encoding="UTF-8" standalone="yes"?>
<Relationships xmlns="http://schemas.openxmlformats.org/package/2006/relationships"><Relationship Id="rId3" Type="http://schemas.openxmlformats.org/officeDocument/2006/relationships/image" Target="../media/image2230.png"/><Relationship Id="rId2" Type="http://schemas.openxmlformats.org/officeDocument/2006/relationships/image" Target="../media/image2220.png"/><Relationship Id="rId1" Type="http://schemas.openxmlformats.org/officeDocument/2006/relationships/slideLayout" Target="../slideLayouts/slideLayout7.xml"/><Relationship Id="rId4" Type="http://schemas.openxmlformats.org/officeDocument/2006/relationships/image" Target="../media/image2240.png"/></Relationships>
</file>

<file path=ppt/slides/_rels/slide14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 Id="rId4" Type="http://schemas.openxmlformats.org/officeDocument/2006/relationships/image" Target="../media/image2330.png"/></Relationships>
</file>

<file path=ppt/slides/_rels/slide146.xml.rels><?xml version="1.0" encoding="UTF-8" standalone="yes"?>
<Relationships xmlns="http://schemas.openxmlformats.org/package/2006/relationships"><Relationship Id="rId8" Type="http://schemas.openxmlformats.org/officeDocument/2006/relationships/image" Target="../media/image2350.png"/><Relationship Id="rId3" Type="http://schemas.openxmlformats.org/officeDocument/2006/relationships/oleObject" Target="../embeddings/oleObject8.bin"/><Relationship Id="rId7" Type="http://schemas.openxmlformats.org/officeDocument/2006/relationships/image" Target="../media/image2340.png"/><Relationship Id="rId2" Type="http://schemas.openxmlformats.org/officeDocument/2006/relationships/image" Target="../media/image236.jpeg"/><Relationship Id="rId1" Type="http://schemas.openxmlformats.org/officeDocument/2006/relationships/slideLayout" Target="../slideLayouts/slideLayout7.xml"/><Relationship Id="rId6" Type="http://schemas.openxmlformats.org/officeDocument/2006/relationships/image" Target="../media/image2320.png"/><Relationship Id="rId4" Type="http://schemas.openxmlformats.org/officeDocument/2006/relationships/image" Target="../media/image237.wmf"/></Relationships>
</file>

<file path=ppt/slides/_rels/slide1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38.jpeg"/><Relationship Id="rId1" Type="http://schemas.openxmlformats.org/officeDocument/2006/relationships/slideLayout" Target="../slideLayouts/slideLayout7.xml"/><Relationship Id="rId4" Type="http://schemas.openxmlformats.org/officeDocument/2006/relationships/image" Target="../media/image2400.png"/></Relationships>
</file>

<file path=ppt/slides/_rels/slide14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194.jpeg"/></Relationships>
</file>

<file path=ppt/slides/_rels/slide14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245.jpeg"/><Relationship Id="rId1" Type="http://schemas.openxmlformats.org/officeDocument/2006/relationships/slideLayout" Target="../slideLayouts/slideLayout7.xml"/><Relationship Id="rId4" Type="http://schemas.openxmlformats.org/officeDocument/2006/relationships/image" Target="../media/image246.wmf"/></Relationships>
</file>

<file path=ppt/slides/_rels/slide15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50.jpeg"/><Relationship Id="rId7" Type="http://schemas.openxmlformats.org/officeDocument/2006/relationships/image" Target="../media/image252.wmf"/><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oleObject" Target="../embeddings/oleObject11.bin"/><Relationship Id="rId5" Type="http://schemas.openxmlformats.org/officeDocument/2006/relationships/image" Target="../media/image251.wmf"/><Relationship Id="rId4" Type="http://schemas.openxmlformats.org/officeDocument/2006/relationships/oleObject" Target="../embeddings/oleObject10.bin"/></Relationships>
</file>

<file path=ppt/slides/_rels/slide155.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hyperlink" Target="http://upload.wikimedia.org/wikipedia/commons/8/87/Chirality_with_hands.jpg" TargetMode="External"/><Relationship Id="rId1" Type="http://schemas.openxmlformats.org/officeDocument/2006/relationships/slideLayout" Target="../slideLayouts/slideLayout7.xml"/><Relationship Id="rId5" Type="http://schemas.openxmlformats.org/officeDocument/2006/relationships/image" Target="../media/image255.png"/><Relationship Id="rId4" Type="http://schemas.openxmlformats.org/officeDocument/2006/relationships/hyperlink" Target="http://upload.wikimedia.org/wikipedia/commons/6/6b/Betaine-Alanine.png"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upload.wikimedia.org/wikipedia/commons/7/72/Tartaric-acid-3D-balls.png" TargetMode="External"/><Relationship Id="rId2" Type="http://schemas.openxmlformats.org/officeDocument/2006/relationships/image" Target="../media/image256.jpe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hyperlink" Target="http://upload.wikimedia.org/wikipedia/commons/0/05/Tartaric_acid.svg" TargetMode="External"/><Relationship Id="rId4" Type="http://schemas.openxmlformats.org/officeDocument/2006/relationships/image" Target="../media/image257.png"/></Relationships>
</file>

<file path=ppt/slides/_rels/slide15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hyperlink" Target="http://upload.wikimedia.org/wikipedia/commons/b/b8/D-tartaric_acid.png" TargetMode="External"/><Relationship Id="rId1" Type="http://schemas.openxmlformats.org/officeDocument/2006/relationships/slideLayout" Target="../slideLayouts/slideLayout7.xml"/><Relationship Id="rId5" Type="http://schemas.openxmlformats.org/officeDocument/2006/relationships/image" Target="../media/image260.png"/><Relationship Id="rId4" Type="http://schemas.openxmlformats.org/officeDocument/2006/relationships/hyperlink" Target="http://upload.wikimedia.org/wikipedia/commons/8/89/L-tartaric_acid.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m.tw/url?sa=i&amp;rct=j&amp;q=tsunami&amp;source=images&amp;cd=&amp;cad=rja&amp;docid=zIwfSbT2bCEKEM&amp;tbnid=m5gXdBUS5Gh8lM:&amp;ved=0CAUQjRw&amp;url=http://www.nydailynews.com/news/world/earthquake-tsunami-strike-japan-gallery-1.14981&amp;ei=mcKdUYvIBIbikgWA6oDYDw&amp;psig=AFQjCNHuS84VpC6VKSJhJhT83AXvNa469Q&amp;ust=1369379839845806"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tw/url?sa=i&amp;rct=j&amp;q=tsunami&amp;source=images&amp;cd=&amp;cad=rja&amp;docid=zIwfSbT2bCEKEM&amp;tbnid=m5gXdBUS5Gh8lM:&amp;ved=0CAUQjRw&amp;url=http://www.nydailynews.com/news/world/earthquake-tsunami-strike-japan-gallery-1.14981&amp;ei=mcKdUYvIBIbikgWA6oDYDw&amp;psig=AFQjCNHuS84VpC6VKSJhJhT83AXvNa469Q&amp;ust=1369379839845806" TargetMode="External"/><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10.png"/><Relationship Id="rId5" Type="http://schemas.openxmlformats.org/officeDocument/2006/relationships/image" Target="../media/image66.pn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m.tw/url?sa=i&amp;rct=j&amp;q=tsunami&amp;source=images&amp;cd=&amp;cad=rja&amp;docid=zIwfSbT2bCEKEM&amp;tbnid=m5gXdBUS5Gh8lM:&amp;ved=0CAUQjRw&amp;url=http://www.nydailynews.com/news/world/earthquake-tsunami-strike-japan-gallery-1.14981&amp;ei=mcKdUYvIBIbikgWA6oDYDw&amp;psig=AFQjCNHuS84VpC6VKSJhJhT83AXvNa469Q&amp;ust=1369379839845806" TargetMode="Externa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77.png"/><Relationship Id="rId4" Type="http://schemas.openxmlformats.org/officeDocument/2006/relationships/image" Target="../media/image711.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4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76.jpeg"/><Relationship Id="rId4" Type="http://schemas.openxmlformats.org/officeDocument/2006/relationships/image" Target="../media/image75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jpeg"/><Relationship Id="rId4" Type="http://schemas.openxmlformats.org/officeDocument/2006/relationships/image" Target="../media/image18.pn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m.tw/url?sa=i&amp;rct=j&amp;q=tsunami&amp;source=images&amp;cd=&amp;cad=rja&amp;docid=zIwfSbT2bCEKEM&amp;tbnid=m5gXdBUS5Gh8lM:&amp;ved=0CAUQjRw&amp;url=http://www.nydailynews.com/news/world/earthquake-tsunami-strike-japan-gallery-1.14981&amp;ei=mcKdUYvIBIbikgWA6oDYDw&amp;psig=AFQjCNHuS84VpC6VKSJhJhT83AXvNa469Q&amp;ust=1369379839845806" TargetMode="External"/><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8.jpe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80.jpeg"/><Relationship Id="rId10" Type="http://schemas.openxmlformats.org/officeDocument/2006/relationships/image" Target="../media/image96.png"/><Relationship Id="rId4" Type="http://schemas.openxmlformats.org/officeDocument/2006/relationships/image" Target="../media/image79.jpeg"/><Relationship Id="rId9" Type="http://schemas.openxmlformats.org/officeDocument/2006/relationships/image" Target="../media/image95.png"/></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82.jpeg"/><Relationship Id="rId12" Type="http://schemas.openxmlformats.org/officeDocument/2006/relationships/image" Target="../media/image104.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80.jpeg"/><Relationship Id="rId5" Type="http://schemas.openxmlformats.org/officeDocument/2006/relationships/image" Target="../media/image640.png"/><Relationship Id="rId10" Type="http://schemas.openxmlformats.org/officeDocument/2006/relationships/image" Target="../media/image691.png"/><Relationship Id="rId4" Type="http://schemas.openxmlformats.org/officeDocument/2006/relationships/image" Target="../media/image701.png"/><Relationship Id="rId9" Type="http://schemas.openxmlformats.org/officeDocument/2006/relationships/image" Target="../media/image103.png"/></Relationships>
</file>

<file path=ppt/slides/_rels/slide53.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81.jpeg"/><Relationship Id="rId7" Type="http://schemas.openxmlformats.org/officeDocument/2006/relationships/image" Target="../media/image500.png"/><Relationship Id="rId2" Type="http://schemas.openxmlformats.org/officeDocument/2006/relationships/image" Target="../media/image830.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730.png"/><Relationship Id="rId5" Type="http://schemas.openxmlformats.org/officeDocument/2006/relationships/image" Target="../media/image590.png"/><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8" Type="http://schemas.openxmlformats.org/officeDocument/2006/relationships/image" Target="../media/image860.png"/><Relationship Id="rId7" Type="http://schemas.openxmlformats.org/officeDocument/2006/relationships/image" Target="../media/image550.png"/><Relationship Id="rId1" Type="http://schemas.openxmlformats.org/officeDocument/2006/relationships/slideLayout" Target="../slideLayouts/slideLayout7.xml"/><Relationship Id="rId6" Type="http://schemas.openxmlformats.org/officeDocument/2006/relationships/image" Target="../media/image540.png"/><Relationship Id="rId5" Type="http://schemas.openxmlformats.org/officeDocument/2006/relationships/image" Target="../media/image530.png"/><Relationship Id="rId9"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8.jpg"/></Relationships>
</file>

<file path=ppt/slides/_rels/slide5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11.png"/><Relationship Id="rId7" Type="http://schemas.openxmlformats.org/officeDocument/2006/relationships/image" Target="../media/image105.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6.png"/><Relationship Id="rId5" Type="http://schemas.openxmlformats.org/officeDocument/2006/relationships/image" Target="../media/image113.pn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08.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89.pn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20.png"/><Relationship Id="rId3" Type="http://schemas.openxmlformats.org/officeDocument/2006/relationships/image" Target="../media/image670.png"/><Relationship Id="rId7" Type="http://schemas.openxmlformats.org/officeDocument/2006/relationships/image" Target="../media/image710.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700.png"/><Relationship Id="rId5" Type="http://schemas.openxmlformats.org/officeDocument/2006/relationships/image" Target="../media/image690.png"/><Relationship Id="rId4" Type="http://schemas.openxmlformats.org/officeDocument/2006/relationships/image" Target="../media/image680.png"/><Relationship Id="rId9"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119.png"/><Relationship Id="rId4" Type="http://schemas.openxmlformats.org/officeDocument/2006/relationships/image" Target="../media/image960.png"/></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800.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790.png"/><Relationship Id="rId5" Type="http://schemas.openxmlformats.org/officeDocument/2006/relationships/image" Target="../media/image780.png"/><Relationship Id="rId4" Type="http://schemas.openxmlformats.org/officeDocument/2006/relationships/image" Target="../media/image95.jpeg"/></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96.jpeg"/></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5.gif"/><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96.jpeg"/><Relationship Id="rId7" Type="http://schemas.openxmlformats.org/officeDocument/2006/relationships/image" Target="../media/image138.png"/><Relationship Id="rId12" Type="http://schemas.openxmlformats.org/officeDocument/2006/relationships/image" Target="../media/image142.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7.png"/><Relationship Id="rId5" Type="http://schemas.openxmlformats.org/officeDocument/2006/relationships/image" Target="../media/image136.png"/><Relationship Id="rId10" Type="http://schemas.openxmlformats.org/officeDocument/2006/relationships/image" Target="../media/image5.gif"/><Relationship Id="rId4" Type="http://schemas.openxmlformats.org/officeDocument/2006/relationships/image" Target="../media/image100.png"/><Relationship Id="rId9" Type="http://schemas.openxmlformats.org/officeDocument/2006/relationships/image" Target="../media/image140.png"/></Relationships>
</file>

<file path=ppt/slides/_rels/slide6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09.jpg"/><Relationship Id="rId4" Type="http://schemas.openxmlformats.org/officeDocument/2006/relationships/image" Target="../media/image164.png"/><Relationship Id="rId9" Type="http://schemas.openxmlformats.org/officeDocument/2006/relationships/image" Target="../media/image169.png"/></Relationships>
</file>

<file path=ppt/slides/_rels/slide6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96.jpeg"/><Relationship Id="rId7" Type="http://schemas.openxmlformats.org/officeDocument/2006/relationships/image" Target="../media/image148.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9.xml.rels><?xml version="1.0" encoding="UTF-8" standalone="yes"?>
<Relationships xmlns="http://schemas.openxmlformats.org/package/2006/relationships"><Relationship Id="rId3" Type="http://schemas.openxmlformats.org/officeDocument/2006/relationships/image" Target="../media/image1450.pn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50.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201.png"/><Relationship Id="rId13" Type="http://schemas.openxmlformats.org/officeDocument/2006/relationships/image" Target="../media/image123.png"/><Relationship Id="rId3" Type="http://schemas.openxmlformats.org/officeDocument/2006/relationships/oleObject" Target="../embeddings/oleObject2.bin"/><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3.wmf"/><Relationship Id="rId11" Type="http://schemas.openxmlformats.org/officeDocument/2006/relationships/image" Target="../media/image124.wmf"/><Relationship Id="rId5" Type="http://schemas.openxmlformats.org/officeDocument/2006/relationships/oleObject" Target="../embeddings/oleObject3.bin"/><Relationship Id="rId10" Type="http://schemas.openxmlformats.org/officeDocument/2006/relationships/image" Target="../media/image1220.png"/><Relationship Id="rId4" Type="http://schemas.openxmlformats.org/officeDocument/2006/relationships/image" Target="../media/image122.wmf"/><Relationship Id="rId9" Type="http://schemas.openxmlformats.org/officeDocument/2006/relationships/image" Target="../media/image1211.png"/><Relationship Id="rId14" Type="http://schemas.openxmlformats.org/officeDocument/2006/relationships/image" Target="../media/image124.png"/></Relationships>
</file>

<file path=ppt/slides/_rels/slide84.xml.rels><?xml version="1.0" encoding="UTF-8" standalone="yes"?>
<Relationships xmlns="http://schemas.openxmlformats.org/package/2006/relationships"><Relationship Id="rId8" Type="http://schemas.openxmlformats.org/officeDocument/2006/relationships/image" Target="../media/image990.png"/><Relationship Id="rId3" Type="http://schemas.openxmlformats.org/officeDocument/2006/relationships/image" Target="../media/image126.jpeg"/><Relationship Id="rId7" Type="http://schemas.openxmlformats.org/officeDocument/2006/relationships/image" Target="../media/image980.pn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29.png"/><Relationship Id="rId4" Type="http://schemas.openxmlformats.org/officeDocument/2006/relationships/image" Target="../media/image127.jpeg"/></Relationships>
</file>

<file path=ppt/slides/_rels/slide85.xml.rels><?xml version="1.0" encoding="UTF-8" standalone="yes"?>
<Relationships xmlns="http://schemas.openxmlformats.org/package/2006/relationships"><Relationship Id="rId3" Type="http://schemas.openxmlformats.org/officeDocument/2006/relationships/image" Target="../media/image1301.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330.png"/><Relationship Id="rId5" Type="http://schemas.openxmlformats.org/officeDocument/2006/relationships/image" Target="../media/image1151.png"/><Relationship Id="rId4" Type="http://schemas.openxmlformats.org/officeDocument/2006/relationships/image" Target="../media/image1310.png"/></Relationships>
</file>

<file path=ppt/slides/_rels/slide86.xml.rels><?xml version="1.0" encoding="UTF-8" standalone="yes"?>
<Relationships xmlns="http://schemas.openxmlformats.org/package/2006/relationships"><Relationship Id="rId8" Type="http://schemas.openxmlformats.org/officeDocument/2006/relationships/image" Target="../media/image1070.png"/><Relationship Id="rId3" Type="http://schemas.openxmlformats.org/officeDocument/2006/relationships/image" Target="../media/image133.jpeg"/><Relationship Id="rId7" Type="http://schemas.openxmlformats.org/officeDocument/2006/relationships/image" Target="../media/image1060.png"/><Relationship Id="rId2" Type="http://schemas.openxmlformats.org/officeDocument/2006/relationships/image" Target="../media/image1010.png"/><Relationship Id="rId1" Type="http://schemas.openxmlformats.org/officeDocument/2006/relationships/slideLayout" Target="../slideLayouts/slideLayout7.xml"/><Relationship Id="rId6" Type="http://schemas.openxmlformats.org/officeDocument/2006/relationships/image" Target="../media/image1050.png"/><Relationship Id="rId5" Type="http://schemas.openxmlformats.org/officeDocument/2006/relationships/image" Target="../media/image1040.png"/><Relationship Id="rId4" Type="http://schemas.openxmlformats.org/officeDocument/2006/relationships/image" Target="../media/image134.jpeg"/></Relationships>
</file>

<file path=ppt/slides/_rels/slide87.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130.pn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120.png"/><Relationship Id="rId5" Type="http://schemas.openxmlformats.org/officeDocument/2006/relationships/image" Target="../media/image1110.png"/><Relationship Id="rId4" Type="http://schemas.openxmlformats.org/officeDocument/2006/relationships/image" Target="../media/image1100.png"/></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171.png"/><Relationship Id="rId5" Type="http://schemas.openxmlformats.org/officeDocument/2006/relationships/image" Target="../media/image1160.png"/><Relationship Id="rId4" Type="http://schemas.openxmlformats.org/officeDocument/2006/relationships/image" Target="../media/image138.jpeg"/></Relationships>
</file>

<file path=ppt/slides/_rels/slide89.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1.png"/><Relationship Id="rId7" Type="http://schemas.openxmlformats.org/officeDocument/2006/relationships/image" Target="../media/image1230.png"/><Relationship Id="rId2" Type="http://schemas.openxmlformats.org/officeDocument/2006/relationships/image" Target="../media/image1181.png"/><Relationship Id="rId1" Type="http://schemas.openxmlformats.org/officeDocument/2006/relationships/slideLayout" Target="../slideLayouts/slideLayout7.xml"/><Relationship Id="rId6" Type="http://schemas.openxmlformats.org/officeDocument/2006/relationships/image" Target="../media/image1251.png"/><Relationship Id="rId5" Type="http://schemas.openxmlformats.org/officeDocument/2006/relationships/image" Target="../media/image1210.png"/><Relationship Id="rId4" Type="http://schemas.openxmlformats.org/officeDocument/2006/relationships/image" Target="../media/image1200.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7" Type="http://schemas.openxmlformats.org/officeDocument/2006/relationships/image" Target="../media/image1090.png"/><Relationship Id="rId2" Type="http://schemas.openxmlformats.org/officeDocument/2006/relationships/image" Target="../media/image1080.png"/><Relationship Id="rId1" Type="http://schemas.openxmlformats.org/officeDocument/2006/relationships/slideLayout" Target="../slideLayouts/slideLayout7.xml"/><Relationship Id="rId6" Type="http://schemas.openxmlformats.org/officeDocument/2006/relationships/image" Target="../media/image1260.png"/></Relationships>
</file>

<file path=ppt/slides/_rels/slide91.xml.rels><?xml version="1.0" encoding="UTF-8" standalone="yes"?>
<Relationships xmlns="http://schemas.openxmlformats.org/package/2006/relationships"><Relationship Id="rId8" Type="http://schemas.openxmlformats.org/officeDocument/2006/relationships/image" Target="../media/image1300.png"/><Relationship Id="rId3" Type="http://schemas.openxmlformats.org/officeDocument/2006/relationships/image" Target="../media/image1150.png"/><Relationship Id="rId7" Type="http://schemas.openxmlformats.org/officeDocument/2006/relationships/image" Target="../media/image1291.png"/><Relationship Id="rId2" Type="http://schemas.openxmlformats.org/officeDocument/2006/relationships/image" Target="../media/image1270.png"/><Relationship Id="rId1" Type="http://schemas.openxmlformats.org/officeDocument/2006/relationships/slideLayout" Target="../slideLayouts/slideLayout7.xml"/><Relationship Id="rId6" Type="http://schemas.openxmlformats.org/officeDocument/2006/relationships/image" Target="../media/image1281.png"/><Relationship Id="rId5" Type="http://schemas.openxmlformats.org/officeDocument/2006/relationships/image" Target="../media/image1250.png"/><Relationship Id="rId4" Type="http://schemas.openxmlformats.org/officeDocument/2006/relationships/image" Target="../media/image1221.png"/></Relationships>
</file>

<file path=ppt/slides/_rels/slide92.xml.rels><?xml version="1.0" encoding="UTF-8" standalone="yes"?>
<Relationships xmlns="http://schemas.openxmlformats.org/package/2006/relationships"><Relationship Id="rId8" Type="http://schemas.openxmlformats.org/officeDocument/2006/relationships/image" Target="../media/image1360.png"/><Relationship Id="rId3" Type="http://schemas.openxmlformats.org/officeDocument/2006/relationships/image" Target="../media/image141.png"/><Relationship Id="rId7" Type="http://schemas.openxmlformats.org/officeDocument/2006/relationships/image" Target="../media/image1350.png"/><Relationship Id="rId2" Type="http://schemas.openxmlformats.org/officeDocument/2006/relationships/hyperlink" Target="http://upload.wikimedia.org/wikipedia/commons/5/57/James_Clerk_Maxwell.png" TargetMode="External"/><Relationship Id="rId1" Type="http://schemas.openxmlformats.org/officeDocument/2006/relationships/slideLayout" Target="../slideLayouts/slideLayout7.xml"/><Relationship Id="rId6" Type="http://schemas.openxmlformats.org/officeDocument/2006/relationships/image" Target="../media/image1340.png"/><Relationship Id="rId5" Type="http://schemas.openxmlformats.org/officeDocument/2006/relationships/image" Target="../media/image144.png"/><Relationship Id="rId4" Type="http://schemas.openxmlformats.org/officeDocument/2006/relationships/image" Target="../media/image143.png"/></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90.png"/><Relationship Id="rId2" Type="http://schemas.openxmlformats.org/officeDocument/2006/relationships/image" Target="../media/image118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3061860" y="314588"/>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p:sp>
        <p:nvSpPr>
          <p:cNvPr id="96263" name="文字方塊 9"/>
          <p:cNvSpPr txBox="1">
            <a:spLocks noChangeArrowheads="1"/>
          </p:cNvSpPr>
          <p:nvPr/>
        </p:nvSpPr>
        <p:spPr bwMode="auto">
          <a:xfrm>
            <a:off x="1016605" y="4148554"/>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電流是</a:t>
            </a:r>
            <a:r>
              <a:rPr lang="zh-CN" altLang="en-US" sz="1800" dirty="0"/>
              <a:t>靜</a:t>
            </a:r>
            <a:r>
              <a:rPr lang="zh-TW" altLang="en-US" sz="1800" dirty="0"/>
              <a:t>磁場的來源，而且產生的磁場是漩渦狀的，不是放射狀的。</a:t>
            </a:r>
          </a:p>
        </p:txBody>
      </p:sp>
      <p:sp>
        <p:nvSpPr>
          <p:cNvPr id="96264" name="文字方塊 10"/>
          <p:cNvSpPr txBox="1">
            <a:spLocks noChangeArrowheads="1"/>
          </p:cNvSpPr>
          <p:nvPr/>
        </p:nvSpPr>
        <p:spPr bwMode="auto">
          <a:xfrm>
            <a:off x="1016605" y="4577179"/>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電荷是靜電場的來源</a:t>
            </a:r>
            <a:r>
              <a:rPr lang="zh-TW" altLang="en-US" sz="1800" dirty="0"/>
              <a:t>，而且產生的電場是放射狀的，不是漩渦狀的。</a:t>
            </a:r>
          </a:p>
        </p:txBody>
      </p:sp>
      <p:sp>
        <p:nvSpPr>
          <p:cNvPr id="96265" name="文字方塊 7"/>
          <p:cNvSpPr txBox="1">
            <a:spLocks noChangeArrowheads="1"/>
          </p:cNvSpPr>
          <p:nvPr/>
        </p:nvSpPr>
        <p:spPr bwMode="auto">
          <a:xfrm>
            <a:off x="1016605" y="5048811"/>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電場變化感應產生磁場，感應磁場是漩渦狀，與變化的電場方向垂直。</a:t>
            </a:r>
          </a:p>
        </p:txBody>
      </p:sp>
      <mc:AlternateContent xmlns:mc="http://schemas.openxmlformats.org/markup-compatibility/2006" xmlns:a14="http://schemas.microsoft.com/office/drawing/2010/main">
        <mc:Choice Requires="a14">
          <p:sp>
            <p:nvSpPr>
              <p:cNvPr id="14" name="文字方塊 13"/>
              <p:cNvSpPr txBox="1"/>
              <p:nvPr/>
            </p:nvSpPr>
            <p:spPr>
              <a:xfrm>
                <a:off x="1135618" y="1276789"/>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135618" y="1276789"/>
                <a:ext cx="1962781" cy="818879"/>
              </a:xfrm>
              <a:prstGeom prst="rect">
                <a:avLst/>
              </a:prstGeom>
              <a:blipFill>
                <a:blip r:embed="rId2"/>
                <a:stretch>
                  <a:fillRect l="-43871"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35618" y="3221007"/>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35618" y="3221007"/>
                <a:ext cx="2824299" cy="818879"/>
              </a:xfrm>
              <a:prstGeom prst="rect">
                <a:avLst/>
              </a:prstGeom>
              <a:blipFill>
                <a:blip r:embed="rId3"/>
                <a:stretch>
                  <a:fillRect l="-30493" t="-128788"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135618" y="2296550"/>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135618" y="2296550"/>
                <a:ext cx="1503938" cy="818879"/>
              </a:xfrm>
              <a:prstGeom prst="rect">
                <a:avLst/>
              </a:prstGeom>
              <a:blipFill>
                <a:blip r:embed="rId4"/>
                <a:stretch>
                  <a:fillRect l="-57983" t="-128788"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136559" y="315981"/>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36559" y="315981"/>
                <a:ext cx="1579600" cy="818879"/>
              </a:xfrm>
              <a:prstGeom prst="rect">
                <a:avLst/>
              </a:prstGeom>
              <a:blipFill>
                <a:blip r:embed="rId5"/>
                <a:stretch>
                  <a:fillRect l="-53968" t="-128788" b="-186364"/>
                </a:stretch>
              </a:blipFill>
            </p:spPr>
            <p:txBody>
              <a:bodyPr/>
              <a:lstStyle/>
              <a:p>
                <a:r>
                  <a:rPr lang="en-TW">
                    <a:noFill/>
                  </a:rPr>
                  <a:t> </a:t>
                </a:r>
              </a:p>
            </p:txBody>
          </p:sp>
        </mc:Fallback>
      </mc:AlternateContent>
      <p:sp>
        <p:nvSpPr>
          <p:cNvPr id="2" name="文字方塊 1">
            <a:extLst>
              <a:ext uri="{FF2B5EF4-FFF2-40B4-BE49-F238E27FC236}">
                <a16:creationId xmlns:a16="http://schemas.microsoft.com/office/drawing/2014/main" id="{26AC0ACA-EBF7-314E-A35C-BAA4FD884B1C}"/>
              </a:ext>
            </a:extLst>
          </p:cNvPr>
          <p:cNvSpPr txBox="1"/>
          <p:nvPr/>
        </p:nvSpPr>
        <p:spPr>
          <a:xfrm>
            <a:off x="1016605" y="6087032"/>
            <a:ext cx="6570663" cy="369332"/>
          </a:xfrm>
          <a:prstGeom prst="rect">
            <a:avLst/>
          </a:prstGeom>
          <a:noFill/>
        </p:spPr>
        <p:txBody>
          <a:bodyPr wrap="square" rtlCol="0">
            <a:spAutoFit/>
          </a:bodyPr>
          <a:lstStyle/>
          <a:p>
            <a:r>
              <a:rPr kumimoji="1" lang="zh-TW" altLang="en-US" sz="1800" dirty="0"/>
              <a:t>這樣的方程式最驚人的預測就是</a:t>
            </a:r>
            <a:r>
              <a:rPr kumimoji="1" lang="zh-TW" altLang="en-US" sz="1800" dirty="0">
                <a:solidFill>
                  <a:srgbClr val="FF0000"/>
                </a:solidFill>
              </a:rPr>
              <a:t>真空中</a:t>
            </a:r>
            <a:r>
              <a:rPr kumimoji="1" lang="zh-TW" altLang="en-US" sz="1800" dirty="0"/>
              <a:t>的電磁波！</a:t>
            </a:r>
          </a:p>
        </p:txBody>
      </p:sp>
      <p:cxnSp>
        <p:nvCxnSpPr>
          <p:cNvPr id="4" name="Straight Arrow Connector 3">
            <a:extLst>
              <a:ext uri="{FF2B5EF4-FFF2-40B4-BE49-F238E27FC236}">
                <a16:creationId xmlns:a16="http://schemas.microsoft.com/office/drawing/2014/main" id="{61352B18-D4B0-4251-877D-50EB8293BD92}"/>
              </a:ext>
            </a:extLst>
          </p:cNvPr>
          <p:cNvCxnSpPr/>
          <p:nvPr/>
        </p:nvCxnSpPr>
        <p:spPr>
          <a:xfrm flipV="1">
            <a:off x="1871700" y="3698504"/>
            <a:ext cx="495055" cy="450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6D40BA-DD0C-696A-B4D2-D8DCDBBFC592}"/>
              </a:ext>
            </a:extLst>
          </p:cNvPr>
          <p:cNvCxnSpPr>
            <a:cxnSpLocks/>
          </p:cNvCxnSpPr>
          <p:nvPr/>
        </p:nvCxnSpPr>
        <p:spPr>
          <a:xfrm flipV="1">
            <a:off x="1196625" y="962624"/>
            <a:ext cx="1170130" cy="35984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DA444D4-60BF-0347-DD08-7410F49648CE}"/>
              </a:ext>
            </a:extLst>
          </p:cNvPr>
          <p:cNvCxnSpPr>
            <a:cxnSpLocks/>
          </p:cNvCxnSpPr>
          <p:nvPr/>
        </p:nvCxnSpPr>
        <p:spPr>
          <a:xfrm flipV="1">
            <a:off x="2589040" y="3836459"/>
            <a:ext cx="947845" cy="1229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36B9BED-F81C-DAB8-5ADB-08E96C91A3DF}"/>
              </a:ext>
            </a:extLst>
          </p:cNvPr>
          <p:cNvCxnSpPr>
            <a:cxnSpLocks/>
          </p:cNvCxnSpPr>
          <p:nvPr/>
        </p:nvCxnSpPr>
        <p:spPr>
          <a:xfrm flipV="1">
            <a:off x="2276745" y="2011591"/>
            <a:ext cx="439414" cy="35696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7">
            <a:extLst>
              <a:ext uri="{FF2B5EF4-FFF2-40B4-BE49-F238E27FC236}">
                <a16:creationId xmlns:a16="http://schemas.microsoft.com/office/drawing/2014/main" id="{2E62E024-07B8-D242-49D0-45EC0900FFE9}"/>
              </a:ext>
            </a:extLst>
          </p:cNvPr>
          <p:cNvSpPr txBox="1">
            <a:spLocks noChangeArrowheads="1"/>
          </p:cNvSpPr>
          <p:nvPr/>
        </p:nvSpPr>
        <p:spPr bwMode="auto">
          <a:xfrm>
            <a:off x="1016605" y="5497165"/>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磁場變化感應產生電場，感應電場是漩渦狀，與變化的磁場方向垂直。</a:t>
            </a:r>
          </a:p>
        </p:txBody>
      </p:sp>
    </p:spTree>
    <p:extLst>
      <p:ext uri="{BB962C8B-B14F-4D97-AF65-F5344CB8AC3E}">
        <p14:creationId xmlns:p14="http://schemas.microsoft.com/office/powerpoint/2010/main" val="18060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Line 8"/>
          <p:cNvSpPr>
            <a:spLocks noChangeShapeType="1"/>
          </p:cNvSpPr>
          <p:nvPr/>
        </p:nvSpPr>
        <p:spPr bwMode="auto">
          <a:xfrm flipV="1">
            <a:off x="2669524" y="2405108"/>
            <a:ext cx="0" cy="5746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Oval 10"/>
          <p:cNvSpPr>
            <a:spLocks noChangeArrowheads="1"/>
          </p:cNvSpPr>
          <p:nvPr/>
        </p:nvSpPr>
        <p:spPr bwMode="auto">
          <a:xfrm>
            <a:off x="2020881" y="2648124"/>
            <a:ext cx="440329" cy="405343"/>
          </a:xfrm>
          <a:prstGeom prst="ellipse">
            <a:avLst/>
          </a:prstGeom>
          <a:solidFill>
            <a:srgbClr val="FFFF00">
              <a:alpha val="35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dirty="0"/>
              <a:t> </a:t>
            </a:r>
            <a:r>
              <a:rPr lang="en-US" altLang="zh-TW" dirty="0"/>
              <a:t>+</a:t>
            </a:r>
            <a:endParaRPr lang="zh-TW" altLang="en-US" dirty="0"/>
          </a:p>
        </p:txBody>
      </p:sp>
      <mc:AlternateContent xmlns:mc="http://schemas.openxmlformats.org/markup-compatibility/2006" xmlns:a14="http://schemas.microsoft.com/office/drawing/2010/main">
        <mc:Choice Requires="a14">
          <p:sp>
            <p:nvSpPr>
              <p:cNvPr id="10" name="Oval 10"/>
              <p:cNvSpPr>
                <a:spLocks noChangeArrowheads="1"/>
              </p:cNvSpPr>
              <p:nvPr/>
            </p:nvSpPr>
            <p:spPr bwMode="auto">
              <a:xfrm>
                <a:off x="2016707" y="2732337"/>
                <a:ext cx="440329" cy="405343"/>
              </a:xfrm>
              <a:prstGeom prst="ellipse">
                <a:avLst/>
              </a:prstGeom>
              <a:solidFill>
                <a:srgbClr val="FFFF00">
                  <a:alpha val="29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14:m>
                  <m:oMathPara xmlns:m="http://schemas.openxmlformats.org/officeDocument/2006/math">
                    <m:oMathParaPr>
                      <m:jc m:val="centerGroup"/>
                    </m:oMathParaPr>
                    <m:oMath xmlns:m="http://schemas.openxmlformats.org/officeDocument/2006/math">
                      <m:r>
                        <a:rPr lang="en-US" altLang="zh-TW" i="1" dirty="0" smtClean="0">
                          <a:latin typeface="Cambria Math"/>
                        </a:rPr>
                        <m:t>−</m:t>
                      </m:r>
                    </m:oMath>
                  </m:oMathPara>
                </a14:m>
                <a:endParaRPr lang="zh-TW" altLang="en-US" dirty="0"/>
              </a:p>
            </p:txBody>
          </p:sp>
        </mc:Choice>
        <mc:Fallback xmlns="">
          <p:sp>
            <p:nvSpPr>
              <p:cNvPr id="10" name="Oval 10"/>
              <p:cNvSpPr>
                <a:spLocks noRot="1" noChangeAspect="1" noMove="1" noResize="1" noEditPoints="1" noAdjustHandles="1" noChangeArrowheads="1" noChangeShapeType="1" noTextEdit="1"/>
              </p:cNvSpPr>
              <p:nvPr/>
            </p:nvSpPr>
            <p:spPr bwMode="auto">
              <a:xfrm>
                <a:off x="2016707" y="2732337"/>
                <a:ext cx="440329" cy="405343"/>
              </a:xfrm>
              <a:prstGeom prst="ellipse">
                <a:avLst/>
              </a:prstGeom>
              <a:blipFill>
                <a:blip r:embed="rId3"/>
                <a:stretch>
                  <a:fillRect/>
                </a:stretch>
              </a:blipFill>
              <a:ln w="9525">
                <a:solidFill>
                  <a:schemeClr val="tx1"/>
                </a:solidFill>
                <a:round/>
                <a:headEnd/>
                <a:tailEnd/>
              </a:ln>
            </p:spPr>
            <p:txBody>
              <a:bodyPr/>
              <a:lstStyle/>
              <a:p>
                <a:r>
                  <a:rPr lang="en-US">
                    <a:noFill/>
                  </a:rPr>
                  <a:t> </a:t>
                </a:r>
              </a:p>
            </p:txBody>
          </p:sp>
        </mc:Fallback>
      </mc:AlternateContent>
      <p:sp>
        <p:nvSpPr>
          <p:cNvPr id="11" name="Text Box 4"/>
          <p:cNvSpPr txBox="1">
            <a:spLocks noChangeArrowheads="1"/>
          </p:cNvSpPr>
          <p:nvPr/>
        </p:nvSpPr>
        <p:spPr bwMode="auto">
          <a:xfrm>
            <a:off x="913841" y="1202167"/>
            <a:ext cx="6526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如果有一個電偶極突然形成，遠處的電磁場如何產生呢？</a:t>
            </a:r>
          </a:p>
        </p:txBody>
      </p:sp>
      <mc:AlternateContent xmlns:mc="http://schemas.openxmlformats.org/markup-compatibility/2006" xmlns:a14="http://schemas.microsoft.com/office/drawing/2010/main">
        <mc:Choice Requires="a14">
          <p:sp>
            <p:nvSpPr>
              <p:cNvPr id="12" name="Text Box 7"/>
              <p:cNvSpPr txBox="1">
                <a:spLocks noChangeArrowheads="1"/>
              </p:cNvSpPr>
              <p:nvPr/>
            </p:nvSpPr>
            <p:spPr bwMode="auto">
              <a:xfrm>
                <a:off x="6674969" y="1697222"/>
                <a:ext cx="115127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14:m>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𝐵</m:t>
                        </m:r>
                      </m:e>
                    </m:acc>
                  </m:oMath>
                </a14:m>
                <a:r>
                  <a:rPr lang="zh-TW" altLang="en-US" dirty="0"/>
                  <a:t> </a:t>
                </a:r>
                <a:r>
                  <a:rPr lang="en-US" altLang="zh-TW" dirty="0"/>
                  <a:t>?</a:t>
                </a:r>
              </a:p>
            </p:txBody>
          </p:sp>
        </mc:Choice>
        <mc:Fallback xmlns="">
          <p:sp>
            <p:nvSpPr>
              <p:cNvPr id="12" name="Text Box 7"/>
              <p:cNvSpPr txBox="1">
                <a:spLocks noRot="1" noChangeAspect="1" noMove="1" noResize="1" noEditPoints="1" noAdjustHandles="1" noChangeArrowheads="1" noChangeShapeType="1" noTextEdit="1"/>
              </p:cNvSpPr>
              <p:nvPr/>
            </p:nvSpPr>
            <p:spPr bwMode="auto">
              <a:xfrm>
                <a:off x="6674969" y="1697222"/>
                <a:ext cx="1151270" cy="506421"/>
              </a:xfrm>
              <a:prstGeom prst="rect">
                <a:avLst/>
              </a:prstGeom>
              <a:blipFill>
                <a:blip r:embed="rId4"/>
                <a:stretch>
                  <a:fillRect l="-1087" b="-268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557011" y="2088669"/>
                <a:ext cx="225025"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𝑃</m:t>
                          </m:r>
                        </m:e>
                      </m:acc>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557011" y="2088669"/>
                <a:ext cx="225025" cy="402931"/>
              </a:xfrm>
              <a:prstGeom prst="rect">
                <a:avLst/>
              </a:prstGeom>
              <a:blipFill>
                <a:blip r:embed="rId5"/>
                <a:stretch>
                  <a:fillRect r="-44444"/>
                </a:stretch>
              </a:blipFill>
            </p:spPr>
            <p:txBody>
              <a:bodyPr/>
              <a:lstStyle/>
              <a:p>
                <a:r>
                  <a:rPr lang="en-US">
                    <a:noFill/>
                  </a:rPr>
                  <a:t> </a:t>
                </a:r>
              </a:p>
            </p:txBody>
          </p:sp>
        </mc:Fallback>
      </mc:AlternateContent>
      <p:sp>
        <p:nvSpPr>
          <p:cNvPr id="13" name="文字方塊 1"/>
          <p:cNvSpPr txBox="1">
            <a:spLocks noChangeArrowheads="1"/>
          </p:cNvSpPr>
          <p:nvPr/>
        </p:nvSpPr>
        <p:spPr bwMode="auto">
          <a:xfrm>
            <a:off x="926595" y="4869160"/>
            <a:ext cx="7548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空間中及遠方都沒有電荷與電流</a:t>
            </a:r>
            <a:r>
              <a:rPr lang="zh-Hant" altLang="en-US" sz="1800" dirty="0"/>
              <a:t>存在</a:t>
            </a:r>
            <a:r>
              <a:rPr lang="zh-TW" altLang="en-US" sz="1800" dirty="0"/>
              <a:t>，電磁場無法由電荷、電流產生。</a:t>
            </a:r>
          </a:p>
        </p:txBody>
      </p:sp>
      <p:sp>
        <p:nvSpPr>
          <p:cNvPr id="14" name="文字方塊 1"/>
          <p:cNvSpPr txBox="1">
            <a:spLocks noChangeArrowheads="1"/>
          </p:cNvSpPr>
          <p:nvPr/>
        </p:nvSpPr>
        <p:spPr bwMode="auto">
          <a:xfrm>
            <a:off x="926595" y="5722930"/>
            <a:ext cx="544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但除了電荷與電流，</a:t>
            </a:r>
            <a:r>
              <a:rPr lang="zh-TW" altLang="en-US" sz="1800" dirty="0">
                <a:solidFill>
                  <a:srgbClr val="FF0000"/>
                </a:solidFill>
              </a:rPr>
              <a:t>電磁感應</a:t>
            </a:r>
            <a:r>
              <a:rPr lang="zh-TW" altLang="en-US" sz="1800" dirty="0"/>
              <a:t>也可以產生電磁場！</a:t>
            </a:r>
          </a:p>
        </p:txBody>
      </p:sp>
      <p:sp>
        <p:nvSpPr>
          <p:cNvPr id="2" name="文字方塊 1">
            <a:extLst>
              <a:ext uri="{FF2B5EF4-FFF2-40B4-BE49-F238E27FC236}">
                <a16:creationId xmlns:a16="http://schemas.microsoft.com/office/drawing/2014/main" id="{3C94E5CE-149A-BE4C-9075-92D61439AAA8}"/>
              </a:ext>
            </a:extLst>
          </p:cNvPr>
          <p:cNvSpPr txBox="1"/>
          <p:nvPr/>
        </p:nvSpPr>
        <p:spPr>
          <a:xfrm>
            <a:off x="926595" y="3945426"/>
            <a:ext cx="7548073" cy="369332"/>
          </a:xfrm>
          <a:prstGeom prst="rect">
            <a:avLst/>
          </a:prstGeom>
          <a:noFill/>
        </p:spPr>
        <p:txBody>
          <a:bodyPr wrap="square" rtlCol="0">
            <a:spAutoFit/>
          </a:bodyPr>
          <a:lstStyle/>
          <a:p>
            <a:r>
              <a:rPr lang="zh-TW" altLang="en-US" sz="1800" dirty="0">
                <a:latin typeface="+mj-ea"/>
                <a:ea typeface="+mj-ea"/>
              </a:rPr>
              <a:t>由相對論</a:t>
            </a:r>
            <a:r>
              <a:rPr lang="zh-Hant" altLang="en-US" sz="1800" dirty="0">
                <a:latin typeface="+mj-ea"/>
                <a:ea typeface="+mj-ea"/>
              </a:rPr>
              <a:t>已知遠方的電磁場無法立刻出現。</a:t>
            </a:r>
          </a:p>
        </p:txBody>
      </p:sp>
      <p:sp>
        <p:nvSpPr>
          <p:cNvPr id="4" name="矩形 3">
            <a:extLst>
              <a:ext uri="{FF2B5EF4-FFF2-40B4-BE49-F238E27FC236}">
                <a16:creationId xmlns:a16="http://schemas.microsoft.com/office/drawing/2014/main" id="{64A5EC59-282C-7E4D-A34E-E09BFFBAC80E}"/>
              </a:ext>
            </a:extLst>
          </p:cNvPr>
          <p:cNvSpPr/>
          <p:nvPr/>
        </p:nvSpPr>
        <p:spPr>
          <a:xfrm>
            <a:off x="929198" y="4412800"/>
            <a:ext cx="3877985" cy="369332"/>
          </a:xfrm>
          <a:prstGeom prst="rect">
            <a:avLst/>
          </a:prstGeom>
        </p:spPr>
        <p:txBody>
          <a:bodyPr wrap="none">
            <a:spAutoFit/>
          </a:bodyPr>
          <a:lstStyle/>
          <a:p>
            <a:r>
              <a:rPr lang="zh-Hant" altLang="en-US" sz="1800" dirty="0">
                <a:latin typeface="+mj-ea"/>
              </a:rPr>
              <a:t>那</a:t>
            </a:r>
            <a:r>
              <a:rPr lang="zh-TW" altLang="en-US" sz="1800" dirty="0">
                <a:latin typeface="+mj-ea"/>
              </a:rPr>
              <a:t>電磁場如何跨過空間傳播到遠方？</a:t>
            </a:r>
            <a:endParaRPr lang="zh-TW" altLang="en-US" sz="1800" dirty="0"/>
          </a:p>
        </p:txBody>
      </p:sp>
      <p:sp>
        <p:nvSpPr>
          <p:cNvPr id="15" name="TextBox 14">
            <a:extLst>
              <a:ext uri="{FF2B5EF4-FFF2-40B4-BE49-F238E27FC236}">
                <a16:creationId xmlns:a16="http://schemas.microsoft.com/office/drawing/2014/main" id="{A158849E-82C6-8F7A-75AC-CED1D4F337D0}"/>
              </a:ext>
            </a:extLst>
          </p:cNvPr>
          <p:cNvSpPr txBox="1"/>
          <p:nvPr/>
        </p:nvSpPr>
        <p:spPr>
          <a:xfrm>
            <a:off x="939670" y="649647"/>
            <a:ext cx="4572000" cy="369332"/>
          </a:xfrm>
          <a:prstGeom prst="rect">
            <a:avLst/>
          </a:prstGeom>
          <a:noFill/>
        </p:spPr>
        <p:txBody>
          <a:bodyPr wrap="square">
            <a:spAutoFit/>
          </a:bodyPr>
          <a:lstStyle/>
          <a:p>
            <a:r>
              <a:rPr lang="en-TW" sz="1800" dirty="0"/>
              <a:t>磁場或電場從磁偶極或電偶極向外的散播：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7.40741E-7 L -3.05556E-6 -0.06968 " pathEditMode="relative" rAng="0" ptsTypes="AA">
                                      <p:cBhvr>
                                        <p:cTn id="6" dur="2000" fill="hold"/>
                                        <p:tgtEl>
                                          <p:spTgt spid="9"/>
                                        </p:tgtEl>
                                        <p:attrNameLst>
                                          <p:attrName>ppt_x</p:attrName>
                                          <p:attrName>ppt_y</p:attrName>
                                        </p:attrNameLst>
                                      </p:cBhvr>
                                      <p:rCtr x="0" y="-3495"/>
                                    </p:animMotion>
                                  </p:childTnLst>
                                </p:cTn>
                              </p:par>
                              <p:par>
                                <p:cTn id="7" presetID="42" presetClass="path" presetSubtype="0" accel="50000" decel="50000" fill="hold" grpId="0" nodeType="withEffect">
                                  <p:stCondLst>
                                    <p:cond delay="0"/>
                                  </p:stCondLst>
                                  <p:childTnLst>
                                    <p:animMotion origin="layout" path="M -3.05556E-6 1.48148E-6 L -3.05556E-6 0.0787 " pathEditMode="relative" rAng="0" ptsTypes="AA">
                                      <p:cBhvr>
                                        <p:cTn id="8" dur="2000" fill="hold"/>
                                        <p:tgtEl>
                                          <p:spTgt spid="10"/>
                                        </p:tgtEl>
                                        <p:attrNameLst>
                                          <p:attrName>ppt_x</p:attrName>
                                          <p:attrName>ppt_y</p:attrName>
                                        </p:attrNameLst>
                                      </p:cBhvr>
                                      <p:rCtr x="0" y="3935"/>
                                    </p:animMotion>
                                  </p:childTnLst>
                                </p:cTn>
                              </p:par>
                              <p:par>
                                <p:cTn id="9" presetID="42" presetClass="entr" presetSubtype="0" fill="hold" grpId="0" nodeType="with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fade">
                                      <p:cBhvr>
                                        <p:cTn id="11" dur="1000"/>
                                        <p:tgtEl>
                                          <p:spTgt spid="19461"/>
                                        </p:tgtEl>
                                      </p:cBhvr>
                                    </p:animEffect>
                                    <p:anim calcmode="lin" valueType="num">
                                      <p:cBhvr>
                                        <p:cTn id="12" dur="1000" fill="hold"/>
                                        <p:tgtEl>
                                          <p:spTgt spid="19461"/>
                                        </p:tgtEl>
                                        <p:attrNameLst>
                                          <p:attrName>ppt_x</p:attrName>
                                        </p:attrNameLst>
                                      </p:cBhvr>
                                      <p:tavLst>
                                        <p:tav tm="0">
                                          <p:val>
                                            <p:strVal val="#ppt_x"/>
                                          </p:val>
                                        </p:tav>
                                        <p:tav tm="100000">
                                          <p:val>
                                            <p:strVal val="#ppt_x"/>
                                          </p:val>
                                        </p:tav>
                                      </p:tavLst>
                                    </p:anim>
                                    <p:anim calcmode="lin" valueType="num">
                                      <p:cBhvr>
                                        <p:cTn id="13" dur="1000" fill="hold"/>
                                        <p:tgtEl>
                                          <p:spTgt spid="1946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9" grpId="0" animBg="1"/>
      <p:bldP spid="10" grpId="0" animBg="1"/>
      <p:bldP spid="12" grpId="0"/>
      <p:bldP spid="3" grpId="0"/>
      <p:bldP spid="13" grpId="0"/>
      <p:bldP spid="14" grpId="0"/>
      <p:bldP spid="2"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19075"/>
            <a:ext cx="662940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4322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558800"/>
            <a:ext cx="8401050" cy="573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715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52438"/>
            <a:ext cx="78962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848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1736725" y="728663"/>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對均勻的介質</a:t>
            </a:r>
          </a:p>
        </p:txBody>
      </p:sp>
      <p:graphicFrame>
        <p:nvGraphicFramePr>
          <p:cNvPr id="56323" name="Object 5"/>
          <p:cNvGraphicFramePr>
            <a:graphicFrameLocks noChangeAspect="1"/>
          </p:cNvGraphicFramePr>
          <p:nvPr/>
        </p:nvGraphicFramePr>
        <p:xfrm>
          <a:off x="1781175" y="1268413"/>
          <a:ext cx="1304925" cy="434975"/>
        </p:xfrm>
        <a:graphic>
          <a:graphicData uri="http://schemas.openxmlformats.org/presentationml/2006/ole">
            <mc:AlternateContent xmlns:mc="http://schemas.openxmlformats.org/markup-compatibility/2006">
              <mc:Choice xmlns:v="urn:schemas-microsoft-com:vml" Requires="v">
                <p:oleObj name="方程式" r:id="rId2" imgW="685800" imgH="228600" progId="Equation.3">
                  <p:embed/>
                </p:oleObj>
              </mc:Choice>
              <mc:Fallback>
                <p:oleObj name="方程式" r:id="rId2" imgW="685800" imgH="228600" progId="Equation.3">
                  <p:embed/>
                  <p:pic>
                    <p:nvPicPr>
                      <p:cNvPr id="56323"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1268413"/>
                        <a:ext cx="1304925" cy="4349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6324" name="Object 6"/>
          <p:cNvGraphicFramePr>
            <a:graphicFrameLocks noChangeAspect="1"/>
          </p:cNvGraphicFramePr>
          <p:nvPr/>
        </p:nvGraphicFramePr>
        <p:xfrm>
          <a:off x="4257675" y="1268413"/>
          <a:ext cx="1349375" cy="419100"/>
        </p:xfrm>
        <a:graphic>
          <a:graphicData uri="http://schemas.openxmlformats.org/presentationml/2006/ole">
            <mc:AlternateContent xmlns:mc="http://schemas.openxmlformats.org/markup-compatibility/2006">
              <mc:Choice xmlns:v="urn:schemas-microsoft-com:vml" Requires="v">
                <p:oleObj name="方程式" r:id="rId4" imgW="736600" imgH="228600" progId="Equation.3">
                  <p:embed/>
                </p:oleObj>
              </mc:Choice>
              <mc:Fallback>
                <p:oleObj name="方程式" r:id="rId4" imgW="736600" imgH="228600" progId="Equation.3">
                  <p:embed/>
                  <p:pic>
                    <p:nvPicPr>
                      <p:cNvPr id="5632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1268413"/>
                        <a:ext cx="1349375" cy="4191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6325" name="Object 7"/>
          <p:cNvGraphicFramePr>
            <a:graphicFrameLocks noChangeAspect="1"/>
          </p:cNvGraphicFramePr>
          <p:nvPr/>
        </p:nvGraphicFramePr>
        <p:xfrm>
          <a:off x="1736725" y="1928813"/>
          <a:ext cx="3870325" cy="838200"/>
        </p:xfrm>
        <a:graphic>
          <a:graphicData uri="http://schemas.openxmlformats.org/presentationml/2006/ole">
            <mc:AlternateContent xmlns:mc="http://schemas.openxmlformats.org/markup-compatibility/2006">
              <mc:Choice xmlns:v="urn:schemas-microsoft-com:vml" Requires="v">
                <p:oleObj name="方程式" r:id="rId6" imgW="2108200" imgH="457200" progId="Equation.3">
                  <p:embed/>
                </p:oleObj>
              </mc:Choice>
              <mc:Fallback>
                <p:oleObj name="方程式" r:id="rId6" imgW="2108200" imgH="457200" progId="Equation.3">
                  <p:embed/>
                  <p:pic>
                    <p:nvPicPr>
                      <p:cNvPr id="56325"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25" y="1928813"/>
                        <a:ext cx="3870325" cy="8382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6326" name="Text Box 8"/>
          <p:cNvSpPr txBox="1">
            <a:spLocks noChangeArrowheads="1"/>
          </p:cNvSpPr>
          <p:nvPr/>
        </p:nvSpPr>
        <p:spPr bwMode="auto">
          <a:xfrm>
            <a:off x="1557338" y="2933700"/>
            <a:ext cx="7362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除了光速的變化，光在介質中的性質與在真空中大致一樣，以直線行進。</a:t>
            </a:r>
          </a:p>
        </p:txBody>
      </p:sp>
      <p:pic>
        <p:nvPicPr>
          <p:cNvPr id="56327" name="Picture 9" descr="F33_19"/>
          <p:cNvPicPr>
            <a:picLocks noChangeAspect="1" noChangeArrowheads="1"/>
          </p:cNvPicPr>
          <p:nvPr/>
        </p:nvPicPr>
        <p:blipFill>
          <a:blip r:embed="rId8">
            <a:extLst>
              <a:ext uri="{28A0092B-C50C-407E-A947-70E740481C1C}">
                <a14:useLocalDpi xmlns:a14="http://schemas.microsoft.com/office/drawing/2010/main" val="0"/>
              </a:ext>
            </a:extLst>
          </a:blip>
          <a:srcRect b="15115"/>
          <a:stretch>
            <a:fillRect/>
          </a:stretch>
        </p:blipFill>
        <p:spPr bwMode="auto">
          <a:xfrm>
            <a:off x="1692275" y="3519488"/>
            <a:ext cx="2976563"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0" descr="F25_15"/>
          <p:cNvPicPr>
            <a:picLocks noChangeAspect="1" noChangeArrowheads="1"/>
          </p:cNvPicPr>
          <p:nvPr/>
        </p:nvPicPr>
        <p:blipFill>
          <a:blip r:embed="rId9">
            <a:extLst>
              <a:ext uri="{28A0092B-C50C-407E-A947-70E740481C1C}">
                <a14:useLocalDpi xmlns:a14="http://schemas.microsoft.com/office/drawing/2010/main" val="0"/>
              </a:ext>
            </a:extLst>
          </a:blip>
          <a:srcRect b="11362"/>
          <a:stretch>
            <a:fillRect/>
          </a:stretch>
        </p:blipFill>
        <p:spPr bwMode="auto">
          <a:xfrm>
            <a:off x="6281738" y="323850"/>
            <a:ext cx="1350962"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7"/>
          <p:cNvSpPr txBox="1">
            <a:spLocks noChangeArrowheads="1"/>
          </p:cNvSpPr>
          <p:nvPr/>
        </p:nvSpPr>
        <p:spPr bwMode="auto">
          <a:xfrm>
            <a:off x="1784093" y="735294"/>
            <a:ext cx="3036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弦波的波函數的最普遍解：</a:t>
            </a:r>
          </a:p>
        </p:txBody>
      </p:sp>
      <p:pic>
        <p:nvPicPr>
          <p:cNvPr id="12" name="Picture 1" descr="Figure_P_16_13.jpg"/>
          <p:cNvPicPr>
            <a:picLocks noChangeAspect="1"/>
          </p:cNvPicPr>
          <p:nvPr/>
        </p:nvPicPr>
        <p:blipFill rotWithShape="1">
          <a:blip r:embed="rId2">
            <a:extLst>
              <a:ext uri="{28A0092B-C50C-407E-A947-70E740481C1C}">
                <a14:useLocalDpi xmlns:a14="http://schemas.microsoft.com/office/drawing/2010/main" val="0"/>
              </a:ext>
            </a:extLst>
          </a:blip>
          <a:srcRect t="-1" b="5394"/>
          <a:stretch/>
        </p:blipFill>
        <p:spPr>
          <a:xfrm>
            <a:off x="547047" y="1423975"/>
            <a:ext cx="7737360" cy="2837763"/>
          </a:xfrm>
          <a:prstGeom prst="rect">
            <a:avLst/>
          </a:prstGeom>
        </p:spPr>
      </p:pic>
      <mc:AlternateContent xmlns:mc="http://schemas.openxmlformats.org/markup-compatibility/2006" xmlns:a14="http://schemas.microsoft.com/office/drawing/2010/main">
        <mc:Choice Requires="a14">
          <p:sp>
            <p:nvSpPr>
              <p:cNvPr id="8" name="文字方塊 13"/>
              <p:cNvSpPr txBox="1">
                <a:spLocks noChangeArrowheads="1"/>
              </p:cNvSpPr>
              <p:nvPr/>
            </p:nvSpPr>
            <p:spPr bwMode="auto">
              <a:xfrm>
                <a:off x="1827294" y="4485071"/>
                <a:ext cx="59450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r>
                      <a:rPr lang="zh-TW" altLang="en-US" sz="1800" i="1" dirty="0" smtClean="0">
                        <a:latin typeface="Cambria Math"/>
                        <a:cs typeface="Times New Roman" pitchFamily="18" charset="0"/>
                      </a:rPr>
                      <m:t>而</m:t>
                    </m:r>
                    <m:r>
                      <a:rPr lang="zh-TW" altLang="en-US" sz="1800" i="1" dirty="0" smtClean="0">
                        <a:latin typeface="Cambria Math"/>
                        <a:cs typeface="Times New Roman" pitchFamily="18" charset="0"/>
                      </a:rPr>
                      <m:t>  </m:t>
                    </m:r>
                    <m:r>
                      <a:rPr lang="en-US" altLang="zh-TW" sz="1800" i="1" dirty="0" smtClean="0">
                        <a:latin typeface="Cambria Math"/>
                        <a:cs typeface="Times New Roman" pitchFamily="18" charset="0"/>
                      </a:rPr>
                      <m:t>𝑓</m:t>
                    </m:r>
                    <m:r>
                      <a:rPr lang="en-US" altLang="zh-TW" sz="1800" i="1" dirty="0" smtClean="0">
                        <a:latin typeface="Cambria Math"/>
                        <a:cs typeface="Times New Roman" pitchFamily="18" charset="0"/>
                      </a:rPr>
                      <m:t> (</m:t>
                    </m:r>
                    <m:r>
                      <a:rPr lang="en-US" altLang="zh-TW" sz="1800" i="1" dirty="0" smtClean="0">
                        <a:latin typeface="Cambria Math"/>
                        <a:cs typeface="Times New Roman" pitchFamily="18" charset="0"/>
                      </a:rPr>
                      <m:t>𝑥</m:t>
                    </m:r>
                    <m:r>
                      <a:rPr lang="en-US" altLang="zh-TW" sz="1800" i="1" dirty="0" smtClean="0">
                        <a:latin typeface="Cambria Math"/>
                        <a:cs typeface="Times New Roman" pitchFamily="18" charset="0"/>
                      </a:rPr>
                      <m:t>)</m:t>
                    </m:r>
                    <m:r>
                      <a:rPr lang="zh-TW" altLang="en-US" sz="1800" i="1" dirty="0" smtClean="0">
                        <a:latin typeface="Cambria Math"/>
                        <a:cs typeface="Times New Roman" pitchFamily="18" charset="0"/>
                      </a:rPr>
                      <m:t>（</m:t>
                    </m:r>
                    <m:r>
                      <a:rPr lang="en-US" altLang="zh-TW" sz="1800" i="1" dirty="0" smtClean="0">
                        <a:latin typeface="Cambria Math"/>
                        <a:cs typeface="Times New Roman" pitchFamily="18" charset="0"/>
                      </a:rPr>
                      <m:t>𝑔</m:t>
                    </m:r>
                    <m:r>
                      <a:rPr lang="en-US" altLang="zh-TW" sz="1800" i="1" dirty="0" smtClean="0">
                        <a:latin typeface="Cambria Math"/>
                        <a:cs typeface="Times New Roman" pitchFamily="18" charset="0"/>
                      </a:rPr>
                      <m:t> (</m:t>
                    </m:r>
                    <m:r>
                      <a:rPr lang="en-US" altLang="zh-TW" sz="1800" i="1" dirty="0" smtClean="0">
                        <a:latin typeface="Cambria Math"/>
                        <a:cs typeface="Times New Roman" pitchFamily="18" charset="0"/>
                      </a:rPr>
                      <m:t>𝑥</m:t>
                    </m:r>
                    <m:r>
                      <a:rPr lang="en-US" altLang="zh-TW" sz="1800" i="1" dirty="0" smtClean="0">
                        <a:latin typeface="Cambria Math"/>
                        <a:cs typeface="Times New Roman" pitchFamily="18" charset="0"/>
                      </a:rPr>
                      <m:t>)</m:t>
                    </m:r>
                    <m:r>
                      <a:rPr lang="zh-TW" altLang="en-US" sz="1800" i="1" dirty="0" smtClean="0">
                        <a:latin typeface="Cambria Math"/>
                        <a:cs typeface="Times New Roman" pitchFamily="18" charset="0"/>
                      </a:rPr>
                      <m:t>）</m:t>
                    </m:r>
                    <m:r>
                      <a:rPr lang="zh-TW" altLang="en-US" sz="1800" i="1" dirty="0" smtClean="0">
                        <a:latin typeface="Cambria Math"/>
                        <a:cs typeface="Times New Roman" pitchFamily="18" charset="0"/>
                      </a:rPr>
                      <m:t> </m:t>
                    </m:r>
                  </m:oMath>
                </a14:m>
                <a:r>
                  <a:rPr lang="zh-TW" altLang="en-US" sz="1800" dirty="0">
                    <a:cs typeface="Times New Roman" pitchFamily="18" charset="0"/>
                  </a:rPr>
                  <a:t>即為向右（左）傳播的波的瞬間波型</a:t>
                </a:r>
              </a:p>
            </p:txBody>
          </p:sp>
        </mc:Choice>
        <mc:Fallback xmlns="">
          <p:sp>
            <p:nvSpPr>
              <p:cNvPr id="8" name="文字方塊 13"/>
              <p:cNvSpPr txBox="1">
                <a:spLocks noRot="1" noChangeAspect="1" noMove="1" noResize="1" noEditPoints="1" noAdjustHandles="1" noChangeArrowheads="1" noChangeShapeType="1" noTextEdit="1"/>
              </p:cNvSpPr>
              <p:nvPr/>
            </p:nvSpPr>
            <p:spPr bwMode="auto">
              <a:xfrm>
                <a:off x="1827294" y="4485071"/>
                <a:ext cx="5945053" cy="369332"/>
              </a:xfrm>
              <a:prstGeom prst="rect">
                <a:avLst/>
              </a:prstGeom>
              <a:blipFill rotWithShape="1">
                <a:blip r:embed="rId3"/>
                <a:stretch>
                  <a:fillRect l="-308"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3" name="直線單箭頭接點 2"/>
          <p:cNvCxnSpPr/>
          <p:nvPr/>
        </p:nvCxnSpPr>
        <p:spPr>
          <a:xfrm flipV="1">
            <a:off x="2555776" y="3356992"/>
            <a:ext cx="360040" cy="12241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V="1">
            <a:off x="3491880" y="3356992"/>
            <a:ext cx="2304256" cy="12241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矩形 9"/>
              <p:cNvSpPr/>
              <p:nvPr/>
            </p:nvSpPr>
            <p:spPr>
              <a:xfrm>
                <a:off x="4644008" y="709863"/>
                <a:ext cx="338323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𝑦</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𝑥</m:t>
                          </m:r>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𝑡</m:t>
                          </m:r>
                        </m:e>
                      </m:d>
                      <m:r>
                        <a:rPr lang="en-US" altLang="zh-TW" sz="1800" b="0" i="1" smtClean="0">
                          <a:latin typeface="Cambria Math"/>
                          <a:cs typeface="Times New Roman" pitchFamily="18" charset="0"/>
                        </a:rPr>
                        <m:t>=</m:t>
                      </m:r>
                      <m:r>
                        <a:rPr lang="en-US" altLang="zh-TW" sz="1800" i="1">
                          <a:latin typeface="Cambria Math"/>
                          <a:cs typeface="Times New Roman" pitchFamily="18" charset="0"/>
                        </a:rPr>
                        <m:t>𝑓</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r>
                        <a:rPr lang="en-US" altLang="zh-TW" sz="1800" i="1">
                          <a:latin typeface="Cambria Math"/>
                          <a:cs typeface="Times New Roman" pitchFamily="18" charset="0"/>
                        </a:rPr>
                        <m:t>+</m:t>
                      </m:r>
                      <m:r>
                        <a:rPr lang="en-US" altLang="zh-TW" sz="1800" i="1">
                          <a:latin typeface="Cambria Math"/>
                          <a:cs typeface="Times New Roman" pitchFamily="18" charset="0"/>
                        </a:rPr>
                        <m:t>𝑔</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oMath>
                  </m:oMathPara>
                </a14:m>
                <a:endParaRPr lang="zh-TW" altLang="en-US" sz="1800" dirty="0"/>
              </a:p>
            </p:txBody>
          </p:sp>
        </mc:Choice>
        <mc:Fallback xmlns="">
          <p:sp>
            <p:nvSpPr>
              <p:cNvPr id="10" name="矩形 9"/>
              <p:cNvSpPr>
                <a:spLocks noRot="1" noChangeAspect="1" noMove="1" noResize="1" noEditPoints="1" noAdjustHandles="1" noChangeArrowheads="1" noChangeShapeType="1" noTextEdit="1"/>
              </p:cNvSpPr>
              <p:nvPr/>
            </p:nvSpPr>
            <p:spPr>
              <a:xfrm>
                <a:off x="4644008" y="709863"/>
                <a:ext cx="3383234" cy="369332"/>
              </a:xfrm>
              <a:prstGeom prst="rect">
                <a:avLst/>
              </a:prstGeom>
              <a:blipFill rotWithShape="1">
                <a:blip r:embed="rId4"/>
                <a:stretch>
                  <a:fillRect b="-13115"/>
                </a:stretch>
              </a:blipFill>
            </p:spPr>
            <p:txBody>
              <a:bodyPr/>
              <a:lstStyle/>
              <a:p>
                <a:r>
                  <a:rPr lang="zh-TW" altLang="en-US">
                    <a:noFill/>
                  </a:rPr>
                  <a:t> </a:t>
                </a:r>
              </a:p>
            </p:txBody>
          </p:sp>
        </mc:Fallback>
      </mc:AlternateContent>
      <p:sp>
        <p:nvSpPr>
          <p:cNvPr id="13" name="文字方塊 15"/>
          <p:cNvSpPr txBox="1">
            <a:spLocks noChangeArrowheads="1"/>
          </p:cNvSpPr>
          <p:nvPr/>
        </p:nvSpPr>
        <p:spPr bwMode="auto">
          <a:xfrm>
            <a:off x="1784093" y="4977420"/>
            <a:ext cx="478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波型以定速傳播</a:t>
            </a:r>
          </a:p>
        </p:txBody>
      </p:sp>
      <p:sp>
        <p:nvSpPr>
          <p:cNvPr id="14" name="文字方塊 16"/>
          <p:cNvSpPr txBox="1">
            <a:spLocks noChangeArrowheads="1"/>
          </p:cNvSpPr>
          <p:nvPr/>
        </p:nvSpPr>
        <p:spPr bwMode="auto">
          <a:xfrm>
            <a:off x="1784093" y="5409220"/>
            <a:ext cx="328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波型在傳播過程中不變形</a:t>
            </a:r>
          </a:p>
        </p:txBody>
      </p:sp>
      <p:sp>
        <p:nvSpPr>
          <p:cNvPr id="15" name="文字方塊 1"/>
          <p:cNvSpPr txBox="1">
            <a:spLocks noChangeArrowheads="1"/>
          </p:cNvSpPr>
          <p:nvPr/>
        </p:nvSpPr>
        <p:spPr bwMode="auto">
          <a:xfrm>
            <a:off x="1784093" y="5904275"/>
            <a:ext cx="50405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以上結果適用於任何滿足波方程式的波動現象！</a:t>
            </a:r>
          </a:p>
        </p:txBody>
      </p:sp>
    </p:spTree>
    <p:extLst>
      <p:ext uri="{BB962C8B-B14F-4D97-AF65-F5344CB8AC3E}">
        <p14:creationId xmlns:p14="http://schemas.microsoft.com/office/powerpoint/2010/main" val="6947740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文字方塊 4"/>
          <p:cNvSpPr txBox="1">
            <a:spLocks noChangeArrowheads="1"/>
          </p:cNvSpPr>
          <p:nvPr/>
        </p:nvSpPr>
        <p:spPr bwMode="auto">
          <a:xfrm>
            <a:off x="917223" y="1656292"/>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波方程式的解為：</a:t>
            </a:r>
          </a:p>
        </p:txBody>
      </p:sp>
      <p:sp>
        <p:nvSpPr>
          <p:cNvPr id="58374" name="文字方塊 5"/>
          <p:cNvSpPr txBox="1">
            <a:spLocks noChangeArrowheads="1"/>
          </p:cNvSpPr>
          <p:nvPr/>
        </p:nvSpPr>
        <p:spPr bwMode="auto">
          <a:xfrm>
            <a:off x="4617415" y="1656291"/>
            <a:ext cx="3241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可見電磁波的電場也是如此：</a:t>
            </a:r>
          </a:p>
        </p:txBody>
      </p:sp>
      <p:sp>
        <p:nvSpPr>
          <p:cNvPr id="10" name="Text Box 5"/>
          <p:cNvSpPr txBox="1">
            <a:spLocks noChangeArrowheads="1"/>
          </p:cNvSpPr>
          <p:nvPr/>
        </p:nvSpPr>
        <p:spPr bwMode="auto">
          <a:xfrm>
            <a:off x="1016604" y="5949280"/>
            <a:ext cx="6913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可以確認電磁場的瞬間變化是以定速 </a:t>
            </a:r>
            <a:r>
              <a:rPr lang="en-US" altLang="zh-TW" sz="1800" i="1" dirty="0">
                <a:solidFill>
                  <a:srgbClr val="FF0000"/>
                </a:solidFill>
              </a:rPr>
              <a:t>c</a:t>
            </a:r>
            <a:r>
              <a:rPr lang="en-US" altLang="zh-TW" sz="1800" dirty="0">
                <a:solidFill>
                  <a:srgbClr val="FF0000"/>
                </a:solidFill>
              </a:rPr>
              <a:t> </a:t>
            </a:r>
            <a:r>
              <a:rPr lang="zh-TW" altLang="en-US" sz="1800" dirty="0">
                <a:solidFill>
                  <a:srgbClr val="FF0000"/>
                </a:solidFill>
              </a:rPr>
              <a:t>在空間中自源頭向外傳播。</a:t>
            </a:r>
          </a:p>
        </p:txBody>
      </p:sp>
      <mc:AlternateContent xmlns:mc="http://schemas.openxmlformats.org/markup-compatibility/2006" xmlns:a14="http://schemas.microsoft.com/office/drawing/2010/main">
        <mc:Choice Requires="a14">
          <p:sp>
            <p:nvSpPr>
              <p:cNvPr id="11" name="文字方塊 13"/>
              <p:cNvSpPr txBox="1">
                <a:spLocks noChangeArrowheads="1"/>
              </p:cNvSpPr>
              <p:nvPr/>
            </p:nvSpPr>
            <p:spPr bwMode="auto">
              <a:xfrm>
                <a:off x="1016605" y="5531732"/>
                <a:ext cx="59450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r>
                      <a:rPr lang="zh-TW" altLang="en-US" sz="1800" i="1" dirty="0" smtClean="0">
                        <a:latin typeface="Cambria Math"/>
                        <a:cs typeface="Times New Roman" pitchFamily="18" charset="0"/>
                      </a:rPr>
                      <m:t> </m:t>
                    </m:r>
                    <m:sSub>
                      <m:sSubPr>
                        <m:ctrlPr>
                          <a:rPr lang="en-US" altLang="zh-TW" sz="1800" i="1" dirty="0" smtClean="0">
                            <a:latin typeface="Cambria Math" panose="02040503050406030204" pitchFamily="18" charset="0"/>
                            <a:cs typeface="Times New Roman" pitchFamily="18" charset="0"/>
                          </a:rPr>
                        </m:ctrlPr>
                      </m:sSubPr>
                      <m:e>
                        <m:r>
                          <a:rPr lang="en-US" altLang="zh-TW" sz="1800" b="0" i="1" dirty="0" smtClean="0">
                            <a:latin typeface="Cambria Math"/>
                            <a:cs typeface="Times New Roman" pitchFamily="18" charset="0"/>
                          </a:rPr>
                          <m:t>𝐸</m:t>
                        </m:r>
                      </m:e>
                      <m:sub>
                        <m:r>
                          <a:rPr lang="en-US" altLang="zh-TW" sz="1800" b="0" i="1" dirty="0" smtClean="0">
                            <a:latin typeface="Cambria Math"/>
                            <a:cs typeface="Times New Roman" pitchFamily="18" charset="0"/>
                          </a:rPr>
                          <m:t>1</m:t>
                        </m:r>
                      </m:sub>
                    </m:sSub>
                    <m:d>
                      <m:dPr>
                        <m:ctrlPr>
                          <a:rPr lang="en-US" altLang="zh-TW" sz="1800" i="1" dirty="0" smtClean="0">
                            <a:latin typeface="Cambria Math" panose="02040503050406030204" pitchFamily="18" charset="0"/>
                            <a:cs typeface="Times New Roman" pitchFamily="18" charset="0"/>
                          </a:rPr>
                        </m:ctrlPr>
                      </m:dPr>
                      <m:e>
                        <m:r>
                          <a:rPr lang="en-US" altLang="zh-TW" sz="1800" b="0" i="1" dirty="0" smtClean="0">
                            <a:latin typeface="Cambria Math"/>
                            <a:cs typeface="Times New Roman" pitchFamily="18" charset="0"/>
                          </a:rPr>
                          <m:t>𝑥</m:t>
                        </m:r>
                      </m:e>
                    </m:d>
                    <m:r>
                      <a:rPr lang="en-US" altLang="zh-TW" sz="1800" b="0" i="0" dirty="0" smtClean="0">
                        <a:latin typeface="Cambria Math"/>
                        <a:cs typeface="Times New Roman" pitchFamily="18" charset="0"/>
                      </a:rPr>
                      <m:t>, </m:t>
                    </m:r>
                    <m:sSub>
                      <m:sSubPr>
                        <m:ctrlPr>
                          <a:rPr lang="en-US" altLang="zh-TW" sz="1800" i="1" dirty="0">
                            <a:latin typeface="Cambria Math" panose="02040503050406030204" pitchFamily="18" charset="0"/>
                            <a:cs typeface="Times New Roman" pitchFamily="18" charset="0"/>
                          </a:rPr>
                        </m:ctrlPr>
                      </m:sSubPr>
                      <m:e>
                        <m:r>
                          <a:rPr lang="en-US" altLang="zh-TW" sz="1800" i="1" dirty="0">
                            <a:latin typeface="Cambria Math"/>
                            <a:cs typeface="Times New Roman" pitchFamily="18" charset="0"/>
                          </a:rPr>
                          <m:t>𝐸</m:t>
                        </m:r>
                      </m:e>
                      <m:sub>
                        <m:r>
                          <a:rPr lang="en-US" altLang="zh-TW" sz="1800" b="0" i="1" dirty="0" smtClean="0">
                            <a:latin typeface="Cambria Math"/>
                            <a:cs typeface="Times New Roman" pitchFamily="18" charset="0"/>
                          </a:rPr>
                          <m:t>2</m:t>
                        </m:r>
                      </m:sub>
                    </m:sSub>
                    <m:d>
                      <m:dPr>
                        <m:ctrlPr>
                          <a:rPr lang="en-US" altLang="zh-TW" sz="1800" i="1" dirty="0">
                            <a:latin typeface="Cambria Math" panose="02040503050406030204" pitchFamily="18" charset="0"/>
                            <a:cs typeface="Times New Roman" pitchFamily="18" charset="0"/>
                          </a:rPr>
                        </m:ctrlPr>
                      </m:dPr>
                      <m:e>
                        <m:r>
                          <a:rPr lang="en-US" altLang="zh-TW" sz="1800" i="1" dirty="0">
                            <a:latin typeface="Cambria Math"/>
                            <a:cs typeface="Times New Roman" pitchFamily="18" charset="0"/>
                          </a:rPr>
                          <m:t>𝑥</m:t>
                        </m:r>
                      </m:e>
                    </m:d>
                  </m:oMath>
                </a14:m>
                <a:r>
                  <a:rPr lang="zh-TW" altLang="en-US" sz="1800" dirty="0">
                    <a:cs typeface="Times New Roman" pitchFamily="18" charset="0"/>
                  </a:rPr>
                  <a:t>為向右及向左以定速傳播的電場波。</a:t>
                </a:r>
              </a:p>
            </p:txBody>
          </p:sp>
        </mc:Choice>
        <mc:Fallback xmlns="">
          <p:sp>
            <p:nvSpPr>
              <p:cNvPr id="11" name="文字方塊 13"/>
              <p:cNvSpPr txBox="1">
                <a:spLocks noRot="1" noChangeAspect="1" noMove="1" noResize="1" noEditPoints="1" noAdjustHandles="1" noChangeArrowheads="1" noChangeShapeType="1" noTextEdit="1"/>
              </p:cNvSpPr>
              <p:nvPr/>
            </p:nvSpPr>
            <p:spPr bwMode="auto">
              <a:xfrm>
                <a:off x="1016605" y="5531732"/>
                <a:ext cx="5945053" cy="369332"/>
              </a:xfrm>
              <a:prstGeom prst="rect">
                <a:avLst/>
              </a:prstGeom>
              <a:blipFill rotWithShape="1">
                <a:blip r:embed="rId11"/>
                <a:stretch>
                  <a:fillRect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2" name="Picture 1" descr="Figure_P_16_13.jpg"/>
          <p:cNvPicPr>
            <a:picLocks noChangeAspect="1"/>
          </p:cNvPicPr>
          <p:nvPr/>
        </p:nvPicPr>
        <p:blipFill rotWithShape="1">
          <a:blip r:embed="rId12">
            <a:extLst>
              <a:ext uri="{28A0092B-C50C-407E-A947-70E740481C1C}">
                <a14:useLocalDpi xmlns:a14="http://schemas.microsoft.com/office/drawing/2010/main" val="0"/>
              </a:ext>
            </a:extLst>
          </a:blip>
          <a:srcRect t="-1" b="5394"/>
          <a:stretch/>
        </p:blipFill>
        <p:spPr>
          <a:xfrm>
            <a:off x="1103187" y="2798930"/>
            <a:ext cx="6740395" cy="2472115"/>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1331640" y="2798930"/>
                <a:ext cx="675075"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a:rPr>
                        <m:t>𝐸</m:t>
                      </m:r>
                    </m:oMath>
                  </m:oMathPara>
                </a14:m>
                <a:endParaRPr lang="zh-TW" altLang="en-US" sz="2000" i="1"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331640" y="2798930"/>
                <a:ext cx="675075" cy="400110"/>
              </a:xfrm>
              <a:prstGeom prst="rect">
                <a:avLst/>
              </a:prstGeom>
              <a:blipFill rotWithShape="1">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006594" y="2123855"/>
                <a:ext cx="338323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𝑦</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𝑥</m:t>
                          </m:r>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𝑡</m:t>
                          </m:r>
                        </m:e>
                      </m:d>
                      <m:r>
                        <a:rPr lang="en-US" altLang="zh-TW" sz="1800" b="0" i="1" smtClean="0">
                          <a:latin typeface="Cambria Math"/>
                          <a:cs typeface="Times New Roman" pitchFamily="18" charset="0"/>
                        </a:rPr>
                        <m:t>=</m:t>
                      </m:r>
                      <m:r>
                        <a:rPr lang="en-US" altLang="zh-TW" sz="1800" i="1">
                          <a:latin typeface="Cambria Math"/>
                          <a:cs typeface="Times New Roman" pitchFamily="18" charset="0"/>
                        </a:rPr>
                        <m:t>𝑓</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r>
                        <a:rPr lang="en-US" altLang="zh-TW" sz="1800" i="1">
                          <a:latin typeface="Cambria Math"/>
                          <a:cs typeface="Times New Roman" pitchFamily="18" charset="0"/>
                        </a:rPr>
                        <m:t>+</m:t>
                      </m:r>
                      <m:r>
                        <a:rPr lang="en-US" altLang="zh-TW" sz="1800" i="1">
                          <a:latin typeface="Cambria Math"/>
                          <a:cs typeface="Times New Roman" pitchFamily="18" charset="0"/>
                        </a:rPr>
                        <m:t>𝑔</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oMath>
                  </m:oMathPara>
                </a14:m>
                <a:endParaRPr lang="zh-TW" altLang="en-US" sz="1800" dirty="0"/>
              </a:p>
            </p:txBody>
          </p:sp>
        </mc:Choice>
        <mc:Fallback xmlns="">
          <p:sp>
            <p:nvSpPr>
              <p:cNvPr id="13" name="矩形 12"/>
              <p:cNvSpPr>
                <a:spLocks noRot="1" noChangeAspect="1" noMove="1" noResize="1" noEditPoints="1" noAdjustHandles="1" noChangeArrowheads="1" noChangeShapeType="1" noTextEdit="1"/>
              </p:cNvSpPr>
              <p:nvPr/>
            </p:nvSpPr>
            <p:spPr>
              <a:xfrm>
                <a:off x="1006594" y="2123855"/>
                <a:ext cx="3383234" cy="369332"/>
              </a:xfrm>
              <a:prstGeom prst="rect">
                <a:avLst/>
              </a:prstGeom>
              <a:blipFill rotWithShape="1">
                <a:blip r:embed="rId14"/>
                <a:stretch>
                  <a:fillRect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1006594" y="818710"/>
                <a:ext cx="1587486" cy="6482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𝑦</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den>
                      </m:f>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𝑦</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006594" y="818710"/>
                <a:ext cx="1587486" cy="648254"/>
              </a:xfrm>
              <a:prstGeom prst="rect">
                <a:avLst/>
              </a:prstGeom>
              <a:blipFill rotWithShape="1">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752020" y="818773"/>
                <a:ext cx="1605055" cy="648191"/>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𝑐</m:t>
                              </m:r>
                            </m:e>
                            <m:sup>
                              <m:r>
                                <a:rPr lang="en-US" altLang="zh-TW" sz="1800" b="0" i="1" smtClean="0">
                                  <a:latin typeface="Cambria Math"/>
                                </a:rPr>
                                <m:t>2</m:t>
                              </m:r>
                            </m:sup>
                          </m:sSup>
                        </m:den>
                      </m:f>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𝐸</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752020" y="818773"/>
                <a:ext cx="1605055" cy="648191"/>
              </a:xfrm>
              <a:prstGeom prst="rect">
                <a:avLst/>
              </a:prstGeom>
              <a:blipFill rotWithShape="1">
                <a:blip r:embed="rId1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4752020" y="2123855"/>
                <a:ext cx="372845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𝐸</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𝑥</m:t>
                          </m:r>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𝑡</m:t>
                          </m:r>
                        </m:e>
                      </m:d>
                      <m:r>
                        <a:rPr lang="en-US" altLang="zh-TW" sz="1800" b="0" i="1" smtClean="0">
                          <a:latin typeface="Cambria Math"/>
                          <a:cs typeface="Times New Roman" pitchFamily="18" charset="0"/>
                        </a:rPr>
                        <m:t>=</m:t>
                      </m:r>
                      <m:sSub>
                        <m:sSubPr>
                          <m:ctrlPr>
                            <a:rPr lang="en-US" altLang="zh-TW" sz="1800" b="0" i="1" smtClean="0">
                              <a:latin typeface="Cambria Math" panose="02040503050406030204" pitchFamily="18" charset="0"/>
                              <a:cs typeface="Times New Roman" pitchFamily="18" charset="0"/>
                            </a:rPr>
                          </m:ctrlPr>
                        </m:sSubPr>
                        <m:e>
                          <m:r>
                            <a:rPr lang="en-US" altLang="zh-TW" sz="1800" b="0" i="1" smtClean="0">
                              <a:latin typeface="Cambria Math"/>
                              <a:cs typeface="Times New Roman" pitchFamily="18" charset="0"/>
                            </a:rPr>
                            <m:t>𝐸</m:t>
                          </m:r>
                        </m:e>
                        <m:sub>
                          <m:r>
                            <a:rPr lang="en-US" altLang="zh-TW" sz="1800" b="0" i="1" smtClean="0">
                              <a:latin typeface="Cambria Math"/>
                              <a:cs typeface="Times New Roman" pitchFamily="18" charset="0"/>
                            </a:rPr>
                            <m:t>1</m:t>
                          </m:r>
                        </m:sub>
                      </m:sSub>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r>
                        <a:rPr lang="en-US" altLang="zh-TW" sz="1800" i="1">
                          <a:latin typeface="Cambria Math"/>
                          <a:cs typeface="Times New Roman" pitchFamily="18" charset="0"/>
                        </a:rPr>
                        <m:t>+</m:t>
                      </m:r>
                      <m:sSub>
                        <m:sSubPr>
                          <m:ctrlPr>
                            <a:rPr lang="en-US" altLang="zh-TW" sz="1800" i="1" smtClean="0">
                              <a:latin typeface="Cambria Math" panose="02040503050406030204" pitchFamily="18" charset="0"/>
                              <a:cs typeface="Times New Roman" pitchFamily="18" charset="0"/>
                            </a:rPr>
                          </m:ctrlPr>
                        </m:sSubPr>
                        <m:e>
                          <m:r>
                            <a:rPr lang="en-US" altLang="zh-TW" sz="1800" b="0" i="1" smtClean="0">
                              <a:latin typeface="Cambria Math"/>
                              <a:cs typeface="Times New Roman" pitchFamily="18" charset="0"/>
                            </a:rPr>
                            <m:t>𝐸</m:t>
                          </m:r>
                        </m:e>
                        <m:sub>
                          <m:r>
                            <a:rPr lang="en-US" altLang="zh-TW" sz="1800" b="0" i="1" smtClean="0">
                              <a:latin typeface="Cambria Math"/>
                              <a:cs typeface="Times New Roman" pitchFamily="18" charset="0"/>
                            </a:rPr>
                            <m:t>2</m:t>
                          </m:r>
                        </m:sub>
                      </m:sSub>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oMath>
                  </m:oMathPara>
                </a14:m>
                <a:endParaRPr lang="zh-TW" altLang="en-US" sz="1800" dirty="0"/>
              </a:p>
            </p:txBody>
          </p:sp>
        </mc:Choice>
        <mc:Fallback xmlns="">
          <p:sp>
            <p:nvSpPr>
              <p:cNvPr id="16" name="矩形 15"/>
              <p:cNvSpPr>
                <a:spLocks noRot="1" noChangeAspect="1" noMove="1" noResize="1" noEditPoints="1" noAdjustHandles="1" noChangeArrowheads="1" noChangeShapeType="1" noTextEdit="1"/>
              </p:cNvSpPr>
              <p:nvPr/>
            </p:nvSpPr>
            <p:spPr>
              <a:xfrm>
                <a:off x="4752020" y="2123855"/>
                <a:ext cx="3728457" cy="369332"/>
              </a:xfrm>
              <a:prstGeom prst="rect">
                <a:avLst/>
              </a:prstGeom>
              <a:blipFill rotWithShape="1">
                <a:blip r:embed="rId17"/>
                <a:stretch>
                  <a:fillRect/>
                </a:stretch>
              </a:blipFill>
            </p:spPr>
            <p:txBody>
              <a:bodyPr/>
              <a:lstStyle/>
              <a:p>
                <a:r>
                  <a:rPr lang="zh-TW" altLang="en-US">
                    <a:noFill/>
                  </a:rPr>
                  <a:t> </a:t>
                </a:r>
              </a:p>
            </p:txBody>
          </p:sp>
        </mc:Fallback>
      </mc:AlternateContent>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D:\Users\Vincent\Downloads\Data\Knight\Media\Chapter35\Images\35_24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615" y="3231828"/>
            <a:ext cx="519747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文字方塊 2"/>
          <p:cNvSpPr txBox="1">
            <a:spLocks noChangeArrowheads="1"/>
          </p:cNvSpPr>
          <p:nvPr/>
        </p:nvSpPr>
        <p:spPr bwMode="auto">
          <a:xfrm>
            <a:off x="1076594" y="1538790"/>
            <a:ext cx="5976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會在空間中傳播的電磁場，方向及大小必須滿足特定關係！</a:t>
            </a:r>
          </a:p>
        </p:txBody>
      </p:sp>
      <p:sp>
        <p:nvSpPr>
          <p:cNvPr id="70660" name="文字方塊 3"/>
          <p:cNvSpPr txBox="1">
            <a:spLocks noChangeArrowheads="1"/>
          </p:cNvSpPr>
          <p:nvPr/>
        </p:nvSpPr>
        <p:spPr bwMode="auto">
          <a:xfrm>
            <a:off x="1076594" y="670050"/>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電磁波是依賴電磁感應，因此其電場與磁場必須互相垂直</a:t>
            </a:r>
          </a:p>
        </p:txBody>
      </p:sp>
      <p:sp>
        <p:nvSpPr>
          <p:cNvPr id="2" name="文字方塊 1"/>
          <p:cNvSpPr txBox="1"/>
          <p:nvPr/>
        </p:nvSpPr>
        <p:spPr>
          <a:xfrm>
            <a:off x="6436777" y="4674328"/>
            <a:ext cx="1440160" cy="369332"/>
          </a:xfrm>
          <a:prstGeom prst="rect">
            <a:avLst/>
          </a:prstGeom>
          <a:noFill/>
        </p:spPr>
        <p:txBody>
          <a:bodyPr wrap="square" rtlCol="0">
            <a:spAutoFit/>
          </a:bodyPr>
          <a:lstStyle/>
          <a:p>
            <a:r>
              <a:rPr lang="zh-TW" altLang="en-US" sz="1800" dirty="0"/>
              <a:t>右手定則</a:t>
            </a:r>
          </a:p>
        </p:txBody>
      </p:sp>
      <p:pic>
        <p:nvPicPr>
          <p:cNvPr id="6" name="Picture 5" descr="290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7" t="20812" r="54138" b="34857"/>
          <a:stretch/>
        </p:blipFill>
        <p:spPr bwMode="auto">
          <a:xfrm rot="5400000">
            <a:off x="5134803" y="4081504"/>
            <a:ext cx="928040" cy="99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 Box 14"/>
              <p:cNvSpPr txBox="1">
                <a:spLocks noChangeArrowheads="1"/>
              </p:cNvSpPr>
              <p:nvPr/>
            </p:nvSpPr>
            <p:spPr bwMode="auto">
              <a:xfrm>
                <a:off x="2684079" y="2393885"/>
                <a:ext cx="5881476"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Poynting vector</a:t>
                </a:r>
                <a:r>
                  <a:rPr lang="zh-TW" altLang="en-US" sz="1800" dirty="0"/>
                  <a:t> </a:t>
                </a:r>
                <a14:m>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𝑆</m:t>
                        </m:r>
                      </m:e>
                    </m:acc>
                  </m:oMath>
                </a14:m>
                <a:r>
                  <a:rPr lang="zh-TW" altLang="en-US" sz="1800" dirty="0"/>
                  <a:t> 功率傳播向量，就是波傳播的方向。</a:t>
                </a:r>
              </a:p>
            </p:txBody>
          </p:sp>
        </mc:Choice>
        <mc:Fallback xmlns="">
          <p:sp>
            <p:nvSpPr>
              <p:cNvPr id="8" name="Text Box 14"/>
              <p:cNvSpPr txBox="1">
                <a:spLocks noRot="1" noChangeAspect="1" noMove="1" noResize="1" noEditPoints="1" noAdjustHandles="1" noChangeArrowheads="1" noChangeShapeType="1" noTextEdit="1"/>
              </p:cNvSpPr>
              <p:nvPr/>
            </p:nvSpPr>
            <p:spPr bwMode="auto">
              <a:xfrm>
                <a:off x="2684079" y="2393885"/>
                <a:ext cx="5881476" cy="404791"/>
              </a:xfrm>
              <a:prstGeom prst="rect">
                <a:avLst/>
              </a:prstGeom>
              <a:blipFill rotWithShape="1">
                <a:blip r:embed="rId4"/>
                <a:stretch>
                  <a:fillRect l="-829" t="-21212" b="-25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 name="文字方塊 2"/>
          <p:cNvSpPr txBox="1"/>
          <p:nvPr/>
        </p:nvSpPr>
        <p:spPr>
          <a:xfrm>
            <a:off x="1076594" y="1079448"/>
            <a:ext cx="5520631" cy="369332"/>
          </a:xfrm>
          <a:prstGeom prst="rect">
            <a:avLst/>
          </a:prstGeom>
          <a:noFill/>
        </p:spPr>
        <p:txBody>
          <a:bodyPr wrap="square" rtlCol="0">
            <a:spAutoFit/>
          </a:bodyPr>
          <a:lstStyle/>
          <a:p>
            <a:r>
              <a:rPr lang="zh-TW" altLang="en-US" sz="1800" dirty="0"/>
              <a:t>波的傳播方向又與電場及磁場皆垂直。</a:t>
            </a:r>
          </a:p>
        </p:txBody>
      </p:sp>
      <mc:AlternateContent xmlns:mc="http://schemas.openxmlformats.org/markup-compatibility/2006" xmlns:a14="http://schemas.microsoft.com/office/drawing/2010/main">
        <mc:Choice Requires="a14">
          <p:sp>
            <p:nvSpPr>
              <p:cNvPr id="4" name="文字方塊 3"/>
              <p:cNvSpPr txBox="1"/>
              <p:nvPr/>
            </p:nvSpPr>
            <p:spPr>
              <a:xfrm>
                <a:off x="1108119" y="2308487"/>
                <a:ext cx="1575111"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𝑆</m:t>
                          </m:r>
                        </m:e>
                      </m:acc>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den>
                      </m:f>
                      <m:acc>
                        <m:accPr>
                          <m:chr m:val="⃗"/>
                          <m:ctrlPr>
                            <a:rPr lang="en-US" altLang="zh-TW" sz="1800" b="0" i="1" smtClean="0">
                              <a:latin typeface="Cambria Math" panose="02040503050406030204" pitchFamily="18" charset="0"/>
                            </a:rPr>
                          </m:ctrlPr>
                        </m:accPr>
                        <m:e>
                          <m:r>
                            <a:rPr lang="en-US" altLang="zh-TW" sz="1800" b="0" i="1" smtClean="0">
                              <a:latin typeface="Cambria Math"/>
                            </a:rPr>
                            <m:t>𝐸</m:t>
                          </m:r>
                        </m:e>
                      </m:acc>
                      <m:r>
                        <a:rPr lang="en-US" altLang="zh-TW" sz="1800" i="1" smtClean="0">
                          <a:latin typeface="Cambria Math"/>
                          <a:ea typeface="Cambria Math"/>
                        </a:rPr>
                        <m:t>×</m:t>
                      </m:r>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𝐵</m:t>
                          </m:r>
                        </m:e>
                      </m:acc>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108119" y="2308487"/>
                <a:ext cx="1575111" cy="659796"/>
              </a:xfrm>
              <a:prstGeom prst="rect">
                <a:avLst/>
              </a:prstGeom>
              <a:blipFill rotWithShape="1">
                <a:blip r:embed="rId5"/>
                <a:stretch>
                  <a:fillRect/>
                </a:stretch>
              </a:blipFill>
            </p:spPr>
            <p:txBody>
              <a:bodyPr/>
              <a:lstStyle/>
              <a:p>
                <a:r>
                  <a:rPr lang="zh-TW" altLang="en-US">
                    <a:noFill/>
                  </a:rPr>
                  <a:t> </a:t>
                </a:r>
              </a:p>
            </p:txBody>
          </p:sp>
        </mc:Fallback>
      </mc:AlternateContent>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f34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989138"/>
            <a:ext cx="60960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p:cNvSpPr txBox="1">
            <a:spLocks noChangeArrowheads="1"/>
          </p:cNvSpPr>
          <p:nvPr/>
        </p:nvSpPr>
        <p:spPr bwMode="auto">
          <a:xfrm>
            <a:off x="3402013" y="1268413"/>
            <a:ext cx="3348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電偶極作為電磁波波源</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Line 8"/>
          <p:cNvSpPr>
            <a:spLocks noChangeShapeType="1"/>
          </p:cNvSpPr>
          <p:nvPr/>
        </p:nvSpPr>
        <p:spPr bwMode="auto">
          <a:xfrm flipV="1">
            <a:off x="3356865" y="2990090"/>
            <a:ext cx="0" cy="5746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Oval 10"/>
          <p:cNvSpPr>
            <a:spLocks noChangeArrowheads="1"/>
          </p:cNvSpPr>
          <p:nvPr/>
        </p:nvSpPr>
        <p:spPr bwMode="auto">
          <a:xfrm>
            <a:off x="2708222" y="3074757"/>
            <a:ext cx="440329" cy="405343"/>
          </a:xfrm>
          <a:prstGeom prst="ellipse">
            <a:avLst/>
          </a:prstGeom>
          <a:solidFill>
            <a:srgbClr val="FFFF00">
              <a:alpha val="35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dirty="0"/>
              <a:t> </a:t>
            </a:r>
            <a:r>
              <a:rPr lang="en-US" altLang="zh-TW" dirty="0"/>
              <a:t>+</a:t>
            </a:r>
            <a:endParaRPr lang="zh-TW" altLang="en-US" dirty="0"/>
          </a:p>
        </p:txBody>
      </p:sp>
      <mc:AlternateContent xmlns:mc="http://schemas.openxmlformats.org/markup-compatibility/2006" xmlns:a14="http://schemas.microsoft.com/office/drawing/2010/main">
        <mc:Choice Requires="a14">
          <p:sp>
            <p:nvSpPr>
              <p:cNvPr id="10" name="Oval 10"/>
              <p:cNvSpPr>
                <a:spLocks noChangeArrowheads="1"/>
              </p:cNvSpPr>
              <p:nvPr/>
            </p:nvSpPr>
            <p:spPr bwMode="auto">
              <a:xfrm>
                <a:off x="2704048" y="3158970"/>
                <a:ext cx="440329" cy="405343"/>
              </a:xfrm>
              <a:prstGeom prst="ellipse">
                <a:avLst/>
              </a:prstGeom>
              <a:solidFill>
                <a:srgbClr val="FFFF00">
                  <a:alpha val="29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14:m>
                  <m:oMathPara xmlns:m="http://schemas.openxmlformats.org/officeDocument/2006/math">
                    <m:oMathParaPr>
                      <m:jc m:val="centerGroup"/>
                    </m:oMathParaPr>
                    <m:oMath xmlns:m="http://schemas.openxmlformats.org/officeDocument/2006/math">
                      <m:r>
                        <a:rPr lang="en-US" altLang="zh-TW" i="1" dirty="0" smtClean="0">
                          <a:latin typeface="Cambria Math"/>
                        </a:rPr>
                        <m:t>−</m:t>
                      </m:r>
                    </m:oMath>
                  </m:oMathPara>
                </a14:m>
                <a:endParaRPr lang="zh-TW" altLang="en-US" dirty="0"/>
              </a:p>
            </p:txBody>
          </p:sp>
        </mc:Choice>
        <mc:Fallback xmlns="">
          <p:sp>
            <p:nvSpPr>
              <p:cNvPr id="10" name="Oval 10"/>
              <p:cNvSpPr>
                <a:spLocks noRot="1" noChangeAspect="1" noMove="1" noResize="1" noEditPoints="1" noAdjustHandles="1" noChangeArrowheads="1" noChangeShapeType="1" noTextEdit="1"/>
              </p:cNvSpPr>
              <p:nvPr/>
            </p:nvSpPr>
            <p:spPr bwMode="auto">
              <a:xfrm>
                <a:off x="2704048" y="3158970"/>
                <a:ext cx="440329" cy="405343"/>
              </a:xfrm>
              <a:prstGeom prst="ellipse">
                <a:avLst/>
              </a:prstGeom>
              <a:blipFill rotWithShape="1">
                <a:blip r:embed="rId2"/>
                <a:stretch>
                  <a:fillRect/>
                </a:stretch>
              </a:blipFill>
              <a:ln w="9525">
                <a:solidFill>
                  <a:schemeClr val="tx1"/>
                </a:solidFill>
                <a:round/>
                <a:headEnd/>
                <a:tailEnd/>
              </a:ln>
            </p:spPr>
            <p:txBody>
              <a:bodyPr/>
              <a:lstStyle/>
              <a:p>
                <a:r>
                  <a:rPr lang="zh-TW" altLang="en-US">
                    <a:noFill/>
                  </a:rPr>
                  <a:t> </a:t>
                </a:r>
              </a:p>
            </p:txBody>
          </p:sp>
        </mc:Fallback>
      </mc:AlternateContent>
      <p:sp>
        <p:nvSpPr>
          <p:cNvPr id="11" name="Text Box 4"/>
          <p:cNvSpPr txBox="1">
            <a:spLocks noChangeArrowheads="1"/>
          </p:cNvSpPr>
          <p:nvPr/>
        </p:nvSpPr>
        <p:spPr bwMode="auto">
          <a:xfrm>
            <a:off x="1601182" y="1628800"/>
            <a:ext cx="6526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如果有一個電偶極突然形成，遠處的電磁場如何被影響？</a:t>
            </a:r>
          </a:p>
        </p:txBody>
      </p:sp>
      <mc:AlternateContent xmlns:mc="http://schemas.openxmlformats.org/markup-compatibility/2006" xmlns:a14="http://schemas.microsoft.com/office/drawing/2010/main">
        <mc:Choice Requires="a14">
          <p:sp>
            <p:nvSpPr>
              <p:cNvPr id="12" name="Text Box 7"/>
              <p:cNvSpPr txBox="1">
                <a:spLocks noChangeArrowheads="1"/>
              </p:cNvSpPr>
              <p:nvPr/>
            </p:nvSpPr>
            <p:spPr bwMode="auto">
              <a:xfrm>
                <a:off x="7362310" y="2123855"/>
                <a:ext cx="1151270"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14:m>
                  <m:oMath xmlns:m="http://schemas.openxmlformats.org/officeDocument/2006/math">
                    <m:acc>
                      <m:accPr>
                        <m:chr m:val="⃗"/>
                        <m:ctrlPr>
                          <a:rPr lang="en-US" altLang="zh-TW" sz="2800" i="1" smtClean="0">
                            <a:latin typeface="Cambria Math" panose="02040503050406030204" pitchFamily="18" charset="0"/>
                          </a:rPr>
                        </m:ctrlPr>
                      </m:accPr>
                      <m:e>
                        <m:r>
                          <a:rPr lang="en-US" altLang="zh-TW" sz="2800" b="0" i="1" smtClean="0">
                            <a:latin typeface="Cambria Math"/>
                          </a:rPr>
                          <m:t>𝐸</m:t>
                        </m:r>
                      </m:e>
                    </m:acc>
                    <m:r>
                      <a:rPr lang="en-US" altLang="zh-TW" sz="2800" b="0" i="1" smtClean="0">
                        <a:latin typeface="Cambria Math"/>
                      </a:rPr>
                      <m:t>,</m:t>
                    </m:r>
                    <m:acc>
                      <m:accPr>
                        <m:chr m:val="⃗"/>
                        <m:ctrlPr>
                          <a:rPr lang="en-US" altLang="zh-TW" sz="2800" b="0" i="1" smtClean="0">
                            <a:latin typeface="Cambria Math" panose="02040503050406030204" pitchFamily="18" charset="0"/>
                          </a:rPr>
                        </m:ctrlPr>
                      </m:accPr>
                      <m:e>
                        <m:r>
                          <a:rPr lang="en-US" altLang="zh-TW" sz="2800" b="0" i="1" smtClean="0">
                            <a:latin typeface="Cambria Math"/>
                          </a:rPr>
                          <m:t>𝐵</m:t>
                        </m:r>
                      </m:e>
                    </m:acc>
                  </m:oMath>
                </a14:m>
                <a:r>
                  <a:rPr lang="zh-TW" altLang="en-US" sz="4000" dirty="0"/>
                  <a:t> </a:t>
                </a:r>
                <a:r>
                  <a:rPr lang="en-US" altLang="zh-TW" sz="3600" dirty="0"/>
                  <a:t>?</a:t>
                </a:r>
              </a:p>
            </p:txBody>
          </p:sp>
        </mc:Choice>
        <mc:Fallback xmlns="">
          <p:sp>
            <p:nvSpPr>
              <p:cNvPr id="12" name="Text Box 7"/>
              <p:cNvSpPr txBox="1">
                <a:spLocks noRot="1" noChangeAspect="1" noMove="1" noResize="1" noEditPoints="1" noAdjustHandles="1" noChangeArrowheads="1" noChangeShapeType="1" noTextEdit="1"/>
              </p:cNvSpPr>
              <p:nvPr/>
            </p:nvSpPr>
            <p:spPr bwMode="auto">
              <a:xfrm>
                <a:off x="7362310" y="2123855"/>
                <a:ext cx="1151270" cy="707886"/>
              </a:xfrm>
              <a:prstGeom prst="rect">
                <a:avLst/>
              </a:prstGeom>
              <a:blipFill rotWithShape="1">
                <a:blip r:embed="rId3"/>
                <a:stretch>
                  <a:fillRect t="-6838" r="-13228" b="-282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3216942" y="2692404"/>
                <a:ext cx="225025"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𝑃</m:t>
                          </m:r>
                        </m:e>
                      </m:acc>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3216942" y="2692404"/>
                <a:ext cx="225025" cy="402931"/>
              </a:xfrm>
              <a:prstGeom prst="rect">
                <a:avLst/>
              </a:prstGeom>
              <a:blipFill rotWithShape="1">
                <a:blip r:embed="rId4"/>
                <a:stretch>
                  <a:fillRect r="-4054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6731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7.40741E-7 L -3.05556E-6 -0.06968 " pathEditMode="relative" rAng="0" ptsTypes="AA">
                                      <p:cBhvr>
                                        <p:cTn id="6" dur="2000" fill="hold"/>
                                        <p:tgtEl>
                                          <p:spTgt spid="9"/>
                                        </p:tgtEl>
                                        <p:attrNameLst>
                                          <p:attrName>ppt_x</p:attrName>
                                          <p:attrName>ppt_y</p:attrName>
                                        </p:attrNameLst>
                                      </p:cBhvr>
                                      <p:rCtr x="0" y="-3495"/>
                                    </p:animMotion>
                                  </p:childTnLst>
                                </p:cTn>
                              </p:par>
                              <p:par>
                                <p:cTn id="7" presetID="42" presetClass="path" presetSubtype="0" accel="50000" decel="50000" fill="hold" grpId="0" nodeType="withEffect">
                                  <p:stCondLst>
                                    <p:cond delay="0"/>
                                  </p:stCondLst>
                                  <p:childTnLst>
                                    <p:animMotion origin="layout" path="M -3.05556E-6 1.48148E-6 L -3.05556E-6 0.0787 " pathEditMode="relative" rAng="0" ptsTypes="AA">
                                      <p:cBhvr>
                                        <p:cTn id="8" dur="2000" fill="hold"/>
                                        <p:tgtEl>
                                          <p:spTgt spid="10"/>
                                        </p:tgtEl>
                                        <p:attrNameLst>
                                          <p:attrName>ppt_x</p:attrName>
                                          <p:attrName>ppt_y</p:attrName>
                                        </p:attrNameLst>
                                      </p:cBhvr>
                                      <p:rCtr x="0" y="3935"/>
                                    </p:animMotion>
                                  </p:childTnLst>
                                </p:cTn>
                              </p:par>
                              <p:par>
                                <p:cTn id="9" presetID="42" presetClass="entr" presetSubtype="0" fill="hold" grpId="0" nodeType="with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fade">
                                      <p:cBhvr>
                                        <p:cTn id="11" dur="1000"/>
                                        <p:tgtEl>
                                          <p:spTgt spid="19461"/>
                                        </p:tgtEl>
                                      </p:cBhvr>
                                    </p:animEffect>
                                    <p:anim calcmode="lin" valueType="num">
                                      <p:cBhvr>
                                        <p:cTn id="12" dur="1000" fill="hold"/>
                                        <p:tgtEl>
                                          <p:spTgt spid="19461"/>
                                        </p:tgtEl>
                                        <p:attrNameLst>
                                          <p:attrName>ppt_x</p:attrName>
                                        </p:attrNameLst>
                                      </p:cBhvr>
                                      <p:tavLst>
                                        <p:tav tm="0">
                                          <p:val>
                                            <p:strVal val="#ppt_x"/>
                                          </p:val>
                                        </p:tav>
                                        <p:tav tm="100000">
                                          <p:val>
                                            <p:strVal val="#ppt_x"/>
                                          </p:val>
                                        </p:tav>
                                      </p:tavLst>
                                    </p:anim>
                                    <p:anim calcmode="lin" valueType="num">
                                      <p:cBhvr>
                                        <p:cTn id="13" dur="1000" fill="hold"/>
                                        <p:tgtEl>
                                          <p:spTgt spid="1946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9" grpId="0" animBg="1"/>
      <p:bldP spid="10" grpId="0" animBg="1"/>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3_Figure.jpg"/>
          <p:cNvPicPr>
            <a:picLocks noChangeAspect="1"/>
          </p:cNvPicPr>
          <p:nvPr/>
        </p:nvPicPr>
        <p:blipFill rotWithShape="1">
          <a:blip r:embed="rId2">
            <a:extLst>
              <a:ext uri="{28A0092B-C50C-407E-A947-70E740481C1C}">
                <a14:useLocalDpi xmlns:a14="http://schemas.microsoft.com/office/drawing/2010/main" val="0"/>
              </a:ext>
            </a:extLst>
          </a:blip>
          <a:srcRect b="4695"/>
          <a:stretch/>
        </p:blipFill>
        <p:spPr>
          <a:xfrm>
            <a:off x="266700" y="1473200"/>
            <a:ext cx="8601456" cy="3712464"/>
          </a:xfrm>
          <a:prstGeom prst="rect">
            <a:avLst/>
          </a:prstGeom>
        </p:spPr>
      </p:pic>
      <p:sp>
        <p:nvSpPr>
          <p:cNvPr id="3" name="文字方塊 2"/>
          <p:cNvSpPr txBox="1"/>
          <p:nvPr/>
        </p:nvSpPr>
        <p:spPr>
          <a:xfrm>
            <a:off x="1916705" y="5409220"/>
            <a:ext cx="5895655" cy="369332"/>
          </a:xfrm>
          <a:prstGeom prst="rect">
            <a:avLst/>
          </a:prstGeom>
          <a:noFill/>
        </p:spPr>
        <p:txBody>
          <a:bodyPr wrap="square" rtlCol="0">
            <a:spAutoFit/>
          </a:bodyPr>
          <a:lstStyle/>
          <a:p>
            <a:r>
              <a:rPr lang="zh-TW" altLang="en-US" sz="1800" dirty="0"/>
              <a:t>近處的電場線是放射狀，遠處的電場線是迴旋狀！</a:t>
            </a:r>
          </a:p>
        </p:txBody>
      </p:sp>
    </p:spTree>
    <p:extLst>
      <p:ext uri="{BB962C8B-B14F-4D97-AF65-F5344CB8AC3E}">
        <p14:creationId xmlns:p14="http://schemas.microsoft.com/office/powerpoint/2010/main" val="3285391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F32_05"/>
          <p:cNvPicPr>
            <a:picLocks noChangeAspect="1" noChangeArrowheads="1"/>
          </p:cNvPicPr>
          <p:nvPr/>
        </p:nvPicPr>
        <p:blipFill>
          <a:blip r:embed="rId2">
            <a:extLst>
              <a:ext uri="{28A0092B-C50C-407E-A947-70E740481C1C}">
                <a14:useLocalDpi xmlns:a14="http://schemas.microsoft.com/office/drawing/2010/main" val="0"/>
              </a:ext>
            </a:extLst>
          </a:blip>
          <a:srcRect t="52057" b="10109"/>
          <a:stretch>
            <a:fillRect/>
          </a:stretch>
        </p:blipFill>
        <p:spPr bwMode="auto">
          <a:xfrm>
            <a:off x="1230286" y="1282242"/>
            <a:ext cx="2205245" cy="23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descr="F32_06"/>
          <p:cNvPicPr>
            <a:picLocks noChangeAspect="1" noChangeArrowheads="1"/>
          </p:cNvPicPr>
          <p:nvPr/>
        </p:nvPicPr>
        <p:blipFill>
          <a:blip r:embed="rId3">
            <a:extLst>
              <a:ext uri="{28A0092B-C50C-407E-A947-70E740481C1C}">
                <a14:useLocalDpi xmlns:a14="http://schemas.microsoft.com/office/drawing/2010/main" val="0"/>
              </a:ext>
            </a:extLst>
          </a:blip>
          <a:srcRect b="18323"/>
          <a:stretch>
            <a:fillRect/>
          </a:stretch>
        </p:blipFill>
        <p:spPr bwMode="auto">
          <a:xfrm>
            <a:off x="5460756" y="1371569"/>
            <a:ext cx="2250250" cy="230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7"/>
          <p:cNvSpPr txBox="1">
            <a:spLocks noChangeArrowheads="1"/>
          </p:cNvSpPr>
          <p:nvPr/>
        </p:nvSpPr>
        <p:spPr bwMode="auto">
          <a:xfrm>
            <a:off x="1124856" y="3790726"/>
            <a:ext cx="3885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電場變化時會感應產生垂直的磁場！</a:t>
            </a:r>
          </a:p>
        </p:txBody>
      </p:sp>
      <p:sp>
        <p:nvSpPr>
          <p:cNvPr id="21509" name="文字方塊 5"/>
          <p:cNvSpPr txBox="1">
            <a:spLocks noChangeArrowheads="1"/>
          </p:cNvSpPr>
          <p:nvPr/>
        </p:nvSpPr>
        <p:spPr bwMode="auto">
          <a:xfrm>
            <a:off x="5196553" y="3790726"/>
            <a:ext cx="38195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磁場變化時會感應產生垂直的電場！</a:t>
            </a:r>
          </a:p>
        </p:txBody>
      </p:sp>
      <p:sp>
        <p:nvSpPr>
          <p:cNvPr id="21514" name="文字方塊 1"/>
          <p:cNvSpPr txBox="1">
            <a:spLocks noChangeArrowheads="1"/>
          </p:cNvSpPr>
          <p:nvPr/>
        </p:nvSpPr>
        <p:spPr bwMode="auto">
          <a:xfrm>
            <a:off x="3928986" y="707972"/>
            <a:ext cx="126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電磁感應</a:t>
            </a:r>
          </a:p>
        </p:txBody>
      </p:sp>
      <p:sp>
        <p:nvSpPr>
          <p:cNvPr id="7" name="文字方塊 3"/>
          <p:cNvSpPr txBox="1">
            <a:spLocks noChangeArrowheads="1"/>
          </p:cNvSpPr>
          <p:nvPr/>
        </p:nvSpPr>
        <p:spPr bwMode="auto">
          <a:xfrm>
            <a:off x="1124857" y="4383341"/>
            <a:ext cx="7081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即使沒有電流與電荷，變化的電磁場也可以成為電磁場的來源！</a:t>
            </a:r>
            <a:endParaRPr lang="en-US" altLang="zh-TW" sz="1800" dirty="0"/>
          </a:p>
        </p:txBody>
      </p:sp>
      <mc:AlternateContent xmlns:mc="http://schemas.openxmlformats.org/markup-compatibility/2006" xmlns:a14="http://schemas.microsoft.com/office/drawing/2010/main">
        <mc:Choice Requires="a14">
          <p:sp>
            <p:nvSpPr>
              <p:cNvPr id="8" name="文字方塊 7"/>
              <p:cNvSpPr txBox="1"/>
              <p:nvPr/>
            </p:nvSpPr>
            <p:spPr>
              <a:xfrm>
                <a:off x="1361707" y="4994883"/>
                <a:ext cx="223356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361707" y="4994883"/>
                <a:ext cx="2233560"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477446" y="4994882"/>
                <a:ext cx="199997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ea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477446" y="4994882"/>
                <a:ext cx="1999970" cy="818879"/>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40156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light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85" b="4597"/>
          <a:stretch/>
        </p:blipFill>
        <p:spPr bwMode="auto">
          <a:xfrm>
            <a:off x="2179415" y="638690"/>
            <a:ext cx="4097337" cy="61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descr="D:\Users\Vincent\Downloads\Data\Knight\Media\Chapter35\Images\35_25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r="58919" b="11990"/>
          <a:stretch>
            <a:fillRect/>
          </a:stretch>
        </p:blipFill>
        <p:spPr bwMode="auto">
          <a:xfrm>
            <a:off x="6332514" y="792005"/>
            <a:ext cx="19812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單箭頭接點 5"/>
          <p:cNvCxnSpPr/>
          <p:nvPr/>
        </p:nvCxnSpPr>
        <p:spPr>
          <a:xfrm flipH="1" flipV="1">
            <a:off x="4510897" y="1286392"/>
            <a:ext cx="3689905" cy="675744"/>
          </a:xfrm>
          <a:prstGeom prst="straightConnector1">
            <a:avLst/>
          </a:prstGeom>
          <a:ln>
            <a:solidFill>
              <a:srgbClr val="6666FF"/>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單箭頭接點 5"/>
          <p:cNvCxnSpPr/>
          <p:nvPr/>
        </p:nvCxnSpPr>
        <p:spPr>
          <a:xfrm flipH="1">
            <a:off x="4825778" y="1984218"/>
            <a:ext cx="3375024" cy="1283372"/>
          </a:xfrm>
          <a:prstGeom prst="straightConnector1">
            <a:avLst/>
          </a:prstGeom>
          <a:ln>
            <a:solidFill>
              <a:srgbClr val="6666FF"/>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單箭頭接點 5"/>
          <p:cNvCxnSpPr/>
          <p:nvPr/>
        </p:nvCxnSpPr>
        <p:spPr>
          <a:xfrm flipH="1">
            <a:off x="5995766" y="1962135"/>
            <a:ext cx="2205036" cy="3824818"/>
          </a:xfrm>
          <a:prstGeom prst="straightConnector1">
            <a:avLst/>
          </a:prstGeom>
          <a:ln>
            <a:solidFill>
              <a:srgbClr val="6666FF"/>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1466655" y="188640"/>
            <a:ext cx="5939904" cy="369332"/>
          </a:xfrm>
          <a:prstGeom prst="rect">
            <a:avLst/>
          </a:prstGeom>
          <a:noFill/>
        </p:spPr>
        <p:txBody>
          <a:bodyPr wrap="square" rtlCol="0">
            <a:spAutoFit/>
          </a:bodyPr>
          <a:lstStyle/>
          <a:p>
            <a:r>
              <a:rPr lang="zh-TW" altLang="en-US" sz="1800" dirty="0"/>
              <a:t>在極靠近電偶極處，靜電學得到的電場結果還是對的！</a:t>
            </a:r>
          </a:p>
        </p:txBody>
      </p:sp>
      <p:sp>
        <p:nvSpPr>
          <p:cNvPr id="11" name="文字方塊 10"/>
          <p:cNvSpPr txBox="1">
            <a:spLocks noChangeArrowheads="1"/>
          </p:cNvSpPr>
          <p:nvPr/>
        </p:nvSpPr>
        <p:spPr bwMode="auto">
          <a:xfrm>
            <a:off x="251520" y="936159"/>
            <a:ext cx="3500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這個電磁場會以光速向外傳播。</a:t>
            </a:r>
          </a:p>
        </p:txBody>
      </p:sp>
    </p:spTree>
    <p:extLst>
      <p:ext uri="{BB962C8B-B14F-4D97-AF65-F5344CB8AC3E}">
        <p14:creationId xmlns:p14="http://schemas.microsoft.com/office/powerpoint/2010/main" val="142822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light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85" b="4597"/>
          <a:stretch/>
        </p:blipFill>
        <p:spPr bwMode="auto">
          <a:xfrm>
            <a:off x="2409821" y="998730"/>
            <a:ext cx="3676251" cy="55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descr="D:\Users\Vincent\Downloads\Data\Knight\Media\Chapter35\Images\35_25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r="58919" b="11990"/>
          <a:stretch>
            <a:fillRect/>
          </a:stretch>
        </p:blipFill>
        <p:spPr bwMode="auto">
          <a:xfrm>
            <a:off x="6516277" y="577343"/>
            <a:ext cx="1614861" cy="19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descr="D:\Users\Vincent\Downloads\Data\Knight\Media\Chapter35\Images\35_25Figure-F.jpg"/>
          <p:cNvPicPr>
            <a:picLocks noChangeAspect="1" noChangeArrowheads="1"/>
          </p:cNvPicPr>
          <p:nvPr/>
        </p:nvPicPr>
        <p:blipFill>
          <a:blip r:embed="rId4" cstate="print">
            <a:extLst>
              <a:ext uri="{28A0092B-C50C-407E-A947-70E740481C1C}">
                <a14:useLocalDpi xmlns:a14="http://schemas.microsoft.com/office/drawing/2010/main" val="0"/>
              </a:ext>
            </a:extLst>
          </a:blip>
          <a:srcRect l="55708" b="13173"/>
          <a:stretch>
            <a:fillRect/>
          </a:stretch>
        </p:blipFill>
        <p:spPr bwMode="auto">
          <a:xfrm>
            <a:off x="6523481" y="3365785"/>
            <a:ext cx="1829081" cy="201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H="1">
            <a:off x="4389429" y="1538790"/>
            <a:ext cx="3332921"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521550" y="607339"/>
            <a:ext cx="5939904" cy="369332"/>
          </a:xfrm>
          <a:prstGeom prst="rect">
            <a:avLst/>
          </a:prstGeom>
          <a:noFill/>
        </p:spPr>
        <p:txBody>
          <a:bodyPr wrap="square" rtlCol="0">
            <a:spAutoFit/>
          </a:bodyPr>
          <a:lstStyle/>
          <a:p>
            <a:r>
              <a:rPr lang="zh-TW" altLang="en-US" sz="1800" dirty="0"/>
              <a:t>在極靠近電偶極處，電磁場也會以時間的正弦函數來振盪！</a:t>
            </a:r>
          </a:p>
        </p:txBody>
      </p:sp>
      <p:sp>
        <p:nvSpPr>
          <p:cNvPr id="12" name="文字方塊 1"/>
          <p:cNvSpPr txBox="1">
            <a:spLocks noChangeArrowheads="1"/>
          </p:cNvSpPr>
          <p:nvPr/>
        </p:nvSpPr>
        <p:spPr bwMode="auto">
          <a:xfrm>
            <a:off x="521550" y="188640"/>
            <a:ext cx="6980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當電偶極做簡諧運動時，</a:t>
            </a:r>
          </a:p>
        </p:txBody>
      </p:sp>
      <p:cxnSp>
        <p:nvCxnSpPr>
          <p:cNvPr id="15" name="直線單箭頭接點 14"/>
          <p:cNvCxnSpPr/>
          <p:nvPr/>
        </p:nvCxnSpPr>
        <p:spPr>
          <a:xfrm flipH="1">
            <a:off x="4612661" y="4374105"/>
            <a:ext cx="3379719"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8125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4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3327400" y="183824"/>
            <a:ext cx="2474976" cy="6446520"/>
          </a:xfrm>
          <a:prstGeom prst="rect">
            <a:avLst/>
          </a:prstGeom>
        </p:spPr>
      </p:pic>
    </p:spTree>
    <p:extLst>
      <p:ext uri="{BB962C8B-B14F-4D97-AF65-F5344CB8AC3E}">
        <p14:creationId xmlns:p14="http://schemas.microsoft.com/office/powerpoint/2010/main" val="10436891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7_Figure.jpg"/>
          <p:cNvPicPr>
            <a:picLocks noChangeAspect="1"/>
          </p:cNvPicPr>
          <p:nvPr/>
        </p:nvPicPr>
        <p:blipFill rotWithShape="1">
          <a:blip r:embed="rId2">
            <a:extLst>
              <a:ext uri="{28A0092B-C50C-407E-A947-70E740481C1C}">
                <a14:useLocalDpi xmlns:a14="http://schemas.microsoft.com/office/drawing/2010/main" val="0"/>
              </a:ext>
            </a:extLst>
          </a:blip>
          <a:srcRect t="1" b="3788"/>
          <a:stretch/>
        </p:blipFill>
        <p:spPr>
          <a:xfrm>
            <a:off x="266700" y="1003300"/>
            <a:ext cx="8601456" cy="4645152"/>
          </a:xfrm>
          <a:prstGeom prst="rect">
            <a:avLst/>
          </a:prstGeom>
        </p:spPr>
      </p:pic>
    </p:spTree>
    <p:extLst>
      <p:ext uri="{BB962C8B-B14F-4D97-AF65-F5344CB8AC3E}">
        <p14:creationId xmlns:p14="http://schemas.microsoft.com/office/powerpoint/2010/main" val="37780101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5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881590" y="98630"/>
            <a:ext cx="2956560" cy="6446520"/>
          </a:xfrm>
          <a:prstGeom prst="rect">
            <a:avLst/>
          </a:prstGeom>
        </p:spPr>
      </p:pic>
      <p:pic>
        <p:nvPicPr>
          <p:cNvPr id="3" name="Picture 1" descr="30_16_Figure.jpg"/>
          <p:cNvPicPr>
            <a:picLocks noChangeAspect="1"/>
          </p:cNvPicPr>
          <p:nvPr/>
        </p:nvPicPr>
        <p:blipFill rotWithShape="1">
          <a:blip r:embed="rId3" cstate="print">
            <a:extLst>
              <a:ext uri="{28A0092B-C50C-407E-A947-70E740481C1C}">
                <a14:useLocalDpi xmlns:a14="http://schemas.microsoft.com/office/drawing/2010/main" val="0"/>
              </a:ext>
            </a:extLst>
          </a:blip>
          <a:srcRect t="1" b="67275"/>
          <a:stretch/>
        </p:blipFill>
        <p:spPr>
          <a:xfrm>
            <a:off x="4256965" y="5366054"/>
            <a:ext cx="3510390" cy="1179096"/>
          </a:xfrm>
          <a:prstGeom prst="rect">
            <a:avLst/>
          </a:prstGeom>
        </p:spPr>
      </p:pic>
      <p:sp>
        <p:nvSpPr>
          <p:cNvPr id="4" name="文字方塊 2"/>
          <p:cNvSpPr txBox="1">
            <a:spLocks noChangeArrowheads="1"/>
          </p:cNvSpPr>
          <p:nvPr/>
        </p:nvSpPr>
        <p:spPr bwMode="auto">
          <a:xfrm>
            <a:off x="4019919" y="2618910"/>
            <a:ext cx="495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在水平線上看起來，電場是位置的正弦函數。</a:t>
            </a:r>
          </a:p>
        </p:txBody>
      </p:sp>
      <p:sp>
        <p:nvSpPr>
          <p:cNvPr id="6" name="文字方塊 5"/>
          <p:cNvSpPr txBox="1"/>
          <p:nvPr/>
        </p:nvSpPr>
        <p:spPr>
          <a:xfrm>
            <a:off x="4019919" y="3102183"/>
            <a:ext cx="4827556" cy="369332"/>
          </a:xfrm>
          <a:prstGeom prst="rect">
            <a:avLst/>
          </a:prstGeom>
          <a:noFill/>
        </p:spPr>
        <p:txBody>
          <a:bodyPr wrap="square" rtlCol="0">
            <a:spAutoFit/>
          </a:bodyPr>
          <a:lstStyle/>
          <a:p>
            <a:r>
              <a:rPr lang="zh-TW" altLang="en-US" sz="1800" dirty="0"/>
              <a:t>小範圍來觀察，看起來就近似於平面波。</a:t>
            </a:r>
          </a:p>
        </p:txBody>
      </p:sp>
      <p:pic>
        <p:nvPicPr>
          <p:cNvPr id="7" name="Picture 4" descr="F33_05"/>
          <p:cNvPicPr>
            <a:picLocks noChangeAspect="1" noChangeArrowheads="1"/>
          </p:cNvPicPr>
          <p:nvPr/>
        </p:nvPicPr>
        <p:blipFill rotWithShape="1">
          <a:blip r:embed="rId4">
            <a:extLst>
              <a:ext uri="{28A0092B-C50C-407E-A947-70E740481C1C}">
                <a14:useLocalDpi xmlns:a14="http://schemas.microsoft.com/office/drawing/2010/main" val="0"/>
              </a:ext>
            </a:extLst>
          </a:blip>
          <a:srcRect l="4985" t="30560" r="15564" b="13309"/>
          <a:stretch/>
        </p:blipFill>
        <p:spPr bwMode="auto">
          <a:xfrm>
            <a:off x="4256965" y="3789040"/>
            <a:ext cx="2974480" cy="14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6955" y="99403"/>
            <a:ext cx="2652715" cy="242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8266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圖片 1" descr="wire9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2063" y="3741277"/>
            <a:ext cx="2103924" cy="208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圖片 2" descr="相對論10.jpg"/>
          <p:cNvPicPr>
            <a:picLocks noChangeAspect="1"/>
          </p:cNvPicPr>
          <p:nvPr/>
        </p:nvPicPr>
        <p:blipFill>
          <a:blip r:embed="rId3">
            <a:extLst>
              <a:ext uri="{28A0092B-C50C-407E-A947-70E740481C1C}">
                <a14:useLocalDpi xmlns:a14="http://schemas.microsoft.com/office/drawing/2010/main" val="0"/>
              </a:ext>
            </a:extLst>
          </a:blip>
          <a:srcRect l="57378" t="5092"/>
          <a:stretch>
            <a:fillRect/>
          </a:stretch>
        </p:blipFill>
        <p:spPr bwMode="auto">
          <a:xfrm>
            <a:off x="5923935" y="3758172"/>
            <a:ext cx="1629386" cy="208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30_18_Figure.jpg"/>
          <p:cNvPicPr>
            <a:picLocks noChangeAspect="1"/>
          </p:cNvPicPr>
          <p:nvPr/>
        </p:nvPicPr>
        <p:blipFill rotWithShape="1">
          <a:blip r:embed="rId4" cstate="print">
            <a:extLst>
              <a:ext uri="{28A0092B-C50C-407E-A947-70E740481C1C}">
                <a14:useLocalDpi xmlns:a14="http://schemas.microsoft.com/office/drawing/2010/main" val="0"/>
              </a:ext>
            </a:extLst>
          </a:blip>
          <a:srcRect b="3943"/>
          <a:stretch/>
        </p:blipFill>
        <p:spPr>
          <a:xfrm>
            <a:off x="2968281" y="1050069"/>
            <a:ext cx="4680520" cy="2381695"/>
          </a:xfrm>
          <a:prstGeom prst="rect">
            <a:avLst/>
          </a:prstGeom>
        </p:spPr>
      </p:pic>
      <p:sp>
        <p:nvSpPr>
          <p:cNvPr id="6" name="Text Box 6">
            <a:extLst>
              <a:ext uri="{FF2B5EF4-FFF2-40B4-BE49-F238E27FC236}">
                <a16:creationId xmlns:a16="http://schemas.microsoft.com/office/drawing/2014/main" id="{E4C5E556-7C24-6B43-B3E0-13ED8FDEB07B}"/>
              </a:ext>
            </a:extLst>
          </p:cNvPr>
          <p:cNvSpPr txBox="1">
            <a:spLocks noChangeArrowheads="1"/>
          </p:cNvSpPr>
          <p:nvPr/>
        </p:nvSpPr>
        <p:spPr bwMode="auto">
          <a:xfrm>
            <a:off x="746575" y="3244401"/>
            <a:ext cx="159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Hertz (1887)</a:t>
            </a:r>
            <a:endParaRPr lang="zh-TW" altLang="en-US" sz="1800" dirty="0"/>
          </a:p>
        </p:txBody>
      </p:sp>
      <p:pic>
        <p:nvPicPr>
          <p:cNvPr id="7" name="Picture 7" descr="34bio2">
            <a:extLst>
              <a:ext uri="{FF2B5EF4-FFF2-40B4-BE49-F238E27FC236}">
                <a16:creationId xmlns:a16="http://schemas.microsoft.com/office/drawing/2014/main" id="{C0D0FA99-5F49-E644-AEA9-C504B5E84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04" y="1038371"/>
            <a:ext cx="1806398" cy="216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C43BA8E-F1D6-9141-AFCA-CCAF3160D0AC}"/>
              </a:ext>
            </a:extLst>
          </p:cNvPr>
          <p:cNvSpPr txBox="1"/>
          <p:nvPr/>
        </p:nvSpPr>
        <p:spPr>
          <a:xfrm>
            <a:off x="2402063" y="5999484"/>
            <a:ext cx="5265585" cy="369332"/>
          </a:xfrm>
          <a:prstGeom prst="rect">
            <a:avLst/>
          </a:prstGeom>
          <a:noFill/>
        </p:spPr>
        <p:txBody>
          <a:bodyPr wrap="square" rtlCol="0">
            <a:spAutoFit/>
          </a:bodyPr>
          <a:lstStyle/>
          <a:p>
            <a:r>
              <a:rPr lang="en-TW" sz="1800" dirty="0"/>
              <a:t>發射端與接收端都是電偶極，就是俗稱的天線。</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Users\Vincent\Downloads\Data\Knight\Media\Chapter35\Images\35_26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2889250"/>
            <a:ext cx="255111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文字方塊 2"/>
          <p:cNvSpPr txBox="1">
            <a:spLocks noChangeArrowheads="1"/>
          </p:cNvSpPr>
          <p:nvPr/>
        </p:nvSpPr>
        <p:spPr bwMode="auto">
          <a:xfrm>
            <a:off x="2951163" y="5634038"/>
            <a:ext cx="4951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在水平方向看起來如同一個平面波</a:t>
            </a:r>
          </a:p>
        </p:txBody>
      </p:sp>
      <p:pic>
        <p:nvPicPr>
          <p:cNvPr id="76804" name="Picture 4" descr="light3"/>
          <p:cNvPicPr>
            <a:picLocks noChangeAspect="1" noChangeArrowheads="1"/>
          </p:cNvPicPr>
          <p:nvPr/>
        </p:nvPicPr>
        <p:blipFill>
          <a:blip r:embed="rId3" cstate="print">
            <a:extLst>
              <a:ext uri="{28A0092B-C50C-407E-A947-70E740481C1C}">
                <a14:useLocalDpi xmlns:a14="http://schemas.microsoft.com/office/drawing/2010/main" val="0"/>
              </a:ext>
            </a:extLst>
          </a:blip>
          <a:srcRect r="6285"/>
          <a:stretch>
            <a:fillRect/>
          </a:stretch>
        </p:blipFill>
        <p:spPr bwMode="auto">
          <a:xfrm>
            <a:off x="1466850" y="549275"/>
            <a:ext cx="31099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emwave7"/>
          <p:cNvPicPr>
            <a:picLocks noChangeAspect="1" noChangeArrowheads="1"/>
          </p:cNvPicPr>
          <p:nvPr/>
        </p:nvPicPr>
        <p:blipFill>
          <a:blip r:embed="rId2">
            <a:extLst>
              <a:ext uri="{28A0092B-C50C-407E-A947-70E740481C1C}">
                <a14:useLocalDpi xmlns:a14="http://schemas.microsoft.com/office/drawing/2010/main" val="0"/>
              </a:ext>
            </a:extLst>
          </a:blip>
          <a:srcRect l="14291" r="3583" b="6792"/>
          <a:stretch>
            <a:fillRect/>
          </a:stretch>
        </p:blipFill>
        <p:spPr bwMode="auto">
          <a:xfrm>
            <a:off x="2411413" y="1854200"/>
            <a:ext cx="4567237"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6"/>
          <p:cNvSpPr txBox="1">
            <a:spLocks noChangeArrowheads="1"/>
          </p:cNvSpPr>
          <p:nvPr/>
        </p:nvSpPr>
        <p:spPr bwMode="auto">
          <a:xfrm>
            <a:off x="2997200" y="5138738"/>
            <a:ext cx="376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放送天線就是一個電偶極振盪器</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FCD227C-4638-4041-9B5A-54FA42BB461E}"/>
              </a:ext>
            </a:extLst>
          </p:cNvPr>
          <p:cNvSpPr txBox="1"/>
          <p:nvPr/>
        </p:nvSpPr>
        <p:spPr>
          <a:xfrm>
            <a:off x="3581890" y="2078850"/>
            <a:ext cx="2925325" cy="369332"/>
          </a:xfrm>
          <a:prstGeom prst="rect">
            <a:avLst/>
          </a:prstGeom>
          <a:noFill/>
        </p:spPr>
        <p:txBody>
          <a:bodyPr wrap="square" rtlCol="0">
            <a:spAutoFit/>
          </a:bodyPr>
          <a:lstStyle/>
          <a:p>
            <a:r>
              <a:rPr kumimoji="1" lang="zh-TW" altLang="en-US" sz="1800" dirty="0"/>
              <a:t>“各種”電磁波</a:t>
            </a:r>
          </a:p>
        </p:txBody>
      </p:sp>
    </p:spTree>
    <p:extLst>
      <p:ext uri="{BB962C8B-B14F-4D97-AF65-F5344CB8AC3E}">
        <p14:creationId xmlns:p14="http://schemas.microsoft.com/office/powerpoint/2010/main" val="32398631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sp>
        <p:nvSpPr>
          <p:cNvPr id="78853" name="Text Box 5"/>
          <p:cNvSpPr txBox="1">
            <a:spLocks noChangeArrowheads="1"/>
          </p:cNvSpPr>
          <p:nvPr/>
        </p:nvSpPr>
        <p:spPr bwMode="auto">
          <a:xfrm>
            <a:off x="384969" y="3834045"/>
            <a:ext cx="308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天</a:t>
            </a:r>
            <a:r>
              <a:rPr lang="zh-TW" altLang="en-US" sz="1800" dirty="0"/>
              <a:t>線的大小大致與波長相當。</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417300" y="3203975"/>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rPr>
                        <m:t>𝜆</m:t>
                      </m:r>
                      <m:r>
                        <a:rPr lang="en-US" altLang="zh-TW" sz="1800" b="0" i="1" smtClean="0">
                          <a:latin typeface="Cambria Math"/>
                        </a:rPr>
                        <m:t>𝑓</m:t>
                      </m:r>
                      <m:r>
                        <a:rPr lang="en-US" altLang="zh-TW" sz="1800" b="0" i="1" smtClean="0">
                          <a:latin typeface="Cambria Math"/>
                        </a:rPr>
                        <m:t>=</m:t>
                      </m:r>
                      <m:r>
                        <a:rPr lang="en-US" altLang="zh-TW" sz="1800" b="0" i="1" smtClean="0">
                          <a:latin typeface="Cambria Math"/>
                        </a:rPr>
                        <m:t>𝑐</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17300" y="3203975"/>
                <a:ext cx="910442" cy="369332"/>
              </a:xfrm>
              <a:prstGeom prst="rect">
                <a:avLst/>
              </a:prstGeom>
              <a:blipFill rotWithShape="1">
                <a:blip r:embed="rId4"/>
                <a:stretch>
                  <a:fillRect b="-15000"/>
                </a:stretch>
              </a:blipFill>
            </p:spPr>
            <p:txBody>
              <a:bodyPr/>
              <a:lstStyle/>
              <a:p>
                <a:r>
                  <a:rPr lang="zh-TW" altLang="en-US">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文字方塊 4"/>
          <p:cNvSpPr txBox="1">
            <a:spLocks noChangeArrowheads="1"/>
          </p:cNvSpPr>
          <p:nvPr/>
        </p:nvSpPr>
        <p:spPr bwMode="auto">
          <a:xfrm>
            <a:off x="606248" y="727419"/>
            <a:ext cx="5855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在近處應該會突然出現一</a:t>
            </a:r>
            <a:r>
              <a:rPr lang="zh-CN" altLang="en-US" sz="1800" dirty="0"/>
              <a:t>電場，</a:t>
            </a:r>
            <a:r>
              <a:rPr lang="zh-TW" altLang="en-US" sz="1800" dirty="0"/>
              <a:t>類似電偶極的靜電場：</a:t>
            </a:r>
          </a:p>
        </p:txBody>
      </p:sp>
      <p:sp>
        <p:nvSpPr>
          <p:cNvPr id="22533" name="文字方塊 5"/>
          <p:cNvSpPr txBox="1">
            <a:spLocks noChangeArrowheads="1"/>
          </p:cNvSpPr>
          <p:nvPr/>
        </p:nvSpPr>
        <p:spPr bwMode="auto">
          <a:xfrm>
            <a:off x="606249" y="1169575"/>
            <a:ext cx="4545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此突然的電場變化會產生</a:t>
            </a:r>
            <a:r>
              <a:rPr lang="zh-Hant" altLang="en-US" sz="1800" dirty="0"/>
              <a:t>垂直的</a:t>
            </a:r>
            <a:r>
              <a:rPr lang="zh-TW" altLang="en-US" sz="1800" dirty="0"/>
              <a:t>感應磁場。</a:t>
            </a:r>
          </a:p>
        </p:txBody>
      </p:sp>
      <p:sp>
        <p:nvSpPr>
          <p:cNvPr id="22534" name="文字方塊 6"/>
          <p:cNvSpPr txBox="1">
            <a:spLocks noChangeArrowheads="1"/>
          </p:cNvSpPr>
          <p:nvPr/>
        </p:nvSpPr>
        <p:spPr bwMode="auto">
          <a:xfrm>
            <a:off x="607836" y="1611731"/>
            <a:ext cx="77445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突然</a:t>
            </a:r>
            <a:r>
              <a:rPr lang="zh-Hant" altLang="en-US" sz="1800" dirty="0"/>
              <a:t>的</a:t>
            </a:r>
            <a:r>
              <a:rPr lang="zh-TW" altLang="en-US" sz="1800" dirty="0"/>
              <a:t>磁場變化又在更遠處產生感應電場。</a:t>
            </a:r>
          </a:p>
        </p:txBody>
      </p:sp>
      <p:sp>
        <p:nvSpPr>
          <p:cNvPr id="22535" name="文字方塊 1"/>
          <p:cNvSpPr txBox="1">
            <a:spLocks noChangeArrowheads="1"/>
          </p:cNvSpPr>
          <p:nvPr/>
        </p:nvSpPr>
        <p:spPr bwMode="auto">
          <a:xfrm>
            <a:off x="606841" y="285263"/>
            <a:ext cx="44104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設想如果在原點突然出現一個電偶極，</a:t>
            </a:r>
          </a:p>
        </p:txBody>
      </p:sp>
      <p:sp>
        <p:nvSpPr>
          <p:cNvPr id="14" name="文字方塊 6"/>
          <p:cNvSpPr txBox="1">
            <a:spLocks noChangeArrowheads="1"/>
          </p:cNvSpPr>
          <p:nvPr/>
        </p:nvSpPr>
        <p:spPr bwMode="auto">
          <a:xfrm>
            <a:off x="606248" y="2046694"/>
            <a:ext cx="8466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突然</a:t>
            </a:r>
            <a:r>
              <a:rPr lang="zh-Hant" altLang="en-US" sz="1800" dirty="0"/>
              <a:t>的</a:t>
            </a:r>
            <a:r>
              <a:rPr lang="zh-TW" altLang="en-US" sz="1800" dirty="0"/>
              <a:t>電場變化又在更遠處產生感應磁場。來自感應的電場與磁場就傳播出去了！</a:t>
            </a: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64" t="2504" r="13594" b="58041"/>
          <a:stretch/>
        </p:blipFill>
        <p:spPr bwMode="auto">
          <a:xfrm>
            <a:off x="6677110" y="365015"/>
            <a:ext cx="1513394" cy="124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87" r="69338" b="67140"/>
          <a:stretch/>
        </p:blipFill>
        <p:spPr bwMode="auto">
          <a:xfrm>
            <a:off x="560070" y="2578726"/>
            <a:ext cx="2345922"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87" r="42187" b="67140"/>
          <a:stretch/>
        </p:blipFill>
        <p:spPr bwMode="auto">
          <a:xfrm>
            <a:off x="560070" y="2578726"/>
            <a:ext cx="4423190"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328B80FE-143D-2A4B-9F75-69C252FCD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24" t="2387" b="67140"/>
          <a:stretch/>
        </p:blipFill>
        <p:spPr bwMode="auto">
          <a:xfrm>
            <a:off x="4978976" y="2594573"/>
            <a:ext cx="3211528"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descr="30_17_Figure.jpg">
            <a:extLst>
              <a:ext uri="{FF2B5EF4-FFF2-40B4-BE49-F238E27FC236}">
                <a16:creationId xmlns:a16="http://schemas.microsoft.com/office/drawing/2014/main" id="{6F09B355-793D-FB44-B3EE-B8BCDCE317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8" t="264" r="-399" b="1911"/>
          <a:stretch/>
        </p:blipFill>
        <p:spPr>
          <a:xfrm>
            <a:off x="2612197" y="4612809"/>
            <a:ext cx="3635975" cy="1995499"/>
          </a:xfrm>
          <a:prstGeom prst="rect">
            <a:avLst/>
          </a:prstGeom>
        </p:spPr>
      </p:pic>
      <p:cxnSp>
        <p:nvCxnSpPr>
          <p:cNvPr id="3" name="直線箭頭接點 2">
            <a:extLst>
              <a:ext uri="{FF2B5EF4-FFF2-40B4-BE49-F238E27FC236}">
                <a16:creationId xmlns:a16="http://schemas.microsoft.com/office/drawing/2014/main" id="{B1AADC25-78AD-F74F-BCF5-78757B4BA73B}"/>
              </a:ext>
            </a:extLst>
          </p:cNvPr>
          <p:cNvCxnSpPr>
            <a:cxnSpLocks/>
          </p:cNvCxnSpPr>
          <p:nvPr/>
        </p:nvCxnSpPr>
        <p:spPr>
          <a:xfrm flipH="1">
            <a:off x="1151620" y="1478566"/>
            <a:ext cx="2970331" cy="20259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A5F8BB15-1BB4-8942-A63B-3E3F17BB07E7}"/>
              </a:ext>
            </a:extLst>
          </p:cNvPr>
          <p:cNvCxnSpPr>
            <a:cxnSpLocks/>
          </p:cNvCxnSpPr>
          <p:nvPr/>
        </p:nvCxnSpPr>
        <p:spPr>
          <a:xfrm flipH="1">
            <a:off x="3138323" y="1974135"/>
            <a:ext cx="1152268" cy="14889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箭頭接點 17">
            <a:extLst>
              <a:ext uri="{FF2B5EF4-FFF2-40B4-BE49-F238E27FC236}">
                <a16:creationId xmlns:a16="http://schemas.microsoft.com/office/drawing/2014/main" id="{53B5B4DF-0733-BE46-B9ED-A08ECC8E5E8E}"/>
              </a:ext>
            </a:extLst>
          </p:cNvPr>
          <p:cNvCxnSpPr>
            <a:cxnSpLocks/>
          </p:cNvCxnSpPr>
          <p:nvPr/>
        </p:nvCxnSpPr>
        <p:spPr>
          <a:xfrm>
            <a:off x="4723343" y="2416026"/>
            <a:ext cx="428411" cy="11801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64EEBEA1-F31A-FB43-8652-6D9767D4CDB2}"/>
              </a:ext>
            </a:extLst>
          </p:cNvPr>
          <p:cNvCxnSpPr>
            <a:cxnSpLocks/>
          </p:cNvCxnSpPr>
          <p:nvPr/>
        </p:nvCxnSpPr>
        <p:spPr>
          <a:xfrm flipH="1">
            <a:off x="1517732" y="1009169"/>
            <a:ext cx="4705848" cy="26078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533"/>
                                        </p:tgtEl>
                                        <p:attrNameLst>
                                          <p:attrName>style.visibility</p:attrName>
                                        </p:attrNameLst>
                                      </p:cBhvr>
                                      <p:to>
                                        <p:strVal val="visible"/>
                                      </p:to>
                                    </p:set>
                                    <p:anim calcmode="lin" valueType="num">
                                      <p:cBhvr additive="base">
                                        <p:cTn id="17" dur="500" fill="hold"/>
                                        <p:tgtEl>
                                          <p:spTgt spid="22533"/>
                                        </p:tgtEl>
                                        <p:attrNameLst>
                                          <p:attrName>ppt_x</p:attrName>
                                        </p:attrNameLst>
                                      </p:cBhvr>
                                      <p:tavLst>
                                        <p:tav tm="0">
                                          <p:val>
                                            <p:strVal val="#ppt_x"/>
                                          </p:val>
                                        </p:tav>
                                        <p:tav tm="100000">
                                          <p:val>
                                            <p:strVal val="#ppt_x"/>
                                          </p:val>
                                        </p:tav>
                                      </p:tavLst>
                                    </p:anim>
                                    <p:anim calcmode="lin" valueType="num">
                                      <p:cBhvr additive="base">
                                        <p:cTn id="18" dur="500" fill="hold"/>
                                        <p:tgtEl>
                                          <p:spTgt spid="2253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534"/>
                                        </p:tgtEl>
                                        <p:attrNameLst>
                                          <p:attrName>style.visibility</p:attrName>
                                        </p:attrNameLst>
                                      </p:cBhvr>
                                      <p:to>
                                        <p:strVal val="visible"/>
                                      </p:to>
                                    </p:set>
                                    <p:anim calcmode="lin" valueType="num">
                                      <p:cBhvr additive="base">
                                        <p:cTn id="37" dur="500" fill="hold"/>
                                        <p:tgtEl>
                                          <p:spTgt spid="22534"/>
                                        </p:tgtEl>
                                        <p:attrNameLst>
                                          <p:attrName>ppt_x</p:attrName>
                                        </p:attrNameLst>
                                      </p:cBhvr>
                                      <p:tavLst>
                                        <p:tav tm="0">
                                          <p:val>
                                            <p:strVal val="#ppt_x"/>
                                          </p:val>
                                        </p:tav>
                                        <p:tav tm="100000">
                                          <p:val>
                                            <p:strVal val="#ppt_x"/>
                                          </p:val>
                                        </p:tav>
                                      </p:tavLst>
                                    </p:anim>
                                    <p:anim calcmode="lin" valueType="num">
                                      <p:cBhvr additive="base">
                                        <p:cTn id="38" dur="500" fill="hold"/>
                                        <p:tgtEl>
                                          <p:spTgt spid="225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emwave7"/>
          <p:cNvPicPr>
            <a:picLocks noChangeAspect="1" noChangeArrowheads="1"/>
          </p:cNvPicPr>
          <p:nvPr/>
        </p:nvPicPr>
        <p:blipFill>
          <a:blip r:embed="rId2">
            <a:extLst>
              <a:ext uri="{28A0092B-C50C-407E-A947-70E740481C1C}">
                <a14:useLocalDpi xmlns:a14="http://schemas.microsoft.com/office/drawing/2010/main" val="0"/>
              </a:ext>
            </a:extLst>
          </a:blip>
          <a:srcRect l="14291" r="3583" b="6792"/>
          <a:stretch>
            <a:fillRect/>
          </a:stretch>
        </p:blipFill>
        <p:spPr bwMode="auto">
          <a:xfrm>
            <a:off x="466725" y="1844675"/>
            <a:ext cx="5616575"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5"/>
          <p:cNvSpPr txBox="1">
            <a:spLocks noChangeArrowheads="1"/>
          </p:cNvSpPr>
          <p:nvPr/>
        </p:nvSpPr>
        <p:spPr bwMode="auto">
          <a:xfrm>
            <a:off x="1908175" y="1123950"/>
            <a:ext cx="2951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無線電波 </a:t>
            </a:r>
            <a:r>
              <a:rPr lang="en-US" altLang="zh-TW" sz="1800"/>
              <a:t>Radio Wave</a:t>
            </a:r>
            <a:endParaRPr lang="zh-TW" altLang="en-US" sz="1800"/>
          </a:p>
        </p:txBody>
      </p:sp>
      <p:pic>
        <p:nvPicPr>
          <p:cNvPr id="79876" name="Picture 6" descr="3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63" y="1341438"/>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Line 7"/>
          <p:cNvSpPr>
            <a:spLocks noChangeShapeType="1"/>
          </p:cNvSpPr>
          <p:nvPr/>
        </p:nvSpPr>
        <p:spPr bwMode="auto">
          <a:xfrm flipH="1">
            <a:off x="7164388" y="4005263"/>
            <a:ext cx="1368425" cy="714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9878" name="Line 8"/>
          <p:cNvSpPr>
            <a:spLocks noChangeShapeType="1"/>
          </p:cNvSpPr>
          <p:nvPr/>
        </p:nvSpPr>
        <p:spPr bwMode="auto">
          <a:xfrm flipH="1">
            <a:off x="7164388" y="4076700"/>
            <a:ext cx="1368425" cy="5762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天線"/>
          <p:cNvPicPr>
            <a:picLocks noChangeAspect="1" noChangeArrowheads="1"/>
          </p:cNvPicPr>
          <p:nvPr/>
        </p:nvPicPr>
        <p:blipFill>
          <a:blip r:embed="rId2">
            <a:extLst>
              <a:ext uri="{28A0092B-C50C-407E-A947-70E740481C1C}">
                <a14:useLocalDpi xmlns:a14="http://schemas.microsoft.com/office/drawing/2010/main" val="0"/>
              </a:ext>
            </a:extLst>
          </a:blip>
          <a:srcRect l="3700" t="17706" r="1955" b="1534"/>
          <a:stretch>
            <a:fillRect/>
          </a:stretch>
        </p:blipFill>
        <p:spPr bwMode="auto">
          <a:xfrm>
            <a:off x="0" y="692150"/>
            <a:ext cx="914400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AE9D335A-83E2-F54B-B1A6-A283651505B3}"/>
                  </a:ext>
                </a:extLst>
              </p:cNvPr>
              <p:cNvSpPr/>
              <p:nvPr/>
            </p:nvSpPr>
            <p:spPr>
              <a:xfrm>
                <a:off x="4688816" y="913121"/>
                <a:ext cx="3288208" cy="64812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ea typeface="Cambria Math"/>
                        </a:rPr>
                        <m:t>𝐿</m:t>
                      </m:r>
                      <m:f>
                        <m:fPr>
                          <m:ctrlPr>
                            <a:rPr lang="en-US" altLang="zh-TW" sz="1800" i="1">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𝑑</m:t>
                              </m:r>
                            </m:e>
                            <m:sup>
                              <m:r>
                                <a:rPr lang="en-US" altLang="zh-TW" sz="1800" b="0" i="1" smtClean="0">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𝑄</m:t>
                          </m:r>
                        </m:num>
                        <m:den>
                          <m:r>
                            <a:rPr lang="en-US" altLang="zh-TW" sz="1800" i="1">
                              <a:latin typeface="Cambria Math"/>
                              <a:ea typeface="Cambria Math"/>
                            </a:rPr>
                            <m:t>𝑑</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𝑡</m:t>
                              </m:r>
                            </m:e>
                            <m:sup>
                              <m:r>
                                <a:rPr lang="en-US" altLang="zh-TW" sz="1800" b="0" i="1" smtClean="0">
                                  <a:latin typeface="Cambria Math" panose="02040503050406030204" pitchFamily="18" charset="0"/>
                                  <a:ea typeface="Cambria Math"/>
                                </a:rPr>
                                <m:t>2</m:t>
                              </m:r>
                            </m:sup>
                          </m:sSup>
                        </m:den>
                      </m:f>
                      <m:r>
                        <a:rPr lang="en-US" altLang="zh-TW" sz="1800" b="0" i="1" smtClean="0">
                          <a:latin typeface="Cambria Math" panose="02040503050406030204" pitchFamily="18" charset="0"/>
                          <a:ea typeface="Cambria Math"/>
                        </a:rPr>
                        <m:t>+</m:t>
                      </m:r>
                      <m:r>
                        <a:rPr lang="en-US" altLang="zh-TW" sz="1800" b="0" i="1" smtClean="0">
                          <a:latin typeface="Cambria Math" panose="02040503050406030204" pitchFamily="18" charset="0"/>
                          <a:ea typeface="Cambria Math"/>
                        </a:rPr>
                        <m:t>𝑅</m:t>
                      </m:r>
                      <m:f>
                        <m:fPr>
                          <m:ctrlPr>
                            <a:rPr lang="zh-TW" altLang="en-US" sz="1800" i="1" dirty="0" smtClean="0">
                              <a:latin typeface="Cambria Math" panose="02040503050406030204" pitchFamily="18" charset="0"/>
                            </a:rPr>
                          </m:ctrlPr>
                        </m:fPr>
                        <m:num>
                          <m:r>
                            <a:rPr lang="en-US" altLang="zh-TW" sz="1800" b="0" i="1" dirty="0" smtClean="0">
                              <a:latin typeface="Cambria Math" panose="02040503050406030204" pitchFamily="18" charset="0"/>
                            </a:rPr>
                            <m:t>𝑑𝑄</m:t>
                          </m:r>
                        </m:num>
                        <m:den>
                          <m:r>
                            <a:rPr lang="en-US" altLang="zh-TW" sz="1800" b="0" i="1" dirty="0" smtClean="0">
                              <a:latin typeface="Cambria Math" panose="02040503050406030204" pitchFamily="18" charset="0"/>
                            </a:rPr>
                            <m:t>𝑑𝑡</m:t>
                          </m:r>
                        </m:den>
                      </m:f>
                      <m:r>
                        <a:rPr lang="en-US" altLang="zh-TW" sz="1800" b="0" i="1" dirty="0" smtClean="0">
                          <a:latin typeface="Cambria Math" panose="02040503050406030204" pitchFamily="18" charset="0"/>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𝑄</m:t>
                          </m:r>
                        </m:num>
                        <m:den>
                          <m:r>
                            <a:rPr lang="en-US" altLang="zh-TW" sz="1800" b="0" i="1" smtClean="0">
                              <a:latin typeface="Cambria Math" panose="02040503050406030204" pitchFamily="18" charset="0"/>
                              <a:ea typeface="Cambria Math"/>
                            </a:rPr>
                            <m:t>𝐶</m:t>
                          </m:r>
                        </m:den>
                      </m:f>
                      <m:r>
                        <a:rPr lang="en-US" altLang="zh-TW" sz="1800" b="0" i="1" smtClean="0">
                          <a:latin typeface="Cambria Math" panose="02040503050406030204" pitchFamily="18" charset="0"/>
                          <a:ea typeface="Cambria Math"/>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𝑉</m:t>
                          </m:r>
                        </m:e>
                        <m:sub>
                          <m:r>
                            <a:rPr lang="en-US" altLang="zh-TW" sz="1800" b="0" i="1" smtClean="0">
                              <a:latin typeface="Cambria Math" panose="02040503050406030204" pitchFamily="18" charset="0"/>
                              <a:ea typeface="Cambria Math"/>
                            </a:rPr>
                            <m:t>0</m:t>
                          </m:r>
                        </m:sub>
                      </m:sSub>
                      <m:func>
                        <m:funcPr>
                          <m:ctrlPr>
                            <a:rPr lang="en-US" altLang="zh-TW" sz="1800" b="0" i="1" smtClean="0">
                              <a:latin typeface="Cambria Math" panose="02040503050406030204" pitchFamily="18" charset="0"/>
                              <a:ea typeface="Cambria Math"/>
                            </a:rPr>
                          </m:ctrlPr>
                        </m:funcPr>
                        <m:fName>
                          <m:r>
                            <m:rPr>
                              <m:sty m:val="p"/>
                            </m:rPr>
                            <a:rPr lang="en-US" altLang="zh-TW" sz="1800" b="0" i="0" smtClean="0">
                              <a:latin typeface="Cambria Math" panose="02040503050406030204" pitchFamily="18" charset="0"/>
                              <a:ea typeface="Cambria Math"/>
                            </a:rPr>
                            <m:t>sin</m:t>
                          </m:r>
                        </m:fName>
                        <m:e>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𝑑</m:t>
                              </m:r>
                            </m:sub>
                          </m:sSub>
                          <m:r>
                            <a:rPr lang="en-US" altLang="zh-TW" sz="1800" b="0" i="1" smtClean="0">
                              <a:latin typeface="Cambria Math" panose="02040503050406030204" pitchFamily="18" charset="0"/>
                              <a:ea typeface="Cambria Math"/>
                            </a:rPr>
                            <m:t>𝑡</m:t>
                          </m:r>
                        </m:e>
                      </m:func>
                    </m:oMath>
                  </m:oMathPara>
                </a14:m>
                <a:endParaRPr lang="zh-TW" altLang="en-US" sz="1800" dirty="0"/>
              </a:p>
            </p:txBody>
          </p:sp>
        </mc:Choice>
        <mc:Fallback xmlns="">
          <p:sp>
            <p:nvSpPr>
              <p:cNvPr id="17" name="矩形 16">
                <a:extLst>
                  <a:ext uri="{FF2B5EF4-FFF2-40B4-BE49-F238E27FC236}">
                    <a16:creationId xmlns:a16="http://schemas.microsoft.com/office/drawing/2014/main" id="{AE9D335A-83E2-F54B-B1A6-A283651505B3}"/>
                  </a:ext>
                </a:extLst>
              </p:cNvPr>
              <p:cNvSpPr>
                <a:spLocks noRot="1" noChangeAspect="1" noMove="1" noResize="1" noEditPoints="1" noAdjustHandles="1" noChangeArrowheads="1" noChangeShapeType="1" noTextEdit="1"/>
              </p:cNvSpPr>
              <p:nvPr/>
            </p:nvSpPr>
            <p:spPr>
              <a:xfrm>
                <a:off x="4688816" y="913121"/>
                <a:ext cx="3288208" cy="648126"/>
              </a:xfrm>
              <a:prstGeom prst="rect">
                <a:avLst/>
              </a:prstGeom>
              <a:blipFill>
                <a:blip r:embed="rId2"/>
                <a:stretch>
                  <a:fillRect b="-3922"/>
                </a:stretch>
              </a:blipFill>
            </p:spPr>
            <p:txBody>
              <a:bodyPr/>
              <a:lstStyle/>
              <a:p>
                <a:r>
                  <a:rPr lang="zh-TW" altLang="en-US">
                    <a:noFill/>
                  </a:rPr>
                  <a:t> </a:t>
                </a:r>
              </a:p>
            </p:txBody>
          </p:sp>
        </mc:Fallback>
      </mc:AlternateContent>
      <p:sp>
        <p:nvSpPr>
          <p:cNvPr id="66564" name="文字方塊 3"/>
          <p:cNvSpPr txBox="1">
            <a:spLocks noChangeArrowheads="1"/>
          </p:cNvSpPr>
          <p:nvPr/>
        </p:nvSpPr>
        <p:spPr bwMode="auto">
          <a:xfrm>
            <a:off x="562979" y="3203684"/>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天線所接收電磁波作為外加交流電源：</a:t>
            </a:r>
          </a:p>
        </p:txBody>
      </p:sp>
      <p:pic>
        <p:nvPicPr>
          <p:cNvPr id="66567" name="Picture 6" descr="D:\Dropbox\Documents\課程\YoungTextBook\Images\Chapter31\A_Images\A_Figures_and_Photos\31_ChapSummary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766" y="1781817"/>
            <a:ext cx="354330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6568" name="文字方塊 7"/>
              <p:cNvSpPr txBox="1">
                <a:spLocks noChangeArrowheads="1"/>
              </p:cNvSpPr>
              <p:nvPr/>
            </p:nvSpPr>
            <p:spPr bwMode="auto">
              <a:xfrm>
                <a:off x="562979" y="4234611"/>
                <a:ext cx="544918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當電路自然頻率</a:t>
                </a:r>
                <a14:m>
                  <m:oMath xmlns:m="http://schemas.openxmlformats.org/officeDocument/2006/math">
                    <m:r>
                      <a:rPr lang="zh-TW" altLang="en-US" sz="1800" i="1">
                        <a:latin typeface="Cambria Math"/>
                      </a:rPr>
                      <m:t>𝜔</m:t>
                    </m:r>
                  </m:oMath>
                </a14:m>
                <a:r>
                  <a:rPr lang="zh-TW" altLang="en-US" sz="1800" dirty="0"/>
                  <a:t>與電磁波頻率</a:t>
                </a:r>
                <a14:m>
                  <m:oMath xmlns:m="http://schemas.openxmlformats.org/officeDocument/2006/math">
                    <m:sSub>
                      <m:sSubPr>
                        <m:ctrlPr>
                          <a:rPr lang="en-US" altLang="zh-TW" sz="1800" i="1">
                            <a:latin typeface="Cambria Math" panose="02040503050406030204" pitchFamily="18" charset="0"/>
                          </a:rPr>
                        </m:ctrlPr>
                      </m:sSubPr>
                      <m:e>
                        <m:r>
                          <a:rPr lang="zh-TW" altLang="en-US" sz="1800" i="1">
                            <a:latin typeface="Cambria Math"/>
                          </a:rPr>
                          <m:t>𝜔</m:t>
                        </m:r>
                      </m:e>
                      <m:sub>
                        <m:r>
                          <a:rPr lang="en-US" altLang="zh-TW" sz="1800" i="1">
                            <a:latin typeface="Cambria Math"/>
                          </a:rPr>
                          <m:t>𝑑</m:t>
                        </m:r>
                      </m:sub>
                    </m:sSub>
                  </m:oMath>
                </a14:m>
                <a:r>
                  <a:rPr lang="zh-TW" altLang="en-US" sz="1800" dirty="0"/>
                  <a:t>接近時發生共振！</a:t>
                </a:r>
              </a:p>
            </p:txBody>
          </p:sp>
        </mc:Choice>
        <mc:Fallback xmlns="">
          <p:sp>
            <p:nvSpPr>
              <p:cNvPr id="66568" name="文字方塊 7"/>
              <p:cNvSpPr txBox="1">
                <a:spLocks noRot="1" noChangeAspect="1" noMove="1" noResize="1" noEditPoints="1" noAdjustHandles="1" noChangeArrowheads="1" noChangeShapeType="1" noTextEdit="1"/>
              </p:cNvSpPr>
              <p:nvPr/>
            </p:nvSpPr>
            <p:spPr bwMode="auto">
              <a:xfrm>
                <a:off x="562979" y="4234611"/>
                <a:ext cx="5449181" cy="369332"/>
              </a:xfrm>
              <a:prstGeom prst="rect">
                <a:avLst/>
              </a:prstGeom>
              <a:blipFill rotWithShape="1">
                <a:blip r:embed="rId6"/>
                <a:stretch>
                  <a:fillRect l="-895" t="-6667" r="-100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6569" name="文字方塊 8"/>
              <p:cNvSpPr txBox="1">
                <a:spLocks noChangeArrowheads="1"/>
              </p:cNvSpPr>
              <p:nvPr/>
            </p:nvSpPr>
            <p:spPr bwMode="auto">
              <a:xfrm>
                <a:off x="557232" y="5157192"/>
                <a:ext cx="65350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因此可以調整電容來調整自然頻率</a:t>
                </a:r>
                <a14:m>
                  <m:oMath xmlns:m="http://schemas.openxmlformats.org/officeDocument/2006/math">
                    <m:r>
                      <a:rPr lang="zh-TW" altLang="en-US" sz="1800" i="1" smtClean="0">
                        <a:latin typeface="Cambria Math"/>
                      </a:rPr>
                      <m:t>𝜔</m:t>
                    </m:r>
                  </m:oMath>
                </a14:m>
                <a:r>
                  <a:rPr lang="zh-TW" altLang="en-US" sz="1800" dirty="0"/>
                  <a:t>，選取所要接收的頻率。</a:t>
                </a:r>
              </a:p>
            </p:txBody>
          </p:sp>
        </mc:Choice>
        <mc:Fallback xmlns="">
          <p:sp>
            <p:nvSpPr>
              <p:cNvPr id="66569" name="文字方塊 8"/>
              <p:cNvSpPr txBox="1">
                <a:spLocks noRot="1" noChangeAspect="1" noMove="1" noResize="1" noEditPoints="1" noAdjustHandles="1" noChangeArrowheads="1" noChangeShapeType="1" noTextEdit="1"/>
              </p:cNvSpPr>
              <p:nvPr/>
            </p:nvSpPr>
            <p:spPr bwMode="auto">
              <a:xfrm>
                <a:off x="557232" y="5157192"/>
                <a:ext cx="6535048" cy="369332"/>
              </a:xfrm>
              <a:prstGeom prst="rect">
                <a:avLst/>
              </a:prstGeom>
              <a:blipFill rotWithShape="1">
                <a:blip r:embed="rId7"/>
                <a:stretch>
                  <a:fillRect l="-746"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6570" name="文字方塊 9"/>
          <p:cNvSpPr txBox="1">
            <a:spLocks noChangeArrowheads="1"/>
          </p:cNvSpPr>
          <p:nvPr/>
        </p:nvSpPr>
        <p:spPr bwMode="auto">
          <a:xfrm>
            <a:off x="562979" y="5883379"/>
            <a:ext cx="669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如果有許多電磁波，就可以如此挑選所要接收的訊號！</a:t>
            </a:r>
          </a:p>
        </p:txBody>
      </p:sp>
      <p:sp>
        <p:nvSpPr>
          <p:cNvPr id="66571" name="文字方塊 10"/>
          <p:cNvSpPr txBox="1">
            <a:spLocks noChangeArrowheads="1"/>
          </p:cNvSpPr>
          <p:nvPr/>
        </p:nvSpPr>
        <p:spPr bwMode="auto">
          <a:xfrm>
            <a:off x="562979" y="3660371"/>
            <a:ext cx="41285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RLC</a:t>
            </a:r>
            <a:r>
              <a:rPr lang="zh-TW" altLang="en-US" sz="1800" dirty="0"/>
              <a:t>電路就是一個電磁波接收器！</a:t>
            </a:r>
          </a:p>
        </p:txBody>
      </p:sp>
      <p:sp>
        <p:nvSpPr>
          <p:cNvPr id="66572" name="文字方塊 11"/>
          <p:cNvSpPr txBox="1">
            <a:spLocks noChangeArrowheads="1"/>
          </p:cNvSpPr>
          <p:nvPr/>
        </p:nvSpPr>
        <p:spPr bwMode="auto">
          <a:xfrm>
            <a:off x="562979" y="4705247"/>
            <a:ext cx="3600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對其餘訊號，電路幾乎沒有反應。</a:t>
            </a:r>
          </a:p>
        </p:txBody>
      </p:sp>
      <p:pic>
        <p:nvPicPr>
          <p:cNvPr id="14" name="Picture 4" descr="f34_03"/>
          <p:cNvPicPr>
            <a:picLocks noChangeAspect="1" noChangeArrowheads="1"/>
          </p:cNvPicPr>
          <p:nvPr/>
        </p:nvPicPr>
        <p:blipFill rotWithShape="1">
          <a:blip r:embed="rId8">
            <a:extLst>
              <a:ext uri="{28A0092B-C50C-407E-A947-70E740481C1C}">
                <a14:useLocalDpi xmlns:a14="http://schemas.microsoft.com/office/drawing/2010/main" val="0"/>
              </a:ext>
            </a:extLst>
          </a:blip>
          <a:srcRect l="30707" r="-1"/>
          <a:stretch/>
        </p:blipFill>
        <p:spPr bwMode="auto">
          <a:xfrm flipH="1">
            <a:off x="1106817" y="944894"/>
            <a:ext cx="2736279" cy="195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34_03"/>
          <p:cNvPicPr>
            <a:picLocks noChangeAspect="1" noChangeArrowheads="1"/>
          </p:cNvPicPr>
          <p:nvPr/>
        </p:nvPicPr>
        <p:blipFill rotWithShape="1">
          <a:blip r:embed="rId8">
            <a:extLst>
              <a:ext uri="{28A0092B-C50C-407E-A947-70E740481C1C}">
                <a14:useLocalDpi xmlns:a14="http://schemas.microsoft.com/office/drawing/2010/main" val="0"/>
              </a:ext>
            </a:extLst>
          </a:blip>
          <a:srcRect l="19166" r="62933"/>
          <a:stretch/>
        </p:blipFill>
        <p:spPr bwMode="auto">
          <a:xfrm>
            <a:off x="2979695" y="953725"/>
            <a:ext cx="1008186" cy="195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895222" y="1097741"/>
            <a:ext cx="37632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Picture 4" descr="f34_03"/>
          <p:cNvPicPr>
            <a:picLocks noChangeAspect="1" noChangeArrowheads="1"/>
          </p:cNvPicPr>
          <p:nvPr/>
        </p:nvPicPr>
        <p:blipFill rotWithShape="1">
          <a:blip r:embed="rId8">
            <a:extLst>
              <a:ext uri="{28A0092B-C50C-407E-A947-70E740481C1C}">
                <a14:useLocalDpi xmlns:a14="http://schemas.microsoft.com/office/drawing/2010/main" val="0"/>
              </a:ext>
            </a:extLst>
          </a:blip>
          <a:srcRect l="71702"/>
          <a:stretch/>
        </p:blipFill>
        <p:spPr bwMode="auto">
          <a:xfrm>
            <a:off x="597342" y="953726"/>
            <a:ext cx="1313633" cy="195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2047622" y="2393886"/>
            <a:ext cx="620004" cy="50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597342" y="2370221"/>
            <a:ext cx="198027" cy="50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7002270" y="769060"/>
            <a:ext cx="675075" cy="369332"/>
          </a:xfrm>
          <a:prstGeom prst="rect">
            <a:avLst/>
          </a:prstGeom>
          <a:noFill/>
        </p:spPr>
        <p:txBody>
          <a:bodyPr wrap="square" rtlCol="0">
            <a:spAutoFit/>
          </a:bodyPr>
          <a:lstStyle/>
          <a:p>
            <a:r>
              <a:rPr lang="zh-TW" altLang="en-US" sz="1800" dirty="0"/>
              <a:t>訊號</a:t>
            </a:r>
          </a:p>
        </p:txBody>
      </p:sp>
    </p:spTree>
    <p:extLst>
      <p:ext uri="{BB962C8B-B14F-4D97-AF65-F5344CB8AC3E}">
        <p14:creationId xmlns:p14="http://schemas.microsoft.com/office/powerpoint/2010/main" val="23786200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EMwave3"/>
          <p:cNvPicPr>
            <a:picLocks noChangeAspect="1" noChangeArrowheads="1"/>
          </p:cNvPicPr>
          <p:nvPr/>
        </p:nvPicPr>
        <p:blipFill>
          <a:blip r:embed="rId2">
            <a:extLst>
              <a:ext uri="{28A0092B-C50C-407E-A947-70E740481C1C}">
                <a14:useLocalDpi xmlns:a14="http://schemas.microsoft.com/office/drawing/2010/main" val="0"/>
              </a:ext>
            </a:extLst>
          </a:blip>
          <a:srcRect b="4185"/>
          <a:stretch>
            <a:fillRect/>
          </a:stretch>
        </p:blipFill>
        <p:spPr bwMode="auto">
          <a:xfrm>
            <a:off x="4822436" y="746437"/>
            <a:ext cx="31035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5" descr="AC2"/>
          <p:cNvPicPr>
            <a:picLocks noChangeAspect="1" noChangeArrowheads="1"/>
          </p:cNvPicPr>
          <p:nvPr/>
        </p:nvPicPr>
        <p:blipFill>
          <a:blip r:embed="rId3">
            <a:extLst>
              <a:ext uri="{28A0092B-C50C-407E-A947-70E740481C1C}">
                <a14:useLocalDpi xmlns:a14="http://schemas.microsoft.com/office/drawing/2010/main" val="0"/>
              </a:ext>
            </a:extLst>
          </a:blip>
          <a:srcRect t="24516" r="3764" b="12236"/>
          <a:stretch>
            <a:fillRect/>
          </a:stretch>
        </p:blipFill>
        <p:spPr bwMode="auto">
          <a:xfrm>
            <a:off x="501261" y="746437"/>
            <a:ext cx="367188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6"/>
          <p:cNvSpPr txBox="1">
            <a:spLocks noChangeArrowheads="1"/>
          </p:cNvSpPr>
          <p:nvPr/>
        </p:nvSpPr>
        <p:spPr bwMode="auto">
          <a:xfrm>
            <a:off x="2014149" y="4634225"/>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a:t>AM</a:t>
            </a:r>
          </a:p>
        </p:txBody>
      </p:sp>
      <p:sp>
        <p:nvSpPr>
          <p:cNvPr id="81925" name="Text Box 7"/>
          <p:cNvSpPr txBox="1">
            <a:spLocks noChangeArrowheads="1"/>
          </p:cNvSpPr>
          <p:nvPr/>
        </p:nvSpPr>
        <p:spPr bwMode="auto">
          <a:xfrm>
            <a:off x="5541574" y="4634225"/>
            <a:ext cx="86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a:t>FM</a:t>
            </a:r>
          </a:p>
        </p:txBody>
      </p:sp>
      <p:sp>
        <p:nvSpPr>
          <p:cNvPr id="81926" name="Text Box 8"/>
          <p:cNvSpPr txBox="1">
            <a:spLocks noChangeArrowheads="1"/>
          </p:cNvSpPr>
          <p:nvPr/>
        </p:nvSpPr>
        <p:spPr bwMode="auto">
          <a:xfrm>
            <a:off x="501262" y="5102537"/>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i="1"/>
              <a:t>f</a:t>
            </a:r>
            <a:r>
              <a:rPr lang="en-US" altLang="zh-TW" sz="1800"/>
              <a:t> </a:t>
            </a:r>
            <a:r>
              <a:rPr lang="en-US" altLang="zh-TW" sz="1800">
                <a:cs typeface="Times New Roman" pitchFamily="18" charset="0"/>
              </a:rPr>
              <a:t>~ 535kHz to 1605kHz</a:t>
            </a:r>
          </a:p>
        </p:txBody>
      </p:sp>
      <p:sp>
        <p:nvSpPr>
          <p:cNvPr id="81927" name="Text Box 9"/>
          <p:cNvSpPr txBox="1">
            <a:spLocks noChangeArrowheads="1"/>
          </p:cNvSpPr>
          <p:nvPr/>
        </p:nvSpPr>
        <p:spPr bwMode="auto">
          <a:xfrm>
            <a:off x="4822436" y="5139050"/>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i="1"/>
              <a:t>f</a:t>
            </a:r>
            <a:r>
              <a:rPr lang="en-US" altLang="zh-TW" sz="1800"/>
              <a:t> </a:t>
            </a:r>
            <a:r>
              <a:rPr lang="en-US" altLang="zh-TW" sz="1800">
                <a:cs typeface="Times New Roman" pitchFamily="18" charset="0"/>
              </a:rPr>
              <a:t>~ 88MHz to 108MHz</a:t>
            </a:r>
          </a:p>
        </p:txBody>
      </p:sp>
      <p:sp>
        <p:nvSpPr>
          <p:cNvPr id="2" name="文字方塊 1"/>
          <p:cNvSpPr txBox="1"/>
          <p:nvPr/>
        </p:nvSpPr>
        <p:spPr>
          <a:xfrm>
            <a:off x="490750" y="5508937"/>
            <a:ext cx="2880320" cy="369332"/>
          </a:xfrm>
          <a:prstGeom prst="rect">
            <a:avLst/>
          </a:prstGeom>
          <a:noFill/>
        </p:spPr>
        <p:txBody>
          <a:bodyPr wrap="square" rtlCol="0">
            <a:spAutoFit/>
          </a:bodyPr>
          <a:lstStyle/>
          <a:p>
            <a:r>
              <a:rPr lang="zh-TW" altLang="en-US" sz="1800" dirty="0"/>
              <a:t>以振幅的變化來傳遞訊號。</a:t>
            </a:r>
          </a:p>
        </p:txBody>
      </p:sp>
      <p:sp>
        <p:nvSpPr>
          <p:cNvPr id="9" name="文字方塊 8"/>
          <p:cNvSpPr txBox="1"/>
          <p:nvPr/>
        </p:nvSpPr>
        <p:spPr>
          <a:xfrm>
            <a:off x="4755499" y="5531405"/>
            <a:ext cx="2880320" cy="369332"/>
          </a:xfrm>
          <a:prstGeom prst="rect">
            <a:avLst/>
          </a:prstGeom>
          <a:noFill/>
        </p:spPr>
        <p:txBody>
          <a:bodyPr wrap="square" rtlCol="0">
            <a:spAutoFit/>
          </a:bodyPr>
          <a:lstStyle/>
          <a:p>
            <a:r>
              <a:rPr lang="zh-TW" altLang="en-US" sz="1800" dirty="0"/>
              <a:t>以頻率的變化來傳遞訊號。</a:t>
            </a:r>
          </a:p>
        </p:txBody>
      </p:sp>
      <p:sp>
        <p:nvSpPr>
          <p:cNvPr id="3" name="文字方塊 2"/>
          <p:cNvSpPr txBox="1"/>
          <p:nvPr/>
        </p:nvSpPr>
        <p:spPr>
          <a:xfrm>
            <a:off x="4770438" y="5952636"/>
            <a:ext cx="3847322" cy="369332"/>
          </a:xfrm>
          <a:prstGeom prst="rect">
            <a:avLst/>
          </a:prstGeom>
          <a:noFill/>
        </p:spPr>
        <p:txBody>
          <a:bodyPr wrap="square" rtlCol="0">
            <a:spAutoFit/>
          </a:bodyPr>
          <a:lstStyle/>
          <a:p>
            <a:r>
              <a:rPr lang="zh-TW" altLang="en-US" sz="1800" dirty="0"/>
              <a:t>電磁波的頻率必須遠大於訊號的頻率。</a:t>
            </a:r>
          </a:p>
        </p:txBody>
      </p:sp>
      <p:sp>
        <p:nvSpPr>
          <p:cNvPr id="4" name="文字方塊 3"/>
          <p:cNvSpPr txBox="1"/>
          <p:nvPr/>
        </p:nvSpPr>
        <p:spPr>
          <a:xfrm>
            <a:off x="501262" y="5935784"/>
            <a:ext cx="4249388" cy="369332"/>
          </a:xfrm>
          <a:prstGeom prst="rect">
            <a:avLst/>
          </a:prstGeom>
          <a:noFill/>
        </p:spPr>
        <p:txBody>
          <a:bodyPr wrap="square" rtlCol="0">
            <a:spAutoFit/>
          </a:bodyPr>
          <a:lstStyle/>
          <a:p>
            <a:r>
              <a:rPr lang="zh-TW" altLang="en-US" sz="1800" dirty="0"/>
              <a:t>穿越物體時振幅的衰減會影響訊號本身。</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358900"/>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6"/>
          <p:cNvSpPr txBox="1">
            <a:spLocks noChangeArrowheads="1"/>
          </p:cNvSpPr>
          <p:nvPr/>
        </p:nvSpPr>
        <p:spPr bwMode="auto">
          <a:xfrm>
            <a:off x="761826" y="988598"/>
            <a:ext cx="2879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微波 </a:t>
            </a:r>
            <a:r>
              <a:rPr lang="en-US" altLang="zh-TW" sz="1800"/>
              <a:t>Microwave</a:t>
            </a:r>
          </a:p>
        </p:txBody>
      </p:sp>
      <p:pic>
        <p:nvPicPr>
          <p:cNvPr id="82948" name="Picture 7" descr="3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2233933"/>
            <a:ext cx="428466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8"/>
          <p:cNvSpPr txBox="1">
            <a:spLocks noChangeArrowheads="1"/>
          </p:cNvSpPr>
          <p:nvPr/>
        </p:nvSpPr>
        <p:spPr bwMode="auto">
          <a:xfrm>
            <a:off x="751351" y="1412875"/>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可穿透大氣層，太空通訊用</a:t>
            </a:r>
          </a:p>
        </p:txBody>
      </p:sp>
      <p:sp>
        <p:nvSpPr>
          <p:cNvPr id="82950" name="Line 9"/>
          <p:cNvSpPr>
            <a:spLocks noChangeShapeType="1"/>
          </p:cNvSpPr>
          <p:nvPr/>
        </p:nvSpPr>
        <p:spPr bwMode="auto">
          <a:xfrm>
            <a:off x="6642100" y="3789363"/>
            <a:ext cx="1223963" cy="0"/>
          </a:xfrm>
          <a:prstGeom prst="line">
            <a:avLst/>
          </a:prstGeom>
          <a:noFill/>
          <a:ln w="952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24ABECA2-635D-D448-A90C-0FA41D20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629" y="617813"/>
            <a:ext cx="2780388" cy="5589240"/>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What is an Antenna Coupler? (with pictures)">
            <a:extLst>
              <a:ext uri="{FF2B5EF4-FFF2-40B4-BE49-F238E27FC236}">
                <a16:creationId xmlns:a16="http://schemas.microsoft.com/office/drawing/2014/main" id="{3CFC835F-BAFF-BE4D-9B4B-BBB19B71D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023" y="3429000"/>
            <a:ext cx="1749493" cy="2760340"/>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Antenna (radio) - Wikipedia">
            <a:extLst>
              <a:ext uri="{FF2B5EF4-FFF2-40B4-BE49-F238E27FC236}">
                <a16:creationId xmlns:a16="http://schemas.microsoft.com/office/drawing/2014/main" id="{8B5F8E70-A43E-1C4B-B817-86D4D50B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3" y="1536204"/>
            <a:ext cx="3423071" cy="4653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2CCEE9-54D4-604A-BF77-BB651E474B9F}"/>
              </a:ext>
            </a:extLst>
          </p:cNvPr>
          <p:cNvSpPr txBox="1"/>
          <p:nvPr/>
        </p:nvSpPr>
        <p:spPr>
          <a:xfrm>
            <a:off x="4045694" y="363973"/>
            <a:ext cx="1800200" cy="369332"/>
          </a:xfrm>
          <a:prstGeom prst="rect">
            <a:avLst/>
          </a:prstGeom>
          <a:noFill/>
        </p:spPr>
        <p:txBody>
          <a:bodyPr wrap="square" rtlCol="0">
            <a:spAutoFit/>
          </a:bodyPr>
          <a:lstStyle/>
          <a:p>
            <a:r>
              <a:rPr lang="en-GB" dirty="0" err="1"/>
              <a:t>天線</a:t>
            </a:r>
            <a:endParaRPr lang="en-TW" dirty="0"/>
          </a:p>
        </p:txBody>
      </p:sp>
      <p:pic>
        <p:nvPicPr>
          <p:cNvPr id="72712" name="Picture 8">
            <a:extLst>
              <a:ext uri="{FF2B5EF4-FFF2-40B4-BE49-F238E27FC236}">
                <a16:creationId xmlns:a16="http://schemas.microsoft.com/office/drawing/2014/main" id="{B998ADC7-2341-4A42-A1AE-32AB34A97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8551" y="950563"/>
            <a:ext cx="1729580"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552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6"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63" y="1412875"/>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heat4"/>
          <p:cNvPicPr>
            <a:picLocks noChangeAspect="1" noChangeArrowheads="1"/>
          </p:cNvPicPr>
          <p:nvPr/>
        </p:nvPicPr>
        <p:blipFill>
          <a:blip r:embed="rId3">
            <a:extLst>
              <a:ext uri="{28A0092B-C50C-407E-A947-70E740481C1C}">
                <a14:useLocalDpi xmlns:a14="http://schemas.microsoft.com/office/drawing/2010/main" val="0"/>
              </a:ext>
            </a:extLst>
          </a:blip>
          <a:srcRect l="5899" t="8746" r="11766" b="10220"/>
          <a:stretch>
            <a:fillRect/>
          </a:stretch>
        </p:blipFill>
        <p:spPr bwMode="auto">
          <a:xfrm>
            <a:off x="179388" y="1700213"/>
            <a:ext cx="5400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8" descr="EMwave4"/>
          <p:cNvPicPr>
            <a:picLocks noChangeAspect="1" noChangeArrowheads="1"/>
          </p:cNvPicPr>
          <p:nvPr/>
        </p:nvPicPr>
        <p:blipFill>
          <a:blip r:embed="rId4">
            <a:extLst>
              <a:ext uri="{28A0092B-C50C-407E-A947-70E740481C1C}">
                <a14:useLocalDpi xmlns:a14="http://schemas.microsoft.com/office/drawing/2010/main" val="0"/>
              </a:ext>
            </a:extLst>
          </a:blip>
          <a:srcRect l="1543" t="13408" r="8231" b="6203"/>
          <a:stretch>
            <a:fillRect/>
          </a:stretch>
        </p:blipFill>
        <p:spPr bwMode="auto">
          <a:xfrm>
            <a:off x="1116013" y="3357563"/>
            <a:ext cx="41767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9"/>
          <p:cNvSpPr txBox="1">
            <a:spLocks noChangeArrowheads="1"/>
          </p:cNvSpPr>
          <p:nvPr/>
        </p:nvSpPr>
        <p:spPr bwMode="auto">
          <a:xfrm>
            <a:off x="1906587" y="476250"/>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紅外線 </a:t>
            </a:r>
            <a:r>
              <a:rPr lang="en-US" altLang="zh-TW" sz="1800" dirty="0"/>
              <a:t>Infrared</a:t>
            </a:r>
            <a:endParaRPr lang="zh-TW" altLang="en-US" sz="1800" dirty="0"/>
          </a:p>
        </p:txBody>
      </p:sp>
      <p:sp>
        <p:nvSpPr>
          <p:cNvPr id="83974" name="Text Box 10"/>
          <p:cNvSpPr txBox="1">
            <a:spLocks noChangeArrowheads="1"/>
          </p:cNvSpPr>
          <p:nvPr/>
        </p:nvSpPr>
        <p:spPr bwMode="auto">
          <a:xfrm>
            <a:off x="1872456" y="953725"/>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熱擾動的典型輻射</a:t>
            </a:r>
          </a:p>
        </p:txBody>
      </p:sp>
      <p:sp>
        <p:nvSpPr>
          <p:cNvPr id="83975" name="Text Box 11"/>
          <p:cNvSpPr txBox="1">
            <a:spLocks noChangeArrowheads="1"/>
          </p:cNvSpPr>
          <p:nvPr/>
        </p:nvSpPr>
        <p:spPr bwMode="auto">
          <a:xfrm>
            <a:off x="1692275" y="5734050"/>
            <a:ext cx="417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太陽的輻射能量的最大部分</a:t>
            </a:r>
          </a:p>
        </p:txBody>
      </p:sp>
      <p:sp>
        <p:nvSpPr>
          <p:cNvPr id="83976" name="Line 12"/>
          <p:cNvSpPr>
            <a:spLocks noChangeShapeType="1"/>
          </p:cNvSpPr>
          <p:nvPr/>
        </p:nvSpPr>
        <p:spPr bwMode="auto">
          <a:xfrm flipH="1">
            <a:off x="7092950" y="2205038"/>
            <a:ext cx="1008063" cy="11525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01670" y="1358770"/>
            <a:ext cx="6075675" cy="4410490"/>
          </a:xfrm>
          <a:prstGeom prst="rect">
            <a:avLst/>
          </a:prstGeom>
          <a:solidFill>
            <a:schemeClr val="bg1"/>
          </a:solidFill>
        </p:spPr>
        <p:txBody>
          <a:bodyPr wrap="square" rtlCol="0" anchor="ctr">
            <a:spAutoFit/>
          </a:bodyPr>
          <a:lstStyle/>
          <a:p>
            <a:pPr algn="ctr"/>
            <a:endParaRPr lang="zh-TW" altLang="en-US" sz="1800"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675" y="1448780"/>
            <a:ext cx="5580620" cy="4185465"/>
          </a:xfrm>
          <a:prstGeom prst="rect">
            <a:avLst/>
          </a:prstGeom>
        </p:spPr>
      </p:pic>
      <p:sp>
        <p:nvSpPr>
          <p:cNvPr id="4" name="矩形 3"/>
          <p:cNvSpPr/>
          <p:nvPr/>
        </p:nvSpPr>
        <p:spPr>
          <a:xfrm>
            <a:off x="5693725" y="5976062"/>
            <a:ext cx="1983620" cy="369332"/>
          </a:xfrm>
          <a:prstGeom prst="rect">
            <a:avLst/>
          </a:prstGeom>
        </p:spPr>
        <p:txBody>
          <a:bodyPr wrap="none">
            <a:spAutoFit/>
          </a:bodyPr>
          <a:lstStyle/>
          <a:p>
            <a:r>
              <a:rPr lang="en-US" altLang="zh-TW" sz="1800" dirty="0" err="1"/>
              <a:t>Wikipedia:Sunlight</a:t>
            </a:r>
            <a:endParaRPr lang="zh-TW" altLang="en-US" sz="1800" dirty="0"/>
          </a:p>
        </p:txBody>
      </p:sp>
    </p:spTree>
    <p:extLst>
      <p:ext uri="{BB962C8B-B14F-4D97-AF65-F5344CB8AC3E}">
        <p14:creationId xmlns:p14="http://schemas.microsoft.com/office/powerpoint/2010/main" val="23803767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heat"/>
          <p:cNvPicPr>
            <a:picLocks noChangeAspect="1" noChangeArrowheads="1"/>
          </p:cNvPicPr>
          <p:nvPr/>
        </p:nvPicPr>
        <p:blipFill>
          <a:blip r:embed="rId2">
            <a:extLst>
              <a:ext uri="{28A0092B-C50C-407E-A947-70E740481C1C}">
                <a14:useLocalDpi xmlns:a14="http://schemas.microsoft.com/office/drawing/2010/main" val="0"/>
              </a:ext>
            </a:extLst>
          </a:blip>
          <a:srcRect l="15054" t="21603" r="11830" b="5940"/>
          <a:stretch>
            <a:fillRect/>
          </a:stretch>
        </p:blipFill>
        <p:spPr bwMode="auto">
          <a:xfrm>
            <a:off x="2051720" y="1583795"/>
            <a:ext cx="5470017" cy="458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141730" y="998730"/>
            <a:ext cx="5490610" cy="369332"/>
          </a:xfrm>
          <a:prstGeom prst="rect">
            <a:avLst/>
          </a:prstGeom>
          <a:noFill/>
        </p:spPr>
        <p:txBody>
          <a:bodyPr wrap="square" rtlCol="0">
            <a:spAutoFit/>
          </a:bodyPr>
          <a:lstStyle/>
          <a:p>
            <a:r>
              <a:rPr lang="zh-TW" altLang="en-US" sz="1800" dirty="0"/>
              <a:t>室溫下的黑體輻射大部分是紅外線。</a:t>
            </a:r>
          </a:p>
        </p:txBody>
      </p:sp>
      <p:sp>
        <p:nvSpPr>
          <p:cNvPr id="3" name="矩形 2"/>
          <p:cNvSpPr/>
          <p:nvPr/>
        </p:nvSpPr>
        <p:spPr>
          <a:xfrm>
            <a:off x="3266855" y="5184195"/>
            <a:ext cx="450050" cy="495055"/>
          </a:xfrm>
          <a:prstGeom prst="rect">
            <a:avLst/>
          </a:prstGeom>
        </p:spPr>
        <p:txBody>
          <a:bodyPr wrap="none" rtlCol="0" anchor="ctr">
            <a:spAutoFit/>
          </a:bodyPr>
          <a:lstStyle/>
          <a:p>
            <a:pPr algn="ctr"/>
            <a:endParaRPr lang="zh-TW" altLang="en-US" sz="1800" dirty="0"/>
          </a:p>
        </p:txBody>
      </p:sp>
      <p:sp>
        <p:nvSpPr>
          <p:cNvPr id="4" name="矩形 3"/>
          <p:cNvSpPr/>
          <p:nvPr/>
        </p:nvSpPr>
        <p:spPr>
          <a:xfrm>
            <a:off x="3266855" y="5184195"/>
            <a:ext cx="450050" cy="570595"/>
          </a:xfrm>
          <a:prstGeom prst="rect">
            <a:avLst/>
          </a:prstGeom>
        </p:spPr>
        <p:txBody>
          <a:bodyPr wrap="none" rtlCol="0" anchor="ctr">
            <a:spAutoFit/>
          </a:bodyPr>
          <a:lstStyle/>
          <a:p>
            <a:pPr algn="ctr"/>
            <a:endParaRPr lang="zh-TW" altLang="en-US" sz="1800" dirty="0"/>
          </a:p>
        </p:txBody>
      </p:sp>
      <p:sp>
        <p:nvSpPr>
          <p:cNvPr id="5" name="矩形 4"/>
          <p:cNvSpPr/>
          <p:nvPr/>
        </p:nvSpPr>
        <p:spPr>
          <a:xfrm>
            <a:off x="2907701" y="5591112"/>
            <a:ext cx="584179" cy="574174"/>
          </a:xfrm>
          <a:prstGeom prst="rect">
            <a:avLst/>
          </a:prstGeom>
          <a:solidFill>
            <a:schemeClr val="bg1"/>
          </a:solidFill>
        </p:spPr>
        <p:txBody>
          <a:bodyPr wrap="square" rtlCol="0" anchor="ctr">
            <a:spAutoFit/>
          </a:bodyPr>
          <a:lstStyle/>
          <a:p>
            <a:pPr algn="ctr"/>
            <a:endParaRPr lang="zh-TW" altLang="en-US" sz="18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1151620" y="233645"/>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可見光與紫外線</a:t>
            </a:r>
          </a:p>
        </p:txBody>
      </p:sp>
      <p:pic>
        <p:nvPicPr>
          <p:cNvPr id="86019"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090" y="1071504"/>
            <a:ext cx="3285365" cy="38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6" descr="F39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292" y="1088740"/>
            <a:ext cx="3033855" cy="38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f40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292" y="5013325"/>
            <a:ext cx="381635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文字方塊 5"/>
          <p:cNvSpPr txBox="1">
            <a:spLocks noChangeArrowheads="1"/>
          </p:cNvSpPr>
          <p:nvPr/>
        </p:nvSpPr>
        <p:spPr bwMode="auto">
          <a:xfrm>
            <a:off x="1116013" y="603533"/>
            <a:ext cx="6876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波長極小，只能以原子機制產生，出現於原子光譜中。</a:t>
            </a:r>
            <a:endParaRPr lang="en-US" altLang="zh-TW" sz="1800" dirty="0"/>
          </a:p>
        </p:txBody>
      </p:sp>
      <p:pic>
        <p:nvPicPr>
          <p:cNvPr id="7" name="Picture 2" descr="http://static.bowenwang.com.cn/gif/quark-1.gif"/>
          <p:cNvPicPr>
            <a:picLocks noChangeAspect="1" noChangeArrowheads="1"/>
          </p:cNvPicPr>
          <p:nvPr/>
        </p:nvPicPr>
        <p:blipFill rotWithShape="1">
          <a:blip r:embed="rId5">
            <a:extLst>
              <a:ext uri="{28A0092B-C50C-407E-A947-70E740481C1C}">
                <a14:useLocalDpi xmlns:a14="http://schemas.microsoft.com/office/drawing/2010/main" val="0"/>
              </a:ext>
            </a:extLst>
          </a:blip>
          <a:srcRect r="27459" b="50000"/>
          <a:stretch/>
        </p:blipFill>
        <p:spPr bwMode="auto">
          <a:xfrm>
            <a:off x="5363582" y="4911820"/>
            <a:ext cx="2628798" cy="174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4205"/>
          <p:cNvPicPr>
            <a:picLocks noChangeAspect="1" noChangeArrowheads="1"/>
          </p:cNvPicPr>
          <p:nvPr/>
        </p:nvPicPr>
        <p:blipFill>
          <a:blip r:embed="rId6" cstate="print">
            <a:extLst>
              <a:ext uri="{28A0092B-C50C-407E-A947-70E740481C1C}">
                <a14:useLocalDpi xmlns:a14="http://schemas.microsoft.com/office/drawing/2010/main" val="0"/>
              </a:ext>
            </a:extLst>
          </a:blip>
          <a:srcRect l="67226" t="18445" b="21188"/>
          <a:stretch>
            <a:fillRect/>
          </a:stretch>
        </p:blipFill>
        <p:spPr bwMode="auto">
          <a:xfrm>
            <a:off x="4035656" y="2798930"/>
            <a:ext cx="1346434"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035817" y="413665"/>
            <a:ext cx="7046573" cy="369332"/>
          </a:xfrm>
          <a:prstGeom prst="rect">
            <a:avLst/>
          </a:prstGeom>
          <a:noFill/>
        </p:spPr>
        <p:txBody>
          <a:bodyPr wrap="square" rtlCol="0">
            <a:spAutoFit/>
          </a:bodyPr>
          <a:lstStyle/>
          <a:p>
            <a:r>
              <a:rPr lang="zh-TW" altLang="en-US" sz="1800" dirty="0"/>
              <a:t>我們可以合理猜測電磁場的變化，會由源頭如波一般傳播到遠方！</a:t>
            </a:r>
          </a:p>
        </p:txBody>
      </p:sp>
      <p:sp>
        <p:nvSpPr>
          <p:cNvPr id="4" name="文字方塊 3">
            <a:extLst>
              <a:ext uri="{FF2B5EF4-FFF2-40B4-BE49-F238E27FC236}">
                <a16:creationId xmlns:a16="http://schemas.microsoft.com/office/drawing/2014/main" id="{F664D8F5-EB20-B746-9CD4-E364FBCA9D09}"/>
              </a:ext>
            </a:extLst>
          </p:cNvPr>
          <p:cNvSpPr txBox="1">
            <a:spLocks noChangeArrowheads="1"/>
          </p:cNvSpPr>
          <p:nvPr/>
        </p:nvSpPr>
        <p:spPr bwMode="auto">
          <a:xfrm>
            <a:off x="1035817" y="4753358"/>
            <a:ext cx="196100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如同骨牌效應！</a:t>
            </a:r>
          </a:p>
        </p:txBody>
      </p:sp>
      <p:pic>
        <p:nvPicPr>
          <p:cNvPr id="5" name="Picture 2">
            <a:extLst>
              <a:ext uri="{FF2B5EF4-FFF2-40B4-BE49-F238E27FC236}">
                <a16:creationId xmlns:a16="http://schemas.microsoft.com/office/drawing/2014/main" id="{421410D8-2DCB-824B-BF0F-5D6F4B066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648" y="4723010"/>
            <a:ext cx="1364804" cy="103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 t="46955" r="-156" b="135"/>
          <a:stretch/>
        </p:blipFill>
        <p:spPr bwMode="auto">
          <a:xfrm>
            <a:off x="2199511" y="873645"/>
            <a:ext cx="4848456" cy="369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1035817" y="5835321"/>
            <a:ext cx="7110790" cy="369332"/>
          </a:xfrm>
          <a:prstGeom prst="rect">
            <a:avLst/>
          </a:prstGeom>
          <a:noFill/>
        </p:spPr>
        <p:txBody>
          <a:bodyPr wrap="square" rtlCol="0">
            <a:spAutoFit/>
          </a:bodyPr>
          <a:lstStyle/>
          <a:p>
            <a:r>
              <a:rPr lang="zh-TW" altLang="en-US" sz="1800" dirty="0"/>
              <a:t>注意傳播中的電場是迴旋狀場線，有別於電偶極附近輻射狀的場線！</a:t>
            </a:r>
          </a:p>
        </p:txBody>
      </p:sp>
      <p:sp>
        <p:nvSpPr>
          <p:cNvPr id="8" name="矩形 7"/>
          <p:cNvSpPr/>
          <p:nvPr/>
        </p:nvSpPr>
        <p:spPr>
          <a:xfrm>
            <a:off x="1043606" y="6266361"/>
            <a:ext cx="2723823" cy="369332"/>
          </a:xfrm>
          <a:prstGeom prst="rect">
            <a:avLst/>
          </a:prstGeom>
        </p:spPr>
        <p:txBody>
          <a:bodyPr wrap="none">
            <a:spAutoFit/>
          </a:bodyPr>
          <a:lstStyle/>
          <a:p>
            <a:r>
              <a:rPr lang="zh-TW" altLang="en-US" sz="1800" dirty="0">
                <a:solidFill>
                  <a:srgbClr val="000000"/>
                </a:solidFill>
              </a:rPr>
              <a:t>因這是電磁感應產生的。</a:t>
            </a:r>
            <a:endParaRPr lang="zh-TW" altLang="en-US" dirty="0"/>
          </a:p>
        </p:txBody>
      </p:sp>
      <p:cxnSp>
        <p:nvCxnSpPr>
          <p:cNvPr id="9" name="直線箭頭接點 8">
            <a:extLst>
              <a:ext uri="{FF2B5EF4-FFF2-40B4-BE49-F238E27FC236}">
                <a16:creationId xmlns:a16="http://schemas.microsoft.com/office/drawing/2014/main" id="{F063F03A-36E3-424C-9CD4-13517BA8F618}"/>
              </a:ext>
            </a:extLst>
          </p:cNvPr>
          <p:cNvCxnSpPr>
            <a:cxnSpLocks/>
          </p:cNvCxnSpPr>
          <p:nvPr/>
        </p:nvCxnSpPr>
        <p:spPr>
          <a:xfrm flipH="1" flipV="1">
            <a:off x="3148005" y="4464115"/>
            <a:ext cx="478890" cy="1385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89EE9AD5-F2EB-324B-A920-E6A7F78DA75D}"/>
              </a:ext>
            </a:extLst>
          </p:cNvPr>
          <p:cNvCxnSpPr>
            <a:cxnSpLocks/>
          </p:cNvCxnSpPr>
          <p:nvPr/>
        </p:nvCxnSpPr>
        <p:spPr>
          <a:xfrm flipH="1" flipV="1">
            <a:off x="4752020" y="3699030"/>
            <a:ext cx="2065617" cy="21593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155264-5A9D-D84C-867D-0D3C83637735}"/>
              </a:ext>
            </a:extLst>
          </p:cNvPr>
          <p:cNvSpPr txBox="1"/>
          <p:nvPr/>
        </p:nvSpPr>
        <p:spPr>
          <a:xfrm>
            <a:off x="4116419" y="4787673"/>
            <a:ext cx="5027581" cy="369332"/>
          </a:xfrm>
          <a:prstGeom prst="rect">
            <a:avLst/>
          </a:prstGeom>
          <a:noFill/>
        </p:spPr>
        <p:txBody>
          <a:bodyPr wrap="square" rtlCol="0">
            <a:spAutoFit/>
          </a:bodyPr>
          <a:lstStyle/>
          <a:p>
            <a:r>
              <a:rPr lang="en-TW" sz="1800" dirty="0"/>
              <a:t>等一下會推導此骨牌效應的傳播速度是有限的。</a:t>
            </a:r>
          </a:p>
        </p:txBody>
      </p:sp>
    </p:spTree>
    <p:extLst>
      <p:ext uri="{BB962C8B-B14F-4D97-AF65-F5344CB8AC3E}">
        <p14:creationId xmlns:p14="http://schemas.microsoft.com/office/powerpoint/2010/main" val="10350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water-abso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268760"/>
            <a:ext cx="74168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5"/>
          <p:cNvSpPr txBox="1">
            <a:spLocks noChangeArrowheads="1"/>
          </p:cNvSpPr>
          <p:nvPr/>
        </p:nvSpPr>
        <p:spPr bwMode="auto">
          <a:xfrm>
            <a:off x="1843216" y="658531"/>
            <a:ext cx="4824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紫外線可以打斷化學鍵，幸好會被大氣層吸收</a:t>
            </a:r>
          </a:p>
        </p:txBody>
      </p:sp>
      <p:sp>
        <p:nvSpPr>
          <p:cNvPr id="2" name="文字方塊 1"/>
          <p:cNvSpPr txBox="1"/>
          <p:nvPr/>
        </p:nvSpPr>
        <p:spPr>
          <a:xfrm>
            <a:off x="1826695" y="5904275"/>
            <a:ext cx="3555395" cy="369332"/>
          </a:xfrm>
          <a:prstGeom prst="rect">
            <a:avLst/>
          </a:prstGeom>
          <a:noFill/>
        </p:spPr>
        <p:txBody>
          <a:bodyPr wrap="square" rtlCol="0">
            <a:spAutoFit/>
          </a:bodyPr>
          <a:lstStyle/>
          <a:p>
            <a:r>
              <a:rPr lang="zh-TW" altLang="en-US" sz="1800" dirty="0"/>
              <a:t>大氣層的吸收率</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219" y="1133745"/>
            <a:ext cx="34115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Line 6"/>
          <p:cNvSpPr>
            <a:spLocks noChangeShapeType="1"/>
          </p:cNvSpPr>
          <p:nvPr/>
        </p:nvSpPr>
        <p:spPr bwMode="auto">
          <a:xfrm flipH="1">
            <a:off x="7093057" y="1421083"/>
            <a:ext cx="1441450" cy="6492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3733" name="Text Box 7"/>
          <p:cNvSpPr txBox="1">
            <a:spLocks noChangeArrowheads="1"/>
          </p:cNvSpPr>
          <p:nvPr/>
        </p:nvSpPr>
        <p:spPr bwMode="auto">
          <a:xfrm>
            <a:off x="3949629" y="763857"/>
            <a:ext cx="1081087" cy="369888"/>
          </a:xfrm>
          <a:prstGeom prst="rect">
            <a:avLst/>
          </a:prstGeom>
          <a:noFill/>
          <a:ln w="9525">
            <a:noFill/>
            <a:miter lim="800000"/>
            <a:headEnd/>
            <a:tailEnd/>
          </a:ln>
        </p:spPr>
        <p:txBody>
          <a:bodyPr>
            <a:spAutoFit/>
          </a:bodyPr>
          <a:lstStyle/>
          <a:p>
            <a:pPr>
              <a:spcBef>
                <a:spcPct val="50000"/>
              </a:spcBef>
              <a:defRPr/>
            </a:pPr>
            <a:r>
              <a:rPr lang="en-US" altLang="zh-TW" sz="1800" dirty="0">
                <a:latin typeface="+mn-lt"/>
              </a:rPr>
              <a:t>X </a:t>
            </a:r>
            <a:r>
              <a:rPr lang="zh-TW" altLang="en-US" sz="1800" dirty="0">
                <a:latin typeface="+mn-lt"/>
              </a:rPr>
              <a:t>射線</a:t>
            </a:r>
          </a:p>
        </p:txBody>
      </p:sp>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50" y="1317457"/>
            <a:ext cx="2809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870" y="1317457"/>
            <a:ext cx="2176607" cy="307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413368" y="4554125"/>
            <a:ext cx="1823320" cy="369332"/>
          </a:xfrm>
          <a:prstGeom prst="rect">
            <a:avLst/>
          </a:prstGeom>
        </p:spPr>
        <p:txBody>
          <a:bodyPr wrap="none">
            <a:spAutoFit/>
          </a:bodyPr>
          <a:lstStyle/>
          <a:p>
            <a:r>
              <a:rPr lang="en-US" altLang="zh-TW" sz="1800" dirty="0"/>
              <a:t>Wilhelm </a:t>
            </a:r>
            <a:r>
              <a:rPr lang="en-US" altLang="zh-TW" sz="1800" dirty="0" err="1"/>
              <a:t>Röntgen</a:t>
            </a:r>
            <a:endParaRPr lang="zh-TW" altLang="en-US" sz="1800" dirty="0"/>
          </a:p>
        </p:txBody>
      </p:sp>
      <p:sp>
        <p:nvSpPr>
          <p:cNvPr id="3" name="矩形 2"/>
          <p:cNvSpPr/>
          <p:nvPr/>
        </p:nvSpPr>
        <p:spPr>
          <a:xfrm>
            <a:off x="517725" y="5589240"/>
            <a:ext cx="2895643" cy="892552"/>
          </a:xfrm>
          <a:prstGeom prst="rect">
            <a:avLst/>
          </a:prstGeom>
        </p:spPr>
        <p:txBody>
          <a:bodyPr wrap="square">
            <a:spAutoFit/>
          </a:bodyPr>
          <a:lstStyle/>
          <a:p>
            <a:r>
              <a:rPr lang="en-US" altLang="zh-TW" sz="1600" dirty="0"/>
              <a:t>Wilhelm </a:t>
            </a:r>
            <a:r>
              <a:rPr lang="en-US" altLang="zh-TW" sz="1600" dirty="0" err="1"/>
              <a:t>Röntgen‘s</a:t>
            </a:r>
            <a:r>
              <a:rPr lang="en-US" altLang="zh-TW" sz="1600" dirty="0"/>
              <a:t> first X-ray, of his w</a:t>
            </a:r>
            <a:r>
              <a:rPr lang="en-US" altLang="zh-TW" sz="1800" dirty="0"/>
              <a:t>ife’s hand</a:t>
            </a:r>
            <a:r>
              <a:rPr lang="zh-TW" altLang="en-US" sz="1800" dirty="0"/>
              <a:t> </a:t>
            </a:r>
            <a:r>
              <a:rPr lang="en-US" altLang="zh-TW" sz="1800" dirty="0"/>
              <a:t>with ring, taken on 22 December 1895</a:t>
            </a:r>
            <a:endParaRPr lang="zh-TW" altLang="en-US" sz="18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96825" y="5454225"/>
            <a:ext cx="1178528" cy="369332"/>
          </a:xfrm>
          <a:prstGeom prst="rect">
            <a:avLst/>
          </a:prstGeom>
        </p:spPr>
        <p:txBody>
          <a:bodyPr wrap="none">
            <a:spAutoFit/>
          </a:bodyPr>
          <a:lstStyle/>
          <a:p>
            <a:r>
              <a:rPr lang="en-US" altLang="zh-TW" sz="1800" dirty="0"/>
              <a:t>X-ray tube</a:t>
            </a:r>
            <a:endParaRPr lang="zh-TW" altLang="en-US" sz="1800" dirty="0"/>
          </a:p>
        </p:txBody>
      </p:sp>
      <p:sp>
        <p:nvSpPr>
          <p:cNvPr id="5" name="文字方塊 4"/>
          <p:cNvSpPr txBox="1"/>
          <p:nvPr/>
        </p:nvSpPr>
        <p:spPr>
          <a:xfrm>
            <a:off x="2996825" y="5904275"/>
            <a:ext cx="3105345" cy="369332"/>
          </a:xfrm>
          <a:prstGeom prst="rect">
            <a:avLst/>
          </a:prstGeom>
          <a:noFill/>
        </p:spPr>
        <p:txBody>
          <a:bodyPr wrap="square" rtlCol="0">
            <a:spAutoFit/>
          </a:bodyPr>
          <a:lstStyle/>
          <a:p>
            <a:r>
              <a:rPr lang="zh-TW" altLang="en-US" sz="1800" dirty="0"/>
              <a:t>電子急減速時發出</a:t>
            </a:r>
            <a:r>
              <a:rPr lang="en-US" altLang="zh-TW" sz="1800" dirty="0"/>
              <a:t>X ray</a:t>
            </a:r>
            <a:endParaRPr lang="zh-TW" altLang="en-US" sz="1800" dirty="0"/>
          </a:p>
        </p:txBody>
      </p:sp>
      <p:pic>
        <p:nvPicPr>
          <p:cNvPr id="6" name="Picture 1" descr="34_14_Figure.jpg"/>
          <p:cNvPicPr>
            <a:picLocks noChangeAspect="1"/>
          </p:cNvPicPr>
          <p:nvPr/>
        </p:nvPicPr>
        <p:blipFill rotWithShape="1">
          <a:blip r:embed="rId2">
            <a:extLst>
              <a:ext uri="{28A0092B-C50C-407E-A947-70E740481C1C}">
                <a14:useLocalDpi xmlns:a14="http://schemas.microsoft.com/office/drawing/2010/main" val="0"/>
              </a:ext>
            </a:extLst>
          </a:blip>
          <a:srcRect b="3084"/>
          <a:stretch/>
        </p:blipFill>
        <p:spPr>
          <a:xfrm>
            <a:off x="1466655" y="773705"/>
            <a:ext cx="6546406" cy="4536939"/>
          </a:xfrm>
          <a:prstGeom prst="rect">
            <a:avLst/>
          </a:prstGeom>
        </p:spPr>
      </p:pic>
    </p:spTree>
    <p:extLst>
      <p:ext uri="{BB962C8B-B14F-4D97-AF65-F5344CB8AC3E}">
        <p14:creationId xmlns:p14="http://schemas.microsoft.com/office/powerpoint/2010/main" val="25828402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60" y="1358770"/>
            <a:ext cx="7920880" cy="4410490"/>
          </a:xfrm>
          <a:prstGeom prst="rect">
            <a:avLst/>
          </a:prstGeom>
          <a:solidFill>
            <a:schemeClr val="bg1"/>
          </a:solidFill>
        </p:spPr>
        <p:txBody>
          <a:bodyPr wrap="square" rtlCol="0" anchor="ctr">
            <a:spAutoFit/>
          </a:bodyPr>
          <a:lstStyle/>
          <a:p>
            <a:pPr algn="ctr"/>
            <a:endParaRPr lang="zh-TW" altLang="en-US" sz="1800" dirty="0"/>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70025"/>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2898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EMwave6"/>
          <p:cNvPicPr>
            <a:picLocks noChangeAspect="1" noChangeArrowheads="1"/>
          </p:cNvPicPr>
          <p:nvPr/>
        </p:nvPicPr>
        <p:blipFill>
          <a:blip r:embed="rId2" cstate="print">
            <a:extLst>
              <a:ext uri="{28A0092B-C50C-407E-A947-70E740481C1C}">
                <a14:useLocalDpi xmlns:a14="http://schemas.microsoft.com/office/drawing/2010/main" val="0"/>
              </a:ext>
            </a:extLst>
          </a:blip>
          <a:srcRect l="3900" t="7512" r="8615" b="17184"/>
          <a:stretch>
            <a:fillRect/>
          </a:stretch>
        </p:blipFill>
        <p:spPr bwMode="auto">
          <a:xfrm>
            <a:off x="558664" y="406980"/>
            <a:ext cx="3723222" cy="378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985" y="416101"/>
            <a:ext cx="3883182" cy="387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186735" y="4379371"/>
            <a:ext cx="6597225" cy="2246769"/>
          </a:xfrm>
          <a:prstGeom prst="rect">
            <a:avLst/>
          </a:prstGeom>
        </p:spPr>
        <p:txBody>
          <a:bodyPr wrap="square">
            <a:spAutoFit/>
          </a:bodyPr>
          <a:lstStyle/>
          <a:p>
            <a:r>
              <a:rPr lang="en-US" altLang="zh-TW" sz="1400" dirty="0"/>
              <a:t>Chandra's image reveals a complex of several multimillion degree Celsius gas clouds in the process of merging to form a massive galaxy cluster. A few of the point-like sources in the image are associated with galaxies in the cluster, but the rest are probably distant background galaxies, many of which contain active supermassive black holes. The bright gas cloud on the upper left is the core of the cluster and envelops hundreds of galaxies. The large cloud on the lower right envelops hundreds of galaxies and has a much lower concentration of iron atoms than the core. It is thought that this cloud has not been enriched by the stripping of iron-rich gas from its member galaxies because it has yet to fall into the core cluster. Observations of </a:t>
            </a:r>
            <a:r>
              <a:rPr lang="en-US" altLang="zh-TW" sz="1400" dirty="0" err="1"/>
              <a:t>Abell</a:t>
            </a:r>
            <a:r>
              <a:rPr lang="en-US" altLang="zh-TW" sz="1400" dirty="0"/>
              <a:t> 2125 provide a rare glimpse into the early steps in the process of building one of the most massive objects in the universe.</a:t>
            </a:r>
            <a:endParaRPr lang="zh-TW" altLang="en-US" sz="1400" dirty="0"/>
          </a:p>
        </p:txBody>
      </p:sp>
    </p:spTree>
    <p:extLst>
      <p:ext uri="{BB962C8B-B14F-4D97-AF65-F5344CB8AC3E}">
        <p14:creationId xmlns:p14="http://schemas.microsoft.com/office/powerpoint/2010/main" val="3829510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00147" y="1313765"/>
            <a:ext cx="2700300" cy="1845205"/>
          </a:xfrm>
          <a:prstGeom prst="rect">
            <a:avLst/>
          </a:prstGeom>
          <a:solidFill>
            <a:schemeClr val="bg1"/>
          </a:solidFill>
        </p:spPr>
        <p:txBody>
          <a:bodyPr wrap="square" rtlCol="0" anchor="ctr">
            <a:spAutoFit/>
          </a:bodyPr>
          <a:lstStyle/>
          <a:p>
            <a:pPr algn="ctr"/>
            <a:endParaRPr lang="zh-TW" altLang="en-US" sz="1800" dirty="0"/>
          </a:p>
        </p:txBody>
      </p:sp>
      <p:sp>
        <p:nvSpPr>
          <p:cNvPr id="2" name="矩形 1"/>
          <p:cNvSpPr/>
          <p:nvPr/>
        </p:nvSpPr>
        <p:spPr>
          <a:xfrm>
            <a:off x="1120610" y="3338990"/>
            <a:ext cx="3120285" cy="2771853"/>
          </a:xfrm>
          <a:prstGeom prst="rect">
            <a:avLst/>
          </a:prstGeom>
          <a:solidFill>
            <a:schemeClr val="bg1"/>
          </a:solidFill>
        </p:spPr>
        <p:txBody>
          <a:bodyPr wrap="square" rtlCol="0" anchor="ctr">
            <a:spAutoFit/>
          </a:bodyPr>
          <a:lstStyle/>
          <a:p>
            <a:pPr algn="ctr"/>
            <a:endParaRPr lang="zh-TW" altLang="en-US" sz="1800" dirty="0"/>
          </a:p>
        </p:txBody>
      </p:sp>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610" y="3338990"/>
            <a:ext cx="3120285" cy="277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172" y="1403775"/>
            <a:ext cx="2381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3782496" y="77311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l-GR" altLang="zh-TW" sz="1800" i="1" dirty="0">
                <a:cs typeface="Times New Roman" pitchFamily="18" charset="0"/>
              </a:rPr>
              <a:t>γ</a:t>
            </a:r>
            <a:r>
              <a:rPr lang="zh-TW" altLang="en-US" sz="1800" dirty="0">
                <a:cs typeface="Times New Roman" pitchFamily="18" charset="0"/>
              </a:rPr>
              <a:t> 射線</a:t>
            </a:r>
            <a:endParaRPr lang="el-GR" altLang="zh-TW" sz="1800" dirty="0">
              <a:cs typeface="Times New Roman" pitchFamily="18" charset="0"/>
            </a:endParaRPr>
          </a:p>
        </p:txBody>
      </p:sp>
      <p:pic>
        <p:nvPicPr>
          <p:cNvPr id="7" name="Picture 5" descr="34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015" y="1345090"/>
            <a:ext cx="34115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6"/>
          <p:cNvSpPr>
            <a:spLocks noChangeShapeType="1"/>
          </p:cNvSpPr>
          <p:nvPr/>
        </p:nvSpPr>
        <p:spPr bwMode="auto">
          <a:xfrm flipH="1">
            <a:off x="5651607" y="1079131"/>
            <a:ext cx="1441450" cy="6492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 name="文字方塊 3"/>
          <p:cNvSpPr txBox="1"/>
          <p:nvPr/>
        </p:nvSpPr>
        <p:spPr>
          <a:xfrm>
            <a:off x="4662009" y="5634245"/>
            <a:ext cx="3651845" cy="369332"/>
          </a:xfrm>
          <a:prstGeom prst="rect">
            <a:avLst/>
          </a:prstGeom>
          <a:noFill/>
        </p:spPr>
        <p:txBody>
          <a:bodyPr wrap="square" rtlCol="0">
            <a:spAutoFit/>
          </a:bodyPr>
          <a:lstStyle/>
          <a:p>
            <a:r>
              <a:rPr lang="zh-TW" altLang="en-US" sz="1800" dirty="0"/>
              <a:t>原子核反應才能放出 </a:t>
            </a:r>
            <a:r>
              <a:rPr lang="el-GR" altLang="zh-TW" sz="1800" i="1" dirty="0">
                <a:cs typeface="Times New Roman" pitchFamily="18" charset="0"/>
              </a:rPr>
              <a:t>γ</a:t>
            </a:r>
            <a:r>
              <a:rPr lang="zh-TW" altLang="en-US" sz="1800" dirty="0">
                <a:cs typeface="Times New Roman" pitchFamily="18" charset="0"/>
              </a:rPr>
              <a:t> 射線</a:t>
            </a:r>
            <a:r>
              <a:rPr lang="zh-TW" altLang="en-US" sz="1800" dirty="0"/>
              <a:t>。</a:t>
            </a:r>
            <a:endParaRPr lang="el-GR" altLang="zh-TW" sz="1800" dirty="0">
              <a:cs typeface="Times New Roman" pitchFamily="18" charset="0"/>
            </a:endParaRPr>
          </a:p>
        </p:txBody>
      </p:sp>
      <p:pic>
        <p:nvPicPr>
          <p:cNvPr id="10" name="Picture 2" descr="http://static.bowenwang.com.cn/gif/quark-1.gif"/>
          <p:cNvPicPr>
            <a:picLocks noChangeAspect="1" noChangeArrowheads="1"/>
          </p:cNvPicPr>
          <p:nvPr/>
        </p:nvPicPr>
        <p:blipFill rotWithShape="1">
          <a:blip r:embed="rId5">
            <a:extLst>
              <a:ext uri="{28A0092B-C50C-407E-A947-70E740481C1C}">
                <a14:useLocalDpi xmlns:a14="http://schemas.microsoft.com/office/drawing/2010/main" val="0"/>
              </a:ext>
            </a:extLst>
          </a:blip>
          <a:srcRect r="27459" b="50000"/>
          <a:stretch/>
        </p:blipFill>
        <p:spPr bwMode="auto">
          <a:xfrm>
            <a:off x="6426039" y="3757715"/>
            <a:ext cx="2374333" cy="1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6932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638690"/>
            <a:ext cx="3429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46775" y="4215669"/>
            <a:ext cx="4572000" cy="2554545"/>
          </a:xfrm>
          <a:prstGeom prst="rect">
            <a:avLst/>
          </a:prstGeom>
        </p:spPr>
        <p:txBody>
          <a:bodyPr>
            <a:spAutoFit/>
          </a:bodyPr>
          <a:lstStyle/>
          <a:p>
            <a:r>
              <a:rPr lang="en-US" altLang="zh-TW" sz="1600" dirty="0"/>
              <a:t>The Moon as seen by the Compton Gamma Ray Observatory, in gamma rays of greater than 20 MeV. These are produced by cosmic ray bombardment of its surface. The Sun, which has no similar surface of high atomic number to act as target for cosmic rays, cannot usually be seen at all at these energies, which are too high to emerge from primary nuclear reactions, such as solar nuclear fusion (though occasionally the Sun produces gamma rays by cyclotron-type mechanisms, during solar flares).</a:t>
            </a:r>
            <a:endParaRPr lang="zh-TW" altLang="en-US" sz="1600" dirty="0"/>
          </a:p>
        </p:txBody>
      </p:sp>
    </p:spTree>
    <p:extLst>
      <p:ext uri="{BB962C8B-B14F-4D97-AF65-F5344CB8AC3E}">
        <p14:creationId xmlns:p14="http://schemas.microsoft.com/office/powerpoint/2010/main" val="3730134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027" y="908720"/>
            <a:ext cx="5705475"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456765" y="4959170"/>
            <a:ext cx="4572000" cy="1323439"/>
          </a:xfrm>
          <a:prstGeom prst="rect">
            <a:avLst/>
          </a:prstGeom>
        </p:spPr>
        <p:txBody>
          <a:bodyPr>
            <a:spAutoFit/>
          </a:bodyPr>
          <a:lstStyle/>
          <a:p>
            <a:r>
              <a:rPr lang="en-US" altLang="zh-TW" sz="1600" dirty="0"/>
              <a:t>Image of entire sky in 100 MeV or greater gamma rays as seen by the EGRET instrument aboard the CGRO spacecraft. Bright spots within the galactic plane are pulsars while those above and below the plane are thought to be quasars.</a:t>
            </a:r>
            <a:endParaRPr lang="zh-TW" altLang="en-US" sz="1600" dirty="0"/>
          </a:p>
        </p:txBody>
      </p:sp>
    </p:spTree>
    <p:extLst>
      <p:ext uri="{BB962C8B-B14F-4D97-AF65-F5344CB8AC3E}">
        <p14:creationId xmlns:p14="http://schemas.microsoft.com/office/powerpoint/2010/main" val="6791135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645" y="1088740"/>
            <a:ext cx="6477210" cy="452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591780" y="5859270"/>
            <a:ext cx="3825425" cy="369332"/>
          </a:xfrm>
          <a:prstGeom prst="rect">
            <a:avLst/>
          </a:prstGeom>
          <a:noFill/>
        </p:spPr>
        <p:txBody>
          <a:bodyPr wrap="square" rtlCol="0">
            <a:spAutoFit/>
          </a:bodyPr>
          <a:lstStyle/>
          <a:p>
            <a:r>
              <a:rPr lang="zh-TW" altLang="en-US" sz="1800" dirty="0"/>
              <a:t>星球崩潰為黑洞時，會發出 </a:t>
            </a:r>
            <a:r>
              <a:rPr lang="el-GR" altLang="zh-TW" sz="1800" i="1" dirty="0">
                <a:cs typeface="Times New Roman" pitchFamily="18" charset="0"/>
              </a:rPr>
              <a:t>γ</a:t>
            </a:r>
            <a:r>
              <a:rPr lang="zh-TW" altLang="en-US" sz="1800" dirty="0">
                <a:cs typeface="Times New Roman" pitchFamily="18" charset="0"/>
              </a:rPr>
              <a:t> 射線</a:t>
            </a:r>
            <a:r>
              <a:rPr lang="zh-TW" altLang="en-US" sz="1800" dirty="0"/>
              <a:t>。</a:t>
            </a:r>
            <a:endParaRPr lang="el-GR" altLang="zh-TW" sz="1800" dirty="0">
              <a:cs typeface="Times New Roman" pitchFamily="18" charset="0"/>
            </a:endParaRPr>
          </a:p>
        </p:txBody>
      </p:sp>
    </p:spTree>
    <p:extLst>
      <p:ext uri="{BB962C8B-B14F-4D97-AF65-F5344CB8AC3E}">
        <p14:creationId xmlns:p14="http://schemas.microsoft.com/office/powerpoint/2010/main" val="14554514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1998-17-c-web_print"/>
          <p:cNvPicPr>
            <a:picLocks noChangeAspect="1" noChangeArrowheads="1"/>
          </p:cNvPicPr>
          <p:nvPr/>
        </p:nvPicPr>
        <p:blipFill>
          <a:blip r:embed="rId2">
            <a:extLst>
              <a:ext uri="{28A0092B-C50C-407E-A947-70E740481C1C}">
                <a14:useLocalDpi xmlns:a14="http://schemas.microsoft.com/office/drawing/2010/main" val="0"/>
              </a:ext>
            </a:extLst>
          </a:blip>
          <a:srcRect b="13545"/>
          <a:stretch>
            <a:fillRect/>
          </a:stretch>
        </p:blipFill>
        <p:spPr bwMode="auto">
          <a:xfrm>
            <a:off x="746575" y="1538790"/>
            <a:ext cx="73152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6"/>
          <p:cNvSpPr txBox="1">
            <a:spLocks noChangeArrowheads="1"/>
          </p:cNvSpPr>
          <p:nvPr/>
        </p:nvSpPr>
        <p:spPr bwMode="auto">
          <a:xfrm>
            <a:off x="1466655" y="5949280"/>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12 billion light years away</a:t>
            </a:r>
          </a:p>
        </p:txBody>
      </p:sp>
      <p:sp>
        <p:nvSpPr>
          <p:cNvPr id="89092" name="Text Box 7"/>
          <p:cNvSpPr txBox="1">
            <a:spLocks noChangeArrowheads="1"/>
          </p:cNvSpPr>
          <p:nvPr/>
        </p:nvSpPr>
        <p:spPr bwMode="auto">
          <a:xfrm>
            <a:off x="4166955" y="5949280"/>
            <a:ext cx="439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as bright as the whole universe</a:t>
            </a:r>
          </a:p>
        </p:txBody>
      </p:sp>
      <p:sp>
        <p:nvSpPr>
          <p:cNvPr id="89093" name="Text Box 8"/>
          <p:cNvSpPr txBox="1">
            <a:spLocks noChangeArrowheads="1"/>
          </p:cNvSpPr>
          <p:nvPr/>
        </p:nvSpPr>
        <p:spPr bwMode="auto">
          <a:xfrm>
            <a:off x="2894690" y="833164"/>
            <a:ext cx="3150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cs typeface="Times New Roman" pitchFamily="18" charset="0"/>
              </a:rPr>
              <a:t>Gamma Ray Burst  </a:t>
            </a:r>
            <a:r>
              <a:rPr lang="el-GR" altLang="zh-TW" sz="1800" i="1" dirty="0">
                <a:cs typeface="Times New Roman" pitchFamily="18" charset="0"/>
              </a:rPr>
              <a:t>γ</a:t>
            </a:r>
            <a:r>
              <a:rPr lang="zh-TW" altLang="en-US" sz="1800" dirty="0">
                <a:cs typeface="Times New Roman" pitchFamily="18" charset="0"/>
              </a:rPr>
              <a:t> 射線爆發</a:t>
            </a:r>
            <a:endParaRPr lang="el-GR" altLang="zh-TW" sz="1800" dirty="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9753" y="3101263"/>
            <a:ext cx="6561959" cy="1764487"/>
          </a:xfrm>
          <a:prstGeom prst="rect">
            <a:avLst/>
          </a:prstGeom>
          <a:solidFill>
            <a:schemeClr val="bg1"/>
          </a:solidFill>
        </p:spPr>
        <p:txBody>
          <a:bodyPr wrap="square" rtlCol="0" anchor="ctr">
            <a:spAutoFit/>
          </a:bodyPr>
          <a:lstStyle/>
          <a:p>
            <a:pPr algn="ctr"/>
            <a:endParaRPr lang="zh-TW" altLang="en-US" sz="1800" dirty="0"/>
          </a:p>
        </p:txBody>
      </p:sp>
      <p:sp>
        <p:nvSpPr>
          <p:cNvPr id="21" name="Oval 10"/>
          <p:cNvSpPr>
            <a:spLocks noChangeArrowheads="1"/>
          </p:cNvSpPr>
          <p:nvPr/>
        </p:nvSpPr>
        <p:spPr bwMode="auto">
          <a:xfrm>
            <a:off x="2069229" y="4066674"/>
            <a:ext cx="142875" cy="131279"/>
          </a:xfrm>
          <a:prstGeom prst="ellipse">
            <a:avLst/>
          </a:prstGeom>
          <a:solidFill>
            <a:schemeClr val="accent1"/>
          </a:solidFill>
          <a:ln w="9525">
            <a:solidFill>
              <a:schemeClr val="tx1"/>
            </a:solidFill>
            <a:round/>
            <a:headEnd/>
            <a:tailEnd/>
          </a:ln>
        </p:spPr>
        <p:txBody>
          <a:bodyPr wrap="none" lIns="0"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000" dirty="0"/>
              <a:t> </a:t>
            </a:r>
            <a:r>
              <a:rPr lang="en-US" altLang="zh-TW" sz="1200" dirty="0"/>
              <a:t>-</a:t>
            </a:r>
            <a:endParaRPr lang="zh-TW" altLang="en-US" sz="1200" dirty="0"/>
          </a:p>
        </p:txBody>
      </p:sp>
      <p:sp>
        <p:nvSpPr>
          <p:cNvPr id="23556" name="文字方塊 4"/>
          <p:cNvSpPr txBox="1">
            <a:spLocks noChangeArrowheads="1"/>
          </p:cNvSpPr>
          <p:nvPr/>
        </p:nvSpPr>
        <p:spPr bwMode="auto">
          <a:xfrm>
            <a:off x="1013489" y="2696218"/>
            <a:ext cx="7798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Hant" altLang="en-US" sz="1800" dirty="0"/>
              <a:t>不知情的</a:t>
            </a:r>
            <a:r>
              <a:rPr lang="zh-TW" altLang="en-US" sz="1800" dirty="0"/>
              <a:t>電場與磁場依舊會用同樣的自動化機制繼續向前傳播。</a:t>
            </a:r>
            <a:endParaRPr lang="en-US" altLang="zh-TW" sz="1800" dirty="0"/>
          </a:p>
        </p:txBody>
      </p:sp>
      <p:sp>
        <p:nvSpPr>
          <p:cNvPr id="23558" name="文字方塊 6"/>
          <p:cNvSpPr txBox="1">
            <a:spLocks noChangeArrowheads="1"/>
          </p:cNvSpPr>
          <p:nvPr/>
        </p:nvSpPr>
        <p:spPr bwMode="auto">
          <a:xfrm>
            <a:off x="994943" y="1943835"/>
            <a:ext cx="7223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假設源頭的電偶極後來消失了，電荷與電流都已不存在，</a:t>
            </a:r>
          </a:p>
        </p:txBody>
      </p:sp>
      <p:sp>
        <p:nvSpPr>
          <p:cNvPr id="23561" name="文字方塊 1"/>
          <p:cNvSpPr txBox="1">
            <a:spLocks noChangeArrowheads="1"/>
          </p:cNvSpPr>
          <p:nvPr/>
        </p:nvSpPr>
        <p:spPr bwMode="auto">
          <a:xfrm>
            <a:off x="1023294" y="6297083"/>
            <a:ext cx="5640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傳播的感應電磁場可以獨立於當初產生它的電偶極。</a:t>
            </a:r>
          </a:p>
        </p:txBody>
      </p:sp>
      <p:sp>
        <p:nvSpPr>
          <p:cNvPr id="23562" name="文字方塊 9"/>
          <p:cNvSpPr txBox="1">
            <a:spLocks noChangeArrowheads="1"/>
          </p:cNvSpPr>
          <p:nvPr/>
        </p:nvSpPr>
        <p:spPr bwMode="auto">
          <a:xfrm>
            <a:off x="1060840" y="4965753"/>
            <a:ext cx="7787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遠處電場變化在更遠處產生磁場，更遠處磁場變化在更更遠處產生電場</a:t>
            </a:r>
            <a:r>
              <a:rPr lang="en-US" altLang="zh-TW" sz="1800" dirty="0"/>
              <a:t>…</a:t>
            </a:r>
            <a:endParaRPr lang="zh-TW" altLang="en-US" sz="1800" dirty="0"/>
          </a:p>
        </p:txBody>
      </p:sp>
      <p:sp>
        <p:nvSpPr>
          <p:cNvPr id="20" name="Oval 10"/>
          <p:cNvSpPr>
            <a:spLocks noChangeArrowheads="1"/>
          </p:cNvSpPr>
          <p:nvPr/>
        </p:nvSpPr>
        <p:spPr bwMode="auto">
          <a:xfrm>
            <a:off x="2069229" y="3948092"/>
            <a:ext cx="142875" cy="131279"/>
          </a:xfrm>
          <a:prstGeom prst="ellipse">
            <a:avLst/>
          </a:prstGeom>
          <a:solidFill>
            <a:schemeClr val="accent1"/>
          </a:solidFill>
          <a:ln w="9525">
            <a:solidFill>
              <a:schemeClr val="tx1"/>
            </a:solidFill>
            <a:round/>
            <a:headEnd/>
            <a:tailEnd/>
          </a:ln>
        </p:spPr>
        <p:txBody>
          <a:bodyPr wrap="none" lIns="0"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000" dirty="0"/>
              <a:t>+</a:t>
            </a:r>
            <a:endParaRPr lang="zh-TW" altLang="en-US" sz="1000" dirty="0"/>
          </a:p>
        </p:txBody>
      </p:sp>
      <p:sp>
        <p:nvSpPr>
          <p:cNvPr id="5" name="矩形 4"/>
          <p:cNvSpPr/>
          <p:nvPr/>
        </p:nvSpPr>
        <p:spPr>
          <a:xfrm>
            <a:off x="1019754" y="3259360"/>
            <a:ext cx="5443508" cy="1729059"/>
          </a:xfrm>
          <a:prstGeom prst="rect">
            <a:avLst/>
          </a:prstGeom>
        </p:spPr>
        <p:txBody>
          <a:bodyPr wrap="none" rtlCol="0" anchor="ctr">
            <a:spAutoFit/>
          </a:bodyPr>
          <a:lstStyle/>
          <a:p>
            <a:pPr algn="ctr"/>
            <a:endParaRPr lang="zh-TW" altLang="en-US" sz="1800" dirty="0"/>
          </a:p>
        </p:txBody>
      </p:sp>
      <p:pic>
        <p:nvPicPr>
          <p:cNvPr id="13" name="Picture 1" descr="30_17_Figure.jpg"/>
          <p:cNvPicPr>
            <a:picLocks noChangeAspect="1"/>
          </p:cNvPicPr>
          <p:nvPr/>
        </p:nvPicPr>
        <p:blipFill rotWithShape="1">
          <a:blip r:embed="rId2" cstate="print">
            <a:extLst>
              <a:ext uri="{28A0092B-C50C-407E-A947-70E740481C1C}">
                <a14:useLocalDpi xmlns:a14="http://schemas.microsoft.com/office/drawing/2010/main" val="0"/>
              </a:ext>
            </a:extLst>
          </a:blip>
          <a:srcRect l="348" t="264" r="1131" b="1911"/>
          <a:stretch/>
        </p:blipFill>
        <p:spPr>
          <a:xfrm>
            <a:off x="1064583" y="143635"/>
            <a:ext cx="3001984" cy="1673134"/>
          </a:xfrm>
          <a:prstGeom prst="rect">
            <a:avLst/>
          </a:prstGeom>
        </p:spPr>
      </p:pic>
      <p:sp>
        <p:nvSpPr>
          <p:cNvPr id="14" name="文字方塊 4"/>
          <p:cNvSpPr txBox="1">
            <a:spLocks noChangeArrowheads="1"/>
          </p:cNvSpPr>
          <p:nvPr/>
        </p:nvSpPr>
        <p:spPr bwMode="auto">
          <a:xfrm>
            <a:off x="1010341" y="2313167"/>
            <a:ext cx="7477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近處就不會再有電場與磁場，但在遠方，電場與磁場不會知道的。</a:t>
            </a:r>
          </a:p>
        </p:txBody>
      </p:sp>
      <p:pic>
        <p:nvPicPr>
          <p:cNvPr id="15" name="Picture 1" descr="30_17_Figure.jpg"/>
          <p:cNvPicPr>
            <a:picLocks noChangeAspect="1"/>
          </p:cNvPicPr>
          <p:nvPr/>
        </p:nvPicPr>
        <p:blipFill rotWithShape="1">
          <a:blip r:embed="rId3" cstate="print">
            <a:extLst>
              <a:ext uri="{28A0092B-C50C-407E-A947-70E740481C1C}">
                <a14:useLocalDpi xmlns:a14="http://schemas.microsoft.com/office/drawing/2010/main" val="0"/>
              </a:ext>
            </a:extLst>
          </a:blip>
          <a:srcRect l="52424" t="1" r="2076" b="3788"/>
          <a:stretch/>
        </p:blipFill>
        <p:spPr>
          <a:xfrm>
            <a:off x="6463262" y="3101263"/>
            <a:ext cx="1486595" cy="1764486"/>
          </a:xfrm>
          <a:prstGeom prst="rect">
            <a:avLst/>
          </a:prstGeom>
        </p:spPr>
      </p:pic>
      <p:sp>
        <p:nvSpPr>
          <p:cNvPr id="2" name="向右箭號 1"/>
          <p:cNvSpPr/>
          <p:nvPr/>
        </p:nvSpPr>
        <p:spPr>
          <a:xfrm>
            <a:off x="8110521" y="3849997"/>
            <a:ext cx="495055" cy="368306"/>
          </a:xfrm>
          <a:prstGeom prst="rightArrow">
            <a:avLst/>
          </a:prstGeom>
          <a:solidFill>
            <a:srgbClr val="00B050"/>
          </a:solidFill>
          <a:ln>
            <a:solidFill>
              <a:schemeClr val="accent2"/>
            </a:solidFill>
          </a:ln>
        </p:spPr>
        <p:txBody>
          <a:bodyPr wrap="square" rtlCol="0" anchor="ctr">
            <a:spAutoFit/>
          </a:bodyPr>
          <a:lstStyle/>
          <a:p>
            <a:pPr algn="ctr"/>
            <a:endParaRPr lang="zh-TW" altLang="en-US" sz="1800" dirty="0"/>
          </a:p>
        </p:txBody>
      </p:sp>
      <p:sp>
        <p:nvSpPr>
          <p:cNvPr id="3" name="文字方塊 2"/>
          <p:cNvSpPr txBox="1"/>
          <p:nvPr/>
        </p:nvSpPr>
        <p:spPr>
          <a:xfrm>
            <a:off x="4383209" y="818710"/>
            <a:ext cx="4365485" cy="369332"/>
          </a:xfrm>
          <a:prstGeom prst="rect">
            <a:avLst/>
          </a:prstGeom>
          <a:noFill/>
        </p:spPr>
        <p:txBody>
          <a:bodyPr wrap="square" rtlCol="0">
            <a:spAutoFit/>
          </a:bodyPr>
          <a:lstStyle/>
          <a:p>
            <a:r>
              <a:rPr lang="zh-TW" altLang="en-US" sz="1800" dirty="0">
                <a:solidFill>
                  <a:srgbClr val="FF0000"/>
                </a:solidFill>
              </a:rPr>
              <a:t>振盪變化的電偶極產生了傳播的電磁場！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1000"/>
                                        <p:tgtEl>
                                          <p:spTgt spid="23561"/>
                                        </p:tgtEl>
                                      </p:cBhvr>
                                    </p:animEffect>
                                    <p:anim calcmode="lin" valueType="num">
                                      <p:cBhvr>
                                        <p:cTn id="8" dur="1000" fill="hold"/>
                                        <p:tgtEl>
                                          <p:spTgt spid="23561"/>
                                        </p:tgtEl>
                                        <p:attrNameLst>
                                          <p:attrName>ppt_x</p:attrName>
                                        </p:attrNameLst>
                                      </p:cBhvr>
                                      <p:tavLst>
                                        <p:tav tm="0">
                                          <p:val>
                                            <p:strVal val="#ppt_x"/>
                                          </p:val>
                                        </p:tav>
                                        <p:tav tm="100000">
                                          <p:val>
                                            <p:strVal val="#ppt_x"/>
                                          </p:val>
                                        </p:tav>
                                      </p:tavLst>
                                    </p:anim>
                                    <p:anim calcmode="lin" valueType="num">
                                      <p:cBhvr>
                                        <p:cTn id="9" dur="1000" fill="hold"/>
                                        <p:tgtEl>
                                          <p:spTgt spid="235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62"/>
                                        </p:tgtEl>
                                        <p:attrNameLst>
                                          <p:attrName>style.visibility</p:attrName>
                                        </p:attrNameLst>
                                      </p:cBhvr>
                                      <p:to>
                                        <p:strVal val="visible"/>
                                      </p:to>
                                    </p:set>
                                    <p:animEffect transition="in" filter="fade">
                                      <p:cBhvr>
                                        <p:cTn id="12" dur="1000"/>
                                        <p:tgtEl>
                                          <p:spTgt spid="23562"/>
                                        </p:tgtEl>
                                      </p:cBhvr>
                                    </p:animEffect>
                                    <p:anim calcmode="lin" valueType="num">
                                      <p:cBhvr>
                                        <p:cTn id="13" dur="1000" fill="hold"/>
                                        <p:tgtEl>
                                          <p:spTgt spid="23562"/>
                                        </p:tgtEl>
                                        <p:attrNameLst>
                                          <p:attrName>ppt_x</p:attrName>
                                        </p:attrNameLst>
                                      </p:cBhvr>
                                      <p:tavLst>
                                        <p:tav tm="0">
                                          <p:val>
                                            <p:strVal val="#ppt_x"/>
                                          </p:val>
                                        </p:tav>
                                        <p:tav tm="100000">
                                          <p:val>
                                            <p:strVal val="#ppt_x"/>
                                          </p:val>
                                        </p:tav>
                                      </p:tavLst>
                                    </p:anim>
                                    <p:anim calcmode="lin" valueType="num">
                                      <p:cBhvr>
                                        <p:cTn id="14" dur="1000" fill="hold"/>
                                        <p:tgtEl>
                                          <p:spTgt spid="235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052964" y="678328"/>
            <a:ext cx="669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波動是透過</a:t>
            </a:r>
            <a:r>
              <a:rPr lang="zh-TW" altLang="en-US" sz="1800" dirty="0">
                <a:solidFill>
                  <a:srgbClr val="FF0000"/>
                </a:solidFill>
              </a:rPr>
              <a:t>介質擾動</a:t>
            </a:r>
            <a:r>
              <a:rPr lang="zh-TW" altLang="en-US" sz="1800" dirty="0"/>
              <a:t>在</a:t>
            </a:r>
            <a:r>
              <a:rPr lang="zh-TW" altLang="en-US" sz="1800" dirty="0">
                <a:solidFill>
                  <a:srgbClr val="FF0000"/>
                </a:solidFill>
              </a:rPr>
              <a:t>空間中的傳播</a:t>
            </a:r>
            <a:r>
              <a:rPr lang="zh-TW" altLang="en-US" sz="1800" dirty="0"/>
              <a:t>，來傳遞</a:t>
            </a:r>
            <a:r>
              <a:rPr lang="zh-TW" altLang="en-US" sz="1800" dirty="0">
                <a:solidFill>
                  <a:srgbClr val="FF0000"/>
                </a:solidFill>
              </a:rPr>
              <a:t>能量</a:t>
            </a:r>
            <a:r>
              <a:rPr lang="zh-TW" altLang="en-US" sz="1800" dirty="0"/>
              <a:t>的物理現象。</a:t>
            </a:r>
          </a:p>
        </p:txBody>
      </p:sp>
      <p:pic>
        <p:nvPicPr>
          <p:cNvPr id="10245" name="Picture 6" descr="16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1302939"/>
            <a:ext cx="2547616" cy="332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D:\Dropbox\Documents\課程\YoungTextBook\Images\Chapter15\A_Images\A_Figures_and_Photos\15_05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633" y="1302939"/>
            <a:ext cx="2768149" cy="156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light3"/>
          <p:cNvPicPr>
            <a:picLocks noChangeAspect="1" noChangeArrowheads="1"/>
          </p:cNvPicPr>
          <p:nvPr/>
        </p:nvPicPr>
        <p:blipFill>
          <a:blip r:embed="rId4" cstate="print">
            <a:extLst>
              <a:ext uri="{28A0092B-C50C-407E-A947-70E740481C1C}">
                <a14:useLocalDpi xmlns:a14="http://schemas.microsoft.com/office/drawing/2010/main" val="0"/>
              </a:ext>
            </a:extLst>
          </a:blip>
          <a:srcRect r="6285"/>
          <a:stretch>
            <a:fillRect/>
          </a:stretch>
        </p:blipFill>
        <p:spPr bwMode="auto">
          <a:xfrm>
            <a:off x="6282190" y="1302939"/>
            <a:ext cx="2708500" cy="42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52964" y="5256495"/>
            <a:ext cx="4545505" cy="369332"/>
          </a:xfrm>
          <a:prstGeom prst="rect">
            <a:avLst/>
          </a:prstGeom>
          <a:noFill/>
        </p:spPr>
        <p:txBody>
          <a:bodyPr wrap="square" rtlCol="0">
            <a:spAutoFit/>
          </a:bodyPr>
          <a:lstStyle/>
          <a:p>
            <a:r>
              <a:rPr lang="zh-TW" altLang="en-US" sz="1800" dirty="0"/>
              <a:t>電磁波幾乎是唯一沒有介質的波動。</a:t>
            </a:r>
          </a:p>
        </p:txBody>
      </p:sp>
      <p:sp>
        <p:nvSpPr>
          <p:cNvPr id="3" name="文字方塊 2"/>
          <p:cNvSpPr txBox="1"/>
          <p:nvPr/>
        </p:nvSpPr>
        <p:spPr>
          <a:xfrm>
            <a:off x="1052964" y="5734930"/>
            <a:ext cx="6084321" cy="369332"/>
          </a:xfrm>
          <a:prstGeom prst="rect">
            <a:avLst/>
          </a:prstGeom>
          <a:noFill/>
        </p:spPr>
        <p:txBody>
          <a:bodyPr wrap="square" rtlCol="0">
            <a:spAutoFit/>
          </a:bodyPr>
          <a:lstStyle/>
          <a:p>
            <a:r>
              <a:rPr lang="zh-TW" altLang="en-US" sz="1800" dirty="0"/>
              <a:t>但電磁波的確透過電磁場的擾動變化傳遞能量到遠方！</a:t>
            </a:r>
          </a:p>
        </p:txBody>
      </p:sp>
      <p:pic>
        <p:nvPicPr>
          <p:cNvPr id="132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6875" y="2963585"/>
            <a:ext cx="2737579" cy="217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24933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511660" y="940359"/>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solidFill>
                  <a:srgbClr val="FF0000"/>
                </a:solidFill>
              </a:rPr>
              <a:t>能量密度</a:t>
            </a:r>
          </a:p>
        </p:txBody>
      </p:sp>
      <p:sp>
        <p:nvSpPr>
          <p:cNvPr id="92164" name="Text Box 7"/>
          <p:cNvSpPr txBox="1">
            <a:spLocks noChangeArrowheads="1"/>
          </p:cNvSpPr>
          <p:nvPr/>
        </p:nvSpPr>
        <p:spPr bwMode="auto">
          <a:xfrm>
            <a:off x="1431925" y="2312988"/>
            <a:ext cx="1512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solidFill>
                  <a:srgbClr val="FF0000"/>
                </a:solidFill>
              </a:rPr>
              <a:t>能量通量</a:t>
            </a:r>
          </a:p>
        </p:txBody>
      </p:sp>
      <mc:AlternateContent xmlns:mc="http://schemas.openxmlformats.org/markup-compatibility/2006" xmlns:a14="http://schemas.microsoft.com/office/drawing/2010/main">
        <mc:Choice Requires="a14">
          <p:sp>
            <p:nvSpPr>
              <p:cNvPr id="92166" name="Text Box 9"/>
              <p:cNvSpPr txBox="1">
                <a:spLocks noChangeArrowheads="1"/>
              </p:cNvSpPr>
              <p:nvPr/>
            </p:nvSpPr>
            <p:spPr bwMode="auto">
              <a:xfrm>
                <a:off x="1447335" y="3774722"/>
                <a:ext cx="6842125"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14:m>
                  <m:oMath xmlns:m="http://schemas.openxmlformats.org/officeDocument/2006/math">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𝐸</m:t>
                        </m:r>
                      </m:e>
                    </m:acc>
                    <m:r>
                      <a:rPr lang="en-US" altLang="zh-TW" sz="1800" i="1">
                        <a:latin typeface="Cambria Math" panose="02040503050406030204" pitchFamily="18" charset="0"/>
                        <a:ea typeface="Cambria Math" panose="02040503050406030204" pitchFamily="18" charset="0"/>
                      </a:rPr>
                      <m:t>×</m:t>
                    </m:r>
                    <m:acc>
                      <m:accPr>
                        <m:chr m:val="⃗"/>
                        <m:ctrlPr>
                          <a:rPr lang="en-US" altLang="zh-TW" sz="1800" i="1">
                            <a:latin typeface="Cambria Math" panose="02040503050406030204" pitchFamily="18" charset="0"/>
                            <a:ea typeface="Cambria Math" panose="02040503050406030204" pitchFamily="18" charset="0"/>
                          </a:rPr>
                        </m:ctrlPr>
                      </m:accPr>
                      <m:e>
                        <m:r>
                          <a:rPr lang="en-US" altLang="zh-TW" sz="1800" i="1">
                            <a:latin typeface="Cambria Math" panose="02040503050406030204" pitchFamily="18" charset="0"/>
                            <a:ea typeface="Cambria Math" panose="02040503050406030204" pitchFamily="18" charset="0"/>
                          </a:rPr>
                          <m:t>𝐵</m:t>
                        </m:r>
                      </m:e>
                    </m:acc>
                  </m:oMath>
                </a14:m>
                <a:r>
                  <a:rPr lang="zh-TW" altLang="en-US" sz="1800" dirty="0"/>
                  <a:t>的方向正好是能量流動的方向，因此可以定義通量為一向量</a:t>
                </a:r>
              </a:p>
            </p:txBody>
          </p:sp>
        </mc:Choice>
        <mc:Fallback xmlns="">
          <p:sp>
            <p:nvSpPr>
              <p:cNvPr id="92166" name="Text Box 9"/>
              <p:cNvSpPr txBox="1">
                <a:spLocks noRot="1" noChangeAspect="1" noMove="1" noResize="1" noEditPoints="1" noAdjustHandles="1" noChangeArrowheads="1" noChangeShapeType="1" noTextEdit="1"/>
              </p:cNvSpPr>
              <p:nvPr/>
            </p:nvSpPr>
            <p:spPr bwMode="auto">
              <a:xfrm>
                <a:off x="1447335" y="3774722"/>
                <a:ext cx="6842125" cy="402931"/>
              </a:xfrm>
              <a:prstGeom prst="rect">
                <a:avLst/>
              </a:prstGeom>
              <a:blipFill>
                <a:blip r:embed="rId3"/>
                <a:stretch>
                  <a:fillRect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graphicFrame>
        <p:nvGraphicFramePr>
          <p:cNvPr id="92169" name="Object 12"/>
          <p:cNvGraphicFramePr>
            <a:graphicFrameLocks noChangeAspect="1"/>
          </p:cNvGraphicFramePr>
          <p:nvPr/>
        </p:nvGraphicFramePr>
        <p:xfrm>
          <a:off x="2727325" y="2168525"/>
          <a:ext cx="5689600" cy="685800"/>
        </p:xfrm>
        <a:graphic>
          <a:graphicData uri="http://schemas.openxmlformats.org/presentationml/2006/ole">
            <mc:AlternateContent xmlns:mc="http://schemas.openxmlformats.org/markup-compatibility/2006">
              <mc:Choice xmlns:v="urn:schemas-microsoft-com:vml" Requires="v">
                <p:oleObj name="方程式" r:id="rId4" imgW="3302000" imgH="393700" progId="Equation.3">
                  <p:embed/>
                </p:oleObj>
              </mc:Choice>
              <mc:Fallback>
                <p:oleObj name="方程式" r:id="rId4" imgW="3302000" imgH="393700" progId="Equation.3">
                  <p:embed/>
                  <p:pic>
                    <p:nvPicPr>
                      <p:cNvPr id="92169"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325" y="2168525"/>
                        <a:ext cx="5689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92170" name="Picture 13" descr="F26_05"/>
          <p:cNvPicPr>
            <a:picLocks noChangeAspect="1" noChangeArrowheads="1"/>
          </p:cNvPicPr>
          <p:nvPr/>
        </p:nvPicPr>
        <p:blipFill>
          <a:blip r:embed="rId6">
            <a:extLst>
              <a:ext uri="{28A0092B-C50C-407E-A947-70E740481C1C}">
                <a14:useLocalDpi xmlns:a14="http://schemas.microsoft.com/office/drawing/2010/main" val="0"/>
              </a:ext>
            </a:extLst>
          </a:blip>
          <a:srcRect b="42816"/>
          <a:stretch>
            <a:fillRect/>
          </a:stretch>
        </p:blipFill>
        <p:spPr bwMode="auto">
          <a:xfrm>
            <a:off x="5832475" y="2798763"/>
            <a:ext cx="17287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1" name="Text Box 14"/>
          <p:cNvSpPr txBox="1">
            <a:spLocks noChangeArrowheads="1"/>
          </p:cNvSpPr>
          <p:nvPr/>
        </p:nvSpPr>
        <p:spPr bwMode="auto">
          <a:xfrm>
            <a:off x="2765131" y="4496340"/>
            <a:ext cx="266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Poynting vector</a:t>
            </a:r>
            <a:endParaRPr lang="zh-TW" altLang="en-US" sz="2000" dirty="0"/>
          </a:p>
        </p:txBody>
      </p:sp>
      <p:pic>
        <p:nvPicPr>
          <p:cNvPr id="92172" name="Picture 2" descr="D:\Users\Vincent\Downloads\Data\Knight\Media\Chapter35\Images\35_24Figure-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8834" y="4267200"/>
            <a:ext cx="389413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BD2BECB5-C718-F446-9462-D457D7F68CC4}"/>
                  </a:ext>
                </a:extLst>
              </p:cNvPr>
              <p:cNvSpPr txBox="1"/>
              <p:nvPr/>
            </p:nvSpPr>
            <p:spPr>
              <a:xfrm>
                <a:off x="1510274" y="1439109"/>
                <a:ext cx="3022109" cy="56746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𝑢</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ea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1</m:t>
                          </m:r>
                        </m:num>
                        <m:den>
                          <m:r>
                            <a:rPr lang="en-US" altLang="zh-TW" sz="1800" b="0" i="1" smtClean="0">
                              <a:latin typeface="Cambria Math" panose="02040503050406030204" pitchFamily="18" charset="0"/>
                              <a:ea typeface="Cambria Math" panose="02040503050406030204" pitchFamily="18" charset="0"/>
                            </a:rPr>
                            <m:t>2</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rPr>
                            <m:t>0</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𝐸</m:t>
                          </m:r>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r>
                            <a:rPr lang="en-US" altLang="zh-TW" sz="1800" i="1">
                              <a:latin typeface="Cambria Math" panose="02040503050406030204" pitchFamily="18" charset="0"/>
                              <a:ea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smtClean="0">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p>
                        <m:sSupPr>
                          <m:ctrlPr>
                            <a:rPr lang="en-US" altLang="zh-TW" sz="1800" i="1">
                              <a:latin typeface="Cambria Math" panose="02040503050406030204" pitchFamily="18" charset="0"/>
                            </a:rPr>
                          </m:ctrlPr>
                        </m:sSupPr>
                        <m:e>
                          <m:r>
                            <a:rPr lang="en-US" altLang="zh-TW" sz="1800" b="0" i="1" smtClean="0">
                              <a:latin typeface="Cambria Math" panose="02040503050406030204" pitchFamily="18" charset="0"/>
                            </a:rPr>
                            <m:t>𝐵</m:t>
                          </m:r>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𝑐</m:t>
                              </m:r>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𝐵</m:t>
                          </m:r>
                        </m:e>
                        <m:sup>
                          <m:r>
                            <a:rPr lang="en-US" altLang="zh-TW" sz="1800" i="1">
                              <a:latin typeface="Cambria Math" panose="02040503050406030204" pitchFamily="18" charset="0"/>
                            </a:rPr>
                            <m:t>2</m:t>
                          </m:r>
                        </m:sup>
                      </m:sSup>
                    </m:oMath>
                  </m:oMathPara>
                </a14:m>
                <a:endParaRPr kumimoji="1" lang="zh-TW" altLang="en-US" sz="1800" dirty="0"/>
              </a:p>
            </p:txBody>
          </p:sp>
        </mc:Choice>
        <mc:Fallback xmlns="">
          <p:sp>
            <p:nvSpPr>
              <p:cNvPr id="14" name="文字方塊 13">
                <a:extLst>
                  <a:ext uri="{FF2B5EF4-FFF2-40B4-BE49-F238E27FC236}">
                    <a16:creationId xmlns:a16="http://schemas.microsoft.com/office/drawing/2014/main" id="{BD2BECB5-C718-F446-9462-D457D7F68CC4}"/>
                  </a:ext>
                </a:extLst>
              </p:cNvPr>
              <p:cNvSpPr txBox="1">
                <a:spLocks noRot="1" noChangeAspect="1" noMove="1" noResize="1" noEditPoints="1" noAdjustHandles="1" noChangeArrowheads="1" noChangeShapeType="1" noTextEdit="1"/>
              </p:cNvSpPr>
              <p:nvPr/>
            </p:nvSpPr>
            <p:spPr>
              <a:xfrm>
                <a:off x="1510274" y="1439109"/>
                <a:ext cx="3022109" cy="567463"/>
              </a:xfrm>
              <a:prstGeom prst="rect">
                <a:avLst/>
              </a:prstGeom>
              <a:blipFill>
                <a:blip r:embed="rId8"/>
                <a:stretch>
                  <a:fillRect l="-418" t="-2174" b="-869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EEE7A0F3-4AE5-9C45-A196-19017EA6D2FD}"/>
                  </a:ext>
                </a:extLst>
              </p:cNvPr>
              <p:cNvSpPr txBox="1"/>
              <p:nvPr/>
            </p:nvSpPr>
            <p:spPr>
              <a:xfrm>
                <a:off x="1510274" y="3083278"/>
                <a:ext cx="2735044" cy="56746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𝑆</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𝑢</m:t>
                      </m:r>
                      <m:r>
                        <a:rPr kumimoji="1" lang="en-US" altLang="zh-TW" sz="1800" b="0" i="1" smtClean="0">
                          <a:latin typeface="Cambria Math" panose="02040503050406030204" pitchFamily="18" charset="0"/>
                          <a:ea typeface="Cambria Math" panose="02040503050406030204" pitchFamily="18" charset="0"/>
                        </a:rPr>
                        <m:t>∙</m:t>
                      </m:r>
                      <m:r>
                        <a:rPr kumimoji="1" lang="en-US" altLang="zh-TW" sz="1800" b="0" i="1" smtClean="0">
                          <a:latin typeface="Cambria Math" panose="02040503050406030204" pitchFamily="18" charset="0"/>
                          <a:ea typeface="Cambria Math" panose="02040503050406030204" pitchFamily="18" charset="0"/>
                        </a:rPr>
                        <m:t>𝑐</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𝐵</m:t>
                          </m:r>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𝑐</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r>
                        <a:rPr lang="en-US" altLang="zh-TW" sz="1800" b="0" i="1" smtClean="0">
                          <a:latin typeface="Cambria Math" panose="02040503050406030204" pitchFamily="18" charset="0"/>
                        </a:rPr>
                        <m:t>𝐸𝐵</m:t>
                      </m:r>
                    </m:oMath>
                  </m:oMathPara>
                </a14:m>
                <a:endParaRPr kumimoji="1" lang="zh-TW" altLang="en-US" sz="1800" dirty="0"/>
              </a:p>
            </p:txBody>
          </p:sp>
        </mc:Choice>
        <mc:Fallback xmlns="">
          <p:sp>
            <p:nvSpPr>
              <p:cNvPr id="13" name="文字方塊 12">
                <a:extLst>
                  <a:ext uri="{FF2B5EF4-FFF2-40B4-BE49-F238E27FC236}">
                    <a16:creationId xmlns:a16="http://schemas.microsoft.com/office/drawing/2014/main" id="{EEE7A0F3-4AE5-9C45-A196-19017EA6D2FD}"/>
                  </a:ext>
                </a:extLst>
              </p:cNvPr>
              <p:cNvSpPr txBox="1">
                <a:spLocks noRot="1" noChangeAspect="1" noMove="1" noResize="1" noEditPoints="1" noAdjustHandles="1" noChangeArrowheads="1" noChangeShapeType="1" noTextEdit="1"/>
              </p:cNvSpPr>
              <p:nvPr/>
            </p:nvSpPr>
            <p:spPr>
              <a:xfrm>
                <a:off x="1510274" y="3083278"/>
                <a:ext cx="2735044" cy="567463"/>
              </a:xfrm>
              <a:prstGeom prst="rect">
                <a:avLst/>
              </a:prstGeom>
              <a:blipFill>
                <a:blip r:embed="rId9"/>
                <a:stretch>
                  <a:fillRect l="-1389" t="-4444" r="-926" b="-888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DEBA425B-E30C-984C-9F4A-44677327BD0F}"/>
                  </a:ext>
                </a:extLst>
              </p:cNvPr>
              <p:cNvSpPr txBox="1"/>
              <p:nvPr/>
            </p:nvSpPr>
            <p:spPr>
              <a:xfrm>
                <a:off x="1510274" y="4411047"/>
                <a:ext cx="1234762" cy="56746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𝑆</m:t>
                          </m:r>
                        </m:e>
                      </m:acc>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𝐸</m:t>
                          </m:r>
                        </m:e>
                      </m:acc>
                      <m:r>
                        <a:rPr kumimoji="1" lang="en-US" altLang="zh-TW" sz="1800" b="0" i="1" smtClean="0">
                          <a:latin typeface="Cambria Math" panose="02040503050406030204" pitchFamily="18" charset="0"/>
                          <a:ea typeface="Cambria Math" panose="02040503050406030204" pitchFamily="18" charset="0"/>
                        </a:rPr>
                        <m:t>×</m:t>
                      </m:r>
                      <m:acc>
                        <m:accPr>
                          <m:chr m:val="⃗"/>
                          <m:ctrlPr>
                            <a:rPr kumimoji="1" lang="en-US" altLang="zh-TW" sz="1800" b="0" i="1" smtClean="0">
                              <a:latin typeface="Cambria Math" panose="02040503050406030204" pitchFamily="18" charset="0"/>
                              <a:ea typeface="Cambria Math" panose="02040503050406030204" pitchFamily="18" charset="0"/>
                            </a:rPr>
                          </m:ctrlPr>
                        </m:accPr>
                        <m:e>
                          <m:r>
                            <a:rPr kumimoji="1" lang="en-US" altLang="zh-TW" sz="1800" b="0" i="1" smtClean="0">
                              <a:latin typeface="Cambria Math" panose="02040503050406030204" pitchFamily="18" charset="0"/>
                              <a:ea typeface="Cambria Math" panose="02040503050406030204" pitchFamily="18" charset="0"/>
                            </a:rPr>
                            <m:t>𝐵</m:t>
                          </m:r>
                        </m:e>
                      </m:acc>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DEBA425B-E30C-984C-9F4A-44677327BD0F}"/>
                  </a:ext>
                </a:extLst>
              </p:cNvPr>
              <p:cNvSpPr txBox="1">
                <a:spLocks noRot="1" noChangeAspect="1" noMove="1" noResize="1" noEditPoints="1" noAdjustHandles="1" noChangeArrowheads="1" noChangeShapeType="1" noTextEdit="1"/>
              </p:cNvSpPr>
              <p:nvPr/>
            </p:nvSpPr>
            <p:spPr>
              <a:xfrm>
                <a:off x="1510274" y="4411047"/>
                <a:ext cx="1234762" cy="567463"/>
              </a:xfrm>
              <a:prstGeom prst="rect">
                <a:avLst/>
              </a:prstGeom>
              <a:blipFill>
                <a:blip r:embed="rId10"/>
                <a:stretch>
                  <a:fillRect l="-3061" t="-2174" r="-3061" b="-8696"/>
                </a:stretch>
              </a:blipFill>
            </p:spPr>
            <p:txBody>
              <a:bodyPr/>
              <a:lstStyle/>
              <a:p>
                <a:r>
                  <a:rPr lang="zh-TW" altLang="en-US">
                    <a:noFill/>
                  </a:rPr>
                  <a:t> </a:t>
                </a:r>
              </a:p>
            </p:txBody>
          </p:sp>
        </mc:Fallback>
      </mc:AlternateContent>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3266855" y="1413307"/>
            <a:ext cx="247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電磁波的強度 </a:t>
            </a:r>
            <a:r>
              <a:rPr lang="en-US" altLang="zh-TW" sz="1800" dirty="0">
                <a:solidFill>
                  <a:srgbClr val="FF0000"/>
                </a:solidFill>
              </a:rPr>
              <a:t>Intensity</a:t>
            </a:r>
            <a:endParaRPr lang="zh-TW" altLang="en-US" sz="1800" dirty="0">
              <a:solidFill>
                <a:srgbClr val="FF0000"/>
              </a:solidFill>
            </a:endParaRPr>
          </a:p>
        </p:txBody>
      </p:sp>
      <p:sp>
        <p:nvSpPr>
          <p:cNvPr id="93188" name="Text Box 6"/>
          <p:cNvSpPr txBox="1">
            <a:spLocks noChangeArrowheads="1"/>
          </p:cNvSpPr>
          <p:nvPr/>
        </p:nvSpPr>
        <p:spPr bwMode="auto">
          <a:xfrm>
            <a:off x="1736725" y="2843213"/>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對正弦波</a:t>
            </a:r>
          </a:p>
        </p:txBody>
      </p:sp>
      <p:sp>
        <p:nvSpPr>
          <p:cNvPr id="93190" name="Text Box 8"/>
          <p:cNvSpPr txBox="1">
            <a:spLocks noChangeArrowheads="1"/>
          </p:cNvSpPr>
          <p:nvPr/>
        </p:nvSpPr>
        <p:spPr bwMode="auto">
          <a:xfrm>
            <a:off x="1736725" y="4194175"/>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強度與振幅平方成正比</a:t>
            </a: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59845BE8-AAD0-5D4A-A88B-B9C4FFE2348F}"/>
                  </a:ext>
                </a:extLst>
              </p:cNvPr>
              <p:cNvSpPr txBox="1"/>
              <p:nvPr/>
            </p:nvSpPr>
            <p:spPr>
              <a:xfrm>
                <a:off x="1781175" y="2068944"/>
                <a:ext cx="3857146" cy="56746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kumimoji="1" lang="en-US" altLang="zh-TW" sz="1800" b="0" i="1" smtClean="0">
                          <a:latin typeface="Cambria Math" panose="02040503050406030204" pitchFamily="18" charset="0"/>
                          <a:ea typeface="Cambria Math" panose="02040503050406030204" pitchFamily="18" charset="0"/>
                        </a:rPr>
                        <m:t>≡</m:t>
                      </m:r>
                      <m:sSub>
                        <m:sSubPr>
                          <m:ctrlPr>
                            <a:rPr kumimoji="1" lang="en-US" altLang="zh-TW" sz="1800" b="0" i="1" smtClean="0">
                              <a:latin typeface="Cambria Math" panose="02040503050406030204" pitchFamily="18" charset="0"/>
                              <a:ea typeface="Cambria Math" panose="02040503050406030204" pitchFamily="18" charset="0"/>
                            </a:rPr>
                          </m:ctrlPr>
                        </m:sSubPr>
                        <m:e>
                          <m:d>
                            <m:dPr>
                              <m:ctrlPr>
                                <a:rPr kumimoji="1" lang="en-US" altLang="zh-TW" sz="1800" b="0" i="1" smtClean="0">
                                  <a:latin typeface="Cambria Math" panose="02040503050406030204" pitchFamily="18" charset="0"/>
                                  <a:ea typeface="Cambria Math" panose="02040503050406030204" pitchFamily="18" charset="0"/>
                                </a:rPr>
                              </m:ctrlPr>
                            </m:dPr>
                            <m:e>
                              <m:r>
                                <a:rPr kumimoji="1" lang="en-US" altLang="zh-TW" sz="1800" b="0" i="1" smtClean="0">
                                  <a:latin typeface="Cambria Math" panose="02040503050406030204" pitchFamily="18" charset="0"/>
                                  <a:ea typeface="Cambria Math" panose="02040503050406030204" pitchFamily="18" charset="0"/>
                                </a:rPr>
                                <m:t>𝑆</m:t>
                              </m:r>
                            </m:e>
                          </m:d>
                        </m:e>
                        <m:sub>
                          <m:r>
                            <m:rPr>
                              <m:sty m:val="p"/>
                            </m:rPr>
                            <a:rPr kumimoji="1" lang="en-US" altLang="zh-TW" sz="1800" b="0" i="0" smtClean="0">
                              <a:latin typeface="Cambria Math" panose="02040503050406030204" pitchFamily="18" charset="0"/>
                              <a:ea typeface="Cambria Math" panose="02040503050406030204" pitchFamily="18" charset="0"/>
                            </a:rPr>
                            <m:t>avg</m:t>
                          </m:r>
                        </m:sub>
                      </m:sSub>
                      <m:r>
                        <a:rPr kumimoji="1"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b>
                        <m:sSubPr>
                          <m:ctrlPr>
                            <a:rPr lang="en-US" altLang="zh-TW" sz="1800" i="1">
                              <a:latin typeface="Cambria Math" panose="02040503050406030204" pitchFamily="18" charset="0"/>
                              <a:ea typeface="Cambria Math" panose="02040503050406030204" pitchFamily="18" charset="0"/>
                            </a:rPr>
                          </m:ctrlPr>
                        </m:sSubPr>
                        <m:e>
                          <m:d>
                            <m:dPr>
                              <m:ctrlPr>
                                <a:rPr lang="en-US" altLang="zh-TW" sz="1800" i="1">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𝐸𝐵</m:t>
                              </m:r>
                            </m:e>
                          </m:d>
                        </m:e>
                        <m:sub>
                          <m:r>
                            <m:rPr>
                              <m:sty m:val="p"/>
                            </m:rPr>
                            <a:rPr lang="en-US" altLang="zh-TW" sz="1800">
                              <a:latin typeface="Cambria Math" panose="02040503050406030204" pitchFamily="18" charset="0"/>
                              <a:ea typeface="Cambria Math" panose="02040503050406030204" pitchFamily="18" charset="0"/>
                            </a:rPr>
                            <m:t>avg</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𝑐</m:t>
                              </m:r>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b>
                        <m:sSubPr>
                          <m:ctrlPr>
                            <a:rPr lang="en-US" altLang="zh-TW" sz="1800" i="1">
                              <a:latin typeface="Cambria Math" panose="02040503050406030204" pitchFamily="18" charset="0"/>
                              <a:ea typeface="Cambria Math" panose="02040503050406030204" pitchFamily="18" charset="0"/>
                            </a:rPr>
                          </m:ctrlPr>
                        </m:sSubPr>
                        <m:e>
                          <m:d>
                            <m:dPr>
                              <m:ctrlPr>
                                <a:rPr lang="en-US" altLang="zh-TW" sz="1800" i="1">
                                  <a:latin typeface="Cambria Math" panose="02040503050406030204" pitchFamily="18" charset="0"/>
                                  <a:ea typeface="Cambria Math" panose="02040503050406030204" pitchFamily="18" charset="0"/>
                                </a:rPr>
                              </m:ctrlPr>
                            </m:dPr>
                            <m:e>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𝐸</m:t>
                                  </m:r>
                                </m:e>
                                <m:sup>
                                  <m:r>
                                    <a:rPr lang="en-US" altLang="zh-TW" sz="1800" b="0" i="1" smtClean="0">
                                      <a:latin typeface="Cambria Math" panose="02040503050406030204" pitchFamily="18" charset="0"/>
                                      <a:ea typeface="Cambria Math" panose="02040503050406030204" pitchFamily="18" charset="0"/>
                                    </a:rPr>
                                    <m:t>2</m:t>
                                  </m:r>
                                </m:sup>
                              </m:sSup>
                            </m:e>
                          </m:d>
                        </m:e>
                        <m:sub>
                          <m:r>
                            <m:rPr>
                              <m:sty m:val="p"/>
                            </m:rPr>
                            <a:rPr lang="en-US" altLang="zh-TW" sz="1800">
                              <a:latin typeface="Cambria Math" panose="02040503050406030204" pitchFamily="18" charset="0"/>
                              <a:ea typeface="Cambria Math" panose="02040503050406030204" pitchFamily="18" charset="0"/>
                            </a:rPr>
                            <m:t>avg</m:t>
                          </m:r>
                        </m:sub>
                      </m:sSub>
                    </m:oMath>
                  </m:oMathPara>
                </a14:m>
                <a:endParaRPr kumimoji="1" lang="zh-TW" altLang="en-US" sz="1800" dirty="0"/>
              </a:p>
            </p:txBody>
          </p:sp>
        </mc:Choice>
        <mc:Fallback xmlns="">
          <p:sp>
            <p:nvSpPr>
              <p:cNvPr id="8" name="文字方塊 7">
                <a:extLst>
                  <a:ext uri="{FF2B5EF4-FFF2-40B4-BE49-F238E27FC236}">
                    <a16:creationId xmlns:a16="http://schemas.microsoft.com/office/drawing/2014/main" id="{59845BE8-AAD0-5D4A-A88B-B9C4FFE2348F}"/>
                  </a:ext>
                </a:extLst>
              </p:cNvPr>
              <p:cNvSpPr txBox="1">
                <a:spLocks noRot="1" noChangeAspect="1" noMove="1" noResize="1" noEditPoints="1" noAdjustHandles="1" noChangeArrowheads="1" noChangeShapeType="1" noTextEdit="1"/>
              </p:cNvSpPr>
              <p:nvPr/>
            </p:nvSpPr>
            <p:spPr>
              <a:xfrm>
                <a:off x="1781175" y="2068944"/>
                <a:ext cx="3857146" cy="567463"/>
              </a:xfrm>
              <a:prstGeom prst="rect">
                <a:avLst/>
              </a:prstGeom>
              <a:blipFill>
                <a:blip r:embed="rId2"/>
                <a:stretch>
                  <a:fillRect l="-656" t="-4348" b="-65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250F298E-8DB1-7D4C-97B7-1616D5BA90C0}"/>
                  </a:ext>
                </a:extLst>
              </p:cNvPr>
              <p:cNvSpPr txBox="1"/>
              <p:nvPr/>
            </p:nvSpPr>
            <p:spPr>
              <a:xfrm>
                <a:off x="1780440" y="3338513"/>
                <a:ext cx="4661404" cy="60285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kumimoji="1" lang="en-US" altLang="zh-TW" sz="1800" b="0" i="1" smtClean="0">
                          <a:latin typeface="Cambria Math" panose="02040503050406030204" pitchFamily="18" charset="0"/>
                          <a:ea typeface="Cambria Math" panose="02040503050406030204" pitchFamily="18" charset="0"/>
                        </a:rPr>
                        <m:t>≡</m:t>
                      </m:r>
                      <m:sSub>
                        <m:sSubPr>
                          <m:ctrlPr>
                            <a:rPr kumimoji="1" lang="en-US" altLang="zh-TW" sz="1800" b="0" i="1" smtClean="0">
                              <a:latin typeface="Cambria Math" panose="02040503050406030204" pitchFamily="18" charset="0"/>
                              <a:ea typeface="Cambria Math" panose="02040503050406030204" pitchFamily="18" charset="0"/>
                            </a:rPr>
                          </m:ctrlPr>
                        </m:sSubPr>
                        <m:e>
                          <m:d>
                            <m:dPr>
                              <m:ctrlPr>
                                <a:rPr kumimoji="1" lang="en-US" altLang="zh-TW" sz="1800" b="0" i="1" smtClean="0">
                                  <a:latin typeface="Cambria Math" panose="02040503050406030204" pitchFamily="18" charset="0"/>
                                  <a:ea typeface="Cambria Math" panose="02040503050406030204" pitchFamily="18" charset="0"/>
                                </a:rPr>
                              </m:ctrlPr>
                            </m:dPr>
                            <m:e>
                              <m:r>
                                <a:rPr kumimoji="1" lang="en-US" altLang="zh-TW" sz="1800" b="0" i="1" smtClean="0">
                                  <a:latin typeface="Cambria Math" panose="02040503050406030204" pitchFamily="18" charset="0"/>
                                  <a:ea typeface="Cambria Math" panose="02040503050406030204" pitchFamily="18" charset="0"/>
                                </a:rPr>
                                <m:t>𝑆</m:t>
                              </m:r>
                            </m:e>
                          </m:d>
                        </m:e>
                        <m:sub>
                          <m:r>
                            <m:rPr>
                              <m:sty m:val="p"/>
                            </m:rPr>
                            <a:rPr kumimoji="1" lang="en-US" altLang="zh-TW" sz="1800" b="0" i="0" smtClean="0">
                              <a:latin typeface="Cambria Math" panose="02040503050406030204" pitchFamily="18" charset="0"/>
                              <a:ea typeface="Cambria Math" panose="02040503050406030204" pitchFamily="18" charset="0"/>
                            </a:rPr>
                            <m:t>avg</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𝑐</m:t>
                              </m:r>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b>
                        <m:sSubPr>
                          <m:ctrlPr>
                            <a:rPr lang="en-US" altLang="zh-TW" sz="1800" i="1">
                              <a:latin typeface="Cambria Math" panose="02040503050406030204" pitchFamily="18" charset="0"/>
                              <a:ea typeface="Cambria Math" panose="02040503050406030204" pitchFamily="18" charset="0"/>
                            </a:rPr>
                          </m:ctrlPr>
                        </m:sSubPr>
                        <m:e>
                          <m:d>
                            <m:dPr>
                              <m:begChr m:val="["/>
                              <m:endChr m:val="]"/>
                              <m:ctrlPr>
                                <a:rPr lang="en-US" altLang="zh-TW" sz="1800" i="1" smtClean="0">
                                  <a:latin typeface="Cambria Math" panose="02040503050406030204" pitchFamily="18" charset="0"/>
                                  <a:ea typeface="Cambria Math" panose="02040503050406030204" pitchFamily="18" charset="0"/>
                                </a:rPr>
                              </m:ctrlPr>
                            </m:dPr>
                            <m:e>
                              <m:sSubSup>
                                <m:sSubSupPr>
                                  <m:ctrlPr>
                                    <a:rPr lang="en-US" altLang="zh-TW" sz="1800" i="1" smtClean="0">
                                      <a:latin typeface="Cambria Math" panose="02040503050406030204" pitchFamily="18" charset="0"/>
                                      <a:ea typeface="Cambria Math" panose="02040503050406030204" pitchFamily="18" charset="0"/>
                                    </a:rPr>
                                  </m:ctrlPr>
                                </m:sSubSupPr>
                                <m:e>
                                  <m:r>
                                    <a:rPr lang="en-US" altLang="zh-TW" sz="1800" b="0" i="1" smtClean="0">
                                      <a:latin typeface="Cambria Math" panose="02040503050406030204" pitchFamily="18" charset="0"/>
                                      <a:ea typeface="Cambria Math" panose="02040503050406030204" pitchFamily="18" charset="0"/>
                                    </a:rPr>
                                    <m:t>𝐸</m:t>
                                  </m:r>
                                </m:e>
                                <m:sub>
                                  <m:r>
                                    <a:rPr lang="en-US" altLang="zh-TW" sz="1800" b="0" i="1" smtClean="0">
                                      <a:latin typeface="Cambria Math" panose="02040503050406030204" pitchFamily="18" charset="0"/>
                                      <a:ea typeface="Cambria Math" panose="02040503050406030204" pitchFamily="18" charset="0"/>
                                    </a:rPr>
                                    <m:t>𝑚</m:t>
                                  </m:r>
                                </m:sub>
                                <m:sup>
                                  <m:r>
                                    <a:rPr lang="en-US" altLang="zh-TW" sz="1800" b="0" i="1" smtClean="0">
                                      <a:latin typeface="Cambria Math" panose="02040503050406030204" pitchFamily="18" charset="0"/>
                                      <a:ea typeface="Cambria Math" panose="02040503050406030204" pitchFamily="18" charset="0"/>
                                    </a:rPr>
                                    <m:t>2</m:t>
                                  </m:r>
                                </m:sup>
                              </m:sSubSup>
                              <m:sSup>
                                <m:sSupPr>
                                  <m:ctrlPr>
                                    <a:rPr lang="en-US" altLang="zh-TW" sz="1800" i="1" smtClean="0">
                                      <a:latin typeface="Cambria Math" panose="02040503050406030204" pitchFamily="18" charset="0"/>
                                      <a:ea typeface="Cambria Math" panose="02040503050406030204" pitchFamily="18" charset="0"/>
                                    </a:rPr>
                                  </m:ctrlPr>
                                </m:sSupPr>
                                <m:e>
                                  <m:r>
                                    <m:rPr>
                                      <m:sty m:val="p"/>
                                    </m:rPr>
                                    <a:rPr lang="en-US" altLang="zh-TW" sz="1800" b="0" i="0" smtClean="0">
                                      <a:latin typeface="Cambria Math" panose="02040503050406030204" pitchFamily="18" charset="0"/>
                                      <a:ea typeface="Cambria Math" panose="02040503050406030204" pitchFamily="18" charset="0"/>
                                    </a:rPr>
                                    <m:t>sin</m:t>
                                  </m:r>
                                </m:e>
                                <m:sup>
                                  <m:r>
                                    <a:rPr lang="en-US" altLang="zh-TW" sz="1800" b="0" i="1" smtClean="0">
                                      <a:latin typeface="Cambria Math" panose="02040503050406030204" pitchFamily="18" charset="0"/>
                                      <a:ea typeface="Cambria Math" panose="02040503050406030204" pitchFamily="18" charset="0"/>
                                    </a:rPr>
                                    <m:t>2</m:t>
                                  </m:r>
                                </m:sup>
                              </m:sSup>
                              <m:d>
                                <m:dPr>
                                  <m:ctrlPr>
                                    <a:rPr lang="en-US" altLang="zh-TW" sz="1800" i="1" smtClean="0">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𝑘𝑥</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e>
                              </m:d>
                            </m:e>
                          </m:d>
                        </m:e>
                        <m:sub>
                          <m:r>
                            <m:rPr>
                              <m:sty m:val="p"/>
                            </m:rPr>
                            <a:rPr lang="en-US" altLang="zh-TW" sz="1800">
                              <a:latin typeface="Cambria Math" panose="02040503050406030204" pitchFamily="18" charset="0"/>
                              <a:ea typeface="Cambria Math" panose="02040503050406030204" pitchFamily="18" charset="0"/>
                            </a:rPr>
                            <m:t>avg</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sSubSup>
                            <m:sSubSupPr>
                              <m:ctrlPr>
                                <a:rPr lang="en-US" altLang="zh-TW" sz="1800" i="1">
                                  <a:latin typeface="Cambria Math" panose="02040503050406030204" pitchFamily="18" charset="0"/>
                                  <a:ea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𝑚</m:t>
                              </m:r>
                            </m:sub>
                            <m:sup>
                              <m:r>
                                <a:rPr lang="en-US" altLang="zh-TW" sz="1800" i="1">
                                  <a:latin typeface="Cambria Math" panose="02040503050406030204" pitchFamily="18" charset="0"/>
                                  <a:ea typeface="Cambria Math" panose="02040503050406030204" pitchFamily="18" charset="0"/>
                                </a:rPr>
                                <m:t>2</m:t>
                              </m:r>
                            </m:sup>
                          </m:sSubSup>
                        </m:num>
                        <m:den>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2</m:t>
                              </m:r>
                              <m:r>
                                <a:rPr lang="en-US" altLang="zh-TW" sz="1800" i="1">
                                  <a:latin typeface="Cambria Math" panose="02040503050406030204" pitchFamily="18" charset="0"/>
                                </a:rPr>
                                <m:t>𝑐</m:t>
                              </m:r>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250F298E-8DB1-7D4C-97B7-1616D5BA90C0}"/>
                  </a:ext>
                </a:extLst>
              </p:cNvPr>
              <p:cNvSpPr txBox="1">
                <a:spLocks noRot="1" noChangeAspect="1" noMove="1" noResize="1" noEditPoints="1" noAdjustHandles="1" noChangeArrowheads="1" noChangeShapeType="1" noTextEdit="1"/>
              </p:cNvSpPr>
              <p:nvPr/>
            </p:nvSpPr>
            <p:spPr>
              <a:xfrm>
                <a:off x="1780440" y="3338513"/>
                <a:ext cx="4661404" cy="602857"/>
              </a:xfrm>
              <a:prstGeom prst="rect">
                <a:avLst/>
              </a:prstGeom>
              <a:blipFill>
                <a:blip r:embed="rId3"/>
                <a:stretch>
                  <a:fillRect l="-543" b="-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14F3094-3C75-C640-AB4C-3443793348F3}"/>
                  </a:ext>
                </a:extLst>
              </p:cNvPr>
              <p:cNvSpPr txBox="1"/>
              <p:nvPr/>
            </p:nvSpPr>
            <p:spPr>
              <a:xfrm>
                <a:off x="1780440" y="4720364"/>
                <a:ext cx="744755"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lang="en-US" altLang="zh-TW" sz="1800" i="1">
                          <a:latin typeface="Cambria Math" panose="02040503050406030204" pitchFamily="18" charset="0"/>
                          <a:ea typeface="Cambria Math" panose="02040503050406030204" pitchFamily="18" charset="0"/>
                        </a:rPr>
                        <m:t>∝</m:t>
                      </m:r>
                      <m:sSubSup>
                        <m:sSubSupPr>
                          <m:ctrlPr>
                            <a:rPr lang="en-US" altLang="zh-TW" sz="1800" i="1">
                              <a:latin typeface="Cambria Math" panose="02040503050406030204" pitchFamily="18" charset="0"/>
                              <a:ea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𝑚</m:t>
                          </m:r>
                        </m:sub>
                        <m:sup>
                          <m:r>
                            <a:rPr lang="en-US" altLang="zh-TW" sz="1800" i="1">
                              <a:latin typeface="Cambria Math" panose="02040503050406030204" pitchFamily="18" charset="0"/>
                              <a:ea typeface="Cambria Math" panose="02040503050406030204" pitchFamily="18" charset="0"/>
                            </a:rPr>
                            <m:t>2</m:t>
                          </m:r>
                        </m:sup>
                      </m:sSubSup>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F14F3094-3C75-C640-AB4C-3443793348F3}"/>
                  </a:ext>
                </a:extLst>
              </p:cNvPr>
              <p:cNvSpPr txBox="1">
                <a:spLocks noRot="1" noChangeAspect="1" noMove="1" noResize="1" noEditPoints="1" noAdjustHandles="1" noChangeArrowheads="1" noChangeShapeType="1" noTextEdit="1"/>
              </p:cNvSpPr>
              <p:nvPr/>
            </p:nvSpPr>
            <p:spPr>
              <a:xfrm>
                <a:off x="1780440" y="4720364"/>
                <a:ext cx="744755" cy="276999"/>
              </a:xfrm>
              <a:prstGeom prst="rect">
                <a:avLst/>
              </a:prstGeom>
              <a:blipFill>
                <a:blip r:embed="rId4"/>
                <a:stretch>
                  <a:fillRect l="-5000" t="-9524" b="-9524"/>
                </a:stretch>
              </a:blipFill>
            </p:spPr>
            <p:txBody>
              <a:bodyPr/>
              <a:lstStyle/>
              <a:p>
                <a:r>
                  <a:rPr lang="zh-TW" altLang="en-US">
                    <a:noFill/>
                  </a:rPr>
                  <a:t> </a:t>
                </a:r>
              </a:p>
            </p:txBody>
          </p:sp>
        </mc:Fallback>
      </mc:AlternateContent>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r="16667" b="11234"/>
          <a:stretch>
            <a:fillRect/>
          </a:stretch>
        </p:blipFill>
        <p:spPr bwMode="auto">
          <a:xfrm>
            <a:off x="836613" y="954088"/>
            <a:ext cx="450056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5"/>
          <p:cNvSpPr txBox="1">
            <a:spLocks noChangeArrowheads="1"/>
          </p:cNvSpPr>
          <p:nvPr/>
        </p:nvSpPr>
        <p:spPr bwMode="auto">
          <a:xfrm>
            <a:off x="3671888" y="414338"/>
            <a:ext cx="172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平面波</a:t>
            </a:r>
          </a:p>
        </p:txBody>
      </p:sp>
      <p:pic>
        <p:nvPicPr>
          <p:cNvPr id="91140" name="Picture 2" descr="D:\Dropbox\Documents\課程\YoungTextBook\Images\Chapter33\A_Images\A_Figures_and_Photos\33_04_Figure.jpg"/>
          <p:cNvPicPr>
            <a:picLocks noChangeAspect="1" noChangeArrowheads="1"/>
          </p:cNvPicPr>
          <p:nvPr/>
        </p:nvPicPr>
        <p:blipFill>
          <a:blip r:embed="rId3">
            <a:extLst>
              <a:ext uri="{28A0092B-C50C-407E-A947-70E740481C1C}">
                <a14:useLocalDpi xmlns:a14="http://schemas.microsoft.com/office/drawing/2010/main" val="0"/>
              </a:ext>
            </a:extLst>
          </a:blip>
          <a:srcRect t="65105" b="2766"/>
          <a:stretch>
            <a:fillRect/>
          </a:stretch>
        </p:blipFill>
        <p:spPr bwMode="auto">
          <a:xfrm>
            <a:off x="5472113" y="2573338"/>
            <a:ext cx="28638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文字方塊 5"/>
          <p:cNvSpPr txBox="1">
            <a:spLocks noChangeArrowheads="1"/>
          </p:cNvSpPr>
          <p:nvPr/>
        </p:nvSpPr>
        <p:spPr bwMode="auto">
          <a:xfrm>
            <a:off x="792163" y="5454650"/>
            <a:ext cx="6975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可以近似以波前平面及傳播線（</a:t>
            </a:r>
            <a:r>
              <a:rPr lang="en-US" altLang="zh-TW" sz="1800"/>
              <a:t>Ray</a:t>
            </a:r>
            <a:r>
              <a:rPr lang="zh-TW" altLang="en-US" sz="1800"/>
              <a:t>）來描述平面波的傳播</a:t>
            </a:r>
          </a:p>
        </p:txBody>
      </p:sp>
      <p:sp>
        <p:nvSpPr>
          <p:cNvPr id="91142" name="文字方塊 5"/>
          <p:cNvSpPr txBox="1">
            <a:spLocks noChangeArrowheads="1"/>
          </p:cNvSpPr>
          <p:nvPr/>
        </p:nvSpPr>
        <p:spPr bwMode="auto">
          <a:xfrm>
            <a:off x="792163" y="5003800"/>
            <a:ext cx="7245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波前平面會沿與波前垂直的傳播線（</a:t>
            </a:r>
            <a:r>
              <a:rPr lang="en-US" altLang="zh-TW" sz="1800"/>
              <a:t>Ray</a:t>
            </a:r>
            <a:r>
              <a:rPr lang="zh-TW" altLang="en-US" sz="1800"/>
              <a:t>）方向以光速傳播！</a:t>
            </a:r>
          </a:p>
        </p:txBody>
      </p:sp>
      <p:sp>
        <p:nvSpPr>
          <p:cNvPr id="91143" name="文字方塊 6"/>
          <p:cNvSpPr txBox="1">
            <a:spLocks noChangeArrowheads="1"/>
          </p:cNvSpPr>
          <p:nvPr/>
        </p:nvSpPr>
        <p:spPr bwMode="auto">
          <a:xfrm>
            <a:off x="792163" y="4508500"/>
            <a:ext cx="8351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平面波有波峰與波谷，可以連接相鄰的波峰來定義一系列的波前平面（</a:t>
            </a:r>
            <a:r>
              <a:rPr lang="en-US" altLang="zh-TW" sz="1800"/>
              <a:t>Wavefront</a:t>
            </a:r>
            <a:r>
              <a:rPr lang="zh-TW" altLang="en-US" sz="1800"/>
              <a:t>）</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Dropbox\Documents\課程\YoungTextBook\Images\Chapter32\A_Images\A_Figures_and_Photos\32_12_Figure.jpg"/>
          <p:cNvPicPr>
            <a:picLocks noChangeAspect="1" noChangeArrowheads="1"/>
          </p:cNvPicPr>
          <p:nvPr/>
        </p:nvPicPr>
        <p:blipFill>
          <a:blip r:embed="rId2">
            <a:extLst>
              <a:ext uri="{28A0092B-C50C-407E-A947-70E740481C1C}">
                <a14:useLocalDpi xmlns:a14="http://schemas.microsoft.com/office/drawing/2010/main" val="0"/>
              </a:ext>
            </a:extLst>
          </a:blip>
          <a:srcRect t="9427" b="15100"/>
          <a:stretch>
            <a:fillRect/>
          </a:stretch>
        </p:blipFill>
        <p:spPr bwMode="auto">
          <a:xfrm>
            <a:off x="341530" y="1403775"/>
            <a:ext cx="4359499" cy="449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4"/>
          <p:cNvSpPr txBox="1">
            <a:spLocks noChangeArrowheads="1"/>
          </p:cNvSpPr>
          <p:nvPr/>
        </p:nvSpPr>
        <p:spPr bwMode="auto">
          <a:xfrm>
            <a:off x="1781690" y="951505"/>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電偶極產生的電磁波從遠處看起來像球面立體波！</a:t>
            </a:r>
          </a:p>
        </p:txBody>
      </p:sp>
      <p:pic>
        <p:nvPicPr>
          <p:cNvPr id="2" name="Picture 1" descr="30_17_Figure.jpg">
            <a:extLst>
              <a:ext uri="{FF2B5EF4-FFF2-40B4-BE49-F238E27FC236}">
                <a16:creationId xmlns:a16="http://schemas.microsoft.com/office/drawing/2014/main" id="{3CCBF976-5B0F-A2E4-0447-B0A93CEE7698}"/>
              </a:ext>
            </a:extLst>
          </p:cNvPr>
          <p:cNvPicPr>
            <a:picLocks noChangeAspect="1"/>
          </p:cNvPicPr>
          <p:nvPr/>
        </p:nvPicPr>
        <p:blipFill rotWithShape="1">
          <a:blip r:embed="rId3">
            <a:extLst>
              <a:ext uri="{28A0092B-C50C-407E-A947-70E740481C1C}">
                <a14:useLocalDpi xmlns:a14="http://schemas.microsoft.com/office/drawing/2010/main" val="0"/>
              </a:ext>
            </a:extLst>
          </a:blip>
          <a:srcRect t="1" b="3788"/>
          <a:stretch/>
        </p:blipFill>
        <p:spPr>
          <a:xfrm>
            <a:off x="4892367" y="2528900"/>
            <a:ext cx="3859765" cy="2084437"/>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Dropbox\Documents\課程\YoungTextBook\Images\Chapter33\A_Images\A_Figures_and_Photos\33_03_Figure.jpg"/>
          <p:cNvPicPr>
            <a:picLocks noChangeAspect="1" noChangeArrowheads="1"/>
          </p:cNvPicPr>
          <p:nvPr/>
        </p:nvPicPr>
        <p:blipFill>
          <a:blip r:embed="rId2">
            <a:extLst>
              <a:ext uri="{28A0092B-C50C-407E-A947-70E740481C1C}">
                <a14:useLocalDpi xmlns:a14="http://schemas.microsoft.com/office/drawing/2010/main" val="0"/>
              </a:ext>
            </a:extLst>
          </a:blip>
          <a:srcRect b="16539"/>
          <a:stretch>
            <a:fillRect/>
          </a:stretch>
        </p:blipFill>
        <p:spPr bwMode="auto">
          <a:xfrm>
            <a:off x="1241425" y="908050"/>
            <a:ext cx="35941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descr="D:\Dropbox\Documents\課程\YoungTextBook\Images\Chapter33\A_Images\A_Figures_and_Photos\33_04_Figu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13" y="1089025"/>
            <a:ext cx="248126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文字方塊 5"/>
          <p:cNvSpPr txBox="1">
            <a:spLocks noChangeArrowheads="1"/>
          </p:cNvSpPr>
          <p:nvPr/>
        </p:nvSpPr>
        <p:spPr bwMode="auto">
          <a:xfrm>
            <a:off x="1557338" y="5543550"/>
            <a:ext cx="7245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球面波前平面也會沿與波前垂直的傳播線（</a:t>
            </a:r>
            <a:r>
              <a:rPr lang="en-US" altLang="zh-TW" sz="1800"/>
              <a:t>Ray</a:t>
            </a:r>
            <a:r>
              <a:rPr lang="zh-TW" altLang="en-US" sz="1800"/>
              <a:t>）方向以光速傳播！</a:t>
            </a:r>
          </a:p>
        </p:txBody>
      </p:sp>
      <p:sp>
        <p:nvSpPr>
          <p:cNvPr id="95237" name="文字方塊 4"/>
          <p:cNvSpPr txBox="1">
            <a:spLocks noChangeArrowheads="1"/>
          </p:cNvSpPr>
          <p:nvPr/>
        </p:nvSpPr>
        <p:spPr bwMode="auto">
          <a:xfrm>
            <a:off x="1557338" y="5049838"/>
            <a:ext cx="5849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球面波如平面波一樣有波峰與波谷，可以定義球面波前</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67288A37-5901-284F-9E96-09B46B4C324B}"/>
                  </a:ext>
                </a:extLst>
              </p:cNvPr>
              <p:cNvSpPr txBox="1"/>
              <p:nvPr/>
            </p:nvSpPr>
            <p:spPr>
              <a:xfrm>
                <a:off x="4990489" y="3822185"/>
                <a:ext cx="2395538"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r>
                        <a:rPr lang="en-US" altLang="zh-TW" sz="1800" b="0" i="1" smtClean="0">
                          <a:solidFill>
                            <a:srgbClr val="000000"/>
                          </a:solidFill>
                          <a:latin typeface="Cambria Math" panose="02040503050406030204" pitchFamily="18" charset="0"/>
                          <a:ea typeface="Cambria Math" panose="02040503050406030204" pitchFamily="18" charset="0"/>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m:t>
                              </m:r>
                              <m:r>
                                <a:rPr lang="en-US" altLang="zh-TW" sz="1800" b="0" i="1" smtClean="0">
                                  <a:solidFill>
                                    <a:srgbClr val="000000"/>
                                  </a:solidFill>
                                  <a:latin typeface="Cambria Math" panose="02040503050406030204" pitchFamily="18" charset="0"/>
                                  <a:ea typeface="Cambria Math"/>
                                </a:rPr>
                                <m:t>𝑟</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7" name="文字方塊 6">
                <a:extLst>
                  <a:ext uri="{FF2B5EF4-FFF2-40B4-BE49-F238E27FC236}">
                    <a16:creationId xmlns:a16="http://schemas.microsoft.com/office/drawing/2014/main" id="{67288A37-5901-284F-9E96-09B46B4C324B}"/>
                  </a:ext>
                </a:extLst>
              </p:cNvPr>
              <p:cNvSpPr txBox="1">
                <a:spLocks noRot="1" noChangeAspect="1" noMove="1" noResize="1" noEditPoints="1" noAdjustHandles="1" noChangeArrowheads="1" noChangeShapeType="1" noTextEdit="1"/>
              </p:cNvSpPr>
              <p:nvPr/>
            </p:nvSpPr>
            <p:spPr>
              <a:xfrm>
                <a:off x="4990489" y="3822185"/>
                <a:ext cx="2395538" cy="369332"/>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F17_10"/>
          <p:cNvPicPr>
            <a:picLocks noChangeAspect="1" noChangeArrowheads="1"/>
          </p:cNvPicPr>
          <p:nvPr/>
        </p:nvPicPr>
        <p:blipFill>
          <a:blip r:embed="rId2">
            <a:extLst>
              <a:ext uri="{28A0092B-C50C-407E-A947-70E740481C1C}">
                <a14:useLocalDpi xmlns:a14="http://schemas.microsoft.com/office/drawing/2010/main" val="0"/>
              </a:ext>
            </a:extLst>
          </a:blip>
          <a:srcRect b="11035"/>
          <a:stretch>
            <a:fillRect/>
          </a:stretch>
        </p:blipFill>
        <p:spPr bwMode="auto">
          <a:xfrm>
            <a:off x="4392613" y="1763713"/>
            <a:ext cx="33115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59" name="Object 2"/>
          <p:cNvGraphicFramePr>
            <a:graphicFrameLocks noChangeAspect="1"/>
          </p:cNvGraphicFramePr>
          <p:nvPr/>
        </p:nvGraphicFramePr>
        <p:xfrm>
          <a:off x="1331913" y="1808163"/>
          <a:ext cx="2898775" cy="769937"/>
        </p:xfrm>
        <a:graphic>
          <a:graphicData uri="http://schemas.openxmlformats.org/presentationml/2006/ole">
            <mc:AlternateContent xmlns:mc="http://schemas.openxmlformats.org/markup-compatibility/2006">
              <mc:Choice xmlns:v="urn:schemas-microsoft-com:vml" Requires="v">
                <p:oleObj name="方程式" r:id="rId3" imgW="1625600" imgH="431800" progId="Equation.3">
                  <p:embed/>
                </p:oleObj>
              </mc:Choice>
              <mc:Fallback>
                <p:oleObj name="方程式" r:id="rId3" imgW="1625600" imgH="431800" progId="Equation.3">
                  <p:embed/>
                  <p:pic>
                    <p:nvPicPr>
                      <p:cNvPr id="9625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808163"/>
                        <a:ext cx="2898775" cy="76993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6262" name="Text Box 9"/>
          <p:cNvSpPr txBox="1">
            <a:spLocks noChangeArrowheads="1"/>
          </p:cNvSpPr>
          <p:nvPr/>
        </p:nvSpPr>
        <p:spPr bwMode="auto">
          <a:xfrm>
            <a:off x="1241425" y="954088"/>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立體波的能量會隨距離變大而稀釋，因此強度也會隨距離變大而減弱：</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E832771E-6D1D-834C-BFF9-717D65396C66}"/>
                  </a:ext>
                </a:extLst>
              </p:cNvPr>
              <p:cNvSpPr txBox="1"/>
              <p:nvPr/>
            </p:nvSpPr>
            <p:spPr>
              <a:xfrm>
                <a:off x="1439862" y="3309399"/>
                <a:ext cx="670953" cy="518604"/>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𝑟</m:t>
                              </m:r>
                            </m:e>
                            <m:sup>
                              <m:r>
                                <a:rPr kumimoji="1" lang="en-US" altLang="zh-TW" sz="1800" b="0" i="1" smtClean="0">
                                  <a:latin typeface="Cambria Math" panose="02040503050406030204" pitchFamily="18" charset="0"/>
                                  <a:ea typeface="Cambria Math" panose="02040503050406030204" pitchFamily="18" charset="0"/>
                                </a:rPr>
                                <m:t>2</m:t>
                              </m:r>
                            </m:sup>
                          </m:sSup>
                        </m:den>
                      </m:f>
                    </m:oMath>
                  </m:oMathPara>
                </a14:m>
                <a:endParaRPr kumimoji="1" lang="zh-TW" altLang="en-US" sz="1800" dirty="0"/>
              </a:p>
            </p:txBody>
          </p:sp>
        </mc:Choice>
        <mc:Fallback xmlns="">
          <p:sp>
            <p:nvSpPr>
              <p:cNvPr id="2" name="文字方塊 1">
                <a:extLst>
                  <a:ext uri="{FF2B5EF4-FFF2-40B4-BE49-F238E27FC236}">
                    <a16:creationId xmlns:a16="http://schemas.microsoft.com/office/drawing/2014/main" id="{E832771E-6D1D-834C-BFF9-717D65396C66}"/>
                  </a:ext>
                </a:extLst>
              </p:cNvPr>
              <p:cNvSpPr txBox="1">
                <a:spLocks noRot="1" noChangeAspect="1" noMove="1" noResize="1" noEditPoints="1" noAdjustHandles="1" noChangeArrowheads="1" noChangeShapeType="1" noTextEdit="1"/>
              </p:cNvSpPr>
              <p:nvPr/>
            </p:nvSpPr>
            <p:spPr>
              <a:xfrm>
                <a:off x="1439862" y="3309399"/>
                <a:ext cx="670953" cy="518604"/>
              </a:xfrm>
              <a:prstGeom prst="rect">
                <a:avLst/>
              </a:prstGeom>
              <a:blipFill>
                <a:blip r:embed="rId6"/>
                <a:stretch>
                  <a:fillRect l="-5556" t="-4878" r="-1852" b="-975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3FC174B-CD8B-B844-90BB-3C681EFDDF3F}"/>
                  </a:ext>
                </a:extLst>
              </p:cNvPr>
              <p:cNvSpPr txBox="1"/>
              <p:nvPr/>
            </p:nvSpPr>
            <p:spPr>
              <a:xfrm>
                <a:off x="1439862" y="4049208"/>
                <a:ext cx="744755" cy="276999"/>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lang="en-US" altLang="zh-TW" sz="1800" i="1">
                          <a:latin typeface="Cambria Math" panose="02040503050406030204" pitchFamily="18" charset="0"/>
                          <a:ea typeface="Cambria Math" panose="02040503050406030204" pitchFamily="18" charset="0"/>
                        </a:rPr>
                        <m:t>∝</m:t>
                      </m:r>
                      <m:sSubSup>
                        <m:sSubSupPr>
                          <m:ctrlPr>
                            <a:rPr lang="en-US" altLang="zh-TW" sz="1800" i="1">
                              <a:latin typeface="Cambria Math" panose="02040503050406030204" pitchFamily="18" charset="0"/>
                              <a:ea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𝑚</m:t>
                          </m:r>
                        </m:sub>
                        <m:sup>
                          <m:r>
                            <a:rPr lang="en-US" altLang="zh-TW" sz="1800" i="1">
                              <a:latin typeface="Cambria Math" panose="02040503050406030204" pitchFamily="18" charset="0"/>
                              <a:ea typeface="Cambria Math" panose="02040503050406030204" pitchFamily="18" charset="0"/>
                            </a:rPr>
                            <m:t>2</m:t>
                          </m:r>
                        </m:sup>
                      </m:sSubSup>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A3FC174B-CD8B-B844-90BB-3C681EFDDF3F}"/>
                  </a:ext>
                </a:extLst>
              </p:cNvPr>
              <p:cNvSpPr txBox="1">
                <a:spLocks noRot="1" noChangeAspect="1" noMove="1" noResize="1" noEditPoints="1" noAdjustHandles="1" noChangeArrowheads="1" noChangeShapeType="1" noTextEdit="1"/>
              </p:cNvSpPr>
              <p:nvPr/>
            </p:nvSpPr>
            <p:spPr>
              <a:xfrm>
                <a:off x="1439862" y="4049208"/>
                <a:ext cx="744755" cy="276999"/>
              </a:xfrm>
              <a:prstGeom prst="rect">
                <a:avLst/>
              </a:prstGeom>
              <a:blipFill>
                <a:blip r:embed="rId7"/>
                <a:stretch>
                  <a:fillRect l="-5000" t="-4348"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F6B584F-E6E8-EE48-ACC1-4AD3CE136567}"/>
                  </a:ext>
                </a:extLst>
              </p:cNvPr>
              <p:cNvSpPr txBox="1"/>
              <p:nvPr/>
            </p:nvSpPr>
            <p:spPr>
              <a:xfrm>
                <a:off x="1440473" y="4643438"/>
                <a:ext cx="777521" cy="51860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𝐸</m:t>
                          </m:r>
                        </m:e>
                        <m:sub>
                          <m:r>
                            <a:rPr kumimoji="1" lang="en-US" altLang="zh-TW" sz="1800" b="0" i="1" smtClean="0">
                              <a:latin typeface="Cambria Math" panose="02040503050406030204" pitchFamily="18" charset="0"/>
                            </a:rPr>
                            <m:t>𝑚</m:t>
                          </m:r>
                        </m:sub>
                      </m:sSub>
                      <m:r>
                        <a:rPr lang="en-US" altLang="zh-TW" sz="1800" i="1">
                          <a:latin typeface="Cambria Math" panose="02040503050406030204" pitchFamily="18" charset="0"/>
                          <a:ea typeface="Cambria Math" panose="02040503050406030204" pitchFamily="18" charset="0"/>
                        </a:rPr>
                        <m:t>∝</m:t>
                      </m:r>
                      <m:f>
                        <m:fPr>
                          <m:ctrlPr>
                            <a:rPr lang="en-US" altLang="zh-TW" sz="1800" i="1" smtClean="0">
                              <a:latin typeface="Cambria Math" panose="02040503050406030204" pitchFamily="18" charset="0"/>
                              <a:ea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1</m:t>
                          </m:r>
                        </m:num>
                        <m:den>
                          <m:r>
                            <a:rPr lang="en-US" altLang="zh-TW" sz="1800" b="0" i="1" smtClean="0">
                              <a:latin typeface="Cambria Math" panose="02040503050406030204" pitchFamily="18" charset="0"/>
                              <a:ea typeface="Cambria Math" panose="02040503050406030204" pitchFamily="18" charset="0"/>
                            </a:rPr>
                            <m:t>𝑟</m:t>
                          </m:r>
                        </m:den>
                      </m:f>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FF6B584F-E6E8-EE48-ACC1-4AD3CE136567}"/>
                  </a:ext>
                </a:extLst>
              </p:cNvPr>
              <p:cNvSpPr txBox="1">
                <a:spLocks noRot="1" noChangeAspect="1" noMove="1" noResize="1" noEditPoints="1" noAdjustHandles="1" noChangeArrowheads="1" noChangeShapeType="1" noTextEdit="1"/>
              </p:cNvSpPr>
              <p:nvPr/>
            </p:nvSpPr>
            <p:spPr>
              <a:xfrm>
                <a:off x="1440473" y="4643438"/>
                <a:ext cx="777521" cy="518604"/>
              </a:xfrm>
              <a:prstGeom prst="rect">
                <a:avLst/>
              </a:prstGeom>
              <a:blipFill>
                <a:blip r:embed="rId8"/>
                <a:stretch>
                  <a:fillRect l="-4762" t="-4878" r="-4762" b="-9756"/>
                </a:stretch>
              </a:blipFill>
            </p:spPr>
            <p:txBody>
              <a:bodyPr/>
              <a:lstStyle/>
              <a:p>
                <a:r>
                  <a:rPr lang="zh-TW" altLang="en-US">
                    <a:noFill/>
                  </a:rPr>
                  <a:t> </a:t>
                </a:r>
              </a:p>
            </p:txBody>
          </p:sp>
        </mc:Fallback>
      </mc:AlternateContent>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F33_08"/>
          <p:cNvPicPr>
            <a:picLocks noChangeAspect="1" noChangeArrowheads="1"/>
          </p:cNvPicPr>
          <p:nvPr/>
        </p:nvPicPr>
        <p:blipFill>
          <a:blip r:embed="rId2">
            <a:extLst>
              <a:ext uri="{28A0092B-C50C-407E-A947-70E740481C1C}">
                <a14:useLocalDpi xmlns:a14="http://schemas.microsoft.com/office/drawing/2010/main" val="0"/>
              </a:ext>
            </a:extLst>
          </a:blip>
          <a:srcRect b="14223"/>
          <a:stretch>
            <a:fillRect/>
          </a:stretch>
        </p:blipFill>
        <p:spPr bwMode="auto">
          <a:xfrm>
            <a:off x="1962150" y="1898650"/>
            <a:ext cx="269081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6"/>
          <p:cNvSpPr txBox="1">
            <a:spLocks noChangeArrowheads="1"/>
          </p:cNvSpPr>
          <p:nvPr/>
        </p:nvSpPr>
        <p:spPr bwMode="auto">
          <a:xfrm>
            <a:off x="3357563" y="549275"/>
            <a:ext cx="3014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點波源產生的球面波</a:t>
            </a:r>
          </a:p>
        </p:txBody>
      </p:sp>
      <p:pic>
        <p:nvPicPr>
          <p:cNvPr id="97285" name="Picture 4" descr="light3"/>
          <p:cNvPicPr>
            <a:picLocks noChangeAspect="1" noChangeArrowheads="1"/>
          </p:cNvPicPr>
          <p:nvPr/>
        </p:nvPicPr>
        <p:blipFill>
          <a:blip r:embed="rId3" cstate="print">
            <a:extLst>
              <a:ext uri="{28A0092B-C50C-407E-A947-70E740481C1C}">
                <a14:useLocalDpi xmlns:a14="http://schemas.microsoft.com/office/drawing/2010/main" val="0"/>
              </a:ext>
            </a:extLst>
          </a:blip>
          <a:srcRect r="6285"/>
          <a:stretch>
            <a:fillRect/>
          </a:stretch>
        </p:blipFill>
        <p:spPr bwMode="auto">
          <a:xfrm>
            <a:off x="4932363" y="954088"/>
            <a:ext cx="27543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BD4F1420-1ED4-1546-BBBF-D8501104FF9C}"/>
                  </a:ext>
                </a:extLst>
              </p:cNvPr>
              <p:cNvSpPr txBox="1"/>
              <p:nvPr/>
            </p:nvSpPr>
            <p:spPr>
              <a:xfrm>
                <a:off x="3734594" y="5454225"/>
                <a:ext cx="2395538" cy="63478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r>
                        <a:rPr lang="en-US" altLang="zh-TW" sz="1800" b="0" i="1" smtClean="0">
                          <a:solidFill>
                            <a:srgbClr val="000000"/>
                          </a:solidFill>
                          <a:latin typeface="Cambria Math" panose="02040503050406030204" pitchFamily="18" charset="0"/>
                          <a:ea typeface="Cambria Math" panose="02040503050406030204" pitchFamily="18" charset="0"/>
                        </a:rPr>
                        <m:t>~</m:t>
                      </m:r>
                      <m:f>
                        <m:fPr>
                          <m:ctrlPr>
                            <a:rPr lang="en-US" altLang="zh-TW" sz="1800" b="0" i="1" smtClean="0">
                              <a:solidFill>
                                <a:srgbClr val="000000"/>
                              </a:solidFill>
                              <a:latin typeface="Cambria Math" panose="02040503050406030204" pitchFamily="18" charset="0"/>
                              <a:ea typeface="Cambria Math" panose="02040503050406030204" pitchFamily="18" charset="0"/>
                            </a:rPr>
                          </m:ctrlPr>
                        </m:fPr>
                        <m:num>
                          <m:r>
                            <a:rPr lang="en-US" altLang="zh-TW" sz="1800" b="0" i="1" smtClean="0">
                              <a:solidFill>
                                <a:srgbClr val="000000"/>
                              </a:solidFill>
                              <a:latin typeface="Cambria Math" panose="02040503050406030204" pitchFamily="18" charset="0"/>
                              <a:ea typeface="Cambria Math" panose="02040503050406030204" pitchFamily="18" charset="0"/>
                            </a:rPr>
                            <m:t>1</m:t>
                          </m:r>
                        </m:num>
                        <m:den>
                          <m:r>
                            <a:rPr lang="en-US" altLang="zh-TW" sz="1800" b="0" i="1" smtClean="0">
                              <a:solidFill>
                                <a:srgbClr val="000000"/>
                              </a:solidFill>
                              <a:latin typeface="Cambria Math" panose="02040503050406030204" pitchFamily="18" charset="0"/>
                              <a:ea typeface="Cambria Math" panose="02040503050406030204" pitchFamily="18" charset="0"/>
                            </a:rPr>
                            <m:t>𝑟</m:t>
                          </m:r>
                        </m:den>
                      </m:f>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m:t>
                              </m:r>
                              <m:r>
                                <a:rPr lang="en-US" altLang="zh-TW" sz="1800" b="0" i="1" smtClean="0">
                                  <a:solidFill>
                                    <a:srgbClr val="000000"/>
                                  </a:solidFill>
                                  <a:latin typeface="Cambria Math" panose="02040503050406030204" pitchFamily="18" charset="0"/>
                                  <a:ea typeface="Cambria Math"/>
                                </a:rPr>
                                <m:t>𝑟</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6" name="文字方塊 5">
                <a:extLst>
                  <a:ext uri="{FF2B5EF4-FFF2-40B4-BE49-F238E27FC236}">
                    <a16:creationId xmlns:a16="http://schemas.microsoft.com/office/drawing/2014/main" id="{BD4F1420-1ED4-1546-BBBF-D8501104FF9C}"/>
                  </a:ext>
                </a:extLst>
              </p:cNvPr>
              <p:cNvSpPr txBox="1">
                <a:spLocks noRot="1" noChangeAspect="1" noMove="1" noResize="1" noEditPoints="1" noAdjustHandles="1" noChangeArrowheads="1" noChangeShapeType="1" noTextEdit="1"/>
              </p:cNvSpPr>
              <p:nvPr/>
            </p:nvSpPr>
            <p:spPr>
              <a:xfrm>
                <a:off x="3734594" y="5454225"/>
                <a:ext cx="2395538" cy="634789"/>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4"/>
          <p:cNvSpPr txBox="1">
            <a:spLocks noChangeArrowheads="1"/>
          </p:cNvSpPr>
          <p:nvPr/>
        </p:nvSpPr>
        <p:spPr bwMode="auto">
          <a:xfrm>
            <a:off x="3536950" y="593725"/>
            <a:ext cx="219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a:t>Polarization</a:t>
            </a:r>
            <a:r>
              <a:rPr lang="zh-TW" altLang="en-US" sz="1800"/>
              <a:t> 偏振</a:t>
            </a:r>
          </a:p>
        </p:txBody>
      </p:sp>
      <p:pic>
        <p:nvPicPr>
          <p:cNvPr id="98307" name="Picture 5" descr="F33_10"/>
          <p:cNvPicPr>
            <a:picLocks noChangeAspect="1" noChangeArrowheads="1"/>
          </p:cNvPicPr>
          <p:nvPr/>
        </p:nvPicPr>
        <p:blipFill>
          <a:blip r:embed="rId2">
            <a:extLst>
              <a:ext uri="{28A0092B-C50C-407E-A947-70E740481C1C}">
                <a14:useLocalDpi xmlns:a14="http://schemas.microsoft.com/office/drawing/2010/main" val="0"/>
              </a:ext>
            </a:extLst>
          </a:blip>
          <a:srcRect b="63194"/>
          <a:stretch>
            <a:fillRect/>
          </a:stretch>
        </p:blipFill>
        <p:spPr bwMode="auto">
          <a:xfrm>
            <a:off x="1511300" y="1179513"/>
            <a:ext cx="2093913"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6" descr="F33_11"/>
          <p:cNvPicPr>
            <a:picLocks noChangeAspect="1" noChangeArrowheads="1"/>
          </p:cNvPicPr>
          <p:nvPr/>
        </p:nvPicPr>
        <p:blipFill>
          <a:blip r:embed="rId3">
            <a:extLst>
              <a:ext uri="{28A0092B-C50C-407E-A947-70E740481C1C}">
                <a14:useLocalDpi xmlns:a14="http://schemas.microsoft.com/office/drawing/2010/main" val="0"/>
              </a:ext>
            </a:extLst>
          </a:blip>
          <a:srcRect b="66170"/>
          <a:stretch>
            <a:fillRect/>
          </a:stretch>
        </p:blipFill>
        <p:spPr bwMode="auto">
          <a:xfrm>
            <a:off x="6821488" y="1403350"/>
            <a:ext cx="20208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7"/>
          <p:cNvSpPr txBox="1">
            <a:spLocks noChangeArrowheads="1"/>
          </p:cNvSpPr>
          <p:nvPr/>
        </p:nvSpPr>
        <p:spPr bwMode="auto">
          <a:xfrm>
            <a:off x="1962150" y="5364163"/>
            <a:ext cx="165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a:t>Polarized</a:t>
            </a:r>
          </a:p>
        </p:txBody>
      </p:sp>
      <p:sp>
        <p:nvSpPr>
          <p:cNvPr id="98310" name="Text Box 8"/>
          <p:cNvSpPr txBox="1">
            <a:spLocks noChangeArrowheads="1"/>
          </p:cNvSpPr>
          <p:nvPr/>
        </p:nvSpPr>
        <p:spPr bwMode="auto">
          <a:xfrm>
            <a:off x="6102350" y="5499100"/>
            <a:ext cx="165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a:t>Unpolarized</a:t>
            </a:r>
          </a:p>
        </p:txBody>
      </p:sp>
      <p:pic>
        <p:nvPicPr>
          <p:cNvPr id="98311" name="Picture 5" descr="emwave7"/>
          <p:cNvPicPr>
            <a:picLocks noChangeAspect="1" noChangeArrowheads="1"/>
          </p:cNvPicPr>
          <p:nvPr/>
        </p:nvPicPr>
        <p:blipFill>
          <a:blip r:embed="rId4" cstate="print">
            <a:extLst>
              <a:ext uri="{28A0092B-C50C-407E-A947-70E740481C1C}">
                <a14:useLocalDpi xmlns:a14="http://schemas.microsoft.com/office/drawing/2010/main" val="0"/>
              </a:ext>
            </a:extLst>
          </a:blip>
          <a:srcRect l="14291" t="7854" r="3583" b="18700"/>
          <a:stretch>
            <a:fillRect/>
          </a:stretch>
        </p:blipFill>
        <p:spPr bwMode="auto">
          <a:xfrm>
            <a:off x="566738" y="2933700"/>
            <a:ext cx="41624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文字方塊 1"/>
          <p:cNvSpPr txBox="1">
            <a:spLocks noChangeArrowheads="1"/>
          </p:cNvSpPr>
          <p:nvPr/>
        </p:nvSpPr>
        <p:spPr bwMode="auto">
          <a:xfrm>
            <a:off x="1511300" y="5815013"/>
            <a:ext cx="2611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波動的電場有一定方向</a:t>
            </a:r>
          </a:p>
        </p:txBody>
      </p:sp>
      <p:pic>
        <p:nvPicPr>
          <p:cNvPr id="98313" name="圖片 2" descr="33_22_FigureB.jpg"/>
          <p:cNvPicPr>
            <a:picLocks noChangeAspect="1"/>
          </p:cNvPicPr>
          <p:nvPr/>
        </p:nvPicPr>
        <p:blipFill>
          <a:blip r:embed="rId5">
            <a:extLst>
              <a:ext uri="{28A0092B-C50C-407E-A947-70E740481C1C}">
                <a14:useLocalDpi xmlns:a14="http://schemas.microsoft.com/office/drawing/2010/main" val="0"/>
              </a:ext>
            </a:extLst>
          </a:blip>
          <a:srcRect t="7529" b="6902"/>
          <a:stretch>
            <a:fillRect/>
          </a:stretch>
        </p:blipFill>
        <p:spPr bwMode="auto">
          <a:xfrm>
            <a:off x="4841875" y="1223963"/>
            <a:ext cx="19113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4" descr="heat4"/>
          <p:cNvPicPr>
            <a:picLocks noChangeAspect="1" noChangeArrowheads="1"/>
          </p:cNvPicPr>
          <p:nvPr/>
        </p:nvPicPr>
        <p:blipFill>
          <a:blip r:embed="rId6" cstate="print">
            <a:extLst>
              <a:ext uri="{28A0092B-C50C-407E-A947-70E740481C1C}">
                <a14:useLocalDpi xmlns:a14="http://schemas.microsoft.com/office/drawing/2010/main" val="0"/>
              </a:ext>
            </a:extLst>
          </a:blip>
          <a:srcRect l="11794" t="11696" r="60846" b="8850"/>
          <a:stretch>
            <a:fillRect/>
          </a:stretch>
        </p:blipFill>
        <p:spPr bwMode="auto">
          <a:xfrm>
            <a:off x="5697538" y="3249613"/>
            <a:ext cx="24288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天線"/>
          <p:cNvPicPr>
            <a:picLocks noChangeAspect="1" noChangeArrowheads="1"/>
          </p:cNvPicPr>
          <p:nvPr/>
        </p:nvPicPr>
        <p:blipFill>
          <a:blip r:embed="rId2">
            <a:extLst>
              <a:ext uri="{28A0092B-C50C-407E-A947-70E740481C1C}">
                <a14:useLocalDpi xmlns:a14="http://schemas.microsoft.com/office/drawing/2010/main" val="0"/>
              </a:ext>
            </a:extLst>
          </a:blip>
          <a:srcRect l="3700" t="17706" r="1955" b="1534"/>
          <a:stretch>
            <a:fillRect/>
          </a:stretch>
        </p:blipFill>
        <p:spPr bwMode="auto">
          <a:xfrm>
            <a:off x="0" y="692150"/>
            <a:ext cx="914400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2" descr="C:\Users\Chia-Hung Chang\Downloads\Data\Knight\Media\Chapter20\Images\20_00ChapOpener-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655" y="1898830"/>
            <a:ext cx="301625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816805" y="1270673"/>
            <a:ext cx="4680520" cy="369332"/>
          </a:xfrm>
          <a:prstGeom prst="rect">
            <a:avLst/>
          </a:prstGeom>
          <a:noFill/>
        </p:spPr>
        <p:txBody>
          <a:bodyPr wrap="square" rtlCol="0">
            <a:spAutoFit/>
          </a:bodyPr>
          <a:lstStyle/>
          <a:p>
            <a:r>
              <a:rPr lang="zh-TW" altLang="en-US" sz="1800" dirty="0"/>
              <a:t>如同自然界的波可以傳播到遠方！</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392"/>
          <a:stretch/>
        </p:blipFill>
        <p:spPr bwMode="auto">
          <a:xfrm>
            <a:off x="4617005" y="1916705"/>
            <a:ext cx="4109632" cy="271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文字方塊 1"/>
          <p:cNvSpPr txBox="1">
            <a:spLocks noChangeArrowheads="1"/>
          </p:cNvSpPr>
          <p:nvPr/>
        </p:nvSpPr>
        <p:spPr bwMode="auto">
          <a:xfrm>
            <a:off x="2546350" y="728663"/>
            <a:ext cx="405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未偏振的光可以以偏振片來偏振化</a:t>
            </a:r>
          </a:p>
        </p:txBody>
      </p:sp>
      <p:pic>
        <p:nvPicPr>
          <p:cNvPr id="100355" name="圖片 2" descr="33_23_Fig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7425" y="1314450"/>
            <a:ext cx="30654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圖片 3" descr="33_21_Figure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2168525"/>
            <a:ext cx="349408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文字方塊 4"/>
          <p:cNvSpPr txBox="1">
            <a:spLocks noChangeArrowheads="1"/>
          </p:cNvSpPr>
          <p:nvPr/>
        </p:nvSpPr>
        <p:spPr bwMode="auto">
          <a:xfrm>
            <a:off x="2592388" y="5994400"/>
            <a:ext cx="445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偏振片只容許一特定偏振方向的波通過</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圖片 1" descr="33_25_Fig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2708275"/>
            <a:ext cx="6988175"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379" name="Object 7"/>
          <p:cNvGraphicFramePr>
            <a:graphicFrameLocks noChangeAspect="1"/>
          </p:cNvGraphicFramePr>
          <p:nvPr/>
        </p:nvGraphicFramePr>
        <p:xfrm>
          <a:off x="3941763" y="1628775"/>
          <a:ext cx="1512887" cy="455613"/>
        </p:xfrm>
        <a:graphic>
          <a:graphicData uri="http://schemas.openxmlformats.org/presentationml/2006/ole">
            <mc:AlternateContent xmlns:mc="http://schemas.openxmlformats.org/markup-compatibility/2006">
              <mc:Choice xmlns:v="urn:schemas-microsoft-com:vml" Requires="v">
                <p:oleObj name="方程式" r:id="rId3" imgW="799753" imgH="241195" progId="Equation.3">
                  <p:embed/>
                </p:oleObj>
              </mc:Choice>
              <mc:Fallback>
                <p:oleObj name="方程式" r:id="rId3" imgW="799753" imgH="241195" progId="Equation.3">
                  <p:embed/>
                  <p:pic>
                    <p:nvPicPr>
                      <p:cNvPr id="101379"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1628775"/>
                        <a:ext cx="1512887" cy="45561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1380" name="文字方塊 3"/>
          <p:cNvSpPr txBox="1">
            <a:spLocks noChangeArrowheads="1"/>
          </p:cNvSpPr>
          <p:nvPr/>
        </p:nvSpPr>
        <p:spPr bwMode="auto">
          <a:xfrm>
            <a:off x="1376363" y="728663"/>
            <a:ext cx="463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偏振化電磁波的電場向量可以分解疊加，</a:t>
            </a:r>
          </a:p>
        </p:txBody>
      </p:sp>
      <p:sp>
        <p:nvSpPr>
          <p:cNvPr id="101381" name="矩形 4"/>
          <p:cNvSpPr>
            <a:spLocks noChangeArrowheads="1"/>
          </p:cNvSpPr>
          <p:nvPr/>
        </p:nvSpPr>
        <p:spPr bwMode="auto">
          <a:xfrm>
            <a:off x="1376363" y="1179513"/>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分解後電場沿偏振片容許的方向的電磁波可以通過偏振片，強度為</a:t>
            </a:r>
          </a:p>
        </p:txBody>
      </p:sp>
      <p:sp>
        <p:nvSpPr>
          <p:cNvPr id="101382" name="矩形 5"/>
          <p:cNvSpPr>
            <a:spLocks noChangeArrowheads="1"/>
          </p:cNvSpPr>
          <p:nvPr/>
        </p:nvSpPr>
        <p:spPr bwMode="auto">
          <a:xfrm>
            <a:off x="1422400" y="2168525"/>
            <a:ext cx="517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分解後電場垂直於容許方向的電磁波則被吸收。</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圖片 1" descr="33_26_Figure.jpg"/>
          <p:cNvPicPr>
            <a:picLocks noChangeAspect="1"/>
          </p:cNvPicPr>
          <p:nvPr/>
        </p:nvPicPr>
        <p:blipFill>
          <a:blip r:embed="rId2">
            <a:extLst>
              <a:ext uri="{28A0092B-C50C-407E-A947-70E740481C1C}">
                <a14:useLocalDpi xmlns:a14="http://schemas.microsoft.com/office/drawing/2010/main" val="0"/>
              </a:ext>
            </a:extLst>
          </a:blip>
          <a:srcRect b="3105"/>
          <a:stretch>
            <a:fillRect/>
          </a:stretch>
        </p:blipFill>
        <p:spPr bwMode="auto">
          <a:xfrm>
            <a:off x="296863" y="1358900"/>
            <a:ext cx="8545512"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文字方塊 1"/>
          <p:cNvSpPr txBox="1">
            <a:spLocks noChangeArrowheads="1"/>
          </p:cNvSpPr>
          <p:nvPr/>
        </p:nvSpPr>
        <p:spPr bwMode="auto">
          <a:xfrm>
            <a:off x="2771775" y="414338"/>
            <a:ext cx="3690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反射及散射也可以使光偏振化</a:t>
            </a:r>
          </a:p>
        </p:txBody>
      </p:sp>
      <p:pic>
        <p:nvPicPr>
          <p:cNvPr id="103427" name="圖片 2" descr="33_27_Figure.jpg"/>
          <p:cNvPicPr>
            <a:picLocks noChangeAspect="1"/>
          </p:cNvPicPr>
          <p:nvPr/>
        </p:nvPicPr>
        <p:blipFill>
          <a:blip r:embed="rId2">
            <a:extLst>
              <a:ext uri="{28A0092B-C50C-407E-A947-70E740481C1C}">
                <a14:useLocalDpi xmlns:a14="http://schemas.microsoft.com/office/drawing/2010/main" val="0"/>
              </a:ext>
            </a:extLst>
          </a:blip>
          <a:srcRect l="15869" r="23024"/>
          <a:stretch>
            <a:fillRect/>
          </a:stretch>
        </p:blipFill>
        <p:spPr bwMode="auto">
          <a:xfrm>
            <a:off x="2411413" y="908050"/>
            <a:ext cx="417195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圖片 3" descr="33_28_Figure.jpg"/>
          <p:cNvPicPr>
            <a:picLocks noChangeAspect="1"/>
          </p:cNvPicPr>
          <p:nvPr/>
        </p:nvPicPr>
        <p:blipFill>
          <a:blip r:embed="rId3" cstate="print">
            <a:extLst>
              <a:ext uri="{28A0092B-C50C-407E-A947-70E740481C1C}">
                <a14:useLocalDpi xmlns:a14="http://schemas.microsoft.com/office/drawing/2010/main" val="0"/>
              </a:ext>
            </a:extLst>
          </a:blip>
          <a:srcRect t="19556" b="24446"/>
          <a:stretch>
            <a:fillRect/>
          </a:stretch>
        </p:blipFill>
        <p:spPr bwMode="auto">
          <a:xfrm>
            <a:off x="3176588" y="3608388"/>
            <a:ext cx="2855912"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文字方塊 4"/>
          <p:cNvSpPr txBox="1">
            <a:spLocks noChangeArrowheads="1"/>
          </p:cNvSpPr>
          <p:nvPr/>
        </p:nvSpPr>
        <p:spPr bwMode="auto">
          <a:xfrm>
            <a:off x="1646238" y="6129338"/>
            <a:ext cx="5940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當反射光與折射光垂直時，反射光會垂直於入射面偏振</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F33_10"/>
          <p:cNvPicPr>
            <a:picLocks noChangeAspect="1" noChangeArrowheads="1"/>
          </p:cNvPicPr>
          <p:nvPr/>
        </p:nvPicPr>
        <p:blipFill>
          <a:blip r:embed="rId2">
            <a:extLst>
              <a:ext uri="{28A0092B-C50C-407E-A947-70E740481C1C}">
                <a14:useLocalDpi xmlns:a14="http://schemas.microsoft.com/office/drawing/2010/main" val="0"/>
              </a:ext>
            </a:extLst>
          </a:blip>
          <a:srcRect b="14294"/>
          <a:stretch>
            <a:fillRect/>
          </a:stretch>
        </p:blipFill>
        <p:spPr bwMode="auto">
          <a:xfrm>
            <a:off x="1042988" y="981075"/>
            <a:ext cx="2093912"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5" descr="F33_10"/>
          <p:cNvPicPr>
            <a:picLocks noChangeAspect="1" noChangeArrowheads="1"/>
          </p:cNvPicPr>
          <p:nvPr/>
        </p:nvPicPr>
        <p:blipFill>
          <a:blip r:embed="rId3">
            <a:extLst>
              <a:ext uri="{28A0092B-C50C-407E-A947-70E740481C1C}">
                <a14:useLocalDpi xmlns:a14="http://schemas.microsoft.com/office/drawing/2010/main" val="0"/>
              </a:ext>
            </a:extLst>
          </a:blip>
          <a:srcRect l="14284" r="44450" b="14024"/>
          <a:stretch>
            <a:fillRect/>
          </a:stretch>
        </p:blipFill>
        <p:spPr bwMode="auto">
          <a:xfrm>
            <a:off x="3851275" y="3068638"/>
            <a:ext cx="18732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5940425" y="3933825"/>
            <a:ext cx="50323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橢圓 4"/>
          <p:cNvSpPr/>
          <p:nvPr/>
        </p:nvSpPr>
        <p:spPr>
          <a:xfrm>
            <a:off x="7164388" y="3573463"/>
            <a:ext cx="1079500" cy="1008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7" name="直線單箭頭接點 6"/>
          <p:cNvCxnSpPr/>
          <p:nvPr/>
        </p:nvCxnSpPr>
        <p:spPr>
          <a:xfrm rot="5400000" flipH="1" flipV="1">
            <a:off x="7561263" y="3752850"/>
            <a:ext cx="431800" cy="21590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弧形箭號 (下彎) 7"/>
          <p:cNvSpPr/>
          <p:nvPr/>
        </p:nvSpPr>
        <p:spPr>
          <a:xfrm rot="20435165" flipH="1">
            <a:off x="7029450" y="3362325"/>
            <a:ext cx="936625" cy="2159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9" name="向左箭號 8"/>
          <p:cNvSpPr/>
          <p:nvPr/>
        </p:nvSpPr>
        <p:spPr>
          <a:xfrm>
            <a:off x="7451725" y="3789363"/>
            <a:ext cx="217488" cy="1444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7235825" y="5300663"/>
            <a:ext cx="1081088" cy="1008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5400000" flipH="1" flipV="1">
            <a:off x="7632700" y="5481638"/>
            <a:ext cx="431800" cy="21590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弧形箭號 (下彎) 11"/>
          <p:cNvSpPr/>
          <p:nvPr/>
        </p:nvSpPr>
        <p:spPr>
          <a:xfrm rot="1794317">
            <a:off x="7831138" y="5064125"/>
            <a:ext cx="865187"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3" name="向左箭號 12"/>
          <p:cNvSpPr/>
          <p:nvPr/>
        </p:nvSpPr>
        <p:spPr>
          <a:xfrm flipH="1">
            <a:off x="7956550" y="5589588"/>
            <a:ext cx="215900" cy="1444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加號 13"/>
          <p:cNvSpPr/>
          <p:nvPr/>
        </p:nvSpPr>
        <p:spPr>
          <a:xfrm>
            <a:off x="3276600" y="4005263"/>
            <a:ext cx="287338" cy="36036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04462" name="Object 2"/>
          <p:cNvGraphicFramePr>
            <a:graphicFrameLocks noChangeAspect="1"/>
          </p:cNvGraphicFramePr>
          <p:nvPr/>
        </p:nvGraphicFramePr>
        <p:xfrm>
          <a:off x="754063" y="5229225"/>
          <a:ext cx="2840037" cy="360363"/>
        </p:xfrm>
        <a:graphic>
          <a:graphicData uri="http://schemas.openxmlformats.org/presentationml/2006/ole">
            <mc:AlternateContent xmlns:mc="http://schemas.openxmlformats.org/markup-compatibility/2006">
              <mc:Choice xmlns:v="urn:schemas-microsoft-com:vml" Requires="v">
                <p:oleObj name="方程式" r:id="rId4" imgW="1803400" imgH="228600" progId="Equation.3">
                  <p:embed/>
                </p:oleObj>
              </mc:Choice>
              <mc:Fallback>
                <p:oleObj name="方程式" r:id="rId4" imgW="1803400" imgH="228600" progId="Equation.3">
                  <p:embed/>
                  <p:pic>
                    <p:nvPicPr>
                      <p:cNvPr id="10446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63" y="5229225"/>
                        <a:ext cx="2840037" cy="3603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04463" name="Object 3"/>
          <p:cNvGraphicFramePr>
            <a:graphicFrameLocks noChangeAspect="1"/>
          </p:cNvGraphicFramePr>
          <p:nvPr/>
        </p:nvGraphicFramePr>
        <p:xfrm>
          <a:off x="4356100" y="5229225"/>
          <a:ext cx="1079500" cy="360363"/>
        </p:xfrm>
        <a:graphic>
          <a:graphicData uri="http://schemas.openxmlformats.org/presentationml/2006/ole">
            <mc:AlternateContent xmlns:mc="http://schemas.openxmlformats.org/markup-compatibility/2006">
              <mc:Choice xmlns:v="urn:schemas-microsoft-com:vml" Requires="v">
                <p:oleObj name="方程式" r:id="rId6" imgW="685800" imgH="228600" progId="Equation.3">
                  <p:embed/>
                </p:oleObj>
              </mc:Choice>
              <mc:Fallback>
                <p:oleObj name="方程式" r:id="rId6" imgW="685800" imgH="228600" progId="Equation.3">
                  <p:embed/>
                  <p:pic>
                    <p:nvPicPr>
                      <p:cNvPr id="10446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5229225"/>
                        <a:ext cx="1079500" cy="3603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4464" name="文字方塊 16"/>
          <p:cNvSpPr txBox="1">
            <a:spLocks noChangeArrowheads="1"/>
          </p:cNvSpPr>
          <p:nvPr/>
        </p:nvSpPr>
        <p:spPr bwMode="auto">
          <a:xfrm>
            <a:off x="1763713" y="5734050"/>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a:t>y</a:t>
            </a:r>
            <a:r>
              <a:rPr lang="en-US" altLang="zh-TW" sz="1800"/>
              <a:t> </a:t>
            </a:r>
            <a:r>
              <a:rPr lang="zh-TW" altLang="en-US" sz="1800"/>
              <a:t>偏振</a:t>
            </a:r>
          </a:p>
        </p:txBody>
      </p:sp>
      <p:sp>
        <p:nvSpPr>
          <p:cNvPr id="104465" name="文字方塊 17"/>
          <p:cNvSpPr txBox="1">
            <a:spLocks noChangeArrowheads="1"/>
          </p:cNvSpPr>
          <p:nvPr/>
        </p:nvSpPr>
        <p:spPr bwMode="auto">
          <a:xfrm>
            <a:off x="4356100" y="5734050"/>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z </a:t>
            </a:r>
            <a:r>
              <a:rPr lang="zh-TW" altLang="en-US" sz="1800"/>
              <a:t>偏振</a:t>
            </a:r>
          </a:p>
        </p:txBody>
      </p:sp>
      <p:sp>
        <p:nvSpPr>
          <p:cNvPr id="104466" name="文字方塊 18"/>
          <p:cNvSpPr txBox="1">
            <a:spLocks noChangeArrowheads="1"/>
          </p:cNvSpPr>
          <p:nvPr/>
        </p:nvSpPr>
        <p:spPr bwMode="auto">
          <a:xfrm>
            <a:off x="7164388" y="2781300"/>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左旋光</a:t>
            </a:r>
          </a:p>
        </p:txBody>
      </p:sp>
      <p:sp>
        <p:nvSpPr>
          <p:cNvPr id="104467" name="文字方塊 19"/>
          <p:cNvSpPr txBox="1">
            <a:spLocks noChangeArrowheads="1"/>
          </p:cNvSpPr>
          <p:nvPr/>
        </p:nvSpPr>
        <p:spPr bwMode="auto">
          <a:xfrm>
            <a:off x="7235825" y="4652963"/>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右旋光</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圖片 1" descr="33_30_Fig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3" y="1358900"/>
            <a:ext cx="85344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File:Chirality with hand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836613"/>
            <a:ext cx="43926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4" descr="File:Betaine-Alanine.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4149725"/>
            <a:ext cx="62515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physicstoday.org/images/update/05_2011_updat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908050"/>
            <a:ext cx="3168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4" descr="File:Tartaric-acid-3D-balls.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860800"/>
            <a:ext cx="4306888"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6" descr="File:Tartaric acid.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149725"/>
            <a:ext cx="33258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File:D-tartaric acid.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420938"/>
            <a:ext cx="1295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文字方塊 3"/>
          <p:cNvSpPr txBox="1">
            <a:spLocks noChangeArrowheads="1"/>
          </p:cNvSpPr>
          <p:nvPr/>
        </p:nvSpPr>
        <p:spPr bwMode="auto">
          <a:xfrm>
            <a:off x="2195513" y="1628775"/>
            <a:ext cx="1944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err="1"/>
              <a:t>levotartaric</a:t>
            </a:r>
            <a:r>
              <a:rPr lang="en-US" altLang="zh-TW" sz="1800" dirty="0"/>
              <a:t> acid</a:t>
            </a:r>
            <a:br>
              <a:rPr lang="en-US" altLang="zh-TW" sz="1800" dirty="0"/>
            </a:br>
            <a:r>
              <a:rPr lang="en-US" altLang="zh-TW" sz="1800" dirty="0"/>
              <a:t>(</a:t>
            </a:r>
            <a:r>
              <a:rPr lang="es-ES" altLang="zh-TW" sz="1800" dirty="0"/>
              <a:t>L-(+)-</a:t>
            </a:r>
            <a:r>
              <a:rPr lang="es-ES" altLang="zh-TW" sz="1800" dirty="0" err="1"/>
              <a:t>tartaric</a:t>
            </a:r>
            <a:r>
              <a:rPr lang="es-ES" altLang="zh-TW" sz="1800" dirty="0"/>
              <a:t> </a:t>
            </a:r>
            <a:r>
              <a:rPr lang="es-ES" altLang="zh-TW" sz="1800" dirty="0" err="1"/>
              <a:t>acid</a:t>
            </a:r>
            <a:r>
              <a:rPr lang="en-US" altLang="zh-TW" sz="1800" dirty="0"/>
              <a:t>) </a:t>
            </a:r>
          </a:p>
        </p:txBody>
      </p:sp>
      <p:pic>
        <p:nvPicPr>
          <p:cNvPr id="108548" name="Picture 5" descr="File:L-tartaric acid.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492375"/>
            <a:ext cx="11525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文字方塊 5"/>
          <p:cNvSpPr txBox="1">
            <a:spLocks noChangeArrowheads="1"/>
          </p:cNvSpPr>
          <p:nvPr/>
        </p:nvSpPr>
        <p:spPr bwMode="auto">
          <a:xfrm>
            <a:off x="4716463" y="1557338"/>
            <a:ext cx="2160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s-ES" altLang="zh-TW" sz="1800" dirty="0" err="1"/>
              <a:t>dextrotartaric</a:t>
            </a:r>
            <a:r>
              <a:rPr lang="es-ES" altLang="zh-TW" sz="1800" dirty="0"/>
              <a:t> </a:t>
            </a:r>
            <a:r>
              <a:rPr lang="es-ES" altLang="zh-TW" sz="1800" dirty="0" err="1"/>
              <a:t>acid</a:t>
            </a:r>
            <a:br>
              <a:rPr lang="es-ES" altLang="zh-TW" sz="1800" dirty="0"/>
            </a:br>
            <a:r>
              <a:rPr lang="es-ES" altLang="zh-TW" sz="1800" dirty="0"/>
              <a:t>(</a:t>
            </a:r>
            <a:r>
              <a:rPr lang="en-US" altLang="zh-TW" sz="1800" dirty="0"/>
              <a:t>D-(−)-tartaric acid</a:t>
            </a:r>
            <a:r>
              <a:rPr lang="es-ES" altLang="zh-TW" sz="1800" dirty="0"/>
              <a:t>)</a:t>
            </a:r>
            <a:endParaRPr lang="zh-TW" alt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8373" y="1003916"/>
            <a:ext cx="7787439" cy="369332"/>
          </a:xfrm>
          <a:prstGeom prst="rect">
            <a:avLst/>
          </a:prstGeom>
        </p:spPr>
        <p:txBody>
          <a:bodyPr wrap="square">
            <a:spAutoFit/>
          </a:bodyPr>
          <a:lstStyle/>
          <a:p>
            <a:r>
              <a:rPr lang="zh-TW" altLang="en-US" sz="1800" dirty="0"/>
              <a:t>電磁波：電與磁的自動化，以上情節需要電場變化與磁場變化彼此感生。</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70" y="2961821"/>
            <a:ext cx="2418999" cy="302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951225" y="6279006"/>
            <a:ext cx="3448380" cy="369332"/>
          </a:xfrm>
          <a:prstGeom prst="rect">
            <a:avLst/>
          </a:prstGeom>
        </p:spPr>
        <p:txBody>
          <a:bodyPr wrap="none">
            <a:spAutoFit/>
          </a:bodyPr>
          <a:lstStyle/>
          <a:p>
            <a:r>
              <a:rPr lang="en-US" altLang="zh-TW" sz="1800" dirty="0"/>
              <a:t>James Clerk Maxwell (1831–1879)</a:t>
            </a:r>
            <a:endParaRPr lang="zh-TW" altLang="en-US" sz="1800" dirty="0"/>
          </a:p>
        </p:txBody>
      </p:sp>
      <p:sp>
        <p:nvSpPr>
          <p:cNvPr id="7" name="矩形 6"/>
          <p:cNvSpPr/>
          <p:nvPr/>
        </p:nvSpPr>
        <p:spPr>
          <a:xfrm>
            <a:off x="4887035" y="5980808"/>
            <a:ext cx="3375375" cy="276999"/>
          </a:xfrm>
          <a:prstGeom prst="rect">
            <a:avLst/>
          </a:prstGeom>
        </p:spPr>
        <p:txBody>
          <a:bodyPr wrap="square">
            <a:spAutoFit/>
          </a:bodyPr>
          <a:lstStyle/>
          <a:p>
            <a:r>
              <a:rPr lang="en-US" altLang="zh-TW" sz="1200" dirty="0"/>
              <a:t>many thanks to Fu-</a:t>
            </a:r>
            <a:r>
              <a:rPr lang="en-US" altLang="zh-TW" sz="1200" dirty="0" err="1"/>
              <a:t>Kwun</a:t>
            </a:r>
            <a:r>
              <a:rPr lang="en-US" altLang="zh-TW" sz="1200" dirty="0"/>
              <a:t> Hwang</a:t>
            </a:r>
            <a:endParaRPr lang="zh-TW" altLang="en-US" sz="1200" dirty="0"/>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1930" y="2978950"/>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p:cNvSpPr txBox="1">
            <a:spLocks noChangeArrowheads="1"/>
          </p:cNvSpPr>
          <p:nvPr/>
        </p:nvSpPr>
        <p:spPr bwMode="auto">
          <a:xfrm>
            <a:off x="1151620" y="430647"/>
            <a:ext cx="481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傳播的獨立的電磁場就是一種波！</a:t>
            </a:r>
          </a:p>
        </p:txBody>
      </p:sp>
      <p:sp>
        <p:nvSpPr>
          <p:cNvPr id="9" name="文字方塊 9">
            <a:extLst>
              <a:ext uri="{FF2B5EF4-FFF2-40B4-BE49-F238E27FC236}">
                <a16:creationId xmlns:a16="http://schemas.microsoft.com/office/drawing/2014/main" id="{660DA5E5-9734-3FF5-5934-4EE362184EEE}"/>
              </a:ext>
            </a:extLst>
          </p:cNvPr>
          <p:cNvSpPr txBox="1">
            <a:spLocks noChangeArrowheads="1"/>
          </p:cNvSpPr>
          <p:nvPr/>
        </p:nvSpPr>
        <p:spPr bwMode="auto">
          <a:xfrm>
            <a:off x="1167352" y="1460820"/>
            <a:ext cx="7787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電場變化與磁場變化必須剛好彼此協調配合：</a:t>
            </a:r>
          </a:p>
        </p:txBody>
      </p:sp>
      <p:sp>
        <p:nvSpPr>
          <p:cNvPr id="10" name="文字方塊 9">
            <a:extLst>
              <a:ext uri="{FF2B5EF4-FFF2-40B4-BE49-F238E27FC236}">
                <a16:creationId xmlns:a16="http://schemas.microsoft.com/office/drawing/2014/main" id="{5195BEE6-F404-E8F2-A023-6F48C30DD8CF}"/>
              </a:ext>
            </a:extLst>
          </p:cNvPr>
          <p:cNvSpPr txBox="1">
            <a:spLocks noChangeArrowheads="1"/>
          </p:cNvSpPr>
          <p:nvPr/>
        </p:nvSpPr>
        <p:spPr bwMode="auto">
          <a:xfrm>
            <a:off x="1151620" y="1899893"/>
            <a:ext cx="7787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電場變化產生的磁場變化，剛好產生前述的電場變化，</a:t>
            </a:r>
          </a:p>
        </p:txBody>
      </p:sp>
      <p:sp>
        <p:nvSpPr>
          <p:cNvPr id="12" name="TextBox 11">
            <a:extLst>
              <a:ext uri="{FF2B5EF4-FFF2-40B4-BE49-F238E27FC236}">
                <a16:creationId xmlns:a16="http://schemas.microsoft.com/office/drawing/2014/main" id="{2227C4BF-09B7-0127-1A22-D6A160FAC53E}"/>
              </a:ext>
            </a:extLst>
          </p:cNvPr>
          <p:cNvSpPr txBox="1"/>
          <p:nvPr/>
        </p:nvSpPr>
        <p:spPr>
          <a:xfrm>
            <a:off x="1167352" y="2355177"/>
            <a:ext cx="4572000" cy="369332"/>
          </a:xfrm>
          <a:prstGeom prst="rect">
            <a:avLst/>
          </a:prstGeom>
          <a:noFill/>
        </p:spPr>
        <p:txBody>
          <a:bodyPr wrap="square">
            <a:spAutoFit/>
          </a:bodyPr>
          <a:lstStyle/>
          <a:p>
            <a:r>
              <a:rPr lang="zh-TW" altLang="en-US" sz="1800" dirty="0"/>
              <a:t>如此，電磁場的變化就能在真空中一直傳播。</a:t>
            </a:r>
            <a:endParaRPr lang="en-TW" sz="1800" dirty="0"/>
          </a:p>
        </p:txBody>
      </p:sp>
    </p:spTree>
    <p:extLst>
      <p:ext uri="{BB962C8B-B14F-4D97-AF65-F5344CB8AC3E}">
        <p14:creationId xmlns:p14="http://schemas.microsoft.com/office/powerpoint/2010/main" val="1318476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spacetelescope.org/images/screen/heic080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684213"/>
            <a:ext cx="641985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文字方塊 6"/>
          <p:cNvSpPr txBox="1">
            <a:spLocks noChangeArrowheads="1"/>
          </p:cNvSpPr>
          <p:nvPr/>
        </p:nvSpPr>
        <p:spPr bwMode="auto">
          <a:xfrm>
            <a:off x="701570" y="5943502"/>
            <a:ext cx="8056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en-US" altLang="zh-TW" sz="1800" dirty="0">
                <a:solidFill>
                  <a:srgbClr val="000000"/>
                </a:solidFill>
                <a:latin typeface="Times New Roman" panose="02020603050405020304" pitchFamily="18" charset="0"/>
                <a:cs typeface="Times New Roman" panose="02020603050405020304" pitchFamily="18" charset="0"/>
              </a:rPr>
              <a:t>A1689-zD1</a:t>
            </a:r>
            <a:r>
              <a:rPr lang="zh-TW" altLang="en-US" sz="1800" dirty="0">
                <a:solidFill>
                  <a:srgbClr val="000000"/>
                </a:solidFill>
                <a:latin typeface="Times New Roman" panose="02020603050405020304" pitchFamily="18" charset="0"/>
                <a:cs typeface="Times New Roman" panose="02020603050405020304" pitchFamily="18" charset="0"/>
              </a:rPr>
              <a:t>銀河距離地球</a:t>
            </a:r>
            <a:r>
              <a:rPr lang="en-US" altLang="zh-TW" sz="1800" dirty="0">
                <a:solidFill>
                  <a:srgbClr val="000000"/>
                </a:solidFill>
                <a:latin typeface="Times New Roman" panose="02020603050405020304" pitchFamily="18" charset="0"/>
                <a:cs typeface="Times New Roman" panose="02020603050405020304" pitchFamily="18" charset="0"/>
              </a:rPr>
              <a:t>130</a:t>
            </a:r>
            <a:r>
              <a:rPr lang="zh-TW" altLang="en-US" sz="1800" dirty="0">
                <a:solidFill>
                  <a:srgbClr val="000000"/>
                </a:solidFill>
                <a:latin typeface="Times New Roman" panose="02020603050405020304" pitchFamily="18" charset="0"/>
                <a:cs typeface="Times New Roman" panose="02020603050405020304" pitchFamily="18" charset="0"/>
              </a:rPr>
              <a:t>億光年，所發出的電磁波已獨立走了</a:t>
            </a:r>
            <a:r>
              <a:rPr lang="en-US" altLang="zh-TW" sz="1800" dirty="0">
                <a:solidFill>
                  <a:srgbClr val="000000"/>
                </a:solidFill>
                <a:latin typeface="Times New Roman" panose="02020603050405020304" pitchFamily="18" charset="0"/>
                <a:cs typeface="Times New Roman" panose="02020603050405020304" pitchFamily="18" charset="0"/>
              </a:rPr>
              <a:t>130</a:t>
            </a:r>
            <a:r>
              <a:rPr lang="zh-TW" altLang="en-US" sz="1800" dirty="0">
                <a:solidFill>
                  <a:srgbClr val="000000"/>
                </a:solidFill>
                <a:latin typeface="Times New Roman" panose="02020603050405020304" pitchFamily="18" charset="0"/>
                <a:cs typeface="Times New Roman" panose="02020603050405020304" pitchFamily="18" charset="0"/>
              </a:rPr>
              <a:t>億年！</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2C363B2-990D-1146-84C8-24FAC2616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815" y="1133745"/>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a:extLst>
              <a:ext uri="{FF2B5EF4-FFF2-40B4-BE49-F238E27FC236}">
                <a16:creationId xmlns:a16="http://schemas.microsoft.com/office/drawing/2014/main" id="{16AC0949-B5C1-4948-AE30-C511E860FF38}"/>
              </a:ext>
            </a:extLst>
          </p:cNvPr>
          <p:cNvSpPr txBox="1"/>
          <p:nvPr/>
        </p:nvSpPr>
        <p:spPr>
          <a:xfrm>
            <a:off x="3761910" y="5139190"/>
            <a:ext cx="1620180" cy="369332"/>
          </a:xfrm>
          <a:prstGeom prst="rect">
            <a:avLst/>
          </a:prstGeom>
          <a:noFill/>
        </p:spPr>
        <p:txBody>
          <a:bodyPr wrap="square" rtlCol="0">
            <a:spAutoFit/>
          </a:bodyPr>
          <a:lstStyle/>
          <a:p>
            <a:r>
              <a:rPr kumimoji="1" lang="zh-TW" altLang="en-US" sz="1800" dirty="0"/>
              <a:t>一點點歷史</a:t>
            </a:r>
          </a:p>
        </p:txBody>
      </p:sp>
    </p:spTree>
    <p:extLst>
      <p:ext uri="{BB962C8B-B14F-4D97-AF65-F5344CB8AC3E}">
        <p14:creationId xmlns:p14="http://schemas.microsoft.com/office/powerpoint/2010/main" val="1518459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88" y="908720"/>
            <a:ext cx="7091363" cy="275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024846" y="4352998"/>
            <a:ext cx="7728144" cy="369332"/>
          </a:xfrm>
          <a:prstGeom prst="rect">
            <a:avLst/>
          </a:prstGeom>
        </p:spPr>
        <p:txBody>
          <a:bodyPr wrap="square">
            <a:spAutoFit/>
          </a:bodyPr>
          <a:lstStyle/>
          <a:p>
            <a:r>
              <a:rPr lang="zh-TW" altLang="zh-TW" sz="1800" dirty="0"/>
              <a:t>強調的是流體可以捕捉到電磁場空間分布的幾何性質。</a:t>
            </a:r>
            <a:endParaRPr lang="zh-TW" altLang="en-US" sz="1800" dirty="0"/>
          </a:p>
        </p:txBody>
      </p:sp>
      <p:sp>
        <p:nvSpPr>
          <p:cNvPr id="5" name="矩形 4"/>
          <p:cNvSpPr/>
          <p:nvPr/>
        </p:nvSpPr>
        <p:spPr>
          <a:xfrm>
            <a:off x="1065949" y="3880901"/>
            <a:ext cx="7645938" cy="369332"/>
          </a:xfrm>
          <a:prstGeom prst="rect">
            <a:avLst/>
          </a:prstGeom>
        </p:spPr>
        <p:txBody>
          <a:bodyPr wrap="square">
            <a:spAutoFit/>
          </a:bodyPr>
          <a:lstStyle/>
          <a:p>
            <a:r>
              <a:rPr lang="en-US" altLang="zh-TW" sz="1800" dirty="0"/>
              <a:t>Maxwell</a:t>
            </a:r>
            <a:r>
              <a:rPr lang="zh-TW" altLang="zh-TW" sz="1800" dirty="0"/>
              <a:t>將場線中的電磁力，類比於一沿</a:t>
            </a:r>
            <a:r>
              <a:rPr lang="zh-TW" altLang="en-US" sz="1800" dirty="0"/>
              <a:t>場</a:t>
            </a:r>
            <a:r>
              <a:rPr lang="zh-TW" altLang="zh-TW" sz="1800" dirty="0"/>
              <a:t>線流動的不可壓縮流體，</a:t>
            </a:r>
            <a:endParaRPr lang="zh-TW" altLang="en-US" sz="1800" dirty="0"/>
          </a:p>
        </p:txBody>
      </p:sp>
      <p:sp>
        <p:nvSpPr>
          <p:cNvPr id="2" name="文字方塊 1"/>
          <p:cNvSpPr txBox="1"/>
          <p:nvPr/>
        </p:nvSpPr>
        <p:spPr bwMode="auto">
          <a:xfrm>
            <a:off x="1136300" y="368660"/>
            <a:ext cx="678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Maxwell</a:t>
            </a:r>
            <a:r>
              <a:rPr lang="zh-TW" altLang="en-US" sz="1800" dirty="0"/>
              <a:t> 曾以具體的物理模型來討論場線的幾何性質！</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26324" t="60593" r="6329"/>
          <a:stretch/>
        </p:blipFill>
        <p:spPr>
          <a:xfrm>
            <a:off x="4223548" y="4826006"/>
            <a:ext cx="3544799" cy="1555643"/>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26324" r="6329" b="55306"/>
          <a:stretch/>
        </p:blipFill>
        <p:spPr>
          <a:xfrm>
            <a:off x="983188" y="4826006"/>
            <a:ext cx="3125423" cy="1555643"/>
          </a:xfrm>
          <a:prstGeom prst="rect">
            <a:avLst/>
          </a:prstGeom>
        </p:spPr>
      </p:pic>
    </p:spTree>
    <p:extLst>
      <p:ext uri="{BB962C8B-B14F-4D97-AF65-F5344CB8AC3E}">
        <p14:creationId xmlns:p14="http://schemas.microsoft.com/office/powerpoint/2010/main" val="376209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4" name="Picture 1" descr="30_00_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22" y="660400"/>
            <a:ext cx="8218733" cy="5288880"/>
          </a:xfrm>
          <a:prstGeom prst="rect">
            <a:avLst/>
          </a:prstGeom>
        </p:spPr>
      </p:pic>
      <p:sp>
        <p:nvSpPr>
          <p:cNvPr id="5" name="矩形 4"/>
          <p:cNvSpPr/>
          <p:nvPr/>
        </p:nvSpPr>
        <p:spPr>
          <a:xfrm>
            <a:off x="2411760" y="5949280"/>
            <a:ext cx="4572000" cy="369332"/>
          </a:xfrm>
          <a:prstGeom prst="rect">
            <a:avLst/>
          </a:prstGeom>
        </p:spPr>
        <p:txBody>
          <a:bodyPr>
            <a:spAutoFit/>
          </a:bodyPr>
          <a:lstStyle/>
          <a:p>
            <a:r>
              <a:rPr lang="en-US" altLang="zh-TW" sz="1800" dirty="0"/>
              <a:t>ALMA, the Atacama Large Millimeter Array</a:t>
            </a:r>
            <a:endParaRPr lang="zh-TW" altLang="en-US" sz="1800" dirty="0"/>
          </a:p>
        </p:txBody>
      </p:sp>
      <p:sp>
        <p:nvSpPr>
          <p:cNvPr id="6" name="文字方塊 5"/>
          <p:cNvSpPr txBox="1"/>
          <p:nvPr/>
        </p:nvSpPr>
        <p:spPr>
          <a:xfrm>
            <a:off x="2411760" y="6318612"/>
            <a:ext cx="4455495" cy="369332"/>
          </a:xfrm>
          <a:prstGeom prst="rect">
            <a:avLst/>
          </a:prstGeom>
          <a:noFill/>
        </p:spPr>
        <p:txBody>
          <a:bodyPr wrap="square" rtlCol="0">
            <a:spAutoFit/>
          </a:bodyPr>
          <a:lstStyle/>
          <a:p>
            <a:r>
              <a:rPr lang="zh-TW" altLang="en-US" sz="1800" dirty="0"/>
              <a:t>電磁波偵測天線陣列</a:t>
            </a:r>
          </a:p>
        </p:txBody>
      </p:sp>
    </p:spTree>
    <p:extLst>
      <p:ext uri="{BB962C8B-B14F-4D97-AF65-F5344CB8AC3E}">
        <p14:creationId xmlns:p14="http://schemas.microsoft.com/office/powerpoint/2010/main" val="3964151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8"/>
          <p:cNvSpPr txBox="1">
            <a:spLocks noChangeArrowheads="1"/>
          </p:cNvSpPr>
          <p:nvPr/>
        </p:nvSpPr>
        <p:spPr bwMode="auto">
          <a:xfrm>
            <a:off x="1331640" y="5082015"/>
            <a:ext cx="42672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t>氣體就是一羣不斷</a:t>
            </a:r>
            <a:r>
              <a:rPr lang="zh-TW" altLang="en-US" sz="1800">
                <a:solidFill>
                  <a:srgbClr val="FF0000"/>
                </a:solidFill>
              </a:rPr>
              <a:t>運動碰撞</a:t>
            </a:r>
            <a:r>
              <a:rPr lang="zh-TW" altLang="en-US" sz="1800"/>
              <a:t>的</a:t>
            </a:r>
            <a:r>
              <a:rPr lang="zh-TW" altLang="en-US" sz="1800">
                <a:solidFill>
                  <a:srgbClr val="FF0000"/>
                </a:solidFill>
              </a:rPr>
              <a:t>牛頓粒子</a:t>
            </a:r>
            <a:r>
              <a:rPr lang="zh-TW" altLang="en-US" sz="1800"/>
              <a:t>！</a:t>
            </a:r>
          </a:p>
        </p:txBody>
      </p:sp>
      <p:sp>
        <p:nvSpPr>
          <p:cNvPr id="30723" name="文字方塊 8"/>
          <p:cNvSpPr txBox="1">
            <a:spLocks noChangeArrowheads="1"/>
          </p:cNvSpPr>
          <p:nvPr/>
        </p:nvSpPr>
        <p:spPr bwMode="auto">
          <a:xfrm>
            <a:off x="1331640" y="5621124"/>
            <a:ext cx="449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itchFamily="18" charset="0"/>
                <a:cs typeface="Times New Roman" pitchFamily="18" charset="0"/>
              </a:rPr>
              <a:t>熱力學不過就是牛頓力學。</a:t>
            </a:r>
          </a:p>
        </p:txBody>
      </p:sp>
      <p:pic>
        <p:nvPicPr>
          <p:cNvPr id="30724" name="Picture 3" descr="D:\Downloads\Data\Knight\Media\Chapter18\Images\18_09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t="18462" r="8983" b="40923"/>
          <a:stretch>
            <a:fillRect/>
          </a:stretch>
        </p:blipFill>
        <p:spPr bwMode="auto">
          <a:xfrm>
            <a:off x="1331640" y="3222625"/>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141721" y="858423"/>
            <a:ext cx="6615735" cy="369332"/>
          </a:xfrm>
          <a:prstGeom prst="rect">
            <a:avLst/>
          </a:prstGeom>
        </p:spPr>
        <p:txBody>
          <a:bodyPr wrap="square">
            <a:spAutoFit/>
          </a:bodyPr>
          <a:lstStyle/>
          <a:p>
            <a:r>
              <a:rPr lang="en-US" altLang="zh-TW" sz="1800" dirty="0"/>
              <a:t>Maxwell</a:t>
            </a:r>
            <a:r>
              <a:rPr lang="zh-TW" altLang="zh-TW" sz="1800" dirty="0"/>
              <a:t>依舊認為對場的物理了解，必須來自對場的機械觀念</a:t>
            </a:r>
            <a:endParaRPr lang="zh-TW" altLang="en-US" sz="1800" dirty="0"/>
          </a:p>
        </p:txBody>
      </p:sp>
      <p:sp>
        <p:nvSpPr>
          <p:cNvPr id="2" name="矩形 1"/>
          <p:cNvSpPr/>
          <p:nvPr/>
        </p:nvSpPr>
        <p:spPr>
          <a:xfrm>
            <a:off x="1141721" y="1258259"/>
            <a:ext cx="6603032" cy="369332"/>
          </a:xfrm>
          <a:prstGeom prst="rect">
            <a:avLst/>
          </a:prstGeom>
        </p:spPr>
        <p:txBody>
          <a:bodyPr wrap="square">
            <a:spAutoFit/>
          </a:bodyPr>
          <a:lstStyle/>
          <a:p>
            <a:r>
              <a:rPr lang="zh-TW" altLang="zh-TW" sz="1800" dirty="0"/>
              <a:t>主張如</a:t>
            </a:r>
            <a:r>
              <a:rPr lang="en-US" altLang="zh-TW" sz="1800" dirty="0"/>
              <a:t>Thomson</a:t>
            </a:r>
            <a:r>
              <a:rPr lang="zh-TW" altLang="zh-TW" sz="1800" dirty="0"/>
              <a:t>，由彈性固體的定律出發，來了解場的行為。</a:t>
            </a:r>
            <a:endParaRPr lang="zh-TW" altLang="en-US" sz="1800" dirty="0"/>
          </a:p>
        </p:txBody>
      </p:sp>
      <p:sp>
        <p:nvSpPr>
          <p:cNvPr id="3" name="矩形 2"/>
          <p:cNvSpPr/>
          <p:nvPr/>
        </p:nvSpPr>
        <p:spPr>
          <a:xfrm>
            <a:off x="1123428" y="1848533"/>
            <a:ext cx="7129083" cy="369332"/>
          </a:xfrm>
          <a:prstGeom prst="rect">
            <a:avLst/>
          </a:prstGeom>
        </p:spPr>
        <p:txBody>
          <a:bodyPr wrap="square">
            <a:spAutoFit/>
          </a:bodyPr>
          <a:lstStyle/>
          <a:p>
            <a:r>
              <a:rPr lang="zh-TW" altLang="zh-TW" sz="1800" dirty="0"/>
              <a:t>這就如同氣體動力論以氣體的分子組成成分來描述氣體的性質一樣</a:t>
            </a:r>
            <a:endParaRPr lang="zh-TW" altLang="en-US" sz="1800" dirty="0"/>
          </a:p>
        </p:txBody>
      </p:sp>
    </p:spTree>
    <p:extLst>
      <p:ext uri="{BB962C8B-B14F-4D97-AF65-F5344CB8AC3E}">
        <p14:creationId xmlns:p14="http://schemas.microsoft.com/office/powerpoint/2010/main" val="3977049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968" y="1808820"/>
            <a:ext cx="2858212" cy="4810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747739" y="885490"/>
            <a:ext cx="6030670" cy="923330"/>
          </a:xfrm>
          <a:prstGeom prst="rect">
            <a:avLst/>
          </a:prstGeom>
        </p:spPr>
        <p:txBody>
          <a:bodyPr wrap="square">
            <a:spAutoFit/>
          </a:bodyPr>
          <a:lstStyle/>
          <a:p>
            <a:pPr>
              <a:lnSpc>
                <a:spcPct val="150000"/>
              </a:lnSpc>
            </a:pPr>
            <a:r>
              <a:rPr lang="en-US" altLang="zh-TW" sz="1800" dirty="0"/>
              <a:t>Maxwell</a:t>
            </a:r>
            <a:r>
              <a:rPr lang="zh-TW" altLang="zh-TW" sz="1800" dirty="0"/>
              <a:t>電磁學</a:t>
            </a:r>
            <a:r>
              <a:rPr lang="zh-TW" altLang="en-US" sz="1800" dirty="0"/>
              <a:t>的第二篇文章</a:t>
            </a:r>
            <a:r>
              <a:rPr lang="zh-TW" altLang="zh-TW" sz="1800" dirty="0"/>
              <a:t>嘗試從媒介電磁力的介質的組成成分的性質，來了解電磁場的行為。</a:t>
            </a:r>
            <a:endParaRPr lang="zh-TW" altLang="en-US" sz="1800" dirty="0"/>
          </a:p>
        </p:txBody>
      </p:sp>
      <p:sp>
        <p:nvSpPr>
          <p:cNvPr id="4" name="文字方塊 3">
            <a:extLst>
              <a:ext uri="{FF2B5EF4-FFF2-40B4-BE49-F238E27FC236}">
                <a16:creationId xmlns:a16="http://schemas.microsoft.com/office/drawing/2014/main" id="{5CAA4A01-1F07-AC48-BD26-0D36C12DB4BC}"/>
              </a:ext>
            </a:extLst>
          </p:cNvPr>
          <p:cNvSpPr txBox="1"/>
          <p:nvPr/>
        </p:nvSpPr>
        <p:spPr>
          <a:xfrm>
            <a:off x="1726668" y="523824"/>
            <a:ext cx="6854309" cy="369332"/>
          </a:xfrm>
          <a:prstGeom prst="rect">
            <a:avLst/>
          </a:prstGeom>
          <a:noFill/>
        </p:spPr>
        <p:txBody>
          <a:bodyPr wrap="square" rtlCol="0">
            <a:spAutoFit/>
          </a:bodyPr>
          <a:lstStyle/>
          <a:p>
            <a:r>
              <a:rPr lang="zh-Hant" altLang="en-US" sz="1800" dirty="0"/>
              <a:t>這樣的電磁波動傳播現象在</a:t>
            </a:r>
            <a:r>
              <a:rPr lang="en-US" altLang="zh-TW" sz="1800" dirty="0"/>
              <a:t>Maxwell</a:t>
            </a:r>
            <a:r>
              <a:rPr lang="zh-TW" altLang="zh-TW" sz="1800" dirty="0"/>
              <a:t>電磁學</a:t>
            </a:r>
            <a:r>
              <a:rPr lang="zh-TW" altLang="en-US" sz="1800" dirty="0"/>
              <a:t>的第二篇文章</a:t>
            </a:r>
            <a:r>
              <a:rPr lang="zh-Hant" altLang="en-US" sz="1800" dirty="0"/>
              <a:t>已經預見。</a:t>
            </a:r>
            <a:endParaRPr lang="zh-TW" altLang="en-US" sz="1800" dirty="0"/>
          </a:p>
        </p:txBody>
      </p:sp>
    </p:spTree>
    <p:extLst>
      <p:ext uri="{BB962C8B-B14F-4D97-AF65-F5344CB8AC3E}">
        <p14:creationId xmlns:p14="http://schemas.microsoft.com/office/powerpoint/2010/main" val="168452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41630" y="773705"/>
            <a:ext cx="7335815" cy="369332"/>
          </a:xfrm>
          <a:prstGeom prst="rect">
            <a:avLst/>
          </a:prstGeom>
        </p:spPr>
        <p:txBody>
          <a:bodyPr wrap="square">
            <a:spAutoFit/>
          </a:bodyPr>
          <a:lstStyle/>
          <a:p>
            <a:r>
              <a:rPr lang="en-US" altLang="zh-TW" sz="1800" dirty="0"/>
              <a:t>Maxwell</a:t>
            </a:r>
            <a:r>
              <a:rPr lang="zh-TW" altLang="zh-TW" sz="1800" dirty="0"/>
              <a:t>用</a:t>
            </a:r>
            <a:r>
              <a:rPr lang="en-US" altLang="zh-TW" sz="1800" dirty="0"/>
              <a:t>Physical</a:t>
            </a:r>
            <a:r>
              <a:rPr lang="zh-TW" altLang="zh-TW" sz="1800" dirty="0"/>
              <a:t>這個字，以別於之前他所強調的場線的幾何意義</a:t>
            </a:r>
            <a:endParaRPr lang="zh-TW" altLang="en-US" sz="1800" dirty="0"/>
          </a:p>
        </p:txBody>
      </p:sp>
      <p:sp>
        <p:nvSpPr>
          <p:cNvPr id="3" name="矩形 2"/>
          <p:cNvSpPr/>
          <p:nvPr/>
        </p:nvSpPr>
        <p:spPr>
          <a:xfrm>
            <a:off x="1241630" y="4367292"/>
            <a:ext cx="6753145" cy="369332"/>
          </a:xfrm>
          <a:prstGeom prst="rect">
            <a:avLst/>
          </a:prstGeom>
        </p:spPr>
        <p:txBody>
          <a:bodyPr wrap="square">
            <a:spAutoFit/>
          </a:bodyPr>
          <a:lstStyle/>
          <a:p>
            <a:r>
              <a:rPr lang="zh-TW" altLang="zh-TW" sz="1800" dirty="0"/>
              <a:t>他所提出的是一個具體的介質的模型：</a:t>
            </a:r>
            <a:r>
              <a:rPr lang="en-US" altLang="zh-TW" sz="1800" dirty="0"/>
              <a:t>Molecular Vortices</a:t>
            </a:r>
            <a:endParaRPr lang="zh-TW" altLang="en-US" sz="1800" dirty="0"/>
          </a:p>
        </p:txBody>
      </p:sp>
      <p:sp>
        <p:nvSpPr>
          <p:cNvPr id="4" name="矩形 3"/>
          <p:cNvSpPr/>
          <p:nvPr/>
        </p:nvSpPr>
        <p:spPr>
          <a:xfrm>
            <a:off x="1241630" y="5105485"/>
            <a:ext cx="7238014" cy="369332"/>
          </a:xfrm>
          <a:prstGeom prst="rect">
            <a:avLst/>
          </a:prstGeom>
        </p:spPr>
        <p:txBody>
          <a:bodyPr wrap="square">
            <a:spAutoFit/>
          </a:bodyPr>
          <a:lstStyle/>
          <a:p>
            <a:r>
              <a:rPr lang="zh-TW" altLang="zh-TW" sz="1800" dirty="0"/>
              <a:t>以</a:t>
            </a:r>
            <a:r>
              <a:rPr lang="zh-TW" altLang="en-US" sz="1800" dirty="0"/>
              <a:t>此模型</a:t>
            </a:r>
            <a:r>
              <a:rPr lang="zh-TW" altLang="zh-TW" sz="1800" dirty="0"/>
              <a:t>介質中的應力來系統地討論空間中電磁力的傳播</a:t>
            </a:r>
            <a:endParaRPr lang="zh-TW" altLang="en-US" sz="1800" dirty="0"/>
          </a:p>
        </p:txBody>
      </p:sp>
      <p:sp>
        <p:nvSpPr>
          <p:cNvPr id="5" name="矩形 4"/>
          <p:cNvSpPr/>
          <p:nvPr/>
        </p:nvSpPr>
        <p:spPr>
          <a:xfrm>
            <a:off x="1241630" y="5454225"/>
            <a:ext cx="6660740" cy="1015663"/>
          </a:xfrm>
          <a:prstGeom prst="rect">
            <a:avLst/>
          </a:prstGeom>
        </p:spPr>
        <p:txBody>
          <a:bodyPr wrap="square">
            <a:spAutoFit/>
          </a:bodyPr>
          <a:lstStyle/>
          <a:p>
            <a:r>
              <a:rPr lang="en-US" altLang="zh-TW" sz="2000" dirty="0"/>
              <a:t>investigate the mechanical results of certain states of tension and motion in a medium, and comparing those with the observed phenomena of magnetism and electricity</a:t>
            </a:r>
            <a:endParaRPr lang="zh-TW" altLang="en-US" sz="2000" dirty="0"/>
          </a:p>
        </p:txBody>
      </p:sp>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630" y="1275099"/>
            <a:ext cx="7288048" cy="283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DB548CCA-1D1B-4E72-0B78-17C62602A39F}"/>
              </a:ext>
            </a:extLst>
          </p:cNvPr>
          <p:cNvSpPr txBox="1"/>
          <p:nvPr/>
        </p:nvSpPr>
        <p:spPr>
          <a:xfrm>
            <a:off x="1241630" y="4736389"/>
            <a:ext cx="5772628" cy="369332"/>
          </a:xfrm>
          <a:prstGeom prst="rect">
            <a:avLst/>
          </a:prstGeom>
          <a:noFill/>
        </p:spPr>
        <p:txBody>
          <a:bodyPr wrap="square" rtlCol="0">
            <a:spAutoFit/>
          </a:bodyPr>
          <a:lstStyle/>
          <a:p>
            <a:pPr algn="l"/>
            <a:r>
              <a:rPr kumimoji="1" lang="en-US" sz="1800" dirty="0" err="1"/>
              <a:t>這個模型的行為完全滿足馬克斯威爾方程式</a:t>
            </a:r>
            <a:r>
              <a:rPr kumimoji="1" lang="en-US" sz="1800" dirty="0"/>
              <a:t>。</a:t>
            </a:r>
          </a:p>
        </p:txBody>
      </p:sp>
    </p:spTree>
    <p:extLst>
      <p:ext uri="{BB962C8B-B14F-4D97-AF65-F5344CB8AC3E}">
        <p14:creationId xmlns:p14="http://schemas.microsoft.com/office/powerpoint/2010/main" val="954968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933" y="593685"/>
            <a:ext cx="3778369" cy="589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015" y="572762"/>
            <a:ext cx="3955057" cy="612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3524" y="3969060"/>
            <a:ext cx="2130893" cy="266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46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7035" y="683695"/>
            <a:ext cx="3701942" cy="567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335" y="503675"/>
            <a:ext cx="3986469" cy="616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66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383" y="2093303"/>
            <a:ext cx="2205245" cy="301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627801" y="1088740"/>
            <a:ext cx="3416320" cy="369332"/>
          </a:xfrm>
          <a:prstGeom prst="rect">
            <a:avLst/>
          </a:prstGeom>
        </p:spPr>
        <p:txBody>
          <a:bodyPr wrap="none">
            <a:spAutoFit/>
          </a:bodyPr>
          <a:lstStyle/>
          <a:p>
            <a:r>
              <a:rPr lang="zh-TW" altLang="zh-TW" sz="1800" dirty="0"/>
              <a:t>磁場中似乎有一個旋轉在那裏</a:t>
            </a:r>
            <a:r>
              <a:rPr lang="zh-TW" altLang="en-US" sz="1800" dirty="0"/>
              <a:t>。</a:t>
            </a:r>
          </a:p>
        </p:txBody>
      </p:sp>
      <p:sp>
        <p:nvSpPr>
          <p:cNvPr id="3" name="矩形 2"/>
          <p:cNvSpPr/>
          <p:nvPr/>
        </p:nvSpPr>
        <p:spPr>
          <a:xfrm>
            <a:off x="1627801" y="1579149"/>
            <a:ext cx="5976410" cy="369332"/>
          </a:xfrm>
          <a:prstGeom prst="rect">
            <a:avLst/>
          </a:prstGeom>
        </p:spPr>
        <p:txBody>
          <a:bodyPr wrap="square">
            <a:spAutoFit/>
          </a:bodyPr>
          <a:lstStyle/>
          <a:p>
            <a:r>
              <a:rPr lang="zh-TW" altLang="zh-TW" sz="1800" dirty="0"/>
              <a:t>帶旋轉特性的連續體最典型的就是流體中的漩渦</a:t>
            </a:r>
            <a:r>
              <a:rPr lang="zh-TW" altLang="en-US" sz="1800" dirty="0"/>
              <a:t>。</a:t>
            </a:r>
          </a:p>
        </p:txBody>
      </p:sp>
      <p:sp>
        <p:nvSpPr>
          <p:cNvPr id="6" name="矩形 5"/>
          <p:cNvSpPr/>
          <p:nvPr/>
        </p:nvSpPr>
        <p:spPr>
          <a:xfrm>
            <a:off x="1508574" y="5364215"/>
            <a:ext cx="7635425" cy="369332"/>
          </a:xfrm>
          <a:prstGeom prst="rect">
            <a:avLst/>
          </a:prstGeom>
        </p:spPr>
        <p:txBody>
          <a:bodyPr wrap="square">
            <a:spAutoFit/>
          </a:bodyPr>
          <a:lstStyle/>
          <a:p>
            <a:r>
              <a:rPr lang="zh-TW" altLang="zh-TW" sz="1800" dirty="0"/>
              <a:t>漩渦有一個自然的傾向，會在旋轉軸的方向收縮，而在旋轉面的方向擴張</a:t>
            </a:r>
            <a:endParaRPr lang="zh-TW" altLang="en-US" sz="1800" dirty="0"/>
          </a:p>
        </p:txBody>
      </p:sp>
      <p:sp>
        <p:nvSpPr>
          <p:cNvPr id="7" name="向下箭號 6"/>
          <p:cNvSpPr/>
          <p:nvPr/>
        </p:nvSpPr>
        <p:spPr>
          <a:xfrm>
            <a:off x="4616005" y="1926831"/>
            <a:ext cx="214863" cy="405045"/>
          </a:xfrm>
          <a:prstGeom prst="downArrow">
            <a:avLst/>
          </a:prstGeom>
          <a:solidFill>
            <a:srgbClr val="92D050"/>
          </a:solidFill>
        </p:spPr>
        <p:txBody>
          <a:bodyPr rtlCol="0" anchor="ctr">
            <a:spAutoFit/>
          </a:bodyPr>
          <a:lstStyle/>
          <a:p>
            <a:pPr algn="ctr"/>
            <a:endParaRPr lang="zh-TW" altLang="en-US" sz="1800" dirty="0"/>
          </a:p>
        </p:txBody>
      </p:sp>
      <p:sp>
        <p:nvSpPr>
          <p:cNvPr id="10" name="向下箭號 9"/>
          <p:cNvSpPr/>
          <p:nvPr/>
        </p:nvSpPr>
        <p:spPr>
          <a:xfrm rot="5400000">
            <a:off x="3126762" y="2253972"/>
            <a:ext cx="214863" cy="405045"/>
          </a:xfrm>
          <a:prstGeom prst="downArrow">
            <a:avLst/>
          </a:prstGeom>
          <a:solidFill>
            <a:srgbClr val="92D050"/>
          </a:solidFill>
        </p:spPr>
        <p:txBody>
          <a:bodyPr rtlCol="0" anchor="ctr">
            <a:spAutoFit/>
          </a:bodyPr>
          <a:lstStyle/>
          <a:p>
            <a:pPr algn="ctr"/>
            <a:endParaRPr lang="zh-TW" altLang="en-US" sz="1800" dirty="0"/>
          </a:p>
        </p:txBody>
      </p:sp>
      <p:sp>
        <p:nvSpPr>
          <p:cNvPr id="11" name="向下箭號 10"/>
          <p:cNvSpPr/>
          <p:nvPr/>
        </p:nvSpPr>
        <p:spPr>
          <a:xfrm rot="16200000">
            <a:off x="5736049" y="2314081"/>
            <a:ext cx="214863" cy="405045"/>
          </a:xfrm>
          <a:prstGeom prst="downArrow">
            <a:avLst/>
          </a:prstGeom>
          <a:solidFill>
            <a:srgbClr val="92D050"/>
          </a:solidFill>
        </p:spPr>
        <p:txBody>
          <a:bodyPr rtlCol="0" anchor="ctr">
            <a:spAutoFit/>
          </a:bodyPr>
          <a:lstStyle/>
          <a:p>
            <a:pPr algn="ctr"/>
            <a:endParaRPr lang="zh-TW" altLang="en-US" sz="1800" dirty="0"/>
          </a:p>
        </p:txBody>
      </p:sp>
    </p:spTree>
    <p:extLst>
      <p:ext uri="{BB962C8B-B14F-4D97-AF65-F5344CB8AC3E}">
        <p14:creationId xmlns:p14="http://schemas.microsoft.com/office/powerpoint/2010/main" val="485409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06615" y="1258050"/>
            <a:ext cx="5943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7"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4281" y="3733324"/>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4588" y="3733324"/>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25409" y="3535046"/>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422256" y="3575489"/>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7101" y="1326749"/>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883538">
            <a:off x="2319892" y="1654769"/>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53679">
            <a:off x="2615867" y="1930527"/>
            <a:ext cx="530307" cy="39684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107717" y="679139"/>
            <a:ext cx="4108817" cy="369332"/>
          </a:xfrm>
          <a:prstGeom prst="rect">
            <a:avLst/>
          </a:prstGeom>
        </p:spPr>
        <p:txBody>
          <a:bodyPr wrap="none">
            <a:spAutoFit/>
          </a:bodyPr>
          <a:lstStyle/>
          <a:p>
            <a:r>
              <a:rPr lang="zh-TW" altLang="en-US" sz="1800" dirty="0"/>
              <a:t>如果將</a:t>
            </a:r>
            <a:r>
              <a:rPr lang="zh-TW" altLang="zh-TW" sz="1800" dirty="0"/>
              <a:t>磁力線指定為</a:t>
            </a:r>
            <a:r>
              <a:rPr lang="zh-TW" altLang="en-US" sz="1800" dirty="0"/>
              <a:t>當地</a:t>
            </a:r>
            <a:r>
              <a:rPr lang="zh-TW" altLang="zh-TW" sz="1800" dirty="0"/>
              <a:t>漩渦的旋轉軸</a:t>
            </a:r>
            <a:endParaRPr lang="zh-TW" altLang="en-US" sz="1800" dirty="0"/>
          </a:p>
        </p:txBody>
      </p:sp>
      <p:sp>
        <p:nvSpPr>
          <p:cNvPr id="12" name="向下箭號 11"/>
          <p:cNvSpPr/>
          <p:nvPr/>
        </p:nvSpPr>
        <p:spPr>
          <a:xfrm rot="16200000">
            <a:off x="2049669" y="3265327"/>
            <a:ext cx="214863" cy="405045"/>
          </a:xfrm>
          <a:prstGeom prst="downArrow">
            <a:avLst/>
          </a:prstGeom>
          <a:solidFill>
            <a:srgbClr val="92D050"/>
          </a:solidFill>
        </p:spPr>
        <p:txBody>
          <a:bodyPr rtlCol="0" anchor="ctr">
            <a:spAutoFit/>
          </a:bodyPr>
          <a:lstStyle/>
          <a:p>
            <a:pPr algn="ctr"/>
            <a:endParaRPr lang="zh-TW" altLang="en-US" sz="1800" dirty="0"/>
          </a:p>
        </p:txBody>
      </p:sp>
      <p:sp>
        <p:nvSpPr>
          <p:cNvPr id="13" name="向下箭號 12"/>
          <p:cNvSpPr/>
          <p:nvPr/>
        </p:nvSpPr>
        <p:spPr>
          <a:xfrm rot="5400000">
            <a:off x="2703640" y="3265793"/>
            <a:ext cx="214863" cy="405045"/>
          </a:xfrm>
          <a:prstGeom prst="downArrow">
            <a:avLst/>
          </a:prstGeom>
          <a:solidFill>
            <a:srgbClr val="92D050"/>
          </a:solidFill>
        </p:spPr>
        <p:txBody>
          <a:bodyPr rtlCol="0" anchor="ctr">
            <a:spAutoFit/>
          </a:bodyPr>
          <a:lstStyle/>
          <a:p>
            <a:pPr algn="ctr"/>
            <a:endParaRPr lang="zh-TW" altLang="en-US" sz="1800" dirty="0"/>
          </a:p>
        </p:txBody>
      </p:sp>
      <p:sp>
        <p:nvSpPr>
          <p:cNvPr id="4" name="左-右雙向箭號 3"/>
          <p:cNvSpPr/>
          <p:nvPr/>
        </p:nvSpPr>
        <p:spPr>
          <a:xfrm>
            <a:off x="5387536" y="3379729"/>
            <a:ext cx="495055" cy="177173"/>
          </a:xfrm>
          <a:prstGeom prst="leftRightArrow">
            <a:avLst/>
          </a:prstGeom>
          <a:solidFill>
            <a:srgbClr val="92D050"/>
          </a:solidFill>
        </p:spPr>
        <p:txBody>
          <a:bodyPr rtlCol="0" anchor="ctr">
            <a:spAutoFit/>
          </a:bodyPr>
          <a:lstStyle/>
          <a:p>
            <a:pPr algn="ctr"/>
            <a:endParaRPr lang="zh-TW" altLang="en-US" sz="1800" dirty="0"/>
          </a:p>
        </p:txBody>
      </p:sp>
      <p:sp>
        <p:nvSpPr>
          <p:cNvPr id="14" name="矩形 13"/>
          <p:cNvSpPr/>
          <p:nvPr/>
        </p:nvSpPr>
        <p:spPr>
          <a:xfrm>
            <a:off x="1088287" y="5944724"/>
            <a:ext cx="7309138" cy="369332"/>
          </a:xfrm>
          <a:prstGeom prst="rect">
            <a:avLst/>
          </a:prstGeom>
        </p:spPr>
        <p:txBody>
          <a:bodyPr wrap="square">
            <a:spAutoFit/>
          </a:bodyPr>
          <a:lstStyle/>
          <a:p>
            <a:r>
              <a:rPr lang="zh-TW" altLang="en-US" sz="1800" dirty="0"/>
              <a:t>那就能解釋：</a:t>
            </a:r>
            <a:r>
              <a:rPr lang="zh-TW" altLang="zh-TW" sz="1800" dirty="0"/>
              <a:t>沿</a:t>
            </a:r>
            <a:r>
              <a:rPr lang="zh-TW" altLang="en-US" sz="1800" dirty="0"/>
              <a:t>力</a:t>
            </a:r>
            <a:r>
              <a:rPr lang="zh-TW" altLang="zh-TW" sz="1800" dirty="0"/>
              <a:t>線的方向有張力傾向收縮，而線與線之間彼此會排斥</a:t>
            </a:r>
            <a:endParaRPr lang="zh-TW" altLang="en-US" sz="1800" dirty="0"/>
          </a:p>
        </p:txBody>
      </p:sp>
    </p:spTree>
    <p:extLst>
      <p:ext uri="{BB962C8B-B14F-4D97-AF65-F5344CB8AC3E}">
        <p14:creationId xmlns:p14="http://schemas.microsoft.com/office/powerpoint/2010/main" val="393848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53349" y="3338990"/>
            <a:ext cx="2999086" cy="3213249"/>
          </a:xfrm>
          <a:prstGeom prst="rect">
            <a:avLst/>
          </a:prstGeom>
          <a:solidFill>
            <a:schemeClr val="bg1"/>
          </a:solidFill>
        </p:spPr>
        <p:txBody>
          <a:bodyPr wrap="square" rtlCol="0" anchor="ctr">
            <a:spAutoFit/>
          </a:bodyPr>
          <a:lstStyle/>
          <a:p>
            <a:pPr algn="ctr"/>
            <a:endParaRPr lang="zh-TW" altLang="en-US" sz="1800" dirty="0"/>
          </a:p>
        </p:txBody>
      </p:sp>
      <p:sp>
        <p:nvSpPr>
          <p:cNvPr id="3" name="文字方塊 2"/>
          <p:cNvSpPr txBox="1"/>
          <p:nvPr/>
        </p:nvSpPr>
        <p:spPr>
          <a:xfrm>
            <a:off x="3748650" y="403099"/>
            <a:ext cx="2070230" cy="369332"/>
          </a:xfrm>
          <a:prstGeom prst="rect">
            <a:avLst/>
          </a:prstGeom>
          <a:noFill/>
        </p:spPr>
        <p:txBody>
          <a:bodyPr wrap="square" rtlCol="0">
            <a:spAutoFit/>
          </a:bodyPr>
          <a:lstStyle/>
          <a:p>
            <a:endParaRPr lang="zh-TW" altLang="en-US" sz="1800" dirty="0"/>
          </a:p>
        </p:txBody>
      </p:sp>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990" y="3338990"/>
            <a:ext cx="3456951" cy="310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530" name="Picture 2" descr="\\psf\Home\Downloads\521px-Molecular_Vortex_Mode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083" y="3474005"/>
            <a:ext cx="2705619" cy="292892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997368" y="668483"/>
            <a:ext cx="7290810" cy="369332"/>
          </a:xfrm>
          <a:prstGeom prst="rect">
            <a:avLst/>
          </a:prstGeom>
        </p:spPr>
        <p:txBody>
          <a:bodyPr wrap="square">
            <a:spAutoFit/>
          </a:bodyPr>
          <a:lstStyle/>
          <a:p>
            <a:r>
              <a:rPr lang="zh-TW" altLang="zh-TW" sz="1800" dirty="0"/>
              <a:t>假設空間中充滿了微小的</a:t>
            </a:r>
            <a:r>
              <a:rPr lang="en-US" altLang="zh-TW" sz="1800" dirty="0"/>
              <a:t>cell</a:t>
            </a:r>
            <a:r>
              <a:rPr lang="zh-TW" altLang="zh-TW" sz="1800" dirty="0"/>
              <a:t>，</a:t>
            </a:r>
            <a:r>
              <a:rPr lang="en-US" altLang="zh-TW" sz="1800" dirty="0"/>
              <a:t>cell</a:t>
            </a:r>
            <a:r>
              <a:rPr lang="zh-TW" altLang="zh-TW" sz="1800" dirty="0"/>
              <a:t>中是可旋轉的流體。</a:t>
            </a:r>
            <a:endParaRPr lang="zh-TW" altLang="en-US" sz="1800" dirty="0"/>
          </a:p>
        </p:txBody>
      </p:sp>
      <p:sp>
        <p:nvSpPr>
          <p:cNvPr id="4" name="文字方塊 3"/>
          <p:cNvSpPr txBox="1"/>
          <p:nvPr/>
        </p:nvSpPr>
        <p:spPr bwMode="auto">
          <a:xfrm>
            <a:off x="1003345" y="1088052"/>
            <a:ext cx="7689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空間中磁場的大小，正比於當地的</a:t>
            </a:r>
            <a:r>
              <a:rPr lang="en-US" altLang="zh-TW" sz="1800" dirty="0"/>
              <a:t>cell</a:t>
            </a:r>
            <a:r>
              <a:rPr lang="zh-TW" altLang="en-US" sz="1800" dirty="0"/>
              <a:t>中流體旋轉的速度。</a:t>
            </a:r>
          </a:p>
        </p:txBody>
      </p:sp>
      <p:sp>
        <p:nvSpPr>
          <p:cNvPr id="5" name="文字方塊 4"/>
          <p:cNvSpPr txBox="1"/>
          <p:nvPr/>
        </p:nvSpPr>
        <p:spPr bwMode="auto">
          <a:xfrm>
            <a:off x="1003345" y="1563641"/>
            <a:ext cx="5574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Cell</a:t>
            </a:r>
            <a:r>
              <a:rPr lang="zh-TW" altLang="en-US" sz="1800" dirty="0"/>
              <a:t>之間的間隙充滿了帶電的微小粒子。</a:t>
            </a:r>
          </a:p>
        </p:txBody>
      </p:sp>
      <p:sp>
        <p:nvSpPr>
          <p:cNvPr id="8" name="文字方塊 7"/>
          <p:cNvSpPr txBox="1"/>
          <p:nvPr/>
        </p:nvSpPr>
        <p:spPr bwMode="auto">
          <a:xfrm>
            <a:off x="1003345" y="2013691"/>
            <a:ext cx="7824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在間隙中微小帶電粒子可以滾動或移動。</a:t>
            </a:r>
          </a:p>
        </p:txBody>
      </p:sp>
      <p:sp>
        <p:nvSpPr>
          <p:cNvPr id="7" name="文字方塊 6"/>
          <p:cNvSpPr txBox="1"/>
          <p:nvPr/>
        </p:nvSpPr>
        <p:spPr bwMode="auto">
          <a:xfrm>
            <a:off x="1003345" y="211840"/>
            <a:ext cx="7979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altLang="zh-TW" sz="1800" dirty="0"/>
              <a:t>Molecular vortices</a:t>
            </a:r>
            <a:r>
              <a:rPr lang="zh-TW" altLang="en-US" sz="1800" dirty="0"/>
              <a:t>           </a:t>
            </a:r>
            <a:r>
              <a:rPr lang="en-US" altLang="zh-TW" sz="1800" dirty="0"/>
              <a:t>The ugliest and the cleverest model I have ever seen! </a:t>
            </a:r>
          </a:p>
        </p:txBody>
      </p:sp>
      <p:sp>
        <p:nvSpPr>
          <p:cNvPr id="9" name="矩形 8"/>
          <p:cNvSpPr/>
          <p:nvPr/>
        </p:nvSpPr>
        <p:spPr>
          <a:xfrm>
            <a:off x="1003345" y="2461853"/>
            <a:ext cx="7571303" cy="369332"/>
          </a:xfrm>
          <a:prstGeom prst="rect">
            <a:avLst/>
          </a:prstGeom>
        </p:spPr>
        <p:txBody>
          <a:bodyPr wrap="none">
            <a:spAutoFit/>
          </a:bodyPr>
          <a:lstStyle/>
          <a:p>
            <a:r>
              <a:rPr lang="zh-TW" altLang="en-US" sz="1800" dirty="0"/>
              <a:t>微小粒子與流體間有黏滯力，因此粒子的平移或滾動會帶動流體的旋轉。</a:t>
            </a:r>
          </a:p>
        </p:txBody>
      </p:sp>
      <p:sp>
        <p:nvSpPr>
          <p:cNvPr id="10" name="文字方塊 9"/>
          <p:cNvSpPr txBox="1"/>
          <p:nvPr/>
        </p:nvSpPr>
        <p:spPr bwMode="auto">
          <a:xfrm>
            <a:off x="997368" y="2888940"/>
            <a:ext cx="66289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TW" altLang="en-US" sz="1800" dirty="0"/>
              <a:t>如此，</a:t>
            </a:r>
            <a:r>
              <a:rPr lang="en-US" altLang="zh-TW" sz="1800" dirty="0"/>
              <a:t>cell</a:t>
            </a:r>
            <a:r>
              <a:rPr lang="zh-TW" altLang="en-US" sz="1800" dirty="0"/>
              <a:t>的旋轉，也就是磁場，就能一個</a:t>
            </a:r>
            <a:r>
              <a:rPr lang="en-US" altLang="zh-TW" sz="1800" dirty="0"/>
              <a:t>cell</a:t>
            </a:r>
            <a:r>
              <a:rPr lang="zh-TW" altLang="en-US" sz="1800" dirty="0"/>
              <a:t>一個</a:t>
            </a:r>
            <a:r>
              <a:rPr lang="en-US" altLang="zh-TW" sz="1800" dirty="0"/>
              <a:t>cell</a:t>
            </a:r>
            <a:r>
              <a:rPr lang="zh-TW" altLang="en-US" sz="1800" dirty="0"/>
              <a:t>傳遞下去。</a:t>
            </a:r>
          </a:p>
        </p:txBody>
      </p:sp>
    </p:spTree>
    <p:extLst>
      <p:ext uri="{BB962C8B-B14F-4D97-AF65-F5344CB8AC3E}">
        <p14:creationId xmlns:p14="http://schemas.microsoft.com/office/powerpoint/2010/main" val="2955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56764" y="2154563"/>
            <a:ext cx="3375375" cy="3465385"/>
          </a:xfrm>
          <a:prstGeom prst="rect">
            <a:avLst/>
          </a:prstGeom>
          <a:solidFill>
            <a:schemeClr val="bg1"/>
          </a:solidFill>
        </p:spPr>
        <p:txBody>
          <a:bodyPr rtlCol="0" anchor="ctr">
            <a:spAutoFit/>
          </a:bodyPr>
          <a:lstStyle/>
          <a:p>
            <a:pPr algn="ctr"/>
            <a:endParaRPr lang="zh-TW" altLang="en-US" sz="1800" dirty="0"/>
          </a:p>
        </p:txBody>
      </p:sp>
      <p:pic>
        <p:nvPicPr>
          <p:cNvPr id="150530" name="Picture 2" descr="\\psf\Home\Downloads\521px-Molecular_Vortex_Mode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790" y="2303875"/>
            <a:ext cx="2925325" cy="3166763"/>
          </a:xfrm>
          <a:prstGeom prst="rect">
            <a:avLst/>
          </a:prstGeom>
          <a:noFill/>
          <a:extLst>
            <a:ext uri="{909E8E84-426E-40DD-AFC4-6F175D3DCCD1}">
              <a14:hiddenFill xmlns:a14="http://schemas.microsoft.com/office/drawing/2010/main">
                <a:solidFill>
                  <a:srgbClr val="FFFFFF"/>
                </a:solidFill>
              </a14:hiddenFill>
            </a:ext>
          </a:extLst>
        </p:spPr>
      </p:pic>
      <p:pic>
        <p:nvPicPr>
          <p:cNvPr id="150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180" y="3429000"/>
            <a:ext cx="1269900" cy="126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bwMode="auto">
          <a:xfrm>
            <a:off x="1511660" y="1131366"/>
            <a:ext cx="6650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在均勻磁場中，帶電微小粒子如傳動齒輪般只旋轉不移動，</a:t>
            </a:r>
          </a:p>
        </p:txBody>
      </p:sp>
      <p:sp>
        <p:nvSpPr>
          <p:cNvPr id="2" name="矩形 1"/>
          <p:cNvSpPr/>
          <p:nvPr/>
        </p:nvSpPr>
        <p:spPr>
          <a:xfrm>
            <a:off x="1510230" y="1573514"/>
            <a:ext cx="4572000" cy="369332"/>
          </a:xfrm>
          <a:prstGeom prst="rect">
            <a:avLst/>
          </a:prstGeom>
        </p:spPr>
        <p:txBody>
          <a:bodyPr>
            <a:spAutoFit/>
          </a:bodyPr>
          <a:lstStyle/>
          <a:p>
            <a:pPr eaLnBrk="1" hangingPunct="1"/>
            <a:r>
              <a:rPr lang="zh-TW" altLang="en-US" sz="1800" dirty="0"/>
              <a:t>帶動其接觸的介質，以一樣的速度旋轉。</a:t>
            </a:r>
          </a:p>
        </p:txBody>
      </p:sp>
    </p:spTree>
    <p:extLst>
      <p:ext uri="{BB962C8B-B14F-4D97-AF65-F5344CB8AC3E}">
        <p14:creationId xmlns:p14="http://schemas.microsoft.com/office/powerpoint/2010/main" val="2129004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894671" y="1574950"/>
            <a:ext cx="3825425" cy="2655295"/>
          </a:xfrm>
          <a:prstGeom prst="rect">
            <a:avLst/>
          </a:prstGeom>
          <a:solidFill>
            <a:schemeClr val="bg1"/>
          </a:solidFill>
        </p:spPr>
        <p:txBody>
          <a:bodyPr rtlCol="0" anchor="ctr">
            <a:spAutoFit/>
          </a:bodyPr>
          <a:lstStyle/>
          <a:p>
            <a:pPr algn="ctr"/>
            <a:endParaRPr lang="zh-TW" altLang="en-US" sz="1800" dirty="0"/>
          </a:p>
        </p:txBody>
      </p:sp>
      <p:pic>
        <p:nvPicPr>
          <p:cNvPr id="3" name="Picture 2" descr="\\psf\Home\Downloads\521px-Molecular_Vortex_Model.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61" t="34966" r="46330" b="35420"/>
          <a:stretch/>
        </p:blipFill>
        <p:spPr bwMode="auto">
          <a:xfrm>
            <a:off x="1906170" y="2610065"/>
            <a:ext cx="1060582" cy="8373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Chia-Hung Chang\Downloads\Data\Knight\Media\Chapter33\Images\33_02Figurea-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14830" r="44413" b="3438"/>
          <a:stretch/>
        </p:blipFill>
        <p:spPr bwMode="auto">
          <a:xfrm>
            <a:off x="2735661" y="874318"/>
            <a:ext cx="231091" cy="3535617"/>
          </a:xfrm>
          <a:prstGeom prst="rect">
            <a:avLst/>
          </a:prstGeom>
          <a:solidFill>
            <a:schemeClr val="bg1"/>
          </a:solidFill>
          <a:ln>
            <a:noFill/>
          </a:ln>
        </p:spPr>
      </p:pic>
      <p:pic>
        <p:nvPicPr>
          <p:cNvPr id="5" name="Picture 2" descr="\\psf\Home\Downloads\521px-Molecular_Vortex_Model.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61" t="34966" r="46330" b="35420"/>
          <a:stretch/>
        </p:blipFill>
        <p:spPr bwMode="auto">
          <a:xfrm flipH="1">
            <a:off x="2784882" y="2610065"/>
            <a:ext cx="1009648" cy="837302"/>
          </a:xfrm>
          <a:prstGeom prst="rect">
            <a:avLst/>
          </a:prstGeom>
          <a:noFill/>
          <a:extLst>
            <a:ext uri="{909E8E84-426E-40DD-AFC4-6F175D3DCCD1}">
              <a14:hiddenFill xmlns:a14="http://schemas.microsoft.com/office/drawing/2010/main">
                <a:solidFill>
                  <a:srgbClr val="FFFFFF"/>
                </a:solidFill>
              </a14:hiddenFill>
            </a:ext>
          </a:extLst>
        </p:spPr>
      </p:pic>
      <p:sp>
        <p:nvSpPr>
          <p:cNvPr id="6" name="向上箭號 5"/>
          <p:cNvSpPr/>
          <p:nvPr/>
        </p:nvSpPr>
        <p:spPr>
          <a:xfrm>
            <a:off x="2724222" y="567795"/>
            <a:ext cx="230511" cy="405045"/>
          </a:xfrm>
          <a:prstGeom prst="upArrow">
            <a:avLst/>
          </a:prstGeom>
          <a:solidFill>
            <a:srgbClr val="92D050"/>
          </a:solidFill>
        </p:spPr>
        <p:txBody>
          <a:bodyPr rtlCol="0" anchor="ctr">
            <a:spAutoFit/>
          </a:bodyPr>
          <a:lstStyle/>
          <a:p>
            <a:pPr algn="ctr"/>
            <a:endParaRPr lang="zh-TW" altLang="en-US" sz="1800" dirty="0"/>
          </a:p>
        </p:txBody>
      </p:sp>
      <p:pic>
        <p:nvPicPr>
          <p:cNvPr id="7" name="Picture 2" descr="\\psf\Home\Downloads\521px-Molecular_Vortex_Model.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61" t="34966" r="53408" b="35420"/>
          <a:stretch/>
        </p:blipFill>
        <p:spPr bwMode="auto">
          <a:xfrm flipH="1">
            <a:off x="3794530" y="2613170"/>
            <a:ext cx="833669" cy="8373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sf\Home\Downloads\521px-Molecular_Vortex_Model.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61" t="34966" r="52384" b="35420"/>
          <a:stretch/>
        </p:blipFill>
        <p:spPr bwMode="auto">
          <a:xfrm>
            <a:off x="1030872" y="2613170"/>
            <a:ext cx="902471" cy="837302"/>
          </a:xfrm>
          <a:prstGeom prst="rect">
            <a:avLst/>
          </a:prstGeom>
          <a:noFill/>
          <a:extLst>
            <a:ext uri="{909E8E84-426E-40DD-AFC4-6F175D3DCCD1}">
              <a14:hiddenFill xmlns:a14="http://schemas.microsoft.com/office/drawing/2010/main">
                <a:solidFill>
                  <a:srgbClr val="FFFFFF"/>
                </a:solidFill>
              </a14:hiddenFill>
            </a:ext>
          </a:extLst>
        </p:spPr>
      </p:pic>
      <p:sp>
        <p:nvSpPr>
          <p:cNvPr id="12" name="橢圓 11"/>
          <p:cNvSpPr/>
          <p:nvPr/>
        </p:nvSpPr>
        <p:spPr>
          <a:xfrm>
            <a:off x="3189927" y="1934990"/>
            <a:ext cx="180020" cy="225025"/>
          </a:xfrm>
          <a:prstGeom prst="ellipse">
            <a:avLst/>
          </a:prstGeom>
        </p:spPr>
        <p:txBody>
          <a:bodyPr rtlCol="0" anchor="ctr">
            <a:spAutoFit/>
          </a:bodyPr>
          <a:lstStyle/>
          <a:p>
            <a:pPr algn="ctr"/>
            <a:endParaRPr lang="zh-TW" altLang="en-US" sz="1800" dirty="0"/>
          </a:p>
        </p:txBody>
      </p:sp>
      <p:sp>
        <p:nvSpPr>
          <p:cNvPr id="14" name="橢圓 13"/>
          <p:cNvSpPr/>
          <p:nvPr/>
        </p:nvSpPr>
        <p:spPr>
          <a:xfrm>
            <a:off x="2783591" y="2166793"/>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15" name="橢圓 14"/>
          <p:cNvSpPr/>
          <p:nvPr/>
        </p:nvSpPr>
        <p:spPr>
          <a:xfrm>
            <a:off x="2791360" y="1934425"/>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16" name="橢圓 15"/>
          <p:cNvSpPr/>
          <p:nvPr/>
        </p:nvSpPr>
        <p:spPr>
          <a:xfrm>
            <a:off x="2768828" y="2389986"/>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4" name="文字方塊 3"/>
          <p:cNvSpPr txBox="1"/>
          <p:nvPr/>
        </p:nvSpPr>
        <p:spPr bwMode="auto">
          <a:xfrm>
            <a:off x="926346" y="4872695"/>
            <a:ext cx="7334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Hant" altLang="en-US" sz="1800" dirty="0"/>
              <a:t>而</a:t>
            </a:r>
            <a:r>
              <a:rPr lang="zh-TW" altLang="en-US" sz="1800" dirty="0"/>
              <a:t>電流</a:t>
            </a:r>
            <a:r>
              <a:rPr lang="zh-Hant" altLang="en-US" sz="1800" dirty="0"/>
              <a:t>會推動</a:t>
            </a:r>
            <a:r>
              <a:rPr lang="zh-TW" altLang="en-US" sz="1800" dirty="0"/>
              <a:t>當地帶電微小粒子</a:t>
            </a:r>
            <a:r>
              <a:rPr lang="zh-Hant" altLang="en-US" sz="1800" dirty="0"/>
              <a:t>在間隙內</a:t>
            </a:r>
            <a:r>
              <a:rPr lang="zh-TW" altLang="en-US" sz="1800" dirty="0"/>
              <a:t>的移動，</a:t>
            </a:r>
          </a:p>
        </p:txBody>
      </p:sp>
      <p:sp>
        <p:nvSpPr>
          <p:cNvPr id="9" name="文字方塊 8"/>
          <p:cNvSpPr txBox="1"/>
          <p:nvPr/>
        </p:nvSpPr>
        <p:spPr bwMode="auto">
          <a:xfrm>
            <a:off x="914616" y="6039290"/>
            <a:ext cx="7785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周圍</a:t>
            </a:r>
            <a:r>
              <a:rPr lang="en-US" altLang="zh-TW" sz="1800" dirty="0"/>
              <a:t>cell </a:t>
            </a:r>
            <a:r>
              <a:rPr lang="zh-TW" altLang="en-US" sz="1800" dirty="0"/>
              <a:t>內流體旋轉軸的方向形成繞長直導線的圓！這就是磁力線的方向。</a:t>
            </a:r>
          </a:p>
        </p:txBody>
      </p:sp>
      <p:pic>
        <p:nvPicPr>
          <p:cNvPr id="17" name="Picture 1" descr="27_19_Figure.jpg"/>
          <p:cNvPicPr>
            <a:picLocks noChangeAspect="1"/>
          </p:cNvPicPr>
          <p:nvPr/>
        </p:nvPicPr>
        <p:blipFill rotWithShape="1">
          <a:blip r:embed="rId4">
            <a:extLst>
              <a:ext uri="{28A0092B-C50C-407E-A947-70E740481C1C}">
                <a14:useLocalDpi xmlns:a14="http://schemas.microsoft.com/office/drawing/2010/main" val="0"/>
              </a:ext>
            </a:extLst>
          </a:blip>
          <a:srcRect t="24998" r="54944" b="3547"/>
          <a:stretch/>
        </p:blipFill>
        <p:spPr>
          <a:xfrm>
            <a:off x="5168189" y="1605859"/>
            <a:ext cx="2740530" cy="2624386"/>
          </a:xfrm>
          <a:prstGeom prst="rect">
            <a:avLst/>
          </a:prstGeom>
        </p:spPr>
      </p:pic>
      <p:sp>
        <p:nvSpPr>
          <p:cNvPr id="18" name="橢圓 17"/>
          <p:cNvSpPr/>
          <p:nvPr/>
        </p:nvSpPr>
        <p:spPr>
          <a:xfrm>
            <a:off x="2783591" y="2642127"/>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19" name="橢圓 18"/>
          <p:cNvSpPr/>
          <p:nvPr/>
        </p:nvSpPr>
        <p:spPr>
          <a:xfrm>
            <a:off x="2781322" y="2856964"/>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20" name="橢圓 19"/>
          <p:cNvSpPr/>
          <p:nvPr/>
        </p:nvSpPr>
        <p:spPr>
          <a:xfrm>
            <a:off x="2781322" y="3076492"/>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21" name="橢圓 20"/>
          <p:cNvSpPr/>
          <p:nvPr/>
        </p:nvSpPr>
        <p:spPr>
          <a:xfrm>
            <a:off x="2781322" y="3300857"/>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10" name="矩形 9"/>
          <p:cNvSpPr/>
          <p:nvPr/>
        </p:nvSpPr>
        <p:spPr>
          <a:xfrm>
            <a:off x="914616" y="5279013"/>
            <a:ext cx="7462760" cy="369332"/>
          </a:xfrm>
          <a:prstGeom prst="rect">
            <a:avLst/>
          </a:prstGeom>
        </p:spPr>
        <p:txBody>
          <a:bodyPr wrap="square">
            <a:spAutoFit/>
          </a:bodyPr>
          <a:lstStyle/>
          <a:p>
            <a:pPr eaLnBrk="1" hangingPunct="1"/>
            <a:r>
              <a:rPr lang="zh-TW" altLang="en-US" sz="1800" dirty="0"/>
              <a:t>移動的電荷會帶動導線周圍的</a:t>
            </a:r>
            <a:r>
              <a:rPr lang="en-US" altLang="zh-TW" sz="1800" dirty="0"/>
              <a:t>cell</a:t>
            </a:r>
            <a:r>
              <a:rPr lang="zh-TW" altLang="en-US" sz="1800" dirty="0"/>
              <a:t>內的流體旋轉。</a:t>
            </a:r>
          </a:p>
        </p:txBody>
      </p:sp>
      <p:sp>
        <p:nvSpPr>
          <p:cNvPr id="22" name="橢圓 21"/>
          <p:cNvSpPr/>
          <p:nvPr/>
        </p:nvSpPr>
        <p:spPr>
          <a:xfrm>
            <a:off x="2784882" y="3534544"/>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Tree>
    <p:extLst>
      <p:ext uri="{BB962C8B-B14F-4D97-AF65-F5344CB8AC3E}">
        <p14:creationId xmlns:p14="http://schemas.microsoft.com/office/powerpoint/2010/main" val="48002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3330575"/>
            <a:ext cx="24384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16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2551545" y="1439590"/>
            <a:ext cx="4591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電磁感應</a:t>
            </a:r>
            <a:r>
              <a:rPr lang="zh-Hant" altLang="en-US" sz="1800" dirty="0"/>
              <a:t>可以很自然地得到解釋！</a:t>
            </a:r>
          </a:p>
        </p:txBody>
      </p:sp>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850" y="1988840"/>
            <a:ext cx="24098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6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c\Dropbox\Camera Uploads\2016-03-28 21.27.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01" t="7949" r="8709" b="5213"/>
          <a:stretch/>
        </p:blipFill>
        <p:spPr bwMode="auto">
          <a:xfrm rot="16200000">
            <a:off x="2131642" y="-525456"/>
            <a:ext cx="4959150" cy="67479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5448107"/>
            <a:ext cx="919376" cy="138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bwMode="auto">
          <a:xfrm>
            <a:off x="6412311" y="5859270"/>
            <a:ext cx="1125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from</a:t>
            </a:r>
            <a:endParaRPr lang="zh-TW" altLang="en-US" sz="1800" dirty="0"/>
          </a:p>
        </p:txBody>
      </p:sp>
    </p:spTree>
    <p:extLst>
      <p:ext uri="{BB962C8B-B14F-4D97-AF65-F5344CB8AC3E}">
        <p14:creationId xmlns:p14="http://schemas.microsoft.com/office/powerpoint/2010/main" val="609621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010"/>
          <a:stretch/>
        </p:blipFill>
        <p:spPr bwMode="auto">
          <a:xfrm>
            <a:off x="514605" y="638690"/>
            <a:ext cx="8053387" cy="204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520325" y="4148430"/>
            <a:ext cx="3915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靜電力來自</a:t>
            </a:r>
            <a:r>
              <a:rPr lang="en-US" altLang="zh-TW" sz="1800" dirty="0"/>
              <a:t>cell</a:t>
            </a:r>
            <a:r>
              <a:rPr lang="zh-TW" altLang="en-US" sz="1800" dirty="0"/>
              <a:t>中流體的彈力！</a:t>
            </a:r>
          </a:p>
        </p:txBody>
      </p:sp>
      <p:sp>
        <p:nvSpPr>
          <p:cNvPr id="3" name="文字方塊 2"/>
          <p:cNvSpPr txBox="1"/>
          <p:nvPr/>
        </p:nvSpPr>
        <p:spPr bwMode="auto">
          <a:xfrm>
            <a:off x="520325" y="3770418"/>
            <a:ext cx="4500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靜電力的傳播需要新的機制。</a:t>
            </a:r>
            <a:endParaRPr lang="en-US" altLang="zh-TW" sz="1800" dirty="0"/>
          </a:p>
        </p:txBody>
      </p:sp>
      <p:pic>
        <p:nvPicPr>
          <p:cNvPr id="162818" name="Picture 2" descr="\\Mac\Dropbox\Camera Uploads\2016-03-28 21.26.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01" t="36923" r="24777" b="7122"/>
          <a:stretch/>
        </p:blipFill>
        <p:spPr bwMode="auto">
          <a:xfrm>
            <a:off x="4541250" y="2816848"/>
            <a:ext cx="2696308" cy="383735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20325" y="2978950"/>
            <a:ext cx="2431495" cy="369332"/>
          </a:xfrm>
          <a:prstGeom prst="rect">
            <a:avLst/>
          </a:prstGeom>
          <a:noFill/>
        </p:spPr>
        <p:txBody>
          <a:bodyPr wrap="square" rtlCol="0">
            <a:spAutoFit/>
          </a:bodyPr>
          <a:lstStyle/>
          <a:p>
            <a:r>
              <a:rPr lang="zh-TW" altLang="en-US" sz="1800" dirty="0"/>
              <a:t>靜電力反而是最難的。</a:t>
            </a:r>
          </a:p>
        </p:txBody>
      </p:sp>
    </p:spTree>
    <p:extLst>
      <p:ext uri="{BB962C8B-B14F-4D97-AF65-F5344CB8AC3E}">
        <p14:creationId xmlns:p14="http://schemas.microsoft.com/office/powerpoint/2010/main" val="4190912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61808" y="2010999"/>
            <a:ext cx="3375375" cy="3465385"/>
          </a:xfrm>
          <a:prstGeom prst="rect">
            <a:avLst/>
          </a:prstGeom>
          <a:solidFill>
            <a:schemeClr val="bg1"/>
          </a:solidFill>
        </p:spPr>
        <p:txBody>
          <a:bodyPr rtlCol="0" anchor="ctr">
            <a:spAutoFit/>
          </a:bodyPr>
          <a:lstStyle/>
          <a:p>
            <a:pPr algn="ctr"/>
            <a:endParaRPr lang="zh-TW" altLang="en-US" sz="1800" dirty="0"/>
          </a:p>
        </p:txBody>
      </p:sp>
      <p:pic>
        <p:nvPicPr>
          <p:cNvPr id="3" name="Picture 2" descr="\\psf\Home\Downloads\521px-Molecular_Vortex_Mode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832" y="2168858"/>
            <a:ext cx="2925325" cy="316676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2546771" y="1378072"/>
            <a:ext cx="40054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Hant" altLang="en-US" sz="1800" dirty="0"/>
              <a:t>總之，</a:t>
            </a:r>
            <a:r>
              <a:rPr lang="zh-TW" altLang="en-US" sz="1800" dirty="0"/>
              <a:t>這是一個有彈性有質量的介質</a:t>
            </a:r>
            <a:r>
              <a:rPr lang="zh-Hant" altLang="en-US" sz="1800" dirty="0"/>
              <a:t>。</a:t>
            </a:r>
            <a:endParaRPr lang="zh-TW" altLang="en-US" sz="1800" dirty="0"/>
          </a:p>
        </p:txBody>
      </p:sp>
    </p:spTree>
    <p:extLst>
      <p:ext uri="{BB962C8B-B14F-4D97-AF65-F5344CB8AC3E}">
        <p14:creationId xmlns:p14="http://schemas.microsoft.com/office/powerpoint/2010/main" val="1024214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D:\Dropbox\Documents\課程\YoungTextBook\Images\Chapter15\A_Images\A_Figures_and_Photos\15_01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36316" r="23853" b="41569"/>
          <a:stretch/>
        </p:blipFill>
        <p:spPr bwMode="auto">
          <a:xfrm>
            <a:off x="1286635" y="1673805"/>
            <a:ext cx="6119813" cy="89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wave11"/>
          <p:cNvPicPr>
            <a:picLocks noChangeAspect="1" noChangeArrowheads="1"/>
          </p:cNvPicPr>
          <p:nvPr/>
        </p:nvPicPr>
        <p:blipFill rotWithShape="1">
          <a:blip r:embed="rId3">
            <a:extLst>
              <a:ext uri="{28A0092B-C50C-407E-A947-70E740481C1C}">
                <a14:useLocalDpi xmlns:a14="http://schemas.microsoft.com/office/drawing/2010/main" val="0"/>
              </a:ext>
            </a:extLst>
          </a:blip>
          <a:srcRect t="48912" b="5806"/>
          <a:stretch/>
        </p:blipFill>
        <p:spPr bwMode="auto">
          <a:xfrm>
            <a:off x="2456765" y="2753925"/>
            <a:ext cx="4116626" cy="26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456765" y="1003376"/>
            <a:ext cx="4572000" cy="369332"/>
          </a:xfrm>
          <a:prstGeom prst="rect">
            <a:avLst/>
          </a:prstGeom>
        </p:spPr>
        <p:txBody>
          <a:bodyPr>
            <a:spAutoFit/>
          </a:bodyPr>
          <a:lstStyle/>
          <a:p>
            <a:r>
              <a:rPr lang="zh-TW" altLang="zh-TW" sz="1800" dirty="0"/>
              <a:t>介質的存在使波的概念如此自然出現！</a:t>
            </a:r>
          </a:p>
        </p:txBody>
      </p:sp>
      <p:sp>
        <p:nvSpPr>
          <p:cNvPr id="5" name="文字方塊 4"/>
          <p:cNvSpPr txBox="1"/>
          <p:nvPr/>
        </p:nvSpPr>
        <p:spPr>
          <a:xfrm>
            <a:off x="1511660" y="5679250"/>
            <a:ext cx="6885765" cy="369332"/>
          </a:xfrm>
          <a:prstGeom prst="rect">
            <a:avLst/>
          </a:prstGeom>
          <a:noFill/>
        </p:spPr>
        <p:txBody>
          <a:bodyPr wrap="square" rtlCol="0">
            <a:spAutoFit/>
          </a:bodyPr>
          <a:lstStyle/>
          <a:p>
            <a:r>
              <a:rPr lang="en-US" altLang="zh-TW" sz="1800" dirty="0"/>
              <a:t>With a medium that is elastic, wave phenomenon is inevitable.</a:t>
            </a:r>
            <a:endParaRPr lang="zh-TW" altLang="en-US" sz="1800" dirty="0"/>
          </a:p>
        </p:txBody>
      </p:sp>
    </p:spTree>
    <p:extLst>
      <p:ext uri="{BB962C8B-B14F-4D97-AF65-F5344CB8AC3E}">
        <p14:creationId xmlns:p14="http://schemas.microsoft.com/office/powerpoint/2010/main" val="2844030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 y="1358770"/>
            <a:ext cx="7896225" cy="472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691680" y="479812"/>
            <a:ext cx="562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Maxwell</a:t>
            </a:r>
            <a:r>
              <a:rPr lang="zh-TW" altLang="en-US" sz="1800" dirty="0"/>
              <a:t>直接引入一般介質中的橫波的波速的公式</a:t>
            </a:r>
          </a:p>
        </p:txBody>
      </p:sp>
      <p:sp>
        <p:nvSpPr>
          <p:cNvPr id="3" name="文字方塊 2"/>
          <p:cNvSpPr txBox="1"/>
          <p:nvPr/>
        </p:nvSpPr>
        <p:spPr bwMode="auto">
          <a:xfrm>
            <a:off x="1685553" y="849144"/>
            <a:ext cx="5130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將介質的彈性與密度參數代入：</a:t>
            </a:r>
          </a:p>
        </p:txBody>
      </p:sp>
    </p:spTree>
    <p:extLst>
      <p:ext uri="{BB962C8B-B14F-4D97-AF65-F5344CB8AC3E}">
        <p14:creationId xmlns:p14="http://schemas.microsoft.com/office/powerpoint/2010/main" val="1186610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2" r="5115"/>
          <a:stretch/>
        </p:blipFill>
        <p:spPr bwMode="auto">
          <a:xfrm>
            <a:off x="436098" y="334772"/>
            <a:ext cx="8186352" cy="38388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矩形 1"/>
          <p:cNvSpPr/>
          <p:nvPr/>
        </p:nvSpPr>
        <p:spPr>
          <a:xfrm>
            <a:off x="1241630" y="4464115"/>
            <a:ext cx="4572000" cy="369332"/>
          </a:xfrm>
          <a:prstGeom prst="rect">
            <a:avLst/>
          </a:prstGeom>
        </p:spPr>
        <p:txBody>
          <a:bodyPr>
            <a:spAutoFit/>
          </a:bodyPr>
          <a:lstStyle/>
          <a:p>
            <a:r>
              <a:rPr lang="zh-TW" altLang="en-US" sz="1800" dirty="0"/>
              <a:t>在這篇文章中</a:t>
            </a:r>
            <a:r>
              <a:rPr lang="en-US" altLang="zh-TW" sz="1800" dirty="0"/>
              <a:t>Maxwell</a:t>
            </a:r>
            <a:r>
              <a:rPr lang="zh-TW" altLang="en-US" sz="1800" dirty="0"/>
              <a:t>方程式還沒有出現。</a:t>
            </a:r>
          </a:p>
        </p:txBody>
      </p:sp>
      <p:sp>
        <p:nvSpPr>
          <p:cNvPr id="3" name="矩形 2"/>
          <p:cNvSpPr/>
          <p:nvPr/>
        </p:nvSpPr>
        <p:spPr>
          <a:xfrm>
            <a:off x="1219224" y="4938306"/>
            <a:ext cx="5152976" cy="369332"/>
          </a:xfrm>
          <a:prstGeom prst="rect">
            <a:avLst/>
          </a:prstGeom>
        </p:spPr>
        <p:txBody>
          <a:bodyPr wrap="square">
            <a:spAutoFit/>
          </a:bodyPr>
          <a:lstStyle/>
          <a:p>
            <a:r>
              <a:rPr lang="zh-TW" altLang="en-US" sz="1800" dirty="0"/>
              <a:t>令人驚訝的是電磁波單靠一個模型就可以得出。</a:t>
            </a:r>
          </a:p>
        </p:txBody>
      </p:sp>
      <p:sp>
        <p:nvSpPr>
          <p:cNvPr id="4" name="文字方塊 3"/>
          <p:cNvSpPr txBox="1"/>
          <p:nvPr/>
        </p:nvSpPr>
        <p:spPr bwMode="auto">
          <a:xfrm>
            <a:off x="1219224" y="5454225"/>
            <a:ext cx="6210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當然</a:t>
            </a:r>
            <a:r>
              <a:rPr lang="en-US" altLang="zh-TW" sz="1800" dirty="0"/>
              <a:t>Maxwell</a:t>
            </a:r>
            <a:r>
              <a:rPr lang="zh-TW" altLang="en-US" sz="1800" dirty="0"/>
              <a:t>並沒有當真覺得這樣的介質是存在。</a:t>
            </a:r>
          </a:p>
        </p:txBody>
      </p:sp>
      <p:sp>
        <p:nvSpPr>
          <p:cNvPr id="5" name="矩形 4"/>
          <p:cNvSpPr/>
          <p:nvPr/>
        </p:nvSpPr>
        <p:spPr>
          <a:xfrm>
            <a:off x="501326" y="3203975"/>
            <a:ext cx="8055895" cy="810090"/>
          </a:xfrm>
          <a:prstGeom prst="rect">
            <a:avLst/>
          </a:prstGeom>
          <a:ln w="19050">
            <a:solidFill>
              <a:srgbClr val="FF0000"/>
            </a:solidFill>
          </a:ln>
        </p:spPr>
        <p:txBody>
          <a:bodyPr rtlCol="0" anchor="ctr">
            <a:spAutoFit/>
          </a:bodyPr>
          <a:lstStyle/>
          <a:p>
            <a:pPr algn="ctr"/>
            <a:endParaRPr lang="zh-TW" altLang="en-US" sz="1800" dirty="0"/>
          </a:p>
        </p:txBody>
      </p:sp>
      <p:sp>
        <p:nvSpPr>
          <p:cNvPr id="7" name="矩形 6"/>
          <p:cNvSpPr/>
          <p:nvPr/>
        </p:nvSpPr>
        <p:spPr>
          <a:xfrm>
            <a:off x="2861810" y="1583795"/>
            <a:ext cx="3285365" cy="810090"/>
          </a:xfrm>
          <a:prstGeom prst="rect">
            <a:avLst/>
          </a:prstGeom>
          <a:ln w="19050">
            <a:solidFill>
              <a:srgbClr val="FF0000"/>
            </a:solidFill>
          </a:ln>
        </p:spPr>
        <p:txBody>
          <a:bodyPr rtlCol="0" anchor="ctr">
            <a:spAutoFit/>
          </a:bodyPr>
          <a:lstStyle/>
          <a:p>
            <a:pPr algn="ctr"/>
            <a:endParaRPr lang="zh-TW" altLang="en-US" sz="1800" dirty="0"/>
          </a:p>
        </p:txBody>
      </p:sp>
      <p:sp>
        <p:nvSpPr>
          <p:cNvPr id="6" name="文字方塊 5"/>
          <p:cNvSpPr txBox="1"/>
          <p:nvPr/>
        </p:nvSpPr>
        <p:spPr>
          <a:xfrm>
            <a:off x="1219224" y="5928255"/>
            <a:ext cx="7335815" cy="369332"/>
          </a:xfrm>
          <a:prstGeom prst="rect">
            <a:avLst/>
          </a:prstGeom>
          <a:noFill/>
        </p:spPr>
        <p:txBody>
          <a:bodyPr wrap="square" rtlCol="0">
            <a:spAutoFit/>
          </a:bodyPr>
          <a:lstStyle/>
          <a:p>
            <a:r>
              <a:rPr lang="zh-TW" altLang="en-US" sz="1800" dirty="0"/>
              <a:t>重點是這樣的怪異介質會與真空有完全一樣的性質，包括波的存在。</a:t>
            </a:r>
          </a:p>
        </p:txBody>
      </p:sp>
    </p:spTree>
    <p:extLst>
      <p:ext uri="{BB962C8B-B14F-4D97-AF65-F5344CB8AC3E}">
        <p14:creationId xmlns:p14="http://schemas.microsoft.com/office/powerpoint/2010/main" val="3280678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ight3"/>
          <p:cNvPicPr>
            <a:picLocks noChangeAspect="1" noChangeArrowheads="1"/>
          </p:cNvPicPr>
          <p:nvPr/>
        </p:nvPicPr>
        <p:blipFill>
          <a:blip r:embed="rId2" cstate="print">
            <a:extLst>
              <a:ext uri="{28A0092B-C50C-407E-A947-70E740481C1C}">
                <a14:useLocalDpi xmlns:a14="http://schemas.microsoft.com/office/drawing/2010/main" val="0"/>
              </a:ext>
            </a:extLst>
          </a:blip>
          <a:srcRect r="6285"/>
          <a:stretch>
            <a:fillRect/>
          </a:stretch>
        </p:blipFill>
        <p:spPr bwMode="auto">
          <a:xfrm>
            <a:off x="895261" y="1342521"/>
            <a:ext cx="31099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wave11"/>
          <p:cNvPicPr>
            <a:picLocks noChangeAspect="1" noChangeArrowheads="1"/>
          </p:cNvPicPr>
          <p:nvPr/>
        </p:nvPicPr>
        <p:blipFill rotWithShape="1">
          <a:blip r:embed="rId3">
            <a:extLst>
              <a:ext uri="{28A0092B-C50C-407E-A947-70E740481C1C}">
                <a14:useLocalDpi xmlns:a14="http://schemas.microsoft.com/office/drawing/2010/main" val="0"/>
              </a:ext>
            </a:extLst>
          </a:blip>
          <a:srcRect t="48912" b="5806"/>
          <a:stretch/>
        </p:blipFill>
        <p:spPr bwMode="auto">
          <a:xfrm>
            <a:off x="4639316" y="4104075"/>
            <a:ext cx="3306536" cy="213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Dropbox\Documents\課程\YoungTextBook\Images\Chapter32\A_Images\A_Figures_and_Photos\32_12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9427" b="15100"/>
          <a:stretch>
            <a:fillRect/>
          </a:stretch>
        </p:blipFill>
        <p:spPr bwMode="auto">
          <a:xfrm>
            <a:off x="4660069" y="1417102"/>
            <a:ext cx="2356668" cy="24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13"/>
          <p:cNvSpPr txBox="1">
            <a:spLocks noChangeArrowheads="1"/>
          </p:cNvSpPr>
          <p:nvPr/>
        </p:nvSpPr>
        <p:spPr bwMode="auto">
          <a:xfrm>
            <a:off x="934091" y="368660"/>
            <a:ext cx="7553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電荷如果突然改變位置，如在介質中，這個變化必須以波的方式傳播。</a:t>
            </a:r>
          </a:p>
        </p:txBody>
      </p:sp>
      <p:sp>
        <p:nvSpPr>
          <p:cNvPr id="7" name="文字方塊 15"/>
          <p:cNvSpPr txBox="1">
            <a:spLocks noChangeArrowheads="1"/>
          </p:cNvSpPr>
          <p:nvPr/>
        </p:nvSpPr>
        <p:spPr bwMode="auto">
          <a:xfrm>
            <a:off x="920024" y="811044"/>
            <a:ext cx="4716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遠處電場最快也要 </a:t>
            </a:r>
            <a:r>
              <a:rPr lang="en-US" altLang="zh-TW" sz="1800" i="1" dirty="0"/>
              <a:t>r</a:t>
            </a:r>
            <a:r>
              <a:rPr lang="en-US" altLang="zh-TW" sz="1800" dirty="0"/>
              <a:t>/</a:t>
            </a:r>
            <a:r>
              <a:rPr lang="en-US" altLang="zh-TW" sz="1800" i="1" dirty="0"/>
              <a:t>c</a:t>
            </a:r>
            <a:r>
              <a:rPr lang="zh-TW" altLang="en-US" sz="1800" dirty="0"/>
              <a:t>之後才有變化。</a:t>
            </a:r>
          </a:p>
        </p:txBody>
      </p:sp>
    </p:spTree>
    <p:extLst>
      <p:ext uri="{BB962C8B-B14F-4D97-AF65-F5344CB8AC3E}">
        <p14:creationId xmlns:p14="http://schemas.microsoft.com/office/powerpoint/2010/main" val="2557580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331640" y="1590578"/>
            <a:ext cx="68407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The coincidence between the observed velocity of light and your calculated velocity of a transverse vibration in your medium seems a brilliant result. </a:t>
            </a:r>
            <a:endParaRPr lang="zh-TW" altLang="en-US" sz="2000" dirty="0"/>
          </a:p>
        </p:txBody>
      </p:sp>
      <p:sp>
        <p:nvSpPr>
          <p:cNvPr id="3" name="文字方塊 2"/>
          <p:cNvSpPr txBox="1"/>
          <p:nvPr/>
        </p:nvSpPr>
        <p:spPr bwMode="auto">
          <a:xfrm>
            <a:off x="1331640" y="2753925"/>
            <a:ext cx="643571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But I must say I think a few more such results are needed before you can get people to think that every time an electric current is produced a little file of particles is squeezed along between two rows of wheels.</a:t>
            </a:r>
            <a:endParaRPr lang="zh-TW" altLang="en-US" sz="2000" dirty="0"/>
          </a:p>
        </p:txBody>
      </p:sp>
      <p:sp>
        <p:nvSpPr>
          <p:cNvPr id="4" name="文字方塊 3"/>
          <p:cNvSpPr txBox="1"/>
          <p:nvPr/>
        </p:nvSpPr>
        <p:spPr bwMode="auto">
          <a:xfrm>
            <a:off x="4707016" y="4374105"/>
            <a:ext cx="2880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From a friend Cecil </a:t>
            </a:r>
            <a:r>
              <a:rPr lang="en-US" altLang="zh-TW" sz="1800" dirty="0" err="1"/>
              <a:t>Monro</a:t>
            </a:r>
            <a:endParaRPr lang="zh-TW" altLang="en-US" sz="1800" dirty="0"/>
          </a:p>
        </p:txBody>
      </p:sp>
    </p:spTree>
    <p:extLst>
      <p:ext uri="{BB962C8B-B14F-4D97-AF65-F5344CB8AC3E}">
        <p14:creationId xmlns:p14="http://schemas.microsoft.com/office/powerpoint/2010/main" val="3178360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503675"/>
            <a:ext cx="6975775" cy="1938992"/>
          </a:xfrm>
          <a:prstGeom prst="rect">
            <a:avLst/>
          </a:prstGeom>
        </p:spPr>
        <p:txBody>
          <a:bodyPr wrap="square">
            <a:spAutoFit/>
          </a:bodyPr>
          <a:lstStyle/>
          <a:p>
            <a:r>
              <a:rPr lang="en-US" altLang="zh-TW" sz="2000" dirty="0"/>
              <a:t>I do not bring it forward as a mode of </a:t>
            </a:r>
            <a:r>
              <a:rPr lang="en-US" altLang="zh-TW" sz="2000" dirty="0" err="1"/>
              <a:t>connexion</a:t>
            </a:r>
            <a:r>
              <a:rPr lang="en-US" altLang="zh-TW" sz="2000" dirty="0"/>
              <a:t> existing in nature, or even as that which I would willingly assent to as an electrical hypothesis. It is, however, a mode of </a:t>
            </a:r>
            <a:r>
              <a:rPr lang="en-US" altLang="zh-TW" sz="2000" dirty="0" err="1"/>
              <a:t>connexion</a:t>
            </a:r>
            <a:r>
              <a:rPr lang="en-US" altLang="zh-TW" sz="2000" dirty="0"/>
              <a:t> which is mechanically conceivable, and easily investigated, and it serves to bring out the actual mechanical </a:t>
            </a:r>
            <a:r>
              <a:rPr lang="en-US" altLang="zh-TW" sz="2000" dirty="0" err="1"/>
              <a:t>connexions</a:t>
            </a:r>
            <a:r>
              <a:rPr lang="en-US" altLang="zh-TW" sz="2000" dirty="0"/>
              <a:t> between the known electromagnetic phenomena.</a:t>
            </a:r>
          </a:p>
        </p:txBody>
      </p:sp>
      <p:sp>
        <p:nvSpPr>
          <p:cNvPr id="3" name="矩形 2"/>
          <p:cNvSpPr/>
          <p:nvPr/>
        </p:nvSpPr>
        <p:spPr>
          <a:xfrm>
            <a:off x="951418" y="2618910"/>
            <a:ext cx="6885765" cy="1015663"/>
          </a:xfrm>
          <a:prstGeom prst="rect">
            <a:avLst/>
          </a:prstGeom>
        </p:spPr>
        <p:txBody>
          <a:bodyPr wrap="square">
            <a:spAutoFit/>
          </a:bodyPr>
          <a:lstStyle/>
          <a:p>
            <a:r>
              <a:rPr lang="en-US" altLang="zh-TW" sz="2000" dirty="0"/>
              <a:t>Any one who understands the provisional and temporary nature of the hypothesis will find himself rather helped than hindered by it in his search after the true interpretation of the phenomena.</a:t>
            </a:r>
            <a:endParaRPr lang="zh-TW" altLang="en-US" sz="2000" dirty="0"/>
          </a:p>
        </p:txBody>
      </p:sp>
      <p:sp>
        <p:nvSpPr>
          <p:cNvPr id="4" name="矩形 3"/>
          <p:cNvSpPr/>
          <p:nvPr/>
        </p:nvSpPr>
        <p:spPr>
          <a:xfrm>
            <a:off x="951128" y="3844499"/>
            <a:ext cx="5961131" cy="369332"/>
          </a:xfrm>
          <a:prstGeom prst="rect">
            <a:avLst/>
          </a:prstGeom>
        </p:spPr>
        <p:txBody>
          <a:bodyPr wrap="square">
            <a:spAutoFit/>
          </a:bodyPr>
          <a:lstStyle/>
          <a:p>
            <a:r>
              <a:rPr lang="zh-TW" altLang="zh-TW" sz="1800" dirty="0"/>
              <a:t>對</a:t>
            </a:r>
            <a:r>
              <a:rPr lang="en-US" altLang="zh-TW" sz="1800" dirty="0"/>
              <a:t>Maxwell</a:t>
            </a:r>
            <a:r>
              <a:rPr lang="zh-TW" altLang="zh-TW" sz="1800" dirty="0"/>
              <a:t>，這模型可以只是一個思想的輔助工具。</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075" y="4263379"/>
            <a:ext cx="2498586" cy="224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55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106616" y="478184"/>
            <a:ext cx="4545505" cy="4525991"/>
          </a:xfrm>
        </p:spPr>
      </p:pic>
      <p:sp>
        <p:nvSpPr>
          <p:cNvPr id="5" name="矩形 4"/>
          <p:cNvSpPr/>
          <p:nvPr/>
        </p:nvSpPr>
        <p:spPr>
          <a:xfrm>
            <a:off x="6102171" y="3131933"/>
            <a:ext cx="2655295" cy="1815882"/>
          </a:xfrm>
          <a:prstGeom prst="rect">
            <a:avLst/>
          </a:prstGeom>
        </p:spPr>
        <p:txBody>
          <a:bodyPr wrap="square">
            <a:spAutoFit/>
          </a:bodyPr>
          <a:lstStyle/>
          <a:p>
            <a:r>
              <a:rPr lang="en-US" altLang="zh-TW" sz="1600" dirty="0"/>
              <a:t>The Antennae Galaxies (also known as NGC 4038 and 4039) are a pair of distorted colliding spiral galaxies about 70 million light-years away, in the constellation of </a:t>
            </a:r>
            <a:r>
              <a:rPr lang="en-US" altLang="zh-TW" sz="1600" dirty="0" err="1"/>
              <a:t>Corvus</a:t>
            </a:r>
            <a:r>
              <a:rPr lang="en-US" altLang="zh-TW" sz="1600" dirty="0"/>
              <a:t> (The Crow)</a:t>
            </a:r>
            <a:endParaRPr lang="zh-TW" altLang="en-US" sz="1600" dirty="0"/>
          </a:p>
        </p:txBody>
      </p:sp>
      <p:sp>
        <p:nvSpPr>
          <p:cNvPr id="3" name="文字方塊 2"/>
          <p:cNvSpPr txBox="1"/>
          <p:nvPr/>
        </p:nvSpPr>
        <p:spPr>
          <a:xfrm>
            <a:off x="1061611" y="5202163"/>
            <a:ext cx="6525725" cy="369332"/>
          </a:xfrm>
          <a:prstGeom prst="rect">
            <a:avLst/>
          </a:prstGeom>
          <a:noFill/>
        </p:spPr>
        <p:txBody>
          <a:bodyPr wrap="square" rtlCol="0">
            <a:spAutoFit/>
          </a:bodyPr>
          <a:lstStyle/>
          <a:p>
            <a:r>
              <a:rPr lang="zh-TW" altLang="en-US" sz="1800" dirty="0"/>
              <a:t>電磁波孤獨旅行了七千萬光年的空間，七千萬年後才到達地球，</a:t>
            </a:r>
          </a:p>
        </p:txBody>
      </p:sp>
      <p:sp>
        <p:nvSpPr>
          <p:cNvPr id="6" name="文字方塊 5"/>
          <p:cNvSpPr txBox="1"/>
          <p:nvPr/>
        </p:nvSpPr>
        <p:spPr>
          <a:xfrm>
            <a:off x="1061611" y="5652213"/>
            <a:ext cx="6705745" cy="369332"/>
          </a:xfrm>
          <a:prstGeom prst="rect">
            <a:avLst/>
          </a:prstGeom>
          <a:noFill/>
        </p:spPr>
        <p:txBody>
          <a:bodyPr wrap="square" rtlCol="0">
            <a:spAutoFit/>
          </a:bodyPr>
          <a:lstStyle/>
          <a:p>
            <a:r>
              <a:rPr lang="zh-TW" altLang="en-US" sz="1800" dirty="0"/>
              <a:t>可以想見，此時，發出這些電磁波的星體，可能已不存在了。</a:t>
            </a:r>
          </a:p>
        </p:txBody>
      </p:sp>
      <p:sp>
        <p:nvSpPr>
          <p:cNvPr id="7" name="文字方塊 6"/>
          <p:cNvSpPr txBox="1"/>
          <p:nvPr/>
        </p:nvSpPr>
        <p:spPr>
          <a:xfrm>
            <a:off x="1061612" y="6147268"/>
            <a:ext cx="6750750" cy="369332"/>
          </a:xfrm>
          <a:prstGeom prst="rect">
            <a:avLst/>
          </a:prstGeom>
          <a:noFill/>
        </p:spPr>
        <p:txBody>
          <a:bodyPr wrap="square" rtlCol="0">
            <a:spAutoFit/>
          </a:bodyPr>
          <a:lstStyle/>
          <a:p>
            <a:r>
              <a:rPr lang="zh-TW" altLang="en-US" sz="1800" dirty="0"/>
              <a:t>是甚麼樣的機制，維持這些電磁波可以單獨旅行這麼久這麼遠？</a:t>
            </a:r>
          </a:p>
        </p:txBody>
      </p:sp>
    </p:spTree>
    <p:extLst>
      <p:ext uri="{BB962C8B-B14F-4D97-AF65-F5344CB8AC3E}">
        <p14:creationId xmlns:p14="http://schemas.microsoft.com/office/powerpoint/2010/main" val="2921142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D2645F4-4E5D-AB44-964B-D3989B9A568A}"/>
              </a:ext>
            </a:extLst>
          </p:cNvPr>
          <p:cNvSpPr/>
          <p:nvPr/>
        </p:nvSpPr>
        <p:spPr>
          <a:xfrm>
            <a:off x="2951820" y="1808820"/>
            <a:ext cx="3240360" cy="369332"/>
          </a:xfrm>
          <a:prstGeom prst="rect">
            <a:avLst/>
          </a:prstGeom>
        </p:spPr>
        <p:txBody>
          <a:bodyPr wrap="square">
            <a:spAutoFit/>
          </a:bodyPr>
          <a:lstStyle/>
          <a:p>
            <a:r>
              <a:rPr lang="zh-TW" altLang="en-US" sz="1800" dirty="0"/>
              <a:t>海嘯電磁波：稍微嚴格地推導</a:t>
            </a:r>
          </a:p>
        </p:txBody>
      </p:sp>
      <p:pic>
        <p:nvPicPr>
          <p:cNvPr id="3" name="Picture 2" descr="http://assets.nydailynews.com/polopoly_fs/1.16708.1313674645!/img/httpImage/image.jpg_gen/derivatives/gallery_635/gal-tsunami-jpg.jpg">
            <a:hlinkClick r:id="rId2"/>
            <a:extLst>
              <a:ext uri="{FF2B5EF4-FFF2-40B4-BE49-F238E27FC236}">
                <a16:creationId xmlns:a16="http://schemas.microsoft.com/office/drawing/2014/main" id="{F48F8DDA-F964-1349-8D2B-AF1C24313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628" y="2393623"/>
            <a:ext cx="3795713"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207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Dropbox\Documents\課程\YoungTextBook\Images\Chapter32\A_Images\A_Figures_and_Photos\32_05_Figure.jpg"/>
          <p:cNvPicPr>
            <a:picLocks noChangeAspect="1" noChangeArrowheads="1"/>
          </p:cNvPicPr>
          <p:nvPr/>
        </p:nvPicPr>
        <p:blipFill>
          <a:blip r:embed="rId2">
            <a:extLst>
              <a:ext uri="{28A0092B-C50C-407E-A947-70E740481C1C}">
                <a14:useLocalDpi xmlns:a14="http://schemas.microsoft.com/office/drawing/2010/main" val="0"/>
              </a:ext>
            </a:extLst>
          </a:blip>
          <a:srcRect b="22099"/>
          <a:stretch>
            <a:fillRect/>
          </a:stretch>
        </p:blipFill>
        <p:spPr bwMode="auto">
          <a:xfrm>
            <a:off x="970427" y="1459633"/>
            <a:ext cx="3546475"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文字方塊 3"/>
          <p:cNvSpPr txBox="1">
            <a:spLocks noChangeArrowheads="1"/>
          </p:cNvSpPr>
          <p:nvPr/>
        </p:nvSpPr>
        <p:spPr bwMode="auto">
          <a:xfrm>
            <a:off x="970425" y="4869160"/>
            <a:ext cx="7965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電場與磁場在一個波前平面的後面不為零，假設兩者都是常數，與位置無關。</a:t>
            </a:r>
          </a:p>
        </p:txBody>
      </p:sp>
      <p:sp>
        <p:nvSpPr>
          <p:cNvPr id="33797" name="文字方塊 7"/>
          <p:cNvSpPr txBox="1">
            <a:spLocks noChangeArrowheads="1"/>
          </p:cNvSpPr>
          <p:nvPr/>
        </p:nvSpPr>
        <p:spPr bwMode="auto">
          <a:xfrm>
            <a:off x="972132" y="5328561"/>
            <a:ext cx="568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因為電場與磁場互相感生，所以彼此需要垂直！</a:t>
            </a:r>
          </a:p>
        </p:txBody>
      </p:sp>
      <p:pic>
        <p:nvPicPr>
          <p:cNvPr id="33800" name="Picture 2" descr="http://assets.nydailynews.com/polopoly_fs/1.16708.1313674645!/img/httpImage/image.jpg_gen/derivatives/gallery_635/gal-tsunami-jpg.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46314" y="2954968"/>
            <a:ext cx="1956440"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emwave3"/>
          <p:cNvPicPr>
            <a:picLocks noChangeAspect="1" noChangeArrowheads="1"/>
          </p:cNvPicPr>
          <p:nvPr/>
        </p:nvPicPr>
        <p:blipFill>
          <a:blip r:embed="rId5">
            <a:extLst>
              <a:ext uri="{28A0092B-C50C-407E-A947-70E740481C1C}">
                <a14:useLocalDpi xmlns:a14="http://schemas.microsoft.com/office/drawing/2010/main" val="0"/>
              </a:ext>
            </a:extLst>
          </a:blip>
          <a:srcRect l="15602" t="12810" r="6352" b="70253"/>
          <a:stretch>
            <a:fillRect/>
          </a:stretch>
        </p:blipFill>
        <p:spPr bwMode="auto">
          <a:xfrm>
            <a:off x="4821415" y="1476695"/>
            <a:ext cx="306705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3"/>
          <p:cNvSpPr txBox="1">
            <a:spLocks noChangeArrowheads="1"/>
          </p:cNvSpPr>
          <p:nvPr/>
        </p:nvSpPr>
        <p:spPr bwMode="auto">
          <a:xfrm>
            <a:off x="970426" y="4432788"/>
            <a:ext cx="6049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電場與磁場在一個波前平面的前面為零。</a:t>
            </a:r>
          </a:p>
        </p:txBody>
      </p:sp>
      <mc:AlternateContent xmlns:mc="http://schemas.openxmlformats.org/markup-compatibility/2006" xmlns:a14="http://schemas.microsoft.com/office/drawing/2010/main">
        <mc:Choice Requires="a14">
          <p:sp>
            <p:nvSpPr>
              <p:cNvPr id="9" name="文字方塊 1"/>
              <p:cNvSpPr txBox="1">
                <a:spLocks noChangeArrowheads="1"/>
              </p:cNvSpPr>
              <p:nvPr/>
            </p:nvSpPr>
            <p:spPr bwMode="auto">
              <a:xfrm>
                <a:off x="970426" y="460376"/>
                <a:ext cx="778586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如果有電偶極突然出現，近處的電磁場與遠處的電磁場（</a:t>
                </a:r>
                <a14:m>
                  <m:oMath xmlns:m="http://schemas.openxmlformats.org/officeDocument/2006/math">
                    <m:r>
                      <a:rPr lang="en-US" altLang="zh-TW" sz="1800" i="1" dirty="0" smtClean="0">
                        <a:latin typeface="Cambria Math" panose="02040503050406030204" pitchFamily="18" charset="0"/>
                      </a:rPr>
                      <m:t>=0</m:t>
                    </m:r>
                  </m:oMath>
                </a14:m>
                <a:r>
                  <a:rPr lang="zh-TW" altLang="en-US" sz="1800" dirty="0"/>
                  <a:t>）會有差異。</a:t>
                </a:r>
              </a:p>
            </p:txBody>
          </p:sp>
        </mc:Choice>
        <mc:Fallback xmlns="">
          <p:sp>
            <p:nvSpPr>
              <p:cNvPr id="9" name="文字方塊 1"/>
              <p:cNvSpPr txBox="1">
                <a:spLocks noRot="1" noChangeAspect="1" noMove="1" noResize="1" noEditPoints="1" noAdjustHandles="1" noChangeArrowheads="1" noChangeShapeType="1" noTextEdit="1"/>
              </p:cNvSpPr>
              <p:nvPr/>
            </p:nvSpPr>
            <p:spPr bwMode="auto">
              <a:xfrm>
                <a:off x="970426" y="460376"/>
                <a:ext cx="7785865" cy="369332"/>
              </a:xfrm>
              <a:prstGeom prst="rect">
                <a:avLst/>
              </a:prstGeom>
              <a:blipFill>
                <a:blip r:embed="rId6"/>
                <a:stretch>
                  <a:fillRect l="-651"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2" name="Text Box 21"/>
          <p:cNvSpPr txBox="1">
            <a:spLocks noChangeArrowheads="1"/>
          </p:cNvSpPr>
          <p:nvPr/>
        </p:nvSpPr>
        <p:spPr bwMode="auto">
          <a:xfrm>
            <a:off x="5903346" y="2423443"/>
            <a:ext cx="4318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err="1"/>
              <a:t>ct</a:t>
            </a:r>
            <a:endParaRPr lang="en-US" altLang="zh-TW" sz="1400" i="1" dirty="0"/>
          </a:p>
        </p:txBody>
      </p:sp>
      <p:sp>
        <p:nvSpPr>
          <p:cNvPr id="13" name="Text Box 21"/>
          <p:cNvSpPr txBox="1">
            <a:spLocks noChangeArrowheads="1"/>
          </p:cNvSpPr>
          <p:nvPr/>
        </p:nvSpPr>
        <p:spPr bwMode="auto">
          <a:xfrm>
            <a:off x="7057744" y="1764705"/>
            <a:ext cx="2700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a:t>c</a:t>
            </a:r>
          </a:p>
        </p:txBody>
      </p:sp>
      <p:sp>
        <p:nvSpPr>
          <p:cNvPr id="2" name="文字方塊 1">
            <a:extLst>
              <a:ext uri="{FF2B5EF4-FFF2-40B4-BE49-F238E27FC236}">
                <a16:creationId xmlns:a16="http://schemas.microsoft.com/office/drawing/2014/main" id="{0F6829CE-A1D4-C64D-8CC0-F688963A377B}"/>
              </a:ext>
            </a:extLst>
          </p:cNvPr>
          <p:cNvSpPr txBox="1"/>
          <p:nvPr/>
        </p:nvSpPr>
        <p:spPr>
          <a:xfrm>
            <a:off x="970426" y="897446"/>
            <a:ext cx="6750750" cy="369332"/>
          </a:xfrm>
          <a:prstGeom prst="rect">
            <a:avLst/>
          </a:prstGeom>
          <a:noFill/>
        </p:spPr>
        <p:txBody>
          <a:bodyPr wrap="square" rtlCol="0">
            <a:spAutoFit/>
          </a:bodyPr>
          <a:lstStyle/>
          <a:p>
            <a:r>
              <a:rPr lang="zh-CN" altLang="en-US" sz="1800" dirty="0"/>
              <a:t>最極端的情況就是如海嘯一般，差異集中在一波前平面上發生。</a:t>
            </a:r>
            <a:endParaRPr kumimoji="1" lang="zh-TW" altLang="en-US" sz="1800" dirty="0"/>
          </a:p>
        </p:txBody>
      </p:sp>
      <p:cxnSp>
        <p:nvCxnSpPr>
          <p:cNvPr id="14" name="直線箭頭接點 13">
            <a:extLst>
              <a:ext uri="{FF2B5EF4-FFF2-40B4-BE49-F238E27FC236}">
                <a16:creationId xmlns:a16="http://schemas.microsoft.com/office/drawing/2014/main" id="{9F8A59C6-A340-CB46-A67C-CFB060AA6AC6}"/>
              </a:ext>
            </a:extLst>
          </p:cNvPr>
          <p:cNvCxnSpPr>
            <a:cxnSpLocks/>
          </p:cNvCxnSpPr>
          <p:nvPr/>
        </p:nvCxnSpPr>
        <p:spPr>
          <a:xfrm flipH="1" flipV="1">
            <a:off x="3866911" y="3188188"/>
            <a:ext cx="558674" cy="11674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CE67A9C2-361A-004A-8E3C-B05D4962D363}"/>
              </a:ext>
            </a:extLst>
          </p:cNvPr>
          <p:cNvCxnSpPr>
            <a:cxnSpLocks/>
          </p:cNvCxnSpPr>
          <p:nvPr/>
        </p:nvCxnSpPr>
        <p:spPr>
          <a:xfrm flipH="1" flipV="1">
            <a:off x="1555491" y="3676515"/>
            <a:ext cx="2590757" cy="11926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CDA4D7F-1EC3-0645-BB53-E71396D54420}"/>
              </a:ext>
            </a:extLst>
          </p:cNvPr>
          <p:cNvSpPr txBox="1"/>
          <p:nvPr/>
        </p:nvSpPr>
        <p:spPr>
          <a:xfrm>
            <a:off x="970425" y="6189877"/>
            <a:ext cx="7785866" cy="369332"/>
          </a:xfrm>
          <a:prstGeom prst="rect">
            <a:avLst/>
          </a:prstGeom>
          <a:noFill/>
        </p:spPr>
        <p:txBody>
          <a:bodyPr wrap="square" rtlCol="0">
            <a:spAutoFit/>
          </a:bodyPr>
          <a:lstStyle/>
          <a:p>
            <a:r>
              <a:rPr lang="en-TW" sz="1800" dirty="0"/>
              <a:t>現在</a:t>
            </a:r>
            <a:r>
              <a:rPr lang="en-TW" sz="1800"/>
              <a:t>，研究</a:t>
            </a:r>
            <a:r>
              <a:rPr lang="en-GB" sz="1800" dirty="0" err="1"/>
              <a:t>中間的歷程，也就是</a:t>
            </a:r>
            <a:r>
              <a:rPr lang="en-TW" sz="1800"/>
              <a:t>這樣的海嘯電磁波可否存在與</a:t>
            </a:r>
            <a:r>
              <a:rPr lang="en-GB" sz="1800" dirty="0" err="1"/>
              <a:t>如何</a:t>
            </a:r>
            <a:r>
              <a:rPr lang="en-TW" sz="1800"/>
              <a:t>傳播。</a:t>
            </a:r>
            <a:endParaRPr lang="en-TW" sz="1800" dirty="0"/>
          </a:p>
        </p:txBody>
      </p:sp>
      <p:sp>
        <p:nvSpPr>
          <p:cNvPr id="4" name="TextBox 3">
            <a:extLst>
              <a:ext uri="{FF2B5EF4-FFF2-40B4-BE49-F238E27FC236}">
                <a16:creationId xmlns:a16="http://schemas.microsoft.com/office/drawing/2014/main" id="{6A4F7013-846B-D248-94E3-00C763C8961E}"/>
              </a:ext>
            </a:extLst>
          </p:cNvPr>
          <p:cNvSpPr txBox="1"/>
          <p:nvPr/>
        </p:nvSpPr>
        <p:spPr>
          <a:xfrm>
            <a:off x="970425" y="5786930"/>
            <a:ext cx="7965885" cy="369332"/>
          </a:xfrm>
          <a:prstGeom prst="rect">
            <a:avLst/>
          </a:prstGeom>
          <a:noFill/>
        </p:spPr>
        <p:txBody>
          <a:bodyPr wrap="square" rtlCol="0">
            <a:spAutoFit/>
          </a:bodyPr>
          <a:lstStyle/>
          <a:p>
            <a:r>
              <a:rPr lang="en-TW" sz="1800" dirty="0"/>
              <a:t>可以想像時間一長，所有地方都會出現電磁場，可見波前平面會往前移動。</a:t>
            </a:r>
          </a:p>
        </p:txBody>
      </p:sp>
    </p:spTree>
    <p:extLst>
      <p:ext uri="{BB962C8B-B14F-4D97-AF65-F5344CB8AC3E}">
        <p14:creationId xmlns:p14="http://schemas.microsoft.com/office/powerpoint/2010/main" val="278867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795"/>
                                        </p:tgtEl>
                                        <p:attrNameLst>
                                          <p:attrName>style.visibility</p:attrName>
                                        </p:attrNameLst>
                                      </p:cBhvr>
                                      <p:to>
                                        <p:strVal val="visible"/>
                                      </p:to>
                                    </p:set>
                                    <p:anim calcmode="lin" valueType="num">
                                      <p:cBhvr additive="base">
                                        <p:cTn id="21" dur="500" fill="hold"/>
                                        <p:tgtEl>
                                          <p:spTgt spid="33795"/>
                                        </p:tgtEl>
                                        <p:attrNameLst>
                                          <p:attrName>ppt_x</p:attrName>
                                        </p:attrNameLst>
                                      </p:cBhvr>
                                      <p:tavLst>
                                        <p:tav tm="0">
                                          <p:val>
                                            <p:strVal val="#ppt_x"/>
                                          </p:val>
                                        </p:tav>
                                        <p:tav tm="100000">
                                          <p:val>
                                            <p:strVal val="#ppt_x"/>
                                          </p:val>
                                        </p:tav>
                                      </p:tavLst>
                                    </p:anim>
                                    <p:anim calcmode="lin" valueType="num">
                                      <p:cBhvr additive="base">
                                        <p:cTn id="22"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797"/>
                                        </p:tgtEl>
                                        <p:attrNameLst>
                                          <p:attrName>style.visibility</p:attrName>
                                        </p:attrNameLst>
                                      </p:cBhvr>
                                      <p:to>
                                        <p:strVal val="visible"/>
                                      </p:to>
                                    </p:set>
                                    <p:anim calcmode="lin" valueType="num">
                                      <p:cBhvr additive="base">
                                        <p:cTn id="27" dur="500" fill="hold"/>
                                        <p:tgtEl>
                                          <p:spTgt spid="33797"/>
                                        </p:tgtEl>
                                        <p:attrNameLst>
                                          <p:attrName>ppt_x</p:attrName>
                                        </p:attrNameLst>
                                      </p:cBhvr>
                                      <p:tavLst>
                                        <p:tav tm="0">
                                          <p:val>
                                            <p:strVal val="#ppt_x"/>
                                          </p:val>
                                        </p:tav>
                                        <p:tav tm="100000">
                                          <p:val>
                                            <p:strVal val="#ppt_x"/>
                                          </p:val>
                                        </p:tav>
                                      </p:tavLst>
                                    </p:anim>
                                    <p:anim calcmode="lin" valueType="num">
                                      <p:cBhvr additive="base">
                                        <p:cTn id="28"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11" grpId="0"/>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2" descr="http://assets.nydailynews.com/polopoly_fs/1.16708.1313674645!/img/httpImage/image.jpg_gen/derivatives/gallery_635/gal-tsunami-jp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71999" y="1695067"/>
            <a:ext cx="4119167"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831040" y="4793601"/>
            <a:ext cx="7746405" cy="369332"/>
          </a:xfrm>
          <a:prstGeom prst="rect">
            <a:avLst/>
          </a:prstGeom>
          <a:noFill/>
        </p:spPr>
        <p:txBody>
          <a:bodyPr wrap="square" rtlCol="0">
            <a:spAutoFit/>
          </a:bodyPr>
          <a:lstStyle/>
          <a:p>
            <a:r>
              <a:rPr lang="zh-TW" altLang="en-US" sz="1800" dirty="0"/>
              <a:t>一般的海嘯發生時，水面</a:t>
            </a:r>
            <a:r>
              <a:rPr lang="zh-CN" altLang="en-US" sz="1800" dirty="0"/>
              <a:t>也</a:t>
            </a:r>
            <a:r>
              <a:rPr lang="zh-TW" altLang="en-US" sz="1800" dirty="0"/>
              <a:t>會出現一個</a:t>
            </a:r>
            <a:r>
              <a:rPr lang="zh-CN" altLang="en-US" sz="1800" dirty="0"/>
              <a:t>垂直</a:t>
            </a:r>
            <a:r>
              <a:rPr lang="zh-TW" altLang="en-US" sz="1800" dirty="0"/>
              <a:t>切面，切面後方水位較前方高。</a:t>
            </a:r>
            <a:endParaRPr lang="en-US" altLang="zh-TW" sz="1800" dirty="0"/>
          </a:p>
        </p:txBody>
      </p:sp>
      <p:sp>
        <p:nvSpPr>
          <p:cNvPr id="7" name="文字方塊 6"/>
          <p:cNvSpPr txBox="1"/>
          <p:nvPr/>
        </p:nvSpPr>
        <p:spPr>
          <a:xfrm>
            <a:off x="825147" y="5260423"/>
            <a:ext cx="7566278" cy="369332"/>
          </a:xfrm>
          <a:prstGeom prst="rect">
            <a:avLst/>
          </a:prstGeom>
          <a:noFill/>
        </p:spPr>
        <p:txBody>
          <a:bodyPr wrap="square" rtlCol="0">
            <a:spAutoFit/>
          </a:bodyPr>
          <a:lstStyle/>
          <a:p>
            <a:r>
              <a:rPr lang="zh-TW" altLang="en-US" sz="1800" dirty="0"/>
              <a:t>前後水位的高度差，會造成水的壓力差，推動切面後方的水向前移動。</a:t>
            </a:r>
          </a:p>
        </p:txBody>
      </p:sp>
      <p:sp>
        <p:nvSpPr>
          <p:cNvPr id="8" name="文字方塊 7"/>
          <p:cNvSpPr txBox="1"/>
          <p:nvPr/>
        </p:nvSpPr>
        <p:spPr>
          <a:xfrm>
            <a:off x="825147" y="5718189"/>
            <a:ext cx="6897379" cy="369332"/>
          </a:xfrm>
          <a:prstGeom prst="rect">
            <a:avLst/>
          </a:prstGeom>
          <a:noFill/>
        </p:spPr>
        <p:txBody>
          <a:bodyPr wrap="square" rtlCol="0">
            <a:spAutoFit/>
          </a:bodyPr>
          <a:lstStyle/>
          <a:p>
            <a:r>
              <a:rPr lang="zh-TW" altLang="en-US" sz="1800" dirty="0"/>
              <a:t>因此，此切面會以垂直於切面的方向向前移動。</a:t>
            </a:r>
            <a:endParaRPr lang="en-US" altLang="zh-TW" sz="1800" dirty="0"/>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412" t="18487" r="20130" b="25384"/>
          <a:stretch/>
        </p:blipFill>
        <p:spPr bwMode="auto">
          <a:xfrm>
            <a:off x="696026" y="1241949"/>
            <a:ext cx="3806472" cy="324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387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9788"/>
            <a:ext cx="8246690" cy="39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402138"/>
            <a:ext cx="6226175"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接點 4"/>
          <p:cNvCxnSpPr/>
          <p:nvPr/>
        </p:nvCxnSpPr>
        <p:spPr>
          <a:xfrm>
            <a:off x="4166955" y="2888940"/>
            <a:ext cx="208756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611560" y="98630"/>
            <a:ext cx="2610290" cy="369332"/>
          </a:xfrm>
          <a:prstGeom prst="rect">
            <a:avLst/>
          </a:prstGeom>
          <a:noFill/>
        </p:spPr>
        <p:txBody>
          <a:bodyPr wrap="square" rtlCol="0">
            <a:spAutoFit/>
          </a:bodyPr>
          <a:lstStyle/>
          <a:p>
            <a:r>
              <a:rPr lang="zh-TW" altLang="en-US" sz="1800" dirty="0"/>
              <a:t>附錄：海嘯的波速。</a:t>
            </a:r>
          </a:p>
        </p:txBody>
      </p:sp>
    </p:spTree>
    <p:extLst>
      <p:ext uri="{BB962C8B-B14F-4D97-AF65-F5344CB8AC3E}">
        <p14:creationId xmlns:p14="http://schemas.microsoft.com/office/powerpoint/2010/main" val="545013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extLst>
              <a:ext uri="{28A0092B-C50C-407E-A947-70E740481C1C}">
                <a14:useLocalDpi xmlns:a14="http://schemas.microsoft.com/office/drawing/2010/main" val="0"/>
              </a:ext>
            </a:extLst>
          </a:blip>
          <a:srcRect b="69090"/>
          <a:stretch>
            <a:fillRect/>
          </a:stretch>
        </p:blipFill>
        <p:spPr bwMode="auto">
          <a:xfrm>
            <a:off x="468313" y="0"/>
            <a:ext cx="80279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81075"/>
            <a:ext cx="8281987" cy="67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文字方塊 3"/>
          <p:cNvSpPr txBox="1">
            <a:spLocks noChangeArrowheads="1"/>
          </p:cNvSpPr>
          <p:nvPr/>
        </p:nvSpPr>
        <p:spPr bwMode="auto">
          <a:xfrm>
            <a:off x="6372225" y="4005263"/>
            <a:ext cx="1728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en-US" altLang="zh-TW" sz="1800"/>
              <a:t>BB’</a:t>
            </a:r>
            <a:r>
              <a:rPr lang="zh-TW" altLang="en-US" sz="1800"/>
              <a:t>底下部分的水幾乎不動</a:t>
            </a:r>
          </a:p>
        </p:txBody>
      </p:sp>
      <p:cxnSp>
        <p:nvCxnSpPr>
          <p:cNvPr id="6" name="直線單箭頭接點 5"/>
          <p:cNvCxnSpPr/>
          <p:nvPr/>
        </p:nvCxnSpPr>
        <p:spPr>
          <a:xfrm rot="10800000" flipV="1">
            <a:off x="5292725" y="4508500"/>
            <a:ext cx="1079500" cy="9366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229" name="文字方塊 6"/>
          <p:cNvSpPr txBox="1">
            <a:spLocks noChangeArrowheads="1"/>
          </p:cNvSpPr>
          <p:nvPr/>
        </p:nvSpPr>
        <p:spPr bwMode="auto">
          <a:xfrm>
            <a:off x="6011863" y="587692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水並不往圖右流出</a:t>
            </a:r>
          </a:p>
        </p:txBody>
      </p:sp>
      <p:cxnSp>
        <p:nvCxnSpPr>
          <p:cNvPr id="9" name="直線單箭頭接點 8"/>
          <p:cNvCxnSpPr/>
          <p:nvPr/>
        </p:nvCxnSpPr>
        <p:spPr>
          <a:xfrm rot="16200000" flipV="1">
            <a:off x="6948488" y="5373688"/>
            <a:ext cx="503237" cy="5032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294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9491" r="36181" b="55182"/>
          <a:stretch/>
        </p:blipFill>
        <p:spPr bwMode="auto">
          <a:xfrm>
            <a:off x="1084619" y="476672"/>
            <a:ext cx="556305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385"/>
          <a:stretch/>
        </p:blipFill>
        <p:spPr bwMode="auto">
          <a:xfrm>
            <a:off x="1115616" y="1196753"/>
            <a:ext cx="6785000" cy="256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l="24345" t="19270" r="20010" b="53966"/>
          <a:stretch>
            <a:fillRect/>
          </a:stretch>
        </p:blipFill>
        <p:spPr bwMode="auto">
          <a:xfrm>
            <a:off x="2339975" y="4221163"/>
            <a:ext cx="40322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文字方塊 4"/>
          <p:cNvSpPr txBox="1">
            <a:spLocks noChangeArrowheads="1"/>
          </p:cNvSpPr>
          <p:nvPr/>
        </p:nvSpPr>
        <p:spPr bwMode="auto">
          <a:xfrm>
            <a:off x="1835150" y="5876925"/>
            <a:ext cx="475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兩力的差乘上時間等於</a:t>
            </a:r>
            <a:r>
              <a:rPr lang="en-US" altLang="zh-TW" sz="1800"/>
              <a:t>AB</a:t>
            </a:r>
            <a:r>
              <a:rPr lang="zh-TW" altLang="en-US" sz="1800"/>
              <a:t>間水的動量差</a:t>
            </a:r>
          </a:p>
        </p:txBody>
      </p:sp>
    </p:spTree>
    <p:extLst>
      <p:ext uri="{BB962C8B-B14F-4D97-AF65-F5344CB8AC3E}">
        <p14:creationId xmlns:p14="http://schemas.microsoft.com/office/powerpoint/2010/main" val="3275679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p:cNvPicPr>
            <a:picLocks noChangeAspect="1" noChangeArrowheads="1"/>
          </p:cNvPicPr>
          <p:nvPr/>
        </p:nvPicPr>
        <p:blipFill>
          <a:blip r:embed="rId2">
            <a:extLst>
              <a:ext uri="{28A0092B-C50C-407E-A947-70E740481C1C}">
                <a14:useLocalDpi xmlns:a14="http://schemas.microsoft.com/office/drawing/2010/main" val="0"/>
              </a:ext>
            </a:extLst>
          </a:blip>
          <a:srcRect t="42918" b="35622"/>
          <a:stretch>
            <a:fillRect/>
          </a:stretch>
        </p:blipFill>
        <p:spPr bwMode="auto">
          <a:xfrm>
            <a:off x="0" y="260350"/>
            <a:ext cx="88947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91440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924175"/>
            <a:ext cx="43592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908175" y="1052513"/>
            <a:ext cx="3644900" cy="373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277" name="文字方塊 7"/>
          <p:cNvSpPr txBox="1">
            <a:spLocks noChangeArrowheads="1"/>
          </p:cNvSpPr>
          <p:nvPr/>
        </p:nvSpPr>
        <p:spPr bwMode="auto">
          <a:xfrm>
            <a:off x="3635375" y="620713"/>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因</a:t>
            </a:r>
            <a:r>
              <a:rPr lang="en-US" altLang="zh-TW" sz="1800"/>
              <a:t>A’</a:t>
            </a:r>
            <a:r>
              <a:rPr lang="zh-TW" altLang="en-US" sz="1800"/>
              <a:t>後的水移到</a:t>
            </a:r>
            <a:r>
              <a:rPr lang="en-US" altLang="zh-TW" sz="1800"/>
              <a:t>BB’</a:t>
            </a:r>
            <a:r>
              <a:rPr lang="zh-TW" altLang="en-US" sz="1800"/>
              <a:t>間上方</a:t>
            </a:r>
          </a:p>
        </p:txBody>
      </p:sp>
      <p:sp>
        <p:nvSpPr>
          <p:cNvPr id="54278" name="文字方塊 8"/>
          <p:cNvSpPr txBox="1">
            <a:spLocks noChangeArrowheads="1"/>
          </p:cNvSpPr>
          <p:nvPr/>
        </p:nvSpPr>
        <p:spPr bwMode="auto">
          <a:xfrm>
            <a:off x="2771775" y="1989138"/>
            <a:ext cx="3168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斜線部分水速大致是</a:t>
            </a:r>
            <a:r>
              <a:rPr lang="en-US" altLang="zh-TW" sz="1800"/>
              <a:t>v</a:t>
            </a:r>
            <a:endParaRPr lang="zh-TW" altLang="en-US" sz="1800"/>
          </a:p>
        </p:txBody>
      </p:sp>
      <p:sp>
        <p:nvSpPr>
          <p:cNvPr id="8" name="矩形 7"/>
          <p:cNvSpPr/>
          <p:nvPr/>
        </p:nvSpPr>
        <p:spPr>
          <a:xfrm>
            <a:off x="1835150" y="3213100"/>
            <a:ext cx="1657350" cy="93662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2411413" y="5229225"/>
            <a:ext cx="1655762" cy="93662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281" name="文字方塊 9"/>
          <p:cNvSpPr txBox="1">
            <a:spLocks noChangeArrowheads="1"/>
          </p:cNvSpPr>
          <p:nvPr/>
        </p:nvSpPr>
        <p:spPr bwMode="auto">
          <a:xfrm>
            <a:off x="5795963" y="3500438"/>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藍框區域動量完全抵銷</a:t>
            </a:r>
          </a:p>
        </p:txBody>
      </p:sp>
    </p:spTree>
    <p:extLst>
      <p:ext uri="{BB962C8B-B14F-4D97-AF65-F5344CB8AC3E}">
        <p14:creationId xmlns:p14="http://schemas.microsoft.com/office/powerpoint/2010/main" val="2648143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noChangeArrowheads="1"/>
          </p:cNvPicPr>
          <p:nvPr/>
        </p:nvPicPr>
        <p:blipFill>
          <a:blip r:embed="rId2">
            <a:extLst>
              <a:ext uri="{28A0092B-C50C-407E-A947-70E740481C1C}">
                <a14:useLocalDpi xmlns:a14="http://schemas.microsoft.com/office/drawing/2010/main" val="0"/>
              </a:ext>
            </a:extLst>
          </a:blip>
          <a:srcRect t="64378" b="1900"/>
          <a:stretch>
            <a:fillRect/>
          </a:stretch>
        </p:blipFill>
        <p:spPr bwMode="auto">
          <a:xfrm>
            <a:off x="468313" y="260350"/>
            <a:ext cx="7924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9132888"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065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D:\Dropbox\Documents\課程\YoungTextBook\Images\Chapter32\A_Images\A_Figures_and_Photos\32_07_FigureA.jpg"/>
          <p:cNvPicPr>
            <a:picLocks noChangeAspect="1" noChangeArrowheads="1"/>
          </p:cNvPicPr>
          <p:nvPr/>
        </p:nvPicPr>
        <p:blipFill>
          <a:blip r:embed="rId2">
            <a:extLst>
              <a:ext uri="{28A0092B-C50C-407E-A947-70E740481C1C}">
                <a14:useLocalDpi xmlns:a14="http://schemas.microsoft.com/office/drawing/2010/main" val="0"/>
              </a:ext>
            </a:extLst>
          </a:blip>
          <a:srcRect t="14029" b="4913"/>
          <a:stretch>
            <a:fillRect/>
          </a:stretch>
        </p:blipFill>
        <p:spPr bwMode="auto">
          <a:xfrm>
            <a:off x="487161" y="2856156"/>
            <a:ext cx="3009630" cy="315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5849" name="文字方塊 8"/>
              <p:cNvSpPr txBox="1">
                <a:spLocks noChangeArrowheads="1"/>
              </p:cNvSpPr>
              <p:nvPr/>
            </p:nvSpPr>
            <p:spPr bwMode="auto">
              <a:xfrm>
                <a:off x="3505837" y="2450529"/>
                <a:ext cx="446321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考慮一跨越波前平面的垂直安培圈：</a:t>
                </a:r>
                <a14:m>
                  <m:oMath xmlns:m="http://schemas.openxmlformats.org/officeDocument/2006/math">
                    <m:r>
                      <a:rPr lang="en-US" altLang="zh-TW" sz="1800" i="1" dirty="0" smtClean="0">
                        <a:solidFill>
                          <a:srgbClr val="FF0000"/>
                        </a:solidFill>
                        <a:latin typeface="Cambria Math"/>
                      </a:rPr>
                      <m:t>𝑔h𝑒𝑓</m:t>
                    </m:r>
                  </m:oMath>
                </a14:m>
                <a:endParaRPr lang="zh-TW" altLang="en-US" sz="1800" i="1" dirty="0">
                  <a:solidFill>
                    <a:srgbClr val="FF0000"/>
                  </a:solidFill>
                </a:endParaRPr>
              </a:p>
            </p:txBody>
          </p:sp>
        </mc:Choice>
        <mc:Fallback xmlns="">
          <p:sp>
            <p:nvSpPr>
              <p:cNvPr id="35849" name="文字方塊 8"/>
              <p:cNvSpPr txBox="1">
                <a:spLocks noRot="1" noChangeAspect="1" noMove="1" noResize="1" noEditPoints="1" noAdjustHandles="1" noChangeArrowheads="1" noChangeShapeType="1" noTextEdit="1"/>
              </p:cNvSpPr>
              <p:nvPr/>
            </p:nvSpPr>
            <p:spPr bwMode="auto">
              <a:xfrm>
                <a:off x="3505837" y="2450529"/>
                <a:ext cx="4463217" cy="369332"/>
              </a:xfrm>
              <a:prstGeom prst="rect">
                <a:avLst/>
              </a:prstGeom>
              <a:blipFill>
                <a:blip r:embed="rId3"/>
                <a:stretch>
                  <a:fillRect l="-1136"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5850" name="文字方塊 9"/>
          <p:cNvSpPr txBox="1">
            <a:spLocks noChangeArrowheads="1"/>
          </p:cNvSpPr>
          <p:nvPr/>
        </p:nvSpPr>
        <p:spPr bwMode="auto">
          <a:xfrm>
            <a:off x="3496793" y="3374063"/>
            <a:ext cx="54406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法拉第定律就要求安培圈內的磁通量必須增加。</a:t>
            </a:r>
          </a:p>
        </p:txBody>
      </p:sp>
      <mc:AlternateContent xmlns:mc="http://schemas.openxmlformats.org/markup-compatibility/2006" xmlns:a14="http://schemas.microsoft.com/office/drawing/2010/main">
        <mc:Choice Requires="a14">
          <p:sp>
            <p:nvSpPr>
              <p:cNvPr id="3" name="文字方塊 2"/>
              <p:cNvSpPr txBox="1"/>
              <p:nvPr/>
            </p:nvSpPr>
            <p:spPr>
              <a:xfrm>
                <a:off x="6604994" y="1642274"/>
                <a:ext cx="1995483"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6604994" y="1642274"/>
                <a:ext cx="1995483" cy="818879"/>
              </a:xfrm>
              <a:prstGeom prst="rect">
                <a:avLst/>
              </a:prstGeom>
              <a:blipFill>
                <a:blip r:embed="rId4"/>
                <a:stretch>
                  <a:fillRect l="-43038" t="-128788" b="-186364"/>
                </a:stretch>
              </a:blipFill>
            </p:spPr>
            <p:txBody>
              <a:bodyPr/>
              <a:lstStyle/>
              <a:p>
                <a:r>
                  <a:rPr lang="zh-TW" altLang="en-US">
                    <a:noFill/>
                  </a:rPr>
                  <a:t> </a:t>
                </a:r>
              </a:p>
            </p:txBody>
          </p:sp>
        </mc:Fallback>
      </mc:AlternateContent>
      <p:sp>
        <p:nvSpPr>
          <p:cNvPr id="5" name="文字方塊 4"/>
          <p:cNvSpPr txBox="1"/>
          <p:nvPr/>
        </p:nvSpPr>
        <p:spPr>
          <a:xfrm>
            <a:off x="3502364" y="1771972"/>
            <a:ext cx="3104581" cy="369332"/>
          </a:xfrm>
          <a:prstGeom prst="rect">
            <a:avLst/>
          </a:prstGeom>
          <a:noFill/>
        </p:spPr>
        <p:txBody>
          <a:bodyPr wrap="square" rtlCol="0">
            <a:spAutoFit/>
          </a:bodyPr>
          <a:lstStyle/>
          <a:p>
            <a:r>
              <a:rPr lang="zh-TW" altLang="en-US" sz="1800" dirty="0"/>
              <a:t>感應電磁場遵守法拉第定律：</a:t>
            </a:r>
          </a:p>
        </p:txBody>
      </p:sp>
      <p:sp>
        <p:nvSpPr>
          <p:cNvPr id="7" name="矩形 6"/>
          <p:cNvSpPr/>
          <p:nvPr/>
        </p:nvSpPr>
        <p:spPr>
          <a:xfrm>
            <a:off x="3501494" y="2892866"/>
            <a:ext cx="5642506" cy="369332"/>
          </a:xfrm>
          <a:prstGeom prst="rect">
            <a:avLst/>
          </a:prstGeom>
        </p:spPr>
        <p:txBody>
          <a:bodyPr wrap="square">
            <a:spAutoFit/>
          </a:bodyPr>
          <a:lstStyle/>
          <a:p>
            <a:r>
              <a:rPr lang="zh-TW" altLang="en-US" sz="1800" dirty="0">
                <a:solidFill>
                  <a:srgbClr val="FF0000"/>
                </a:solidFill>
              </a:rPr>
              <a:t>注意波前平面前後的電場有差異，電場線積分不為零，</a:t>
            </a:r>
          </a:p>
        </p:txBody>
      </p:sp>
      <mc:AlternateContent xmlns:mc="http://schemas.openxmlformats.org/markup-compatibility/2006" xmlns:a14="http://schemas.microsoft.com/office/drawing/2010/main">
        <mc:Choice Requires="a14">
          <p:sp>
            <p:nvSpPr>
              <p:cNvPr id="8" name="矩形 7"/>
              <p:cNvSpPr/>
              <p:nvPr/>
            </p:nvSpPr>
            <p:spPr>
              <a:xfrm>
                <a:off x="3513806" y="3903857"/>
                <a:ext cx="5590100" cy="369332"/>
              </a:xfrm>
              <a:prstGeom prst="rect">
                <a:avLst/>
              </a:prstGeom>
            </p:spPr>
            <p:txBody>
              <a:bodyPr wrap="square">
                <a:spAutoFit/>
              </a:bodyPr>
              <a:lstStyle/>
              <a:p>
                <a:r>
                  <a:rPr lang="zh-TW" altLang="en-US" sz="1800" dirty="0"/>
                  <a:t>不難，若波前平面前進，磁場的區域的面積</a:t>
                </a:r>
                <a14:m>
                  <m:oMath xmlns:m="http://schemas.openxmlformats.org/officeDocument/2006/math">
                    <m:r>
                      <a:rPr lang="en-US" altLang="zh-TW" sz="1800" i="1">
                        <a:latin typeface="Cambria Math"/>
                        <a:ea typeface="Cambria Math"/>
                      </a:rPr>
                      <m:t>𝐴</m:t>
                    </m:r>
                  </m:oMath>
                </a14:m>
                <a:r>
                  <a:rPr lang="zh-TW" altLang="en-US" sz="1800" dirty="0"/>
                  <a:t>就增加。</a:t>
                </a:r>
                <a:endParaRPr lang="en-US" altLang="zh-TW" sz="1800" dirty="0"/>
              </a:p>
            </p:txBody>
          </p:sp>
        </mc:Choice>
        <mc:Fallback xmlns="">
          <p:sp>
            <p:nvSpPr>
              <p:cNvPr id="8" name="矩形 7"/>
              <p:cNvSpPr>
                <a:spLocks noRot="1" noChangeAspect="1" noMove="1" noResize="1" noEditPoints="1" noAdjustHandles="1" noChangeArrowheads="1" noChangeShapeType="1" noTextEdit="1"/>
              </p:cNvSpPr>
              <p:nvPr/>
            </p:nvSpPr>
            <p:spPr>
              <a:xfrm>
                <a:off x="3513806" y="3903857"/>
                <a:ext cx="5590100" cy="369332"/>
              </a:xfrm>
              <a:prstGeom prst="rect">
                <a:avLst/>
              </a:prstGeom>
              <a:blipFill>
                <a:blip r:embed="rId5"/>
                <a:stretch>
                  <a:fillRect l="-907" t="-6667" r="-907" b="-23333"/>
                </a:stretch>
              </a:blipFill>
            </p:spPr>
            <p:txBody>
              <a:bodyPr/>
              <a:lstStyle/>
              <a:p>
                <a:r>
                  <a:rPr lang="en-US">
                    <a:noFill/>
                  </a:rPr>
                  <a:t> </a:t>
                </a:r>
              </a:p>
            </p:txBody>
          </p:sp>
        </mc:Fallback>
      </mc:AlternateContent>
      <p:sp>
        <p:nvSpPr>
          <p:cNvPr id="18" name="文字方塊 17"/>
          <p:cNvSpPr txBox="1"/>
          <p:nvPr/>
        </p:nvSpPr>
        <p:spPr>
          <a:xfrm>
            <a:off x="566555" y="6127663"/>
            <a:ext cx="8214684" cy="369332"/>
          </a:xfrm>
          <a:prstGeom prst="rect">
            <a:avLst/>
          </a:prstGeom>
          <a:noFill/>
        </p:spPr>
        <p:txBody>
          <a:bodyPr wrap="square" rtlCol="0">
            <a:spAutoFit/>
          </a:bodyPr>
          <a:lstStyle/>
          <a:p>
            <a:r>
              <a:rPr lang="zh-TW" altLang="en-US" sz="1800" dirty="0">
                <a:solidFill>
                  <a:srgbClr val="FF0000"/>
                </a:solidFill>
              </a:rPr>
              <a:t>電場在波前平面前後的差異，根據法拉第定律，可以推動磁場波前平面的前進。</a:t>
            </a:r>
          </a:p>
        </p:txBody>
      </p:sp>
      <p:sp>
        <p:nvSpPr>
          <p:cNvPr id="16" name="矩形 15">
            <a:extLst>
              <a:ext uri="{FF2B5EF4-FFF2-40B4-BE49-F238E27FC236}">
                <a16:creationId xmlns:a16="http://schemas.microsoft.com/office/drawing/2014/main" id="{A6DC658C-2A18-B140-AE33-74A3EA9218D2}"/>
              </a:ext>
            </a:extLst>
          </p:cNvPr>
          <p:cNvSpPr/>
          <p:nvPr/>
        </p:nvSpPr>
        <p:spPr>
          <a:xfrm>
            <a:off x="3513806" y="4340906"/>
            <a:ext cx="4585599" cy="369332"/>
          </a:xfrm>
          <a:prstGeom prst="rect">
            <a:avLst/>
          </a:prstGeom>
        </p:spPr>
        <p:txBody>
          <a:bodyPr wrap="square">
            <a:spAutoFit/>
          </a:bodyPr>
          <a:lstStyle/>
          <a:p>
            <a:r>
              <a:rPr lang="zh-TW" altLang="en-US" sz="1800" dirty="0"/>
              <a:t>磁通量就增加。</a:t>
            </a:r>
            <a:endParaRPr lang="en-US" altLang="zh-TW" sz="1800" dirty="0"/>
          </a:p>
        </p:txBody>
      </p:sp>
      <p:sp>
        <p:nvSpPr>
          <p:cNvPr id="17" name="文字方塊 16">
            <a:extLst>
              <a:ext uri="{FF2B5EF4-FFF2-40B4-BE49-F238E27FC236}">
                <a16:creationId xmlns:a16="http://schemas.microsoft.com/office/drawing/2014/main" id="{BDBC7D82-54AA-6C47-90A8-0244A2243947}"/>
              </a:ext>
            </a:extLst>
          </p:cNvPr>
          <p:cNvSpPr txBox="1"/>
          <p:nvPr/>
        </p:nvSpPr>
        <p:spPr>
          <a:xfrm>
            <a:off x="566555" y="333755"/>
            <a:ext cx="7389181" cy="369332"/>
          </a:xfrm>
          <a:prstGeom prst="rect">
            <a:avLst/>
          </a:prstGeom>
          <a:noFill/>
        </p:spPr>
        <p:txBody>
          <a:bodyPr wrap="square" rtlCol="0">
            <a:spAutoFit/>
          </a:bodyPr>
          <a:lstStyle/>
          <a:p>
            <a:r>
              <a:rPr lang="zh-TW" altLang="en-US" sz="1800" dirty="0"/>
              <a:t>電磁場會有內在的機制，如海嘯高度差的水壓，推動波前平面移動嗎？</a:t>
            </a:r>
            <a:endParaRPr lang="zh-TW" altLang="en-US" sz="1800" dirty="0">
              <a:solidFill>
                <a:srgbClr val="FF0000"/>
              </a:solidFill>
            </a:endParaRPr>
          </a:p>
        </p:txBody>
      </p:sp>
      <p:sp>
        <p:nvSpPr>
          <p:cNvPr id="2" name="向右箭號 1">
            <a:extLst>
              <a:ext uri="{FF2B5EF4-FFF2-40B4-BE49-F238E27FC236}">
                <a16:creationId xmlns:a16="http://schemas.microsoft.com/office/drawing/2014/main" id="{995F7619-A693-D748-A90A-682228EE495A}"/>
              </a:ext>
            </a:extLst>
          </p:cNvPr>
          <p:cNvSpPr/>
          <p:nvPr/>
        </p:nvSpPr>
        <p:spPr>
          <a:xfrm>
            <a:off x="2628085" y="4602038"/>
            <a:ext cx="460840" cy="315035"/>
          </a:xfrm>
          <a:prstGeom prst="rightArrow">
            <a:avLst/>
          </a:prstGeom>
          <a:solidFill>
            <a:srgbClr val="00B050"/>
          </a:solidFill>
          <a:ln>
            <a:solidFill>
              <a:schemeClr val="accent2"/>
            </a:solidFill>
          </a:ln>
        </p:spPr>
        <p:txBody>
          <a:bodyPr wrap="square" rtlCol="0" anchor="ctr">
            <a:spAutoFit/>
          </a:bodyPr>
          <a:lstStyle/>
          <a:p>
            <a:pPr algn="ctr"/>
            <a:endParaRPr kumimoji="1" lang="zh-TW" altLang="en-US" sz="1800" dirty="0"/>
          </a:p>
        </p:txBody>
      </p:sp>
      <p:pic>
        <p:nvPicPr>
          <p:cNvPr id="19" name="Picture 2" descr="D:\Dropbox\Documents\課程\YoungTextBook\Images\Chapter32\A_Images\A_Figures_and_Photos\32_05_Figure.jpg">
            <a:extLst>
              <a:ext uri="{FF2B5EF4-FFF2-40B4-BE49-F238E27FC236}">
                <a16:creationId xmlns:a16="http://schemas.microsoft.com/office/drawing/2014/main" id="{C7D0F318-C0D0-A140-8525-92984A28D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2099"/>
          <a:stretch>
            <a:fillRect/>
          </a:stretch>
        </p:blipFill>
        <p:spPr bwMode="auto">
          <a:xfrm>
            <a:off x="482458" y="826798"/>
            <a:ext cx="3009630" cy="2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467DB53-2C4E-0B4F-9543-D7FED7610296}"/>
              </a:ext>
            </a:extLst>
          </p:cNvPr>
          <p:cNvSpPr/>
          <p:nvPr/>
        </p:nvSpPr>
        <p:spPr>
          <a:xfrm>
            <a:off x="3513806" y="812877"/>
            <a:ext cx="5590100" cy="369332"/>
          </a:xfrm>
          <a:prstGeom prst="rect">
            <a:avLst/>
          </a:prstGeom>
        </p:spPr>
        <p:txBody>
          <a:bodyPr wrap="square">
            <a:spAutoFit/>
          </a:bodyPr>
          <a:lstStyle/>
          <a:p>
            <a:r>
              <a:rPr lang="zh-TW" altLang="en-US" sz="1800" dirty="0"/>
              <a:t>波前平面前後的電磁場有差異，會帶動波前向前移嗎？</a:t>
            </a: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850"/>
                                        </p:tgtEl>
                                        <p:attrNameLst>
                                          <p:attrName>style.visibility</p:attrName>
                                        </p:attrNameLst>
                                      </p:cBhvr>
                                      <p:to>
                                        <p:strVal val="visible"/>
                                      </p:to>
                                    </p:set>
                                    <p:animEffect transition="in" filter="fade">
                                      <p:cBhvr>
                                        <p:cTn id="26" dur="1000"/>
                                        <p:tgtEl>
                                          <p:spTgt spid="35850"/>
                                        </p:tgtEl>
                                      </p:cBhvr>
                                    </p:animEffect>
                                    <p:anim calcmode="lin" valueType="num">
                                      <p:cBhvr>
                                        <p:cTn id="27" dur="1000" fill="hold"/>
                                        <p:tgtEl>
                                          <p:spTgt spid="35850"/>
                                        </p:tgtEl>
                                        <p:attrNameLst>
                                          <p:attrName>ppt_x</p:attrName>
                                        </p:attrNameLst>
                                      </p:cBhvr>
                                      <p:tavLst>
                                        <p:tav tm="0">
                                          <p:val>
                                            <p:strVal val="#ppt_x"/>
                                          </p:val>
                                        </p:tav>
                                        <p:tav tm="100000">
                                          <p:val>
                                            <p:strVal val="#ppt_x"/>
                                          </p:val>
                                        </p:tav>
                                      </p:tavLst>
                                    </p:anim>
                                    <p:anim calcmode="lin" valueType="num">
                                      <p:cBhvr>
                                        <p:cTn id="28" dur="1000" fill="hold"/>
                                        <p:tgtEl>
                                          <p:spTgt spid="358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p:bldP spid="35850" grpId="0"/>
      <p:bldP spid="3" grpId="0" animBg="1"/>
      <p:bldP spid="5" grpId="0"/>
      <p:bldP spid="7" grpId="0"/>
      <p:bldP spid="8" grpId="0"/>
      <p:bldP spid="18"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849" name="文字方塊 8"/>
              <p:cNvSpPr txBox="1">
                <a:spLocks noChangeArrowheads="1"/>
              </p:cNvSpPr>
              <p:nvPr/>
            </p:nvSpPr>
            <p:spPr bwMode="auto">
              <a:xfrm>
                <a:off x="3536534" y="2445190"/>
                <a:ext cx="509690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考慮另一跨越波前平面的水平安培圈：</a:t>
                </a:r>
                <a14:m>
                  <m:oMath xmlns:m="http://schemas.openxmlformats.org/officeDocument/2006/math">
                    <m:r>
                      <a:rPr lang="en-US" altLang="zh-TW" sz="1800" i="1" dirty="0" smtClean="0">
                        <a:solidFill>
                          <a:srgbClr val="FF0000"/>
                        </a:solidFill>
                        <a:latin typeface="Cambria Math"/>
                      </a:rPr>
                      <m:t>𝑔h𝑒𝑓</m:t>
                    </m:r>
                  </m:oMath>
                </a14:m>
                <a:endParaRPr lang="zh-TW" altLang="en-US" sz="1800" i="1" dirty="0">
                  <a:solidFill>
                    <a:srgbClr val="FF0000"/>
                  </a:solidFill>
                </a:endParaRPr>
              </a:p>
            </p:txBody>
          </p:sp>
        </mc:Choice>
        <mc:Fallback xmlns="">
          <p:sp>
            <p:nvSpPr>
              <p:cNvPr id="35849" name="文字方塊 8"/>
              <p:cNvSpPr txBox="1">
                <a:spLocks noRot="1" noChangeAspect="1" noMove="1" noResize="1" noEditPoints="1" noAdjustHandles="1" noChangeArrowheads="1" noChangeShapeType="1" noTextEdit="1"/>
              </p:cNvSpPr>
              <p:nvPr/>
            </p:nvSpPr>
            <p:spPr bwMode="auto">
              <a:xfrm>
                <a:off x="3536534" y="2445190"/>
                <a:ext cx="5096902" cy="369332"/>
              </a:xfrm>
              <a:prstGeom prst="rect">
                <a:avLst/>
              </a:prstGeom>
              <a:blipFill>
                <a:blip r:embed="rId2"/>
                <a:stretch>
                  <a:fillRect l="-74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5850" name="文字方塊 9"/>
          <p:cNvSpPr txBox="1">
            <a:spLocks noChangeArrowheads="1"/>
          </p:cNvSpPr>
          <p:nvPr/>
        </p:nvSpPr>
        <p:spPr bwMode="auto">
          <a:xfrm>
            <a:off x="3536534" y="2902193"/>
            <a:ext cx="5248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平面前後的磁場不同，則磁場線積分不為零，</a:t>
            </a:r>
          </a:p>
        </p:txBody>
      </p:sp>
      <p:sp>
        <p:nvSpPr>
          <p:cNvPr id="5" name="文字方塊 4"/>
          <p:cNvSpPr txBox="1"/>
          <p:nvPr/>
        </p:nvSpPr>
        <p:spPr>
          <a:xfrm>
            <a:off x="3545501" y="1119859"/>
            <a:ext cx="4809963" cy="369332"/>
          </a:xfrm>
          <a:prstGeom prst="rect">
            <a:avLst/>
          </a:prstGeom>
          <a:noFill/>
        </p:spPr>
        <p:txBody>
          <a:bodyPr wrap="square" rtlCol="0">
            <a:spAutoFit/>
          </a:bodyPr>
          <a:lstStyle/>
          <a:p>
            <a:r>
              <a:rPr lang="zh-TW" altLang="en-US" sz="1800" dirty="0"/>
              <a:t>感應電磁場也必須遵守安培馬克斯威爾定律：</a:t>
            </a:r>
          </a:p>
        </p:txBody>
      </p:sp>
      <p:sp>
        <p:nvSpPr>
          <p:cNvPr id="7" name="矩形 6"/>
          <p:cNvSpPr/>
          <p:nvPr/>
        </p:nvSpPr>
        <p:spPr>
          <a:xfrm>
            <a:off x="3540832" y="663356"/>
            <a:ext cx="4572000" cy="369332"/>
          </a:xfrm>
          <a:prstGeom prst="rect">
            <a:avLst/>
          </a:prstGeom>
        </p:spPr>
        <p:txBody>
          <a:bodyPr>
            <a:spAutoFit/>
          </a:bodyPr>
          <a:lstStyle/>
          <a:p>
            <a:r>
              <a:rPr lang="zh-TW" altLang="en-US" sz="1800" dirty="0"/>
              <a:t>而同時，波前平面前後的磁場也不同，</a:t>
            </a:r>
          </a:p>
        </p:txBody>
      </p:sp>
      <p:sp>
        <p:nvSpPr>
          <p:cNvPr id="8" name="矩形 7"/>
          <p:cNvSpPr/>
          <p:nvPr/>
        </p:nvSpPr>
        <p:spPr>
          <a:xfrm>
            <a:off x="3540832" y="3800900"/>
            <a:ext cx="5400600" cy="369332"/>
          </a:xfrm>
          <a:prstGeom prst="rect">
            <a:avLst/>
          </a:prstGeom>
        </p:spPr>
        <p:txBody>
          <a:bodyPr wrap="square">
            <a:spAutoFit/>
          </a:bodyPr>
          <a:lstStyle/>
          <a:p>
            <a:r>
              <a:rPr lang="zh-TW" altLang="en-US" sz="1800" dirty="0"/>
              <a:t>電場波前平面若前進，便增加了電通量。</a:t>
            </a:r>
            <a:endParaRPr lang="en-US" altLang="zh-TW" sz="1800" dirty="0"/>
          </a:p>
        </p:txBody>
      </p:sp>
      <p:sp>
        <p:nvSpPr>
          <p:cNvPr id="18" name="文字方塊 17"/>
          <p:cNvSpPr txBox="1"/>
          <p:nvPr/>
        </p:nvSpPr>
        <p:spPr>
          <a:xfrm>
            <a:off x="0" y="6173248"/>
            <a:ext cx="9144000" cy="369332"/>
          </a:xfrm>
          <a:prstGeom prst="rect">
            <a:avLst/>
          </a:prstGeom>
          <a:noFill/>
        </p:spPr>
        <p:txBody>
          <a:bodyPr wrap="square" rtlCol="0">
            <a:spAutoFit/>
          </a:bodyPr>
          <a:lstStyle/>
          <a:p>
            <a:r>
              <a:rPr lang="zh-TW" altLang="en-US" sz="1800" dirty="0">
                <a:solidFill>
                  <a:srgbClr val="FF0000"/>
                </a:solidFill>
              </a:rPr>
              <a:t>磁場在波前平面前後的差異，根據安培馬克斯威爾定律，可以推動電場波前平面的前進。</a:t>
            </a:r>
          </a:p>
        </p:txBody>
      </p:sp>
      <p:pic>
        <p:nvPicPr>
          <p:cNvPr id="13" name="Picture 5" descr="emwave3"/>
          <p:cNvPicPr>
            <a:picLocks noChangeAspect="1" noChangeArrowheads="1"/>
          </p:cNvPicPr>
          <p:nvPr/>
        </p:nvPicPr>
        <p:blipFill>
          <a:blip r:embed="rId3">
            <a:extLst>
              <a:ext uri="{28A0092B-C50C-407E-A947-70E740481C1C}">
                <a14:useLocalDpi xmlns:a14="http://schemas.microsoft.com/office/drawing/2010/main" val="0"/>
              </a:ext>
            </a:extLst>
          </a:blip>
          <a:srcRect l="15602" t="12810" r="6352" b="70253"/>
          <a:stretch>
            <a:fillRect/>
          </a:stretch>
        </p:blipFill>
        <p:spPr bwMode="auto">
          <a:xfrm>
            <a:off x="3571831" y="4699607"/>
            <a:ext cx="306705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1"/>
          <p:cNvSpPr txBox="1">
            <a:spLocks noChangeArrowheads="1"/>
          </p:cNvSpPr>
          <p:nvPr/>
        </p:nvSpPr>
        <p:spPr bwMode="auto">
          <a:xfrm>
            <a:off x="4417301" y="5813679"/>
            <a:ext cx="4318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err="1"/>
              <a:t>ct</a:t>
            </a:r>
            <a:endParaRPr lang="en-US" altLang="zh-TW" sz="1400" i="1" dirty="0"/>
          </a:p>
        </p:txBody>
      </p:sp>
      <p:sp>
        <p:nvSpPr>
          <p:cNvPr id="15" name="Text Box 21"/>
          <p:cNvSpPr txBox="1">
            <a:spLocks noChangeArrowheads="1"/>
          </p:cNvSpPr>
          <p:nvPr/>
        </p:nvSpPr>
        <p:spPr bwMode="auto">
          <a:xfrm>
            <a:off x="5726763" y="5014579"/>
            <a:ext cx="2700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a:t>c</a:t>
            </a: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ED3D0930-970E-814C-B8A2-808582F97C34}"/>
                  </a:ext>
                </a:extLst>
              </p:cNvPr>
              <p:cNvSpPr txBox="1"/>
              <p:nvPr/>
            </p:nvSpPr>
            <p:spPr>
              <a:xfrm>
                <a:off x="4958992" y="1591780"/>
                <a:ext cx="2266261"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7" name="文字方塊 16">
                <a:extLst>
                  <a:ext uri="{FF2B5EF4-FFF2-40B4-BE49-F238E27FC236}">
                    <a16:creationId xmlns:a16="http://schemas.microsoft.com/office/drawing/2014/main" id="{ED3D0930-970E-814C-B8A2-808582F97C34}"/>
                  </a:ext>
                </a:extLst>
              </p:cNvPr>
              <p:cNvSpPr txBox="1">
                <a:spLocks noRot="1" noChangeAspect="1" noMove="1" noResize="1" noEditPoints="1" noAdjustHandles="1" noChangeArrowheads="1" noChangeShapeType="1" noTextEdit="1"/>
              </p:cNvSpPr>
              <p:nvPr/>
            </p:nvSpPr>
            <p:spPr>
              <a:xfrm>
                <a:off x="4958992" y="1591780"/>
                <a:ext cx="2266261" cy="818879"/>
              </a:xfrm>
              <a:prstGeom prst="rect">
                <a:avLst/>
              </a:prstGeom>
              <a:blipFill>
                <a:blip r:embed="rId4"/>
                <a:stretch>
                  <a:fillRect l="-37222" t="-128788" b="-184848"/>
                </a:stretch>
              </a:blipFill>
            </p:spPr>
            <p:txBody>
              <a:bodyPr/>
              <a:lstStyle/>
              <a:p>
                <a:r>
                  <a:rPr lang="zh-TW" altLang="en-US">
                    <a:noFill/>
                  </a:rPr>
                  <a:t> </a:t>
                </a:r>
              </a:p>
            </p:txBody>
          </p:sp>
        </mc:Fallback>
      </mc:AlternateContent>
      <p:pic>
        <p:nvPicPr>
          <p:cNvPr id="19" name="Picture 2" descr="D:\Dropbox\Documents\課程\YoungTextBook\Images\Chapter32\A_Images\A_Figures_and_Photos\32_08_FigureA.jpg">
            <a:extLst>
              <a:ext uri="{FF2B5EF4-FFF2-40B4-BE49-F238E27FC236}">
                <a16:creationId xmlns:a16="http://schemas.microsoft.com/office/drawing/2014/main" id="{6840C88D-0BEA-6645-8291-3E4671CA3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637" b="4758"/>
          <a:stretch>
            <a:fillRect/>
          </a:stretch>
        </p:blipFill>
        <p:spPr bwMode="auto">
          <a:xfrm>
            <a:off x="510564" y="3226867"/>
            <a:ext cx="2738601"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9">
            <a:extLst>
              <a:ext uri="{FF2B5EF4-FFF2-40B4-BE49-F238E27FC236}">
                <a16:creationId xmlns:a16="http://schemas.microsoft.com/office/drawing/2014/main" id="{75B084B9-A28D-BA4D-AFF8-7E2789A8D00F}"/>
              </a:ext>
            </a:extLst>
          </p:cNvPr>
          <p:cNvSpPr txBox="1">
            <a:spLocks noChangeArrowheads="1"/>
          </p:cNvSpPr>
          <p:nvPr/>
        </p:nvSpPr>
        <p:spPr bwMode="auto">
          <a:xfrm>
            <a:off x="3545501" y="3328050"/>
            <a:ext cx="5248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安培馬克斯威爾定律定律要求電通量增加。</a:t>
            </a:r>
          </a:p>
        </p:txBody>
      </p:sp>
      <p:sp>
        <p:nvSpPr>
          <p:cNvPr id="16" name="向右箭號 15">
            <a:extLst>
              <a:ext uri="{FF2B5EF4-FFF2-40B4-BE49-F238E27FC236}">
                <a16:creationId xmlns:a16="http://schemas.microsoft.com/office/drawing/2014/main" id="{DE7D3C14-D8A0-1346-B274-89F8B8973037}"/>
              </a:ext>
            </a:extLst>
          </p:cNvPr>
          <p:cNvSpPr/>
          <p:nvPr/>
        </p:nvSpPr>
        <p:spPr>
          <a:xfrm>
            <a:off x="2366755" y="4739028"/>
            <a:ext cx="460840" cy="315035"/>
          </a:xfrm>
          <a:prstGeom prst="rightArrow">
            <a:avLst/>
          </a:prstGeom>
          <a:solidFill>
            <a:srgbClr val="00B050"/>
          </a:solidFill>
          <a:ln>
            <a:solidFill>
              <a:schemeClr val="accent2"/>
            </a:solidFill>
          </a:ln>
        </p:spPr>
        <p:txBody>
          <a:bodyPr wrap="square" rtlCol="0" anchor="ctr">
            <a:spAutoFit/>
          </a:bodyPr>
          <a:lstStyle/>
          <a:p>
            <a:pPr algn="ctr"/>
            <a:endParaRPr kumimoji="1" lang="zh-TW" altLang="en-US" sz="1800" dirty="0"/>
          </a:p>
        </p:txBody>
      </p:sp>
      <p:pic>
        <p:nvPicPr>
          <p:cNvPr id="21" name="Picture 2" descr="D:\Dropbox\Documents\課程\YoungTextBook\Images\Chapter32\A_Images\A_Figures_and_Photos\32_05_Figure.jpg">
            <a:extLst>
              <a:ext uri="{FF2B5EF4-FFF2-40B4-BE49-F238E27FC236}">
                <a16:creationId xmlns:a16="http://schemas.microsoft.com/office/drawing/2014/main" id="{345697A1-CF7F-144D-BF6A-B8C11DD09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2099"/>
          <a:stretch>
            <a:fillRect/>
          </a:stretch>
        </p:blipFill>
        <p:spPr bwMode="auto">
          <a:xfrm>
            <a:off x="510564" y="1014157"/>
            <a:ext cx="2750228" cy="220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117F283-8364-410B-1966-DDFA6A7A9C24}"/>
              </a:ext>
            </a:extLst>
          </p:cNvPr>
          <p:cNvSpPr txBox="1"/>
          <p:nvPr/>
        </p:nvSpPr>
        <p:spPr>
          <a:xfrm>
            <a:off x="3547162" y="4237396"/>
            <a:ext cx="4808302" cy="369332"/>
          </a:xfrm>
          <a:prstGeom prst="rect">
            <a:avLst/>
          </a:prstGeom>
          <a:noFill/>
        </p:spPr>
        <p:txBody>
          <a:bodyPr wrap="square" rtlCol="0">
            <a:spAutoFit/>
          </a:bodyPr>
          <a:lstStyle/>
          <a:p>
            <a:r>
              <a:rPr lang="en-TW" sz="1800" dirty="0"/>
              <a:t>同時滿足以上討論的配置，即為下圖：</a:t>
            </a:r>
          </a:p>
        </p:txBody>
      </p:sp>
    </p:spTree>
    <p:extLst>
      <p:ext uri="{BB962C8B-B14F-4D97-AF65-F5344CB8AC3E}">
        <p14:creationId xmlns:p14="http://schemas.microsoft.com/office/powerpoint/2010/main" val="9766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animBg="1"/>
      <p:bldP spid="1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1115014" y="392408"/>
            <a:ext cx="502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在真空之中，</a:t>
            </a:r>
            <a:r>
              <a:rPr lang="en-US" altLang="zh-TW" sz="1800" dirty="0"/>
              <a:t>Maxwell Equations</a:t>
            </a:r>
            <a:r>
              <a:rPr lang="zh-TW" altLang="en-US" sz="1800" dirty="0"/>
              <a:t>寫成：</a:t>
            </a:r>
          </a:p>
        </p:txBody>
      </p:sp>
      <p:sp>
        <p:nvSpPr>
          <p:cNvPr id="96265" name="文字方塊 7"/>
          <p:cNvSpPr txBox="1">
            <a:spLocks noChangeArrowheads="1"/>
          </p:cNvSpPr>
          <p:nvPr/>
        </p:nvSpPr>
        <p:spPr bwMode="auto">
          <a:xfrm>
            <a:off x="1000125" y="4798522"/>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如果沒有電磁感應，電（磁）場的面積分、線積分都是零。</a:t>
            </a:r>
          </a:p>
        </p:txBody>
      </p:sp>
      <mc:AlternateContent xmlns:mc="http://schemas.openxmlformats.org/markup-compatibility/2006" xmlns:a14="http://schemas.microsoft.com/office/drawing/2010/main">
        <mc:Choice Requires="a14">
          <p:sp>
            <p:nvSpPr>
              <p:cNvPr id="14" name="文字方塊 13"/>
              <p:cNvSpPr txBox="1"/>
              <p:nvPr/>
            </p:nvSpPr>
            <p:spPr>
              <a:xfrm>
                <a:off x="1138163" y="1843074"/>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138163" y="1843074"/>
                <a:ext cx="1962781" cy="818879"/>
              </a:xfrm>
              <a:prstGeom prst="rect">
                <a:avLst/>
              </a:prstGeom>
              <a:blipFill>
                <a:blip r:embed="rId2"/>
                <a:stretch>
                  <a:fillRect l="-43590" t="-128788" b="-18787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38163" y="3787292"/>
                <a:ext cx="2241576"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38163" y="3787292"/>
                <a:ext cx="2241576" cy="818814"/>
              </a:xfrm>
              <a:prstGeom prst="rect">
                <a:avLst/>
              </a:prstGeom>
              <a:blipFill>
                <a:blip r:embed="rId3"/>
                <a:stretch>
                  <a:fillRect l="-38418" t="-13230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138163" y="2862835"/>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138163" y="2862835"/>
                <a:ext cx="1503938" cy="818879"/>
              </a:xfrm>
              <a:prstGeom prst="rect">
                <a:avLst/>
              </a:prstGeom>
              <a:blipFill>
                <a:blip r:embed="rId4"/>
                <a:stretch>
                  <a:fillRect l="-57143" t="-13230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139104" y="882266"/>
                <a:ext cx="150675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39104" y="882266"/>
                <a:ext cx="1506759" cy="818814"/>
              </a:xfrm>
              <a:prstGeom prst="rect">
                <a:avLst/>
              </a:prstGeom>
              <a:blipFill>
                <a:blip r:embed="rId5"/>
                <a:stretch>
                  <a:fillRect l="-56667" t="-13230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B70ACF6B-5207-0FDB-D62C-F13059A46859}"/>
                  </a:ext>
                </a:extLst>
              </p:cNvPr>
              <p:cNvSpPr txBox="1"/>
              <p:nvPr/>
            </p:nvSpPr>
            <p:spPr>
              <a:xfrm>
                <a:off x="6631011" y="1922902"/>
                <a:ext cx="1438086"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p>
            </p:txBody>
          </p:sp>
        </mc:Choice>
        <mc:Fallback xmlns="">
          <p:sp>
            <p:nvSpPr>
              <p:cNvPr id="22" name="文字方塊 13">
                <a:extLst>
                  <a:ext uri="{FF2B5EF4-FFF2-40B4-BE49-F238E27FC236}">
                    <a16:creationId xmlns:a16="http://schemas.microsoft.com/office/drawing/2014/main" id="{B70ACF6B-5207-0FDB-D62C-F13059A46859}"/>
                  </a:ext>
                </a:extLst>
              </p:cNvPr>
              <p:cNvSpPr txBox="1">
                <a:spLocks noRot="1" noChangeAspect="1" noMove="1" noResize="1" noEditPoints="1" noAdjustHandles="1" noChangeArrowheads="1" noChangeShapeType="1" noTextEdit="1"/>
              </p:cNvSpPr>
              <p:nvPr/>
            </p:nvSpPr>
            <p:spPr>
              <a:xfrm>
                <a:off x="6631011" y="1922902"/>
                <a:ext cx="1438086" cy="818814"/>
              </a:xfrm>
              <a:prstGeom prst="rect">
                <a:avLst/>
              </a:prstGeom>
              <a:blipFill>
                <a:blip r:embed="rId6"/>
                <a:stretch>
                  <a:fillRect l="-59649"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14">
                <a:extLst>
                  <a:ext uri="{FF2B5EF4-FFF2-40B4-BE49-F238E27FC236}">
                    <a16:creationId xmlns:a16="http://schemas.microsoft.com/office/drawing/2014/main" id="{AF678E99-BCE7-4290-06A4-4167E62962F8}"/>
                  </a:ext>
                </a:extLst>
              </p:cNvPr>
              <p:cNvSpPr txBox="1"/>
              <p:nvPr/>
            </p:nvSpPr>
            <p:spPr>
              <a:xfrm>
                <a:off x="6631011" y="3867120"/>
                <a:ext cx="144327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r>
                        <a:rPr lang="en-US" altLang="zh-TW" sz="1800" i="1" smtClean="0">
                          <a:latin typeface="Cambria Math" panose="02040503050406030204" pitchFamily="18" charset="0"/>
                        </a:rPr>
                        <m:t>0</m:t>
                      </m:r>
                    </m:oMath>
                  </m:oMathPara>
                </a14:m>
                <a:endParaRPr lang="zh-TW" altLang="en-US" sz="1800" dirty="0"/>
              </a:p>
            </p:txBody>
          </p:sp>
        </mc:Choice>
        <mc:Fallback xmlns="">
          <p:sp>
            <p:nvSpPr>
              <p:cNvPr id="23" name="文字方塊 14">
                <a:extLst>
                  <a:ext uri="{FF2B5EF4-FFF2-40B4-BE49-F238E27FC236}">
                    <a16:creationId xmlns:a16="http://schemas.microsoft.com/office/drawing/2014/main" id="{AF678E99-BCE7-4290-06A4-4167E62962F8}"/>
                  </a:ext>
                </a:extLst>
              </p:cNvPr>
              <p:cNvSpPr txBox="1">
                <a:spLocks noRot="1" noChangeAspect="1" noMove="1" noResize="1" noEditPoints="1" noAdjustHandles="1" noChangeArrowheads="1" noChangeShapeType="1" noTextEdit="1"/>
              </p:cNvSpPr>
              <p:nvPr/>
            </p:nvSpPr>
            <p:spPr>
              <a:xfrm>
                <a:off x="6631011" y="3867120"/>
                <a:ext cx="1443279" cy="818814"/>
              </a:xfrm>
              <a:prstGeom prst="rect">
                <a:avLst/>
              </a:prstGeom>
              <a:blipFill>
                <a:blip r:embed="rId7"/>
                <a:stretch>
                  <a:fillRect l="-60526"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15">
                <a:extLst>
                  <a:ext uri="{FF2B5EF4-FFF2-40B4-BE49-F238E27FC236}">
                    <a16:creationId xmlns:a16="http://schemas.microsoft.com/office/drawing/2014/main" id="{7F18AD74-DD58-098B-D0E5-771C7B93DE25}"/>
                  </a:ext>
                </a:extLst>
              </p:cNvPr>
              <p:cNvSpPr txBox="1"/>
              <p:nvPr/>
            </p:nvSpPr>
            <p:spPr>
              <a:xfrm>
                <a:off x="6631011" y="2942663"/>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24" name="文字方塊 15">
                <a:extLst>
                  <a:ext uri="{FF2B5EF4-FFF2-40B4-BE49-F238E27FC236}">
                    <a16:creationId xmlns:a16="http://schemas.microsoft.com/office/drawing/2014/main" id="{7F18AD74-DD58-098B-D0E5-771C7B93DE25}"/>
                  </a:ext>
                </a:extLst>
              </p:cNvPr>
              <p:cNvSpPr txBox="1">
                <a:spLocks noRot="1" noChangeAspect="1" noMove="1" noResize="1" noEditPoints="1" noAdjustHandles="1" noChangeArrowheads="1" noChangeShapeType="1" noTextEdit="1"/>
              </p:cNvSpPr>
              <p:nvPr/>
            </p:nvSpPr>
            <p:spPr>
              <a:xfrm>
                <a:off x="6631011" y="2942663"/>
                <a:ext cx="1503938" cy="818879"/>
              </a:xfrm>
              <a:prstGeom prst="rect">
                <a:avLst/>
              </a:prstGeom>
              <a:blipFill>
                <a:blip r:embed="rId8"/>
                <a:stretch>
                  <a:fillRect l="-57983"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16">
                <a:extLst>
                  <a:ext uri="{FF2B5EF4-FFF2-40B4-BE49-F238E27FC236}">
                    <a16:creationId xmlns:a16="http://schemas.microsoft.com/office/drawing/2014/main" id="{A722E97D-6A81-F529-703F-089B7821617F}"/>
                  </a:ext>
                </a:extLst>
              </p:cNvPr>
              <p:cNvSpPr txBox="1"/>
              <p:nvPr/>
            </p:nvSpPr>
            <p:spPr>
              <a:xfrm>
                <a:off x="6631952" y="962094"/>
                <a:ext cx="150675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p>
            </p:txBody>
          </p:sp>
        </mc:Choice>
        <mc:Fallback xmlns="">
          <p:sp>
            <p:nvSpPr>
              <p:cNvPr id="25" name="文字方塊 16">
                <a:extLst>
                  <a:ext uri="{FF2B5EF4-FFF2-40B4-BE49-F238E27FC236}">
                    <a16:creationId xmlns:a16="http://schemas.microsoft.com/office/drawing/2014/main" id="{A722E97D-6A81-F529-703F-089B7821617F}"/>
                  </a:ext>
                </a:extLst>
              </p:cNvPr>
              <p:cNvSpPr txBox="1">
                <a:spLocks noRot="1" noChangeAspect="1" noMove="1" noResize="1" noEditPoints="1" noAdjustHandles="1" noChangeArrowheads="1" noChangeShapeType="1" noTextEdit="1"/>
              </p:cNvSpPr>
              <p:nvPr/>
            </p:nvSpPr>
            <p:spPr>
              <a:xfrm>
                <a:off x="6631952" y="962094"/>
                <a:ext cx="1506759" cy="818814"/>
              </a:xfrm>
              <a:prstGeom prst="rect">
                <a:avLst/>
              </a:prstGeom>
              <a:blipFill>
                <a:blip r:embed="rId9"/>
                <a:stretch>
                  <a:fillRect l="-57143" t="-130303" b="-186364"/>
                </a:stretch>
              </a:blipFill>
            </p:spPr>
            <p:txBody>
              <a:bodyPr/>
              <a:lstStyle/>
              <a:p>
                <a:r>
                  <a:rPr lang="en-TW">
                    <a:noFill/>
                  </a:rPr>
                  <a:t> </a:t>
                </a:r>
              </a:p>
            </p:txBody>
          </p:sp>
        </mc:Fallback>
      </mc:AlternateContent>
      <p:sp>
        <p:nvSpPr>
          <p:cNvPr id="26" name="文字方塊 7">
            <a:extLst>
              <a:ext uri="{FF2B5EF4-FFF2-40B4-BE49-F238E27FC236}">
                <a16:creationId xmlns:a16="http://schemas.microsoft.com/office/drawing/2014/main" id="{61E76F97-759E-E2A6-4B2B-CEF5EBD5F019}"/>
              </a:ext>
            </a:extLst>
          </p:cNvPr>
          <p:cNvSpPr txBox="1">
            <a:spLocks noChangeArrowheads="1"/>
          </p:cNvSpPr>
          <p:nvPr/>
        </p:nvSpPr>
        <p:spPr bwMode="auto">
          <a:xfrm>
            <a:off x="1000125" y="5217757"/>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電場與磁場似乎只能都是零。要存在必須自力更生。</a:t>
            </a:r>
          </a:p>
        </p:txBody>
      </p:sp>
      <p:pic>
        <p:nvPicPr>
          <p:cNvPr id="27" name="內容版面配置區 3">
            <a:extLst>
              <a:ext uri="{FF2B5EF4-FFF2-40B4-BE49-F238E27FC236}">
                <a16:creationId xmlns:a16="http://schemas.microsoft.com/office/drawing/2014/main" id="{F6560D76-7470-E7D3-D23B-3D81BBDD92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3635447" y="1257785"/>
            <a:ext cx="2350350" cy="234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字方塊 7">
            <a:extLst>
              <a:ext uri="{FF2B5EF4-FFF2-40B4-BE49-F238E27FC236}">
                <a16:creationId xmlns:a16="http://schemas.microsoft.com/office/drawing/2014/main" id="{22277588-3741-27B1-C1B1-FE34AFE1D99B}"/>
              </a:ext>
            </a:extLst>
          </p:cNvPr>
          <p:cNvSpPr txBox="1">
            <a:spLocks noChangeArrowheads="1"/>
          </p:cNvSpPr>
          <p:nvPr/>
        </p:nvSpPr>
        <p:spPr bwMode="auto">
          <a:xfrm>
            <a:off x="1000125" y="5701745"/>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電磁感應使電場與磁場在真空中，遠離電荷與電流，可以自給自足！</a:t>
            </a:r>
          </a:p>
        </p:txBody>
      </p:sp>
      <p:sp>
        <p:nvSpPr>
          <p:cNvPr id="29" name="文字方塊 7">
            <a:extLst>
              <a:ext uri="{FF2B5EF4-FFF2-40B4-BE49-F238E27FC236}">
                <a16:creationId xmlns:a16="http://schemas.microsoft.com/office/drawing/2014/main" id="{FB74E3DB-05B3-3FC7-A733-30FC93CC7E59}"/>
              </a:ext>
            </a:extLst>
          </p:cNvPr>
          <p:cNvSpPr txBox="1">
            <a:spLocks noChangeArrowheads="1"/>
          </p:cNvSpPr>
          <p:nvPr/>
        </p:nvSpPr>
        <p:spPr bwMode="auto">
          <a:xfrm>
            <a:off x="1000125" y="6099705"/>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電磁感應使電場與磁場在真空中可以自動化。</a:t>
            </a:r>
          </a:p>
        </p:txBody>
      </p:sp>
    </p:spTree>
    <p:extLst>
      <p:ext uri="{BB962C8B-B14F-4D97-AF65-F5344CB8AC3E}">
        <p14:creationId xmlns:p14="http://schemas.microsoft.com/office/powerpoint/2010/main" val="8759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65"/>
                                        </p:tgtEl>
                                        <p:attrNameLst>
                                          <p:attrName>style.visibility</p:attrName>
                                        </p:attrNameLst>
                                      </p:cBhvr>
                                      <p:to>
                                        <p:strVal val="visible"/>
                                      </p:to>
                                    </p:set>
                                    <p:anim calcmode="lin" valueType="num">
                                      <p:cBhvr additive="base">
                                        <p:cTn id="7" dur="500" fill="hold"/>
                                        <p:tgtEl>
                                          <p:spTgt spid="96265"/>
                                        </p:tgtEl>
                                        <p:attrNameLst>
                                          <p:attrName>ppt_x</p:attrName>
                                        </p:attrNameLst>
                                      </p:cBhvr>
                                      <p:tavLst>
                                        <p:tav tm="0">
                                          <p:val>
                                            <p:strVal val="#ppt_x"/>
                                          </p:val>
                                        </p:tav>
                                        <p:tav tm="100000">
                                          <p:val>
                                            <p:strVal val="#ppt_x"/>
                                          </p:val>
                                        </p:tav>
                                      </p:tavLst>
                                    </p:anim>
                                    <p:anim calcmode="lin" valueType="num">
                                      <p:cBhvr additive="base">
                                        <p:cTn id="8" dur="500" fill="hold"/>
                                        <p:tgtEl>
                                          <p:spTgt spid="962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p:bldP spid="22" grpId="0" animBg="1"/>
      <p:bldP spid="23" grpId="0" animBg="1"/>
      <p:bldP spid="24" grpId="0" animBg="1"/>
      <p:bldP spid="25" grpId="0" animBg="1"/>
      <p:bldP spid="26" grpId="0"/>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D:\Dropbox\Documents\課程\YoungTextBook\Images\Chapter32\A_Images\A_Figures_and_Photos\32_0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b="22099"/>
          <a:stretch>
            <a:fillRect/>
          </a:stretch>
        </p:blipFill>
        <p:spPr bwMode="auto">
          <a:xfrm>
            <a:off x="4593209" y="391322"/>
            <a:ext cx="2651026" cy="212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assets.nydailynews.com/polopoly_fs/1.16708.1313674645!/img/httpImage/image.jpg_gen/derivatives/gallery_635/gal-tsunami-jp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51777" y="3617166"/>
            <a:ext cx="2685445" cy="19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547245" y="5634564"/>
            <a:ext cx="8325965" cy="369332"/>
          </a:xfrm>
          <a:prstGeom prst="rect">
            <a:avLst/>
          </a:prstGeom>
          <a:noFill/>
        </p:spPr>
        <p:txBody>
          <a:bodyPr wrap="square" rtlCol="0">
            <a:spAutoFit/>
          </a:bodyPr>
          <a:lstStyle/>
          <a:p>
            <a:r>
              <a:rPr lang="zh-TW" altLang="en-US" sz="1800" dirty="0"/>
              <a:t>這就如同海嘯波前平面前後水的高度差，造成水壓差，推動海嘯波前向前移動。</a:t>
            </a:r>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054" r="7243" b="56103"/>
          <a:stretch/>
        </p:blipFill>
        <p:spPr bwMode="auto">
          <a:xfrm>
            <a:off x="562255" y="4047008"/>
            <a:ext cx="3742513" cy="154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emwave3"/>
          <p:cNvPicPr>
            <a:picLocks noChangeAspect="1" noChangeArrowheads="1"/>
          </p:cNvPicPr>
          <p:nvPr/>
        </p:nvPicPr>
        <p:blipFill>
          <a:blip r:embed="rId6">
            <a:extLst>
              <a:ext uri="{28A0092B-C50C-407E-A947-70E740481C1C}">
                <a14:useLocalDpi xmlns:a14="http://schemas.microsoft.com/office/drawing/2010/main" val="0"/>
              </a:ext>
            </a:extLst>
          </a:blip>
          <a:srcRect l="15602" t="12810" r="6352" b="70253"/>
          <a:stretch>
            <a:fillRect/>
          </a:stretch>
        </p:blipFill>
        <p:spPr bwMode="auto">
          <a:xfrm>
            <a:off x="561470" y="834797"/>
            <a:ext cx="306705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1"/>
          <p:cNvSpPr txBox="1">
            <a:spLocks noChangeArrowheads="1"/>
          </p:cNvSpPr>
          <p:nvPr/>
        </p:nvSpPr>
        <p:spPr bwMode="auto">
          <a:xfrm>
            <a:off x="1662462" y="1801174"/>
            <a:ext cx="4318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err="1"/>
              <a:t>ct</a:t>
            </a:r>
            <a:endParaRPr lang="en-US" altLang="zh-TW" sz="1400" i="1" dirty="0"/>
          </a:p>
        </p:txBody>
      </p:sp>
      <p:sp>
        <p:nvSpPr>
          <p:cNvPr id="12" name="Text Box 21"/>
          <p:cNvSpPr txBox="1">
            <a:spLocks noChangeArrowheads="1"/>
          </p:cNvSpPr>
          <p:nvPr/>
        </p:nvSpPr>
        <p:spPr bwMode="auto">
          <a:xfrm>
            <a:off x="2830941" y="1154458"/>
            <a:ext cx="2700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a:t>c</a:t>
            </a:r>
          </a:p>
        </p:txBody>
      </p:sp>
      <p:sp>
        <p:nvSpPr>
          <p:cNvPr id="18" name="文字方塊 17">
            <a:extLst>
              <a:ext uri="{FF2B5EF4-FFF2-40B4-BE49-F238E27FC236}">
                <a16:creationId xmlns:a16="http://schemas.microsoft.com/office/drawing/2014/main" id="{314098AF-CEFA-D347-A946-A6858C20B252}"/>
              </a:ext>
            </a:extLst>
          </p:cNvPr>
          <p:cNvSpPr txBox="1"/>
          <p:nvPr/>
        </p:nvSpPr>
        <p:spPr>
          <a:xfrm>
            <a:off x="545002" y="2989040"/>
            <a:ext cx="7522341" cy="369332"/>
          </a:xfrm>
          <a:prstGeom prst="rect">
            <a:avLst/>
          </a:prstGeom>
          <a:noFill/>
        </p:spPr>
        <p:txBody>
          <a:bodyPr wrap="square" rtlCol="0">
            <a:spAutoFit/>
          </a:bodyPr>
          <a:lstStyle/>
          <a:p>
            <a:r>
              <a:rPr lang="zh-TW" altLang="en-US" sz="1800" dirty="0"/>
              <a:t>電磁場在波前平面前後的差異，同時推動整個波前平面的前進。</a:t>
            </a:r>
          </a:p>
        </p:txBody>
      </p:sp>
      <p:sp>
        <p:nvSpPr>
          <p:cNvPr id="19" name="文字方塊 18">
            <a:extLst>
              <a:ext uri="{FF2B5EF4-FFF2-40B4-BE49-F238E27FC236}">
                <a16:creationId xmlns:a16="http://schemas.microsoft.com/office/drawing/2014/main" id="{8D397F5F-299B-B24D-95DB-DF535146A73E}"/>
              </a:ext>
            </a:extLst>
          </p:cNvPr>
          <p:cNvSpPr txBox="1"/>
          <p:nvPr/>
        </p:nvSpPr>
        <p:spPr>
          <a:xfrm>
            <a:off x="545002" y="2560873"/>
            <a:ext cx="8437488" cy="369332"/>
          </a:xfrm>
          <a:prstGeom prst="rect">
            <a:avLst/>
          </a:prstGeom>
          <a:noFill/>
        </p:spPr>
        <p:txBody>
          <a:bodyPr wrap="square" rtlCol="0">
            <a:spAutoFit/>
          </a:bodyPr>
          <a:lstStyle/>
          <a:p>
            <a:r>
              <a:rPr lang="zh-TW" altLang="en-US" sz="1800" dirty="0"/>
              <a:t>如果如前面的猜想，電場與磁場有同樣的波前平面。</a:t>
            </a:r>
          </a:p>
        </p:txBody>
      </p:sp>
    </p:spTree>
    <p:extLst>
      <p:ext uri="{BB962C8B-B14F-4D97-AF65-F5344CB8AC3E}">
        <p14:creationId xmlns:p14="http://schemas.microsoft.com/office/powerpoint/2010/main" val="445801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D:\Dropbox\Documents\課程\YoungTextBook\Images\Chapter32\A_Images\A_Figures_and_Photos\32_07_FigureA.jpg"/>
          <p:cNvPicPr>
            <a:picLocks noChangeAspect="1" noChangeArrowheads="1"/>
          </p:cNvPicPr>
          <p:nvPr/>
        </p:nvPicPr>
        <p:blipFill>
          <a:blip r:embed="rId2">
            <a:extLst>
              <a:ext uri="{28A0092B-C50C-407E-A947-70E740481C1C}">
                <a14:useLocalDpi xmlns:a14="http://schemas.microsoft.com/office/drawing/2010/main" val="0"/>
              </a:ext>
            </a:extLst>
          </a:blip>
          <a:srcRect t="14029" b="4913"/>
          <a:stretch>
            <a:fillRect/>
          </a:stretch>
        </p:blipFill>
        <p:spPr bwMode="auto">
          <a:xfrm>
            <a:off x="967640" y="631704"/>
            <a:ext cx="3043618" cy="31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D:\Dropbox\Documents\課程\YoungTextBook\Images\Chapter32\A_Images\A_Figures_and_Photos\32_07_FigureB.jpg"/>
          <p:cNvPicPr>
            <a:picLocks noChangeAspect="1" noChangeArrowheads="1"/>
          </p:cNvPicPr>
          <p:nvPr/>
        </p:nvPicPr>
        <p:blipFill rotWithShape="1">
          <a:blip r:embed="rId3">
            <a:extLst>
              <a:ext uri="{28A0092B-C50C-407E-A947-70E740481C1C}">
                <a14:useLocalDpi xmlns:a14="http://schemas.microsoft.com/office/drawing/2010/main" val="0"/>
              </a:ext>
            </a:extLst>
          </a:blip>
          <a:srcRect t="23230" b="6327"/>
          <a:stretch/>
        </p:blipFill>
        <p:spPr bwMode="auto">
          <a:xfrm>
            <a:off x="5226346" y="669479"/>
            <a:ext cx="3193017" cy="27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圖片 36" descr="snap101-1.jpg"/>
          <p:cNvPicPr>
            <a:picLocks noChangeAspect="1"/>
          </p:cNvPicPr>
          <p:nvPr/>
        </p:nvPicPr>
        <p:blipFill>
          <a:blip r:embed="rId4" cstate="print">
            <a:lum bright="30000"/>
            <a:extLst>
              <a:ext uri="{28A0092B-C50C-407E-A947-70E740481C1C}">
                <a14:useLocalDpi xmlns:a14="http://schemas.microsoft.com/office/drawing/2010/main" val="0"/>
              </a:ext>
            </a:extLst>
          </a:blip>
          <a:srcRect l="28125" t="20000" r="64844" b="27499"/>
          <a:stretch>
            <a:fillRect/>
          </a:stretch>
        </p:blipFill>
        <p:spPr bwMode="auto">
          <a:xfrm>
            <a:off x="5294898" y="700975"/>
            <a:ext cx="2635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圖片 19" descr="snap101-2.jpg"/>
          <p:cNvPicPr>
            <a:picLocks noChangeAspect="1"/>
          </p:cNvPicPr>
          <p:nvPr/>
        </p:nvPicPr>
        <p:blipFill>
          <a:blip r:embed="rId5" cstate="print">
            <a:extLst>
              <a:ext uri="{28A0092B-C50C-407E-A947-70E740481C1C}">
                <a14:useLocalDpi xmlns:a14="http://schemas.microsoft.com/office/drawing/2010/main" val="0"/>
              </a:ext>
            </a:extLst>
          </a:blip>
          <a:srcRect l="44708" t="4688" r="36772" b="7813"/>
          <a:stretch>
            <a:fillRect/>
          </a:stretch>
        </p:blipFill>
        <p:spPr bwMode="auto">
          <a:xfrm>
            <a:off x="968116" y="685965"/>
            <a:ext cx="33655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文字方塊 9"/>
          <p:cNvSpPr txBox="1">
            <a:spLocks noChangeArrowheads="1"/>
          </p:cNvSpPr>
          <p:nvPr/>
        </p:nvSpPr>
        <p:spPr bwMode="auto">
          <a:xfrm>
            <a:off x="959740" y="6113167"/>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要滿足法拉第定律，電磁場與前進速度必須滿足此條件。</a:t>
            </a:r>
          </a:p>
        </p:txBody>
      </p:sp>
      <mc:AlternateContent xmlns:mc="http://schemas.openxmlformats.org/markup-compatibility/2006" xmlns:a14="http://schemas.microsoft.com/office/drawing/2010/main">
        <mc:Choice Requires="a14">
          <p:sp>
            <p:nvSpPr>
              <p:cNvPr id="14" name="文字方塊 13"/>
              <p:cNvSpPr txBox="1"/>
              <p:nvPr/>
            </p:nvSpPr>
            <p:spPr>
              <a:xfrm>
                <a:off x="963443" y="4371175"/>
                <a:ext cx="4148617" cy="81881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a:latin typeface="Cambria Math" panose="02040503050406030204" pitchFamily="18" charset="0"/>
                                </a:rPr>
                              </m:ctrlPr>
                            </m:accPr>
                            <m:e>
                              <m:r>
                                <a:rPr lang="en-US" altLang="zh-TW" sz="1800" i="1">
                                  <a:latin typeface="Cambria Math"/>
                                </a:rPr>
                                <m:t>𝐸</m:t>
                              </m:r>
                            </m:e>
                          </m:acc>
                          <m:r>
                            <m:rPr>
                              <m:brk/>
                            </m:rP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b="0" i="1" smtClean="0">
                          <a:latin typeface="Cambria Math" panose="02040503050406030204" pitchFamily="18" charset="0"/>
                          <a:ea typeface="Cambria Math"/>
                        </a:rPr>
                        <m:t>=</m:t>
                      </m:r>
                      <m:r>
                        <a:rPr lang="en-US" altLang="zh-TW" sz="1800" b="0" i="1" smtClean="0">
                          <a:latin typeface="Cambria Math"/>
                        </a:rPr>
                        <m:t>0</m:t>
                      </m:r>
                      <m:r>
                        <a:rPr lang="en-US" altLang="zh-TW" sz="180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i="1">
                          <a:latin typeface="Cambria Math"/>
                        </a:rPr>
                        <m:t>𝐸</m:t>
                      </m:r>
                      <m:r>
                        <a:rPr lang="en-US" altLang="zh-TW" sz="1800" i="1">
                          <a:latin typeface="Cambria Math"/>
                          <a:ea typeface="Cambria Math"/>
                        </a:rPr>
                        <m:t>∙</m:t>
                      </m:r>
                      <m:r>
                        <a:rPr lang="en-US" altLang="zh-TW" sz="1800" i="1">
                          <a:latin typeface="Cambria Math"/>
                          <a:ea typeface="Cambria Math"/>
                        </a:rPr>
                        <m:t>𝑎</m:t>
                      </m:r>
                      <m:r>
                        <a:rPr lang="en-US" altLang="zh-TW" sz="1800" b="0" i="1" smtClean="0">
                          <a:latin typeface="Cambria Math"/>
                          <a:ea typeface="Cambria Math"/>
                        </a:rPr>
                        <m:t>+0+0=−</m:t>
                      </m:r>
                      <m:r>
                        <a:rPr lang="en-US" altLang="zh-TW" sz="1800" b="0" i="1" smtClean="0">
                          <a:latin typeface="Cambria Math"/>
                          <a:ea typeface="Cambria Math"/>
                        </a:rPr>
                        <m:t>𝐸𝑎</m:t>
                      </m:r>
                    </m:oMath>
                  </m:oMathPara>
                </a14:m>
                <a:endParaRPr lang="zh-TW" altLang="en-US" sz="1800"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963443" y="4371175"/>
                <a:ext cx="4148617" cy="818814"/>
              </a:xfrm>
              <a:prstGeom prst="rect">
                <a:avLst/>
              </a:prstGeom>
              <a:blipFill>
                <a:blip r:embed="rId6"/>
                <a:stretch>
                  <a:fillRect l="-19207"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174874" y="5236331"/>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174874" y="5236331"/>
                <a:ext cx="1233992" cy="400110"/>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9"/>
              <p:cNvSpPr txBox="1">
                <a:spLocks noChangeArrowheads="1"/>
              </p:cNvSpPr>
              <p:nvPr/>
            </p:nvSpPr>
            <p:spPr bwMode="auto">
              <a:xfrm>
                <a:off x="959738" y="5665682"/>
                <a:ext cx="805589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波前平面前後的電場</a:t>
                </a:r>
                <a14:m>
                  <m:oMath xmlns:m="http://schemas.openxmlformats.org/officeDocument/2006/math">
                    <m:r>
                      <a:rPr lang="en-US" altLang="zh-TW" sz="1800" i="1">
                        <a:latin typeface="Cambria Math"/>
                        <a:ea typeface="Cambria Math"/>
                      </a:rPr>
                      <m:t>𝐸</m:t>
                    </m:r>
                  </m:oMath>
                </a14:m>
                <a:r>
                  <a:rPr lang="zh-TW" altLang="en-US" sz="1800" dirty="0"/>
                  <a:t>差所帶動，有磁場</a:t>
                </a:r>
                <a14:m>
                  <m:oMath xmlns:m="http://schemas.openxmlformats.org/officeDocument/2006/math">
                    <m:r>
                      <a:rPr lang="en-US" altLang="zh-TW" sz="1800" i="1">
                        <a:latin typeface="Cambria Math"/>
                        <a:ea typeface="Cambria Math"/>
                      </a:rPr>
                      <m:t>𝐵</m:t>
                    </m:r>
                  </m:oMath>
                </a14:m>
                <a:r>
                  <a:rPr lang="zh-TW" altLang="en-US" sz="1800" dirty="0"/>
                  <a:t>區域的邊界會以有限的速度</a:t>
                </a:r>
                <a14:m>
                  <m:oMath xmlns:m="http://schemas.openxmlformats.org/officeDocument/2006/math">
                    <m:r>
                      <a:rPr lang="en-US" altLang="zh-TW" sz="1800" i="1">
                        <a:latin typeface="Cambria Math"/>
                        <a:ea typeface="Cambria Math"/>
                      </a:rPr>
                      <m:t>𝑐</m:t>
                    </m:r>
                  </m:oMath>
                </a14:m>
                <a:r>
                  <a:rPr lang="zh-TW" altLang="en-US" sz="1800" dirty="0"/>
                  <a:t>移動，</a:t>
                </a:r>
              </a:p>
            </p:txBody>
          </p:sp>
        </mc:Choice>
        <mc:Fallback xmlns="">
          <p:sp>
            <p:nvSpPr>
              <p:cNvPr id="17" name="文字方塊 9"/>
              <p:cNvSpPr txBox="1">
                <a:spLocks noRot="1" noChangeAspect="1" noMove="1" noResize="1" noEditPoints="1" noAdjustHandles="1" noChangeArrowheads="1" noChangeShapeType="1" noTextEdit="1"/>
              </p:cNvSpPr>
              <p:nvPr/>
            </p:nvSpPr>
            <p:spPr bwMode="auto">
              <a:xfrm>
                <a:off x="959738" y="5665682"/>
                <a:ext cx="8055895" cy="369332"/>
              </a:xfrm>
              <a:prstGeom prst="rect">
                <a:avLst/>
              </a:prstGeom>
              <a:blipFill>
                <a:blip r:embed="rId8"/>
                <a:stretch>
                  <a:fillRect l="-630"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2" name="Text Box 21"/>
          <p:cNvSpPr txBox="1">
            <a:spLocks noChangeArrowheads="1"/>
          </p:cNvSpPr>
          <p:nvPr/>
        </p:nvSpPr>
        <p:spPr bwMode="auto">
          <a:xfrm>
            <a:off x="6212737" y="3114129"/>
            <a:ext cx="4318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dirty="0" err="1"/>
              <a:t>ct</a:t>
            </a:r>
            <a:endParaRPr lang="en-US" altLang="zh-TW" sz="1600" i="1" dirty="0"/>
          </a:p>
        </p:txBody>
      </p:sp>
      <p:cxnSp>
        <p:nvCxnSpPr>
          <p:cNvPr id="3" name="直線單箭頭接點 2"/>
          <p:cNvCxnSpPr/>
          <p:nvPr/>
        </p:nvCxnSpPr>
        <p:spPr>
          <a:xfrm>
            <a:off x="5783173" y="3194091"/>
            <a:ext cx="1395155"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8"/>
              <p:cNvSpPr txBox="1">
                <a:spLocks noChangeArrowheads="1"/>
              </p:cNvSpPr>
              <p:nvPr/>
            </p:nvSpPr>
            <p:spPr bwMode="auto">
              <a:xfrm>
                <a:off x="963443" y="3888482"/>
                <a:ext cx="446321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考慮跨越波前平面的安培圈：</a:t>
                </a:r>
                <a14:m>
                  <m:oMath xmlns:m="http://schemas.openxmlformats.org/officeDocument/2006/math">
                    <m:r>
                      <a:rPr lang="en-US" altLang="zh-TW" sz="1800" i="1" dirty="0" smtClean="0">
                        <a:solidFill>
                          <a:srgbClr val="FF0000"/>
                        </a:solidFill>
                        <a:latin typeface="Cambria Math"/>
                      </a:rPr>
                      <m:t>𝑔h𝑒𝑓</m:t>
                    </m:r>
                  </m:oMath>
                </a14:m>
                <a:endParaRPr lang="zh-TW" altLang="en-US" sz="1800" i="1" dirty="0">
                  <a:solidFill>
                    <a:srgbClr val="FF0000"/>
                  </a:solidFill>
                </a:endParaRPr>
              </a:p>
            </p:txBody>
          </p:sp>
        </mc:Choice>
        <mc:Fallback xmlns="">
          <p:sp>
            <p:nvSpPr>
              <p:cNvPr id="13" name="文字方塊 8"/>
              <p:cNvSpPr txBox="1">
                <a:spLocks noRot="1" noChangeAspect="1" noMove="1" noResize="1" noEditPoints="1" noAdjustHandles="1" noChangeArrowheads="1" noChangeShapeType="1" noTextEdit="1"/>
              </p:cNvSpPr>
              <p:nvPr/>
            </p:nvSpPr>
            <p:spPr bwMode="auto">
              <a:xfrm>
                <a:off x="963443" y="3888482"/>
                <a:ext cx="4463217" cy="369332"/>
              </a:xfrm>
              <a:prstGeom prst="rect">
                <a:avLst/>
              </a:prstGeom>
              <a:blipFill>
                <a:blip r:embed="rId9"/>
                <a:stretch>
                  <a:fillRect l="-85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646795" y="3479043"/>
                <a:ext cx="1995483"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646795" y="3479043"/>
                <a:ext cx="1995483" cy="818879"/>
              </a:xfrm>
              <a:prstGeom prst="rect">
                <a:avLst/>
              </a:prstGeom>
              <a:blipFill>
                <a:blip r:embed="rId10"/>
                <a:stretch>
                  <a:fillRect l="-43038"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944351" y="186110"/>
                <a:ext cx="5896260" cy="369332"/>
              </a:xfrm>
              <a:prstGeom prst="rect">
                <a:avLst/>
              </a:prstGeom>
              <a:noFill/>
            </p:spPr>
            <p:txBody>
              <a:bodyPr wrap="square" rtlCol="0">
                <a:spAutoFit/>
              </a:bodyPr>
              <a:lstStyle/>
              <a:p>
                <a:r>
                  <a:rPr lang="zh-TW" altLang="en-US" sz="1800" dirty="0"/>
                  <a:t>假設，此波前平面以有限速度</a:t>
                </a:r>
                <a14:m>
                  <m:oMath xmlns:m="http://schemas.openxmlformats.org/officeDocument/2006/math">
                    <m:r>
                      <a:rPr lang="en-US" altLang="zh-TW" sz="1800" b="0" i="1" smtClean="0">
                        <a:latin typeface="Cambria Math"/>
                      </a:rPr>
                      <m:t>𝑐</m:t>
                    </m:r>
                  </m:oMath>
                </a14:m>
                <a:r>
                  <a:rPr lang="zh-TW" altLang="en-US" sz="1800" dirty="0"/>
                  <a:t>移動。</a:t>
                </a:r>
                <a:endParaRPr lang="en-US" altLang="zh-TW"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944351" y="186110"/>
                <a:ext cx="5896260" cy="369332"/>
              </a:xfrm>
              <a:prstGeom prst="rect">
                <a:avLst/>
              </a:prstGeom>
              <a:blipFill>
                <a:blip r:embed="rId11"/>
                <a:stretch>
                  <a:fillRect l="-860"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3">
                <a:extLst>
                  <a:ext uri="{FF2B5EF4-FFF2-40B4-BE49-F238E27FC236}">
                    <a16:creationId xmlns:a16="http://schemas.microsoft.com/office/drawing/2014/main" id="{0EB546C6-4E87-D7C7-9F35-98FDD20C5710}"/>
                  </a:ext>
                </a:extLst>
              </p:cNvPr>
              <p:cNvSpPr txBox="1"/>
              <p:nvPr/>
            </p:nvSpPr>
            <p:spPr>
              <a:xfrm>
                <a:off x="959671" y="4344264"/>
                <a:ext cx="7197095" cy="81881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a:latin typeface="Cambria Math" panose="02040503050406030204" pitchFamily="18" charset="0"/>
                                </a:rPr>
                              </m:ctrlPr>
                            </m:accPr>
                            <m:e>
                              <m:r>
                                <a:rPr lang="en-US" altLang="zh-TW" sz="1800" i="1">
                                  <a:latin typeface="Cambria Math"/>
                                </a:rPr>
                                <m:t>𝐸</m:t>
                              </m:r>
                            </m:e>
                          </m:acc>
                          <m:r>
                            <m:rPr>
                              <m:brk/>
                            </m:rP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b="0" i="1" smtClean="0">
                          <a:latin typeface="Cambria Math" panose="02040503050406030204" pitchFamily="18" charset="0"/>
                          <a:ea typeface="Cambria Math"/>
                        </a:rPr>
                        <m:t>=</m:t>
                      </m:r>
                      <m:r>
                        <a:rPr lang="en-US" altLang="zh-TW" sz="1800" b="0" i="1" smtClean="0">
                          <a:latin typeface="Cambria Math"/>
                        </a:rPr>
                        <m:t>0</m:t>
                      </m:r>
                      <m:r>
                        <a:rPr lang="en-US" altLang="zh-TW" sz="180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i="1">
                          <a:latin typeface="Cambria Math"/>
                        </a:rPr>
                        <m:t>𝐸</m:t>
                      </m:r>
                      <m:r>
                        <a:rPr lang="en-US" altLang="zh-TW" sz="1800" i="1">
                          <a:latin typeface="Cambria Math"/>
                          <a:ea typeface="Cambria Math"/>
                        </a:rPr>
                        <m:t>∙</m:t>
                      </m:r>
                      <m:r>
                        <a:rPr lang="en-US" altLang="zh-TW" sz="1800" i="1">
                          <a:latin typeface="Cambria Math"/>
                          <a:ea typeface="Cambria Math"/>
                        </a:rPr>
                        <m:t>𝑎</m:t>
                      </m:r>
                      <m:r>
                        <a:rPr lang="en-US" altLang="zh-TW" sz="1800" b="0" i="1" smtClean="0">
                          <a:latin typeface="Cambria Math"/>
                          <a:ea typeface="Cambria Math"/>
                        </a:rPr>
                        <m:t>+0+0=−</m:t>
                      </m:r>
                      <m:r>
                        <a:rPr lang="en-US" altLang="zh-TW" sz="1800" b="0" i="1" smtClean="0">
                          <a:latin typeface="Cambria Math"/>
                          <a:ea typeface="Cambria Math"/>
                        </a:rPr>
                        <m:t>𝐸𝑎</m:t>
                      </m:r>
                      <m:r>
                        <a:rPr lang="en-US" altLang="zh-TW" sz="1800" b="0" i="1" smtClean="0">
                          <a:latin typeface="Cambria Math"/>
                          <a:ea typeface="Cambria Math"/>
                        </a:rPr>
                        <m:t>=−</m:t>
                      </m:r>
                      <m:f>
                        <m:fPr>
                          <m:ctrlPr>
                            <a:rPr lang="en-US" altLang="zh-TW" sz="1800" i="1">
                              <a:latin typeface="Cambria Math" panose="02040503050406030204" pitchFamily="18" charset="0"/>
                            </a:rPr>
                          </m:ctrlPr>
                        </m:fPr>
                        <m:num>
                          <m:r>
                            <a:rPr lang="en-US" altLang="zh-TW" sz="1800" i="1">
                              <a:latin typeface="Cambria Math"/>
                            </a:rPr>
                            <m:t>𝑑</m:t>
                          </m:r>
                          <m:sSub>
                            <m:sSubPr>
                              <m:ctrlPr>
                                <a:rPr lang="en-US" altLang="zh-TW" sz="1800" i="1">
                                  <a:latin typeface="Cambria Math" panose="02040503050406030204" pitchFamily="18" charset="0"/>
                                </a:rPr>
                              </m:ctrlPr>
                            </m:sSubPr>
                            <m:e>
                              <m:r>
                                <m:rPr>
                                  <m:sty m:val="p"/>
                                </m:rPr>
                                <a:rPr lang="el-GR" altLang="zh-TW" sz="1800" i="1">
                                  <a:latin typeface="Cambria Math"/>
                                  <a:ea typeface="Cambria Math"/>
                                </a:rPr>
                                <m:t>Φ</m:t>
                              </m:r>
                            </m:e>
                            <m:sub>
                              <m:r>
                                <a:rPr lang="en-US" altLang="zh-TW" sz="1800" i="1">
                                  <a:latin typeface="Cambria Math"/>
                                </a:rPr>
                                <m:t>𝐵</m:t>
                              </m:r>
                            </m:sub>
                          </m:sSub>
                        </m:num>
                        <m:den>
                          <m:r>
                            <a:rPr lang="en-US" altLang="zh-TW" sz="1800" i="1">
                              <a:latin typeface="Cambria Math"/>
                            </a:rPr>
                            <m:t>𝑑𝑡</m:t>
                          </m:r>
                        </m:den>
                      </m:f>
                      <m:r>
                        <a:rPr lang="en-US" altLang="zh-TW" sz="1800" b="0" i="1" smtClean="0">
                          <a:latin typeface="Cambria Math" panose="02040503050406030204" pitchFamily="18" charset="0"/>
                        </a:rPr>
                        <m:t>=</m:t>
                      </m:r>
                      <m:r>
                        <a:rPr lang="en-US" altLang="zh-TW" sz="1800" b="0" i="1" smtClean="0">
                          <a:latin typeface="Cambria Math"/>
                          <a:ea typeface="Cambria Math"/>
                        </a:rPr>
                        <m:t>−</m:t>
                      </m:r>
                      <m:r>
                        <a:rPr lang="en-US" altLang="zh-TW" sz="1800" b="0" i="1" smtClean="0">
                          <a:latin typeface="Cambria Math"/>
                          <a:ea typeface="Cambria Math"/>
                        </a:rPr>
                        <m:t>𝐵</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𝑑𝐴</m:t>
                          </m:r>
                        </m:num>
                        <m:den>
                          <m:r>
                            <a:rPr lang="en-US" altLang="zh-TW" sz="1800" b="0" i="1" smtClean="0">
                              <a:latin typeface="Cambria Math"/>
                              <a:ea typeface="Cambria Math"/>
                            </a:rPr>
                            <m:t>𝑑𝑡</m:t>
                          </m:r>
                        </m:den>
                      </m:f>
                      <m:r>
                        <a:rPr lang="en-US" altLang="zh-TW" sz="1800" b="0" i="1" smtClean="0">
                          <a:latin typeface="Cambria Math"/>
                          <a:ea typeface="Cambria Math"/>
                        </a:rPr>
                        <m:t>=−</m:t>
                      </m:r>
                      <m:r>
                        <a:rPr lang="en-US" altLang="zh-TW" sz="1800" b="0" i="1" smtClean="0">
                          <a:latin typeface="Cambria Math"/>
                          <a:ea typeface="Cambria Math"/>
                        </a:rPr>
                        <m:t>𝐵</m:t>
                      </m:r>
                      <m:r>
                        <a:rPr lang="en-US" altLang="zh-TW" sz="1800" b="0" i="1" smtClean="0">
                          <a:latin typeface="Cambria Math"/>
                          <a:ea typeface="Cambria Math"/>
                        </a:rPr>
                        <m:t>∙</m:t>
                      </m:r>
                      <m:r>
                        <a:rPr lang="en-US" altLang="zh-TW" sz="1800" b="0" i="1" smtClean="0">
                          <a:latin typeface="Cambria Math"/>
                          <a:ea typeface="Cambria Math"/>
                        </a:rPr>
                        <m:t>𝑎𝑐</m:t>
                      </m:r>
                    </m:oMath>
                  </m:oMathPara>
                </a14:m>
                <a:endParaRPr lang="zh-TW" altLang="en-US" sz="1800" i="1" dirty="0"/>
              </a:p>
            </p:txBody>
          </p:sp>
        </mc:Choice>
        <mc:Fallback xmlns="">
          <p:sp>
            <p:nvSpPr>
              <p:cNvPr id="19" name="文字方塊 13">
                <a:extLst>
                  <a:ext uri="{FF2B5EF4-FFF2-40B4-BE49-F238E27FC236}">
                    <a16:creationId xmlns:a16="http://schemas.microsoft.com/office/drawing/2014/main" id="{0EB546C6-4E87-D7C7-9F35-98FDD20C5710}"/>
                  </a:ext>
                </a:extLst>
              </p:cNvPr>
              <p:cNvSpPr txBox="1">
                <a:spLocks noRot="1" noChangeAspect="1" noMove="1" noResize="1" noEditPoints="1" noAdjustHandles="1" noChangeArrowheads="1" noChangeShapeType="1" noTextEdit="1"/>
              </p:cNvSpPr>
              <p:nvPr/>
            </p:nvSpPr>
            <p:spPr>
              <a:xfrm>
                <a:off x="959671" y="4344264"/>
                <a:ext cx="7197095" cy="818814"/>
              </a:xfrm>
              <a:prstGeom prst="rect">
                <a:avLst/>
              </a:prstGeom>
              <a:blipFill>
                <a:blip r:embed="rId12"/>
                <a:stretch>
                  <a:fillRect l="-11268" t="-132308" b="-189231"/>
                </a:stretch>
              </a:blipFill>
            </p:spPr>
            <p:txBody>
              <a:bodyPr/>
              <a:lstStyle/>
              <a:p>
                <a:r>
                  <a:rPr lang="en-TW">
                    <a:noFill/>
                  </a:rPr>
                  <a:t> </a:t>
                </a:r>
              </a:p>
            </p:txBody>
          </p:sp>
        </mc:Fallback>
      </mc:AlternateContent>
    </p:spTree>
    <p:extLst>
      <p:ext uri="{BB962C8B-B14F-4D97-AF65-F5344CB8AC3E}">
        <p14:creationId xmlns:p14="http://schemas.microsoft.com/office/powerpoint/2010/main" val="15597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850"/>
                                        </p:tgtEl>
                                        <p:attrNameLst>
                                          <p:attrName>style.visibility</p:attrName>
                                        </p:attrNameLst>
                                      </p:cBhvr>
                                      <p:to>
                                        <p:strVal val="visible"/>
                                      </p:to>
                                    </p:set>
                                    <p:animEffect transition="in" filter="fade">
                                      <p:cBhvr>
                                        <p:cTn id="19" dur="1000"/>
                                        <p:tgtEl>
                                          <p:spTgt spid="35850"/>
                                        </p:tgtEl>
                                      </p:cBhvr>
                                    </p:animEffect>
                                    <p:anim calcmode="lin" valueType="num">
                                      <p:cBhvr>
                                        <p:cTn id="20" dur="1000" fill="hold"/>
                                        <p:tgtEl>
                                          <p:spTgt spid="35850"/>
                                        </p:tgtEl>
                                        <p:attrNameLst>
                                          <p:attrName>ppt_x</p:attrName>
                                        </p:attrNameLst>
                                      </p:cBhvr>
                                      <p:tavLst>
                                        <p:tav tm="0">
                                          <p:val>
                                            <p:strVal val="#ppt_x"/>
                                          </p:val>
                                        </p:tav>
                                        <p:tav tm="100000">
                                          <p:val>
                                            <p:strVal val="#ppt_x"/>
                                          </p:val>
                                        </p:tav>
                                      </p:tavLst>
                                    </p:anim>
                                    <p:anim calcmode="lin" valueType="num">
                                      <p:cBhvr>
                                        <p:cTn id="21" dur="1000" fill="hold"/>
                                        <p:tgtEl>
                                          <p:spTgt spid="3585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0" grpId="0"/>
      <p:bldP spid="14" grpId="0" animBg="1"/>
      <p:bldP spid="16" grpId="0" animBg="1"/>
      <p:bldP spid="17" grpId="0"/>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Dropbox\Documents\課程\YoungTextBook\Images\Chapter32\A_Images\A_Figures_and_Photos\32_08_FigureA.jpg"/>
          <p:cNvPicPr>
            <a:picLocks noChangeAspect="1" noChangeArrowheads="1"/>
          </p:cNvPicPr>
          <p:nvPr/>
        </p:nvPicPr>
        <p:blipFill>
          <a:blip r:embed="rId2">
            <a:extLst>
              <a:ext uri="{28A0092B-C50C-407E-A947-70E740481C1C}">
                <a14:useLocalDpi xmlns:a14="http://schemas.microsoft.com/office/drawing/2010/main" val="0"/>
              </a:ext>
            </a:extLst>
          </a:blip>
          <a:srcRect t="15637" b="4758"/>
          <a:stretch>
            <a:fillRect/>
          </a:stretch>
        </p:blipFill>
        <p:spPr bwMode="auto">
          <a:xfrm>
            <a:off x="757288" y="1053660"/>
            <a:ext cx="2738601"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8"/>
              <p:cNvSpPr txBox="1">
                <a:spLocks noChangeArrowheads="1"/>
              </p:cNvSpPr>
              <p:nvPr/>
            </p:nvSpPr>
            <p:spPr bwMode="auto">
              <a:xfrm>
                <a:off x="777867" y="4187185"/>
                <a:ext cx="425696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考慮如圖水平的安培圈：</a:t>
                </a:r>
                <a14:m>
                  <m:oMath xmlns:m="http://schemas.openxmlformats.org/officeDocument/2006/math">
                    <m:r>
                      <a:rPr lang="en-US" altLang="zh-TW" sz="1800" i="1" dirty="0" smtClean="0">
                        <a:solidFill>
                          <a:srgbClr val="FF0000"/>
                        </a:solidFill>
                        <a:latin typeface="Cambria Math"/>
                      </a:rPr>
                      <m:t>𝑔h𝑒𝑓</m:t>
                    </m:r>
                  </m:oMath>
                </a14:m>
                <a:endParaRPr lang="zh-TW" altLang="en-US" sz="1800" dirty="0">
                  <a:solidFill>
                    <a:srgbClr val="FF0000"/>
                  </a:solidFill>
                </a:endParaRPr>
              </a:p>
            </p:txBody>
          </p:sp>
        </mc:Choice>
        <mc:Fallback xmlns="">
          <p:sp>
            <p:nvSpPr>
              <p:cNvPr id="13" name="文字方塊 8"/>
              <p:cNvSpPr txBox="1">
                <a:spLocks noRot="1" noChangeAspect="1" noMove="1" noResize="1" noEditPoints="1" noAdjustHandles="1" noChangeArrowheads="1" noChangeShapeType="1" noTextEdit="1"/>
              </p:cNvSpPr>
              <p:nvPr/>
            </p:nvSpPr>
            <p:spPr bwMode="auto">
              <a:xfrm>
                <a:off x="777867" y="4187185"/>
                <a:ext cx="4256965" cy="369332"/>
              </a:xfrm>
              <a:prstGeom prst="rect">
                <a:avLst/>
              </a:prstGeom>
              <a:blipFill>
                <a:blip r:embed="rId3"/>
                <a:stretch>
                  <a:fillRect l="-119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757287" y="232149"/>
                <a:ext cx="5877956" cy="369332"/>
              </a:xfrm>
              <a:prstGeom prst="rect">
                <a:avLst/>
              </a:prstGeom>
            </p:spPr>
            <p:txBody>
              <a:bodyPr wrap="none">
                <a:spAutoFit/>
              </a:bodyPr>
              <a:lstStyle/>
              <a:p>
                <a:r>
                  <a:rPr lang="zh-TW" altLang="en-US" sz="1800" dirty="0"/>
                  <a:t>但若要形成海嘯，有電場</a:t>
                </a:r>
                <a14:m>
                  <m:oMath xmlns:m="http://schemas.openxmlformats.org/officeDocument/2006/math">
                    <m:r>
                      <a:rPr lang="en-US" altLang="zh-TW" sz="1800" i="1" dirty="0">
                        <a:latin typeface="Cambria Math"/>
                      </a:rPr>
                      <m:t>𝐸</m:t>
                    </m:r>
                  </m:oMath>
                </a14:m>
                <a:r>
                  <a:rPr lang="zh-TW" altLang="en-US" sz="1800" dirty="0"/>
                  <a:t>的區域也要跟著前進，會嗎？</a:t>
                </a:r>
              </a:p>
            </p:txBody>
          </p:sp>
        </mc:Choice>
        <mc:Fallback xmlns="">
          <p:sp>
            <p:nvSpPr>
              <p:cNvPr id="2" name="矩形 1"/>
              <p:cNvSpPr>
                <a:spLocks noRot="1" noChangeAspect="1" noMove="1" noResize="1" noEditPoints="1" noAdjustHandles="1" noChangeArrowheads="1" noChangeShapeType="1" noTextEdit="1"/>
              </p:cNvSpPr>
              <p:nvPr/>
            </p:nvSpPr>
            <p:spPr>
              <a:xfrm>
                <a:off x="757287" y="232149"/>
                <a:ext cx="5877956" cy="369332"/>
              </a:xfrm>
              <a:prstGeom prst="rect">
                <a:avLst/>
              </a:prstGeom>
              <a:blipFill rotWithShape="1">
                <a:blip r:embed="rId4"/>
                <a:stretch>
                  <a:fillRect l="-830" t="-6557" r="-311" b="-26230"/>
                </a:stretch>
              </a:blipFill>
            </p:spPr>
            <p:txBody>
              <a:bodyPr/>
              <a:lstStyle/>
              <a:p>
                <a:r>
                  <a:rPr lang="zh-TW" altLang="en-US">
                    <a:noFill/>
                  </a:rPr>
                  <a:t> </a:t>
                </a:r>
              </a:p>
            </p:txBody>
          </p:sp>
        </mc:Fallback>
      </mc:AlternateContent>
      <p:sp>
        <p:nvSpPr>
          <p:cNvPr id="15" name="文字方塊 9"/>
          <p:cNvSpPr txBox="1">
            <a:spLocks noChangeArrowheads="1"/>
          </p:cNvSpPr>
          <p:nvPr/>
        </p:nvSpPr>
        <p:spPr bwMode="auto">
          <a:xfrm>
            <a:off x="757287" y="578875"/>
            <a:ext cx="7534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波前平面的前後也有磁場差，而感應電磁場遵守安培馬克斯威爾定律：</a:t>
            </a:r>
          </a:p>
        </p:txBody>
      </p:sp>
      <mc:AlternateContent xmlns:mc="http://schemas.openxmlformats.org/markup-compatibility/2006" xmlns:a14="http://schemas.microsoft.com/office/drawing/2010/main">
        <mc:Choice Requires="a14">
          <p:sp>
            <p:nvSpPr>
              <p:cNvPr id="19" name="文字方塊 9"/>
              <p:cNvSpPr txBox="1">
                <a:spLocks noChangeArrowheads="1"/>
              </p:cNvSpPr>
              <p:nvPr/>
            </p:nvSpPr>
            <p:spPr bwMode="auto">
              <a:xfrm>
                <a:off x="656565" y="5766129"/>
                <a:ext cx="785363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波前平面前後的磁場差，因安培定律，帶動有電場區域的邊界以速度</a:t>
                </a:r>
                <a14:m>
                  <m:oMath xmlns:m="http://schemas.openxmlformats.org/officeDocument/2006/math">
                    <m:r>
                      <a:rPr lang="en-US" altLang="zh-TW" sz="1800" i="1">
                        <a:latin typeface="Cambria Math"/>
                        <a:ea typeface="Cambria Math"/>
                      </a:rPr>
                      <m:t>𝑐</m:t>
                    </m:r>
                  </m:oMath>
                </a14:m>
                <a:r>
                  <a:rPr lang="zh-TW" altLang="en-US" sz="1800" dirty="0"/>
                  <a:t>移動！</a:t>
                </a:r>
              </a:p>
            </p:txBody>
          </p:sp>
        </mc:Choice>
        <mc:Fallback xmlns="">
          <p:sp>
            <p:nvSpPr>
              <p:cNvPr id="19" name="文字方塊 9"/>
              <p:cNvSpPr txBox="1">
                <a:spLocks noRot="1" noChangeAspect="1" noMove="1" noResize="1" noEditPoints="1" noAdjustHandles="1" noChangeArrowheads="1" noChangeShapeType="1" noTextEdit="1"/>
              </p:cNvSpPr>
              <p:nvPr/>
            </p:nvSpPr>
            <p:spPr bwMode="auto">
              <a:xfrm>
                <a:off x="656565" y="5766129"/>
                <a:ext cx="7853630" cy="369332"/>
              </a:xfrm>
              <a:prstGeom prst="rect">
                <a:avLst/>
              </a:prstGeom>
              <a:blipFill rotWithShape="1">
                <a:blip r:embed="rId5"/>
                <a:stretch>
                  <a:fillRect l="-699" t="-6667" r="-621"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1" name="Picture 3" descr="D:\Dropbox\Documents\課程\YoungTextBook\Images\Chapter32\A_Images\A_Figures_and_Photos\32_08_FigureB.jpg"/>
          <p:cNvPicPr>
            <a:picLocks noChangeAspect="1" noChangeArrowheads="1"/>
          </p:cNvPicPr>
          <p:nvPr/>
        </p:nvPicPr>
        <p:blipFill rotWithShape="1">
          <a:blip r:embed="rId6">
            <a:extLst>
              <a:ext uri="{28A0092B-C50C-407E-A947-70E740481C1C}">
                <a14:useLocalDpi xmlns:a14="http://schemas.microsoft.com/office/drawing/2010/main" val="0"/>
              </a:ext>
            </a:extLst>
          </a:blip>
          <a:srcRect t="8450" b="19304"/>
          <a:stretch/>
        </p:blipFill>
        <p:spPr bwMode="auto">
          <a:xfrm>
            <a:off x="3578662" y="1073930"/>
            <a:ext cx="3056582"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0" descr="物理.jpg"/>
          <p:cNvPicPr>
            <a:picLocks noChangeAspect="1"/>
          </p:cNvPicPr>
          <p:nvPr/>
        </p:nvPicPr>
        <p:blipFill>
          <a:blip r:embed="rId7">
            <a:extLst>
              <a:ext uri="{28A0092B-C50C-407E-A947-70E740481C1C}">
                <a14:useLocalDpi xmlns:a14="http://schemas.microsoft.com/office/drawing/2010/main" val="0"/>
              </a:ext>
            </a:extLst>
          </a:blip>
          <a:srcRect l="42622" t="40625" r="42622" b="40625"/>
          <a:stretch>
            <a:fillRect/>
          </a:stretch>
        </p:blipFill>
        <p:spPr bwMode="auto">
          <a:xfrm>
            <a:off x="3597020" y="170400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文字方塊 16"/>
              <p:cNvSpPr txBox="1"/>
              <p:nvPr/>
            </p:nvSpPr>
            <p:spPr>
              <a:xfrm>
                <a:off x="4358857" y="4044260"/>
                <a:ext cx="2266261"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358857" y="4044260"/>
                <a:ext cx="2266261" cy="818879"/>
              </a:xfrm>
              <a:prstGeom prst="rect">
                <a:avLst/>
              </a:prstGeom>
              <a:blipFill>
                <a:blip r:embed="rId8"/>
                <a:stretch>
                  <a:fillRect l="-37989"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641330" y="4953654"/>
                <a:ext cx="4605745" cy="81881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a:latin typeface="Cambria Math" panose="02040503050406030204" pitchFamily="18" charset="0"/>
                            </a:rPr>
                          </m:ctrlPr>
                        </m:naryPr>
                        <m:sub/>
                        <m:sup/>
                        <m:e>
                          <m:acc>
                            <m:accPr>
                              <m:chr m:val="⃗"/>
                              <m:ctrlPr>
                                <a:rPr lang="en-US" altLang="zh-TW" sz="1800" i="1">
                                  <a:latin typeface="Cambria Math" panose="02040503050406030204" pitchFamily="18" charset="0"/>
                                </a:rPr>
                              </m:ctrlPr>
                            </m:accPr>
                            <m:e>
                              <m:r>
                                <a:rPr lang="en-US" altLang="zh-TW" sz="1800" i="1">
                                  <a:latin typeface="Cambria Math"/>
                                </a:rPr>
                                <m:t>𝐵</m:t>
                              </m:r>
                            </m:e>
                          </m:acc>
                          <m:r>
                            <m:rPr>
                              <m:brk/>
                            </m:rP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i="1">
                          <a:latin typeface="Cambria Math"/>
                        </a:rPr>
                        <m:t>=</m:t>
                      </m:r>
                      <m:r>
                        <a:rPr lang="en-US" altLang="zh-TW" sz="1800" b="0" i="1" smtClean="0">
                          <a:latin typeface="Cambria Math"/>
                          <a:ea typeface="Cambria Math"/>
                        </a:rPr>
                        <m:t>−0</m:t>
                      </m:r>
                      <m:r>
                        <a:rPr lang="en-US" altLang="zh-TW" sz="180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𝐵</m:t>
                      </m:r>
                      <m:r>
                        <a:rPr lang="en-US" altLang="zh-TW" sz="1800" i="1">
                          <a:latin typeface="Cambria Math"/>
                          <a:ea typeface="Cambria Math"/>
                        </a:rPr>
                        <m:t>∙</m:t>
                      </m:r>
                      <m:r>
                        <a:rPr lang="en-US" altLang="zh-TW" sz="1800" i="1">
                          <a:latin typeface="Cambria Math"/>
                          <a:ea typeface="Cambria Math"/>
                        </a:rPr>
                        <m:t>𝑎</m:t>
                      </m:r>
                      <m:r>
                        <a:rPr lang="en-US" altLang="zh-TW" sz="1800" b="0" i="1" smtClean="0">
                          <a:latin typeface="Cambria Math"/>
                          <a:ea typeface="Cambria Math"/>
                        </a:rPr>
                        <m:t>+0+0=</m:t>
                      </m:r>
                      <m:r>
                        <a:rPr lang="en-US" altLang="zh-TW" sz="1800" b="0" i="1" smtClean="0">
                          <a:latin typeface="Cambria Math"/>
                          <a:ea typeface="Cambria Math"/>
                        </a:rPr>
                        <m:t>𝐵𝑎</m:t>
                      </m:r>
                    </m:oMath>
                  </m:oMathPara>
                </a14:m>
                <a:endParaRPr lang="zh-TW" altLang="en-US" sz="1800" i="1"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641330" y="4953654"/>
                <a:ext cx="4605745" cy="818814"/>
              </a:xfrm>
              <a:prstGeom prst="rect">
                <a:avLst/>
              </a:prstGeom>
              <a:blipFill>
                <a:blip r:embed="rId9"/>
                <a:stretch>
                  <a:fillRect l="-12912"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2243799" y="6219310"/>
                <a:ext cx="1800201"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𝐵</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i="1">
                          <a:latin typeface="Cambria Math"/>
                          <a:ea typeface="Cambria Math"/>
                        </a:rPr>
                        <m:t>𝐸</m:t>
                      </m:r>
                      <m:r>
                        <a:rPr lang="en-US" altLang="zh-TW" sz="200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2243799" y="6219310"/>
                <a:ext cx="1800201" cy="400110"/>
              </a:xfrm>
              <a:prstGeom prst="rect">
                <a:avLst/>
              </a:prstGeom>
              <a:blipFill rotWithShape="1">
                <a:blip r:embed="rId10"/>
                <a:stretch>
                  <a:fillRect b="-6061"/>
                </a:stretch>
              </a:blipFill>
            </p:spPr>
            <p:txBody>
              <a:bodyPr/>
              <a:lstStyle/>
              <a:p>
                <a:r>
                  <a:rPr lang="zh-TW" altLang="en-US">
                    <a:noFill/>
                  </a:rPr>
                  <a:t> </a:t>
                </a:r>
              </a:p>
            </p:txBody>
          </p:sp>
        </mc:Fallback>
      </mc:AlternateContent>
      <p:pic>
        <p:nvPicPr>
          <p:cNvPr id="22" name="圖片 19" descr="snap101-2.jpg"/>
          <p:cNvPicPr>
            <a:picLocks noChangeAspect="1"/>
          </p:cNvPicPr>
          <p:nvPr/>
        </p:nvPicPr>
        <p:blipFill>
          <a:blip r:embed="rId11" cstate="print">
            <a:extLst>
              <a:ext uri="{28A0092B-C50C-407E-A947-70E740481C1C}">
                <a14:useLocalDpi xmlns:a14="http://schemas.microsoft.com/office/drawing/2010/main" val="0"/>
              </a:ext>
            </a:extLst>
          </a:blip>
          <a:srcRect l="44708" t="4688" r="36772" b="7813"/>
          <a:stretch>
            <a:fillRect/>
          </a:stretch>
        </p:blipFill>
        <p:spPr bwMode="auto">
          <a:xfrm>
            <a:off x="831776" y="1136875"/>
            <a:ext cx="283228" cy="11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9">
                <a:extLst>
                  <a:ext uri="{FF2B5EF4-FFF2-40B4-BE49-F238E27FC236}">
                    <a16:creationId xmlns:a16="http://schemas.microsoft.com/office/drawing/2014/main" id="{ECE8D760-9F90-1513-1168-C8A0A4AB6937}"/>
                  </a:ext>
                </a:extLst>
              </p:cNvPr>
              <p:cNvSpPr txBox="1"/>
              <p:nvPr/>
            </p:nvSpPr>
            <p:spPr>
              <a:xfrm>
                <a:off x="641330" y="4945278"/>
                <a:ext cx="8280920" cy="81881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a:latin typeface="Cambria Math" panose="02040503050406030204" pitchFamily="18" charset="0"/>
                            </a:rPr>
                          </m:ctrlPr>
                        </m:naryPr>
                        <m:sub/>
                        <m:sup/>
                        <m:e>
                          <m:acc>
                            <m:accPr>
                              <m:chr m:val="⃗"/>
                              <m:ctrlPr>
                                <a:rPr lang="en-US" altLang="zh-TW" sz="1800" i="1">
                                  <a:latin typeface="Cambria Math" panose="02040503050406030204" pitchFamily="18" charset="0"/>
                                </a:rPr>
                              </m:ctrlPr>
                            </m:accPr>
                            <m:e>
                              <m:r>
                                <a:rPr lang="en-US" altLang="zh-TW" sz="1800" i="1">
                                  <a:latin typeface="Cambria Math"/>
                                </a:rPr>
                                <m:t>𝐵</m:t>
                              </m:r>
                            </m:e>
                          </m:acc>
                          <m:r>
                            <m:rPr>
                              <m:brk/>
                            </m:rP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i="1">
                          <a:latin typeface="Cambria Math"/>
                        </a:rPr>
                        <m:t>=</m:t>
                      </m:r>
                      <m:r>
                        <a:rPr lang="en-US" altLang="zh-TW" sz="1800" b="0" i="1" smtClean="0">
                          <a:latin typeface="Cambria Math"/>
                          <a:ea typeface="Cambria Math"/>
                        </a:rPr>
                        <m:t>−0</m:t>
                      </m:r>
                      <m:r>
                        <a:rPr lang="en-US" altLang="zh-TW" sz="180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𝐵</m:t>
                      </m:r>
                      <m:r>
                        <a:rPr lang="en-US" altLang="zh-TW" sz="1800" i="1">
                          <a:latin typeface="Cambria Math"/>
                          <a:ea typeface="Cambria Math"/>
                        </a:rPr>
                        <m:t>∙</m:t>
                      </m:r>
                      <m:r>
                        <a:rPr lang="en-US" altLang="zh-TW" sz="1800" i="1">
                          <a:latin typeface="Cambria Math"/>
                          <a:ea typeface="Cambria Math"/>
                        </a:rPr>
                        <m:t>𝑎</m:t>
                      </m:r>
                      <m:r>
                        <a:rPr lang="en-US" altLang="zh-TW" sz="1800" b="0" i="1" smtClean="0">
                          <a:latin typeface="Cambria Math"/>
                          <a:ea typeface="Cambria Math"/>
                        </a:rPr>
                        <m:t>+0+0=</m:t>
                      </m:r>
                      <m:r>
                        <a:rPr lang="en-US" altLang="zh-TW" sz="1800" b="0" i="1" smtClean="0">
                          <a:latin typeface="Cambria Math"/>
                          <a:ea typeface="Cambria Math"/>
                        </a:rPr>
                        <m:t>𝐵𝑎</m:t>
                      </m:r>
                      <m:r>
                        <a:rPr lang="en-US" altLang="zh-TW" sz="1800" i="1">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en-US" altLang="zh-TW" sz="1800" i="1">
                              <a:latin typeface="Cambria Math"/>
                            </a:rPr>
                            <m:t>𝑑</m:t>
                          </m:r>
                          <m:sSub>
                            <m:sSubPr>
                              <m:ctrlPr>
                                <a:rPr lang="en-US" altLang="zh-TW" sz="1800" i="1">
                                  <a:latin typeface="Cambria Math" panose="02040503050406030204" pitchFamily="18" charset="0"/>
                                </a:rPr>
                              </m:ctrlPr>
                            </m:sSubPr>
                            <m:e>
                              <m:r>
                                <m:rPr>
                                  <m:sty m:val="p"/>
                                </m:rPr>
                                <a:rPr lang="el-GR" altLang="zh-TW" sz="1800" i="1">
                                  <a:latin typeface="Cambria Math"/>
                                  <a:ea typeface="Cambria Math"/>
                                </a:rPr>
                                <m:t>Φ</m:t>
                              </m:r>
                            </m:e>
                            <m:sub>
                              <m:r>
                                <a:rPr lang="en-US" altLang="zh-TW" sz="1800" i="1">
                                  <a:latin typeface="Cambria Math"/>
                                </a:rPr>
                                <m:t>𝐸</m:t>
                              </m:r>
                            </m:sub>
                          </m:sSub>
                        </m:num>
                        <m:den>
                          <m:r>
                            <a:rPr lang="en-US" altLang="zh-TW" sz="1800" i="1">
                              <a:latin typeface="Cambria Math"/>
                            </a:rPr>
                            <m:t>𝑑𝑡</m:t>
                          </m:r>
                        </m:den>
                      </m:f>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r>
                        <a:rPr lang="en-US" altLang="zh-TW" sz="1800" b="0" i="1" smtClean="0">
                          <a:latin typeface="Cambria Math"/>
                          <a:ea typeface="Cambria Math"/>
                        </a:rPr>
                        <m:t>𝐸</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𝑑𝐴</m:t>
                          </m:r>
                        </m:num>
                        <m:den>
                          <m:r>
                            <a:rPr lang="en-US" altLang="zh-TW" sz="1800" b="0" i="1" smtClean="0">
                              <a:latin typeface="Cambria Math"/>
                              <a:ea typeface="Cambria Math"/>
                            </a:rPr>
                            <m:t>𝑑𝑡</m:t>
                          </m:r>
                        </m:den>
                      </m:f>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r>
                        <a:rPr lang="en-US" altLang="zh-TW" sz="1800" i="1">
                          <a:latin typeface="Cambria Math"/>
                          <a:ea typeface="Cambria Math"/>
                        </a:rPr>
                        <m:t>𝐸</m:t>
                      </m:r>
                      <m:r>
                        <a:rPr lang="en-US" altLang="zh-TW" sz="1800" i="1" smtClean="0">
                          <a:latin typeface="Cambria Math"/>
                          <a:ea typeface="Cambria Math"/>
                        </a:rPr>
                        <m:t>∙</m:t>
                      </m:r>
                      <m:r>
                        <a:rPr lang="en-US" altLang="zh-TW" sz="1800" b="0" i="1" smtClean="0">
                          <a:latin typeface="Cambria Math"/>
                          <a:ea typeface="Cambria Math"/>
                        </a:rPr>
                        <m:t>𝑎𝑐</m:t>
                      </m:r>
                    </m:oMath>
                  </m:oMathPara>
                </a14:m>
                <a:endParaRPr lang="zh-TW" altLang="en-US" sz="1800" i="1" dirty="0"/>
              </a:p>
            </p:txBody>
          </p:sp>
        </mc:Choice>
        <mc:Fallback xmlns="">
          <p:sp>
            <p:nvSpPr>
              <p:cNvPr id="14" name="文字方塊 19">
                <a:extLst>
                  <a:ext uri="{FF2B5EF4-FFF2-40B4-BE49-F238E27FC236}">
                    <a16:creationId xmlns:a16="http://schemas.microsoft.com/office/drawing/2014/main" id="{ECE8D760-9F90-1513-1168-C8A0A4AB6937}"/>
                  </a:ext>
                </a:extLst>
              </p:cNvPr>
              <p:cNvSpPr txBox="1">
                <a:spLocks noRot="1" noChangeAspect="1" noMove="1" noResize="1" noEditPoints="1" noAdjustHandles="1" noChangeArrowheads="1" noChangeShapeType="1" noTextEdit="1"/>
              </p:cNvSpPr>
              <p:nvPr/>
            </p:nvSpPr>
            <p:spPr>
              <a:xfrm>
                <a:off x="641330" y="4945278"/>
                <a:ext cx="8280920" cy="818814"/>
              </a:xfrm>
              <a:prstGeom prst="rect">
                <a:avLst/>
              </a:prstGeom>
              <a:blipFill>
                <a:blip r:embed="rId12"/>
                <a:stretch>
                  <a:fillRect l="-8116" t="-130303" b="-184848"/>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866"/>
                                        </p:tgtEl>
                                        <p:attrNameLst>
                                          <p:attrName>style.visibility</p:attrName>
                                        </p:attrNameLst>
                                      </p:cBhvr>
                                      <p:to>
                                        <p:strVal val="visible"/>
                                      </p:to>
                                    </p:set>
                                    <p:animEffect transition="in" filter="fade">
                                      <p:cBhvr>
                                        <p:cTn id="17" dur="1000"/>
                                        <p:tgtEl>
                                          <p:spTgt spid="36866"/>
                                        </p:tgtEl>
                                      </p:cBhvr>
                                    </p:animEffect>
                                    <p:anim calcmode="lin" valueType="num">
                                      <p:cBhvr>
                                        <p:cTn id="18" dur="1000" fill="hold"/>
                                        <p:tgtEl>
                                          <p:spTgt spid="36866"/>
                                        </p:tgtEl>
                                        <p:attrNameLst>
                                          <p:attrName>ppt_x</p:attrName>
                                        </p:attrNameLst>
                                      </p:cBhvr>
                                      <p:tavLst>
                                        <p:tav tm="0">
                                          <p:val>
                                            <p:strVal val="#ppt_x"/>
                                          </p:val>
                                        </p:tav>
                                        <p:tav tm="100000">
                                          <p:val>
                                            <p:strVal val="#ppt_x"/>
                                          </p:val>
                                        </p:tav>
                                      </p:tavLst>
                                    </p:anim>
                                    <p:anim calcmode="lin" valueType="num">
                                      <p:cBhvr>
                                        <p:cTn id="19" dur="1000" fill="hold"/>
                                        <p:tgtEl>
                                          <p:spTgt spid="3686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17" grpId="0" animBg="1"/>
      <p:bldP spid="20" grpId="0" animBg="1"/>
      <p:bldP spid="21"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11"/>
          <p:cNvSpPr txBox="1">
            <a:spLocks noChangeArrowheads="1"/>
          </p:cNvSpPr>
          <p:nvPr/>
        </p:nvSpPr>
        <p:spPr bwMode="auto">
          <a:xfrm>
            <a:off x="5435600" y="439063"/>
            <a:ext cx="252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法拉弟定律</a:t>
            </a:r>
          </a:p>
        </p:txBody>
      </p:sp>
      <p:sp>
        <p:nvSpPr>
          <p:cNvPr id="37893" name="Text Box 12"/>
          <p:cNvSpPr txBox="1">
            <a:spLocks noChangeArrowheads="1"/>
          </p:cNvSpPr>
          <p:nvPr/>
        </p:nvSpPr>
        <p:spPr bwMode="auto">
          <a:xfrm>
            <a:off x="1434821" y="454025"/>
            <a:ext cx="309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安培</a:t>
            </a:r>
            <a:r>
              <a:rPr lang="en-US" altLang="zh-TW" sz="1800"/>
              <a:t>-</a:t>
            </a:r>
            <a:r>
              <a:rPr lang="zh-TW" altLang="en-US" sz="1800"/>
              <a:t>馬克思威爾定律</a:t>
            </a:r>
          </a:p>
        </p:txBody>
      </p:sp>
      <mc:AlternateContent xmlns:mc="http://schemas.openxmlformats.org/markup-compatibility/2006" xmlns:a14="http://schemas.microsoft.com/office/drawing/2010/main">
        <mc:Choice Requires="a14">
          <p:sp>
            <p:nvSpPr>
              <p:cNvPr id="37894" name="文字方塊 14"/>
              <p:cNvSpPr txBox="1">
                <a:spLocks noChangeArrowheads="1"/>
              </p:cNvSpPr>
              <p:nvPr/>
            </p:nvSpPr>
            <p:spPr bwMode="auto">
              <a:xfrm>
                <a:off x="862528" y="5668972"/>
                <a:ext cx="756181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兩個條件同時成立，則有電場</a:t>
                </a:r>
                <a14:m>
                  <m:oMath xmlns:m="http://schemas.openxmlformats.org/officeDocument/2006/math">
                    <m:r>
                      <a:rPr lang="en-US" altLang="zh-TW" sz="1800" i="1">
                        <a:latin typeface="Cambria Math"/>
                        <a:ea typeface="Cambria Math"/>
                      </a:rPr>
                      <m:t>𝐸</m:t>
                    </m:r>
                  </m:oMath>
                </a14:m>
                <a:r>
                  <a:rPr lang="zh-TW" altLang="en-US" sz="1800" dirty="0"/>
                  <a:t>的區域及有磁場</a:t>
                </a:r>
                <a14:m>
                  <m:oMath xmlns:m="http://schemas.openxmlformats.org/officeDocument/2006/math">
                    <m:r>
                      <a:rPr lang="en-US" altLang="zh-TW" sz="1800" i="1">
                        <a:latin typeface="Cambria Math"/>
                        <a:ea typeface="Cambria Math"/>
                      </a:rPr>
                      <m:t>𝐵</m:t>
                    </m:r>
                  </m:oMath>
                </a14:m>
                <a:r>
                  <a:rPr lang="zh-TW" altLang="en-US" sz="1800" dirty="0"/>
                  <a:t>的區域就可以同步前進。</a:t>
                </a:r>
              </a:p>
            </p:txBody>
          </p:sp>
        </mc:Choice>
        <mc:Fallback xmlns="">
          <p:sp>
            <p:nvSpPr>
              <p:cNvPr id="37894" name="文字方塊 14"/>
              <p:cNvSpPr txBox="1">
                <a:spLocks noRot="1" noChangeAspect="1" noMove="1" noResize="1" noEditPoints="1" noAdjustHandles="1" noChangeArrowheads="1" noChangeShapeType="1" noTextEdit="1"/>
              </p:cNvSpPr>
              <p:nvPr/>
            </p:nvSpPr>
            <p:spPr bwMode="auto">
              <a:xfrm>
                <a:off x="862528" y="5668972"/>
                <a:ext cx="7561819" cy="369332"/>
              </a:xfrm>
              <a:prstGeom prst="rect">
                <a:avLst/>
              </a:prstGeom>
              <a:blipFill>
                <a:blip r:embed="rId2"/>
                <a:stretch>
                  <a:fillRect l="-671" t="-3333" b="-9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37895" name="Picture 3" descr="D:\Dropbox\Documents\課程\YoungTextBook\Images\Chapter32\A_Images\A_Figures_and_Photos\32_08_FigureB.jpg"/>
          <p:cNvPicPr>
            <a:picLocks noChangeAspect="1" noChangeArrowheads="1"/>
          </p:cNvPicPr>
          <p:nvPr/>
        </p:nvPicPr>
        <p:blipFill>
          <a:blip r:embed="rId3">
            <a:extLst>
              <a:ext uri="{28A0092B-C50C-407E-A947-70E740481C1C}">
                <a14:useLocalDpi xmlns:a14="http://schemas.microsoft.com/office/drawing/2010/main" val="0"/>
              </a:ext>
            </a:extLst>
          </a:blip>
          <a:srcRect t="8450" b="5646"/>
          <a:stretch>
            <a:fillRect/>
          </a:stretch>
        </p:blipFill>
        <p:spPr bwMode="auto">
          <a:xfrm>
            <a:off x="715683" y="885825"/>
            <a:ext cx="326231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圖片 10" descr="物理.jpg"/>
          <p:cNvPicPr>
            <a:picLocks noChangeAspect="1"/>
          </p:cNvPicPr>
          <p:nvPr/>
        </p:nvPicPr>
        <p:blipFill>
          <a:blip r:embed="rId4">
            <a:extLst>
              <a:ext uri="{28A0092B-C50C-407E-A947-70E740481C1C}">
                <a14:useLocalDpi xmlns:a14="http://schemas.microsoft.com/office/drawing/2010/main" val="0"/>
              </a:ext>
            </a:extLst>
          </a:blip>
          <a:srcRect l="42622" t="40625" r="42622" b="40625"/>
          <a:stretch>
            <a:fillRect/>
          </a:stretch>
        </p:blipFill>
        <p:spPr bwMode="auto">
          <a:xfrm>
            <a:off x="660121" y="8858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4" descr="D:\Dropbox\Documents\課程\YoungTextBook\Images\Chapter32\A_Images\A_Figures_and_Photos\32_07_FigureB.jpg"/>
          <p:cNvPicPr>
            <a:picLocks noChangeAspect="1" noChangeArrowheads="1"/>
          </p:cNvPicPr>
          <p:nvPr/>
        </p:nvPicPr>
        <p:blipFill>
          <a:blip r:embed="rId5">
            <a:extLst>
              <a:ext uri="{28A0092B-C50C-407E-A947-70E740481C1C}">
                <a14:useLocalDpi xmlns:a14="http://schemas.microsoft.com/office/drawing/2010/main" val="0"/>
              </a:ext>
            </a:extLst>
          </a:blip>
          <a:srcRect t="11115" b="6326"/>
          <a:stretch>
            <a:fillRect/>
          </a:stretch>
        </p:blipFill>
        <p:spPr bwMode="auto">
          <a:xfrm>
            <a:off x="4643438" y="949325"/>
            <a:ext cx="370681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圖片 36" descr="snap101-1.jpg"/>
          <p:cNvPicPr>
            <a:picLocks noChangeAspect="1"/>
          </p:cNvPicPr>
          <p:nvPr/>
        </p:nvPicPr>
        <p:blipFill>
          <a:blip r:embed="rId6" cstate="print">
            <a:lum bright="30000"/>
            <a:extLst>
              <a:ext uri="{28A0092B-C50C-407E-A947-70E740481C1C}">
                <a14:useLocalDpi xmlns:a14="http://schemas.microsoft.com/office/drawing/2010/main" val="0"/>
              </a:ext>
            </a:extLst>
          </a:blip>
          <a:srcRect l="28125" t="20000" r="64844" b="27499"/>
          <a:stretch>
            <a:fillRect/>
          </a:stretch>
        </p:blipFill>
        <p:spPr bwMode="auto">
          <a:xfrm>
            <a:off x="4932363" y="1020763"/>
            <a:ext cx="261937"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文字方塊 10"/>
              <p:cNvSpPr txBox="1"/>
              <p:nvPr/>
            </p:nvSpPr>
            <p:spPr>
              <a:xfrm>
                <a:off x="1550347" y="5166216"/>
                <a:ext cx="1761513"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𝐵</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i="1">
                          <a:latin typeface="Cambria Math"/>
                          <a:ea typeface="Cambria Math"/>
                        </a:rPr>
                        <m:t>𝐸</m:t>
                      </m:r>
                      <m:r>
                        <a:rPr lang="en-US" altLang="zh-TW" sz="200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550347" y="5166216"/>
                <a:ext cx="1761513" cy="400110"/>
              </a:xfrm>
              <a:prstGeom prst="rect">
                <a:avLst/>
              </a:prstGeom>
              <a:blipFill rotWithShape="1">
                <a:blip r:embed="rId7"/>
                <a:stretch>
                  <a:fillRect b="-60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5567112" y="5166216"/>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5567112" y="5166216"/>
                <a:ext cx="1233992" cy="400110"/>
              </a:xfrm>
              <a:prstGeom prst="rect">
                <a:avLst/>
              </a:prstGeom>
              <a:blipFill rotWithShape="1">
                <a:blip r:embed="rId8"/>
                <a:stretch>
                  <a:fillRect/>
                </a:stretch>
              </a:blipFill>
            </p:spPr>
            <p:txBody>
              <a:bodyPr/>
              <a:lstStyle/>
              <a:p>
                <a:r>
                  <a:rPr lang="zh-TW" altLang="en-US">
                    <a:noFill/>
                  </a:rPr>
                  <a:t> </a:t>
                </a:r>
              </a:p>
            </p:txBody>
          </p:sp>
        </mc:Fallback>
      </mc:AlternateContent>
      <p:sp>
        <p:nvSpPr>
          <p:cNvPr id="13" name="文字方塊 9"/>
          <p:cNvSpPr txBox="1">
            <a:spLocks noChangeArrowheads="1"/>
          </p:cNvSpPr>
          <p:nvPr/>
        </p:nvSpPr>
        <p:spPr bwMode="auto">
          <a:xfrm>
            <a:off x="54086" y="4694238"/>
            <a:ext cx="4378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波前前後的磁場差，帶動電場區域的前進！</a:t>
            </a:r>
          </a:p>
        </p:txBody>
      </p:sp>
      <p:sp>
        <p:nvSpPr>
          <p:cNvPr id="2" name="矩形 1"/>
          <p:cNvSpPr/>
          <p:nvPr/>
        </p:nvSpPr>
        <p:spPr>
          <a:xfrm>
            <a:off x="846778" y="6093782"/>
            <a:ext cx="4570482" cy="369332"/>
          </a:xfrm>
          <a:prstGeom prst="rect">
            <a:avLst/>
          </a:prstGeom>
        </p:spPr>
        <p:txBody>
          <a:bodyPr wrap="none">
            <a:spAutoFit/>
          </a:bodyPr>
          <a:lstStyle/>
          <a:p>
            <a:r>
              <a:rPr lang="zh-TW" altLang="en-US" sz="1800" dirty="0"/>
              <a:t>感應磁場與感應電場就可以配合互相產生。</a:t>
            </a:r>
          </a:p>
        </p:txBody>
      </p:sp>
      <p:sp>
        <p:nvSpPr>
          <p:cNvPr id="15" name="文字方塊 9"/>
          <p:cNvSpPr txBox="1">
            <a:spLocks noChangeArrowheads="1"/>
          </p:cNvSpPr>
          <p:nvPr/>
        </p:nvSpPr>
        <p:spPr bwMode="auto">
          <a:xfrm>
            <a:off x="4432897" y="4694238"/>
            <a:ext cx="4706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波前前後的電場差，帶動磁場區域的前進！</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1295400" y="4013818"/>
            <a:ext cx="5797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這個互相感生的機制，</a:t>
            </a:r>
            <a:endParaRPr lang="zh-TW" altLang="en-US" sz="1800" dirty="0"/>
          </a:p>
        </p:txBody>
      </p:sp>
      <p:pic>
        <p:nvPicPr>
          <p:cNvPr id="39940" name="Picture 2" descr="D:\Dropbox\Documents\課程\YoungTextBook\Images\Chapter32\A_Images\A_Figures_and_Photos\32_05_Figure.jpg"/>
          <p:cNvPicPr>
            <a:picLocks noChangeAspect="1" noChangeArrowheads="1"/>
          </p:cNvPicPr>
          <p:nvPr/>
        </p:nvPicPr>
        <p:blipFill>
          <a:blip r:embed="rId2">
            <a:extLst>
              <a:ext uri="{28A0092B-C50C-407E-A947-70E740481C1C}">
                <a14:useLocalDpi xmlns:a14="http://schemas.microsoft.com/office/drawing/2010/main" val="0"/>
              </a:ext>
            </a:extLst>
          </a:blip>
          <a:srcRect b="22099"/>
          <a:stretch>
            <a:fillRect/>
          </a:stretch>
        </p:blipFill>
        <p:spPr bwMode="auto">
          <a:xfrm>
            <a:off x="1085624" y="615432"/>
            <a:ext cx="4135664" cy="331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descr="D:\Dropbox\Documents\課程\YoungTextBook\Images\Chapter32\A_Images\A_Figures_and_Photos\32_09_Figure.jpg"/>
          <p:cNvPicPr>
            <a:picLocks noChangeAspect="1" noChangeArrowheads="1"/>
          </p:cNvPicPr>
          <p:nvPr/>
        </p:nvPicPr>
        <p:blipFill>
          <a:blip r:embed="rId3">
            <a:extLst>
              <a:ext uri="{28A0092B-C50C-407E-A947-70E740481C1C}">
                <a14:useLocalDpi xmlns:a14="http://schemas.microsoft.com/office/drawing/2010/main" val="0"/>
              </a:ext>
            </a:extLst>
          </a:blip>
          <a:srcRect l="12601" t="39377" r="18137" b="14684"/>
          <a:stretch>
            <a:fillRect/>
          </a:stretch>
        </p:blipFill>
        <p:spPr bwMode="auto">
          <a:xfrm>
            <a:off x="5292725" y="1628775"/>
            <a:ext cx="30162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矩形 9"/>
          <p:cNvSpPr>
            <a:spLocks noChangeArrowheads="1"/>
          </p:cNvSpPr>
          <p:nvPr/>
        </p:nvSpPr>
        <p:spPr bwMode="auto">
          <a:xfrm>
            <a:off x="1295400" y="4437063"/>
            <a:ext cx="7327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kumimoji="0" lang="zh-TW" altLang="en-US" sz="1800" dirty="0"/>
              <a:t>可以讓感應電磁場在遠離電荷與電流的情況下，獨立地在空間中傳</a:t>
            </a:r>
            <a:r>
              <a:rPr lang="zh-TW" altLang="en-US" sz="1800" dirty="0"/>
              <a:t>播！</a:t>
            </a:r>
          </a:p>
        </p:txBody>
      </p:sp>
      <p:sp>
        <p:nvSpPr>
          <p:cNvPr id="39944" name="矩形 11"/>
          <p:cNvSpPr>
            <a:spLocks noChangeArrowheads="1"/>
          </p:cNvSpPr>
          <p:nvPr/>
        </p:nvSpPr>
        <p:spPr bwMode="auto">
          <a:xfrm>
            <a:off x="1295400" y="5624397"/>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電磁場方向必須彼此垂直，又垂直於傳播方向，</a:t>
            </a:r>
          </a:p>
        </p:txBody>
      </p:sp>
      <p:pic>
        <p:nvPicPr>
          <p:cNvPr id="39945" name="Picture 2" descr="http://pic.nipic.com/2007-11-02/2007112235343993_2.jpg"/>
          <p:cNvPicPr>
            <a:picLocks noChangeAspect="1" noChangeArrowheads="1"/>
          </p:cNvPicPr>
          <p:nvPr/>
        </p:nvPicPr>
        <p:blipFill>
          <a:blip r:embed="rId4">
            <a:extLst>
              <a:ext uri="{28A0092B-C50C-407E-A947-70E740481C1C}">
                <a14:useLocalDpi xmlns:a14="http://schemas.microsoft.com/office/drawing/2010/main" val="0"/>
              </a:ext>
            </a:extLst>
          </a:blip>
          <a:srcRect l="17380" t="17410" r="18449" b="15623"/>
          <a:stretch>
            <a:fillRect/>
          </a:stretch>
        </p:blipFill>
        <p:spPr bwMode="auto">
          <a:xfrm>
            <a:off x="6912260" y="180683"/>
            <a:ext cx="130492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文字方塊 10"/>
          <p:cNvSpPr txBox="1">
            <a:spLocks noChangeArrowheads="1"/>
          </p:cNvSpPr>
          <p:nvPr/>
        </p:nvSpPr>
        <p:spPr bwMode="auto">
          <a:xfrm>
            <a:off x="1295400" y="5167312"/>
            <a:ext cx="5894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若要彼此相生，獨立的電磁場必須滿足一定的條件：</a:t>
            </a:r>
            <a:endParaRPr lang="en-US" altLang="zh-TW" sz="1800" dirty="0"/>
          </a:p>
        </p:txBody>
      </p:sp>
      <p:sp>
        <p:nvSpPr>
          <p:cNvPr id="2" name="矩形 1"/>
          <p:cNvSpPr/>
          <p:nvPr/>
        </p:nvSpPr>
        <p:spPr>
          <a:xfrm>
            <a:off x="1289969" y="6118145"/>
            <a:ext cx="2723823" cy="369332"/>
          </a:xfrm>
          <a:prstGeom prst="rect">
            <a:avLst/>
          </a:prstGeom>
        </p:spPr>
        <p:txBody>
          <a:bodyPr wrap="none">
            <a:spAutoFit/>
          </a:bodyPr>
          <a:lstStyle/>
          <a:p>
            <a:r>
              <a:rPr lang="zh-TW" altLang="en-US" sz="1800" dirty="0"/>
              <a:t>電場與磁場大小成正比：</a:t>
            </a:r>
          </a:p>
        </p:txBody>
      </p:sp>
      <mc:AlternateContent xmlns:mc="http://schemas.openxmlformats.org/markup-compatibility/2006" xmlns:a14="http://schemas.microsoft.com/office/drawing/2010/main">
        <mc:Choice Requires="a14">
          <p:sp>
            <p:nvSpPr>
              <p:cNvPr id="11" name="文字方塊 10"/>
              <p:cNvSpPr txBox="1"/>
              <p:nvPr/>
            </p:nvSpPr>
            <p:spPr>
              <a:xfrm>
                <a:off x="4026441" y="6087367"/>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4026441" y="6087367"/>
                <a:ext cx="1233992" cy="400110"/>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5562110" y="6118145"/>
                <a:ext cx="1761513"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𝐵</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i="1">
                          <a:latin typeface="Cambria Math"/>
                          <a:ea typeface="Cambria Math"/>
                        </a:rPr>
                        <m:t>𝐸</m:t>
                      </m:r>
                      <m:r>
                        <a:rPr lang="en-US" altLang="zh-TW" sz="200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5562110" y="6118145"/>
                <a:ext cx="1761513" cy="400110"/>
              </a:xfrm>
              <a:prstGeom prst="rect">
                <a:avLst/>
              </a:prstGeom>
              <a:blipFill rotWithShape="1">
                <a:blip r:embed="rId6"/>
                <a:stretch>
                  <a:fillRect b="-7692"/>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ppt_x"/>
                                          </p:val>
                                        </p:tav>
                                        <p:tav tm="100000">
                                          <p:val>
                                            <p:strVal val="#ppt_x"/>
                                          </p:val>
                                        </p:tav>
                                      </p:tavLst>
                                    </p:anim>
                                    <p:anim calcmode="lin" valueType="num">
                                      <p:cBhvr additive="base">
                                        <p:cTn id="8" dur="500" fill="hold"/>
                                        <p:tgtEl>
                                          <p:spTgt spid="399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942"/>
                                        </p:tgtEl>
                                        <p:attrNameLst>
                                          <p:attrName>style.visibility</p:attrName>
                                        </p:attrNameLst>
                                      </p:cBhvr>
                                      <p:to>
                                        <p:strVal val="visible"/>
                                      </p:to>
                                    </p:set>
                                    <p:anim calcmode="lin" valueType="num">
                                      <p:cBhvr additive="base">
                                        <p:cTn id="11" dur="500" fill="hold"/>
                                        <p:tgtEl>
                                          <p:spTgt spid="39942"/>
                                        </p:tgtEl>
                                        <p:attrNameLst>
                                          <p:attrName>ppt_x</p:attrName>
                                        </p:attrNameLst>
                                      </p:cBhvr>
                                      <p:tavLst>
                                        <p:tav tm="0">
                                          <p:val>
                                            <p:strVal val="#ppt_x"/>
                                          </p:val>
                                        </p:tav>
                                        <p:tav tm="100000">
                                          <p:val>
                                            <p:strVal val="#ppt_x"/>
                                          </p:val>
                                        </p:tav>
                                      </p:tavLst>
                                    </p:anim>
                                    <p:anim calcmode="lin" valueType="num">
                                      <p:cBhvr additive="base">
                                        <p:cTn id="12" dur="500" fill="hold"/>
                                        <p:tgtEl>
                                          <p:spTgt spid="399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additive="base">
                                        <p:cTn id="27" dur="500" fill="hold"/>
                                        <p:tgtEl>
                                          <p:spTgt spid="39946"/>
                                        </p:tgtEl>
                                        <p:attrNameLst>
                                          <p:attrName>ppt_x</p:attrName>
                                        </p:attrNameLst>
                                      </p:cBhvr>
                                      <p:tavLst>
                                        <p:tav tm="0">
                                          <p:val>
                                            <p:strVal val="#ppt_x"/>
                                          </p:val>
                                        </p:tav>
                                        <p:tav tm="100000">
                                          <p:val>
                                            <p:strVal val="#ppt_x"/>
                                          </p:val>
                                        </p:tav>
                                      </p:tavLst>
                                    </p:anim>
                                    <p:anim calcmode="lin" valueType="num">
                                      <p:cBhvr additive="base">
                                        <p:cTn id="28" dur="500" fill="hold"/>
                                        <p:tgtEl>
                                          <p:spTgt spid="39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P spid="39946" grpId="0"/>
      <p:bldP spid="2" grpId="0"/>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Line 8"/>
          <p:cNvSpPr>
            <a:spLocks noChangeShapeType="1"/>
          </p:cNvSpPr>
          <p:nvPr/>
        </p:nvSpPr>
        <p:spPr bwMode="auto">
          <a:xfrm flipH="1">
            <a:off x="3133725" y="1487488"/>
            <a:ext cx="2159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8919" name="Line 9"/>
          <p:cNvSpPr>
            <a:spLocks noChangeShapeType="1"/>
          </p:cNvSpPr>
          <p:nvPr/>
        </p:nvSpPr>
        <p:spPr bwMode="auto">
          <a:xfrm>
            <a:off x="2341563" y="1774825"/>
            <a:ext cx="935037" cy="7207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0492" name="Text Box 12"/>
          <p:cNvSpPr txBox="1">
            <a:spLocks noChangeArrowheads="1"/>
          </p:cNvSpPr>
          <p:nvPr/>
        </p:nvSpPr>
        <p:spPr bwMode="auto">
          <a:xfrm>
            <a:off x="2555875" y="5303838"/>
            <a:ext cx="2449513" cy="579437"/>
          </a:xfrm>
          <a:prstGeom prst="rect">
            <a:avLst/>
          </a:prstGeom>
          <a:noFill/>
          <a:ln w="9525">
            <a:noFill/>
            <a:miter lim="800000"/>
            <a:headEnd/>
            <a:tailEnd/>
          </a:ln>
        </p:spPr>
        <p:txBody>
          <a:bodyPr>
            <a:spAutoFit/>
          </a:bodyPr>
          <a:lstStyle/>
          <a:p>
            <a:pPr>
              <a:spcBef>
                <a:spcPct val="50000"/>
              </a:spcBef>
              <a:defRPr/>
            </a:pPr>
            <a:r>
              <a:rPr lang="zh-TW" altLang="en-US" sz="3200" dirty="0">
                <a:latin typeface="+mj-ea"/>
                <a:ea typeface="+mj-ea"/>
              </a:rPr>
              <a:t>光速！！</a:t>
            </a:r>
          </a:p>
        </p:txBody>
      </p:sp>
      <p:sp>
        <p:nvSpPr>
          <p:cNvPr id="20493" name="AutoShape 13"/>
          <p:cNvSpPr>
            <a:spLocks noChangeArrowheads="1"/>
          </p:cNvSpPr>
          <p:nvPr/>
        </p:nvSpPr>
        <p:spPr bwMode="auto">
          <a:xfrm>
            <a:off x="4645025" y="5303838"/>
            <a:ext cx="1584325" cy="647700"/>
          </a:xfrm>
          <a:prstGeom prst="lightningBol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38923" name="文字方塊 11"/>
          <p:cNvSpPr txBox="1">
            <a:spLocks noChangeArrowheads="1"/>
          </p:cNvSpPr>
          <p:nvPr/>
        </p:nvSpPr>
        <p:spPr bwMode="auto">
          <a:xfrm>
            <a:off x="3592118" y="3074984"/>
            <a:ext cx="4850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波前平面傳播的速度是一個常數，完全給定！</a:t>
            </a:r>
          </a:p>
        </p:txBody>
      </p:sp>
      <p:sp>
        <p:nvSpPr>
          <p:cNvPr id="12" name="文字方塊 11"/>
          <p:cNvSpPr txBox="1"/>
          <p:nvPr/>
        </p:nvSpPr>
        <p:spPr>
          <a:xfrm>
            <a:off x="2573279" y="6009553"/>
            <a:ext cx="3465385" cy="369332"/>
          </a:xfrm>
          <a:prstGeom prst="rect">
            <a:avLst/>
          </a:prstGeom>
          <a:noFill/>
        </p:spPr>
        <p:txBody>
          <a:bodyPr wrap="square" rtlCol="0">
            <a:spAutoFit/>
          </a:bodyPr>
          <a:lstStyle/>
          <a:p>
            <a:r>
              <a:rPr lang="zh-TW" altLang="en-US" sz="1800" dirty="0"/>
              <a:t>光原來是一種電磁波！</a:t>
            </a:r>
          </a:p>
        </p:txBody>
      </p:sp>
      <mc:AlternateContent xmlns:mc="http://schemas.openxmlformats.org/markup-compatibility/2006" xmlns:a14="http://schemas.microsoft.com/office/drawing/2010/main">
        <mc:Choice Requires="a14">
          <p:sp>
            <p:nvSpPr>
              <p:cNvPr id="13" name="文字方塊 12"/>
              <p:cNvSpPr txBox="1"/>
              <p:nvPr/>
            </p:nvSpPr>
            <p:spPr>
              <a:xfrm>
                <a:off x="1225703" y="1178750"/>
                <a:ext cx="1771122"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𝐵</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i="1">
                          <a:latin typeface="Cambria Math"/>
                          <a:ea typeface="Cambria Math"/>
                        </a:rPr>
                        <m:t>𝐸</m:t>
                      </m:r>
                      <m:r>
                        <a:rPr lang="en-US" altLang="zh-TW" sz="200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225703" y="1178750"/>
                <a:ext cx="1771122" cy="400110"/>
              </a:xfrm>
              <a:prstGeom prst="rect">
                <a:avLst/>
              </a:prstGeom>
              <a:blipFill rotWithShape="1">
                <a:blip r:embed="rId5"/>
                <a:stretch>
                  <a:fillRect b="-60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537688" y="1195530"/>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537688" y="1195530"/>
                <a:ext cx="1233992" cy="400110"/>
              </a:xfrm>
              <a:prstGeom prst="rect">
                <a:avLst/>
              </a:prstGeom>
              <a:blipFill rotWithShape="1">
                <a:blip r:embed="rId6"/>
                <a:stretch>
                  <a:fillRect/>
                </a:stretch>
              </a:blipFill>
            </p:spPr>
            <p:txBody>
              <a:bodyPr/>
              <a:lstStyle/>
              <a:p>
                <a:r>
                  <a:rPr lang="zh-TW" altLang="en-US">
                    <a:noFill/>
                  </a:rPr>
                  <a:t> </a:t>
                </a:r>
              </a:p>
            </p:txBody>
          </p:sp>
        </mc:Fallback>
      </mc:AlternateContent>
      <p:sp>
        <p:nvSpPr>
          <p:cNvPr id="15" name="文字方塊 14"/>
          <p:cNvSpPr txBox="1">
            <a:spLocks noChangeArrowheads="1"/>
          </p:cNvSpPr>
          <p:nvPr/>
        </p:nvSpPr>
        <p:spPr bwMode="auto">
          <a:xfrm>
            <a:off x="1225703" y="593685"/>
            <a:ext cx="70691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要求兩個條件同時成立，卻出現非常重要的結果。</a:t>
            </a:r>
          </a:p>
        </p:txBody>
      </p:sp>
      <mc:AlternateContent xmlns:mc="http://schemas.openxmlformats.org/markup-compatibility/2006" xmlns:a14="http://schemas.microsoft.com/office/drawing/2010/main">
        <mc:Choice Requires="a14">
          <p:sp>
            <p:nvSpPr>
              <p:cNvPr id="16" name="文字方塊 15"/>
              <p:cNvSpPr txBox="1"/>
              <p:nvPr/>
            </p:nvSpPr>
            <p:spPr>
              <a:xfrm>
                <a:off x="3356864" y="2310884"/>
                <a:ext cx="1712023"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000" b="0" i="1" smtClean="0">
                              <a:latin typeface="Cambria Math" panose="02040503050406030204" pitchFamily="18" charset="0"/>
                              <a:ea typeface="Cambria Math"/>
                            </a:rPr>
                          </m:ctrlPr>
                        </m:sSupPr>
                        <m:e>
                          <m:r>
                            <a:rPr lang="en-US" altLang="zh-TW" sz="2000" b="0" i="1" smtClean="0">
                              <a:latin typeface="Cambria Math"/>
                              <a:ea typeface="Cambria Math"/>
                            </a:rPr>
                            <m:t>𝑐</m:t>
                          </m:r>
                        </m:e>
                        <m:sup>
                          <m:r>
                            <a:rPr lang="en-US" altLang="zh-TW" sz="2000" b="0" i="1" smtClean="0">
                              <a:latin typeface="Cambria Math"/>
                              <a:ea typeface="Cambria Math"/>
                            </a:rPr>
                            <m:t>2</m:t>
                          </m:r>
                        </m:sup>
                      </m:sSup>
                      <m:r>
                        <a:rPr lang="en-US" altLang="zh-TW" sz="2000" i="1">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b="0" i="1" smtClean="0">
                          <a:latin typeface="Cambria Math"/>
                        </a:rPr>
                        <m:t>=1</m:t>
                      </m:r>
                    </m:oMath>
                  </m:oMathPara>
                </a14:m>
                <a:endParaRPr lang="zh-TW" altLang="en-US" sz="2000"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356864" y="2310884"/>
                <a:ext cx="1712023" cy="400110"/>
              </a:xfrm>
              <a:prstGeom prst="rect">
                <a:avLst/>
              </a:prstGeom>
              <a:blipFill rotWithShape="1">
                <a:blip r:embed="rId7"/>
                <a:stretch>
                  <a:fillRect b="-60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2026043" y="2936615"/>
                <a:ext cx="1566075" cy="741485"/>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𝑐</m:t>
                      </m:r>
                      <m:r>
                        <a:rPr lang="en-US" altLang="zh-TW" sz="2000" b="0" i="1" smtClean="0">
                          <a:latin typeface="Cambria Math"/>
                          <a:ea typeface="Cambria Math"/>
                        </a:rPr>
                        <m:t>=</m:t>
                      </m:r>
                      <m:f>
                        <m:fPr>
                          <m:ctrlPr>
                            <a:rPr lang="en-US" altLang="zh-TW" sz="2000" b="0" i="1" smtClean="0">
                              <a:latin typeface="Cambria Math" panose="02040503050406030204" pitchFamily="18" charset="0"/>
                              <a:ea typeface="Cambria Math"/>
                            </a:rPr>
                          </m:ctrlPr>
                        </m:fPr>
                        <m:num>
                          <m:r>
                            <a:rPr lang="en-US" altLang="zh-TW" sz="2000" b="0" i="1" smtClean="0">
                              <a:latin typeface="Cambria Math"/>
                              <a:ea typeface="Cambria Math"/>
                            </a:rPr>
                            <m:t>1</m:t>
                          </m:r>
                        </m:num>
                        <m:den>
                          <m:rad>
                            <m:radPr>
                              <m:degHide m:val="on"/>
                              <m:ctrlPr>
                                <a:rPr lang="en-US" altLang="zh-TW" sz="2000" b="0" i="1" smtClean="0">
                                  <a:latin typeface="Cambria Math" panose="02040503050406030204" pitchFamily="18" charset="0"/>
                                  <a:ea typeface="Cambria Math"/>
                                </a:rPr>
                              </m:ctrlPr>
                            </m:radPr>
                            <m:deg/>
                            <m:e>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e>
                          </m:rad>
                        </m:den>
                      </m:f>
                    </m:oMath>
                  </m:oMathPara>
                </a14:m>
                <a:endParaRPr lang="zh-TW" altLang="en-US" sz="2000" i="1"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2026043" y="2936615"/>
                <a:ext cx="1566075" cy="741485"/>
              </a:xfrm>
              <a:prstGeom prst="rect">
                <a:avLst/>
              </a:prstGeom>
              <a:blipFill>
                <a:blip r:embed="rId8"/>
                <a:stretch>
                  <a:fillRect b="-33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2026043" y="4405448"/>
                <a:ext cx="4935069" cy="66460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ad>
                            <m:radPr>
                              <m:degHide m:val="on"/>
                              <m:ctrlPr>
                                <a:rPr lang="en-US" altLang="zh-TW" sz="1800" b="0" i="1" smtClean="0">
                                  <a:latin typeface="Cambria Math" panose="02040503050406030204" pitchFamily="18" charset="0"/>
                                </a:rPr>
                              </m:ctrlPr>
                            </m:radPr>
                            <m:deg/>
                            <m:e>
                              <m:r>
                                <a:rPr lang="en-US" altLang="zh-TW" sz="1800" b="0" i="1" smtClean="0">
                                  <a:latin typeface="Cambria Math"/>
                                </a:rPr>
                                <m:t>1.26</m:t>
                              </m:r>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a:rPr lang="en-US" altLang="zh-TW" sz="1800" b="0" i="1" smtClean="0">
                                  <a:latin typeface="Cambria Math"/>
                                  <a:ea typeface="Cambria Math"/>
                                </a:rPr>
                                <m:t>∙8.85×</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−12</m:t>
                                  </m:r>
                                </m:sup>
                              </m:sSup>
                            </m:e>
                          </m:rad>
                        </m:den>
                      </m:f>
                      <m:r>
                        <a:rPr lang="en-US" altLang="zh-TW" sz="1800" b="0" i="1" smtClean="0">
                          <a:latin typeface="Cambria Math"/>
                          <a:ea typeface="Cambria Math"/>
                        </a:rPr>
                        <m:t>~2.99×</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8</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2026043" y="4405448"/>
                <a:ext cx="4935069" cy="664606"/>
              </a:xfrm>
              <a:prstGeom prst="rect">
                <a:avLst/>
              </a:prstGeom>
              <a:blipFill>
                <a:blip r:embed="rId9"/>
                <a:stretch>
                  <a:fillRect b="-3774"/>
                </a:stretch>
              </a:blipFill>
            </p:spPr>
            <p:txBody>
              <a:bodyPr/>
              <a:lstStyle/>
              <a:p>
                <a:r>
                  <a:rPr lang="en-TW">
                    <a:noFill/>
                  </a:rPr>
                  <a:t> </a:t>
                </a:r>
              </a:p>
            </p:txBody>
          </p:sp>
        </mc:Fallback>
      </mc:AlternateContent>
      <p:sp>
        <p:nvSpPr>
          <p:cNvPr id="18" name="TextBox 17">
            <a:extLst>
              <a:ext uri="{FF2B5EF4-FFF2-40B4-BE49-F238E27FC236}">
                <a16:creationId xmlns:a16="http://schemas.microsoft.com/office/drawing/2014/main" id="{BAEADBBF-350C-A146-BBAD-4B36F7AD7751}"/>
              </a:ext>
            </a:extLst>
          </p:cNvPr>
          <p:cNvSpPr txBox="1"/>
          <p:nvPr/>
        </p:nvSpPr>
        <p:spPr>
          <a:xfrm>
            <a:off x="1266840" y="3870620"/>
            <a:ext cx="6905560" cy="369332"/>
          </a:xfrm>
          <a:prstGeom prst="rect">
            <a:avLst/>
          </a:prstGeom>
          <a:noFill/>
        </p:spPr>
        <p:txBody>
          <a:bodyPr wrap="square" rtlCol="0">
            <a:spAutoFit/>
          </a:bodyPr>
          <a:lstStyle/>
          <a:p>
            <a:r>
              <a:rPr lang="en-TW" sz="1800" dirty="0"/>
              <a:t>因此推導出：電磁相生的骨牌效應的傳播速度是有限的。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93"/>
                                        </p:tgtEl>
                                        <p:attrNameLst>
                                          <p:attrName>style.visibility</p:attrName>
                                        </p:attrNameLst>
                                      </p:cBhvr>
                                      <p:to>
                                        <p:strVal val="visible"/>
                                      </p:to>
                                    </p:set>
                                    <p:anim calcmode="lin" valueType="num">
                                      <p:cBhvr additive="base">
                                        <p:cTn id="25" dur="500" fill="hold"/>
                                        <p:tgtEl>
                                          <p:spTgt spid="20493"/>
                                        </p:tgtEl>
                                        <p:attrNameLst>
                                          <p:attrName>ppt_x</p:attrName>
                                        </p:attrNameLst>
                                      </p:cBhvr>
                                      <p:tavLst>
                                        <p:tav tm="0">
                                          <p:val>
                                            <p:strVal val="#ppt_x"/>
                                          </p:val>
                                        </p:tav>
                                        <p:tav tm="100000">
                                          <p:val>
                                            <p:strVal val="#ppt_x"/>
                                          </p:val>
                                        </p:tav>
                                      </p:tavLst>
                                    </p:anim>
                                    <p:anim calcmode="lin" valueType="num">
                                      <p:cBhvr additive="base">
                                        <p:cTn id="26" dur="500" fill="hold"/>
                                        <p:tgtEl>
                                          <p:spTgt spid="2049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p:bldP spid="20493" grpId="0" animBg="1"/>
      <p:bldP spid="12" grpId="0"/>
      <p:bldP spid="2" grpId="0" animBg="1"/>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31" descr="emwave1"/>
          <p:cNvPicPr>
            <a:picLocks noChangeAspect="1" noChangeArrowheads="1"/>
          </p:cNvPicPr>
          <p:nvPr/>
        </p:nvPicPr>
        <p:blipFill>
          <a:blip r:embed="rId2" cstate="print">
            <a:extLst>
              <a:ext uri="{28A0092B-C50C-407E-A947-70E740481C1C}">
                <a14:useLocalDpi xmlns:a14="http://schemas.microsoft.com/office/drawing/2010/main" val="0"/>
              </a:ext>
            </a:extLst>
          </a:blip>
          <a:srcRect r="7877" b="18513"/>
          <a:stretch>
            <a:fillRect/>
          </a:stretch>
        </p:blipFill>
        <p:spPr bwMode="auto">
          <a:xfrm>
            <a:off x="926595" y="1853825"/>
            <a:ext cx="3949434" cy="289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文字方塊 48"/>
          <p:cNvSpPr txBox="1">
            <a:spLocks noChangeArrowheads="1"/>
          </p:cNvSpPr>
          <p:nvPr/>
        </p:nvSpPr>
        <p:spPr bwMode="auto">
          <a:xfrm>
            <a:off x="928182" y="1225033"/>
            <a:ext cx="7662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這樣一個海嘯波可以來自一個無限大的導體平板上突然出現</a:t>
            </a:r>
            <a:r>
              <a:rPr lang="zh-CN" altLang="en-US" sz="1800" dirty="0"/>
              <a:t>的</a:t>
            </a:r>
            <a:r>
              <a:rPr lang="zh-TW" altLang="en-US" sz="1800" dirty="0"/>
              <a:t>平面電流。</a:t>
            </a:r>
          </a:p>
        </p:txBody>
      </p:sp>
      <p:pic>
        <p:nvPicPr>
          <p:cNvPr id="25" name="Picture 2" descr="D:\Dropbox\Documents\課程\YoungTextBook\Images\Chapter32\A_Images\A_Figures_and_Photos\32_08_FigureA.jpg"/>
          <p:cNvPicPr>
            <a:picLocks noChangeAspect="1" noChangeArrowheads="1"/>
          </p:cNvPicPr>
          <p:nvPr/>
        </p:nvPicPr>
        <p:blipFill>
          <a:blip r:embed="rId3">
            <a:extLst>
              <a:ext uri="{28A0092B-C50C-407E-A947-70E740481C1C}">
                <a14:useLocalDpi xmlns:a14="http://schemas.microsoft.com/office/drawing/2010/main" val="0"/>
              </a:ext>
            </a:extLst>
          </a:blip>
          <a:srcRect t="15637" b="4758"/>
          <a:stretch>
            <a:fillRect/>
          </a:stretch>
        </p:blipFill>
        <p:spPr bwMode="auto">
          <a:xfrm>
            <a:off x="5291907" y="1883894"/>
            <a:ext cx="2738601"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509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73" name="Object 20"/>
          <p:cNvGraphicFramePr>
            <a:graphicFrameLocks noChangeAspect="1"/>
          </p:cNvGraphicFramePr>
          <p:nvPr>
            <p:extLst>
              <p:ext uri="{D42A27DB-BD31-4B8C-83A1-F6EECF244321}">
                <p14:modId xmlns:p14="http://schemas.microsoft.com/office/powerpoint/2010/main" val="2735525707"/>
              </p:ext>
            </p:extLst>
          </p:nvPr>
        </p:nvGraphicFramePr>
        <p:xfrm>
          <a:off x="3771184" y="4256645"/>
          <a:ext cx="114300" cy="215900"/>
        </p:xfrm>
        <a:graphic>
          <a:graphicData uri="http://schemas.openxmlformats.org/presentationml/2006/ole">
            <mc:AlternateContent xmlns:mc="http://schemas.openxmlformats.org/markup-compatibility/2006">
              <mc:Choice xmlns:v="urn:schemas-microsoft-com:vml" Requires="v">
                <p:oleObj name="方程式" r:id="rId2" imgW="114151" imgH="215619" progId="Equation.3">
                  <p:embed/>
                </p:oleObj>
              </mc:Choice>
              <mc:Fallback>
                <p:oleObj name="方程式" r:id="rId2" imgW="114151" imgH="215619"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184" y="4256645"/>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5076" name="文字方塊 19"/>
          <p:cNvSpPr txBox="1">
            <a:spLocks noChangeArrowheads="1"/>
          </p:cNvSpPr>
          <p:nvPr/>
        </p:nvSpPr>
        <p:spPr bwMode="auto">
          <a:xfrm>
            <a:off x="1256979" y="395663"/>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平面電流板周圍的磁場</a:t>
            </a:r>
          </a:p>
        </p:txBody>
      </p:sp>
      <p:pic>
        <p:nvPicPr>
          <p:cNvPr id="21" name="Picture 1" descr="28_25_Figure.jpg"/>
          <p:cNvPicPr>
            <a:picLocks noChangeAspect="1"/>
          </p:cNvPicPr>
          <p:nvPr/>
        </p:nvPicPr>
        <p:blipFill rotWithShape="1">
          <a:blip r:embed="rId4">
            <a:extLst>
              <a:ext uri="{28A0092B-C50C-407E-A947-70E740481C1C}">
                <a14:useLocalDpi xmlns:a14="http://schemas.microsoft.com/office/drawing/2010/main" val="0"/>
              </a:ext>
            </a:extLst>
          </a:blip>
          <a:srcRect l="11006" t="1" r="12597" b="71067"/>
          <a:stretch/>
        </p:blipFill>
        <p:spPr>
          <a:xfrm>
            <a:off x="1241630" y="899719"/>
            <a:ext cx="3921330" cy="1918929"/>
          </a:xfrm>
          <a:prstGeom prst="rect">
            <a:avLst/>
          </a:prstGeom>
        </p:spPr>
      </p:pic>
      <p:pic>
        <p:nvPicPr>
          <p:cNvPr id="22" name="Picture 1" descr="28_25_Figure.jpg"/>
          <p:cNvPicPr>
            <a:picLocks noChangeAspect="1"/>
          </p:cNvPicPr>
          <p:nvPr/>
        </p:nvPicPr>
        <p:blipFill rotWithShape="1">
          <a:blip r:embed="rId4">
            <a:extLst>
              <a:ext uri="{28A0092B-C50C-407E-A947-70E740481C1C}">
                <a14:useLocalDpi xmlns:a14="http://schemas.microsoft.com/office/drawing/2010/main" val="0"/>
              </a:ext>
            </a:extLst>
          </a:blip>
          <a:srcRect l="109" t="32557" r="49823" b="34888"/>
          <a:stretch/>
        </p:blipFill>
        <p:spPr>
          <a:xfrm>
            <a:off x="5315178" y="899718"/>
            <a:ext cx="2275016" cy="1911519"/>
          </a:xfrm>
          <a:prstGeom prst="rect">
            <a:avLst/>
          </a:prstGeom>
        </p:spPr>
      </p:pic>
      <p:sp>
        <p:nvSpPr>
          <p:cNvPr id="2" name="文字方塊 1"/>
          <p:cNvSpPr txBox="1"/>
          <p:nvPr/>
        </p:nvSpPr>
        <p:spPr bwMode="auto">
          <a:xfrm>
            <a:off x="1241630" y="2848368"/>
            <a:ext cx="4896544" cy="369332"/>
          </a:xfrm>
          <a:prstGeom prst="rect">
            <a:avLst/>
          </a:prstGeom>
          <a:noFill/>
          <a:ln w="9525">
            <a:noFill/>
            <a:miter lim="800000"/>
            <a:headEnd/>
            <a:tailEnd/>
          </a:ln>
        </p:spPr>
        <p:txBody>
          <a:bodyPr wrap="square" rtlCol="0">
            <a:spAutoFit/>
          </a:bodyPr>
          <a:lstStyle/>
          <a:p>
            <a:pPr>
              <a:spcBef>
                <a:spcPct val="50000"/>
              </a:spcBef>
            </a:pPr>
            <a:r>
              <a:rPr lang="zh-TW" altLang="en-US" sz="1800" dirty="0"/>
              <a:t>磁場的方向為平行於平板，而垂直於電流方向。</a:t>
            </a:r>
          </a:p>
        </p:txBody>
      </p:sp>
      <p:pic>
        <p:nvPicPr>
          <p:cNvPr id="8" name="Picture 31" descr="emwave1">
            <a:extLst>
              <a:ext uri="{FF2B5EF4-FFF2-40B4-BE49-F238E27FC236}">
                <a16:creationId xmlns:a16="http://schemas.microsoft.com/office/drawing/2014/main" id="{13189562-BAB2-394E-8B42-4B6C778BEC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7877" b="18513"/>
          <a:stretch>
            <a:fillRect/>
          </a:stretch>
        </p:blipFill>
        <p:spPr bwMode="auto">
          <a:xfrm>
            <a:off x="1254016" y="3429000"/>
            <a:ext cx="3915861" cy="286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p Arrow 2">
            <a:extLst>
              <a:ext uri="{FF2B5EF4-FFF2-40B4-BE49-F238E27FC236}">
                <a16:creationId xmlns:a16="http://schemas.microsoft.com/office/drawing/2014/main" id="{6B7FB9B7-9E9F-59E8-DFE7-59030CE584A5}"/>
              </a:ext>
            </a:extLst>
          </p:cNvPr>
          <p:cNvSpPr/>
          <p:nvPr/>
        </p:nvSpPr>
        <p:spPr>
          <a:xfrm>
            <a:off x="2334562" y="5235549"/>
            <a:ext cx="90010" cy="270030"/>
          </a:xfrm>
          <a:prstGeom prst="upArrow">
            <a:avLst/>
          </a:prstGeom>
          <a:solidFill>
            <a:srgbClr val="00B050"/>
          </a:solidFill>
          <a:ln>
            <a:solidFill>
              <a:schemeClr val="accent2"/>
            </a:solidFill>
          </a:ln>
        </p:spPr>
        <p:txBody>
          <a:bodyPr wrap="square" rtlCol="0" anchor="ctr">
            <a:spAutoFit/>
          </a:bodyPr>
          <a:lstStyle/>
          <a:p>
            <a:pPr algn="ctr"/>
            <a:endParaRPr lang="en-TW" sz="1800" dirty="0"/>
          </a:p>
        </p:txBody>
      </p:sp>
      <p:cxnSp>
        <p:nvCxnSpPr>
          <p:cNvPr id="5" name="Straight Arrow Connector 4">
            <a:extLst>
              <a:ext uri="{FF2B5EF4-FFF2-40B4-BE49-F238E27FC236}">
                <a16:creationId xmlns:a16="http://schemas.microsoft.com/office/drawing/2014/main" id="{EFC882A3-747D-4F6C-C360-A6AF06A9713C}"/>
              </a:ext>
            </a:extLst>
          </p:cNvPr>
          <p:cNvCxnSpPr>
            <a:cxnSpLocks/>
          </p:cNvCxnSpPr>
          <p:nvPr/>
        </p:nvCxnSpPr>
        <p:spPr>
          <a:xfrm flipV="1">
            <a:off x="2424572" y="4335449"/>
            <a:ext cx="765085" cy="405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7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31" descr="emwave1"/>
          <p:cNvPicPr>
            <a:picLocks noChangeAspect="1" noChangeArrowheads="1"/>
          </p:cNvPicPr>
          <p:nvPr/>
        </p:nvPicPr>
        <p:blipFill>
          <a:blip r:embed="rId2" cstate="print">
            <a:extLst>
              <a:ext uri="{28A0092B-C50C-407E-A947-70E740481C1C}">
                <a14:useLocalDpi xmlns:a14="http://schemas.microsoft.com/office/drawing/2010/main" val="0"/>
              </a:ext>
            </a:extLst>
          </a:blip>
          <a:srcRect r="7877" b="18513"/>
          <a:stretch>
            <a:fillRect/>
          </a:stretch>
        </p:blipFill>
        <p:spPr bwMode="auto">
          <a:xfrm>
            <a:off x="955083" y="916153"/>
            <a:ext cx="3949434" cy="289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文字方塊 48"/>
          <p:cNvSpPr txBox="1">
            <a:spLocks noChangeArrowheads="1"/>
          </p:cNvSpPr>
          <p:nvPr/>
        </p:nvSpPr>
        <p:spPr bwMode="auto">
          <a:xfrm>
            <a:off x="923099" y="203407"/>
            <a:ext cx="7662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這樣一個海嘯波可以來自一個無限大的導體平板上突然出現</a:t>
            </a:r>
            <a:r>
              <a:rPr lang="zh-CN" altLang="en-US" sz="1800" dirty="0"/>
              <a:t>的</a:t>
            </a:r>
            <a:r>
              <a:rPr lang="zh-TW" altLang="en-US" sz="1800" dirty="0"/>
              <a:t>平面電流。</a:t>
            </a:r>
          </a:p>
        </p:txBody>
      </p:sp>
      <mc:AlternateContent xmlns:mc="http://schemas.openxmlformats.org/markup-compatibility/2006" xmlns:a14="http://schemas.microsoft.com/office/drawing/2010/main">
        <mc:Choice Requires="a14">
          <p:sp>
            <p:nvSpPr>
              <p:cNvPr id="12" name="Text Box 5"/>
              <p:cNvSpPr txBox="1">
                <a:spLocks noChangeArrowheads="1"/>
              </p:cNvSpPr>
              <p:nvPr/>
            </p:nvSpPr>
            <p:spPr bwMode="auto">
              <a:xfrm>
                <a:off x="973389" y="6245679"/>
                <a:ext cx="691356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波前平面以定速 </a:t>
                </a:r>
                <a:r>
                  <a:rPr lang="en-US" altLang="zh-TW" sz="1800" i="1" dirty="0"/>
                  <a:t>c</a:t>
                </a:r>
                <a:r>
                  <a:rPr lang="en-US" altLang="zh-TW" sz="1800" dirty="0"/>
                  <a:t> </a:t>
                </a:r>
                <a:r>
                  <a:rPr lang="zh-TW" altLang="en-US" sz="1800" dirty="0"/>
                  <a:t>在空間中向外傳播，位置為</a:t>
                </a:r>
                <a14:m>
                  <m:oMath xmlns:m="http://schemas.openxmlformats.org/officeDocument/2006/math">
                    <m:r>
                      <a:rPr lang="en-US" altLang="zh-TW" sz="1800" i="1" dirty="0">
                        <a:latin typeface="Cambria Math" panose="02040503050406030204" pitchFamily="18" charset="0"/>
                      </a:rPr>
                      <m:t>𝑥</m:t>
                    </m:r>
                    <m:r>
                      <a:rPr lang="en-US" altLang="zh-TW" sz="1800" i="1" dirty="0">
                        <a:latin typeface="Cambria Math" panose="02040503050406030204" pitchFamily="18" charset="0"/>
                      </a:rPr>
                      <m:t>=</m:t>
                    </m:r>
                    <m:r>
                      <a:rPr lang="en-US" altLang="zh-TW" sz="1800" b="0" i="1" dirty="0" smtClean="0">
                        <a:latin typeface="Cambria Math" panose="02040503050406030204" pitchFamily="18" charset="0"/>
                      </a:rPr>
                      <m:t>𝑐𝑡</m:t>
                    </m:r>
                    <m:r>
                      <a:rPr lang="en-US" altLang="zh-TW" sz="1800" i="1" dirty="0">
                        <a:latin typeface="Cambria Math" panose="02040503050406030204" pitchFamily="18" charset="0"/>
                      </a:rPr>
                      <m:t> </m:t>
                    </m:r>
                  </m:oMath>
                </a14:m>
                <a:r>
                  <a:rPr lang="zh-TW" altLang="en-US" sz="1800" dirty="0"/>
                  <a:t>。</a:t>
                </a:r>
              </a:p>
            </p:txBody>
          </p:sp>
        </mc:Choice>
        <mc:Fallback xmlns="">
          <p:sp>
            <p:nvSpPr>
              <p:cNvPr id="12" name="Text Box 5"/>
              <p:cNvSpPr txBox="1">
                <a:spLocks noRot="1" noChangeAspect="1" noMove="1" noResize="1" noEditPoints="1" noAdjustHandles="1" noChangeArrowheads="1" noChangeShapeType="1" noTextEdit="1"/>
              </p:cNvSpPr>
              <p:nvPr/>
            </p:nvSpPr>
            <p:spPr bwMode="auto">
              <a:xfrm>
                <a:off x="973389" y="6245679"/>
                <a:ext cx="6913563" cy="369332"/>
              </a:xfrm>
              <a:prstGeom prst="rect">
                <a:avLst/>
              </a:prstGeom>
              <a:blipFill>
                <a:blip r:embed="rId3"/>
                <a:stretch>
                  <a:fillRect l="-733"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3" name="矩形 12"/>
          <p:cNvSpPr/>
          <p:nvPr/>
        </p:nvSpPr>
        <p:spPr>
          <a:xfrm>
            <a:off x="936876" y="3959199"/>
            <a:ext cx="3806580" cy="1866923"/>
          </a:xfrm>
          <a:prstGeom prst="rect">
            <a:avLst/>
          </a:prstGeom>
          <a:solidFill>
            <a:schemeClr val="bg1"/>
          </a:solidFill>
        </p:spPr>
        <p:txBody>
          <a:bodyPr wrap="square" rtlCol="0" anchor="ctr">
            <a:spAutoFit/>
          </a:bodyPr>
          <a:lstStyle/>
          <a:p>
            <a:pPr algn="ctr"/>
            <a:endParaRPr lang="zh-TW" altLang="en-US" sz="1800" dirty="0"/>
          </a:p>
        </p:txBody>
      </p:sp>
      <p:sp>
        <p:nvSpPr>
          <p:cNvPr id="14" name="Line 6"/>
          <p:cNvSpPr>
            <a:spLocks noChangeShapeType="1"/>
          </p:cNvSpPr>
          <p:nvPr/>
        </p:nvSpPr>
        <p:spPr bwMode="auto">
          <a:xfrm>
            <a:off x="1729039" y="5555770"/>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 name="Line 7"/>
          <p:cNvSpPr>
            <a:spLocks noChangeShapeType="1"/>
          </p:cNvSpPr>
          <p:nvPr/>
        </p:nvSpPr>
        <p:spPr bwMode="auto">
          <a:xfrm flipV="1">
            <a:off x="1729039" y="4006874"/>
            <a:ext cx="0" cy="15488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6" name="Text Box 8"/>
              <p:cNvSpPr txBox="1">
                <a:spLocks noChangeArrowheads="1"/>
              </p:cNvSpPr>
              <p:nvPr/>
            </p:nvSpPr>
            <p:spPr bwMode="auto">
              <a:xfrm>
                <a:off x="4072856" y="5161042"/>
                <a:ext cx="57626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𝑡</m:t>
                      </m:r>
                    </m:oMath>
                  </m:oMathPara>
                </a14:m>
                <a:endParaRPr lang="en-US" altLang="zh-TW" sz="1600" i="1" dirty="0"/>
              </a:p>
            </p:txBody>
          </p:sp>
        </mc:Choice>
        <mc:Fallback xmlns="">
          <p:sp>
            <p:nvSpPr>
              <p:cNvPr id="16" name="Text Box 8"/>
              <p:cNvSpPr txBox="1">
                <a:spLocks noRot="1" noChangeAspect="1" noMove="1" noResize="1" noEditPoints="1" noAdjustHandles="1" noChangeArrowheads="1" noChangeShapeType="1" noTextEdit="1"/>
              </p:cNvSpPr>
              <p:nvPr/>
            </p:nvSpPr>
            <p:spPr bwMode="auto">
              <a:xfrm>
                <a:off x="4072856" y="5161042"/>
                <a:ext cx="576263" cy="338554"/>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 Box 9"/>
              <p:cNvSpPr txBox="1">
                <a:spLocks noChangeArrowheads="1"/>
              </p:cNvSpPr>
              <p:nvPr/>
            </p:nvSpPr>
            <p:spPr bwMode="auto">
              <a:xfrm>
                <a:off x="1347679" y="4006874"/>
                <a:ext cx="360362"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𝐽</m:t>
                      </m:r>
                    </m:oMath>
                  </m:oMathPara>
                </a14:m>
                <a:endParaRPr lang="en-US" altLang="zh-TW" sz="1600" i="1" dirty="0"/>
              </a:p>
            </p:txBody>
          </p:sp>
        </mc:Choice>
        <mc:Fallback xmlns="">
          <p:sp>
            <p:nvSpPr>
              <p:cNvPr id="17" name="Text Box 9"/>
              <p:cNvSpPr txBox="1">
                <a:spLocks noRot="1" noChangeAspect="1" noMove="1" noResize="1" noEditPoints="1" noAdjustHandles="1" noChangeArrowheads="1" noChangeShapeType="1" noTextEdit="1"/>
              </p:cNvSpPr>
              <p:nvPr/>
            </p:nvSpPr>
            <p:spPr bwMode="auto">
              <a:xfrm>
                <a:off x="1347679" y="4006874"/>
                <a:ext cx="360362" cy="338554"/>
              </a:xfrm>
              <a:prstGeom prst="rect">
                <a:avLst/>
              </a:prstGeom>
              <a:blipFill>
                <a:blip r:embed="rId5"/>
                <a:stretch>
                  <a:fillRect b="-7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 name="Line 10"/>
          <p:cNvSpPr>
            <a:spLocks noChangeShapeType="1"/>
          </p:cNvSpPr>
          <p:nvPr/>
        </p:nvSpPr>
        <p:spPr bwMode="auto">
          <a:xfrm flipV="1">
            <a:off x="1729039" y="469217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 name="Line 11"/>
          <p:cNvSpPr>
            <a:spLocks noChangeShapeType="1"/>
          </p:cNvSpPr>
          <p:nvPr/>
        </p:nvSpPr>
        <p:spPr bwMode="auto">
          <a:xfrm>
            <a:off x="1729039" y="4692170"/>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13"/>
          <p:cNvSpPr>
            <a:spLocks noChangeShapeType="1"/>
          </p:cNvSpPr>
          <p:nvPr/>
        </p:nvSpPr>
        <p:spPr bwMode="auto">
          <a:xfrm>
            <a:off x="2594226" y="4692170"/>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13"/>
          <p:cNvSpPr>
            <a:spLocks noChangeShapeType="1"/>
          </p:cNvSpPr>
          <p:nvPr/>
        </p:nvSpPr>
        <p:spPr bwMode="auto">
          <a:xfrm>
            <a:off x="973389" y="5555770"/>
            <a:ext cx="75565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20" name="Picture 5" descr="emwave3"/>
          <p:cNvPicPr>
            <a:picLocks noChangeAspect="1" noChangeArrowheads="1"/>
          </p:cNvPicPr>
          <p:nvPr/>
        </p:nvPicPr>
        <p:blipFill>
          <a:blip r:embed="rId6">
            <a:extLst>
              <a:ext uri="{28A0092B-C50C-407E-A947-70E740481C1C}">
                <a14:useLocalDpi xmlns:a14="http://schemas.microsoft.com/office/drawing/2010/main" val="0"/>
              </a:ext>
            </a:extLst>
          </a:blip>
          <a:srcRect l="15602" t="12810" r="6352" b="70253"/>
          <a:stretch>
            <a:fillRect/>
          </a:stretch>
        </p:blipFill>
        <p:spPr bwMode="auto">
          <a:xfrm>
            <a:off x="5300601" y="4398960"/>
            <a:ext cx="306705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Text Box 21"/>
              <p:cNvSpPr txBox="1">
                <a:spLocks noChangeArrowheads="1"/>
              </p:cNvSpPr>
              <p:nvPr/>
            </p:nvSpPr>
            <p:spPr bwMode="auto">
              <a:xfrm>
                <a:off x="6382532" y="5345708"/>
                <a:ext cx="431800" cy="307777"/>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panose="02040503050406030204" pitchFamily="18" charset="0"/>
                        </a:rPr>
                        <m:t>𝑐𝑡</m:t>
                      </m:r>
                    </m:oMath>
                  </m:oMathPara>
                </a14:m>
                <a:endParaRPr lang="en-US" altLang="zh-TW" sz="1400" i="1" dirty="0"/>
              </a:p>
            </p:txBody>
          </p:sp>
        </mc:Choice>
        <mc:Fallback xmlns="">
          <p:sp>
            <p:nvSpPr>
              <p:cNvPr id="23" name="Text Box 21"/>
              <p:cNvSpPr txBox="1">
                <a:spLocks noRot="1" noChangeAspect="1" noMove="1" noResize="1" noEditPoints="1" noAdjustHandles="1" noChangeArrowheads="1" noChangeShapeType="1" noTextEdit="1"/>
              </p:cNvSpPr>
              <p:nvPr/>
            </p:nvSpPr>
            <p:spPr bwMode="auto">
              <a:xfrm>
                <a:off x="6382532" y="5345708"/>
                <a:ext cx="431800" cy="307777"/>
              </a:xfrm>
              <a:prstGeom prst="rect">
                <a:avLst/>
              </a:prstGeom>
              <a:blipFill>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4" name="Text Box 21"/>
          <p:cNvSpPr txBox="1">
            <a:spLocks noChangeArrowheads="1"/>
          </p:cNvSpPr>
          <p:nvPr/>
        </p:nvSpPr>
        <p:spPr bwMode="auto">
          <a:xfrm>
            <a:off x="7536930" y="4686970"/>
            <a:ext cx="2700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a:t>c</a:t>
            </a:r>
          </a:p>
        </p:txBody>
      </p:sp>
      <p:pic>
        <p:nvPicPr>
          <p:cNvPr id="25" name="Picture 2" descr="D:\Dropbox\Documents\課程\YoungTextBook\Images\Chapter32\A_Images\A_Figures_and_Photos\32_08_FigureA.jpg"/>
          <p:cNvPicPr>
            <a:picLocks noChangeAspect="1" noChangeArrowheads="1"/>
          </p:cNvPicPr>
          <p:nvPr/>
        </p:nvPicPr>
        <p:blipFill>
          <a:blip r:embed="rId8">
            <a:extLst>
              <a:ext uri="{28A0092B-C50C-407E-A947-70E740481C1C}">
                <a14:useLocalDpi xmlns:a14="http://schemas.microsoft.com/office/drawing/2010/main" val="0"/>
              </a:ext>
            </a:extLst>
          </a:blip>
          <a:srcRect t="15637" b="4758"/>
          <a:stretch>
            <a:fillRect/>
          </a:stretch>
        </p:blipFill>
        <p:spPr bwMode="auto">
          <a:xfrm>
            <a:off x="5320395" y="946222"/>
            <a:ext cx="2738601"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文字方塊 48">
                <a:extLst>
                  <a:ext uri="{FF2B5EF4-FFF2-40B4-BE49-F238E27FC236}">
                    <a16:creationId xmlns:a16="http://schemas.microsoft.com/office/drawing/2014/main" id="{202E6524-BCC1-ECA5-A9EF-16450330011F}"/>
                  </a:ext>
                </a:extLst>
              </p:cNvPr>
              <p:cNvSpPr txBox="1">
                <a:spLocks noChangeArrowheads="1"/>
              </p:cNvSpPr>
              <p:nvPr/>
            </p:nvSpPr>
            <p:spPr bwMode="auto">
              <a:xfrm>
                <a:off x="912250" y="540759"/>
                <a:ext cx="76624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a:t>
                </a:r>
                <a14:m>
                  <m:oMath xmlns:m="http://schemas.openxmlformats.org/officeDocument/2006/math">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=0</m:t>
                    </m:r>
                  </m:oMath>
                </a14:m>
                <a:r>
                  <a:rPr lang="zh-TW" altLang="en-US" sz="1800" dirty="0"/>
                  <a:t>時突然出現平面電流，然後保持定值。</a:t>
                </a:r>
              </a:p>
            </p:txBody>
          </p:sp>
        </mc:Choice>
        <mc:Fallback xmlns="">
          <p:sp>
            <p:nvSpPr>
              <p:cNvPr id="26" name="文字方塊 48">
                <a:extLst>
                  <a:ext uri="{FF2B5EF4-FFF2-40B4-BE49-F238E27FC236}">
                    <a16:creationId xmlns:a16="http://schemas.microsoft.com/office/drawing/2014/main" id="{202E6524-BCC1-ECA5-A9EF-16450330011F}"/>
                  </a:ext>
                </a:extLst>
              </p:cNvPr>
              <p:cNvSpPr txBox="1">
                <a:spLocks noRot="1" noChangeAspect="1" noMove="1" noResize="1" noEditPoints="1" noAdjustHandles="1" noChangeArrowheads="1" noChangeShapeType="1" noTextEdit="1"/>
              </p:cNvSpPr>
              <p:nvPr/>
            </p:nvSpPr>
            <p:spPr bwMode="auto">
              <a:xfrm>
                <a:off x="912250" y="540759"/>
                <a:ext cx="7662412" cy="369332"/>
              </a:xfrm>
              <a:prstGeom prst="rect">
                <a:avLst/>
              </a:prstGeom>
              <a:blipFill>
                <a:blip r:embed="rId9"/>
                <a:stretch>
                  <a:fillRect l="-82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 name="Up Arrow 1">
            <a:extLst>
              <a:ext uri="{FF2B5EF4-FFF2-40B4-BE49-F238E27FC236}">
                <a16:creationId xmlns:a16="http://schemas.microsoft.com/office/drawing/2014/main" id="{764B3CA8-9845-FEFC-E192-3D7954D24555}"/>
              </a:ext>
            </a:extLst>
          </p:cNvPr>
          <p:cNvSpPr/>
          <p:nvPr/>
        </p:nvSpPr>
        <p:spPr>
          <a:xfrm>
            <a:off x="2024197" y="2713120"/>
            <a:ext cx="137435" cy="286965"/>
          </a:xfrm>
          <a:prstGeom prst="upArrow">
            <a:avLst/>
          </a:prstGeom>
          <a:solidFill>
            <a:srgbClr val="00B050"/>
          </a:solidFill>
          <a:ln>
            <a:solidFill>
              <a:schemeClr val="accent2"/>
            </a:solidFill>
          </a:ln>
        </p:spPr>
        <p:txBody>
          <a:bodyPr wrap="square" rtlCol="0" anchor="ctr">
            <a:spAutoFit/>
          </a:bodyPr>
          <a:lstStyle/>
          <a:p>
            <a:pPr algn="ctr"/>
            <a:endParaRPr lang="en-TW" sz="1800" dirty="0"/>
          </a:p>
        </p:txBody>
      </p:sp>
      <mc:AlternateContent xmlns:mc="http://schemas.openxmlformats.org/markup-compatibility/2006" xmlns:a14="http://schemas.microsoft.com/office/drawing/2010/main">
        <mc:Choice Requires="a14">
          <p:sp>
            <p:nvSpPr>
              <p:cNvPr id="27" name="文字方塊 48">
                <a:extLst>
                  <a:ext uri="{FF2B5EF4-FFF2-40B4-BE49-F238E27FC236}">
                    <a16:creationId xmlns:a16="http://schemas.microsoft.com/office/drawing/2014/main" id="{44DF78B0-AB1F-32F8-303D-0436C928058C}"/>
                  </a:ext>
                </a:extLst>
              </p:cNvPr>
              <p:cNvSpPr txBox="1">
                <a:spLocks noChangeArrowheads="1"/>
              </p:cNvSpPr>
              <p:nvPr/>
            </p:nvSpPr>
            <p:spPr bwMode="auto">
              <a:xfrm>
                <a:off x="975839" y="5864527"/>
                <a:ext cx="76624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a:t>
                </a:r>
                <a14:m>
                  <m:oMath xmlns:m="http://schemas.openxmlformats.org/officeDocument/2006/math">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=0</m:t>
                    </m:r>
                  </m:oMath>
                </a14:m>
                <a:r>
                  <a:rPr lang="zh-TW" altLang="en-US" sz="1800" dirty="0"/>
                  <a:t>，只有極近處產生磁場，因此波前平面位於</a:t>
                </a:r>
                <a14:m>
                  <m:oMath xmlns:m="http://schemas.openxmlformats.org/officeDocument/2006/math">
                    <m:r>
                      <a:rPr lang="en-US" altLang="zh-TW" sz="1800" b="0" i="1" dirty="0" smtClean="0">
                        <a:latin typeface="Cambria Math" panose="02040503050406030204" pitchFamily="18" charset="0"/>
                      </a:rPr>
                      <m:t>𝑥</m:t>
                    </m:r>
                    <m:r>
                      <a:rPr lang="en-US" altLang="zh-TW" sz="1800" b="0" i="1" dirty="0" smtClean="0">
                        <a:latin typeface="Cambria Math" panose="02040503050406030204" pitchFamily="18" charset="0"/>
                      </a:rPr>
                      <m:t>=0</m:t>
                    </m:r>
                  </m:oMath>
                </a14:m>
                <a:r>
                  <a:rPr lang="zh-TW" altLang="en-US" sz="1800" dirty="0"/>
                  <a:t>。</a:t>
                </a:r>
              </a:p>
            </p:txBody>
          </p:sp>
        </mc:Choice>
        <mc:Fallback xmlns="">
          <p:sp>
            <p:nvSpPr>
              <p:cNvPr id="27" name="文字方塊 48">
                <a:extLst>
                  <a:ext uri="{FF2B5EF4-FFF2-40B4-BE49-F238E27FC236}">
                    <a16:creationId xmlns:a16="http://schemas.microsoft.com/office/drawing/2014/main" id="{44DF78B0-AB1F-32F8-303D-0436C928058C}"/>
                  </a:ext>
                </a:extLst>
              </p:cNvPr>
              <p:cNvSpPr txBox="1">
                <a:spLocks noRot="1" noChangeAspect="1" noMove="1" noResize="1" noEditPoints="1" noAdjustHandles="1" noChangeArrowheads="1" noChangeShapeType="1" noTextEdit="1"/>
              </p:cNvSpPr>
              <p:nvPr/>
            </p:nvSpPr>
            <p:spPr bwMode="auto">
              <a:xfrm>
                <a:off x="975839" y="5864527"/>
                <a:ext cx="7662412" cy="369332"/>
              </a:xfrm>
              <a:prstGeom prst="rect">
                <a:avLst/>
              </a:prstGeom>
              <a:blipFill>
                <a:blip r:embed="rId10"/>
                <a:stretch>
                  <a:fillRect l="-661"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4" name="Straight Arrow Connector 3">
            <a:extLst>
              <a:ext uri="{FF2B5EF4-FFF2-40B4-BE49-F238E27FC236}">
                <a16:creationId xmlns:a16="http://schemas.microsoft.com/office/drawing/2014/main" id="{C87D861A-5B61-E735-B6D9-39650850D49F}"/>
              </a:ext>
            </a:extLst>
          </p:cNvPr>
          <p:cNvCxnSpPr/>
          <p:nvPr/>
        </p:nvCxnSpPr>
        <p:spPr>
          <a:xfrm flipV="1">
            <a:off x="5894627" y="4994747"/>
            <a:ext cx="1530170" cy="14355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Up Arrow 27">
            <a:extLst>
              <a:ext uri="{FF2B5EF4-FFF2-40B4-BE49-F238E27FC236}">
                <a16:creationId xmlns:a16="http://schemas.microsoft.com/office/drawing/2014/main" id="{DD63C9D6-0062-B328-5C98-CCD8CF4096A2}"/>
              </a:ext>
            </a:extLst>
          </p:cNvPr>
          <p:cNvSpPr/>
          <p:nvPr/>
        </p:nvSpPr>
        <p:spPr>
          <a:xfrm flipV="1">
            <a:off x="5472101" y="2846549"/>
            <a:ext cx="182440" cy="357426"/>
          </a:xfrm>
          <a:prstGeom prst="upArrow">
            <a:avLst/>
          </a:prstGeom>
          <a:solidFill>
            <a:srgbClr val="00B050"/>
          </a:solidFill>
          <a:ln>
            <a:solidFill>
              <a:schemeClr val="accent2"/>
            </a:solidFill>
          </a:ln>
        </p:spPr>
        <p:txBody>
          <a:bodyPr wrap="square" rtlCol="0" anchor="ctr">
            <a:spAutoFit/>
          </a:bodyPr>
          <a:lstStyle/>
          <a:p>
            <a:pPr algn="ctr"/>
            <a:endParaRPr lang="en-TW"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4B570D-E7BE-0373-F058-84B8773A8C8F}"/>
                  </a:ext>
                </a:extLst>
              </p:cNvPr>
              <p:cNvSpPr txBox="1"/>
              <p:nvPr/>
            </p:nvSpPr>
            <p:spPr>
              <a:xfrm>
                <a:off x="5376145" y="2426788"/>
                <a:ext cx="3341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𝐽</m:t>
                      </m:r>
                    </m:oMath>
                  </m:oMathPara>
                </a14:m>
                <a:endParaRPr lang="en-TW" sz="1800" dirty="0"/>
              </a:p>
            </p:txBody>
          </p:sp>
        </mc:Choice>
        <mc:Fallback xmlns="">
          <p:sp>
            <p:nvSpPr>
              <p:cNvPr id="3" name="TextBox 2">
                <a:extLst>
                  <a:ext uri="{FF2B5EF4-FFF2-40B4-BE49-F238E27FC236}">
                    <a16:creationId xmlns:a16="http://schemas.microsoft.com/office/drawing/2014/main" id="{0A4B570D-E7BE-0373-F058-84B8773A8C8F}"/>
                  </a:ext>
                </a:extLst>
              </p:cNvPr>
              <p:cNvSpPr txBox="1">
                <a:spLocks noRot="1" noChangeAspect="1" noMove="1" noResize="1" noEditPoints="1" noAdjustHandles="1" noChangeArrowheads="1" noChangeShapeType="1" noTextEdit="1"/>
              </p:cNvSpPr>
              <p:nvPr/>
            </p:nvSpPr>
            <p:spPr>
              <a:xfrm>
                <a:off x="5376145" y="2426788"/>
                <a:ext cx="334146" cy="369332"/>
              </a:xfrm>
              <a:prstGeom prst="rect">
                <a:avLst/>
              </a:prstGeom>
              <a:blipFill>
                <a:blip r:embed="rId11"/>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3520705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27004" y="1025757"/>
            <a:ext cx="4248150" cy="2142015"/>
          </a:xfrm>
          <a:prstGeom prst="rect">
            <a:avLst/>
          </a:prstGeom>
          <a:solidFill>
            <a:schemeClr val="bg1"/>
          </a:solidFill>
        </p:spPr>
        <p:txBody>
          <a:bodyPr wrap="square" rtlCol="0" anchor="ctr">
            <a:spAutoFit/>
          </a:bodyPr>
          <a:lstStyle/>
          <a:p>
            <a:pPr algn="ctr"/>
            <a:endParaRPr lang="zh-TW" altLang="en-US" sz="1800" dirty="0"/>
          </a:p>
        </p:txBody>
      </p:sp>
      <mc:AlternateContent xmlns:mc="http://schemas.openxmlformats.org/markup-compatibility/2006" xmlns:a14="http://schemas.microsoft.com/office/drawing/2010/main">
        <mc:Choice Requires="a14">
          <p:sp>
            <p:nvSpPr>
              <p:cNvPr id="46082" name="Text Box 4"/>
              <p:cNvSpPr txBox="1">
                <a:spLocks noChangeArrowheads="1"/>
              </p:cNvSpPr>
              <p:nvPr/>
            </p:nvSpPr>
            <p:spPr bwMode="auto">
              <a:xfrm>
                <a:off x="1144985" y="464956"/>
                <a:ext cx="54006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若電流在產生一段時間 </a:t>
                </a:r>
                <a:r>
                  <a:rPr lang="en-US" altLang="zh-TW" sz="1800" i="1" dirty="0"/>
                  <a:t>T</a:t>
                </a:r>
                <a:r>
                  <a:rPr lang="en-US" altLang="zh-TW" sz="1800" dirty="0"/>
                  <a:t> </a:t>
                </a:r>
                <a:r>
                  <a:rPr lang="zh-TW" altLang="en-US" sz="1800" dirty="0"/>
                  <a:t>後，</a:t>
                </a:r>
                <a14:m>
                  <m:oMath xmlns:m="http://schemas.openxmlformats.org/officeDocument/2006/math">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𝑇</m:t>
                    </m:r>
                  </m:oMath>
                </a14:m>
                <a:r>
                  <a:rPr lang="zh-TW" altLang="en-US" sz="1800" dirty="0"/>
                  <a:t>時突然停止：</a:t>
                </a:r>
              </a:p>
            </p:txBody>
          </p:sp>
        </mc:Choice>
        <mc:Fallback xmlns="">
          <p:sp>
            <p:nvSpPr>
              <p:cNvPr id="46082" name="Text Box 4"/>
              <p:cNvSpPr txBox="1">
                <a:spLocks noRot="1" noChangeAspect="1" noMove="1" noResize="1" noEditPoints="1" noAdjustHandles="1" noChangeArrowheads="1" noChangeShapeType="1" noTextEdit="1"/>
              </p:cNvSpPr>
              <p:nvPr/>
            </p:nvSpPr>
            <p:spPr bwMode="auto">
              <a:xfrm>
                <a:off x="1144985" y="464956"/>
                <a:ext cx="5400675" cy="369332"/>
              </a:xfrm>
              <a:prstGeom prst="rect">
                <a:avLst/>
              </a:prstGeom>
              <a:blipFill>
                <a:blip r:embed="rId2"/>
                <a:stretch>
                  <a:fillRect l="-117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6083" name="Text Box 5"/>
          <p:cNvSpPr txBox="1">
            <a:spLocks noChangeArrowheads="1"/>
          </p:cNvSpPr>
          <p:nvPr/>
        </p:nvSpPr>
        <p:spPr bwMode="auto">
          <a:xfrm>
            <a:off x="1084129" y="3257782"/>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此停止也應該以定速</a:t>
            </a:r>
            <a:r>
              <a:rPr lang="zh-TW" altLang="en-US" sz="1800" i="1" dirty="0"/>
              <a:t> </a:t>
            </a:r>
            <a:r>
              <a:rPr lang="en-US" altLang="zh-TW" sz="1800" i="1" dirty="0"/>
              <a:t>c</a:t>
            </a:r>
            <a:r>
              <a:rPr lang="en-US" altLang="zh-TW" sz="1800" dirty="0"/>
              <a:t> </a:t>
            </a:r>
            <a:r>
              <a:rPr lang="zh-TW" altLang="en-US" sz="1800" dirty="0"/>
              <a:t>向外傳播， 因此</a:t>
            </a:r>
            <a:r>
              <a:rPr lang="en-US" altLang="zh-TW" sz="1800" dirty="0">
                <a:latin typeface="Arial" pitchFamily="34" charset="0"/>
              </a:rPr>
              <a:t>…</a:t>
            </a:r>
            <a:r>
              <a:rPr lang="en-US" altLang="zh-TW" sz="1800" dirty="0"/>
              <a:t>..</a:t>
            </a:r>
          </a:p>
        </p:txBody>
      </p:sp>
      <p:sp>
        <p:nvSpPr>
          <p:cNvPr id="46084" name="Line 6"/>
          <p:cNvSpPr>
            <a:spLocks noChangeShapeType="1"/>
          </p:cNvSpPr>
          <p:nvPr/>
        </p:nvSpPr>
        <p:spPr bwMode="auto">
          <a:xfrm>
            <a:off x="2019167" y="2897420"/>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6085" name="Line 7"/>
          <p:cNvSpPr>
            <a:spLocks noChangeShapeType="1"/>
          </p:cNvSpPr>
          <p:nvPr/>
        </p:nvSpPr>
        <p:spPr bwMode="auto">
          <a:xfrm flipV="1">
            <a:off x="2019167" y="1170220"/>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6086" name="Text Box 8"/>
              <p:cNvSpPr txBox="1">
                <a:spLocks noChangeArrowheads="1"/>
              </p:cNvSpPr>
              <p:nvPr/>
            </p:nvSpPr>
            <p:spPr bwMode="auto">
              <a:xfrm>
                <a:off x="4836958" y="2697365"/>
                <a:ext cx="57626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𝑡</m:t>
                      </m:r>
                    </m:oMath>
                  </m:oMathPara>
                </a14:m>
                <a:endParaRPr lang="en-US" altLang="zh-TW" sz="1600" i="1" dirty="0"/>
              </a:p>
            </p:txBody>
          </p:sp>
        </mc:Choice>
        <mc:Fallback xmlns="">
          <p:sp>
            <p:nvSpPr>
              <p:cNvPr id="46086" name="Text Box 8"/>
              <p:cNvSpPr txBox="1">
                <a:spLocks noRot="1" noChangeAspect="1" noMove="1" noResize="1" noEditPoints="1" noAdjustHandles="1" noChangeArrowheads="1" noChangeShapeType="1" noTextEdit="1"/>
              </p:cNvSpPr>
              <p:nvPr/>
            </p:nvSpPr>
            <p:spPr bwMode="auto">
              <a:xfrm>
                <a:off x="4836958" y="2697365"/>
                <a:ext cx="576263" cy="338554"/>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6087" name="Text Box 9"/>
              <p:cNvSpPr txBox="1">
                <a:spLocks noChangeArrowheads="1"/>
              </p:cNvSpPr>
              <p:nvPr/>
            </p:nvSpPr>
            <p:spPr bwMode="auto">
              <a:xfrm>
                <a:off x="1587367" y="1025757"/>
                <a:ext cx="360362"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𝐽</m:t>
                      </m:r>
                    </m:oMath>
                  </m:oMathPara>
                </a14:m>
                <a:endParaRPr lang="en-US" altLang="zh-TW" sz="1600" i="1" dirty="0"/>
              </a:p>
            </p:txBody>
          </p:sp>
        </mc:Choice>
        <mc:Fallback xmlns="">
          <p:sp>
            <p:nvSpPr>
              <p:cNvPr id="46087" name="Text Box 9"/>
              <p:cNvSpPr txBox="1">
                <a:spLocks noRot="1" noChangeAspect="1" noMove="1" noResize="1" noEditPoints="1" noAdjustHandles="1" noChangeArrowheads="1" noChangeShapeType="1" noTextEdit="1"/>
              </p:cNvSpPr>
              <p:nvPr/>
            </p:nvSpPr>
            <p:spPr bwMode="auto">
              <a:xfrm>
                <a:off x="1587367" y="1025757"/>
                <a:ext cx="360362" cy="338554"/>
              </a:xfrm>
              <a:prstGeom prst="rect">
                <a:avLst/>
              </a:prstGeom>
              <a:blipFill>
                <a:blip r:embed="rId4"/>
                <a:stretch>
                  <a:fillRect b="-7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6088" name="Line 10"/>
          <p:cNvSpPr>
            <a:spLocks noChangeShapeType="1"/>
          </p:cNvSpPr>
          <p:nvPr/>
        </p:nvSpPr>
        <p:spPr bwMode="auto">
          <a:xfrm flipV="1">
            <a:off x="2019167" y="203382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6089" name="Line 11"/>
          <p:cNvSpPr>
            <a:spLocks noChangeShapeType="1"/>
          </p:cNvSpPr>
          <p:nvPr/>
        </p:nvSpPr>
        <p:spPr bwMode="auto">
          <a:xfrm>
            <a:off x="2019167" y="2033820"/>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6090" name="Line 12"/>
          <p:cNvSpPr>
            <a:spLocks noChangeShapeType="1"/>
          </p:cNvSpPr>
          <p:nvPr/>
        </p:nvSpPr>
        <p:spPr bwMode="auto">
          <a:xfrm>
            <a:off x="2884354" y="203382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6091" name="Line 13"/>
          <p:cNvSpPr>
            <a:spLocks noChangeShapeType="1"/>
          </p:cNvSpPr>
          <p:nvPr/>
        </p:nvSpPr>
        <p:spPr bwMode="auto">
          <a:xfrm>
            <a:off x="2884354" y="2897420"/>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46092" name="Picture 14" descr="emwave3"/>
          <p:cNvPicPr>
            <a:picLocks noChangeAspect="1" noChangeArrowheads="1"/>
          </p:cNvPicPr>
          <p:nvPr/>
        </p:nvPicPr>
        <p:blipFill>
          <a:blip r:embed="rId5">
            <a:extLst>
              <a:ext uri="{28A0092B-C50C-407E-A947-70E740481C1C}">
                <a14:useLocalDpi xmlns:a14="http://schemas.microsoft.com/office/drawing/2010/main" val="0"/>
              </a:ext>
            </a:extLst>
          </a:blip>
          <a:srcRect l="11594" t="54478" r="4341" b="30438"/>
          <a:stretch>
            <a:fillRect/>
          </a:stretch>
        </p:blipFill>
        <p:spPr bwMode="auto">
          <a:xfrm>
            <a:off x="1227004" y="3834045"/>
            <a:ext cx="42481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Line 19"/>
          <p:cNvSpPr>
            <a:spLocks noChangeShapeType="1"/>
          </p:cNvSpPr>
          <p:nvPr/>
        </p:nvSpPr>
        <p:spPr bwMode="auto">
          <a:xfrm>
            <a:off x="2884354" y="2537057"/>
            <a:ext cx="574675" cy="19446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380" name="Line 20"/>
          <p:cNvSpPr>
            <a:spLocks noChangeShapeType="1"/>
          </p:cNvSpPr>
          <p:nvPr/>
        </p:nvSpPr>
        <p:spPr bwMode="auto">
          <a:xfrm>
            <a:off x="2019167" y="2465620"/>
            <a:ext cx="2089150" cy="21605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dirty="0">
              <a:highlight>
                <a:srgbClr val="FF0000"/>
              </a:highlight>
            </a:endParaRPr>
          </a:p>
        </p:txBody>
      </p:sp>
      <p:sp>
        <p:nvSpPr>
          <p:cNvPr id="46095" name="Text Box 21"/>
          <p:cNvSpPr txBox="1">
            <a:spLocks noChangeArrowheads="1"/>
          </p:cNvSpPr>
          <p:nvPr/>
        </p:nvSpPr>
        <p:spPr bwMode="auto">
          <a:xfrm>
            <a:off x="3603492" y="4913545"/>
            <a:ext cx="431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dirty="0" err="1"/>
              <a:t>cT</a:t>
            </a:r>
            <a:endParaRPr lang="en-US" altLang="zh-TW" sz="1600" i="1" dirty="0"/>
          </a:p>
        </p:txBody>
      </p:sp>
      <p:sp>
        <p:nvSpPr>
          <p:cNvPr id="3" name="文字方塊 2"/>
          <p:cNvSpPr txBox="1"/>
          <p:nvPr/>
        </p:nvSpPr>
        <p:spPr>
          <a:xfrm>
            <a:off x="1084129" y="6066070"/>
            <a:ext cx="7299799" cy="369332"/>
          </a:xfrm>
          <a:prstGeom prst="rect">
            <a:avLst/>
          </a:prstGeom>
          <a:noFill/>
        </p:spPr>
        <p:txBody>
          <a:bodyPr wrap="square" rtlCol="0">
            <a:spAutoFit/>
          </a:bodyPr>
          <a:lstStyle/>
          <a:p>
            <a:r>
              <a:rPr lang="zh-TW" altLang="en-US" sz="1800" dirty="0">
                <a:solidFill>
                  <a:srgbClr val="FF0000"/>
                </a:solidFill>
              </a:rPr>
              <a:t>一個脈衝方塊的電磁場（前後都為零）將以定速</a:t>
            </a:r>
            <a:r>
              <a:rPr lang="zh-TW" altLang="en-US" sz="1800" i="1" dirty="0">
                <a:solidFill>
                  <a:srgbClr val="FF0000"/>
                </a:solidFill>
              </a:rPr>
              <a:t> </a:t>
            </a:r>
            <a:r>
              <a:rPr lang="en-US" altLang="zh-TW" sz="1800" i="1" dirty="0">
                <a:solidFill>
                  <a:srgbClr val="FF0000"/>
                </a:solidFill>
              </a:rPr>
              <a:t>c</a:t>
            </a:r>
            <a:r>
              <a:rPr lang="en-US" altLang="zh-TW" sz="1800" dirty="0">
                <a:solidFill>
                  <a:srgbClr val="FF0000"/>
                </a:solidFill>
              </a:rPr>
              <a:t> </a:t>
            </a:r>
            <a:r>
              <a:rPr lang="zh-TW" altLang="en-US" sz="1800" dirty="0">
                <a:solidFill>
                  <a:srgbClr val="FF0000"/>
                </a:solidFill>
              </a:rPr>
              <a:t>向前孤獨地傳播。</a:t>
            </a:r>
          </a:p>
        </p:txBody>
      </p:sp>
      <p:sp>
        <p:nvSpPr>
          <p:cNvPr id="18" name="Line 11"/>
          <p:cNvSpPr>
            <a:spLocks noChangeShapeType="1"/>
          </p:cNvSpPr>
          <p:nvPr/>
        </p:nvSpPr>
        <p:spPr bwMode="auto">
          <a:xfrm>
            <a:off x="1227004" y="2897420"/>
            <a:ext cx="793750" cy="11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3F5244B-3676-A031-7D5A-9B91B6396684}"/>
                  </a:ext>
                </a:extLst>
              </p:cNvPr>
              <p:cNvSpPr txBox="1"/>
              <p:nvPr/>
            </p:nvSpPr>
            <p:spPr>
              <a:xfrm>
                <a:off x="1088512" y="5645522"/>
                <a:ext cx="5180391" cy="369332"/>
              </a:xfrm>
              <a:prstGeom prst="rect">
                <a:avLst/>
              </a:prstGeom>
              <a:noFill/>
            </p:spPr>
            <p:txBody>
              <a:bodyPr wrap="square" rtlCol="0">
                <a:spAutoFit/>
              </a:bodyPr>
              <a:lstStyle/>
              <a:p>
                <a:r>
                  <a:rPr lang="en-TW" sz="1800" dirty="0"/>
                  <a:t>現在平板</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=0</m:t>
                    </m:r>
                  </m:oMath>
                </a14:m>
                <a:r>
                  <a:rPr lang="en-TW" sz="1800" dirty="0"/>
                  <a:t>附近沒有電場也沒有磁場！</a:t>
                </a:r>
              </a:p>
            </p:txBody>
          </p:sp>
        </mc:Choice>
        <mc:Fallback xmlns="">
          <p:sp>
            <p:nvSpPr>
              <p:cNvPr id="4" name="TextBox 3">
                <a:extLst>
                  <a:ext uri="{FF2B5EF4-FFF2-40B4-BE49-F238E27FC236}">
                    <a16:creationId xmlns:a16="http://schemas.microsoft.com/office/drawing/2014/main" id="{23F5244B-3676-A031-7D5A-9B91B6396684}"/>
                  </a:ext>
                </a:extLst>
              </p:cNvPr>
              <p:cNvSpPr txBox="1">
                <a:spLocks noRot="1" noChangeAspect="1" noMove="1" noResize="1" noEditPoints="1" noAdjustHandles="1" noChangeArrowheads="1" noChangeShapeType="1" noTextEdit="1"/>
              </p:cNvSpPr>
              <p:nvPr/>
            </p:nvSpPr>
            <p:spPr>
              <a:xfrm>
                <a:off x="1088512" y="5645522"/>
                <a:ext cx="5180391" cy="369332"/>
              </a:xfrm>
              <a:prstGeom prst="rect">
                <a:avLst/>
              </a:prstGeom>
              <a:blipFill>
                <a:blip r:embed="rId6"/>
                <a:stretch>
                  <a:fillRect l="-978"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 Box 21">
                <a:extLst>
                  <a:ext uri="{FF2B5EF4-FFF2-40B4-BE49-F238E27FC236}">
                    <a16:creationId xmlns:a16="http://schemas.microsoft.com/office/drawing/2014/main" id="{C22E38F8-F9DE-F467-1473-1F728CA8413E}"/>
                  </a:ext>
                </a:extLst>
              </p:cNvPr>
              <p:cNvSpPr txBox="1">
                <a:spLocks noChangeArrowheads="1"/>
              </p:cNvSpPr>
              <p:nvPr/>
            </p:nvSpPr>
            <p:spPr bwMode="auto">
              <a:xfrm>
                <a:off x="2351748" y="2208417"/>
                <a:ext cx="431800" cy="369332"/>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𝑇</m:t>
                      </m:r>
                    </m:oMath>
                  </m:oMathPara>
                </a14:m>
                <a:endParaRPr lang="en-US" altLang="zh-TW" sz="1800" i="1" dirty="0"/>
              </a:p>
            </p:txBody>
          </p:sp>
        </mc:Choice>
        <mc:Fallback xmlns="">
          <p:sp>
            <p:nvSpPr>
              <p:cNvPr id="20" name="Text Box 21">
                <a:extLst>
                  <a:ext uri="{FF2B5EF4-FFF2-40B4-BE49-F238E27FC236}">
                    <a16:creationId xmlns:a16="http://schemas.microsoft.com/office/drawing/2014/main" id="{C22E38F8-F9DE-F467-1473-1F728CA8413E}"/>
                  </a:ext>
                </a:extLst>
              </p:cNvPr>
              <p:cNvSpPr txBox="1">
                <a:spLocks noRot="1" noChangeAspect="1" noMove="1" noResize="1" noEditPoints="1" noAdjustHandles="1" noChangeArrowheads="1" noChangeShapeType="1" noTextEdit="1"/>
              </p:cNvSpPr>
              <p:nvPr/>
            </p:nvSpPr>
            <p:spPr bwMode="auto">
              <a:xfrm>
                <a:off x="2351748" y="2208417"/>
                <a:ext cx="431800" cy="369332"/>
              </a:xfrm>
              <a:prstGeom prst="rect">
                <a:avLst/>
              </a:prstGeom>
              <a:blipFill>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09BC03ED-AB56-376A-FBDC-34235F155C44}"/>
              </a:ext>
            </a:extLst>
          </p:cNvPr>
          <p:cNvCxnSpPr>
            <a:cxnSpLocks/>
          </p:cNvCxnSpPr>
          <p:nvPr/>
        </p:nvCxnSpPr>
        <p:spPr>
          <a:xfrm>
            <a:off x="2673425" y="2393102"/>
            <a:ext cx="1817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CBAAF2-DBA0-EF62-50DB-32C7D146F4EE}"/>
              </a:ext>
            </a:extLst>
          </p:cNvPr>
          <p:cNvCxnSpPr>
            <a:cxnSpLocks/>
          </p:cNvCxnSpPr>
          <p:nvPr/>
        </p:nvCxnSpPr>
        <p:spPr>
          <a:xfrm flipH="1">
            <a:off x="2019167" y="2393102"/>
            <a:ext cx="3683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281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80"/>
                                        </p:tgtEl>
                                        <p:attrNameLst>
                                          <p:attrName>style.visibility</p:attrName>
                                        </p:attrNameLst>
                                      </p:cBhvr>
                                      <p:to>
                                        <p:strVal val="visible"/>
                                      </p:to>
                                    </p:set>
                                    <p:anim calcmode="lin" valueType="num">
                                      <p:cBhvr additive="base">
                                        <p:cTn id="7" dur="500" fill="hold"/>
                                        <p:tgtEl>
                                          <p:spTgt spid="15380"/>
                                        </p:tgtEl>
                                        <p:attrNameLst>
                                          <p:attrName>ppt_x</p:attrName>
                                        </p:attrNameLst>
                                      </p:cBhvr>
                                      <p:tavLst>
                                        <p:tav tm="0">
                                          <p:val>
                                            <p:strVal val="#ppt_x"/>
                                          </p:val>
                                        </p:tav>
                                        <p:tav tm="100000">
                                          <p:val>
                                            <p:strVal val="#ppt_x"/>
                                          </p:val>
                                        </p:tav>
                                      </p:tavLst>
                                    </p:anim>
                                    <p:anim calcmode="lin" valueType="num">
                                      <p:cBhvr additive="base">
                                        <p:cTn id="8" dur="500" fill="hold"/>
                                        <p:tgtEl>
                                          <p:spTgt spid="153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79"/>
                                        </p:tgtEl>
                                        <p:attrNameLst>
                                          <p:attrName>style.visibility</p:attrName>
                                        </p:attrNameLst>
                                      </p:cBhvr>
                                      <p:to>
                                        <p:strVal val="visible"/>
                                      </p:to>
                                    </p:set>
                                    <p:anim calcmode="lin" valueType="num">
                                      <p:cBhvr additive="base">
                                        <p:cTn id="13" dur="500" fill="hold"/>
                                        <p:tgtEl>
                                          <p:spTgt spid="15379"/>
                                        </p:tgtEl>
                                        <p:attrNameLst>
                                          <p:attrName>ppt_x</p:attrName>
                                        </p:attrNameLst>
                                      </p:cBhvr>
                                      <p:tavLst>
                                        <p:tav tm="0">
                                          <p:val>
                                            <p:strVal val="#ppt_x"/>
                                          </p:val>
                                        </p:tav>
                                        <p:tav tm="100000">
                                          <p:val>
                                            <p:strVal val="#ppt_x"/>
                                          </p:val>
                                        </p:tav>
                                      </p:tavLst>
                                    </p:anim>
                                    <p:anim calcmode="lin" valueType="num">
                                      <p:cBhvr additive="base">
                                        <p:cTn id="14" dur="500" fill="hold"/>
                                        <p:tgtEl>
                                          <p:spTgt spid="15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animBg="1"/>
      <p:bldP spid="1538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06615" y="562098"/>
            <a:ext cx="4572000" cy="369332"/>
          </a:xfrm>
          <a:prstGeom prst="rect">
            <a:avLst/>
          </a:prstGeom>
        </p:spPr>
        <p:txBody>
          <a:bodyPr>
            <a:spAutoFit/>
          </a:bodyPr>
          <a:lstStyle/>
          <a:p>
            <a:r>
              <a:rPr lang="zh-TW" altLang="en-US" sz="1800" dirty="0"/>
              <a:t>電磁波：電與磁的自動化</a:t>
            </a:r>
          </a:p>
        </p:txBody>
      </p:sp>
      <p:sp>
        <p:nvSpPr>
          <p:cNvPr id="5" name="矩形 4"/>
          <p:cNvSpPr/>
          <p:nvPr/>
        </p:nvSpPr>
        <p:spPr>
          <a:xfrm>
            <a:off x="1106615" y="1158462"/>
            <a:ext cx="4572000" cy="369332"/>
          </a:xfrm>
          <a:prstGeom prst="rect">
            <a:avLst/>
          </a:prstGeom>
        </p:spPr>
        <p:txBody>
          <a:bodyPr>
            <a:spAutoFit/>
          </a:bodyPr>
          <a:lstStyle/>
          <a:p>
            <a:r>
              <a:rPr lang="zh-TW" altLang="en-US" sz="1800" dirty="0"/>
              <a:t>馬克思威爾及當時的科學家</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896" y="1788532"/>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15785" y="5723638"/>
            <a:ext cx="3448380" cy="369332"/>
          </a:xfrm>
          <a:prstGeom prst="rect">
            <a:avLst/>
          </a:prstGeom>
        </p:spPr>
        <p:txBody>
          <a:bodyPr wrap="none">
            <a:spAutoFit/>
          </a:bodyPr>
          <a:lstStyle/>
          <a:p>
            <a:r>
              <a:rPr lang="en-US" altLang="zh-TW" sz="1800" dirty="0"/>
              <a:t>James Clerk Maxwell (1831–1879)</a:t>
            </a:r>
            <a:endParaRPr lang="zh-TW" altLang="en-US" sz="1800" dirty="0"/>
          </a:p>
        </p:txBody>
      </p:sp>
      <p:sp>
        <p:nvSpPr>
          <p:cNvPr id="7" name="矩形 6"/>
          <p:cNvSpPr/>
          <p:nvPr/>
        </p:nvSpPr>
        <p:spPr>
          <a:xfrm>
            <a:off x="4797025" y="5229200"/>
            <a:ext cx="3375375" cy="369332"/>
          </a:xfrm>
          <a:prstGeom prst="rect">
            <a:avLst/>
          </a:prstGeom>
        </p:spPr>
        <p:txBody>
          <a:bodyPr wrap="square">
            <a:spAutoFit/>
          </a:bodyPr>
          <a:lstStyle/>
          <a:p>
            <a:r>
              <a:rPr lang="en-US" altLang="zh-TW" sz="1800" dirty="0"/>
              <a:t>many thanks to Fu-</a:t>
            </a:r>
            <a:r>
              <a:rPr lang="en-US" altLang="zh-TW" sz="1800" dirty="0" err="1"/>
              <a:t>Kwun</a:t>
            </a:r>
            <a:r>
              <a:rPr lang="en-US" altLang="zh-TW" sz="1800" dirty="0"/>
              <a:t> Hwang</a:t>
            </a:r>
            <a:endParaRPr lang="zh-TW" altLang="en-US" sz="1800" dirty="0"/>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7025" y="1752243"/>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528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45924" y="573413"/>
            <a:ext cx="3886516" cy="6140952"/>
          </a:xfrm>
          <a:prstGeom prst="rect">
            <a:avLst/>
          </a:prstGeom>
          <a:solidFill>
            <a:schemeClr val="bg1"/>
          </a:solidFill>
        </p:spPr>
        <p:txBody>
          <a:bodyPr wrap="square" rtlCol="0" anchor="ctr">
            <a:spAutoFit/>
          </a:bodyPr>
          <a:lstStyle/>
          <a:p>
            <a:pPr algn="ctr"/>
            <a:endParaRPr lang="zh-TW" altLang="en-US" sz="1800" dirty="0"/>
          </a:p>
        </p:txBody>
      </p:sp>
      <p:pic>
        <p:nvPicPr>
          <p:cNvPr id="38" name="Picture 4" descr="emwave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64" t="13203" r="6352" b="45712"/>
          <a:stretch/>
        </p:blipFill>
        <p:spPr bwMode="auto">
          <a:xfrm>
            <a:off x="4645924" y="2709041"/>
            <a:ext cx="3757705" cy="40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76545" y="87868"/>
            <a:ext cx="3874611" cy="6626497"/>
          </a:xfrm>
          <a:prstGeom prst="rect">
            <a:avLst/>
          </a:prstGeom>
          <a:solidFill>
            <a:schemeClr val="bg1"/>
          </a:solidFill>
        </p:spPr>
        <p:txBody>
          <a:bodyPr wrap="square" rtlCol="0" anchor="ctr">
            <a:spAutoFit/>
          </a:bodyPr>
          <a:lstStyle/>
          <a:p>
            <a:pPr algn="ctr"/>
            <a:endParaRPr lang="zh-TW" altLang="en-US" sz="1800" dirty="0"/>
          </a:p>
        </p:txBody>
      </p:sp>
      <p:pic>
        <p:nvPicPr>
          <p:cNvPr id="47106" name="Picture 4" descr="emwave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64" t="54124" r="6352" b="27264"/>
          <a:stretch/>
        </p:blipFill>
        <p:spPr bwMode="auto">
          <a:xfrm>
            <a:off x="4648918" y="573413"/>
            <a:ext cx="3757705" cy="183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Line 5"/>
          <p:cNvSpPr>
            <a:spLocks noChangeShapeType="1"/>
          </p:cNvSpPr>
          <p:nvPr/>
        </p:nvSpPr>
        <p:spPr bwMode="auto">
          <a:xfrm>
            <a:off x="1112134" y="4292600"/>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08" name="Line 6"/>
          <p:cNvSpPr>
            <a:spLocks noChangeShapeType="1"/>
          </p:cNvSpPr>
          <p:nvPr/>
        </p:nvSpPr>
        <p:spPr bwMode="auto">
          <a:xfrm flipV="1">
            <a:off x="1112134" y="2565400"/>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11" name="Line 9"/>
          <p:cNvSpPr>
            <a:spLocks noChangeShapeType="1"/>
          </p:cNvSpPr>
          <p:nvPr/>
        </p:nvSpPr>
        <p:spPr bwMode="auto">
          <a:xfrm flipV="1">
            <a:off x="1112134" y="342900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12" name="Line 10"/>
          <p:cNvSpPr>
            <a:spLocks noChangeShapeType="1"/>
          </p:cNvSpPr>
          <p:nvPr/>
        </p:nvSpPr>
        <p:spPr bwMode="auto">
          <a:xfrm>
            <a:off x="1112134" y="3429000"/>
            <a:ext cx="273843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13" name="Line 13"/>
          <p:cNvSpPr>
            <a:spLocks noChangeShapeType="1"/>
          </p:cNvSpPr>
          <p:nvPr/>
        </p:nvSpPr>
        <p:spPr bwMode="auto">
          <a:xfrm>
            <a:off x="1040696" y="5661025"/>
            <a:ext cx="28813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14" name="Line 14"/>
          <p:cNvSpPr>
            <a:spLocks noChangeShapeType="1"/>
          </p:cNvSpPr>
          <p:nvPr/>
        </p:nvSpPr>
        <p:spPr bwMode="auto">
          <a:xfrm flipH="1" flipV="1">
            <a:off x="1039109" y="4508500"/>
            <a:ext cx="1587" cy="2016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17" name="Line 17"/>
          <p:cNvSpPr>
            <a:spLocks noChangeShapeType="1"/>
          </p:cNvSpPr>
          <p:nvPr/>
        </p:nvSpPr>
        <p:spPr bwMode="auto">
          <a:xfrm flipV="1">
            <a:off x="1904296" y="5661025"/>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18" name="Line 18"/>
          <p:cNvSpPr>
            <a:spLocks noChangeShapeType="1"/>
          </p:cNvSpPr>
          <p:nvPr/>
        </p:nvSpPr>
        <p:spPr bwMode="auto">
          <a:xfrm>
            <a:off x="1904296" y="6524625"/>
            <a:ext cx="2016125"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19" name="Text Box 21"/>
          <p:cNvSpPr txBox="1">
            <a:spLocks noChangeArrowheads="1"/>
          </p:cNvSpPr>
          <p:nvPr/>
        </p:nvSpPr>
        <p:spPr bwMode="auto">
          <a:xfrm>
            <a:off x="2336096" y="4508500"/>
            <a:ext cx="36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a:t>+</a:t>
            </a:r>
          </a:p>
        </p:txBody>
      </p:sp>
      <p:sp>
        <p:nvSpPr>
          <p:cNvPr id="47120" name="Line 23"/>
          <p:cNvSpPr>
            <a:spLocks noChangeShapeType="1"/>
          </p:cNvSpPr>
          <p:nvPr/>
        </p:nvSpPr>
        <p:spPr bwMode="auto">
          <a:xfrm>
            <a:off x="1112134" y="1989138"/>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21" name="Line 24"/>
          <p:cNvSpPr>
            <a:spLocks noChangeShapeType="1"/>
          </p:cNvSpPr>
          <p:nvPr/>
        </p:nvSpPr>
        <p:spPr bwMode="auto">
          <a:xfrm flipV="1">
            <a:off x="1112134" y="261938"/>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22" name="Line 25"/>
          <p:cNvSpPr>
            <a:spLocks noChangeShapeType="1"/>
          </p:cNvSpPr>
          <p:nvPr/>
        </p:nvSpPr>
        <p:spPr bwMode="auto">
          <a:xfrm flipV="1">
            <a:off x="1112134" y="1125538"/>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23" name="Line 26"/>
          <p:cNvSpPr>
            <a:spLocks noChangeShapeType="1"/>
          </p:cNvSpPr>
          <p:nvPr/>
        </p:nvSpPr>
        <p:spPr bwMode="auto">
          <a:xfrm>
            <a:off x="1112134" y="1125538"/>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24" name="Line 27"/>
          <p:cNvSpPr>
            <a:spLocks noChangeShapeType="1"/>
          </p:cNvSpPr>
          <p:nvPr/>
        </p:nvSpPr>
        <p:spPr bwMode="auto">
          <a:xfrm>
            <a:off x="1977321" y="1125538"/>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25" name="Line 28"/>
          <p:cNvSpPr>
            <a:spLocks noChangeShapeType="1"/>
          </p:cNvSpPr>
          <p:nvPr/>
        </p:nvSpPr>
        <p:spPr bwMode="auto">
          <a:xfrm>
            <a:off x="1977321" y="1989138"/>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7126" name="Text Box 29"/>
              <p:cNvSpPr txBox="1">
                <a:spLocks noChangeArrowheads="1"/>
              </p:cNvSpPr>
              <p:nvPr/>
            </p:nvSpPr>
            <p:spPr bwMode="auto">
              <a:xfrm>
                <a:off x="751330" y="215900"/>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47126" name="Text Box 29"/>
              <p:cNvSpPr txBox="1">
                <a:spLocks noRot="1" noChangeAspect="1" noMove="1" noResize="1" noEditPoints="1" noAdjustHandles="1" noChangeArrowheads="1" noChangeShapeType="1" noTextEdit="1"/>
              </p:cNvSpPr>
              <p:nvPr/>
            </p:nvSpPr>
            <p:spPr bwMode="auto">
              <a:xfrm>
                <a:off x="751330" y="215900"/>
                <a:ext cx="360362" cy="369332"/>
              </a:xfrm>
              <a:prstGeom prst="rect">
                <a:avLst/>
              </a:prstGeom>
              <a:blipFill rotWithShape="1">
                <a:blip r:embed="rId3"/>
                <a:stretch>
                  <a:fillRect b="-98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127" name="Text Box 30"/>
              <p:cNvSpPr txBox="1">
                <a:spLocks noChangeArrowheads="1"/>
              </p:cNvSpPr>
              <p:nvPr/>
            </p:nvSpPr>
            <p:spPr bwMode="auto">
              <a:xfrm>
                <a:off x="4063025" y="1751505"/>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47127" name="Text Box 30"/>
              <p:cNvSpPr txBox="1">
                <a:spLocks noRot="1" noChangeAspect="1" noMove="1" noResize="1" noEditPoints="1" noAdjustHandles="1" noChangeArrowheads="1" noChangeShapeType="1" noTextEdit="1"/>
              </p:cNvSpPr>
              <p:nvPr/>
            </p:nvSpPr>
            <p:spPr bwMode="auto">
              <a:xfrm>
                <a:off x="4063025" y="1751505"/>
                <a:ext cx="288131" cy="369332"/>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47128" name="Text Box 31"/>
          <p:cNvSpPr txBox="1">
            <a:spLocks noChangeArrowheads="1"/>
          </p:cNvSpPr>
          <p:nvPr/>
        </p:nvSpPr>
        <p:spPr bwMode="auto">
          <a:xfrm>
            <a:off x="2407534" y="2205038"/>
            <a:ext cx="576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a:t>=</a:t>
            </a:r>
          </a:p>
        </p:txBody>
      </p:sp>
      <p:sp>
        <p:nvSpPr>
          <p:cNvPr id="47129" name="Text Box 32"/>
          <p:cNvSpPr txBox="1">
            <a:spLocks noChangeArrowheads="1"/>
          </p:cNvSpPr>
          <p:nvPr/>
        </p:nvSpPr>
        <p:spPr bwMode="auto">
          <a:xfrm>
            <a:off x="6443663" y="4477266"/>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dirty="0"/>
              <a:t>+</a:t>
            </a:r>
          </a:p>
        </p:txBody>
      </p:sp>
      <p:sp>
        <p:nvSpPr>
          <p:cNvPr id="47130" name="Text Box 33"/>
          <p:cNvSpPr txBox="1">
            <a:spLocks noChangeArrowheads="1"/>
          </p:cNvSpPr>
          <p:nvPr/>
        </p:nvSpPr>
        <p:spPr bwMode="auto">
          <a:xfrm>
            <a:off x="6311076" y="2336800"/>
            <a:ext cx="43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a:t>=</a:t>
            </a:r>
          </a:p>
        </p:txBody>
      </p:sp>
      <p:sp>
        <p:nvSpPr>
          <p:cNvPr id="47131" name="Text Box 34"/>
          <p:cNvSpPr txBox="1">
            <a:spLocks noChangeArrowheads="1"/>
          </p:cNvSpPr>
          <p:nvPr/>
        </p:nvSpPr>
        <p:spPr bwMode="auto">
          <a:xfrm>
            <a:off x="1768487" y="111000"/>
            <a:ext cx="5423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也可看成在時間</a:t>
            </a:r>
            <a:r>
              <a:rPr lang="zh-TW" altLang="en-US" sz="1800" i="1" dirty="0"/>
              <a:t> </a:t>
            </a:r>
            <a:r>
              <a:rPr lang="en-US" altLang="zh-TW" sz="1800" i="1" dirty="0"/>
              <a:t>T</a:t>
            </a:r>
            <a:r>
              <a:rPr lang="en-US" altLang="zh-TW" sz="1800" dirty="0"/>
              <a:t> </a:t>
            </a:r>
            <a:r>
              <a:rPr lang="zh-TW" altLang="en-US" sz="1800" dirty="0"/>
              <a:t>時，又產生一反向的電流，</a:t>
            </a:r>
          </a:p>
        </p:txBody>
      </p:sp>
      <p:sp>
        <p:nvSpPr>
          <p:cNvPr id="47132" name="Text Box 35"/>
          <p:cNvSpPr txBox="1">
            <a:spLocks noChangeArrowheads="1"/>
          </p:cNvSpPr>
          <p:nvPr/>
        </p:nvSpPr>
        <p:spPr bwMode="auto">
          <a:xfrm>
            <a:off x="6759759" y="1557338"/>
            <a:ext cx="4318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dirty="0" err="1"/>
              <a:t>cT</a:t>
            </a:r>
            <a:endParaRPr lang="en-US" altLang="zh-TW" sz="1600" i="1" dirty="0"/>
          </a:p>
        </p:txBody>
      </p:sp>
      <mc:AlternateContent xmlns:mc="http://schemas.openxmlformats.org/markup-compatibility/2006" xmlns:a14="http://schemas.microsoft.com/office/drawing/2010/main">
        <mc:Choice Requires="a14">
          <p:sp>
            <p:nvSpPr>
              <p:cNvPr id="31" name="Text Box 29"/>
              <p:cNvSpPr txBox="1">
                <a:spLocks noChangeArrowheads="1"/>
              </p:cNvSpPr>
              <p:nvPr/>
            </p:nvSpPr>
            <p:spPr bwMode="auto">
              <a:xfrm>
                <a:off x="708292" y="2477572"/>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31" name="Text Box 29"/>
              <p:cNvSpPr txBox="1">
                <a:spLocks noRot="1" noChangeAspect="1" noMove="1" noResize="1" noEditPoints="1" noAdjustHandles="1" noChangeArrowheads="1" noChangeShapeType="1" noTextEdit="1"/>
              </p:cNvSpPr>
              <p:nvPr/>
            </p:nvSpPr>
            <p:spPr bwMode="auto">
              <a:xfrm>
                <a:off x="708292" y="2477572"/>
                <a:ext cx="360362" cy="369332"/>
              </a:xfrm>
              <a:prstGeom prst="rect">
                <a:avLst/>
              </a:prstGeom>
              <a:blipFill rotWithShape="1">
                <a:blip r:embed="rId5"/>
                <a:stretch>
                  <a:fillRect b="-98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Text Box 29"/>
              <p:cNvSpPr txBox="1">
                <a:spLocks noChangeArrowheads="1"/>
              </p:cNvSpPr>
              <p:nvPr/>
            </p:nvSpPr>
            <p:spPr bwMode="auto">
              <a:xfrm>
                <a:off x="571149" y="4385058"/>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32" name="Text Box 29"/>
              <p:cNvSpPr txBox="1">
                <a:spLocks noRot="1" noChangeAspect="1" noMove="1" noResize="1" noEditPoints="1" noAdjustHandles="1" noChangeArrowheads="1" noChangeShapeType="1" noTextEdit="1"/>
              </p:cNvSpPr>
              <p:nvPr/>
            </p:nvSpPr>
            <p:spPr bwMode="auto">
              <a:xfrm>
                <a:off x="571149" y="4385058"/>
                <a:ext cx="360362" cy="369332"/>
              </a:xfrm>
              <a:prstGeom prst="rect">
                <a:avLst/>
              </a:prstGeom>
              <a:blipFill rotWithShape="1">
                <a:blip r:embed="rId6"/>
                <a:stretch>
                  <a:fillRect b="-98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Text Box 30"/>
              <p:cNvSpPr txBox="1">
                <a:spLocks noChangeArrowheads="1"/>
              </p:cNvSpPr>
              <p:nvPr/>
            </p:nvSpPr>
            <p:spPr bwMode="auto">
              <a:xfrm>
                <a:off x="4063024" y="4107934"/>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33" name="Text Box 30"/>
              <p:cNvSpPr txBox="1">
                <a:spLocks noRot="1" noChangeAspect="1" noMove="1" noResize="1" noEditPoints="1" noAdjustHandles="1" noChangeArrowheads="1" noChangeShapeType="1" noTextEdit="1"/>
              </p:cNvSpPr>
              <p:nvPr/>
            </p:nvSpPr>
            <p:spPr bwMode="auto">
              <a:xfrm>
                <a:off x="4063024" y="4107934"/>
                <a:ext cx="288131" cy="36933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Text Box 30"/>
              <p:cNvSpPr txBox="1">
                <a:spLocks noChangeArrowheads="1"/>
              </p:cNvSpPr>
              <p:nvPr/>
            </p:nvSpPr>
            <p:spPr bwMode="auto">
              <a:xfrm>
                <a:off x="3993446" y="5518839"/>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34" name="Text Box 30"/>
              <p:cNvSpPr txBox="1">
                <a:spLocks noRot="1" noChangeAspect="1" noMove="1" noResize="1" noEditPoints="1" noAdjustHandles="1" noChangeArrowheads="1" noChangeShapeType="1" noTextEdit="1"/>
              </p:cNvSpPr>
              <p:nvPr/>
            </p:nvSpPr>
            <p:spPr bwMode="auto">
              <a:xfrm>
                <a:off x="3993446" y="5518839"/>
                <a:ext cx="288131" cy="369332"/>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5" name="Line 28"/>
          <p:cNvSpPr>
            <a:spLocks noChangeShapeType="1"/>
          </p:cNvSpPr>
          <p:nvPr/>
        </p:nvSpPr>
        <p:spPr bwMode="auto">
          <a:xfrm>
            <a:off x="476545" y="1989138"/>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 name="Line 28"/>
          <p:cNvSpPr>
            <a:spLocks noChangeShapeType="1"/>
          </p:cNvSpPr>
          <p:nvPr/>
        </p:nvSpPr>
        <p:spPr bwMode="auto">
          <a:xfrm>
            <a:off x="476103" y="4289749"/>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7" name="Line 28"/>
          <p:cNvSpPr>
            <a:spLocks noChangeShapeType="1"/>
          </p:cNvSpPr>
          <p:nvPr/>
        </p:nvSpPr>
        <p:spPr bwMode="auto">
          <a:xfrm>
            <a:off x="444148" y="5661025"/>
            <a:ext cx="1460148"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 name="文字方塊 3"/>
          <p:cNvSpPr txBox="1"/>
          <p:nvPr/>
        </p:nvSpPr>
        <p:spPr>
          <a:xfrm>
            <a:off x="1768487" y="480332"/>
            <a:ext cx="2758508" cy="369332"/>
          </a:xfrm>
          <a:prstGeom prst="rect">
            <a:avLst/>
          </a:prstGeom>
          <a:noFill/>
        </p:spPr>
        <p:txBody>
          <a:bodyPr wrap="square" rtlCol="0">
            <a:spAutoFit/>
          </a:bodyPr>
          <a:lstStyle/>
          <a:p>
            <a:r>
              <a:rPr lang="zh-TW" altLang="en-US" sz="1800" dirty="0"/>
              <a:t>將兩個電流的效應疊加：</a:t>
            </a:r>
          </a:p>
        </p:txBody>
      </p:sp>
      <mc:AlternateContent xmlns:mc="http://schemas.openxmlformats.org/markup-compatibility/2006" xmlns:a14="http://schemas.microsoft.com/office/drawing/2010/main">
        <mc:Choice Requires="a14">
          <p:sp>
            <p:nvSpPr>
              <p:cNvPr id="39" name="Text Box 21">
                <a:extLst>
                  <a:ext uri="{FF2B5EF4-FFF2-40B4-BE49-F238E27FC236}">
                    <a16:creationId xmlns:a16="http://schemas.microsoft.com/office/drawing/2014/main" id="{24E25EBE-342C-4986-9342-B4831682D65E}"/>
                  </a:ext>
                </a:extLst>
              </p:cNvPr>
              <p:cNvSpPr txBox="1">
                <a:spLocks noChangeArrowheads="1"/>
              </p:cNvSpPr>
              <p:nvPr/>
            </p:nvSpPr>
            <p:spPr bwMode="auto">
              <a:xfrm>
                <a:off x="1328035" y="2048260"/>
                <a:ext cx="431800" cy="369332"/>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𝑇</m:t>
                      </m:r>
                    </m:oMath>
                  </m:oMathPara>
                </a14:m>
                <a:endParaRPr lang="en-US" altLang="zh-TW" sz="1800" i="1" dirty="0"/>
              </a:p>
            </p:txBody>
          </p:sp>
        </mc:Choice>
        <mc:Fallback xmlns="">
          <p:sp>
            <p:nvSpPr>
              <p:cNvPr id="39" name="Text Box 21">
                <a:extLst>
                  <a:ext uri="{FF2B5EF4-FFF2-40B4-BE49-F238E27FC236}">
                    <a16:creationId xmlns:a16="http://schemas.microsoft.com/office/drawing/2014/main" id="{24E25EBE-342C-4986-9342-B4831682D65E}"/>
                  </a:ext>
                </a:extLst>
              </p:cNvPr>
              <p:cNvSpPr txBox="1">
                <a:spLocks noRot="1" noChangeAspect="1" noMove="1" noResize="1" noEditPoints="1" noAdjustHandles="1" noChangeArrowheads="1" noChangeShapeType="1" noTextEdit="1"/>
              </p:cNvSpPr>
              <p:nvPr/>
            </p:nvSpPr>
            <p:spPr bwMode="auto">
              <a:xfrm>
                <a:off x="1328035" y="2048260"/>
                <a:ext cx="431800" cy="369332"/>
              </a:xfrm>
              <a:prstGeom prst="rect">
                <a:avLst/>
              </a:prstGeom>
              <a:blipFill>
                <a:blip r:embed="rId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4069702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55257" y="944925"/>
            <a:ext cx="4175647" cy="1994481"/>
          </a:xfrm>
          <a:prstGeom prst="rect">
            <a:avLst/>
          </a:prstGeom>
          <a:solidFill>
            <a:schemeClr val="bg1"/>
          </a:solidFill>
        </p:spPr>
        <p:txBody>
          <a:bodyPr wrap="square" rtlCol="0" anchor="ctr">
            <a:spAutoFit/>
          </a:bodyPr>
          <a:lstStyle/>
          <a:p>
            <a:pPr algn="ctr"/>
            <a:endParaRPr lang="zh-TW" altLang="en-US" sz="1800" dirty="0"/>
          </a:p>
        </p:txBody>
      </p:sp>
      <p:sp>
        <p:nvSpPr>
          <p:cNvPr id="48130" name="Text Box 2"/>
          <p:cNvSpPr txBox="1">
            <a:spLocks noChangeArrowheads="1"/>
          </p:cNvSpPr>
          <p:nvPr/>
        </p:nvSpPr>
        <p:spPr bwMode="auto">
          <a:xfrm>
            <a:off x="1647307" y="390093"/>
            <a:ext cx="601345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方塊波：若電流突然產生，一段時間 </a:t>
            </a:r>
            <a:r>
              <a:rPr lang="en-US" altLang="zh-TW" sz="1800" i="1" dirty="0">
                <a:solidFill>
                  <a:srgbClr val="FF0000"/>
                </a:solidFill>
              </a:rPr>
              <a:t>T</a:t>
            </a:r>
            <a:r>
              <a:rPr lang="en-US" altLang="zh-TW" sz="1800" dirty="0">
                <a:solidFill>
                  <a:srgbClr val="FF0000"/>
                </a:solidFill>
              </a:rPr>
              <a:t> </a:t>
            </a:r>
            <a:r>
              <a:rPr lang="zh-TW" altLang="en-US" sz="1800" dirty="0">
                <a:solidFill>
                  <a:srgbClr val="FF0000"/>
                </a:solidFill>
              </a:rPr>
              <a:t>後突然停止</a:t>
            </a:r>
            <a:r>
              <a:rPr lang="zh-TW" altLang="en-US" sz="1800" dirty="0"/>
              <a:t>：</a:t>
            </a:r>
          </a:p>
        </p:txBody>
      </p:sp>
      <p:pic>
        <p:nvPicPr>
          <p:cNvPr id="48139" name="Picture 12" descr="emwave3"/>
          <p:cNvPicPr>
            <a:picLocks noChangeAspect="1" noChangeArrowheads="1"/>
          </p:cNvPicPr>
          <p:nvPr/>
        </p:nvPicPr>
        <p:blipFill>
          <a:blip r:embed="rId2">
            <a:extLst>
              <a:ext uri="{28A0092B-C50C-407E-A947-70E740481C1C}">
                <a14:useLocalDpi xmlns:a14="http://schemas.microsoft.com/office/drawing/2010/main" val="0"/>
              </a:ext>
            </a:extLst>
          </a:blip>
          <a:srcRect l="11594" t="54478" r="4341" b="30438"/>
          <a:stretch>
            <a:fillRect/>
          </a:stretch>
        </p:blipFill>
        <p:spPr bwMode="auto">
          <a:xfrm>
            <a:off x="1755258" y="3311887"/>
            <a:ext cx="42481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Text Box 14"/>
          <p:cNvSpPr txBox="1">
            <a:spLocks noChangeArrowheads="1"/>
          </p:cNvSpPr>
          <p:nvPr/>
        </p:nvSpPr>
        <p:spPr bwMode="auto">
          <a:xfrm>
            <a:off x="4131745" y="4391387"/>
            <a:ext cx="431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a:t>cT</a:t>
            </a:r>
          </a:p>
        </p:txBody>
      </p:sp>
      <p:sp>
        <p:nvSpPr>
          <p:cNvPr id="48142" name="文字方塊 15"/>
          <p:cNvSpPr txBox="1">
            <a:spLocks noChangeArrowheads="1"/>
          </p:cNvSpPr>
          <p:nvPr/>
        </p:nvSpPr>
        <p:spPr bwMode="auto">
          <a:xfrm>
            <a:off x="1826695" y="5040675"/>
            <a:ext cx="5834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這段時間內的電流，產生一個電磁場的脈衝！</a:t>
            </a:r>
          </a:p>
        </p:txBody>
      </p:sp>
      <p:sp>
        <p:nvSpPr>
          <p:cNvPr id="48143" name="文字方塊 16"/>
          <p:cNvSpPr txBox="1">
            <a:spLocks noChangeArrowheads="1"/>
          </p:cNvSpPr>
          <p:nvPr/>
        </p:nvSpPr>
        <p:spPr bwMode="auto">
          <a:xfrm>
            <a:off x="1826695" y="5472475"/>
            <a:ext cx="5113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此脈衝在電流消失後還會在遠方繼續傳播！</a:t>
            </a:r>
          </a:p>
        </p:txBody>
      </p:sp>
      <p:sp>
        <p:nvSpPr>
          <p:cNvPr id="48144" name="文字方塊 17"/>
          <p:cNvSpPr txBox="1">
            <a:spLocks noChangeArrowheads="1"/>
          </p:cNvSpPr>
          <p:nvPr/>
        </p:nvSpPr>
        <p:spPr bwMode="auto">
          <a:xfrm>
            <a:off x="1826695" y="5904275"/>
            <a:ext cx="5976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此脈衝的電場與磁場是獨立於產生它們的電流而存在的！</a:t>
            </a:r>
          </a:p>
        </p:txBody>
      </p:sp>
      <p:sp>
        <p:nvSpPr>
          <p:cNvPr id="17" name="Line 23"/>
          <p:cNvSpPr>
            <a:spLocks noChangeShapeType="1"/>
          </p:cNvSpPr>
          <p:nvPr/>
        </p:nvSpPr>
        <p:spPr bwMode="auto">
          <a:xfrm>
            <a:off x="2691883" y="2807707"/>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 name="Line 24"/>
          <p:cNvSpPr>
            <a:spLocks noChangeShapeType="1"/>
          </p:cNvSpPr>
          <p:nvPr/>
        </p:nvSpPr>
        <p:spPr bwMode="auto">
          <a:xfrm flipV="1">
            <a:off x="2691883" y="1080507"/>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9" name="Line 25"/>
          <p:cNvSpPr>
            <a:spLocks noChangeShapeType="1"/>
          </p:cNvSpPr>
          <p:nvPr/>
        </p:nvSpPr>
        <p:spPr bwMode="auto">
          <a:xfrm flipV="1">
            <a:off x="2691883" y="1944107"/>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26"/>
          <p:cNvSpPr>
            <a:spLocks noChangeShapeType="1"/>
          </p:cNvSpPr>
          <p:nvPr/>
        </p:nvSpPr>
        <p:spPr bwMode="auto">
          <a:xfrm>
            <a:off x="2691883" y="1944107"/>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27"/>
          <p:cNvSpPr>
            <a:spLocks noChangeShapeType="1"/>
          </p:cNvSpPr>
          <p:nvPr/>
        </p:nvSpPr>
        <p:spPr bwMode="auto">
          <a:xfrm>
            <a:off x="3557070" y="1944107"/>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28"/>
          <p:cNvSpPr>
            <a:spLocks noChangeShapeType="1"/>
          </p:cNvSpPr>
          <p:nvPr/>
        </p:nvSpPr>
        <p:spPr bwMode="auto">
          <a:xfrm>
            <a:off x="3557070" y="2807707"/>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3" name="Text Box 29"/>
              <p:cNvSpPr txBox="1">
                <a:spLocks noChangeArrowheads="1"/>
              </p:cNvSpPr>
              <p:nvPr/>
            </p:nvSpPr>
            <p:spPr bwMode="auto">
              <a:xfrm>
                <a:off x="2331079" y="1034469"/>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23" name="Text Box 29"/>
              <p:cNvSpPr txBox="1">
                <a:spLocks noRot="1" noChangeAspect="1" noMove="1" noResize="1" noEditPoints="1" noAdjustHandles="1" noChangeArrowheads="1" noChangeShapeType="1" noTextEdit="1"/>
              </p:cNvSpPr>
              <p:nvPr/>
            </p:nvSpPr>
            <p:spPr bwMode="auto">
              <a:xfrm>
                <a:off x="2331079" y="1034469"/>
                <a:ext cx="360362" cy="369332"/>
              </a:xfrm>
              <a:prstGeom prst="rect">
                <a:avLst/>
              </a:prstGeom>
              <a:blipFill>
                <a:blip r:embed="rId3"/>
                <a:stretch>
                  <a:fillRect b="-32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Text Box 30"/>
              <p:cNvSpPr txBox="1">
                <a:spLocks noChangeArrowheads="1"/>
              </p:cNvSpPr>
              <p:nvPr/>
            </p:nvSpPr>
            <p:spPr bwMode="auto">
              <a:xfrm>
                <a:off x="5642774" y="2570074"/>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24" name="Text Box 30"/>
              <p:cNvSpPr txBox="1">
                <a:spLocks noRot="1" noChangeAspect="1" noMove="1" noResize="1" noEditPoints="1" noAdjustHandles="1" noChangeArrowheads="1" noChangeShapeType="1" noTextEdit="1"/>
              </p:cNvSpPr>
              <p:nvPr/>
            </p:nvSpPr>
            <p:spPr bwMode="auto">
              <a:xfrm>
                <a:off x="5642774" y="2570074"/>
                <a:ext cx="288131" cy="369332"/>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5" name="Line 28"/>
          <p:cNvSpPr>
            <a:spLocks noChangeShapeType="1"/>
          </p:cNvSpPr>
          <p:nvPr/>
        </p:nvSpPr>
        <p:spPr bwMode="auto">
          <a:xfrm>
            <a:off x="2056294" y="2807707"/>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7" name="Text Box 21">
                <a:extLst>
                  <a:ext uri="{FF2B5EF4-FFF2-40B4-BE49-F238E27FC236}">
                    <a16:creationId xmlns:a16="http://schemas.microsoft.com/office/drawing/2014/main" id="{FC8330DC-BB06-3F39-2B42-2C138E8FFB15}"/>
                  </a:ext>
                </a:extLst>
              </p:cNvPr>
              <p:cNvSpPr txBox="1">
                <a:spLocks noChangeArrowheads="1"/>
              </p:cNvSpPr>
              <p:nvPr/>
            </p:nvSpPr>
            <p:spPr bwMode="auto">
              <a:xfrm>
                <a:off x="2928543" y="2385408"/>
                <a:ext cx="431800" cy="369332"/>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𝑇</m:t>
                      </m:r>
                    </m:oMath>
                  </m:oMathPara>
                </a14:m>
                <a:endParaRPr lang="en-US" altLang="zh-TW" sz="1800" i="1" dirty="0"/>
              </a:p>
            </p:txBody>
          </p:sp>
        </mc:Choice>
        <mc:Fallback xmlns="">
          <p:sp>
            <p:nvSpPr>
              <p:cNvPr id="27" name="Text Box 21">
                <a:extLst>
                  <a:ext uri="{FF2B5EF4-FFF2-40B4-BE49-F238E27FC236}">
                    <a16:creationId xmlns:a16="http://schemas.microsoft.com/office/drawing/2014/main" id="{FC8330DC-BB06-3F39-2B42-2C138E8FFB15}"/>
                  </a:ext>
                </a:extLst>
              </p:cNvPr>
              <p:cNvSpPr txBox="1">
                <a:spLocks noRot="1" noChangeAspect="1" noMove="1" noResize="1" noEditPoints="1" noAdjustHandles="1" noChangeArrowheads="1" noChangeShapeType="1" noTextEdit="1"/>
              </p:cNvSpPr>
              <p:nvPr/>
            </p:nvSpPr>
            <p:spPr bwMode="auto">
              <a:xfrm>
                <a:off x="2928543" y="2385408"/>
                <a:ext cx="431800" cy="369332"/>
              </a:xfrm>
              <a:prstGeom prst="rect">
                <a:avLst/>
              </a:prstGeom>
              <a:blipFill>
                <a:blip r:embed="rId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28" name="Straight Arrow Connector 27">
            <a:extLst>
              <a:ext uri="{FF2B5EF4-FFF2-40B4-BE49-F238E27FC236}">
                <a16:creationId xmlns:a16="http://schemas.microsoft.com/office/drawing/2014/main" id="{D9F374A8-355B-5E27-FDB5-DF3BD4BC2706}"/>
              </a:ext>
            </a:extLst>
          </p:cNvPr>
          <p:cNvCxnSpPr/>
          <p:nvPr/>
        </p:nvCxnSpPr>
        <p:spPr>
          <a:xfrm>
            <a:off x="2691441" y="2375907"/>
            <a:ext cx="86562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文字方塊 18">
            <a:extLst>
              <a:ext uri="{FF2B5EF4-FFF2-40B4-BE49-F238E27FC236}">
                <a16:creationId xmlns:a16="http://schemas.microsoft.com/office/drawing/2014/main" id="{0865C626-0FED-516D-B1B5-74F291F32919}"/>
              </a:ext>
            </a:extLst>
          </p:cNvPr>
          <p:cNvSpPr txBox="1">
            <a:spLocks noChangeArrowheads="1"/>
          </p:cNvSpPr>
          <p:nvPr/>
        </p:nvSpPr>
        <p:spPr bwMode="auto">
          <a:xfrm>
            <a:off x="1835150" y="6336075"/>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這是波動。方塊脈衝波！</a:t>
            </a:r>
          </a:p>
        </p:txBody>
      </p:sp>
      <p:pic>
        <p:nvPicPr>
          <p:cNvPr id="4" name="Picture 4" descr="1601">
            <a:extLst>
              <a:ext uri="{FF2B5EF4-FFF2-40B4-BE49-F238E27FC236}">
                <a16:creationId xmlns:a16="http://schemas.microsoft.com/office/drawing/2014/main" id="{0CC97547-4E35-A41E-D46F-057EA10F5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9208" b="4234"/>
          <a:stretch>
            <a:fillRect/>
          </a:stretch>
        </p:blipFill>
        <p:spPr bwMode="auto">
          <a:xfrm>
            <a:off x="6796090" y="1836453"/>
            <a:ext cx="19573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266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19377"/>
          <a:stretch>
            <a:fillRect/>
          </a:stretch>
        </p:blipFill>
        <p:spPr bwMode="auto">
          <a:xfrm>
            <a:off x="2627313" y="908050"/>
            <a:ext cx="30749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2555875" y="4797425"/>
            <a:ext cx="2663825"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電場是複雜而有個性的</a:t>
            </a:r>
          </a:p>
        </p:txBody>
      </p:sp>
      <p:sp>
        <p:nvSpPr>
          <p:cNvPr id="49156" name="Text Box 25"/>
          <p:cNvSpPr txBox="1">
            <a:spLocks noChangeArrowheads="1"/>
          </p:cNvSpPr>
          <p:nvPr/>
        </p:nvSpPr>
        <p:spPr bwMode="auto">
          <a:xfrm>
            <a:off x="2555875" y="3789363"/>
            <a:ext cx="2971800" cy="376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電場是一個方便的計算工具</a:t>
            </a:r>
          </a:p>
        </p:txBody>
      </p:sp>
      <p:sp>
        <p:nvSpPr>
          <p:cNvPr id="49157" name="Text Box 8"/>
          <p:cNvSpPr txBox="1">
            <a:spLocks noChangeArrowheads="1"/>
          </p:cNvSpPr>
          <p:nvPr/>
        </p:nvSpPr>
        <p:spPr bwMode="auto">
          <a:xfrm>
            <a:off x="2555875" y="4292600"/>
            <a:ext cx="4343400"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電場的引進使得電力可以不再是超距力</a:t>
            </a:r>
          </a:p>
        </p:txBody>
      </p:sp>
      <p:sp>
        <p:nvSpPr>
          <p:cNvPr id="49158" name="Text Box 8"/>
          <p:cNvSpPr txBox="1">
            <a:spLocks noChangeArrowheads="1"/>
          </p:cNvSpPr>
          <p:nvPr/>
        </p:nvSpPr>
        <p:spPr bwMode="auto">
          <a:xfrm>
            <a:off x="2555875" y="5229225"/>
            <a:ext cx="22098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電場可以攜帶能量</a:t>
            </a:r>
          </a:p>
        </p:txBody>
      </p:sp>
      <p:sp>
        <p:nvSpPr>
          <p:cNvPr id="49159" name="Text Box 8"/>
          <p:cNvSpPr txBox="1">
            <a:spLocks noChangeArrowheads="1"/>
          </p:cNvSpPr>
          <p:nvPr/>
        </p:nvSpPr>
        <p:spPr bwMode="auto">
          <a:xfrm>
            <a:off x="2555875" y="5949950"/>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電場是獨立的，本身就是物理實體</a:t>
            </a:r>
          </a:p>
        </p:txBody>
      </p:sp>
    </p:spTree>
    <p:extLst>
      <p:ext uri="{BB962C8B-B14F-4D97-AF65-F5344CB8AC3E}">
        <p14:creationId xmlns:p14="http://schemas.microsoft.com/office/powerpoint/2010/main" val="2243950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32_Figure.jpg"/>
          <p:cNvPicPr>
            <a:picLocks noChangeAspect="1"/>
          </p:cNvPicPr>
          <p:nvPr/>
        </p:nvPicPr>
        <p:blipFill rotWithShape="1">
          <a:blip r:embed="rId2" cstate="print">
            <a:extLst>
              <a:ext uri="{28A0092B-C50C-407E-A947-70E740481C1C}">
                <a14:useLocalDpi xmlns:a14="http://schemas.microsoft.com/office/drawing/2010/main" val="0"/>
              </a:ext>
            </a:extLst>
          </a:blip>
          <a:srcRect b="2804"/>
          <a:stretch/>
        </p:blipFill>
        <p:spPr>
          <a:xfrm>
            <a:off x="2934775" y="953725"/>
            <a:ext cx="2708657" cy="2642440"/>
          </a:xfrm>
          <a:prstGeom prst="rect">
            <a:avLst/>
          </a:prstGeom>
        </p:spPr>
      </p:pic>
      <p:pic>
        <p:nvPicPr>
          <p:cNvPr id="3" name="Picture 1" descr="30_35_Figure.jpg"/>
          <p:cNvPicPr>
            <a:picLocks noChangeAspect="1"/>
          </p:cNvPicPr>
          <p:nvPr/>
        </p:nvPicPr>
        <p:blipFill rotWithShape="1">
          <a:blip r:embed="rId3" cstate="print">
            <a:extLst>
              <a:ext uri="{28A0092B-C50C-407E-A947-70E740481C1C}">
                <a14:useLocalDpi xmlns:a14="http://schemas.microsoft.com/office/drawing/2010/main" val="0"/>
              </a:ext>
            </a:extLst>
          </a:blip>
          <a:srcRect b="2804"/>
          <a:stretch/>
        </p:blipFill>
        <p:spPr>
          <a:xfrm>
            <a:off x="2934776" y="3699030"/>
            <a:ext cx="2595692" cy="2880319"/>
          </a:xfrm>
          <a:prstGeom prst="rect">
            <a:avLst/>
          </a:prstGeom>
        </p:spPr>
      </p:pic>
      <p:pic>
        <p:nvPicPr>
          <p:cNvPr id="4" name="Picture 1" descr="30_33_Figure.jpg"/>
          <p:cNvPicPr>
            <a:picLocks noChangeAspect="1"/>
          </p:cNvPicPr>
          <p:nvPr/>
        </p:nvPicPr>
        <p:blipFill rotWithShape="1">
          <a:blip r:embed="rId4" cstate="print">
            <a:extLst>
              <a:ext uri="{28A0092B-C50C-407E-A947-70E740481C1C}">
                <a14:useLocalDpi xmlns:a14="http://schemas.microsoft.com/office/drawing/2010/main" val="0"/>
              </a:ext>
            </a:extLst>
          </a:blip>
          <a:srcRect b="2804"/>
          <a:stretch/>
        </p:blipFill>
        <p:spPr>
          <a:xfrm>
            <a:off x="5742130" y="970594"/>
            <a:ext cx="2724984" cy="2629262"/>
          </a:xfrm>
          <a:prstGeom prst="rect">
            <a:avLst/>
          </a:prstGeom>
        </p:spPr>
      </p:pic>
      <p:sp>
        <p:nvSpPr>
          <p:cNvPr id="5" name="文字方塊 4"/>
          <p:cNvSpPr txBox="1"/>
          <p:nvPr/>
        </p:nvSpPr>
        <p:spPr>
          <a:xfrm>
            <a:off x="2934776" y="413665"/>
            <a:ext cx="3167394" cy="369332"/>
          </a:xfrm>
          <a:prstGeom prst="rect">
            <a:avLst/>
          </a:prstGeom>
          <a:noFill/>
        </p:spPr>
        <p:txBody>
          <a:bodyPr wrap="square" rtlCol="0">
            <a:spAutoFit/>
          </a:bodyPr>
          <a:lstStyle/>
          <a:p>
            <a:r>
              <a:rPr lang="zh-TW" altLang="en-US" sz="1800" dirty="0"/>
              <a:t>脈衝電磁波 </a:t>
            </a:r>
            <a:r>
              <a:rPr lang="en-US" altLang="zh-TW" sz="1800" dirty="0"/>
              <a:t>Pulse EM Wave</a:t>
            </a:r>
            <a:endParaRPr lang="zh-TW" altLang="en-US" sz="1800" dirty="0"/>
          </a:p>
        </p:txBody>
      </p:sp>
      <mc:AlternateContent xmlns:mc="http://schemas.openxmlformats.org/markup-compatibility/2006" xmlns:a14="http://schemas.microsoft.com/office/drawing/2010/main">
        <mc:Choice Requires="a14">
          <p:sp>
            <p:nvSpPr>
              <p:cNvPr id="6" name="文字方塊 5"/>
              <p:cNvSpPr txBox="1"/>
              <p:nvPr/>
            </p:nvSpPr>
            <p:spPr>
              <a:xfrm>
                <a:off x="5742130" y="5049180"/>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5742130" y="5049180"/>
                <a:ext cx="1233992" cy="400110"/>
              </a:xfrm>
              <a:prstGeom prst="rect">
                <a:avLst/>
              </a:prstGeom>
              <a:blipFill rotWithShape="1">
                <a:blip r:embed="rId5"/>
                <a:stretch>
                  <a:fillRect/>
                </a:stretch>
              </a:blipFill>
            </p:spPr>
            <p:txBody>
              <a:bodyPr/>
              <a:lstStyle/>
              <a:p>
                <a:r>
                  <a:rPr lang="zh-TW" altLang="en-US">
                    <a:noFill/>
                  </a:rPr>
                  <a:t> </a:t>
                </a:r>
              </a:p>
            </p:txBody>
          </p:sp>
        </mc:Fallback>
      </mc:AlternateContent>
      <p:sp>
        <p:nvSpPr>
          <p:cNvPr id="7" name="矩形 6"/>
          <p:cNvSpPr/>
          <p:nvPr/>
        </p:nvSpPr>
        <p:spPr>
          <a:xfrm>
            <a:off x="73233" y="999297"/>
            <a:ext cx="3014740" cy="1994481"/>
          </a:xfrm>
          <a:prstGeom prst="rect">
            <a:avLst/>
          </a:prstGeom>
          <a:solidFill>
            <a:schemeClr val="bg1"/>
          </a:solidFill>
        </p:spPr>
        <p:txBody>
          <a:bodyPr wrap="square" rtlCol="0" anchor="ctr">
            <a:spAutoFit/>
          </a:bodyPr>
          <a:lstStyle/>
          <a:p>
            <a:pPr algn="ctr"/>
            <a:endParaRPr lang="zh-TW" altLang="en-US" sz="1800" dirty="0"/>
          </a:p>
        </p:txBody>
      </p:sp>
      <p:sp>
        <p:nvSpPr>
          <p:cNvPr id="8" name="Line 23"/>
          <p:cNvSpPr>
            <a:spLocks noChangeShapeType="1"/>
          </p:cNvSpPr>
          <p:nvPr/>
        </p:nvSpPr>
        <p:spPr bwMode="auto">
          <a:xfrm>
            <a:off x="1009858" y="2862079"/>
            <a:ext cx="194309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Line 24"/>
          <p:cNvSpPr>
            <a:spLocks noChangeShapeType="1"/>
          </p:cNvSpPr>
          <p:nvPr/>
        </p:nvSpPr>
        <p:spPr bwMode="auto">
          <a:xfrm flipV="1">
            <a:off x="1009858" y="1134879"/>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 name="Line 25"/>
          <p:cNvSpPr>
            <a:spLocks noChangeShapeType="1"/>
          </p:cNvSpPr>
          <p:nvPr/>
        </p:nvSpPr>
        <p:spPr bwMode="auto">
          <a:xfrm flipV="1">
            <a:off x="1009858" y="1998479"/>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26"/>
          <p:cNvSpPr>
            <a:spLocks noChangeShapeType="1"/>
          </p:cNvSpPr>
          <p:nvPr/>
        </p:nvSpPr>
        <p:spPr bwMode="auto">
          <a:xfrm>
            <a:off x="1009858" y="1998479"/>
            <a:ext cx="305875"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Line 27"/>
          <p:cNvSpPr>
            <a:spLocks noChangeShapeType="1"/>
          </p:cNvSpPr>
          <p:nvPr/>
        </p:nvSpPr>
        <p:spPr bwMode="auto">
          <a:xfrm>
            <a:off x="1321033" y="1998479"/>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28"/>
          <p:cNvSpPr>
            <a:spLocks noChangeShapeType="1"/>
          </p:cNvSpPr>
          <p:nvPr/>
        </p:nvSpPr>
        <p:spPr bwMode="auto">
          <a:xfrm>
            <a:off x="1321033" y="2862079"/>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4" name="Text Box 29"/>
              <p:cNvSpPr txBox="1">
                <a:spLocks noChangeArrowheads="1"/>
              </p:cNvSpPr>
              <p:nvPr/>
            </p:nvSpPr>
            <p:spPr bwMode="auto">
              <a:xfrm>
                <a:off x="649054" y="1088841"/>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14" name="Text Box 29"/>
              <p:cNvSpPr txBox="1">
                <a:spLocks noRot="1" noChangeAspect="1" noMove="1" noResize="1" noEditPoints="1" noAdjustHandles="1" noChangeArrowheads="1" noChangeShapeType="1" noTextEdit="1"/>
              </p:cNvSpPr>
              <p:nvPr/>
            </p:nvSpPr>
            <p:spPr bwMode="auto">
              <a:xfrm>
                <a:off x="649054" y="1088841"/>
                <a:ext cx="360362" cy="369332"/>
              </a:xfrm>
              <a:prstGeom prst="rect">
                <a:avLst/>
              </a:prstGeom>
              <a:blipFill rotWithShape="1">
                <a:blip r:embed="rId6"/>
                <a:stretch>
                  <a:fillRect b="-1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Text Box 30"/>
              <p:cNvSpPr txBox="1">
                <a:spLocks noChangeArrowheads="1"/>
              </p:cNvSpPr>
              <p:nvPr/>
            </p:nvSpPr>
            <p:spPr bwMode="auto">
              <a:xfrm>
                <a:off x="2611299" y="2430279"/>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15" name="Text Box 30"/>
              <p:cNvSpPr txBox="1">
                <a:spLocks noRot="1" noChangeAspect="1" noMove="1" noResize="1" noEditPoints="1" noAdjustHandles="1" noChangeArrowheads="1" noChangeShapeType="1" noTextEdit="1"/>
              </p:cNvSpPr>
              <p:nvPr/>
            </p:nvSpPr>
            <p:spPr bwMode="auto">
              <a:xfrm>
                <a:off x="2611299" y="2430279"/>
                <a:ext cx="288131" cy="36933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6" name="Line 28"/>
          <p:cNvSpPr>
            <a:spLocks noChangeShapeType="1"/>
          </p:cNvSpPr>
          <p:nvPr/>
        </p:nvSpPr>
        <p:spPr bwMode="auto">
          <a:xfrm>
            <a:off x="374269" y="2862079"/>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1240018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01882" y="2414475"/>
            <a:ext cx="3144994" cy="2773504"/>
          </a:xfrm>
          <a:prstGeom prst="rect">
            <a:avLst/>
          </a:prstGeom>
          <a:solidFill>
            <a:schemeClr val="bg1"/>
          </a:solidFill>
        </p:spPr>
        <p:txBody>
          <a:bodyPr wrap="square" rtlCol="0" anchor="ctr">
            <a:spAutoFit/>
          </a:bodyPr>
          <a:lstStyle/>
          <a:p>
            <a:pPr algn="ctr"/>
            <a:endParaRPr lang="zh-TW" altLang="en-US" sz="1800" dirty="0"/>
          </a:p>
        </p:txBody>
      </p:sp>
      <p:sp>
        <p:nvSpPr>
          <p:cNvPr id="8" name="Line 23"/>
          <p:cNvSpPr>
            <a:spLocks noChangeShapeType="1"/>
          </p:cNvSpPr>
          <p:nvPr/>
        </p:nvSpPr>
        <p:spPr bwMode="auto">
          <a:xfrm>
            <a:off x="1233151" y="4530481"/>
            <a:ext cx="194309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Line 24"/>
          <p:cNvSpPr>
            <a:spLocks noChangeShapeType="1"/>
          </p:cNvSpPr>
          <p:nvPr/>
        </p:nvSpPr>
        <p:spPr bwMode="auto">
          <a:xfrm flipV="1">
            <a:off x="1233151" y="2803281"/>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 name="Line 25"/>
          <p:cNvSpPr>
            <a:spLocks noChangeShapeType="1"/>
          </p:cNvSpPr>
          <p:nvPr/>
        </p:nvSpPr>
        <p:spPr bwMode="auto">
          <a:xfrm flipV="1">
            <a:off x="1233151" y="3666881"/>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26"/>
          <p:cNvSpPr>
            <a:spLocks noChangeShapeType="1"/>
          </p:cNvSpPr>
          <p:nvPr/>
        </p:nvSpPr>
        <p:spPr bwMode="auto">
          <a:xfrm flipV="1">
            <a:off x="1233151" y="3664939"/>
            <a:ext cx="152937" cy="194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Line 27"/>
          <p:cNvSpPr>
            <a:spLocks noChangeShapeType="1"/>
          </p:cNvSpPr>
          <p:nvPr/>
        </p:nvSpPr>
        <p:spPr bwMode="auto">
          <a:xfrm>
            <a:off x="1386088" y="3666881"/>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28"/>
          <p:cNvSpPr>
            <a:spLocks noChangeShapeType="1"/>
          </p:cNvSpPr>
          <p:nvPr/>
        </p:nvSpPr>
        <p:spPr bwMode="auto">
          <a:xfrm flipV="1">
            <a:off x="2501771" y="4530480"/>
            <a:ext cx="221034" cy="408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4" name="Text Box 29"/>
              <p:cNvSpPr txBox="1">
                <a:spLocks noChangeArrowheads="1"/>
              </p:cNvSpPr>
              <p:nvPr/>
            </p:nvSpPr>
            <p:spPr bwMode="auto">
              <a:xfrm>
                <a:off x="872347" y="2757243"/>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14" name="Text Box 29"/>
              <p:cNvSpPr txBox="1">
                <a:spLocks noRot="1" noChangeAspect="1" noMove="1" noResize="1" noEditPoints="1" noAdjustHandles="1" noChangeArrowheads="1" noChangeShapeType="1" noTextEdit="1"/>
              </p:cNvSpPr>
              <p:nvPr/>
            </p:nvSpPr>
            <p:spPr bwMode="auto">
              <a:xfrm>
                <a:off x="872347" y="2757243"/>
                <a:ext cx="360362" cy="369332"/>
              </a:xfrm>
              <a:prstGeom prst="rect">
                <a:avLst/>
              </a:prstGeom>
              <a:blipFill>
                <a:blip r:embed="rId2"/>
                <a:stretch>
                  <a:fillRect b="-64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 Box 30"/>
              <p:cNvSpPr txBox="1">
                <a:spLocks noChangeArrowheads="1"/>
              </p:cNvSpPr>
              <p:nvPr/>
            </p:nvSpPr>
            <p:spPr bwMode="auto">
              <a:xfrm>
                <a:off x="3158578" y="4241362"/>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15" name="Text Box 30"/>
              <p:cNvSpPr txBox="1">
                <a:spLocks noRot="1" noChangeAspect="1" noMove="1" noResize="1" noEditPoints="1" noAdjustHandles="1" noChangeArrowheads="1" noChangeShapeType="1" noTextEdit="1"/>
              </p:cNvSpPr>
              <p:nvPr/>
            </p:nvSpPr>
            <p:spPr bwMode="auto">
              <a:xfrm>
                <a:off x="3158578" y="4241362"/>
                <a:ext cx="288131"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6" name="Line 28"/>
          <p:cNvSpPr>
            <a:spLocks noChangeShapeType="1"/>
          </p:cNvSpPr>
          <p:nvPr/>
        </p:nvSpPr>
        <p:spPr bwMode="auto">
          <a:xfrm>
            <a:off x="597562" y="4530481"/>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7" name="文字方塊 16"/>
          <p:cNvSpPr txBox="1"/>
          <p:nvPr/>
        </p:nvSpPr>
        <p:spPr>
          <a:xfrm>
            <a:off x="1519134" y="595584"/>
            <a:ext cx="6613805" cy="369332"/>
          </a:xfrm>
          <a:prstGeom prst="rect">
            <a:avLst/>
          </a:prstGeom>
          <a:noFill/>
        </p:spPr>
        <p:txBody>
          <a:bodyPr wrap="square" rtlCol="0">
            <a:spAutoFit/>
          </a:bodyPr>
          <a:lstStyle/>
          <a:p>
            <a:r>
              <a:rPr lang="zh-TW" altLang="en-US" sz="1800" dirty="0"/>
              <a:t>如果這個無限大的帶電板來回震盪。</a:t>
            </a:r>
            <a:endParaRPr lang="en-US" altLang="zh-TW" sz="1800" dirty="0"/>
          </a:p>
        </p:txBody>
      </p:sp>
      <p:pic>
        <p:nvPicPr>
          <p:cNvPr id="18" name="Picture 1" descr="30_38_Figure.jpg"/>
          <p:cNvPicPr>
            <a:picLocks noChangeAspect="1"/>
          </p:cNvPicPr>
          <p:nvPr/>
        </p:nvPicPr>
        <p:blipFill rotWithShape="1">
          <a:blip r:embed="rId4" cstate="print">
            <a:extLst>
              <a:ext uri="{28A0092B-C50C-407E-A947-70E740481C1C}">
                <a14:useLocalDpi xmlns:a14="http://schemas.microsoft.com/office/drawing/2010/main" val="0"/>
              </a:ext>
            </a:extLst>
          </a:blip>
          <a:srcRect b="3546"/>
          <a:stretch/>
        </p:blipFill>
        <p:spPr>
          <a:xfrm>
            <a:off x="3986935" y="2438890"/>
            <a:ext cx="4747817" cy="2700300"/>
          </a:xfrm>
          <a:prstGeom prst="rect">
            <a:avLst/>
          </a:prstGeom>
        </p:spPr>
      </p:pic>
      <p:sp>
        <p:nvSpPr>
          <p:cNvPr id="19" name="Line 25"/>
          <p:cNvSpPr>
            <a:spLocks noChangeShapeType="1"/>
          </p:cNvSpPr>
          <p:nvPr/>
        </p:nvSpPr>
        <p:spPr bwMode="auto">
          <a:xfrm flipV="1">
            <a:off x="1458722" y="3522794"/>
            <a:ext cx="0" cy="1007686"/>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26"/>
          <p:cNvSpPr>
            <a:spLocks noChangeShapeType="1"/>
          </p:cNvSpPr>
          <p:nvPr/>
        </p:nvSpPr>
        <p:spPr bwMode="auto">
          <a:xfrm flipV="1">
            <a:off x="1458722" y="3520852"/>
            <a:ext cx="152937" cy="194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27"/>
          <p:cNvSpPr>
            <a:spLocks noChangeShapeType="1"/>
          </p:cNvSpPr>
          <p:nvPr/>
        </p:nvSpPr>
        <p:spPr bwMode="auto">
          <a:xfrm>
            <a:off x="1611659" y="3522793"/>
            <a:ext cx="0" cy="100768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25"/>
          <p:cNvSpPr>
            <a:spLocks noChangeShapeType="1"/>
          </p:cNvSpPr>
          <p:nvPr/>
        </p:nvSpPr>
        <p:spPr bwMode="auto">
          <a:xfrm flipV="1">
            <a:off x="1678159" y="3664939"/>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Line 26"/>
          <p:cNvSpPr>
            <a:spLocks noChangeShapeType="1"/>
          </p:cNvSpPr>
          <p:nvPr/>
        </p:nvSpPr>
        <p:spPr bwMode="auto">
          <a:xfrm flipV="1">
            <a:off x="1678159" y="3662997"/>
            <a:ext cx="152937" cy="194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27"/>
          <p:cNvSpPr>
            <a:spLocks noChangeShapeType="1"/>
          </p:cNvSpPr>
          <p:nvPr/>
        </p:nvSpPr>
        <p:spPr bwMode="auto">
          <a:xfrm>
            <a:off x="1831096" y="3664939"/>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25"/>
          <p:cNvSpPr>
            <a:spLocks noChangeShapeType="1"/>
          </p:cNvSpPr>
          <p:nvPr/>
        </p:nvSpPr>
        <p:spPr bwMode="auto">
          <a:xfrm flipV="1">
            <a:off x="1898784" y="3882834"/>
            <a:ext cx="0" cy="65173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6" name="Line 26"/>
          <p:cNvSpPr>
            <a:spLocks noChangeShapeType="1"/>
          </p:cNvSpPr>
          <p:nvPr/>
        </p:nvSpPr>
        <p:spPr bwMode="auto">
          <a:xfrm flipV="1">
            <a:off x="1898784" y="3882834"/>
            <a:ext cx="15293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27"/>
          <p:cNvSpPr>
            <a:spLocks noChangeShapeType="1"/>
          </p:cNvSpPr>
          <p:nvPr/>
        </p:nvSpPr>
        <p:spPr bwMode="auto">
          <a:xfrm>
            <a:off x="2051721" y="3882834"/>
            <a:ext cx="0" cy="65173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 name="Line 25"/>
          <p:cNvSpPr>
            <a:spLocks noChangeShapeType="1"/>
          </p:cNvSpPr>
          <p:nvPr/>
        </p:nvSpPr>
        <p:spPr bwMode="auto">
          <a:xfrm flipV="1">
            <a:off x="2123809" y="4096738"/>
            <a:ext cx="0" cy="43783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Line 26"/>
          <p:cNvSpPr>
            <a:spLocks noChangeShapeType="1"/>
          </p:cNvSpPr>
          <p:nvPr/>
        </p:nvSpPr>
        <p:spPr bwMode="auto">
          <a:xfrm flipV="1">
            <a:off x="2123809" y="4096738"/>
            <a:ext cx="15293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0" name="Line 27"/>
          <p:cNvSpPr>
            <a:spLocks noChangeShapeType="1"/>
          </p:cNvSpPr>
          <p:nvPr/>
        </p:nvSpPr>
        <p:spPr bwMode="auto">
          <a:xfrm>
            <a:off x="2276746" y="4096738"/>
            <a:ext cx="0" cy="43782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1" name="Line 25"/>
          <p:cNvSpPr>
            <a:spLocks noChangeShapeType="1"/>
          </p:cNvSpPr>
          <p:nvPr/>
        </p:nvSpPr>
        <p:spPr bwMode="auto">
          <a:xfrm flipV="1">
            <a:off x="2348834" y="4283344"/>
            <a:ext cx="0" cy="25122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2" name="Line 26"/>
          <p:cNvSpPr>
            <a:spLocks noChangeShapeType="1"/>
          </p:cNvSpPr>
          <p:nvPr/>
        </p:nvSpPr>
        <p:spPr bwMode="auto">
          <a:xfrm flipV="1">
            <a:off x="2348834" y="4283345"/>
            <a:ext cx="15293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3" name="Line 27"/>
          <p:cNvSpPr>
            <a:spLocks noChangeShapeType="1"/>
          </p:cNvSpPr>
          <p:nvPr/>
        </p:nvSpPr>
        <p:spPr bwMode="auto">
          <a:xfrm>
            <a:off x="2501771" y="4283346"/>
            <a:ext cx="0" cy="251221"/>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7" name="Line 25"/>
          <p:cNvSpPr>
            <a:spLocks noChangeShapeType="1"/>
          </p:cNvSpPr>
          <p:nvPr/>
        </p:nvSpPr>
        <p:spPr bwMode="auto">
          <a:xfrm flipH="1">
            <a:off x="2732571" y="4523541"/>
            <a:ext cx="0" cy="27357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8" name="Line 26"/>
          <p:cNvSpPr>
            <a:spLocks noChangeShapeType="1"/>
          </p:cNvSpPr>
          <p:nvPr/>
        </p:nvSpPr>
        <p:spPr bwMode="auto">
          <a:xfrm flipV="1">
            <a:off x="2745218" y="4793604"/>
            <a:ext cx="140694"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9" name="Line 27"/>
          <p:cNvSpPr>
            <a:spLocks noChangeShapeType="1"/>
          </p:cNvSpPr>
          <p:nvPr/>
        </p:nvSpPr>
        <p:spPr bwMode="auto">
          <a:xfrm flipV="1">
            <a:off x="2884971" y="4523538"/>
            <a:ext cx="0" cy="273581"/>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1" name="Line 25"/>
          <p:cNvSpPr>
            <a:spLocks noChangeShapeType="1"/>
          </p:cNvSpPr>
          <p:nvPr/>
        </p:nvSpPr>
        <p:spPr bwMode="auto">
          <a:xfrm flipH="1">
            <a:off x="2948997" y="4539154"/>
            <a:ext cx="941" cy="513806"/>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2" name="Line 26"/>
          <p:cNvSpPr>
            <a:spLocks noChangeShapeType="1"/>
          </p:cNvSpPr>
          <p:nvPr/>
        </p:nvSpPr>
        <p:spPr bwMode="auto">
          <a:xfrm flipV="1">
            <a:off x="2949938" y="5052961"/>
            <a:ext cx="153341"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3" name="Line 27"/>
          <p:cNvSpPr>
            <a:spLocks noChangeShapeType="1"/>
          </p:cNvSpPr>
          <p:nvPr/>
        </p:nvSpPr>
        <p:spPr bwMode="auto">
          <a:xfrm flipH="1" flipV="1">
            <a:off x="3102337" y="4539149"/>
            <a:ext cx="941" cy="51381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4" name="文字方塊 43"/>
              <p:cNvSpPr txBox="1"/>
              <p:nvPr/>
            </p:nvSpPr>
            <p:spPr>
              <a:xfrm>
                <a:off x="1519134" y="1026085"/>
                <a:ext cx="5282839" cy="369332"/>
              </a:xfrm>
              <a:prstGeom prst="rect">
                <a:avLst/>
              </a:prstGeom>
              <a:noFill/>
            </p:spPr>
            <p:txBody>
              <a:bodyPr wrap="square" rtlCol="0">
                <a:spAutoFit/>
              </a:bodyPr>
              <a:lstStyle/>
              <a:p>
                <a14:m>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=0</m:t>
                    </m:r>
                  </m:oMath>
                </a14:m>
                <a:r>
                  <a:rPr lang="zh-TW" altLang="en-US" sz="1800" dirty="0"/>
                  <a:t>處的電流大小會是一個時間的正弦函數。</a:t>
                </a:r>
              </a:p>
            </p:txBody>
          </p:sp>
        </mc:Choice>
        <mc:Fallback xmlns="">
          <p:sp>
            <p:nvSpPr>
              <p:cNvPr id="44" name="文字方塊 43"/>
              <p:cNvSpPr txBox="1">
                <a:spLocks noRot="1" noChangeAspect="1" noMove="1" noResize="1" noEditPoints="1" noAdjustHandles="1" noChangeArrowheads="1" noChangeShapeType="1" noTextEdit="1"/>
              </p:cNvSpPr>
              <p:nvPr/>
            </p:nvSpPr>
            <p:spPr>
              <a:xfrm>
                <a:off x="1519134" y="1026085"/>
                <a:ext cx="5282839" cy="369332"/>
              </a:xfrm>
              <a:prstGeom prst="rect">
                <a:avLst/>
              </a:prstGeom>
              <a:blipFill>
                <a:blip r:embed="rId5"/>
                <a:stretch>
                  <a:fillRect t="-6667" b="-23333"/>
                </a:stretch>
              </a:blipFill>
            </p:spPr>
            <p:txBody>
              <a:bodyPr/>
              <a:lstStyle/>
              <a:p>
                <a:r>
                  <a:rPr lang="en-TW">
                    <a:noFill/>
                  </a:rPr>
                  <a:t> </a:t>
                </a:r>
              </a:p>
            </p:txBody>
          </p:sp>
        </mc:Fallback>
      </mc:AlternateContent>
      <p:sp>
        <p:nvSpPr>
          <p:cNvPr id="45" name="文字方塊 44"/>
          <p:cNvSpPr txBox="1"/>
          <p:nvPr/>
        </p:nvSpPr>
        <p:spPr>
          <a:xfrm>
            <a:off x="1516681" y="1443422"/>
            <a:ext cx="6980145" cy="369332"/>
          </a:xfrm>
          <a:prstGeom prst="rect">
            <a:avLst/>
          </a:prstGeom>
          <a:noFill/>
        </p:spPr>
        <p:txBody>
          <a:bodyPr wrap="square" rtlCol="0">
            <a:spAutoFit/>
          </a:bodyPr>
          <a:lstStyle/>
          <a:p>
            <a:r>
              <a:rPr lang="zh-TW" altLang="en-US" sz="1800" dirty="0"/>
              <a:t>效果等於將一系列，連續出發的脈衝電磁波疊加起來，</a:t>
            </a:r>
          </a:p>
        </p:txBody>
      </p:sp>
      <p:sp>
        <p:nvSpPr>
          <p:cNvPr id="40" name="文字方塊 39">
            <a:extLst>
              <a:ext uri="{FF2B5EF4-FFF2-40B4-BE49-F238E27FC236}">
                <a16:creationId xmlns:a16="http://schemas.microsoft.com/office/drawing/2014/main" id="{87C9533B-65EE-2B45-998E-8A83B77F42CE}"/>
              </a:ext>
            </a:extLst>
          </p:cNvPr>
          <p:cNvSpPr txBox="1"/>
          <p:nvPr/>
        </p:nvSpPr>
        <p:spPr>
          <a:xfrm>
            <a:off x="1515593" y="5876151"/>
            <a:ext cx="5282839" cy="369332"/>
          </a:xfrm>
          <a:prstGeom prst="rect">
            <a:avLst/>
          </a:prstGeom>
          <a:noFill/>
        </p:spPr>
        <p:txBody>
          <a:bodyPr wrap="square" rtlCol="0">
            <a:spAutoFit/>
          </a:bodyPr>
          <a:lstStyle/>
          <a:p>
            <a:r>
              <a:rPr lang="zh-TW" altLang="en-US" sz="1800" dirty="0"/>
              <a:t>正弦波可以看成一系列方塊波的疊加！</a:t>
            </a:r>
          </a:p>
        </p:txBody>
      </p:sp>
      <p:cxnSp>
        <p:nvCxnSpPr>
          <p:cNvPr id="3" name="Straight Arrow Connector 2">
            <a:extLst>
              <a:ext uri="{FF2B5EF4-FFF2-40B4-BE49-F238E27FC236}">
                <a16:creationId xmlns:a16="http://schemas.microsoft.com/office/drawing/2014/main" id="{315DE06A-F9BE-4E10-BA4E-2E95A6473DCC}"/>
              </a:ext>
            </a:extLst>
          </p:cNvPr>
          <p:cNvCxnSpPr/>
          <p:nvPr/>
        </p:nvCxnSpPr>
        <p:spPr>
          <a:xfrm>
            <a:off x="1290023" y="4008002"/>
            <a:ext cx="6702357" cy="529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2D903FD-3BAD-4960-D64B-E0AD5A621711}"/>
              </a:ext>
            </a:extLst>
          </p:cNvPr>
          <p:cNvCxnSpPr>
            <a:cxnSpLocks/>
          </p:cNvCxnSpPr>
          <p:nvPr/>
        </p:nvCxnSpPr>
        <p:spPr>
          <a:xfrm>
            <a:off x="1515594" y="3861056"/>
            <a:ext cx="6067340" cy="4462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89A41BE-23F0-F93E-94E8-51DE7D07F804}"/>
              </a:ext>
            </a:extLst>
          </p:cNvPr>
          <p:cNvCxnSpPr>
            <a:cxnSpLocks/>
          </p:cNvCxnSpPr>
          <p:nvPr/>
        </p:nvCxnSpPr>
        <p:spPr>
          <a:xfrm>
            <a:off x="1737135" y="3759567"/>
            <a:ext cx="5490160" cy="354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1653EA9-5F5E-C1C2-F44E-C5216D41204F}"/>
              </a:ext>
            </a:extLst>
          </p:cNvPr>
          <p:cNvSpPr txBox="1"/>
          <p:nvPr/>
        </p:nvSpPr>
        <p:spPr>
          <a:xfrm>
            <a:off x="1519134" y="1863364"/>
            <a:ext cx="4572000" cy="369332"/>
          </a:xfrm>
          <a:prstGeom prst="rect">
            <a:avLst/>
          </a:prstGeom>
          <a:noFill/>
        </p:spPr>
        <p:txBody>
          <a:bodyPr wrap="square">
            <a:spAutoFit/>
          </a:bodyPr>
          <a:lstStyle/>
          <a:p>
            <a:r>
              <a:rPr lang="zh-TW" altLang="en-US" sz="1800" dirty="0"/>
              <a:t>而電場大小為出發時間的正弦函數！</a:t>
            </a:r>
            <a:endParaRPr lang="en-TW" sz="1800" dirty="0"/>
          </a:p>
        </p:txBody>
      </p:sp>
      <mc:AlternateContent xmlns:mc="http://schemas.openxmlformats.org/markup-compatibility/2006" xmlns:a14="http://schemas.microsoft.com/office/drawing/2010/main">
        <mc:Choice Requires="a14">
          <p:sp>
            <p:nvSpPr>
              <p:cNvPr id="49" name="文字方塊 4">
                <a:extLst>
                  <a:ext uri="{FF2B5EF4-FFF2-40B4-BE49-F238E27FC236}">
                    <a16:creationId xmlns:a16="http://schemas.microsoft.com/office/drawing/2014/main" id="{E008AFFA-0564-7D77-C8C8-199C31948120}"/>
                  </a:ext>
                </a:extLst>
              </p:cNvPr>
              <p:cNvSpPr txBox="1"/>
              <p:nvPr/>
            </p:nvSpPr>
            <p:spPr>
              <a:xfrm>
                <a:off x="1515594" y="5439732"/>
                <a:ext cx="5282838" cy="369332"/>
              </a:xfrm>
              <a:prstGeom prst="rect">
                <a:avLst/>
              </a:prstGeom>
              <a:noFill/>
            </p:spPr>
            <p:txBody>
              <a:bodyPr wrap="square" rtlCol="0">
                <a:spAutoFit/>
              </a:bodyPr>
              <a:lstStyle/>
              <a:p>
                <a:r>
                  <a:rPr lang="zh-TW" altLang="en-US" sz="1800" dirty="0"/>
                  <a:t>如此電磁場在空間中的分布即為一</a:t>
                </a:r>
                <a14:m>
                  <m:oMath xmlns:m="http://schemas.openxmlformats.org/officeDocument/2006/math">
                    <m:r>
                      <a:rPr lang="en-US" altLang="zh-TW" sz="1800" b="0" i="1" dirty="0" smtClean="0">
                        <a:latin typeface="Cambria Math" panose="02040503050406030204" pitchFamily="18" charset="0"/>
                      </a:rPr>
                      <m:t>𝑥</m:t>
                    </m:r>
                  </m:oMath>
                </a14:m>
                <a:r>
                  <a:rPr lang="zh-TW" altLang="en-US" sz="1800" dirty="0"/>
                  <a:t>的正弦函數。</a:t>
                </a:r>
              </a:p>
            </p:txBody>
          </p:sp>
        </mc:Choice>
        <mc:Fallback xmlns="">
          <p:sp>
            <p:nvSpPr>
              <p:cNvPr id="49" name="文字方塊 4">
                <a:extLst>
                  <a:ext uri="{FF2B5EF4-FFF2-40B4-BE49-F238E27FC236}">
                    <a16:creationId xmlns:a16="http://schemas.microsoft.com/office/drawing/2014/main" id="{E008AFFA-0564-7D77-C8C8-199C31948120}"/>
                  </a:ext>
                </a:extLst>
              </p:cNvPr>
              <p:cNvSpPr txBox="1">
                <a:spLocks noRot="1" noChangeAspect="1" noMove="1" noResize="1" noEditPoints="1" noAdjustHandles="1" noChangeArrowheads="1" noChangeShapeType="1" noTextEdit="1"/>
              </p:cNvSpPr>
              <p:nvPr/>
            </p:nvSpPr>
            <p:spPr>
              <a:xfrm>
                <a:off x="1515594" y="5439732"/>
                <a:ext cx="5282838" cy="369332"/>
              </a:xfrm>
              <a:prstGeom prst="rect">
                <a:avLst/>
              </a:prstGeom>
              <a:blipFill>
                <a:blip r:embed="rId6"/>
                <a:stretch>
                  <a:fillRect l="-959"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282313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0" grpId="0"/>
      <p:bldP spid="48" grpId="0"/>
      <p:bldP spid="4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1482636" y="4014065"/>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30_38_Figure.jpg"/>
          <p:cNvPicPr>
            <a:picLocks noChangeAspect="1"/>
          </p:cNvPicPr>
          <p:nvPr/>
        </p:nvPicPr>
        <p:blipFill rotWithShape="1">
          <a:blip r:embed="rId3" cstate="print">
            <a:extLst>
              <a:ext uri="{28A0092B-C50C-407E-A947-70E740481C1C}">
                <a14:useLocalDpi xmlns:a14="http://schemas.microsoft.com/office/drawing/2010/main" val="0"/>
              </a:ext>
            </a:extLst>
          </a:blip>
          <a:srcRect b="3546"/>
          <a:stretch/>
        </p:blipFill>
        <p:spPr>
          <a:xfrm>
            <a:off x="1456954" y="1275266"/>
            <a:ext cx="4015180" cy="2283616"/>
          </a:xfrm>
          <a:prstGeom prst="rect">
            <a:avLst/>
          </a:prstGeom>
        </p:spPr>
      </p:pic>
      <mc:AlternateContent xmlns:mc="http://schemas.openxmlformats.org/markup-compatibility/2006" xmlns:a14="http://schemas.microsoft.com/office/drawing/2010/main">
        <mc:Choice Requires="a14">
          <p:sp>
            <p:nvSpPr>
              <p:cNvPr id="5" name="文字方塊 4"/>
              <p:cNvSpPr txBox="1"/>
              <p:nvPr/>
            </p:nvSpPr>
            <p:spPr>
              <a:xfrm>
                <a:off x="1402340" y="385476"/>
                <a:ext cx="5282838" cy="369332"/>
              </a:xfrm>
              <a:prstGeom prst="rect">
                <a:avLst/>
              </a:prstGeom>
              <a:noFill/>
            </p:spPr>
            <p:txBody>
              <a:bodyPr wrap="square" rtlCol="0">
                <a:spAutoFit/>
              </a:bodyPr>
              <a:lstStyle/>
              <a:p>
                <a:r>
                  <a:rPr lang="zh-TW" altLang="en-US" sz="1800" dirty="0"/>
                  <a:t>如此電磁場在空間中的分布即為一</a:t>
                </a:r>
                <a14:m>
                  <m:oMath xmlns:m="http://schemas.openxmlformats.org/officeDocument/2006/math">
                    <m:r>
                      <a:rPr lang="en-US" altLang="zh-TW" sz="1800" b="0" i="1" dirty="0" smtClean="0">
                        <a:latin typeface="Cambria Math" panose="02040503050406030204" pitchFamily="18" charset="0"/>
                      </a:rPr>
                      <m:t>𝑥</m:t>
                    </m:r>
                  </m:oMath>
                </a14:m>
                <a:r>
                  <a:rPr lang="zh-TW" altLang="en-US" sz="1800" dirty="0"/>
                  <a:t>的正弦函數。</a:t>
                </a:r>
              </a:p>
            </p:txBody>
          </p:sp>
        </mc:Choice>
        <mc:Fallback xmlns="">
          <p:sp>
            <p:nvSpPr>
              <p:cNvPr id="5" name="文字方塊 4"/>
              <p:cNvSpPr txBox="1">
                <a:spLocks noRot="1" noChangeAspect="1" noMove="1" noResize="1" noEditPoints="1" noAdjustHandles="1" noChangeArrowheads="1" noChangeShapeType="1" noTextEdit="1"/>
              </p:cNvSpPr>
              <p:nvPr/>
            </p:nvSpPr>
            <p:spPr>
              <a:xfrm>
                <a:off x="1402340" y="385476"/>
                <a:ext cx="5282838" cy="369332"/>
              </a:xfrm>
              <a:prstGeom prst="rect">
                <a:avLst/>
              </a:prstGeom>
              <a:blipFill>
                <a:blip r:embed="rId4"/>
                <a:stretch>
                  <a:fillRect l="-959"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402340" y="809212"/>
                <a:ext cx="6075675" cy="369332"/>
              </a:xfrm>
              <a:prstGeom prst="rect">
                <a:avLst/>
              </a:prstGeom>
              <a:noFill/>
            </p:spPr>
            <p:txBody>
              <a:bodyPr wrap="square" rtlCol="0">
                <a:spAutoFit/>
              </a:bodyPr>
              <a:lstStyle/>
              <a:p>
                <a:r>
                  <a:rPr lang="zh-TW" altLang="en-US" sz="1800" dirty="0"/>
                  <a:t>整個函數會以波速</a:t>
                </a:r>
                <a14:m>
                  <m:oMath xmlns:m="http://schemas.openxmlformats.org/officeDocument/2006/math">
                    <m:r>
                      <a:rPr lang="en-US" altLang="zh-TW" sz="1800" b="0" i="1" smtClean="0">
                        <a:latin typeface="Cambria Math"/>
                      </a:rPr>
                      <m:t>𝑐</m:t>
                    </m:r>
                  </m:oMath>
                </a14:m>
                <a:r>
                  <a:rPr lang="zh-TW" altLang="en-US" sz="1800" dirty="0"/>
                  <a:t>在空間移動，這就是正弦電磁波。</a:t>
                </a:r>
                <a:endParaRPr lang="en-US" altLang="zh-TW"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402340" y="809212"/>
                <a:ext cx="6075675" cy="369332"/>
              </a:xfrm>
              <a:prstGeom prst="rect">
                <a:avLst/>
              </a:prstGeom>
              <a:blipFill>
                <a:blip r:embed="rId5"/>
                <a:stretch>
                  <a:fillRect l="-8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671304" y="2528900"/>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671304" y="2528900"/>
                <a:ext cx="1233992" cy="400110"/>
              </a:xfrm>
              <a:prstGeom prst="rect">
                <a:avLst/>
              </a:prstGeom>
              <a:blipFill>
                <a:blip r:embed="rId6"/>
                <a:stretch>
                  <a:fillRect/>
                </a:stretch>
              </a:blipFill>
            </p:spPr>
            <p:txBody>
              <a:bodyPr/>
              <a:lstStyle/>
              <a:p>
                <a:r>
                  <a:rPr lang="en-TW">
                    <a:noFill/>
                  </a:rPr>
                  <a:t> </a:t>
                </a:r>
              </a:p>
            </p:txBody>
          </p:sp>
        </mc:Fallback>
      </mc:AlternateContent>
      <p:sp>
        <p:nvSpPr>
          <p:cNvPr id="12" name="文字方塊 11"/>
          <p:cNvSpPr txBox="1"/>
          <p:nvPr/>
        </p:nvSpPr>
        <p:spPr>
          <a:xfrm>
            <a:off x="5671304" y="1943835"/>
            <a:ext cx="1896766" cy="369332"/>
          </a:xfrm>
          <a:prstGeom prst="rect">
            <a:avLst/>
          </a:prstGeom>
          <a:noFill/>
        </p:spPr>
        <p:txBody>
          <a:bodyPr wrap="square" rtlCol="0">
            <a:spAutoFit/>
          </a:bodyPr>
          <a:lstStyle/>
          <a:p>
            <a:r>
              <a:rPr lang="zh-TW" altLang="en-US" sz="1800" dirty="0"/>
              <a:t>對每一片脈衝波：</a:t>
            </a:r>
          </a:p>
        </p:txBody>
      </p:sp>
      <p:pic>
        <p:nvPicPr>
          <p:cNvPr id="10" name="Picture 3" descr="\\Mac\Home\Downloads\Electromagneticwave3D.gif">
            <a:extLst>
              <a:ext uri="{FF2B5EF4-FFF2-40B4-BE49-F238E27FC236}">
                <a16:creationId xmlns:a16="http://schemas.microsoft.com/office/drawing/2014/main" id="{253451CB-8146-0A89-CD35-D733115B92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71304" y="3291062"/>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25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512671" y="209491"/>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10"/>
          <p:cNvSpPr txBox="1">
            <a:spLocks noChangeArrowheads="1"/>
          </p:cNvSpPr>
          <p:nvPr/>
        </p:nvSpPr>
        <p:spPr bwMode="auto">
          <a:xfrm>
            <a:off x="791580" y="5517992"/>
            <a:ext cx="3825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這稱為正弦電磁波。</a:t>
            </a:r>
          </a:p>
        </p:txBody>
      </p:sp>
      <p:pic>
        <p:nvPicPr>
          <p:cNvPr id="13" name="Picture 1" descr="30_38_Figure.jpg"/>
          <p:cNvPicPr>
            <a:picLocks noChangeAspect="1"/>
          </p:cNvPicPr>
          <p:nvPr/>
        </p:nvPicPr>
        <p:blipFill rotWithShape="1">
          <a:blip r:embed="rId3" cstate="print">
            <a:extLst>
              <a:ext uri="{28A0092B-C50C-407E-A947-70E740481C1C}">
                <a14:useLocalDpi xmlns:a14="http://schemas.microsoft.com/office/drawing/2010/main" val="0"/>
              </a:ext>
            </a:extLst>
          </a:blip>
          <a:srcRect b="3546"/>
          <a:stretch/>
        </p:blipFill>
        <p:spPr>
          <a:xfrm>
            <a:off x="4652940" y="209492"/>
            <a:ext cx="4015180" cy="2283616"/>
          </a:xfrm>
          <a:prstGeom prst="rect">
            <a:avLst/>
          </a:prstGeom>
        </p:spPr>
      </p:pic>
      <mc:AlternateContent xmlns:mc="http://schemas.openxmlformats.org/markup-compatibility/2006">
        <mc:Choice xmlns:a14="http://schemas.microsoft.com/office/drawing/2010/main" Requires="a14">
          <p:sp>
            <p:nvSpPr>
              <p:cNvPr id="14" name="文字方塊 13"/>
              <p:cNvSpPr txBox="1"/>
              <p:nvPr/>
            </p:nvSpPr>
            <p:spPr>
              <a:xfrm>
                <a:off x="791580" y="4014065"/>
                <a:ext cx="5670631" cy="566758"/>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r>
                        <a:rPr lang="en-US" altLang="zh-TW" sz="1800" i="1">
                          <a:solidFill>
                            <a:srgbClr val="000000"/>
                          </a:solidFill>
                          <a:latin typeface="Cambria Math"/>
                          <a:ea typeface="Cambria Math"/>
                        </a:rPr>
                        <m:t>𝐸</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panose="02040503050406030204" pitchFamily="18" charset="0"/>
                              <a:ea typeface="Cambria Math"/>
                            </a:rPr>
                            <m:t>0</m:t>
                          </m:r>
                          <m:r>
                            <a:rPr lang="en-US" altLang="zh-TW" sz="1800" i="1">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e>
                      </m:d>
                      <m:r>
                        <a:rPr lang="en-US" altLang="zh-TW" sz="1800" i="1">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m:t>
                              </m:r>
                              <m:r>
                                <a:rPr lang="zh-TW" altLang="en-US" sz="1800" i="1">
                                  <a:solidFill>
                                    <a:srgbClr val="000000"/>
                                  </a:solidFill>
                                  <a:latin typeface="Cambria Math"/>
                                  <a:ea typeface="Cambria Math"/>
                                </a:rPr>
                                <m:t>𝜔</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e>
                          </m:d>
                        </m:e>
                      </m:func>
                      <m:r>
                        <a:rPr lang="en-US" altLang="zh-TW" sz="1800" b="0" i="1" smtClean="0">
                          <a:solidFill>
                            <a:srgbClr val="000000"/>
                          </a:solidFill>
                          <a:latin typeface="Cambria Math" panose="02040503050406030204" pitchFamily="18" charset="0"/>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smtClean="0">
                                  <a:solidFill>
                                    <a:srgbClr val="000000"/>
                                  </a:solidFill>
                                  <a:latin typeface="Cambria Math" panose="02040503050406030204" pitchFamily="18" charset="0"/>
                                  <a:ea typeface="Cambria Math"/>
                                </a:rPr>
                              </m:ctrlPr>
                            </m:dPr>
                            <m:e>
                              <m:f>
                                <m:fPr>
                                  <m:ctrlPr>
                                    <a:rPr lang="en-US" altLang="zh-TW" sz="1800" i="1" smtClean="0">
                                      <a:solidFill>
                                        <a:srgbClr val="000000"/>
                                      </a:solidFill>
                                      <a:latin typeface="Cambria Math" panose="02040503050406030204" pitchFamily="18" charset="0"/>
                                      <a:ea typeface="Cambria Math"/>
                                    </a:rPr>
                                  </m:ctrlPr>
                                </m:fPr>
                                <m:num>
                                  <m:r>
                                    <a:rPr lang="en-US" altLang="zh-TW" sz="1800" i="1" smtClean="0">
                                      <a:solidFill>
                                        <a:srgbClr val="000000"/>
                                      </a:solidFill>
                                      <a:latin typeface="Cambria Math" panose="02040503050406030204" pitchFamily="18" charset="0"/>
                                      <a:ea typeface="Cambria Math" panose="02040503050406030204" pitchFamily="18" charset="0"/>
                                    </a:rPr>
                                    <m:t>𝜔</m:t>
                                  </m:r>
                                </m:num>
                                <m:den>
                                  <m:r>
                                    <a:rPr lang="en-US" altLang="zh-TW" sz="1800" b="0" i="1" smtClean="0">
                                      <a:solidFill>
                                        <a:srgbClr val="000000"/>
                                      </a:solidFill>
                                      <a:latin typeface="Cambria Math" panose="02040503050406030204" pitchFamily="18" charset="0"/>
                                      <a:ea typeface="Cambria Math"/>
                                    </a:rPr>
                                    <m:t>𝑐</m:t>
                                  </m:r>
                                </m:den>
                              </m:f>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p:sp>
            <p:nvSpPr>
              <p:cNvPr id="14" name="文字方塊 13"/>
              <p:cNvSpPr txBox="1">
                <a:spLocks noRot="1" noChangeAspect="1" noMove="1" noResize="1" noEditPoints="1" noAdjustHandles="1" noChangeArrowheads="1" noChangeShapeType="1" noTextEdit="1"/>
              </p:cNvSpPr>
              <p:nvPr/>
            </p:nvSpPr>
            <p:spPr>
              <a:xfrm>
                <a:off x="791580" y="4014065"/>
                <a:ext cx="5670631" cy="566758"/>
              </a:xfrm>
              <a:prstGeom prst="rect">
                <a:avLst/>
              </a:prstGeom>
              <a:blipFill>
                <a:blip r:embed="rId4"/>
                <a:stretch>
                  <a:fillRect b="-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43">
                <a:extLst>
                  <a:ext uri="{FF2B5EF4-FFF2-40B4-BE49-F238E27FC236}">
                    <a16:creationId xmlns:a16="http://schemas.microsoft.com/office/drawing/2014/main" id="{6E276D43-E518-8D7B-0797-56812E45C65D}"/>
                  </a:ext>
                </a:extLst>
              </p:cNvPr>
              <p:cNvSpPr txBox="1"/>
              <p:nvPr/>
            </p:nvSpPr>
            <p:spPr>
              <a:xfrm>
                <a:off x="783819" y="3050035"/>
                <a:ext cx="4768757" cy="462947"/>
              </a:xfrm>
              <a:prstGeom prst="rect">
                <a:avLst/>
              </a:prstGeom>
              <a:noFill/>
            </p:spPr>
            <p:txBody>
              <a:bodyPr wrap="square" rtlCol="0">
                <a:spAutoFit/>
              </a:bodyPr>
              <a:lstStyle/>
              <a:p>
                <a:r>
                  <a:rPr lang="zh-TW" altLang="en-US" sz="1800" b="0" dirty="0"/>
                  <a:t>在</a:t>
                </a:r>
                <a14:m>
                  <m:oMath xmlns:m="http://schemas.openxmlformats.org/officeDocument/2006/math">
                    <m:r>
                      <a:rPr lang="en-US" altLang="zh-TW" sz="1800" b="0" i="1" smtClean="0">
                        <a:latin typeface="Cambria Math" panose="02040503050406030204" pitchFamily="18" charset="0"/>
                      </a:rPr>
                      <m:t>𝑥</m:t>
                    </m:r>
                  </m:oMath>
                </a14:m>
                <a:r>
                  <a:rPr lang="zh-TW" altLang="en-US" sz="1800" dirty="0"/>
                  <a:t>處的電場，出發時間是</a:t>
                </a:r>
                <a14:m>
                  <m:oMath xmlns:m="http://schemas.openxmlformats.org/officeDocument/2006/math">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r>
                      <a:rPr lang="en-US" altLang="zh-TW" sz="1800" b="0" i="1" smtClean="0">
                        <a:solidFill>
                          <a:srgbClr val="000000"/>
                        </a:solidFill>
                        <a:latin typeface="Cambria Math" panose="02040503050406030204" pitchFamily="18" charset="0"/>
                        <a:ea typeface="Cambria Math"/>
                      </a:rPr>
                      <m:t>=</m:t>
                    </m:r>
                    <m:r>
                      <a:rPr lang="en-US" altLang="zh-TW" sz="1800" b="0" i="1" dirty="0" smtClean="0">
                        <a:latin typeface="Cambria Math" panose="02040503050406030204" pitchFamily="18" charset="0"/>
                      </a:rPr>
                      <m:t>𝑡</m:t>
                    </m:r>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𝑥</m:t>
                        </m:r>
                      </m:num>
                      <m:den>
                        <m:r>
                          <a:rPr lang="en-US" altLang="zh-TW" sz="1800" b="0" i="1" dirty="0" smtClean="0">
                            <a:latin typeface="Cambria Math" panose="02040503050406030204" pitchFamily="18" charset="0"/>
                          </a:rPr>
                          <m:t>𝑐</m:t>
                        </m:r>
                      </m:den>
                    </m:f>
                  </m:oMath>
                </a14:m>
                <a:r>
                  <a:rPr lang="zh-TW" altLang="en-US" sz="1800" dirty="0"/>
                  <a:t>。</a:t>
                </a:r>
              </a:p>
            </p:txBody>
          </p:sp>
        </mc:Choice>
        <mc:Fallback xmlns="">
          <p:sp>
            <p:nvSpPr>
              <p:cNvPr id="18" name="文字方塊 43">
                <a:extLst>
                  <a:ext uri="{FF2B5EF4-FFF2-40B4-BE49-F238E27FC236}">
                    <a16:creationId xmlns:a16="http://schemas.microsoft.com/office/drawing/2014/main" id="{6E276D43-E518-8D7B-0797-56812E45C65D}"/>
                  </a:ext>
                </a:extLst>
              </p:cNvPr>
              <p:cNvSpPr txBox="1">
                <a:spLocks noRot="1" noChangeAspect="1" noMove="1" noResize="1" noEditPoints="1" noAdjustHandles="1" noChangeArrowheads="1" noChangeShapeType="1" noTextEdit="1"/>
              </p:cNvSpPr>
              <p:nvPr/>
            </p:nvSpPr>
            <p:spPr>
              <a:xfrm>
                <a:off x="783819" y="3050035"/>
                <a:ext cx="4768757" cy="462947"/>
              </a:xfrm>
              <a:prstGeom prst="rect">
                <a:avLst/>
              </a:prstGeom>
              <a:blipFill>
                <a:blip r:embed="rId5"/>
                <a:stretch>
                  <a:fillRect l="-1061" b="-5405"/>
                </a:stretch>
              </a:blipFill>
            </p:spPr>
            <p:txBody>
              <a:bodyPr/>
              <a:lstStyle/>
              <a:p>
                <a:r>
                  <a:rPr lang="en-TW">
                    <a:noFill/>
                  </a:rPr>
                  <a:t> </a:t>
                </a:r>
              </a:p>
            </p:txBody>
          </p:sp>
        </mc:Fallback>
      </mc:AlternateContent>
      <p:sp>
        <p:nvSpPr>
          <p:cNvPr id="22" name="TextBox 21">
            <a:extLst>
              <a:ext uri="{FF2B5EF4-FFF2-40B4-BE49-F238E27FC236}">
                <a16:creationId xmlns:a16="http://schemas.microsoft.com/office/drawing/2014/main" id="{DA3508FD-5ECA-C2D6-7633-FB9F244AFF01}"/>
              </a:ext>
            </a:extLst>
          </p:cNvPr>
          <p:cNvSpPr txBox="1"/>
          <p:nvPr/>
        </p:nvSpPr>
        <p:spPr>
          <a:xfrm>
            <a:off x="791581" y="2661171"/>
            <a:ext cx="4572000" cy="369332"/>
          </a:xfrm>
          <a:prstGeom prst="rect">
            <a:avLst/>
          </a:prstGeom>
          <a:noFill/>
        </p:spPr>
        <p:txBody>
          <a:bodyPr wrap="square">
            <a:spAutoFit/>
          </a:bodyPr>
          <a:lstStyle/>
          <a:p>
            <a:r>
              <a:rPr lang="zh-TW" altLang="en-US" sz="1800" dirty="0"/>
              <a:t>電場大小為出發時間的正弦函數：</a:t>
            </a:r>
            <a:endParaRPr lang="en-US" altLang="zh-TW" sz="1800" dirty="0"/>
          </a:p>
        </p:txBody>
      </p:sp>
      <mc:AlternateContent xmlns:mc="http://schemas.openxmlformats.org/markup-compatibility/2006">
        <mc:Choice xmlns:a14="http://schemas.microsoft.com/office/drawing/2010/main" Requires="a14">
          <p:sp>
            <p:nvSpPr>
              <p:cNvPr id="23" name="文字方塊 13">
                <a:extLst>
                  <a:ext uri="{FF2B5EF4-FFF2-40B4-BE49-F238E27FC236}">
                    <a16:creationId xmlns:a16="http://schemas.microsoft.com/office/drawing/2014/main" id="{1C5FB721-E01C-4D14-31B5-F417D6D41EF3}"/>
                  </a:ext>
                </a:extLst>
              </p:cNvPr>
              <p:cNvSpPr txBox="1"/>
              <p:nvPr/>
            </p:nvSpPr>
            <p:spPr>
              <a:xfrm>
                <a:off x="4442596" y="2669265"/>
                <a:ext cx="2640150"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b="0" i="1" smtClean="0">
                              <a:solidFill>
                                <a:srgbClr val="000000"/>
                              </a:solidFill>
                              <a:latin typeface="Cambria Math" panose="02040503050406030204" pitchFamily="18" charset="0"/>
                              <a:ea typeface="Cambria Math"/>
                            </a:rPr>
                            <m:t>0</m:t>
                          </m:r>
                          <m:r>
                            <a:rPr lang="en-US" altLang="zh-TW" sz="1800" i="1" smtClean="0">
                              <a:solidFill>
                                <a:srgbClr val="000000"/>
                              </a:solidFill>
                              <a:latin typeface="Cambria Math"/>
                              <a:ea typeface="Cambria Math"/>
                            </a:rPr>
                            <m:t>,</m:t>
                          </m:r>
                          <m:sSub>
                            <m:sSubPr>
                              <m:ctrlPr>
                                <a:rPr lang="en-US" altLang="zh-TW" sz="1800" i="1" smtClean="0">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panose="02040503050406030204" pitchFamily="18" charset="0"/>
                                  <a:ea typeface="Cambria Math"/>
                                </a:rPr>
                                <m:t>𝑡</m:t>
                              </m:r>
                            </m:e>
                            <m:sub>
                              <m:r>
                                <a:rPr lang="en-US" altLang="zh-TW" sz="1800" b="0" i="1" smtClean="0">
                                  <a:solidFill>
                                    <a:srgbClr val="000000"/>
                                  </a:solidFill>
                                  <a:latin typeface="Cambria Math" panose="02040503050406030204" pitchFamily="18" charset="0"/>
                                  <a:ea typeface="Cambria Math"/>
                                </a:rPr>
                                <m:t>0</m:t>
                              </m:r>
                            </m:sub>
                          </m:sSub>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smtClean="0">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e>
                          </m:d>
                        </m:e>
                      </m:func>
                    </m:oMath>
                  </m:oMathPara>
                </a14:m>
                <a:endParaRPr lang="zh-TW" altLang="en-US" sz="1800" dirty="0">
                  <a:solidFill>
                    <a:srgbClr val="000000"/>
                  </a:solidFill>
                  <a:latin typeface="Arial" charset="0"/>
                </a:endParaRPr>
              </a:p>
            </p:txBody>
          </p:sp>
        </mc:Choice>
        <mc:Fallback>
          <p:sp>
            <p:nvSpPr>
              <p:cNvPr id="23" name="文字方塊 13">
                <a:extLst>
                  <a:ext uri="{FF2B5EF4-FFF2-40B4-BE49-F238E27FC236}">
                    <a16:creationId xmlns:a16="http://schemas.microsoft.com/office/drawing/2014/main" id="{1C5FB721-E01C-4D14-31B5-F417D6D41EF3}"/>
                  </a:ext>
                </a:extLst>
              </p:cNvPr>
              <p:cNvSpPr txBox="1">
                <a:spLocks noRot="1" noChangeAspect="1" noMove="1" noResize="1" noEditPoints="1" noAdjustHandles="1" noChangeArrowheads="1" noChangeShapeType="1" noTextEdit="1"/>
              </p:cNvSpPr>
              <p:nvPr/>
            </p:nvSpPr>
            <p:spPr>
              <a:xfrm>
                <a:off x="4442596" y="2669265"/>
                <a:ext cx="264015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35C808C-3D4E-D61F-A127-4C4F60A9DDC8}"/>
                  </a:ext>
                </a:extLst>
              </p:cNvPr>
              <p:cNvSpPr txBox="1"/>
              <p:nvPr/>
            </p:nvSpPr>
            <p:spPr>
              <a:xfrm>
                <a:off x="791580" y="3468819"/>
                <a:ext cx="7875876" cy="462947"/>
              </a:xfrm>
              <a:prstGeom prst="rect">
                <a:avLst/>
              </a:prstGeom>
              <a:noFill/>
            </p:spPr>
            <p:txBody>
              <a:bodyPr wrap="square">
                <a:spAutoFit/>
              </a:bodyPr>
              <a:lstStyle/>
              <a:p>
                <a:r>
                  <a:rPr lang="zh-TW" altLang="en-US" sz="1800" dirty="0"/>
                  <a:t>將出發時間</a:t>
                </a:r>
                <a14:m>
                  <m:oMath xmlns:m="http://schemas.openxmlformats.org/officeDocument/2006/math">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r>
                      <a:rPr lang="en-US" altLang="zh-TW" sz="1800" b="0" i="1" smtClean="0">
                        <a:solidFill>
                          <a:srgbClr val="000000"/>
                        </a:solidFill>
                        <a:latin typeface="Cambria Math" panose="02040503050406030204" pitchFamily="18" charset="0"/>
                        <a:ea typeface="Cambria Math"/>
                      </a:rPr>
                      <m:t>=</m:t>
                    </m:r>
                    <m:r>
                      <a:rPr lang="en-US" altLang="zh-TW" sz="1800" b="0" i="1" dirty="0" smtClean="0">
                        <a:latin typeface="Cambria Math" panose="02040503050406030204" pitchFamily="18" charset="0"/>
                      </a:rPr>
                      <m:t>𝑡</m:t>
                    </m:r>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𝑥</m:t>
                        </m:r>
                      </m:num>
                      <m:den>
                        <m:r>
                          <a:rPr lang="en-US" altLang="zh-TW" sz="1800" b="0" i="1" dirty="0" smtClean="0">
                            <a:latin typeface="Cambria Math" panose="02040503050406030204" pitchFamily="18" charset="0"/>
                          </a:rPr>
                          <m:t>𝑐</m:t>
                        </m:r>
                      </m:den>
                    </m:f>
                  </m:oMath>
                </a14:m>
                <a:r>
                  <a:rPr lang="en-TW" sz="1800" dirty="0"/>
                  <a:t>代入上式，就可以得到</a:t>
                </a:r>
                <a:r>
                  <a:rPr lang="zh-TW" altLang="en-US" sz="1800" dirty="0"/>
                  <a:t>在</a:t>
                </a:r>
                <a14:m>
                  <m:oMath xmlns:m="http://schemas.openxmlformats.org/officeDocument/2006/math">
                    <m:r>
                      <a:rPr lang="en-US" altLang="zh-TW" sz="1800" i="1">
                        <a:latin typeface="Cambria Math" panose="02040503050406030204" pitchFamily="18" charset="0"/>
                      </a:rPr>
                      <m:t>𝑥</m:t>
                    </m:r>
                  </m:oMath>
                </a14:m>
                <a:r>
                  <a:rPr lang="zh-TW" altLang="en-US" sz="1800" dirty="0"/>
                  <a:t>處，時間為</a:t>
                </a:r>
                <a14:m>
                  <m:oMath xmlns:m="http://schemas.openxmlformats.org/officeDocument/2006/math">
                    <m:r>
                      <a:rPr lang="en-US" altLang="zh-TW" sz="1800" b="0" i="1" smtClean="0">
                        <a:latin typeface="Cambria Math" panose="02040503050406030204" pitchFamily="18" charset="0"/>
                      </a:rPr>
                      <m:t>𝑡</m:t>
                    </m:r>
                  </m:oMath>
                </a14:m>
                <a:r>
                  <a:rPr lang="zh-TW" altLang="en-US" sz="1800" dirty="0"/>
                  <a:t>的電場</a:t>
                </a:r>
                <a14:m>
                  <m:oMath xmlns:m="http://schemas.openxmlformats.org/officeDocument/2006/math">
                    <m:r>
                      <a:rPr lang="en-US" altLang="zh-TW" sz="1800" i="1">
                        <a:solidFill>
                          <a:srgbClr val="000000"/>
                        </a:solidFill>
                        <a:latin typeface="Cambria Math"/>
                        <a:ea typeface="Cambria Math"/>
                      </a:rPr>
                      <m:t>𝐸</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en-US" altLang="zh-TW" sz="1800" i="1">
                            <a:solidFill>
                              <a:srgbClr val="000000"/>
                            </a:solidFill>
                            <a:latin typeface="Cambria Math"/>
                            <a:ea typeface="Cambria Math"/>
                          </a:rPr>
                          <m:t>𝑡</m:t>
                        </m:r>
                      </m:e>
                    </m:d>
                  </m:oMath>
                </a14:m>
                <a:r>
                  <a:rPr lang="en-TW" sz="1800" dirty="0"/>
                  <a:t>：</a:t>
                </a:r>
              </a:p>
            </p:txBody>
          </p:sp>
        </mc:Choice>
        <mc:Fallback xmlns="">
          <p:sp>
            <p:nvSpPr>
              <p:cNvPr id="24" name="TextBox 23">
                <a:extLst>
                  <a:ext uri="{FF2B5EF4-FFF2-40B4-BE49-F238E27FC236}">
                    <a16:creationId xmlns:a16="http://schemas.microsoft.com/office/drawing/2014/main" id="{B35C808C-3D4E-D61F-A127-4C4F60A9DDC8}"/>
                  </a:ext>
                </a:extLst>
              </p:cNvPr>
              <p:cNvSpPr txBox="1">
                <a:spLocks noRot="1" noChangeAspect="1" noMove="1" noResize="1" noEditPoints="1" noAdjustHandles="1" noChangeArrowheads="1" noChangeShapeType="1" noTextEdit="1"/>
              </p:cNvSpPr>
              <p:nvPr/>
            </p:nvSpPr>
            <p:spPr>
              <a:xfrm>
                <a:off x="791580" y="3468819"/>
                <a:ext cx="7875876" cy="462947"/>
              </a:xfrm>
              <a:prstGeom prst="rect">
                <a:avLst/>
              </a:prstGeom>
              <a:blipFill>
                <a:blip r:embed="rId7"/>
                <a:stretch>
                  <a:fillRect l="-644" b="-540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C6841F3F-633F-5DAD-A93D-C7379441673D}"/>
                  </a:ext>
                </a:extLst>
              </p:cNvPr>
              <p:cNvSpPr txBox="1"/>
              <p:nvPr/>
            </p:nvSpPr>
            <p:spPr>
              <a:xfrm>
                <a:off x="763533" y="5011697"/>
                <a:ext cx="28146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b="0" i="1" smtClean="0">
                          <a:solidFill>
                            <a:srgbClr val="000000"/>
                          </a:solidFill>
                          <a:latin typeface="Cambria Math" panose="02040503050406030204" pitchFamily="18" charset="0"/>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smtClean="0">
                                  <a:solidFill>
                                    <a:srgbClr val="000000"/>
                                  </a:solidFill>
                                  <a:latin typeface="Cambria Math" panose="02040503050406030204" pitchFamily="18" charset="0"/>
                                  <a:ea typeface="Cambria Math"/>
                                </a:rPr>
                              </m:ctrlPr>
                            </m:dPr>
                            <m:e>
                              <m:r>
                                <a:rPr lang="en-US" altLang="zh-TW" sz="1800" b="0" i="1" smtClean="0">
                                  <a:solidFill>
                                    <a:srgbClr val="000000"/>
                                  </a:solidFill>
                                  <a:latin typeface="Cambria Math" panose="02040503050406030204" pitchFamily="18" charset="0"/>
                                  <a:ea typeface="Cambria Math"/>
                                </a:rPr>
                                <m:t>𝑘</m:t>
                              </m:r>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25" name="文字方塊 13">
                <a:extLst>
                  <a:ext uri="{FF2B5EF4-FFF2-40B4-BE49-F238E27FC236}">
                    <a16:creationId xmlns:a16="http://schemas.microsoft.com/office/drawing/2014/main" id="{C6841F3F-633F-5DAD-A93D-C7379441673D}"/>
                  </a:ext>
                </a:extLst>
              </p:cNvPr>
              <p:cNvSpPr txBox="1">
                <a:spLocks noRot="1" noChangeAspect="1" noMove="1" noResize="1" noEditPoints="1" noAdjustHandles="1" noChangeArrowheads="1" noChangeShapeType="1" noTextEdit="1"/>
              </p:cNvSpPr>
              <p:nvPr/>
            </p:nvSpPr>
            <p:spPr>
              <a:xfrm>
                <a:off x="763533" y="5011697"/>
                <a:ext cx="2814616" cy="369332"/>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13">
                <a:extLst>
                  <a:ext uri="{FF2B5EF4-FFF2-40B4-BE49-F238E27FC236}">
                    <a16:creationId xmlns:a16="http://schemas.microsoft.com/office/drawing/2014/main" id="{5F530963-5318-A0E5-4B9E-FF4C5364CFFC}"/>
                  </a:ext>
                </a:extLst>
              </p:cNvPr>
              <p:cNvSpPr txBox="1"/>
              <p:nvPr/>
            </p:nvSpPr>
            <p:spPr>
              <a:xfrm>
                <a:off x="3808192" y="4951234"/>
                <a:ext cx="921326" cy="566758"/>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panose="02040503050406030204" pitchFamily="18" charset="0"/>
                          <a:ea typeface="Cambria Math"/>
                        </a:rPr>
                        <m:t>𝑘</m:t>
                      </m:r>
                      <m:r>
                        <a:rPr lang="en-US" altLang="zh-TW" sz="1800" i="1" smtClean="0">
                          <a:solidFill>
                            <a:srgbClr val="000000"/>
                          </a:solidFill>
                          <a:latin typeface="Cambria Math"/>
                          <a:ea typeface="Cambria Math"/>
                        </a:rPr>
                        <m:t>=</m:t>
                      </m:r>
                      <m:f>
                        <m:fPr>
                          <m:ctrlPr>
                            <a:rPr lang="en-US" altLang="zh-TW" sz="1800" i="1">
                              <a:solidFill>
                                <a:srgbClr val="000000"/>
                              </a:solidFill>
                              <a:latin typeface="Cambria Math" panose="02040503050406030204" pitchFamily="18" charset="0"/>
                              <a:ea typeface="Cambria Math"/>
                            </a:rPr>
                          </m:ctrlPr>
                        </m:fPr>
                        <m:num>
                          <m:r>
                            <a:rPr lang="en-US" altLang="zh-TW" sz="1800" i="1">
                              <a:solidFill>
                                <a:srgbClr val="000000"/>
                              </a:solidFill>
                              <a:latin typeface="Cambria Math" panose="02040503050406030204" pitchFamily="18" charset="0"/>
                              <a:ea typeface="Cambria Math" panose="02040503050406030204" pitchFamily="18" charset="0"/>
                            </a:rPr>
                            <m:t>𝜔</m:t>
                          </m:r>
                        </m:num>
                        <m:den>
                          <m:r>
                            <a:rPr lang="en-US" altLang="zh-TW" sz="1800" i="1">
                              <a:solidFill>
                                <a:srgbClr val="000000"/>
                              </a:solidFill>
                              <a:latin typeface="Cambria Math" panose="02040503050406030204" pitchFamily="18" charset="0"/>
                              <a:ea typeface="Cambria Math"/>
                            </a:rPr>
                            <m:t>𝑐</m:t>
                          </m:r>
                        </m:den>
                      </m:f>
                    </m:oMath>
                  </m:oMathPara>
                </a14:m>
                <a:endParaRPr lang="zh-TW" altLang="en-US" sz="1800" dirty="0">
                  <a:solidFill>
                    <a:srgbClr val="000000"/>
                  </a:solidFill>
                  <a:latin typeface="Arial" charset="0"/>
                </a:endParaRPr>
              </a:p>
            </p:txBody>
          </p:sp>
        </mc:Choice>
        <mc:Fallback xmlns="">
          <p:sp>
            <p:nvSpPr>
              <p:cNvPr id="26" name="文字方塊 13">
                <a:extLst>
                  <a:ext uri="{FF2B5EF4-FFF2-40B4-BE49-F238E27FC236}">
                    <a16:creationId xmlns:a16="http://schemas.microsoft.com/office/drawing/2014/main" id="{5F530963-5318-A0E5-4B9E-FF4C5364CFFC}"/>
                  </a:ext>
                </a:extLst>
              </p:cNvPr>
              <p:cNvSpPr txBox="1">
                <a:spLocks noRot="1" noChangeAspect="1" noMove="1" noResize="1" noEditPoints="1" noAdjustHandles="1" noChangeArrowheads="1" noChangeShapeType="1" noTextEdit="1"/>
              </p:cNvSpPr>
              <p:nvPr/>
            </p:nvSpPr>
            <p:spPr>
              <a:xfrm>
                <a:off x="3808192" y="4951234"/>
                <a:ext cx="921326" cy="566758"/>
              </a:xfrm>
              <a:prstGeom prst="rect">
                <a:avLst/>
              </a:prstGeom>
              <a:blipFill>
                <a:blip r:embed="rId9"/>
                <a:stretch>
                  <a:fillRect b="-2174"/>
                </a:stretch>
              </a:blipFill>
            </p:spPr>
            <p:txBody>
              <a:bodyPr/>
              <a:lstStyle/>
              <a:p>
                <a:r>
                  <a:rPr lang="en-TW">
                    <a:noFill/>
                  </a:rPr>
                  <a:t> </a:t>
                </a:r>
              </a:p>
            </p:txBody>
          </p:sp>
        </mc:Fallback>
      </mc:AlternateContent>
      <p:pic>
        <p:nvPicPr>
          <p:cNvPr id="27" name="Picture 3" descr="\\Mac\Home\Downloads\Electromagneticwave3D.gif">
            <a:extLst>
              <a:ext uri="{FF2B5EF4-FFF2-40B4-BE49-F238E27FC236}">
                <a16:creationId xmlns:a16="http://schemas.microsoft.com/office/drawing/2014/main" id="{31A81A16-7BB4-67D3-C8B6-770B43BD05B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538208" y="3963153"/>
            <a:ext cx="2180636" cy="216614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8" name="文字方塊 10">
                <a:extLst>
                  <a:ext uri="{FF2B5EF4-FFF2-40B4-BE49-F238E27FC236}">
                    <a16:creationId xmlns:a16="http://schemas.microsoft.com/office/drawing/2014/main" id="{012EF305-BFFC-1B0F-6F3C-C39832F38C1D}"/>
                  </a:ext>
                </a:extLst>
              </p:cNvPr>
              <p:cNvSpPr txBox="1"/>
              <p:nvPr/>
            </p:nvSpPr>
            <p:spPr>
              <a:xfrm>
                <a:off x="2764757" y="5903775"/>
                <a:ext cx="1233992" cy="400110"/>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p:sp>
            <p:nvSpPr>
              <p:cNvPr id="28" name="文字方塊 10">
                <a:extLst>
                  <a:ext uri="{FF2B5EF4-FFF2-40B4-BE49-F238E27FC236}">
                    <a16:creationId xmlns:a16="http://schemas.microsoft.com/office/drawing/2014/main" id="{012EF305-BFFC-1B0F-6F3C-C39832F38C1D}"/>
                  </a:ext>
                </a:extLst>
              </p:cNvPr>
              <p:cNvSpPr txBox="1">
                <a:spLocks noRot="1" noChangeAspect="1" noMove="1" noResize="1" noEditPoints="1" noAdjustHandles="1" noChangeArrowheads="1" noChangeShapeType="1" noTextEdit="1"/>
              </p:cNvSpPr>
              <p:nvPr/>
            </p:nvSpPr>
            <p:spPr>
              <a:xfrm>
                <a:off x="2764757" y="5903775"/>
                <a:ext cx="1233992" cy="400110"/>
              </a:xfrm>
              <a:prstGeom prst="rect">
                <a:avLst/>
              </a:prstGeom>
              <a:blipFill>
                <a:blip r:embed="rId11"/>
                <a:stretch>
                  <a:fillRect/>
                </a:stretch>
              </a:blipFill>
            </p:spPr>
            <p:txBody>
              <a:bodyPr/>
              <a:lstStyle/>
              <a:p>
                <a:r>
                  <a:rPr lang="en-US">
                    <a:noFill/>
                  </a:rPr>
                  <a:t> </a:t>
                </a:r>
              </a:p>
            </p:txBody>
          </p:sp>
        </mc:Fallback>
      </mc:AlternateContent>
      <p:sp>
        <p:nvSpPr>
          <p:cNvPr id="29" name="文字方塊 11">
            <a:extLst>
              <a:ext uri="{FF2B5EF4-FFF2-40B4-BE49-F238E27FC236}">
                <a16:creationId xmlns:a16="http://schemas.microsoft.com/office/drawing/2014/main" id="{42073365-EA18-45DC-8219-A475188818CF}"/>
              </a:ext>
            </a:extLst>
          </p:cNvPr>
          <p:cNvSpPr txBox="1"/>
          <p:nvPr/>
        </p:nvSpPr>
        <p:spPr>
          <a:xfrm>
            <a:off x="791580" y="5919164"/>
            <a:ext cx="1896766" cy="369332"/>
          </a:xfrm>
          <a:prstGeom prst="rect">
            <a:avLst/>
          </a:prstGeom>
          <a:noFill/>
        </p:spPr>
        <p:txBody>
          <a:bodyPr wrap="square" rtlCol="0">
            <a:spAutoFit/>
          </a:bodyPr>
          <a:lstStyle/>
          <a:p>
            <a:r>
              <a:rPr lang="zh-TW" altLang="en-US" sz="1800" dirty="0"/>
              <a:t>對每一片脈衝波：</a:t>
            </a:r>
          </a:p>
        </p:txBody>
      </p:sp>
      <mc:AlternateContent xmlns:mc="http://schemas.openxmlformats.org/markup-compatibility/2006" xmlns:a14="http://schemas.microsoft.com/office/drawing/2010/main">
        <mc:Choice Requires="a14">
          <p:sp>
            <p:nvSpPr>
              <p:cNvPr id="30" name="文字方塊 20">
                <a:extLst>
                  <a:ext uri="{FF2B5EF4-FFF2-40B4-BE49-F238E27FC236}">
                    <a16:creationId xmlns:a16="http://schemas.microsoft.com/office/drawing/2014/main" id="{0FD00E80-195F-BFE7-559E-88FF68700F9D}"/>
                  </a:ext>
                </a:extLst>
              </p:cNvPr>
              <p:cNvSpPr txBox="1"/>
              <p:nvPr/>
            </p:nvSpPr>
            <p:spPr>
              <a:xfrm>
                <a:off x="2764757" y="6401661"/>
                <a:ext cx="197844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𝑐𝐵</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en-US" altLang="zh-TW" sz="1800" i="1">
                              <a:solidFill>
                                <a:srgbClr val="000000"/>
                              </a:solidFill>
                              <a:latin typeface="Cambria Math"/>
                              <a:ea typeface="Cambria Math"/>
                            </a:rPr>
                            <m:t>𝑡</m:t>
                          </m:r>
                        </m:e>
                      </m:d>
                    </m:oMath>
                  </m:oMathPara>
                </a14:m>
                <a:endParaRPr lang="zh-TW" altLang="en-US" sz="1800" dirty="0">
                  <a:solidFill>
                    <a:srgbClr val="000000"/>
                  </a:solidFill>
                  <a:latin typeface="Arial" charset="0"/>
                </a:endParaRPr>
              </a:p>
            </p:txBody>
          </p:sp>
        </mc:Choice>
        <mc:Fallback xmlns="">
          <p:sp>
            <p:nvSpPr>
              <p:cNvPr id="30" name="文字方塊 20">
                <a:extLst>
                  <a:ext uri="{FF2B5EF4-FFF2-40B4-BE49-F238E27FC236}">
                    <a16:creationId xmlns:a16="http://schemas.microsoft.com/office/drawing/2014/main" id="{0FD00E80-195F-BFE7-559E-88FF68700F9D}"/>
                  </a:ext>
                </a:extLst>
              </p:cNvPr>
              <p:cNvSpPr txBox="1">
                <a:spLocks noRot="1" noChangeAspect="1" noMove="1" noResize="1" noEditPoints="1" noAdjustHandles="1" noChangeArrowheads="1" noChangeShapeType="1" noTextEdit="1"/>
              </p:cNvSpPr>
              <p:nvPr/>
            </p:nvSpPr>
            <p:spPr>
              <a:xfrm>
                <a:off x="2764757" y="6401661"/>
                <a:ext cx="1978447" cy="369332"/>
              </a:xfrm>
              <a:prstGeom prst="rect">
                <a:avLst/>
              </a:prstGeom>
              <a:blipFill>
                <a:blip r:embed="rId12"/>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57503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7590"/>
                                        </p:tgtEl>
                                        <p:attrNameLst>
                                          <p:attrName>style.visibility</p:attrName>
                                        </p:attrNameLst>
                                      </p:cBhvr>
                                      <p:to>
                                        <p:strVal val="visible"/>
                                      </p:to>
                                    </p:set>
                                    <p:anim calcmode="lin" valueType="num">
                                      <p:cBhvr additive="base">
                                        <p:cTn id="29" dur="500" fill="hold"/>
                                        <p:tgtEl>
                                          <p:spTgt spid="67590"/>
                                        </p:tgtEl>
                                        <p:attrNameLst>
                                          <p:attrName>ppt_x</p:attrName>
                                        </p:attrNameLst>
                                      </p:cBhvr>
                                      <p:tavLst>
                                        <p:tav tm="0">
                                          <p:val>
                                            <p:strVal val="#ppt_x"/>
                                          </p:val>
                                        </p:tav>
                                        <p:tav tm="100000">
                                          <p:val>
                                            <p:strVal val="#ppt_x"/>
                                          </p:val>
                                        </p:tav>
                                      </p:tavLst>
                                    </p:anim>
                                    <p:anim calcmode="lin" valueType="num">
                                      <p:cBhvr additive="base">
                                        <p:cTn id="30" dur="500" fill="hold"/>
                                        <p:tgtEl>
                                          <p:spTgt spid="6759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p:bldP spid="14" grpId="0" animBg="1"/>
      <p:bldP spid="24" grpId="0"/>
      <p:bldP spid="25" grpId="0" animBg="1"/>
      <p:bldP spid="26" grpId="0" animBg="1"/>
      <p:bldP spid="28" grpId="0" animBg="1"/>
      <p:bldP spid="29" grpId="0"/>
      <p:bldP spid="3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3392869" y="380595"/>
            <a:ext cx="93662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b="1">
                <a:solidFill>
                  <a:srgbClr val="FF0000"/>
                </a:solidFill>
              </a:rPr>
              <a:t>正弦波</a:t>
            </a:r>
          </a:p>
        </p:txBody>
      </p:sp>
      <p:pic>
        <p:nvPicPr>
          <p:cNvPr id="36873" name="Picture 7" descr="D:\Downloads\Data\Halliday8E-Figure-solution\Figure\CH16\afg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685" y="836613"/>
            <a:ext cx="47513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9EF8C1C9-EEC7-B04B-AE01-A7E691509627}"/>
                  </a:ext>
                </a:extLst>
              </p:cNvPr>
              <p:cNvSpPr txBox="1"/>
              <p:nvPr/>
            </p:nvSpPr>
            <p:spPr>
              <a:xfrm>
                <a:off x="1721145" y="3645175"/>
                <a:ext cx="2736304"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solidFill>
                            <a:srgbClr val="000000"/>
                          </a:solidFill>
                          <a:latin typeface="Cambria Math"/>
                          <a:ea typeface="Cambria Math"/>
                        </a:rPr>
                        <m:t>𝑦</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𝑦</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4" name="文字方塊 13">
                <a:extLst>
                  <a:ext uri="{FF2B5EF4-FFF2-40B4-BE49-F238E27FC236}">
                    <a16:creationId xmlns:a16="http://schemas.microsoft.com/office/drawing/2014/main" id="{9EF8C1C9-EEC7-B04B-AE01-A7E691509627}"/>
                  </a:ext>
                </a:extLst>
              </p:cNvPr>
              <p:cNvSpPr txBox="1">
                <a:spLocks noRot="1" noChangeAspect="1" noMove="1" noResize="1" noEditPoints="1" noAdjustHandles="1" noChangeArrowheads="1" noChangeShapeType="1" noTextEdit="1"/>
              </p:cNvSpPr>
              <p:nvPr/>
            </p:nvSpPr>
            <p:spPr>
              <a:xfrm>
                <a:off x="1721145" y="3645175"/>
                <a:ext cx="2736304" cy="369332"/>
              </a:xfrm>
              <a:prstGeom prst="rect">
                <a:avLst/>
              </a:prstGeom>
              <a:blipFill>
                <a:blip r:embed="rId3"/>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CA38FE52-BFA9-A544-8ABC-A527257A8D4D}"/>
                  </a:ext>
                </a:extLst>
              </p:cNvPr>
              <p:cNvSpPr txBox="1">
                <a:spLocks noChangeArrowheads="1"/>
              </p:cNvSpPr>
              <p:nvPr/>
            </p:nvSpPr>
            <p:spPr bwMode="auto">
              <a:xfrm>
                <a:off x="2861056" y="4378918"/>
                <a:ext cx="20002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000000"/>
                    </a:solidFill>
                  </a:rPr>
                  <a:t>角波數</a:t>
                </a:r>
                <a14:m>
                  <m:oMath xmlns:m="http://schemas.openxmlformats.org/officeDocument/2006/math">
                    <m:r>
                      <a:rPr lang="en-US" altLang="zh-TW" sz="1800" i="1" smtClean="0">
                        <a:solidFill>
                          <a:srgbClr val="000000"/>
                        </a:solidFill>
                        <a:latin typeface="Cambria Math"/>
                      </a:rPr>
                      <m:t>𝑘</m:t>
                    </m:r>
                  </m:oMath>
                </a14:m>
                <a:r>
                  <a:rPr lang="zh-TW" altLang="en-US" sz="1800" dirty="0">
                    <a:solidFill>
                      <a:srgbClr val="000000"/>
                    </a:solidFill>
                  </a:rPr>
                  <a:t>與波長</a:t>
                </a:r>
                <a14:m>
                  <m:oMath xmlns:m="http://schemas.openxmlformats.org/officeDocument/2006/math">
                    <m:r>
                      <a:rPr lang="zh-TW" altLang="en-US" sz="1800" i="1" smtClean="0">
                        <a:solidFill>
                          <a:srgbClr val="000000"/>
                        </a:solidFill>
                        <a:latin typeface="Cambria Math"/>
                      </a:rPr>
                      <m:t>𝜆</m:t>
                    </m:r>
                  </m:oMath>
                </a14:m>
                <a:endParaRPr lang="zh-TW" altLang="en-US" sz="1800" dirty="0">
                  <a:solidFill>
                    <a:srgbClr val="000000"/>
                  </a:solidFill>
                </a:endParaRPr>
              </a:p>
            </p:txBody>
          </p:sp>
        </mc:Choice>
        <mc:Fallback xmlns="">
          <p:sp>
            <p:nvSpPr>
              <p:cNvPr id="16" name="文字方塊 13">
                <a:extLst>
                  <a:ext uri="{FF2B5EF4-FFF2-40B4-BE49-F238E27FC236}">
                    <a16:creationId xmlns:a16="http://schemas.microsoft.com/office/drawing/2014/main" id="{CA38FE52-BFA9-A544-8ABC-A527257A8D4D}"/>
                  </a:ext>
                </a:extLst>
              </p:cNvPr>
              <p:cNvSpPr txBox="1">
                <a:spLocks noRot="1" noChangeAspect="1" noMove="1" noResize="1" noEditPoints="1" noAdjustHandles="1" noChangeArrowheads="1" noChangeShapeType="1" noTextEdit="1"/>
              </p:cNvSpPr>
              <p:nvPr/>
            </p:nvSpPr>
            <p:spPr bwMode="auto">
              <a:xfrm>
                <a:off x="2861056" y="4378918"/>
                <a:ext cx="2000250" cy="369332"/>
              </a:xfrm>
              <a:prstGeom prst="rect">
                <a:avLst/>
              </a:prstGeom>
              <a:blipFill>
                <a:blip r:embed="rId4"/>
                <a:stretch>
                  <a:fillRect l="-1887"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4">
                <a:extLst>
                  <a:ext uri="{FF2B5EF4-FFF2-40B4-BE49-F238E27FC236}">
                    <a16:creationId xmlns:a16="http://schemas.microsoft.com/office/drawing/2014/main" id="{A5443FC1-92E6-5741-BE83-F4658789FD88}"/>
                  </a:ext>
                </a:extLst>
              </p:cNvPr>
              <p:cNvSpPr txBox="1">
                <a:spLocks noChangeArrowheads="1"/>
              </p:cNvSpPr>
              <p:nvPr/>
            </p:nvSpPr>
            <p:spPr bwMode="auto">
              <a:xfrm>
                <a:off x="3493922" y="5189950"/>
                <a:ext cx="21406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000000"/>
                    </a:solidFill>
                  </a:rPr>
                  <a:t>角頻率</a:t>
                </a:r>
                <a14:m>
                  <m:oMath xmlns:m="http://schemas.openxmlformats.org/officeDocument/2006/math">
                    <m:r>
                      <a:rPr lang="zh-TW" altLang="en-US" sz="1800" i="1" smtClean="0">
                        <a:solidFill>
                          <a:srgbClr val="000000"/>
                        </a:solidFill>
                        <a:latin typeface="Cambria Math"/>
                      </a:rPr>
                      <m:t>𝜔</m:t>
                    </m:r>
                  </m:oMath>
                </a14:m>
                <a:r>
                  <a:rPr lang="zh-TW" altLang="en-US" sz="1800" dirty="0">
                    <a:solidFill>
                      <a:srgbClr val="000000"/>
                    </a:solidFill>
                  </a:rPr>
                  <a:t>與頻率</a:t>
                </a:r>
                <a14:m>
                  <m:oMath xmlns:m="http://schemas.openxmlformats.org/officeDocument/2006/math">
                    <m:r>
                      <a:rPr lang="en-US" altLang="zh-TW" sz="1800" i="1" smtClean="0">
                        <a:solidFill>
                          <a:srgbClr val="000000"/>
                        </a:solidFill>
                        <a:latin typeface="Cambria Math"/>
                      </a:rPr>
                      <m:t>𝑓</m:t>
                    </m:r>
                  </m:oMath>
                </a14:m>
                <a:endParaRPr lang="zh-TW" altLang="en-US" sz="1800" dirty="0">
                  <a:solidFill>
                    <a:srgbClr val="000000"/>
                  </a:solidFill>
                </a:endParaRPr>
              </a:p>
            </p:txBody>
          </p:sp>
        </mc:Choice>
        <mc:Fallback xmlns="">
          <p:sp>
            <p:nvSpPr>
              <p:cNvPr id="17" name="文字方塊 14">
                <a:extLst>
                  <a:ext uri="{FF2B5EF4-FFF2-40B4-BE49-F238E27FC236}">
                    <a16:creationId xmlns:a16="http://schemas.microsoft.com/office/drawing/2014/main" id="{A5443FC1-92E6-5741-BE83-F4658789FD88}"/>
                  </a:ext>
                </a:extLst>
              </p:cNvPr>
              <p:cNvSpPr txBox="1">
                <a:spLocks noRot="1" noChangeAspect="1" noMove="1" noResize="1" noEditPoints="1" noAdjustHandles="1" noChangeArrowheads="1" noChangeShapeType="1" noTextEdit="1"/>
              </p:cNvSpPr>
              <p:nvPr/>
            </p:nvSpPr>
            <p:spPr bwMode="auto">
              <a:xfrm>
                <a:off x="3493922" y="5189950"/>
                <a:ext cx="2140613" cy="369332"/>
              </a:xfrm>
              <a:prstGeom prst="rect">
                <a:avLst/>
              </a:prstGeom>
              <a:blipFill>
                <a:blip r:embed="rId5"/>
                <a:stretch>
                  <a:fillRect l="-176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DF3CB483-386B-F049-AD22-D4A3C3D898B7}"/>
                  </a:ext>
                </a:extLst>
              </p:cNvPr>
              <p:cNvSpPr txBox="1"/>
              <p:nvPr/>
            </p:nvSpPr>
            <p:spPr>
              <a:xfrm>
                <a:off x="1711530" y="4260509"/>
                <a:ext cx="936103" cy="61279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dirty="0" smtClean="0">
                          <a:solidFill>
                            <a:srgbClr val="000000"/>
                          </a:solidFill>
                          <a:latin typeface="Cambria Math"/>
                        </a:rPr>
                        <m:t>𝑘</m:t>
                      </m:r>
                      <m:r>
                        <a:rPr lang="en-US" altLang="zh-TW" sz="1800" i="1" dirty="0" smtClean="0">
                          <a:solidFill>
                            <a:srgbClr val="000000"/>
                          </a:solidFill>
                          <a:latin typeface="Cambria Math"/>
                        </a:rPr>
                        <m:t>=</m:t>
                      </m:r>
                      <m:f>
                        <m:fPr>
                          <m:ctrlPr>
                            <a:rPr lang="en-US" altLang="zh-TW" sz="1800" i="1" dirty="0" smtClean="0">
                              <a:solidFill>
                                <a:srgbClr val="000000"/>
                              </a:solidFill>
                              <a:latin typeface="Cambria Math" panose="02040503050406030204" pitchFamily="18" charset="0"/>
                              <a:ea typeface="Cambria Math"/>
                            </a:rPr>
                          </m:ctrlPr>
                        </m:fPr>
                        <m:num>
                          <m:r>
                            <a:rPr lang="en-US" altLang="zh-TW" sz="1800" i="1" dirty="0" smtClean="0">
                              <a:solidFill>
                                <a:srgbClr val="000000"/>
                              </a:solidFill>
                              <a:latin typeface="Cambria Math"/>
                              <a:ea typeface="Cambria Math"/>
                            </a:rPr>
                            <m:t>2</m:t>
                          </m:r>
                          <m:r>
                            <a:rPr lang="zh-TW" altLang="en-US" sz="1800" i="1" dirty="0" smtClean="0">
                              <a:solidFill>
                                <a:srgbClr val="000000"/>
                              </a:solidFill>
                              <a:latin typeface="Cambria Math"/>
                              <a:ea typeface="Cambria Math"/>
                            </a:rPr>
                            <m:t>𝜋</m:t>
                          </m:r>
                        </m:num>
                        <m:den>
                          <m:r>
                            <a:rPr lang="zh-TW" altLang="en-US" sz="1800" i="1" dirty="0" smtClean="0">
                              <a:solidFill>
                                <a:srgbClr val="000000"/>
                              </a:solidFill>
                              <a:latin typeface="Cambria Math"/>
                              <a:ea typeface="Cambria Math"/>
                            </a:rPr>
                            <m:t>𝜆</m:t>
                          </m:r>
                        </m:den>
                      </m:f>
                    </m:oMath>
                  </m:oMathPara>
                </a14:m>
                <a:endParaRPr lang="zh-TW" altLang="en-US" sz="1800" dirty="0">
                  <a:solidFill>
                    <a:srgbClr val="000000"/>
                  </a:solidFill>
                  <a:latin typeface="Arial" charset="0"/>
                </a:endParaRPr>
              </a:p>
            </p:txBody>
          </p:sp>
        </mc:Choice>
        <mc:Fallback xmlns="">
          <p:sp>
            <p:nvSpPr>
              <p:cNvPr id="23" name="文字方塊 22">
                <a:extLst>
                  <a:ext uri="{FF2B5EF4-FFF2-40B4-BE49-F238E27FC236}">
                    <a16:creationId xmlns:a16="http://schemas.microsoft.com/office/drawing/2014/main" id="{DF3CB483-386B-F049-AD22-D4A3C3D898B7}"/>
                  </a:ext>
                </a:extLst>
              </p:cNvPr>
              <p:cNvSpPr txBox="1">
                <a:spLocks noRot="1" noChangeAspect="1" noMove="1" noResize="1" noEditPoints="1" noAdjustHandles="1" noChangeArrowheads="1" noChangeShapeType="1" noTextEdit="1"/>
              </p:cNvSpPr>
              <p:nvPr/>
            </p:nvSpPr>
            <p:spPr>
              <a:xfrm>
                <a:off x="1711530" y="4260509"/>
                <a:ext cx="936103" cy="612796"/>
              </a:xfrm>
              <a:prstGeom prst="rect">
                <a:avLst/>
              </a:prstGeom>
              <a:blipFill>
                <a:blip r:embed="rId6"/>
                <a:stretch>
                  <a:fillRect b="-2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1901DAA6-3210-AC46-A369-3DA84F14391B}"/>
                  </a:ext>
                </a:extLst>
              </p:cNvPr>
              <p:cNvSpPr txBox="1"/>
              <p:nvPr/>
            </p:nvSpPr>
            <p:spPr>
              <a:xfrm>
                <a:off x="1683048" y="5087232"/>
                <a:ext cx="1690591"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dirty="0" smtClean="0">
                          <a:solidFill>
                            <a:srgbClr val="000000"/>
                          </a:solidFill>
                          <a:latin typeface="Cambria Math"/>
                        </a:rPr>
                        <m:t>𝜔</m:t>
                      </m:r>
                      <m:r>
                        <a:rPr lang="en-US" altLang="zh-TW" sz="1800" i="1" dirty="0" smtClean="0">
                          <a:solidFill>
                            <a:srgbClr val="000000"/>
                          </a:solidFill>
                          <a:latin typeface="Cambria Math"/>
                        </a:rPr>
                        <m:t>=2</m:t>
                      </m:r>
                      <m:r>
                        <a:rPr lang="zh-TW" altLang="en-US" sz="1800" i="1" dirty="0" smtClean="0">
                          <a:solidFill>
                            <a:srgbClr val="000000"/>
                          </a:solidFill>
                          <a:latin typeface="Cambria Math"/>
                        </a:rPr>
                        <m:t>𝜋</m:t>
                      </m:r>
                      <m:r>
                        <a:rPr lang="en-US" altLang="zh-TW" sz="1800" i="1" dirty="0" smtClean="0">
                          <a:solidFill>
                            <a:srgbClr val="000000"/>
                          </a:solidFill>
                          <a:latin typeface="Cambria Math"/>
                        </a:rPr>
                        <m:t>𝑓</m:t>
                      </m:r>
                      <m:r>
                        <a:rPr lang="en-US" altLang="zh-TW" sz="1800" i="1" dirty="0" smtClean="0">
                          <a:solidFill>
                            <a:srgbClr val="000000"/>
                          </a:solidFill>
                          <a:latin typeface="Cambria Math"/>
                        </a:rPr>
                        <m:t>=</m:t>
                      </m:r>
                      <m:f>
                        <m:fPr>
                          <m:ctrlPr>
                            <a:rPr lang="en-US" altLang="zh-TW" sz="1800" i="1" dirty="0" smtClean="0">
                              <a:solidFill>
                                <a:srgbClr val="000000"/>
                              </a:solidFill>
                              <a:latin typeface="Cambria Math" panose="02040503050406030204" pitchFamily="18" charset="0"/>
                            </a:rPr>
                          </m:ctrlPr>
                        </m:fPr>
                        <m:num>
                          <m:r>
                            <a:rPr lang="en-US" altLang="zh-TW" sz="1800" i="1" dirty="0">
                              <a:solidFill>
                                <a:srgbClr val="000000"/>
                              </a:solidFill>
                              <a:latin typeface="Cambria Math"/>
                            </a:rPr>
                            <m:t>2</m:t>
                          </m:r>
                          <m:r>
                            <a:rPr lang="zh-TW" altLang="en-US" sz="1800" i="1" dirty="0">
                              <a:solidFill>
                                <a:srgbClr val="000000"/>
                              </a:solidFill>
                              <a:latin typeface="Cambria Math"/>
                            </a:rPr>
                            <m:t>𝜋</m:t>
                          </m:r>
                        </m:num>
                        <m:den>
                          <m:r>
                            <a:rPr lang="en-US" altLang="zh-TW" sz="1800" i="1" dirty="0" smtClean="0">
                              <a:solidFill>
                                <a:srgbClr val="000000"/>
                              </a:solidFill>
                              <a:latin typeface="Cambria Math"/>
                            </a:rPr>
                            <m:t>𝑇</m:t>
                          </m:r>
                        </m:den>
                      </m:f>
                    </m:oMath>
                  </m:oMathPara>
                </a14:m>
                <a:endParaRPr lang="zh-TW" altLang="en-US" sz="1800" dirty="0">
                  <a:solidFill>
                    <a:srgbClr val="000000"/>
                  </a:solidFill>
                  <a:latin typeface="Arial" charset="0"/>
                </a:endParaRPr>
              </a:p>
            </p:txBody>
          </p:sp>
        </mc:Choice>
        <mc:Fallback xmlns="">
          <p:sp>
            <p:nvSpPr>
              <p:cNvPr id="25" name="文字方塊 24">
                <a:extLst>
                  <a:ext uri="{FF2B5EF4-FFF2-40B4-BE49-F238E27FC236}">
                    <a16:creationId xmlns:a16="http://schemas.microsoft.com/office/drawing/2014/main" id="{1901DAA6-3210-AC46-A369-3DA84F14391B}"/>
                  </a:ext>
                </a:extLst>
              </p:cNvPr>
              <p:cNvSpPr txBox="1">
                <a:spLocks noRot="1" noChangeAspect="1" noMove="1" noResize="1" noEditPoints="1" noAdjustHandles="1" noChangeArrowheads="1" noChangeShapeType="1" noTextEdit="1"/>
              </p:cNvSpPr>
              <p:nvPr/>
            </p:nvSpPr>
            <p:spPr>
              <a:xfrm>
                <a:off x="1683048" y="5087232"/>
                <a:ext cx="1690591" cy="610936"/>
              </a:xfrm>
              <a:prstGeom prst="rect">
                <a:avLst/>
              </a:prstGeom>
              <a:blipFill>
                <a:blip r:embed="rId7"/>
                <a:stretch>
                  <a:fillRect b="-20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1F12E519-8E17-2944-AA4B-8C402FB740AC}"/>
                  </a:ext>
                </a:extLst>
              </p:cNvPr>
              <p:cNvSpPr txBox="1"/>
              <p:nvPr/>
            </p:nvSpPr>
            <p:spPr>
              <a:xfrm>
                <a:off x="1666643" y="5989746"/>
                <a:ext cx="98033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dirty="0" smtClean="0">
                          <a:solidFill>
                            <a:srgbClr val="000000"/>
                          </a:solidFill>
                          <a:latin typeface="Cambria Math"/>
                        </a:rPr>
                        <m:t>𝜔</m:t>
                      </m:r>
                      <m:r>
                        <a:rPr lang="en-US" altLang="zh-TW" sz="1800" i="1" dirty="0" smtClean="0">
                          <a:solidFill>
                            <a:srgbClr val="000000"/>
                          </a:solidFill>
                          <a:latin typeface="Cambria Math"/>
                        </a:rPr>
                        <m:t>=</m:t>
                      </m:r>
                      <m:r>
                        <a:rPr lang="en-US" altLang="zh-TW" sz="1800" i="1" dirty="0" smtClean="0">
                          <a:solidFill>
                            <a:srgbClr val="000000"/>
                          </a:solidFill>
                          <a:latin typeface="Cambria Math"/>
                        </a:rPr>
                        <m:t>𝑘𝑣</m:t>
                      </m:r>
                    </m:oMath>
                  </m:oMathPara>
                </a14:m>
                <a:endParaRPr lang="zh-TW" altLang="en-US" sz="1800" dirty="0">
                  <a:solidFill>
                    <a:srgbClr val="000000"/>
                  </a:solidFill>
                  <a:latin typeface="Arial" charset="0"/>
                </a:endParaRPr>
              </a:p>
            </p:txBody>
          </p:sp>
        </mc:Choice>
        <mc:Fallback xmlns="">
          <p:sp>
            <p:nvSpPr>
              <p:cNvPr id="26" name="文字方塊 25">
                <a:extLst>
                  <a:ext uri="{FF2B5EF4-FFF2-40B4-BE49-F238E27FC236}">
                    <a16:creationId xmlns:a16="http://schemas.microsoft.com/office/drawing/2014/main" id="{1F12E519-8E17-2944-AA4B-8C402FB740AC}"/>
                  </a:ext>
                </a:extLst>
              </p:cNvPr>
              <p:cNvSpPr txBox="1">
                <a:spLocks noRot="1" noChangeAspect="1" noMove="1" noResize="1" noEditPoints="1" noAdjustHandles="1" noChangeArrowheads="1" noChangeShapeType="1" noTextEdit="1"/>
              </p:cNvSpPr>
              <p:nvPr/>
            </p:nvSpPr>
            <p:spPr>
              <a:xfrm>
                <a:off x="1666643" y="5989746"/>
                <a:ext cx="980332" cy="369332"/>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5A4EDB15-0DAD-3A45-842E-BF4D11FE94FA}"/>
                  </a:ext>
                </a:extLst>
              </p:cNvPr>
              <p:cNvSpPr txBox="1"/>
              <p:nvPr/>
            </p:nvSpPr>
            <p:spPr>
              <a:xfrm>
                <a:off x="3261622" y="5892375"/>
                <a:ext cx="1405898" cy="56669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dirty="0" smtClean="0">
                              <a:solidFill>
                                <a:srgbClr val="000000"/>
                              </a:solidFill>
                              <a:latin typeface="Cambria Math" panose="02040503050406030204" pitchFamily="18" charset="0"/>
                            </a:rPr>
                          </m:ctrlPr>
                        </m:fPr>
                        <m:num>
                          <m:r>
                            <a:rPr lang="zh-TW" altLang="en-US" sz="1800" i="1" dirty="0">
                              <a:solidFill>
                                <a:srgbClr val="000000"/>
                              </a:solidFill>
                              <a:latin typeface="Cambria Math"/>
                            </a:rPr>
                            <m:t>𝜔</m:t>
                          </m:r>
                        </m:num>
                        <m:den>
                          <m:r>
                            <a:rPr lang="en-US" altLang="zh-TW" sz="1800" i="1" dirty="0" smtClean="0">
                              <a:solidFill>
                                <a:srgbClr val="000000"/>
                              </a:solidFill>
                              <a:latin typeface="Cambria Math"/>
                            </a:rPr>
                            <m:t>𝑘</m:t>
                          </m:r>
                        </m:den>
                      </m:f>
                      <m:r>
                        <a:rPr lang="en-US" altLang="zh-TW" sz="1800" i="1" dirty="0" smtClean="0">
                          <a:solidFill>
                            <a:srgbClr val="000000"/>
                          </a:solidFill>
                          <a:latin typeface="Cambria Math"/>
                        </a:rPr>
                        <m:t>=</m:t>
                      </m:r>
                      <m:r>
                        <a:rPr lang="en-US" altLang="zh-TW" sz="1800" i="1" dirty="0" smtClean="0">
                          <a:solidFill>
                            <a:srgbClr val="000000"/>
                          </a:solidFill>
                          <a:latin typeface="Cambria Math"/>
                        </a:rPr>
                        <m:t>𝑓</m:t>
                      </m:r>
                      <m:r>
                        <a:rPr lang="zh-TW" altLang="en-US" sz="1800" i="1" dirty="0" smtClean="0">
                          <a:solidFill>
                            <a:srgbClr val="000000"/>
                          </a:solidFill>
                          <a:latin typeface="Cambria Math"/>
                        </a:rPr>
                        <m:t>𝜆</m:t>
                      </m:r>
                      <m:r>
                        <a:rPr lang="en-US" altLang="zh-TW" sz="1800" i="1" dirty="0" smtClean="0">
                          <a:solidFill>
                            <a:srgbClr val="000000"/>
                          </a:solidFill>
                          <a:latin typeface="Cambria Math"/>
                        </a:rPr>
                        <m:t>=</m:t>
                      </m:r>
                      <m:r>
                        <a:rPr lang="en-US" altLang="zh-TW" sz="1800" i="1" dirty="0" smtClean="0">
                          <a:solidFill>
                            <a:srgbClr val="000000"/>
                          </a:solidFill>
                          <a:latin typeface="Cambria Math"/>
                        </a:rPr>
                        <m:t>𝑣</m:t>
                      </m:r>
                    </m:oMath>
                  </m:oMathPara>
                </a14:m>
                <a:endParaRPr lang="zh-TW" altLang="en-US" sz="1800" dirty="0">
                  <a:solidFill>
                    <a:srgbClr val="000000"/>
                  </a:solidFill>
                  <a:latin typeface="Arial" charset="0"/>
                </a:endParaRPr>
              </a:p>
            </p:txBody>
          </p:sp>
        </mc:Choice>
        <mc:Fallback xmlns="">
          <p:sp>
            <p:nvSpPr>
              <p:cNvPr id="27" name="文字方塊 26">
                <a:extLst>
                  <a:ext uri="{FF2B5EF4-FFF2-40B4-BE49-F238E27FC236}">
                    <a16:creationId xmlns:a16="http://schemas.microsoft.com/office/drawing/2014/main" id="{5A4EDB15-0DAD-3A45-842E-BF4D11FE94FA}"/>
                  </a:ext>
                </a:extLst>
              </p:cNvPr>
              <p:cNvSpPr txBox="1">
                <a:spLocks noRot="1" noChangeAspect="1" noMove="1" noResize="1" noEditPoints="1" noAdjustHandles="1" noChangeArrowheads="1" noChangeShapeType="1" noTextEdit="1"/>
              </p:cNvSpPr>
              <p:nvPr/>
            </p:nvSpPr>
            <p:spPr>
              <a:xfrm>
                <a:off x="3261622" y="5892375"/>
                <a:ext cx="1405898" cy="566694"/>
              </a:xfrm>
              <a:prstGeom prst="rect">
                <a:avLst/>
              </a:prstGeom>
              <a:blipFill>
                <a:blip r:embed="rId9"/>
                <a:stretch>
                  <a:fillRect b="-4348"/>
                </a:stretch>
              </a:blipFill>
            </p:spPr>
            <p:txBody>
              <a:bodyPr/>
              <a:lstStyle/>
              <a:p>
                <a:r>
                  <a:rPr lang="zh-TW" altLang="en-US">
                    <a:noFill/>
                  </a:rPr>
                  <a:t> </a:t>
                </a:r>
              </a:p>
            </p:txBody>
          </p:sp>
        </mc:Fallback>
      </mc:AlternateContent>
      <p:pic>
        <p:nvPicPr>
          <p:cNvPr id="28" name="Picture 1" descr="16_34_Figure.jpg">
            <a:extLst>
              <a:ext uri="{FF2B5EF4-FFF2-40B4-BE49-F238E27FC236}">
                <a16:creationId xmlns:a16="http://schemas.microsoft.com/office/drawing/2014/main" id="{1958C9FC-0B64-BA42-8512-BB5D29EC40DF}"/>
              </a:ext>
            </a:extLst>
          </p:cNvPr>
          <p:cNvPicPr>
            <a:picLocks noChangeAspect="1"/>
          </p:cNvPicPr>
          <p:nvPr/>
        </p:nvPicPr>
        <p:blipFill rotWithShape="1">
          <a:blip r:embed="rId10">
            <a:extLst>
              <a:ext uri="{28A0092B-C50C-407E-A947-70E740481C1C}">
                <a14:useLocalDpi xmlns:a14="http://schemas.microsoft.com/office/drawing/2010/main" val="0"/>
              </a:ext>
            </a:extLst>
          </a:blip>
          <a:srcRect l="12009" t="1" b="65094"/>
          <a:stretch/>
        </p:blipFill>
        <p:spPr>
          <a:xfrm>
            <a:off x="5382090" y="3491020"/>
            <a:ext cx="3231543" cy="1711355"/>
          </a:xfrm>
          <a:prstGeom prst="rect">
            <a:avLst/>
          </a:prstGeom>
        </p:spPr>
      </p:pic>
      <p:pic>
        <p:nvPicPr>
          <p:cNvPr id="29" name="Picture 1" descr="16_34_Figure.jpg">
            <a:extLst>
              <a:ext uri="{FF2B5EF4-FFF2-40B4-BE49-F238E27FC236}">
                <a16:creationId xmlns:a16="http://schemas.microsoft.com/office/drawing/2014/main" id="{FA1A8581-2906-5147-818C-70912FF86674}"/>
              </a:ext>
            </a:extLst>
          </p:cNvPr>
          <p:cNvPicPr>
            <a:picLocks noChangeAspect="1"/>
          </p:cNvPicPr>
          <p:nvPr/>
        </p:nvPicPr>
        <p:blipFill rotWithShape="1">
          <a:blip r:embed="rId10">
            <a:extLst>
              <a:ext uri="{28A0092B-C50C-407E-A947-70E740481C1C}">
                <a14:useLocalDpi xmlns:a14="http://schemas.microsoft.com/office/drawing/2010/main" val="0"/>
              </a:ext>
            </a:extLst>
          </a:blip>
          <a:srcRect l="12009" t="68968" b="2804"/>
          <a:stretch/>
        </p:blipFill>
        <p:spPr>
          <a:xfrm>
            <a:off x="5382090" y="5264395"/>
            <a:ext cx="3231543" cy="1384004"/>
          </a:xfrm>
          <a:prstGeom prst="rect">
            <a:avLst/>
          </a:prstGeom>
        </p:spPr>
      </p:pic>
    </p:spTree>
    <p:extLst>
      <p:ext uri="{BB962C8B-B14F-4D97-AF65-F5344CB8AC3E}">
        <p14:creationId xmlns:p14="http://schemas.microsoft.com/office/powerpoint/2010/main" val="408401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431731" y="1340923"/>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9"/>
          <p:cNvSpPr txBox="1">
            <a:spLocks noChangeArrowheads="1"/>
          </p:cNvSpPr>
          <p:nvPr/>
        </p:nvSpPr>
        <p:spPr bwMode="auto">
          <a:xfrm>
            <a:off x="1331912" y="5544235"/>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正弦電磁波中電場與磁場方向垂直，大小隨時隨地都成正比！</a:t>
            </a:r>
          </a:p>
        </p:txBody>
      </p:sp>
      <p:sp>
        <p:nvSpPr>
          <p:cNvPr id="67590" name="Text Box 10"/>
          <p:cNvSpPr txBox="1">
            <a:spLocks noChangeArrowheads="1"/>
          </p:cNvSpPr>
          <p:nvPr/>
        </p:nvSpPr>
        <p:spPr bwMode="auto">
          <a:xfrm>
            <a:off x="3649141" y="869740"/>
            <a:ext cx="1484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正弦電磁波</a:t>
            </a:r>
          </a:p>
        </p:txBody>
      </p:sp>
      <p:pic>
        <p:nvPicPr>
          <p:cNvPr id="13" name="Picture 1" descr="30_38_Figure.jpg"/>
          <p:cNvPicPr>
            <a:picLocks noChangeAspect="1"/>
          </p:cNvPicPr>
          <p:nvPr/>
        </p:nvPicPr>
        <p:blipFill rotWithShape="1">
          <a:blip r:embed="rId3" cstate="print">
            <a:extLst>
              <a:ext uri="{28A0092B-C50C-407E-A947-70E740481C1C}">
                <a14:useLocalDpi xmlns:a14="http://schemas.microsoft.com/office/drawing/2010/main" val="0"/>
              </a:ext>
            </a:extLst>
          </a:blip>
          <a:srcRect b="3546"/>
          <a:stretch/>
        </p:blipFill>
        <p:spPr>
          <a:xfrm>
            <a:off x="4572000" y="1340924"/>
            <a:ext cx="4015180" cy="2283616"/>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2117951" y="3885357"/>
                <a:ext cx="2892914"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2117951" y="3885357"/>
                <a:ext cx="2892914"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098959" y="4898946"/>
                <a:ext cx="2892914"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𝐵</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𝐵</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2098959" y="4898946"/>
                <a:ext cx="2892914" cy="369332"/>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5403316" y="3786676"/>
                <a:ext cx="1387239" cy="56669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dirty="0" smtClean="0">
                              <a:solidFill>
                                <a:srgbClr val="000000"/>
                              </a:solidFill>
                              <a:latin typeface="Cambria Math" panose="02040503050406030204" pitchFamily="18" charset="0"/>
                            </a:rPr>
                          </m:ctrlPr>
                        </m:fPr>
                        <m:num>
                          <m:r>
                            <a:rPr lang="zh-TW" altLang="en-US" sz="1800" i="1" dirty="0">
                              <a:solidFill>
                                <a:srgbClr val="000000"/>
                              </a:solidFill>
                              <a:latin typeface="Cambria Math"/>
                            </a:rPr>
                            <m:t>𝜔</m:t>
                          </m:r>
                        </m:num>
                        <m:den>
                          <m:r>
                            <a:rPr lang="en-US" altLang="zh-TW" sz="1800" i="1" dirty="0" smtClean="0">
                              <a:solidFill>
                                <a:srgbClr val="000000"/>
                              </a:solidFill>
                              <a:latin typeface="Cambria Math"/>
                            </a:rPr>
                            <m:t>𝑘</m:t>
                          </m:r>
                        </m:den>
                      </m:f>
                      <m:r>
                        <a:rPr lang="en-US" altLang="zh-TW" sz="1800" i="1" dirty="0" smtClean="0">
                          <a:solidFill>
                            <a:srgbClr val="000000"/>
                          </a:solidFill>
                          <a:latin typeface="Cambria Math"/>
                        </a:rPr>
                        <m:t>=</m:t>
                      </m:r>
                      <m:r>
                        <a:rPr lang="en-US" altLang="zh-TW" sz="1800" i="1" dirty="0" smtClean="0">
                          <a:solidFill>
                            <a:srgbClr val="000000"/>
                          </a:solidFill>
                          <a:latin typeface="Cambria Math"/>
                        </a:rPr>
                        <m:t>𝑓</m:t>
                      </m:r>
                      <m:r>
                        <a:rPr lang="zh-TW" altLang="en-US" sz="1800" i="1" dirty="0" smtClean="0">
                          <a:solidFill>
                            <a:srgbClr val="000000"/>
                          </a:solidFill>
                          <a:latin typeface="Cambria Math"/>
                        </a:rPr>
                        <m:t>𝜆</m:t>
                      </m:r>
                      <m:r>
                        <a:rPr lang="en-US" altLang="zh-TW" sz="1800" i="1" dirty="0" smtClean="0">
                          <a:solidFill>
                            <a:srgbClr val="000000"/>
                          </a:solidFill>
                          <a:latin typeface="Cambria Math"/>
                        </a:rPr>
                        <m:t>=</m:t>
                      </m:r>
                      <m:r>
                        <a:rPr lang="en-US" altLang="zh-TW" sz="1800" b="0" i="1" dirty="0" smtClean="0">
                          <a:solidFill>
                            <a:srgbClr val="000000"/>
                          </a:solidFill>
                          <a:latin typeface="Cambria Math"/>
                        </a:rPr>
                        <m:t>𝑐</m:t>
                      </m:r>
                    </m:oMath>
                  </m:oMathPara>
                </a14:m>
                <a:endParaRPr lang="zh-TW" altLang="en-US" sz="1800" dirty="0">
                  <a:solidFill>
                    <a:srgbClr val="000000"/>
                  </a:solidFill>
                  <a:latin typeface="Arial"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5403316" y="3786676"/>
                <a:ext cx="1387239" cy="566694"/>
              </a:xfrm>
              <a:prstGeom prst="rect">
                <a:avLst/>
              </a:prstGeom>
              <a:blipFill>
                <a:blip r:embed="rId6"/>
                <a:stretch>
                  <a:fillRect b="-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5403316" y="4898946"/>
                <a:ext cx="1239943"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r>
                        <a:rPr lang="en-US" altLang="zh-TW" sz="1800" b="0" i="1" smtClean="0">
                          <a:solidFill>
                            <a:srgbClr val="000000"/>
                          </a:solidFill>
                          <a:latin typeface="Cambria Math"/>
                          <a:ea typeface="Cambria Math"/>
                        </a:rPr>
                        <m:t>=</m:t>
                      </m:r>
                      <m:r>
                        <a:rPr lang="en-US" altLang="zh-TW" sz="1800" b="0" i="1" smtClean="0">
                          <a:solidFill>
                            <a:srgbClr val="000000"/>
                          </a:solidFill>
                          <a:latin typeface="Cambria Math"/>
                          <a:ea typeface="Cambria Math"/>
                        </a:rPr>
                        <m:t>𝑐</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𝐵</m:t>
                          </m:r>
                        </m:e>
                        <m:sub>
                          <m:r>
                            <a:rPr lang="en-US" altLang="zh-TW" sz="1800" i="1">
                              <a:solidFill>
                                <a:srgbClr val="000000"/>
                              </a:solidFill>
                              <a:latin typeface="Cambria Math"/>
                              <a:ea typeface="Cambria Math"/>
                            </a:rPr>
                            <m:t>𝑚</m:t>
                          </m:r>
                        </m:sub>
                      </m:sSub>
                    </m:oMath>
                  </m:oMathPara>
                </a14:m>
                <a:endParaRPr lang="zh-TW" altLang="en-US" sz="1800" dirty="0">
                  <a:solidFill>
                    <a:srgbClr val="000000"/>
                  </a:solidFill>
                  <a:latin typeface="Arial" charset="0"/>
                </a:endParaRPr>
              </a:p>
            </p:txBody>
          </p:sp>
        </mc:Choice>
        <mc:Fallback xmlns="">
          <p:sp>
            <p:nvSpPr>
              <p:cNvPr id="20" name="文字方塊 19"/>
              <p:cNvSpPr txBox="1">
                <a:spLocks noRot="1" noChangeAspect="1" noMove="1" noResize="1" noEditPoints="1" noAdjustHandles="1" noChangeArrowheads="1" noChangeShapeType="1" noTextEdit="1"/>
              </p:cNvSpPr>
              <p:nvPr/>
            </p:nvSpPr>
            <p:spPr>
              <a:xfrm>
                <a:off x="5403316" y="4898946"/>
                <a:ext cx="1239943"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2097253" y="4390679"/>
                <a:ext cx="197844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𝑐𝐵</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en-US" altLang="zh-TW" sz="1800" i="1">
                              <a:solidFill>
                                <a:srgbClr val="000000"/>
                              </a:solidFill>
                              <a:latin typeface="Cambria Math"/>
                              <a:ea typeface="Cambria Math"/>
                            </a:rPr>
                            <m:t>𝑡</m:t>
                          </m:r>
                        </m:e>
                      </m:d>
                    </m:oMath>
                  </m:oMathPara>
                </a14:m>
                <a:endParaRPr lang="zh-TW" altLang="en-US" sz="1800" dirty="0">
                  <a:solidFill>
                    <a:srgbClr val="000000"/>
                  </a:solidFill>
                  <a:latin typeface="Arial" charset="0"/>
                </a:endParaRPr>
              </a:p>
            </p:txBody>
          </p:sp>
        </mc:Choice>
        <mc:Fallback xmlns="">
          <p:sp>
            <p:nvSpPr>
              <p:cNvPr id="21" name="文字方塊 20"/>
              <p:cNvSpPr txBox="1">
                <a:spLocks noRot="1" noChangeAspect="1" noMove="1" noResize="1" noEditPoints="1" noAdjustHandles="1" noChangeArrowheads="1" noChangeShapeType="1" noTextEdit="1"/>
              </p:cNvSpPr>
              <p:nvPr/>
            </p:nvSpPr>
            <p:spPr>
              <a:xfrm>
                <a:off x="2097253" y="4390679"/>
                <a:ext cx="1978447" cy="369332"/>
              </a:xfrm>
              <a:prstGeom prst="rect">
                <a:avLst/>
              </a:prstGeom>
              <a:blipFill>
                <a:blip r:embed="rId8"/>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11228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additive="base">
                                        <p:cTn id="7" dur="500" fill="hold"/>
                                        <p:tgtEl>
                                          <p:spTgt spid="67589"/>
                                        </p:tgtEl>
                                        <p:attrNameLst>
                                          <p:attrName>ppt_x</p:attrName>
                                        </p:attrNameLst>
                                      </p:cBhvr>
                                      <p:tavLst>
                                        <p:tav tm="0">
                                          <p:val>
                                            <p:strVal val="#ppt_x"/>
                                          </p:val>
                                        </p:tav>
                                        <p:tav tm="100000">
                                          <p:val>
                                            <p:strVal val="#ppt_x"/>
                                          </p:val>
                                        </p:tav>
                                      </p:tavLst>
                                    </p:anim>
                                    <p:anim calcmode="lin" valueType="num">
                                      <p:cBhvr additive="base">
                                        <p:cTn id="8" dur="500" fill="hold"/>
                                        <p:tgtEl>
                                          <p:spTgt spid="675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Dropbox\Documents\課程\YoungTextBook\Images\Chapter32\A_Images\A_Figures_and_Photos\32_1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824"/>
          <a:stretch/>
        </p:blipFill>
        <p:spPr bwMode="auto">
          <a:xfrm>
            <a:off x="746575" y="1268411"/>
            <a:ext cx="4932363" cy="461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8611" name="文字方塊 2"/>
              <p:cNvSpPr txBox="1">
                <a:spLocks noChangeArrowheads="1"/>
              </p:cNvSpPr>
              <p:nvPr/>
            </p:nvSpPr>
            <p:spPr bwMode="auto">
              <a:xfrm>
                <a:off x="2231740" y="728700"/>
                <a:ext cx="42754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往</a:t>
                </a:r>
                <a14:m>
                  <m:oMath xmlns:m="http://schemas.openxmlformats.org/officeDocument/2006/math">
                    <m:r>
                      <a:rPr lang="en-US" altLang="zh-TW" sz="1800" dirty="0">
                        <a:latin typeface="Cambria Math"/>
                      </a:rPr>
                      <m:t>+</m:t>
                    </m:r>
                    <m:r>
                      <a:rPr lang="en-US" altLang="zh-TW" sz="1800" b="0" i="1" dirty="0" smtClean="0">
                        <a:latin typeface="Cambria Math"/>
                      </a:rPr>
                      <m:t>𝑥</m:t>
                    </m:r>
                  </m:oMath>
                </a14:m>
                <a:r>
                  <a:rPr lang="zh-TW" altLang="en-US" sz="1800" dirty="0"/>
                  <a:t>方向傳播的正弦平面波的瞬時圖像：</a:t>
                </a:r>
              </a:p>
            </p:txBody>
          </p:sp>
        </mc:Choice>
        <mc:Fallback xmlns="">
          <p:sp>
            <p:nvSpPr>
              <p:cNvPr id="68611" name="文字方塊 2"/>
              <p:cNvSpPr txBox="1">
                <a:spLocks noRot="1" noChangeAspect="1" noMove="1" noResize="1" noEditPoints="1" noAdjustHandles="1" noChangeArrowheads="1" noChangeShapeType="1" noTextEdit="1"/>
              </p:cNvSpPr>
              <p:nvPr/>
            </p:nvSpPr>
            <p:spPr bwMode="auto">
              <a:xfrm>
                <a:off x="2231740" y="728700"/>
                <a:ext cx="4275474" cy="369332"/>
              </a:xfrm>
              <a:prstGeom prst="rect">
                <a:avLst/>
              </a:prstGeom>
              <a:blipFill rotWithShape="1">
                <a:blip r:embed="rId3"/>
                <a:stretch>
                  <a:fillRect l="-1141" t="-6667" r="-6562"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4" name="Picture 3" descr="\\Mac\Home\Downloads\Electromagneticwave3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42130" y="1223755"/>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415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B0B65BD-365A-BF41-BF98-DC91515F2007}"/>
              </a:ext>
            </a:extLst>
          </p:cNvPr>
          <p:cNvSpPr txBox="1"/>
          <p:nvPr/>
        </p:nvSpPr>
        <p:spPr>
          <a:xfrm>
            <a:off x="3401870" y="1853825"/>
            <a:ext cx="2340260" cy="369332"/>
          </a:xfrm>
          <a:prstGeom prst="rect">
            <a:avLst/>
          </a:prstGeom>
          <a:noFill/>
        </p:spPr>
        <p:txBody>
          <a:bodyPr wrap="square" rtlCol="0">
            <a:spAutoFit/>
          </a:bodyPr>
          <a:lstStyle/>
          <a:p>
            <a:r>
              <a:rPr kumimoji="1" lang="zh-TW" altLang="en-US" sz="1800" dirty="0"/>
              <a:t>電磁波直覺的論證</a:t>
            </a:r>
          </a:p>
        </p:txBody>
      </p:sp>
      <p:pic>
        <p:nvPicPr>
          <p:cNvPr id="3" name="Picture 2">
            <a:extLst>
              <a:ext uri="{FF2B5EF4-FFF2-40B4-BE49-F238E27FC236}">
                <a16:creationId xmlns:a16="http://schemas.microsoft.com/office/drawing/2014/main" id="{76FA95DC-F613-7B47-A448-C77FC2EFA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 t="65667" r="-156" b="135"/>
          <a:stretch/>
        </p:blipFill>
        <p:spPr bwMode="auto">
          <a:xfrm>
            <a:off x="2147772" y="2528900"/>
            <a:ext cx="4848456" cy="238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3371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Dropbox\Documents\課程\YoungTextBook\Images\Chapter32\A_Images\A_Figures_and_Photos\32_1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3283"/>
          <a:stretch/>
        </p:blipFill>
        <p:spPr bwMode="auto">
          <a:xfrm>
            <a:off x="2276745" y="1808820"/>
            <a:ext cx="5096483" cy="422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a:spLocks noChangeArrowheads="1"/>
              </p:cNvSpPr>
              <p:nvPr/>
            </p:nvSpPr>
            <p:spPr bwMode="auto">
              <a:xfrm>
                <a:off x="2546775" y="1040807"/>
                <a:ext cx="42754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往</a:t>
                </a:r>
                <a14:m>
                  <m:oMath xmlns:m="http://schemas.openxmlformats.org/officeDocument/2006/math">
                    <m:r>
                      <a:rPr lang="en-US" altLang="zh-TW" sz="1800" b="0" i="0" dirty="0" smtClean="0">
                        <a:latin typeface="Cambria Math"/>
                      </a:rPr>
                      <m:t>−</m:t>
                    </m:r>
                    <m:r>
                      <a:rPr lang="en-US" altLang="zh-TW" sz="1800" b="0" i="1" dirty="0" smtClean="0">
                        <a:latin typeface="Cambria Math"/>
                      </a:rPr>
                      <m:t>𝑥</m:t>
                    </m:r>
                  </m:oMath>
                </a14:m>
                <a:r>
                  <a:rPr lang="zh-TW" altLang="en-US" sz="1800" dirty="0"/>
                  <a:t>方向傳播的正弦平面波的瞬時圖像：</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546775" y="1040807"/>
                <a:ext cx="4275474" cy="369332"/>
              </a:xfrm>
              <a:prstGeom prst="rect">
                <a:avLst/>
              </a:prstGeom>
              <a:blipFill rotWithShape="1">
                <a:blip r:embed="rId3"/>
                <a:stretch>
                  <a:fillRect l="-1284" t="-6667" r="-6419"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551539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F33_04"/>
          <p:cNvPicPr>
            <a:picLocks noChangeAspect="1" noChangeArrowheads="1"/>
          </p:cNvPicPr>
          <p:nvPr/>
        </p:nvPicPr>
        <p:blipFill>
          <a:blip r:embed="rId2">
            <a:extLst>
              <a:ext uri="{28A0092B-C50C-407E-A947-70E740481C1C}">
                <a14:useLocalDpi xmlns:a14="http://schemas.microsoft.com/office/drawing/2010/main" val="0"/>
              </a:ext>
            </a:extLst>
          </a:blip>
          <a:srcRect b="14751"/>
          <a:stretch>
            <a:fillRect/>
          </a:stretch>
        </p:blipFill>
        <p:spPr bwMode="auto">
          <a:xfrm>
            <a:off x="2006715" y="1703969"/>
            <a:ext cx="2561383" cy="441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文字方塊 2"/>
          <p:cNvSpPr txBox="1">
            <a:spLocks noChangeArrowheads="1"/>
          </p:cNvSpPr>
          <p:nvPr/>
        </p:nvSpPr>
        <p:spPr bwMode="auto">
          <a:xfrm>
            <a:off x="1466655" y="555692"/>
            <a:ext cx="6884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在空間一固定點觀察正弦電磁波，電磁場會呈現簡諧振盪的形式</a:t>
            </a:r>
          </a:p>
        </p:txBody>
      </p:sp>
      <p:pic>
        <p:nvPicPr>
          <p:cNvPr id="5"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8510" y="1707486"/>
            <a:ext cx="3026730" cy="30066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文字方塊 5"/>
              <p:cNvSpPr txBox="1"/>
              <p:nvPr/>
            </p:nvSpPr>
            <p:spPr>
              <a:xfrm>
                <a:off x="1998636" y="1043735"/>
                <a:ext cx="4770530"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sSub>
                            <m:sSubPr>
                              <m:ctrlPr>
                                <a:rPr lang="en-US" altLang="zh-TW" sz="1800" i="1" smtClean="0">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𝑥</m:t>
                              </m:r>
                            </m:e>
                            <m:sub>
                              <m:r>
                                <a:rPr lang="en-US" altLang="zh-TW" sz="1800" b="0" i="1" smtClean="0">
                                  <a:solidFill>
                                    <a:srgbClr val="000000"/>
                                  </a:solidFill>
                                  <a:latin typeface="Cambria Math"/>
                                  <a:ea typeface="Cambria Math"/>
                                </a:rPr>
                                <m:t>0</m:t>
                              </m:r>
                            </m:sub>
                          </m:sSub>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𝑥</m:t>
                                  </m:r>
                                </m:e>
                                <m:sub>
                                  <m:r>
                                    <a:rPr lang="en-US" altLang="zh-TW" sz="1800" i="1">
                                      <a:solidFill>
                                        <a:srgbClr val="000000"/>
                                      </a:solidFill>
                                      <a:latin typeface="Cambria Math"/>
                                      <a:ea typeface="Cambria Math"/>
                                    </a:rPr>
                                    <m:t>0</m:t>
                                  </m:r>
                                </m:sub>
                              </m:sSub>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r>
                        <a:rPr lang="en-US" altLang="zh-TW" sz="1800" i="1" smtClean="0">
                          <a:solidFill>
                            <a:srgbClr val="000000"/>
                          </a:solidFill>
                          <a:latin typeface="Cambria Math"/>
                          <a:ea typeface="Cambria Math"/>
                        </a:rPr>
                        <m:t>~</m:t>
                      </m:r>
                      <m:sSub>
                        <m:sSubPr>
                          <m:ctrlPr>
                            <a:rPr lang="en-US" altLang="zh-TW" sz="1800" i="1" smtClean="0">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b="0" i="1" smtClean="0">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zh-TW" altLang="en-US" sz="1800" i="1">
                                  <a:solidFill>
                                    <a:srgbClr val="000000"/>
                                  </a:solidFill>
                                  <a:latin typeface="Cambria Math"/>
                                  <a:ea typeface="Cambria Math"/>
                                </a:rPr>
                                <m:t>𝜔</m:t>
                              </m:r>
                              <m:r>
                                <a:rPr lang="en-US" altLang="zh-TW" sz="1800" i="1">
                                  <a:solidFill>
                                    <a:srgbClr val="000000"/>
                                  </a:solidFill>
                                  <a:latin typeface="Cambria Math"/>
                                  <a:ea typeface="Cambria Math"/>
                                </a:rPr>
                                <m:t>𝑡</m:t>
                              </m:r>
                              <m:r>
                                <a:rPr lang="en-US" altLang="zh-TW" sz="1800" b="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zh-TW" altLang="en-US" sz="1800" i="1" smtClean="0">
                                      <a:solidFill>
                                        <a:srgbClr val="000000"/>
                                      </a:solidFill>
                                      <a:latin typeface="Cambria Math"/>
                                      <a:ea typeface="Cambria Math"/>
                                    </a:rPr>
                                    <m:t>𝜙</m:t>
                                  </m:r>
                                </m:e>
                                <m:sub>
                                  <m:r>
                                    <a:rPr lang="en-US" altLang="zh-TW" sz="1800" i="1">
                                      <a:solidFill>
                                        <a:srgbClr val="000000"/>
                                      </a:solidFill>
                                      <a:latin typeface="Cambria Math"/>
                                      <a:ea typeface="Cambria Math"/>
                                    </a:rPr>
                                    <m:t>0</m:t>
                                  </m:r>
                                </m:sub>
                              </m:sSub>
                            </m:e>
                          </m:d>
                        </m:e>
                      </m:func>
                    </m:oMath>
                  </m:oMathPara>
                </a14:m>
                <a:endParaRPr lang="zh-TW" altLang="en-US" sz="1800" dirty="0">
                  <a:solidFill>
                    <a:srgbClr val="000000"/>
                  </a:solidFill>
                  <a:latin typeface="Arial"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998636" y="1043735"/>
                <a:ext cx="4770530" cy="369332"/>
              </a:xfrm>
              <a:prstGeom prst="rect">
                <a:avLst/>
              </a:prstGeom>
              <a:blipFill rotWithShape="1">
                <a:blip r:embed="rId4"/>
                <a:stretch>
                  <a:fillRect b="-1311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61533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551" y="628848"/>
            <a:ext cx="4572000" cy="400110"/>
          </a:xfrm>
          <a:prstGeom prst="rect">
            <a:avLst/>
          </a:prstGeom>
        </p:spPr>
        <p:txBody>
          <a:bodyPr>
            <a:spAutoFit/>
          </a:bodyPr>
          <a:lstStyle/>
          <a:p>
            <a:r>
              <a:rPr lang="zh-TW" altLang="en-US" sz="2000" dirty="0"/>
              <a:t>電磁波：電與磁的自動化</a:t>
            </a:r>
          </a:p>
        </p:txBody>
      </p:sp>
      <p:sp>
        <p:nvSpPr>
          <p:cNvPr id="5" name="矩形 4"/>
          <p:cNvSpPr/>
          <p:nvPr/>
        </p:nvSpPr>
        <p:spPr>
          <a:xfrm>
            <a:off x="1111551" y="1225212"/>
            <a:ext cx="4572000" cy="400110"/>
          </a:xfrm>
          <a:prstGeom prst="rect">
            <a:avLst/>
          </a:prstGeom>
        </p:spPr>
        <p:txBody>
          <a:bodyPr>
            <a:spAutoFit/>
          </a:bodyPr>
          <a:lstStyle/>
          <a:p>
            <a:r>
              <a:rPr lang="zh-TW" altLang="en-US" sz="2000" dirty="0"/>
              <a:t>馬克思威爾及當時的科學家</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32" y="1855282"/>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20721" y="5790388"/>
            <a:ext cx="3448380" cy="369332"/>
          </a:xfrm>
          <a:prstGeom prst="rect">
            <a:avLst/>
          </a:prstGeom>
        </p:spPr>
        <p:txBody>
          <a:bodyPr wrap="none">
            <a:spAutoFit/>
          </a:bodyPr>
          <a:lstStyle/>
          <a:p>
            <a:r>
              <a:rPr lang="en-US" altLang="zh-TW" sz="1800" dirty="0"/>
              <a:t>James Clerk Maxwell (1831–1879)</a:t>
            </a:r>
            <a:endParaRPr lang="zh-TW" altLang="en-US" sz="1800" dirty="0"/>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01961" y="1818993"/>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478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26695" y="6264315"/>
            <a:ext cx="5985665" cy="369332"/>
          </a:xfrm>
          <a:prstGeom prst="rect">
            <a:avLst/>
          </a:prstGeom>
        </p:spPr>
        <p:txBody>
          <a:bodyPr wrap="square">
            <a:spAutoFit/>
          </a:bodyPr>
          <a:lstStyle/>
          <a:p>
            <a:r>
              <a:rPr lang="en-US" altLang="zh-TW" sz="1800" dirty="0"/>
              <a:t>“The Ancient of Days</a:t>
            </a:r>
            <a:r>
              <a:rPr lang="zh-TW" altLang="en-US" sz="1800" dirty="0"/>
              <a:t> </a:t>
            </a:r>
            <a:r>
              <a:rPr lang="en-US" altLang="zh-TW" sz="1800" dirty="0"/>
              <a:t>(name of god) ”</a:t>
            </a:r>
            <a:r>
              <a:rPr lang="zh-TW" altLang="en-US" sz="1800" dirty="0"/>
              <a:t> </a:t>
            </a:r>
            <a:r>
              <a:rPr lang="en-US" altLang="zh-TW" sz="1800" dirty="0"/>
              <a:t>William Blake (1794)</a:t>
            </a:r>
            <a:endParaRPr lang="zh-TW" altLang="en-US" sz="1800"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1750" y="323655"/>
            <a:ext cx="4304471" cy="5859270"/>
          </a:xfrm>
          <a:prstGeom prst="rect">
            <a:avLst/>
          </a:prstGeom>
        </p:spPr>
      </p:pic>
    </p:spTree>
    <p:extLst>
      <p:ext uri="{BB962C8B-B14F-4D97-AF65-F5344CB8AC3E}">
        <p14:creationId xmlns:p14="http://schemas.microsoft.com/office/powerpoint/2010/main" val="1060001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30_07_Figure.jpg"/>
          <p:cNvPicPr>
            <a:picLocks noChangeAspect="1"/>
          </p:cNvPicPr>
          <p:nvPr/>
        </p:nvPicPr>
        <p:blipFill rotWithShape="1">
          <a:blip r:embed="rId2" cstate="print">
            <a:extLst>
              <a:ext uri="{28A0092B-C50C-407E-A947-70E740481C1C}">
                <a14:useLocalDpi xmlns:a14="http://schemas.microsoft.com/office/drawing/2010/main" val="0"/>
              </a:ext>
            </a:extLst>
          </a:blip>
          <a:srcRect l="10880" t="-242" r="-574" b="55478"/>
          <a:stretch/>
        </p:blipFill>
        <p:spPr>
          <a:xfrm>
            <a:off x="1110406" y="1217276"/>
            <a:ext cx="2623334" cy="2011939"/>
          </a:xfrm>
          <a:prstGeom prst="rect">
            <a:avLst/>
          </a:prstGeom>
        </p:spPr>
      </p:pic>
      <p:sp>
        <p:nvSpPr>
          <p:cNvPr id="4" name="Text Box 4"/>
          <p:cNvSpPr txBox="1">
            <a:spLocks noChangeArrowheads="1"/>
          </p:cNvSpPr>
          <p:nvPr/>
        </p:nvSpPr>
        <p:spPr bwMode="auto">
          <a:xfrm>
            <a:off x="1110405" y="765377"/>
            <a:ext cx="67504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r>
              <a:rPr lang="zh-TW" altLang="en-US" sz="1800" dirty="0"/>
              <a:t>現在可以回答，如果電荷忽然開始移動，周圍的電場會如何變化。</a:t>
            </a:r>
          </a:p>
        </p:txBody>
      </p:sp>
      <p:sp>
        <p:nvSpPr>
          <p:cNvPr id="5" name="文字方塊 4"/>
          <p:cNvSpPr txBox="1"/>
          <p:nvPr/>
        </p:nvSpPr>
        <p:spPr>
          <a:xfrm>
            <a:off x="1168454" y="3290075"/>
            <a:ext cx="6300700" cy="369332"/>
          </a:xfrm>
          <a:prstGeom prst="rect">
            <a:avLst/>
          </a:prstGeom>
          <a:noFill/>
        </p:spPr>
        <p:txBody>
          <a:bodyPr wrap="square" rtlCol="0">
            <a:spAutoFit/>
          </a:bodyPr>
          <a:lstStyle/>
          <a:p>
            <a:r>
              <a:rPr lang="zh-TW" altLang="en-US" sz="1800" dirty="0"/>
              <a:t>等速移動的電荷的電場：</a:t>
            </a:r>
          </a:p>
        </p:txBody>
      </p:sp>
      <p:sp>
        <p:nvSpPr>
          <p:cNvPr id="6" name="文字方塊 5"/>
          <p:cNvSpPr txBox="1"/>
          <p:nvPr/>
        </p:nvSpPr>
        <p:spPr>
          <a:xfrm>
            <a:off x="3868754" y="3850521"/>
            <a:ext cx="4039115" cy="369332"/>
          </a:xfrm>
          <a:prstGeom prst="rect">
            <a:avLst/>
          </a:prstGeom>
          <a:noFill/>
        </p:spPr>
        <p:txBody>
          <a:bodyPr wrap="square" rtlCol="0">
            <a:spAutoFit/>
          </a:bodyPr>
          <a:lstStyle/>
          <a:p>
            <a:r>
              <a:rPr lang="zh-TW" altLang="en-US" sz="1800" dirty="0"/>
              <a:t>平行於移動方向的尺會變短，</a:t>
            </a:r>
          </a:p>
        </p:txBody>
      </p:sp>
      <p:sp>
        <p:nvSpPr>
          <p:cNvPr id="7" name="文字方塊 6"/>
          <p:cNvSpPr txBox="1"/>
          <p:nvPr/>
        </p:nvSpPr>
        <p:spPr>
          <a:xfrm>
            <a:off x="3868754" y="4735637"/>
            <a:ext cx="4731430" cy="369332"/>
          </a:xfrm>
          <a:prstGeom prst="rect">
            <a:avLst/>
          </a:prstGeom>
          <a:noFill/>
        </p:spPr>
        <p:txBody>
          <a:bodyPr wrap="square" rtlCol="0">
            <a:spAutoFit/>
          </a:bodyPr>
          <a:lstStyle/>
          <a:p>
            <a:r>
              <a:rPr lang="zh-TW" altLang="en-US" sz="1800" dirty="0"/>
              <a:t>由此尺所發射出垂直於速度的電場分量變大。</a:t>
            </a:r>
          </a:p>
        </p:txBody>
      </p:sp>
      <p:sp>
        <p:nvSpPr>
          <p:cNvPr id="8" name="文字方塊 7"/>
          <p:cNvSpPr txBox="1"/>
          <p:nvPr/>
        </p:nvSpPr>
        <p:spPr>
          <a:xfrm>
            <a:off x="3868754" y="5620754"/>
            <a:ext cx="4815535" cy="369332"/>
          </a:xfrm>
          <a:prstGeom prst="rect">
            <a:avLst/>
          </a:prstGeom>
          <a:noFill/>
        </p:spPr>
        <p:txBody>
          <a:bodyPr wrap="square" rtlCol="0">
            <a:spAutoFit/>
          </a:bodyPr>
          <a:lstStyle/>
          <a:p>
            <a:r>
              <a:rPr lang="zh-TW" altLang="en-US" sz="1800" dirty="0"/>
              <a:t>因此電荷側邊的電力線會變得較前後緻密。</a:t>
            </a:r>
          </a:p>
        </p:txBody>
      </p:sp>
      <p:pic>
        <p:nvPicPr>
          <p:cNvPr id="9" name="Picture 1" descr="30_07_Figure.jpg"/>
          <p:cNvPicPr>
            <a:picLocks noChangeAspect="1"/>
          </p:cNvPicPr>
          <p:nvPr/>
        </p:nvPicPr>
        <p:blipFill rotWithShape="1">
          <a:blip r:embed="rId2">
            <a:extLst>
              <a:ext uri="{28A0092B-C50C-407E-A947-70E740481C1C}">
                <a14:useLocalDpi xmlns:a14="http://schemas.microsoft.com/office/drawing/2010/main" val="0"/>
              </a:ext>
            </a:extLst>
          </a:blip>
          <a:srcRect l="10513" t="53245" b="2804"/>
          <a:stretch/>
        </p:blipFill>
        <p:spPr>
          <a:xfrm>
            <a:off x="898982" y="3850521"/>
            <a:ext cx="2834757" cy="2139565"/>
          </a:xfrm>
          <a:prstGeom prst="rect">
            <a:avLst/>
          </a:prstGeom>
        </p:spPr>
      </p:pic>
      <p:sp>
        <p:nvSpPr>
          <p:cNvPr id="10" name="矩形 9"/>
          <p:cNvSpPr/>
          <p:nvPr/>
        </p:nvSpPr>
        <p:spPr>
          <a:xfrm>
            <a:off x="3868754" y="4280185"/>
            <a:ext cx="3416320" cy="369332"/>
          </a:xfrm>
          <a:prstGeom prst="rect">
            <a:avLst/>
          </a:prstGeom>
        </p:spPr>
        <p:txBody>
          <a:bodyPr wrap="none">
            <a:spAutoFit/>
          </a:bodyPr>
          <a:lstStyle/>
          <a:p>
            <a:r>
              <a:rPr lang="zh-TW" altLang="en-US" sz="1800" dirty="0"/>
              <a:t>分布於此尺上的電荷密度變大，</a:t>
            </a:r>
          </a:p>
        </p:txBody>
      </p:sp>
      <p:sp>
        <p:nvSpPr>
          <p:cNvPr id="11" name="文字方塊 10"/>
          <p:cNvSpPr txBox="1"/>
          <p:nvPr/>
        </p:nvSpPr>
        <p:spPr>
          <a:xfrm>
            <a:off x="3852559" y="5180285"/>
            <a:ext cx="3735415" cy="369332"/>
          </a:xfrm>
          <a:prstGeom prst="rect">
            <a:avLst/>
          </a:prstGeom>
          <a:noFill/>
        </p:spPr>
        <p:txBody>
          <a:bodyPr wrap="square" rtlCol="0">
            <a:spAutoFit/>
          </a:bodyPr>
          <a:lstStyle/>
          <a:p>
            <a:r>
              <a:rPr lang="zh-TW" altLang="en-US" sz="1800" dirty="0"/>
              <a:t>而其他方向的電場分量沒有改變。</a:t>
            </a:r>
          </a:p>
        </p:txBody>
      </p:sp>
    </p:spTree>
    <p:extLst>
      <p:ext uri="{BB962C8B-B14F-4D97-AF65-F5344CB8AC3E}">
        <p14:creationId xmlns:p14="http://schemas.microsoft.com/office/powerpoint/2010/main" val="4080188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08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1601670" y="683695"/>
            <a:ext cx="2630657" cy="5869030"/>
          </a:xfrm>
          <a:prstGeom prst="rect">
            <a:avLst/>
          </a:prstGeom>
        </p:spPr>
      </p:pic>
      <p:sp>
        <p:nvSpPr>
          <p:cNvPr id="3" name="文字方塊 2"/>
          <p:cNvSpPr txBox="1"/>
          <p:nvPr/>
        </p:nvSpPr>
        <p:spPr>
          <a:xfrm>
            <a:off x="4586511" y="2933945"/>
            <a:ext cx="4320480" cy="369332"/>
          </a:xfrm>
          <a:prstGeom prst="rect">
            <a:avLst/>
          </a:prstGeom>
          <a:noFill/>
        </p:spPr>
        <p:txBody>
          <a:bodyPr wrap="square" rtlCol="0">
            <a:spAutoFit/>
          </a:bodyPr>
          <a:lstStyle/>
          <a:p>
            <a:r>
              <a:rPr lang="zh-TW" altLang="en-US" sz="1800" dirty="0"/>
              <a:t>近處的電力線已因電荷運動而改變分布。</a:t>
            </a:r>
          </a:p>
        </p:txBody>
      </p:sp>
      <p:sp>
        <p:nvSpPr>
          <p:cNvPr id="4" name="文字方塊 3"/>
          <p:cNvSpPr txBox="1"/>
          <p:nvPr/>
        </p:nvSpPr>
        <p:spPr>
          <a:xfrm>
            <a:off x="4586510" y="3474005"/>
            <a:ext cx="3735415" cy="369332"/>
          </a:xfrm>
          <a:prstGeom prst="rect">
            <a:avLst/>
          </a:prstGeom>
          <a:noFill/>
        </p:spPr>
        <p:txBody>
          <a:bodyPr wrap="square" rtlCol="0">
            <a:spAutoFit/>
          </a:bodyPr>
          <a:lstStyle/>
          <a:p>
            <a:r>
              <a:rPr lang="zh-TW" altLang="en-US" sz="1800" dirty="0"/>
              <a:t>遠處的電力線則還未及改變。</a:t>
            </a:r>
          </a:p>
        </p:txBody>
      </p:sp>
      <p:sp>
        <p:nvSpPr>
          <p:cNvPr id="5" name="文字方塊 4"/>
          <p:cNvSpPr txBox="1"/>
          <p:nvPr/>
        </p:nvSpPr>
        <p:spPr>
          <a:xfrm>
            <a:off x="4585777" y="4083390"/>
            <a:ext cx="3825425" cy="369332"/>
          </a:xfrm>
          <a:prstGeom prst="rect">
            <a:avLst/>
          </a:prstGeom>
          <a:noFill/>
        </p:spPr>
        <p:txBody>
          <a:bodyPr wrap="square" rtlCol="0">
            <a:spAutoFit/>
          </a:bodyPr>
          <a:lstStyle/>
          <a:p>
            <a:r>
              <a:rPr lang="zh-TW" altLang="en-US" sz="1800" dirty="0"/>
              <a:t>遠近之間會有一球型的交界。</a:t>
            </a:r>
          </a:p>
        </p:txBody>
      </p:sp>
      <p:sp>
        <p:nvSpPr>
          <p:cNvPr id="6" name="文字方塊 5"/>
          <p:cNvSpPr txBox="1"/>
          <p:nvPr/>
        </p:nvSpPr>
        <p:spPr>
          <a:xfrm>
            <a:off x="4585777" y="4637621"/>
            <a:ext cx="3240360" cy="369332"/>
          </a:xfrm>
          <a:prstGeom prst="rect">
            <a:avLst/>
          </a:prstGeom>
          <a:noFill/>
        </p:spPr>
        <p:txBody>
          <a:bodyPr wrap="square" rtlCol="0">
            <a:spAutoFit/>
          </a:bodyPr>
          <a:lstStyle/>
          <a:p>
            <a:r>
              <a:rPr lang="zh-TW" altLang="en-US" sz="1800" dirty="0"/>
              <a:t>此邊界會以光速向外傳播。</a:t>
            </a:r>
          </a:p>
        </p:txBody>
      </p:sp>
      <p:sp>
        <p:nvSpPr>
          <p:cNvPr id="7" name="文字方塊 6"/>
          <p:cNvSpPr txBox="1"/>
          <p:nvPr/>
        </p:nvSpPr>
        <p:spPr>
          <a:xfrm>
            <a:off x="4586511" y="5859270"/>
            <a:ext cx="3510390" cy="369332"/>
          </a:xfrm>
          <a:prstGeom prst="rect">
            <a:avLst/>
          </a:prstGeom>
          <a:noFill/>
        </p:spPr>
        <p:txBody>
          <a:bodyPr wrap="square" rtlCol="0">
            <a:spAutoFit/>
          </a:bodyPr>
          <a:lstStyle/>
          <a:p>
            <a:r>
              <a:rPr lang="zh-TW" altLang="en-US" sz="1800" dirty="0"/>
              <a:t>邊界上電力線是垂直於徑向。</a:t>
            </a:r>
          </a:p>
        </p:txBody>
      </p:sp>
      <p:sp>
        <p:nvSpPr>
          <p:cNvPr id="8" name="文字方塊 7"/>
          <p:cNvSpPr txBox="1"/>
          <p:nvPr/>
        </p:nvSpPr>
        <p:spPr>
          <a:xfrm>
            <a:off x="4631516" y="5364215"/>
            <a:ext cx="3420380" cy="369332"/>
          </a:xfrm>
          <a:prstGeom prst="rect">
            <a:avLst/>
          </a:prstGeom>
          <a:noFill/>
        </p:spPr>
        <p:txBody>
          <a:bodyPr wrap="square" rtlCol="0">
            <a:spAutoFit/>
          </a:bodyPr>
          <a:lstStyle/>
          <a:p>
            <a:r>
              <a:rPr lang="zh-TW" altLang="en-US" sz="1800" dirty="0"/>
              <a:t>為保持電力線連續。</a:t>
            </a:r>
          </a:p>
        </p:txBody>
      </p:sp>
      <p:sp>
        <p:nvSpPr>
          <p:cNvPr id="9" name="文字方塊 8"/>
          <p:cNvSpPr txBox="1"/>
          <p:nvPr/>
        </p:nvSpPr>
        <p:spPr>
          <a:xfrm>
            <a:off x="4585777" y="1431893"/>
            <a:ext cx="3659182" cy="369332"/>
          </a:xfrm>
          <a:prstGeom prst="rect">
            <a:avLst/>
          </a:prstGeom>
          <a:noFill/>
        </p:spPr>
        <p:txBody>
          <a:bodyPr wrap="square" rtlCol="0">
            <a:spAutoFit/>
          </a:bodyPr>
          <a:lstStyle/>
          <a:p>
            <a:r>
              <a:rPr lang="zh-TW" altLang="en-US" sz="1800" dirty="0"/>
              <a:t>當一個靜止的電荷，突然開始運動。</a:t>
            </a:r>
          </a:p>
        </p:txBody>
      </p:sp>
      <p:sp>
        <p:nvSpPr>
          <p:cNvPr id="10" name="Text Box 5"/>
          <p:cNvSpPr txBox="1">
            <a:spLocks noChangeArrowheads="1"/>
          </p:cNvSpPr>
          <p:nvPr/>
        </p:nvSpPr>
        <p:spPr bwMode="auto">
          <a:xfrm>
            <a:off x="1601670" y="233645"/>
            <a:ext cx="6913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場的瞬間變化是以定速 </a:t>
            </a:r>
            <a:r>
              <a:rPr lang="en-US" altLang="zh-TW" sz="1800" i="1" dirty="0">
                <a:solidFill>
                  <a:srgbClr val="FF0000"/>
                </a:solidFill>
              </a:rPr>
              <a:t>c</a:t>
            </a:r>
            <a:r>
              <a:rPr lang="en-US" altLang="zh-TW" sz="1800" dirty="0">
                <a:solidFill>
                  <a:srgbClr val="FF0000"/>
                </a:solidFill>
              </a:rPr>
              <a:t> </a:t>
            </a:r>
            <a:r>
              <a:rPr lang="zh-TW" altLang="en-US" sz="1800" dirty="0">
                <a:solidFill>
                  <a:srgbClr val="FF0000"/>
                </a:solidFill>
              </a:rPr>
              <a:t>在空間中自源頭向外傳播。</a:t>
            </a:r>
          </a:p>
        </p:txBody>
      </p:sp>
    </p:spTree>
    <p:extLst>
      <p:ext uri="{BB962C8B-B14F-4D97-AF65-F5344CB8AC3E}">
        <p14:creationId xmlns:p14="http://schemas.microsoft.com/office/powerpoint/2010/main" val="15869261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30_08_FigureC.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660657" y="213133"/>
            <a:ext cx="7809478" cy="6223454"/>
          </a:xfrm>
          <a:prstGeom prst="rect">
            <a:avLst/>
          </a:prstGeom>
        </p:spPr>
      </p:pic>
    </p:spTree>
    <p:extLst>
      <p:ext uri="{BB962C8B-B14F-4D97-AF65-F5344CB8AC3E}">
        <p14:creationId xmlns:p14="http://schemas.microsoft.com/office/powerpoint/2010/main" val="29436183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09_Figure.jpg"/>
          <p:cNvPicPr>
            <a:picLocks noChangeAspect="1"/>
          </p:cNvPicPr>
          <p:nvPr/>
        </p:nvPicPr>
        <p:blipFill rotWithShape="1">
          <a:blip r:embed="rId2">
            <a:extLst>
              <a:ext uri="{28A0092B-C50C-407E-A947-70E740481C1C}">
                <a14:useLocalDpi xmlns:a14="http://schemas.microsoft.com/office/drawing/2010/main" val="0"/>
              </a:ext>
            </a:extLst>
          </a:blip>
          <a:srcRect t="54312" b="2806"/>
          <a:stretch/>
        </p:blipFill>
        <p:spPr>
          <a:xfrm>
            <a:off x="259202" y="1943835"/>
            <a:ext cx="8601456" cy="2747365"/>
          </a:xfrm>
          <a:prstGeom prst="rect">
            <a:avLst/>
          </a:prstGeom>
        </p:spPr>
      </p:pic>
    </p:spTree>
    <p:extLst>
      <p:ext uri="{BB962C8B-B14F-4D97-AF65-F5344CB8AC3E}">
        <p14:creationId xmlns:p14="http://schemas.microsoft.com/office/powerpoint/2010/main" val="1960286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0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1331640" y="183824"/>
            <a:ext cx="2871216" cy="6446520"/>
          </a:xfrm>
          <a:prstGeom prst="rect">
            <a:avLst/>
          </a:prstGeom>
        </p:spPr>
      </p:pic>
      <p:sp>
        <p:nvSpPr>
          <p:cNvPr id="3" name="文字方塊 2"/>
          <p:cNvSpPr txBox="1"/>
          <p:nvPr/>
        </p:nvSpPr>
        <p:spPr>
          <a:xfrm>
            <a:off x="4617005" y="1898830"/>
            <a:ext cx="3825425" cy="369332"/>
          </a:xfrm>
          <a:prstGeom prst="rect">
            <a:avLst/>
          </a:prstGeom>
          <a:noFill/>
        </p:spPr>
        <p:txBody>
          <a:bodyPr wrap="square" rtlCol="0">
            <a:spAutoFit/>
          </a:bodyPr>
          <a:lstStyle/>
          <a:p>
            <a:r>
              <a:rPr lang="zh-TW" altLang="en-US" sz="1800" dirty="0"/>
              <a:t>當一個電荷突然開始運動，</a:t>
            </a:r>
            <a:endParaRPr lang="en-US" altLang="zh-TW" sz="1800" dirty="0"/>
          </a:p>
        </p:txBody>
      </p:sp>
      <p:sp>
        <p:nvSpPr>
          <p:cNvPr id="4" name="文字方塊 3"/>
          <p:cNvSpPr txBox="1"/>
          <p:nvPr/>
        </p:nvSpPr>
        <p:spPr>
          <a:xfrm>
            <a:off x="4617005" y="2528900"/>
            <a:ext cx="3915435" cy="369332"/>
          </a:xfrm>
          <a:prstGeom prst="rect">
            <a:avLst/>
          </a:prstGeom>
          <a:noFill/>
        </p:spPr>
        <p:txBody>
          <a:bodyPr wrap="square" rtlCol="0">
            <a:spAutoFit/>
          </a:bodyPr>
          <a:lstStyle/>
          <a:p>
            <a:r>
              <a:rPr lang="zh-TW" altLang="en-US" sz="1800" dirty="0"/>
              <a:t>遠方的電荷如何知道的呢？</a:t>
            </a:r>
          </a:p>
        </p:txBody>
      </p:sp>
    </p:spTree>
    <p:extLst>
      <p:ext uri="{BB962C8B-B14F-4D97-AF65-F5344CB8AC3E}">
        <p14:creationId xmlns:p14="http://schemas.microsoft.com/office/powerpoint/2010/main" val="3605531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31_Figure.jpg"/>
          <p:cNvPicPr>
            <a:picLocks noChangeAspect="1"/>
          </p:cNvPicPr>
          <p:nvPr/>
        </p:nvPicPr>
        <p:blipFill rotWithShape="1">
          <a:blip r:embed="rId2">
            <a:extLst>
              <a:ext uri="{28A0092B-C50C-407E-A947-70E740481C1C}">
                <a14:useLocalDpi xmlns:a14="http://schemas.microsoft.com/office/drawing/2010/main" val="0"/>
              </a:ext>
            </a:extLst>
          </a:blip>
          <a:srcRect b="4671"/>
          <a:stretch/>
        </p:blipFill>
        <p:spPr>
          <a:xfrm>
            <a:off x="1466655" y="1268760"/>
            <a:ext cx="7041461" cy="3106527"/>
          </a:xfrm>
          <a:prstGeom prst="rect">
            <a:avLst/>
          </a:prstGeom>
        </p:spPr>
      </p:pic>
      <p:sp>
        <p:nvSpPr>
          <p:cNvPr id="3" name="文字方塊 2"/>
          <p:cNvSpPr txBox="1"/>
          <p:nvPr/>
        </p:nvSpPr>
        <p:spPr>
          <a:xfrm>
            <a:off x="1457959" y="4824155"/>
            <a:ext cx="5310590" cy="369332"/>
          </a:xfrm>
          <a:prstGeom prst="rect">
            <a:avLst/>
          </a:prstGeom>
          <a:noFill/>
        </p:spPr>
        <p:txBody>
          <a:bodyPr wrap="square" rtlCol="0">
            <a:spAutoFit/>
          </a:bodyPr>
          <a:lstStyle/>
          <a:p>
            <a:r>
              <a:rPr lang="zh-TW" altLang="en-US" sz="1800" dirty="0"/>
              <a:t>在邊界上，小範圍來看就是脈衝電磁波。</a:t>
            </a:r>
          </a:p>
        </p:txBody>
      </p:sp>
      <p:sp>
        <p:nvSpPr>
          <p:cNvPr id="4" name="文字方塊 3"/>
          <p:cNvSpPr txBox="1"/>
          <p:nvPr/>
        </p:nvSpPr>
        <p:spPr>
          <a:xfrm>
            <a:off x="1457959" y="5278851"/>
            <a:ext cx="7290810" cy="369332"/>
          </a:xfrm>
          <a:prstGeom prst="rect">
            <a:avLst/>
          </a:prstGeom>
          <a:noFill/>
        </p:spPr>
        <p:txBody>
          <a:bodyPr wrap="square" rtlCol="0">
            <a:spAutoFit/>
          </a:bodyPr>
          <a:lstStyle/>
          <a:p>
            <a:r>
              <a:rPr lang="zh-TW" altLang="en-US" sz="1800" dirty="0"/>
              <a:t>小範圍上看一個突然移動的電荷，就有如一個突然移動的平面帶電板。</a:t>
            </a:r>
          </a:p>
        </p:txBody>
      </p:sp>
    </p:spTree>
    <p:extLst>
      <p:ext uri="{BB962C8B-B14F-4D97-AF65-F5344CB8AC3E}">
        <p14:creationId xmlns:p14="http://schemas.microsoft.com/office/powerpoint/2010/main" val="2754063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FEAC42D8-009E-3581-A148-6549B39D6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178" y="769410"/>
            <a:ext cx="2954564" cy="42545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Chia-Hung Chang\Downloads\Data\Knight\Media\Chapter20\Images\20_01Figure-F.jpg">
            <a:extLst>
              <a:ext uri="{FF2B5EF4-FFF2-40B4-BE49-F238E27FC236}">
                <a16:creationId xmlns:a16="http://schemas.microsoft.com/office/drawing/2014/main" id="{E305DFF8-3F96-4FF7-BE79-C5AEC78F8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282258" y="2867164"/>
            <a:ext cx="3390899" cy="215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411EA81-5198-D262-AD40-8810E999FE93}"/>
              </a:ext>
            </a:extLst>
          </p:cNvPr>
          <p:cNvSpPr txBox="1"/>
          <p:nvPr/>
        </p:nvSpPr>
        <p:spPr>
          <a:xfrm>
            <a:off x="1674775" y="5277515"/>
            <a:ext cx="5996763" cy="369332"/>
          </a:xfrm>
          <a:prstGeom prst="rect">
            <a:avLst/>
          </a:prstGeom>
          <a:noFill/>
        </p:spPr>
        <p:txBody>
          <a:bodyPr wrap="square">
            <a:spAutoFit/>
          </a:bodyPr>
          <a:lstStyle/>
          <a:p>
            <a:r>
              <a:rPr lang="en-TW" sz="1800" dirty="0"/>
              <a:t>我傾向把磁力從磁極向外的散播，比喻為水面的擾動，</a:t>
            </a:r>
          </a:p>
        </p:txBody>
      </p:sp>
      <p:sp>
        <p:nvSpPr>
          <p:cNvPr id="7" name="TextBox 6">
            <a:extLst>
              <a:ext uri="{FF2B5EF4-FFF2-40B4-BE49-F238E27FC236}">
                <a16:creationId xmlns:a16="http://schemas.microsoft.com/office/drawing/2014/main" id="{08E4330B-D583-BCAA-6241-EC745574BE79}"/>
              </a:ext>
            </a:extLst>
          </p:cNvPr>
          <p:cNvSpPr txBox="1"/>
          <p:nvPr/>
        </p:nvSpPr>
        <p:spPr>
          <a:xfrm>
            <a:off x="1674775" y="5745066"/>
            <a:ext cx="6636435" cy="369332"/>
          </a:xfrm>
          <a:prstGeom prst="rect">
            <a:avLst/>
          </a:prstGeom>
          <a:noFill/>
        </p:spPr>
        <p:txBody>
          <a:bodyPr wrap="square">
            <a:spAutoFit/>
          </a:bodyPr>
          <a:lstStyle/>
          <a:p>
            <a:r>
              <a:rPr lang="en-TW" sz="1800" dirty="0"/>
              <a:t>或者空氣中的聲音。這個散播是漸進而需要時間的。</a:t>
            </a:r>
            <a:r>
              <a:rPr lang="zh-TW" altLang="en-US" sz="1800" dirty="0"/>
              <a:t>  法拉第</a:t>
            </a:r>
            <a:endParaRPr lang="en-TW" sz="1800" dirty="0"/>
          </a:p>
        </p:txBody>
      </p:sp>
      <p:pic>
        <p:nvPicPr>
          <p:cNvPr id="8" name="Picture 4" descr="2902">
            <a:extLst>
              <a:ext uri="{FF2B5EF4-FFF2-40B4-BE49-F238E27FC236}">
                <a16:creationId xmlns:a16="http://schemas.microsoft.com/office/drawing/2014/main" id="{82E9C86C-73DA-CA4C-7FA8-00CFFFC201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254" r="34582" b="15698"/>
          <a:stretch/>
        </p:blipFill>
        <p:spPr bwMode="auto">
          <a:xfrm rot="5400000">
            <a:off x="2005453" y="529235"/>
            <a:ext cx="1944506" cy="25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669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文字方塊 2"/>
          <p:cNvSpPr txBox="1">
            <a:spLocks noChangeArrowheads="1"/>
          </p:cNvSpPr>
          <p:nvPr/>
        </p:nvSpPr>
        <p:spPr bwMode="auto">
          <a:xfrm>
            <a:off x="2321750" y="2213865"/>
            <a:ext cx="5445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感應電磁場的連鎖感生必須以波方程式來描述！</a:t>
            </a:r>
          </a:p>
        </p:txBody>
      </p:sp>
      <p:sp>
        <p:nvSpPr>
          <p:cNvPr id="4" name="矩形 3">
            <a:extLst>
              <a:ext uri="{FF2B5EF4-FFF2-40B4-BE49-F238E27FC236}">
                <a16:creationId xmlns:a16="http://schemas.microsoft.com/office/drawing/2014/main" id="{225550F4-F188-994A-9127-77D0EEB265B9}"/>
              </a:ext>
            </a:extLst>
          </p:cNvPr>
          <p:cNvSpPr/>
          <p:nvPr/>
        </p:nvSpPr>
        <p:spPr>
          <a:xfrm>
            <a:off x="2861810" y="1599128"/>
            <a:ext cx="3240360" cy="369332"/>
          </a:xfrm>
          <a:prstGeom prst="rect">
            <a:avLst/>
          </a:prstGeom>
        </p:spPr>
        <p:txBody>
          <a:bodyPr wrap="square">
            <a:spAutoFit/>
          </a:bodyPr>
          <a:lstStyle/>
          <a:p>
            <a:r>
              <a:rPr lang="zh-TW" altLang="en-US" sz="1800" dirty="0"/>
              <a:t>電磁波波方程式：嚴格的推導</a:t>
            </a:r>
          </a:p>
        </p:txBody>
      </p:sp>
      <p:pic>
        <p:nvPicPr>
          <p:cNvPr id="5" name="Picture 4" descr="F33_05">
            <a:extLst>
              <a:ext uri="{FF2B5EF4-FFF2-40B4-BE49-F238E27FC236}">
                <a16:creationId xmlns:a16="http://schemas.microsoft.com/office/drawing/2014/main" id="{8A43DED9-3DB3-0E46-B746-56838ABCD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2681790" y="2978501"/>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fig16"/>
          <p:cNvPicPr>
            <a:picLocks noChangeAspect="1" noChangeArrowheads="1"/>
          </p:cNvPicPr>
          <p:nvPr/>
        </p:nvPicPr>
        <p:blipFill>
          <a:blip r:embed="rId2">
            <a:extLst>
              <a:ext uri="{28A0092B-C50C-407E-A947-70E740481C1C}">
                <a14:useLocalDpi xmlns:a14="http://schemas.microsoft.com/office/drawing/2010/main" val="0"/>
              </a:ext>
            </a:extLst>
          </a:blip>
          <a:srcRect b="24043"/>
          <a:stretch>
            <a:fillRect/>
          </a:stretch>
        </p:blipFill>
        <p:spPr bwMode="auto">
          <a:xfrm>
            <a:off x="2555875" y="3068638"/>
            <a:ext cx="345598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146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Dropbox\Documents\課程\YoungTextBook\Images\Chapter15\A_Images\A_Figures_and_Photos\15_13_Figure.jpg"/>
          <p:cNvPicPr>
            <a:picLocks noChangeAspect="1" noChangeArrowheads="1"/>
          </p:cNvPicPr>
          <p:nvPr/>
        </p:nvPicPr>
        <p:blipFill>
          <a:blip r:embed="rId2">
            <a:extLst>
              <a:ext uri="{28A0092B-C50C-407E-A947-70E740481C1C}">
                <a14:useLocalDpi xmlns:a14="http://schemas.microsoft.com/office/drawing/2010/main" val="0"/>
              </a:ext>
            </a:extLst>
          </a:blip>
          <a:srcRect t="16188" b="17506"/>
          <a:stretch>
            <a:fillRect/>
          </a:stretch>
        </p:blipFill>
        <p:spPr bwMode="auto">
          <a:xfrm>
            <a:off x="2206823" y="1718810"/>
            <a:ext cx="45053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文字方塊 7173"/>
          <p:cNvSpPr txBox="1">
            <a:spLocks noChangeArrowheads="1"/>
          </p:cNvSpPr>
          <p:nvPr/>
        </p:nvSpPr>
        <p:spPr bwMode="auto">
          <a:xfrm>
            <a:off x="2096724" y="5264913"/>
            <a:ext cx="4725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一小段弦前後的張力差，等於其垂直加速度！</a:t>
            </a:r>
            <a:endParaRPr lang="en-US" altLang="zh-TW" sz="1800" dirty="0"/>
          </a:p>
        </p:txBody>
      </p:sp>
      <p:sp>
        <p:nvSpPr>
          <p:cNvPr id="5" name="Text Box 13"/>
          <p:cNvSpPr txBox="1">
            <a:spLocks noChangeArrowheads="1"/>
          </p:cNvSpPr>
          <p:nvPr/>
        </p:nvSpPr>
        <p:spPr bwMode="auto">
          <a:xfrm>
            <a:off x="2206823" y="1133745"/>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latin typeface="Arial" charset="0"/>
              </a:rPr>
              <a:t>將牛頓定律用在一小段弦上</a:t>
            </a:r>
          </a:p>
        </p:txBody>
      </p:sp>
    </p:spTree>
    <p:extLst>
      <p:ext uri="{BB962C8B-B14F-4D97-AF65-F5344CB8AC3E}">
        <p14:creationId xmlns:p14="http://schemas.microsoft.com/office/powerpoint/2010/main" val="2440938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Dropbox\Documents\課程\YoungTextBook\Images\Chapter15\A_Images\A_Figures_and_Photos\15_13_Figure.jpg"/>
          <p:cNvPicPr>
            <a:picLocks noChangeAspect="1" noChangeArrowheads="1"/>
          </p:cNvPicPr>
          <p:nvPr/>
        </p:nvPicPr>
        <p:blipFill>
          <a:blip r:embed="rId2">
            <a:extLst>
              <a:ext uri="{28A0092B-C50C-407E-A947-70E740481C1C}">
                <a14:useLocalDpi xmlns:a14="http://schemas.microsoft.com/office/drawing/2010/main" val="0"/>
              </a:ext>
            </a:extLst>
          </a:blip>
          <a:srcRect t="16188" b="17506"/>
          <a:stretch>
            <a:fillRect/>
          </a:stretch>
        </p:blipFill>
        <p:spPr bwMode="auto">
          <a:xfrm>
            <a:off x="2395244" y="286707"/>
            <a:ext cx="45053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8"/>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45064" name="Rectangle 13"/>
          <p:cNvSpPr>
            <a:spLocks noChangeArrowheads="1"/>
          </p:cNvSpPr>
          <p:nvPr/>
        </p:nvSpPr>
        <p:spPr bwMode="auto">
          <a:xfrm>
            <a:off x="0" y="293394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45066" name="Rectangle 15"/>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45071" name="Object 20"/>
          <p:cNvGraphicFramePr>
            <a:graphicFrameLocks noChangeAspect="1"/>
          </p:cNvGraphicFramePr>
          <p:nvPr>
            <p:extLst>
              <p:ext uri="{D42A27DB-BD31-4B8C-83A1-F6EECF244321}">
                <p14:modId xmlns:p14="http://schemas.microsoft.com/office/powerpoint/2010/main" val="1604908140"/>
              </p:ext>
            </p:extLst>
          </p:nvPr>
        </p:nvGraphicFramePr>
        <p:xfrm>
          <a:off x="2665487" y="2171739"/>
          <a:ext cx="528638" cy="238125"/>
        </p:xfrm>
        <a:graphic>
          <a:graphicData uri="http://schemas.openxmlformats.org/presentationml/2006/ole">
            <mc:AlternateContent xmlns:mc="http://schemas.openxmlformats.org/markup-compatibility/2006">
              <mc:Choice xmlns:v="urn:schemas-microsoft-com:vml" Requires="v">
                <p:oleObj name="方程式" r:id="rId3" imgW="393480" imgH="177480" progId="Equation.3">
                  <p:embed/>
                </p:oleObj>
              </mc:Choice>
              <mc:Fallback>
                <p:oleObj name="方程式" r:id="rId3" imgW="393480" imgH="177480" progId="Equation.3">
                  <p:embed/>
                  <p:pic>
                    <p:nvPicPr>
                      <p:cNvPr id="45071" name="Object 20"/>
                      <p:cNvPicPr>
                        <a:picLocks noChangeAspect="1" noChangeArrowheads="1"/>
                      </p:cNvPicPr>
                      <p:nvPr/>
                    </p:nvPicPr>
                    <p:blipFill>
                      <a:blip r:embed="rId4"/>
                      <a:srcRect/>
                      <a:stretch>
                        <a:fillRect/>
                      </a:stretch>
                    </p:blipFill>
                    <p:spPr bwMode="auto">
                      <a:xfrm>
                        <a:off x="2665487" y="2171739"/>
                        <a:ext cx="528638" cy="2381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5072" name="Line 21"/>
          <p:cNvSpPr>
            <a:spLocks noChangeShapeType="1"/>
          </p:cNvSpPr>
          <p:nvPr/>
        </p:nvSpPr>
        <p:spPr bwMode="auto">
          <a:xfrm flipV="1">
            <a:off x="4548428" y="1583794"/>
            <a:ext cx="7055" cy="48000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45073" name="Object 22"/>
          <p:cNvGraphicFramePr>
            <a:graphicFrameLocks noChangeAspect="1"/>
          </p:cNvGraphicFramePr>
          <p:nvPr>
            <p:extLst>
              <p:ext uri="{D42A27DB-BD31-4B8C-83A1-F6EECF244321}">
                <p14:modId xmlns:p14="http://schemas.microsoft.com/office/powerpoint/2010/main" val="932260380"/>
              </p:ext>
            </p:extLst>
          </p:nvPr>
        </p:nvGraphicFramePr>
        <p:xfrm>
          <a:off x="4617754" y="1448780"/>
          <a:ext cx="317500" cy="431800"/>
        </p:xfrm>
        <a:graphic>
          <a:graphicData uri="http://schemas.openxmlformats.org/presentationml/2006/ole">
            <mc:AlternateContent xmlns:mc="http://schemas.openxmlformats.org/markup-compatibility/2006">
              <mc:Choice xmlns:v="urn:schemas-microsoft-com:vml" Requires="v">
                <p:oleObj name="方程式" r:id="rId5" imgW="177646" imgH="241091" progId="Equation.3">
                  <p:embed/>
                </p:oleObj>
              </mc:Choice>
              <mc:Fallback>
                <p:oleObj name="方程式" r:id="rId5" imgW="177646" imgH="241091" progId="Equation.3">
                  <p:embed/>
                  <p:pic>
                    <p:nvPicPr>
                      <p:cNvPr id="45073"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754" y="1448780"/>
                        <a:ext cx="3175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452" name="文字方塊 20"/>
          <p:cNvSpPr txBox="1">
            <a:spLocks noChangeArrowheads="1"/>
          </p:cNvSpPr>
          <p:nvPr/>
        </p:nvSpPr>
        <p:spPr bwMode="auto">
          <a:xfrm>
            <a:off x="1826695" y="3778167"/>
            <a:ext cx="55356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Arial" charset="0"/>
              </a:rPr>
              <a:t>一小段弦的垂直受力必須等於質量成垂直加速度！</a:t>
            </a:r>
          </a:p>
        </p:txBody>
      </p:sp>
      <mc:AlternateContent xmlns:mc="http://schemas.openxmlformats.org/markup-compatibility/2006" xmlns:a14="http://schemas.microsoft.com/office/drawing/2010/main">
        <mc:Choice Requires="a14">
          <p:sp>
            <p:nvSpPr>
              <p:cNvPr id="5" name="矩形 4"/>
              <p:cNvSpPr/>
              <p:nvPr/>
            </p:nvSpPr>
            <p:spPr>
              <a:xfrm>
                <a:off x="2765201" y="5029181"/>
                <a:ext cx="2633991" cy="648126"/>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ea typeface="Cambria Math"/>
                        </a:rPr>
                        <m:t>𝜏</m:t>
                      </m:r>
                      <m:f>
                        <m:fPr>
                          <m:ctrlPr>
                            <a:rPr lang="en-US" altLang="zh-TW" sz="1800" i="1">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i="1" smtClean="0">
                          <a:latin typeface="Cambria Math"/>
                          <a:ea typeface="Cambria Math"/>
                        </a:rPr>
                        <m:t>∙∆</m:t>
                      </m:r>
                      <m:r>
                        <a:rPr lang="en-US" altLang="zh-TW" sz="1800" b="0" i="1" smtClean="0">
                          <a:latin typeface="Cambria Math"/>
                          <a:ea typeface="Cambria Math"/>
                        </a:rPr>
                        <m:t>𝑥</m:t>
                      </m:r>
                      <m:r>
                        <a:rPr lang="en-US" altLang="zh-TW" sz="1800" b="0" i="1" smtClean="0">
                          <a:latin typeface="Cambria Math"/>
                          <a:ea typeface="Cambria Math"/>
                        </a:rPr>
                        <m:t>=</m:t>
                      </m:r>
                      <m:d>
                        <m:dPr>
                          <m:ctrlPr>
                            <a:rPr lang="en-US" altLang="zh-TW" sz="1800" b="0" i="1" smtClean="0">
                              <a:latin typeface="Cambria Math" panose="02040503050406030204" pitchFamily="18" charset="0"/>
                              <a:ea typeface="Cambria Math"/>
                            </a:rPr>
                          </m:ctrlPr>
                        </m:dPr>
                        <m:e>
                          <m:r>
                            <a:rPr lang="zh-TW" altLang="en-US" sz="1800" b="0" i="1" smtClean="0">
                              <a:latin typeface="Cambria Math"/>
                              <a:ea typeface="Cambria Math"/>
                            </a:rPr>
                            <m:t>𝜇</m:t>
                          </m:r>
                          <m:r>
                            <a:rPr lang="zh-TW" altLang="en-US" sz="1800" b="0" i="1" smtClean="0">
                              <a:latin typeface="Cambria Math"/>
                              <a:ea typeface="Cambria Math"/>
                            </a:rPr>
                            <m:t>∆</m:t>
                          </m:r>
                          <m:r>
                            <a:rPr lang="en-US" altLang="zh-TW" sz="1800" b="0" i="1" smtClean="0">
                              <a:latin typeface="Cambria Math"/>
                              <a:ea typeface="Cambria Math"/>
                            </a:rPr>
                            <m:t>𝑥</m:t>
                          </m:r>
                        </m:e>
                      </m:d>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b="0" i="1" smtClean="0">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5" name="矩形 4"/>
              <p:cNvSpPr>
                <a:spLocks noRot="1" noChangeAspect="1" noMove="1" noResize="1" noEditPoints="1" noAdjustHandles="1" noChangeArrowheads="1" noChangeShapeType="1" noTextEdit="1"/>
              </p:cNvSpPr>
              <p:nvPr/>
            </p:nvSpPr>
            <p:spPr>
              <a:xfrm>
                <a:off x="2765201" y="5029181"/>
                <a:ext cx="2633991" cy="648126"/>
              </a:xfrm>
              <a:prstGeom prst="rect">
                <a:avLst/>
              </a:prstGeom>
              <a:blipFill>
                <a:blip r:embed="rId8"/>
                <a:stretch>
                  <a:fillRect b="-39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矩形 34"/>
              <p:cNvSpPr/>
              <p:nvPr/>
            </p:nvSpPr>
            <p:spPr>
              <a:xfrm>
                <a:off x="2711854" y="5830171"/>
                <a:ext cx="1564274" cy="64819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𝜇</m:t>
                          </m:r>
                        </m:num>
                        <m:den>
                          <m:r>
                            <a:rPr lang="zh-TW" altLang="en-US" sz="1800" i="1">
                              <a:latin typeface="Cambria Math"/>
                              <a:ea typeface="Cambria Math"/>
                            </a:rPr>
                            <m:t>𝜏</m:t>
                          </m:r>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b="0" i="1" smtClean="0">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35" name="矩形 34"/>
              <p:cNvSpPr>
                <a:spLocks noRot="1" noChangeAspect="1" noMove="1" noResize="1" noEditPoints="1" noAdjustHandles="1" noChangeArrowheads="1" noChangeShapeType="1" noTextEdit="1"/>
              </p:cNvSpPr>
              <p:nvPr/>
            </p:nvSpPr>
            <p:spPr>
              <a:xfrm>
                <a:off x="2711854" y="5830171"/>
                <a:ext cx="1564274" cy="648191"/>
              </a:xfrm>
              <a:prstGeom prst="rect">
                <a:avLst/>
              </a:prstGeom>
              <a:blipFill>
                <a:blip r:embed="rId9"/>
                <a:stretch>
                  <a:fillRect b="-384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296525" y="4239090"/>
                <a:ext cx="8285730" cy="714683"/>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𝐹</m:t>
                          </m:r>
                        </m:e>
                        <m:sub>
                          <m:r>
                            <a:rPr lang="en-US" altLang="zh-TW" sz="1800" b="0" i="1" smtClean="0">
                              <a:latin typeface="Cambria Math"/>
                            </a:rPr>
                            <m:t>2</m:t>
                          </m:r>
                          <m:r>
                            <a:rPr lang="en-US" altLang="zh-TW" sz="1800" i="1">
                              <a:latin typeface="Cambria Math"/>
                            </a:rPr>
                            <m:t>𝑦</m:t>
                          </m:r>
                        </m:sub>
                      </m:sSub>
                      <m:r>
                        <a:rPr lang="en-US" altLang="zh-TW" sz="1800" b="0" i="1" smtClean="0">
                          <a:latin typeface="Cambria Math"/>
                        </a:rPr>
                        <m:t>−</m:t>
                      </m:r>
                      <m:sSub>
                        <m:sSubPr>
                          <m:ctrlPr>
                            <a:rPr lang="en-US" altLang="zh-TW" sz="1800" i="1" smtClean="0">
                              <a:latin typeface="Cambria Math" panose="02040503050406030204" pitchFamily="18" charset="0"/>
                            </a:rPr>
                          </m:ctrlPr>
                        </m:sSubPr>
                        <m:e>
                          <m:r>
                            <a:rPr lang="en-US" altLang="zh-TW" sz="1800" b="0" i="1" smtClean="0">
                              <a:latin typeface="Cambria Math"/>
                            </a:rPr>
                            <m:t>𝐹</m:t>
                          </m:r>
                        </m:e>
                        <m:sub>
                          <m:r>
                            <a:rPr lang="en-US" altLang="zh-TW" sz="1800" b="0" i="1" smtClean="0">
                              <a:latin typeface="Cambria Math"/>
                            </a:rPr>
                            <m:t>1</m:t>
                          </m:r>
                          <m:r>
                            <a:rPr lang="en-US" altLang="zh-TW" sz="1800" b="0" i="1" smtClean="0">
                              <a:latin typeface="Cambria Math"/>
                            </a:rPr>
                            <m:t>𝑦</m:t>
                          </m:r>
                        </m:sub>
                      </m:sSub>
                      <m:r>
                        <a:rPr lang="en-US" altLang="zh-TW" sz="1800" b="0" i="1" smtClean="0">
                          <a:latin typeface="Cambria Math"/>
                        </a:rPr>
                        <m:t>=</m:t>
                      </m:r>
                      <m:r>
                        <a:rPr lang="zh-TW" altLang="en-US" sz="1800" i="1">
                          <a:latin typeface="Cambria Math"/>
                        </a:rPr>
                        <m:t>𝜏</m:t>
                      </m:r>
                      <m:func>
                        <m:funcPr>
                          <m:ctrlPr>
                            <a:rPr lang="en-US" altLang="zh-TW" sz="1800" i="1">
                              <a:latin typeface="Cambria Math" panose="02040503050406030204" pitchFamily="18" charset="0"/>
                            </a:rPr>
                          </m:ctrlPr>
                        </m:funcPr>
                        <m:fName>
                          <m:r>
                            <m:rPr>
                              <m:sty m:val="p"/>
                            </m:rPr>
                            <a:rPr lang="en-US" altLang="zh-TW" sz="1800">
                              <a:latin typeface="Cambria Math"/>
                            </a:rPr>
                            <m:t>tan</m:t>
                          </m:r>
                        </m:fName>
                        <m:e>
                          <m:d>
                            <m:dPr>
                              <m:ctrlPr>
                                <a:rPr lang="en-US" altLang="zh-TW" sz="1800" i="1">
                                  <a:latin typeface="Cambria Math" panose="02040503050406030204" pitchFamily="18" charset="0"/>
                                </a:rPr>
                              </m:ctrlPr>
                            </m:dPr>
                            <m:e>
                              <m:r>
                                <a:rPr lang="zh-TW" altLang="en-US" sz="1800" i="1">
                                  <a:latin typeface="Cambria Math"/>
                                </a:rPr>
                                <m:t>𝜃</m:t>
                              </m:r>
                              <m:r>
                                <a:rPr lang="en-US" altLang="zh-TW" sz="1800" i="1">
                                  <a:latin typeface="Cambria Math"/>
                                </a:rPr>
                                <m:t>+</m:t>
                              </m:r>
                              <m:r>
                                <a:rPr lang="en-US" altLang="zh-TW" sz="1800" i="1">
                                  <a:latin typeface="Cambria Math"/>
                                </a:rPr>
                                <m:t>𝑑</m:t>
                              </m:r>
                              <m:r>
                                <a:rPr lang="zh-TW" altLang="en-US" sz="1800" i="1">
                                  <a:latin typeface="Cambria Math"/>
                                </a:rPr>
                                <m:t>𝜃</m:t>
                              </m:r>
                            </m:e>
                          </m:d>
                        </m:e>
                      </m:func>
                      <m:r>
                        <a:rPr lang="en-US" altLang="zh-TW" sz="1800" b="0" i="1" smtClean="0">
                          <a:latin typeface="Cambria Math"/>
                        </a:rPr>
                        <m:t>−</m:t>
                      </m:r>
                      <m:r>
                        <a:rPr lang="zh-TW" altLang="en-US" sz="1800" i="1">
                          <a:latin typeface="Cambria Math"/>
                        </a:rPr>
                        <m:t>𝜏</m:t>
                      </m:r>
                      <m:func>
                        <m:funcPr>
                          <m:ctrlPr>
                            <a:rPr lang="en-US" altLang="zh-TW" sz="1800" i="1">
                              <a:latin typeface="Cambria Math" panose="02040503050406030204" pitchFamily="18" charset="0"/>
                            </a:rPr>
                          </m:ctrlPr>
                        </m:funcPr>
                        <m:fName>
                          <m:r>
                            <m:rPr>
                              <m:sty m:val="p"/>
                            </m:rPr>
                            <a:rPr lang="en-US" altLang="zh-TW" sz="1800">
                              <a:latin typeface="Cambria Math"/>
                            </a:rPr>
                            <m:t>tan</m:t>
                          </m:r>
                        </m:fName>
                        <m:e>
                          <m:r>
                            <a:rPr lang="zh-TW" altLang="en-US" sz="1800" i="1">
                              <a:latin typeface="Cambria Math"/>
                            </a:rPr>
                            <m:t>𝜃</m:t>
                          </m:r>
                        </m:e>
                      </m:func>
                      <m:r>
                        <a:rPr lang="en-US" altLang="zh-TW" sz="1800" i="1">
                          <a:latin typeface="Cambria Math"/>
                          <a:ea typeface="Cambria Math"/>
                        </a:rPr>
                        <m:t>~</m:t>
                      </m:r>
                      <m:r>
                        <a:rPr lang="zh-TW" altLang="en-US" sz="1800" b="0" i="1" smtClean="0">
                          <a:latin typeface="Cambria Math"/>
                          <a:ea typeface="Cambria Math"/>
                        </a:rPr>
                        <m:t>𝜏</m:t>
                      </m:r>
                      <m:r>
                        <a:rPr lang="zh-TW" altLang="en-US" sz="1800" b="0" i="1" smtClean="0">
                          <a:latin typeface="Cambria Math"/>
                          <a:ea typeface="Cambria Math"/>
                        </a:rPr>
                        <m:t>∙</m:t>
                      </m:r>
                      <m:d>
                        <m:dPr>
                          <m:begChr m:val="["/>
                          <m:endChr m:val="]"/>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a:rPr lang="en-US" altLang="zh-TW" sz="1800" i="1">
                                  <a:latin typeface="Cambria Math"/>
                                  <a:ea typeface="Cambria Math"/>
                                </a:rPr>
                                <m:t>𝑦</m:t>
                              </m:r>
                            </m:num>
                            <m:den>
                              <m:r>
                                <a:rPr lang="zh-TW" altLang="en-US" sz="1800" i="1">
                                  <a:latin typeface="Cambria Math"/>
                                  <a:ea typeface="Cambria Math"/>
                                </a:rPr>
                                <m:t>𝜕</m:t>
                              </m:r>
                              <m:r>
                                <a:rPr lang="en-US" altLang="zh-TW" sz="1800" i="1">
                                  <a:latin typeface="Cambria Math"/>
                                  <a:ea typeface="Cambria Math"/>
                                </a:rPr>
                                <m:t>𝑥</m:t>
                              </m:r>
                            </m:den>
                          </m:f>
                          <m:d>
                            <m:dPr>
                              <m:ctrlPr>
                                <a:rPr lang="en-US"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𝑥</m:t>
                              </m:r>
                            </m:e>
                          </m:d>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a:rPr lang="en-US" altLang="zh-TW" sz="1800" i="1">
                                  <a:latin typeface="Cambria Math"/>
                                  <a:ea typeface="Cambria Math"/>
                                </a:rPr>
                                <m:t>𝑦</m:t>
                              </m:r>
                            </m:num>
                            <m:den>
                              <m:r>
                                <a:rPr lang="zh-TW" altLang="en-US" sz="1800" i="1">
                                  <a:latin typeface="Cambria Math"/>
                                  <a:ea typeface="Cambria Math"/>
                                </a:rPr>
                                <m:t>𝜕</m:t>
                              </m:r>
                              <m:r>
                                <a:rPr lang="en-US" altLang="zh-TW" sz="1800" i="1">
                                  <a:latin typeface="Cambria Math"/>
                                  <a:ea typeface="Cambria Math"/>
                                </a:rPr>
                                <m:t>𝑥</m:t>
                              </m:r>
                            </m:den>
                          </m:f>
                          <m:d>
                            <m:dPr>
                              <m:ctrlPr>
                                <a:rPr lang="en-US" altLang="zh-TW" sz="1800" i="1">
                                  <a:latin typeface="Cambria Math" panose="02040503050406030204" pitchFamily="18" charset="0"/>
                                  <a:ea typeface="Cambria Math"/>
                                </a:rPr>
                              </m:ctrlPr>
                            </m:dPr>
                            <m:e>
                              <m:r>
                                <a:rPr lang="en-US" altLang="zh-TW" sz="1800" i="1">
                                  <a:latin typeface="Cambria Math"/>
                                  <a:ea typeface="Cambria Math"/>
                                </a:rPr>
                                <m:t>𝑥</m:t>
                              </m:r>
                            </m:e>
                          </m:d>
                        </m:e>
                      </m:d>
                      <m:r>
                        <a:rPr lang="en-US" altLang="zh-TW" sz="1800" b="0" i="1" smtClean="0">
                          <a:latin typeface="Cambria Math"/>
                          <a:ea typeface="Cambria Math"/>
                        </a:rPr>
                        <m:t>=</m:t>
                      </m:r>
                      <m:r>
                        <a:rPr lang="zh-TW" altLang="en-US" sz="1800" b="0" i="1" smtClean="0">
                          <a:latin typeface="Cambria Math"/>
                          <a:ea typeface="Cambria Math"/>
                        </a:rPr>
                        <m:t>𝜏</m:t>
                      </m:r>
                      <m:r>
                        <a:rPr lang="zh-TW" altLang="en-US"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𝑥</m:t>
                          </m:r>
                        </m:den>
                      </m:f>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a:rPr lang="en-US" altLang="zh-TW" sz="1800" i="1">
                                  <a:latin typeface="Cambria Math"/>
                                  <a:ea typeface="Cambria Math"/>
                                </a:rPr>
                                <m:t>𝑦</m:t>
                              </m:r>
                            </m:num>
                            <m:den>
                              <m:r>
                                <a:rPr lang="zh-TW" altLang="en-US" sz="1800" i="1">
                                  <a:latin typeface="Cambria Math"/>
                                  <a:ea typeface="Cambria Math"/>
                                </a:rPr>
                                <m:t>𝜕</m:t>
                              </m:r>
                              <m:r>
                                <a:rPr lang="en-US" altLang="zh-TW" sz="1800" i="1">
                                  <a:latin typeface="Cambria Math"/>
                                  <a:ea typeface="Cambria Math"/>
                                </a:rPr>
                                <m:t>𝑥</m:t>
                              </m:r>
                            </m:den>
                          </m:f>
                        </m:e>
                      </m:d>
                      <m:r>
                        <a:rPr lang="en-US" altLang="zh-TW" sz="1800" b="0" i="1" smtClean="0">
                          <a:latin typeface="Cambria Math"/>
                          <a:ea typeface="Cambria Math"/>
                        </a:rPr>
                        <m:t>∙∆</m:t>
                      </m:r>
                      <m:r>
                        <a:rPr lang="en-US" altLang="zh-TW" sz="1800" b="0" i="1" smtClean="0">
                          <a:latin typeface="Cambria Math"/>
                          <a:ea typeface="Cambria Math"/>
                        </a:rPr>
                        <m:t>𝑥</m:t>
                      </m:r>
                    </m:oMath>
                  </m:oMathPara>
                </a14:m>
                <a:endParaRPr lang="zh-TW" altLang="en-US" sz="18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296525" y="4239090"/>
                <a:ext cx="8285730" cy="714683"/>
              </a:xfrm>
              <a:prstGeom prst="rect">
                <a:avLst/>
              </a:prstGeom>
              <a:blipFill>
                <a:blip r:embed="rId10"/>
                <a:stretch>
                  <a:fillRect/>
                </a:stretch>
              </a:blipFill>
            </p:spPr>
            <p:txBody>
              <a:bodyPr/>
              <a:lstStyle/>
              <a:p>
                <a:r>
                  <a:rPr lang="zh-TW" altLang="en-US">
                    <a:noFill/>
                  </a:rPr>
                  <a:t> </a:t>
                </a:r>
              </a:p>
            </p:txBody>
          </p:sp>
        </mc:Fallback>
      </mc:AlternateContent>
      <p:graphicFrame>
        <p:nvGraphicFramePr>
          <p:cNvPr id="3" name="物件 2"/>
          <p:cNvGraphicFramePr>
            <a:graphicFrameLocks noChangeAspect="1"/>
          </p:cNvGraphicFramePr>
          <p:nvPr>
            <p:extLst>
              <p:ext uri="{D42A27DB-BD31-4B8C-83A1-F6EECF244321}">
                <p14:modId xmlns:p14="http://schemas.microsoft.com/office/powerpoint/2010/main" val="2352527224"/>
              </p:ext>
            </p:extLst>
          </p:nvPr>
        </p:nvGraphicFramePr>
        <p:xfrm>
          <a:off x="6137867" y="1680395"/>
          <a:ext cx="528638" cy="238125"/>
        </p:xfrm>
        <a:graphic>
          <a:graphicData uri="http://schemas.openxmlformats.org/presentationml/2006/ole">
            <mc:AlternateContent xmlns:mc="http://schemas.openxmlformats.org/markup-compatibility/2006">
              <mc:Choice xmlns:v="urn:schemas-microsoft-com:vml" Requires="v">
                <p:oleObj name="方程式" r:id="rId3" imgW="393480" imgH="177480" progId="Equation.3">
                  <p:embed/>
                </p:oleObj>
              </mc:Choice>
              <mc:Fallback>
                <p:oleObj name="方程式" r:id="rId3" imgW="393480" imgH="177480" progId="Equation.3">
                  <p:embed/>
                  <p:pic>
                    <p:nvPicPr>
                      <p:cNvPr id="3" name="物件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37867" y="1680395"/>
                        <a:ext cx="528638" cy="2381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6" name="矩形 5"/>
              <p:cNvSpPr/>
              <p:nvPr/>
            </p:nvSpPr>
            <p:spPr>
              <a:xfrm>
                <a:off x="5755604" y="1205196"/>
                <a:ext cx="9242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𝜃</m:t>
                      </m:r>
                      <m:r>
                        <a:rPr lang="en-US" altLang="zh-TW" sz="1800" i="1">
                          <a:latin typeface="Cambria Math"/>
                        </a:rPr>
                        <m:t>+</m:t>
                      </m:r>
                      <m:r>
                        <a:rPr lang="en-US" altLang="zh-TW" sz="1800" i="1">
                          <a:latin typeface="Cambria Math"/>
                        </a:rPr>
                        <m:t>𝑑</m:t>
                      </m:r>
                      <m:r>
                        <a:rPr lang="zh-TW" altLang="en-US" sz="1800" i="1">
                          <a:latin typeface="Cambria Math"/>
                        </a:rPr>
                        <m:t>𝜃</m:t>
                      </m:r>
                    </m:oMath>
                  </m:oMathPara>
                </a14:m>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a:xfrm>
                <a:off x="5755604" y="1205196"/>
                <a:ext cx="924291" cy="369332"/>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2765201" y="2438890"/>
                <a:ext cx="3789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𝜃</m:t>
                      </m:r>
                    </m:oMath>
                  </m:oMathPara>
                </a14:m>
                <a:endParaRPr lang="zh-TW" altLang="en-US" sz="1800" dirty="0"/>
              </a:p>
            </p:txBody>
          </p:sp>
        </mc:Choice>
        <mc:Fallback xmlns="">
          <p:sp>
            <p:nvSpPr>
              <p:cNvPr id="27" name="矩形 26"/>
              <p:cNvSpPr>
                <a:spLocks noRot="1" noChangeAspect="1" noMove="1" noResize="1" noEditPoints="1" noAdjustHandles="1" noChangeArrowheads="1" noChangeShapeType="1" noTextEdit="1"/>
              </p:cNvSpPr>
              <p:nvPr/>
            </p:nvSpPr>
            <p:spPr>
              <a:xfrm>
                <a:off x="2765201" y="2438890"/>
                <a:ext cx="378950" cy="369332"/>
              </a:xfrm>
              <a:prstGeom prst="rect">
                <a:avLst/>
              </a:prstGeom>
              <a:blipFill>
                <a:blip r:embed="rId1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7718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fig16"/>
          <p:cNvPicPr>
            <a:picLocks noChangeAspect="1" noChangeArrowheads="1"/>
          </p:cNvPicPr>
          <p:nvPr/>
        </p:nvPicPr>
        <p:blipFill>
          <a:blip r:embed="rId2">
            <a:extLst>
              <a:ext uri="{28A0092B-C50C-407E-A947-70E740481C1C}">
                <a14:useLocalDpi xmlns:a14="http://schemas.microsoft.com/office/drawing/2010/main" val="0"/>
              </a:ext>
            </a:extLst>
          </a:blip>
          <a:srcRect b="17786"/>
          <a:stretch>
            <a:fillRect/>
          </a:stretch>
        </p:blipFill>
        <p:spPr bwMode="auto">
          <a:xfrm>
            <a:off x="1000125" y="2643188"/>
            <a:ext cx="2413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wave11"/>
          <p:cNvPicPr>
            <a:picLocks noChangeAspect="1" noChangeArrowheads="1"/>
          </p:cNvPicPr>
          <p:nvPr/>
        </p:nvPicPr>
        <p:blipFill>
          <a:blip r:embed="rId3">
            <a:extLst>
              <a:ext uri="{28A0092B-C50C-407E-A947-70E740481C1C}">
                <a14:useLocalDpi xmlns:a14="http://schemas.microsoft.com/office/drawing/2010/main" val="0"/>
              </a:ext>
            </a:extLst>
          </a:blip>
          <a:srcRect t="45245"/>
          <a:stretch>
            <a:fillRect/>
          </a:stretch>
        </p:blipFill>
        <p:spPr bwMode="auto">
          <a:xfrm>
            <a:off x="3643313" y="2000250"/>
            <a:ext cx="22145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fig16"/>
          <p:cNvPicPr>
            <a:picLocks noChangeAspect="1" noChangeArrowheads="1"/>
          </p:cNvPicPr>
          <p:nvPr/>
        </p:nvPicPr>
        <p:blipFill>
          <a:blip r:embed="rId4" cstate="print">
            <a:extLst>
              <a:ext uri="{28A0092B-C50C-407E-A947-70E740481C1C}">
                <a14:useLocalDpi xmlns:a14="http://schemas.microsoft.com/office/drawing/2010/main" val="0"/>
              </a:ext>
            </a:extLst>
          </a:blip>
          <a:srcRect b="60556"/>
          <a:stretch>
            <a:fillRect/>
          </a:stretch>
        </p:blipFill>
        <p:spPr bwMode="auto">
          <a:xfrm>
            <a:off x="3429000" y="3714750"/>
            <a:ext cx="28416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descr="http://www.exploratorium.edu/theworld/sonar/images/sona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2000250"/>
            <a:ext cx="273843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p:cNvPicPr>
            <a:picLocks noChangeAspect="1" noChangeArrowheads="1"/>
          </p:cNvPicPr>
          <p:nvPr/>
        </p:nvPicPr>
        <p:blipFill>
          <a:blip r:embed="rId6">
            <a:extLst>
              <a:ext uri="{28A0092B-C50C-407E-A947-70E740481C1C}">
                <a14:useLocalDpi xmlns:a14="http://schemas.microsoft.com/office/drawing/2010/main" val="0"/>
              </a:ext>
            </a:extLst>
          </a:blip>
          <a:srcRect b="68420"/>
          <a:stretch>
            <a:fillRect/>
          </a:stretch>
        </p:blipFill>
        <p:spPr bwMode="auto">
          <a:xfrm>
            <a:off x="3571875" y="4643438"/>
            <a:ext cx="27082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6"/>
          <p:cNvSpPr txBox="1">
            <a:spLocks noChangeArrowheads="1"/>
          </p:cNvSpPr>
          <p:nvPr/>
        </p:nvSpPr>
        <p:spPr bwMode="auto">
          <a:xfrm>
            <a:off x="3348038" y="620713"/>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b="1">
                <a:solidFill>
                  <a:srgbClr val="FF0000"/>
                </a:solidFill>
              </a:rPr>
              <a:t>波方程式 </a:t>
            </a:r>
            <a:r>
              <a:rPr lang="en-US" altLang="zh-TW" sz="1800" b="1">
                <a:solidFill>
                  <a:srgbClr val="FF0000"/>
                </a:solidFill>
                <a:latin typeface="Times New Roman" pitchFamily="18" charset="0"/>
                <a:cs typeface="Times New Roman" pitchFamily="18" charset="0"/>
              </a:rPr>
              <a:t>Wave Equation</a:t>
            </a:r>
            <a:endParaRPr lang="zh-TW" altLang="en-US" sz="1800" b="1">
              <a:solidFill>
                <a:srgbClr val="FF0000"/>
              </a:solidFill>
              <a:latin typeface="Times New Roman" pitchFamily="18" charset="0"/>
              <a:cs typeface="Times New Roman" pitchFamily="18" charset="0"/>
            </a:endParaRPr>
          </a:p>
        </p:txBody>
      </p:sp>
      <p:sp>
        <p:nvSpPr>
          <p:cNvPr id="14" name="文字方塊 13"/>
          <p:cNvSpPr txBox="1">
            <a:spLocks noChangeArrowheads="1"/>
          </p:cNvSpPr>
          <p:nvPr/>
        </p:nvSpPr>
        <p:spPr bwMode="auto">
          <a:xfrm>
            <a:off x="3276600" y="6021388"/>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所有波動現象滿足的運動方程式</a:t>
            </a:r>
          </a:p>
        </p:txBody>
      </p:sp>
      <mc:AlternateContent xmlns:mc="http://schemas.openxmlformats.org/markup-compatibility/2006" xmlns:a14="http://schemas.microsoft.com/office/drawing/2010/main">
        <mc:Choice Requires="a14">
          <p:sp>
            <p:nvSpPr>
              <p:cNvPr id="2" name="矩形 1"/>
              <p:cNvSpPr/>
              <p:nvPr/>
            </p:nvSpPr>
            <p:spPr>
              <a:xfrm>
                <a:off x="6372200" y="806178"/>
                <a:ext cx="991297" cy="91069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𝑣</m:t>
                      </m:r>
                      <m:r>
                        <a:rPr lang="en-US" altLang="zh-TW" sz="1800" b="0" i="1" smtClean="0">
                          <a:latin typeface="Cambria Math"/>
                          <a:ea typeface="Cambria Math"/>
                        </a:rPr>
                        <m:t>=</m:t>
                      </m:r>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ea typeface="Cambria Math"/>
                                </a:rPr>
                              </m:ctrlPr>
                            </m:fPr>
                            <m:num>
                              <m:r>
                                <a:rPr lang="zh-TW" altLang="en-US" sz="1800" i="1">
                                  <a:latin typeface="Cambria Math"/>
                                  <a:ea typeface="Cambria Math"/>
                                </a:rPr>
                                <m:t>𝜏</m:t>
                              </m:r>
                            </m:num>
                            <m:den>
                              <m:r>
                                <a:rPr lang="zh-TW" altLang="en-US" sz="1800" i="1">
                                  <a:latin typeface="Cambria Math"/>
                                  <a:ea typeface="Cambria Math"/>
                                </a:rPr>
                                <m:t>𝜇</m:t>
                              </m:r>
                            </m:den>
                          </m:f>
                        </m:e>
                      </m:rad>
                    </m:oMath>
                  </m:oMathPara>
                </a14:m>
                <a:endParaRPr lang="zh-TW" altLang="en-US" sz="1800" dirty="0"/>
              </a:p>
            </p:txBody>
          </p:sp>
        </mc:Choice>
        <mc:Fallback xmlns="">
          <p:sp>
            <p:nvSpPr>
              <p:cNvPr id="2" name="矩形 1"/>
              <p:cNvSpPr>
                <a:spLocks noRot="1" noChangeAspect="1" noMove="1" noResize="1" noEditPoints="1" noAdjustHandles="1" noChangeArrowheads="1" noChangeShapeType="1" noTextEdit="1"/>
              </p:cNvSpPr>
              <p:nvPr/>
            </p:nvSpPr>
            <p:spPr>
              <a:xfrm>
                <a:off x="6372200" y="806178"/>
                <a:ext cx="991297" cy="910699"/>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429000" y="1068623"/>
                <a:ext cx="1593898"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17" name="矩形 16"/>
              <p:cNvSpPr>
                <a:spLocks noRot="1" noChangeAspect="1" noMove="1" noResize="1" noEditPoints="1" noAdjustHandles="1" noChangeArrowheads="1" noChangeShapeType="1" noTextEdit="1"/>
              </p:cNvSpPr>
              <p:nvPr/>
            </p:nvSpPr>
            <p:spPr>
              <a:xfrm>
                <a:off x="3429000" y="1068623"/>
                <a:ext cx="1593898" cy="648254"/>
              </a:xfrm>
              <a:prstGeom prst="rect">
                <a:avLst/>
              </a:prstGeom>
              <a:blipFill rotWithShape="1">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164698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ropbox\Documents\課程\YoungTextBook\Images\Chapter32\A_Images\A_Figures_and_Photos\32_08_FigureA.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68" b="5535"/>
          <a:stretch/>
        </p:blipFill>
        <p:spPr bwMode="auto">
          <a:xfrm>
            <a:off x="1736686" y="2843935"/>
            <a:ext cx="3240360" cy="342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13"/>
              <p:cNvSpPr txBox="1">
                <a:spLocks noChangeArrowheads="1"/>
              </p:cNvSpPr>
              <p:nvPr/>
            </p:nvSpPr>
            <p:spPr bwMode="auto">
              <a:xfrm>
                <a:off x="1714620" y="596178"/>
                <a:ext cx="5040312"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考慮沿</a:t>
                </a:r>
                <a14:m>
                  <m:oMath xmlns:m="http://schemas.openxmlformats.org/officeDocument/2006/math">
                    <m:r>
                      <a:rPr lang="en-US" altLang="zh-TW" sz="1800" i="1" dirty="0" smtClean="0">
                        <a:latin typeface="Cambria Math"/>
                      </a:rPr>
                      <m:t>𝑦</m:t>
                    </m:r>
                  </m:oMath>
                </a14:m>
                <a:r>
                  <a:rPr lang="zh-TW" altLang="en-US" sz="1800" dirty="0"/>
                  <a:t>方向的電場與沿</a:t>
                </a:r>
                <a14:m>
                  <m:oMath xmlns:m="http://schemas.openxmlformats.org/officeDocument/2006/math">
                    <m:r>
                      <a:rPr lang="en-US" altLang="zh-TW" sz="1800" i="1" dirty="0" smtClean="0">
                        <a:latin typeface="Cambria Math"/>
                      </a:rPr>
                      <m:t>𝑧</m:t>
                    </m:r>
                  </m:oMath>
                </a14:m>
                <a:r>
                  <a:rPr lang="zh-TW" altLang="en-US" sz="1800" dirty="0"/>
                  <a:t>方向的磁場。</a:t>
                </a:r>
              </a:p>
            </p:txBody>
          </p:sp>
        </mc:Choice>
        <mc:Fallback xmlns="">
          <p:sp>
            <p:nvSpPr>
              <p:cNvPr id="3" name="文字方塊 13"/>
              <p:cNvSpPr txBox="1">
                <a:spLocks noRot="1" noChangeAspect="1" noMove="1" noResize="1" noEditPoints="1" noAdjustHandles="1" noChangeArrowheads="1" noChangeShapeType="1" noTextEdit="1"/>
              </p:cNvSpPr>
              <p:nvPr/>
            </p:nvSpPr>
            <p:spPr bwMode="auto">
              <a:xfrm>
                <a:off x="1714620" y="596178"/>
                <a:ext cx="5040312" cy="368300"/>
              </a:xfrm>
              <a:prstGeom prst="rect">
                <a:avLst/>
              </a:prstGeom>
              <a:blipFill>
                <a:blip r:embed="rId3"/>
                <a:stretch>
                  <a:fillRect l="-75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14"/>
              <p:cNvSpPr txBox="1">
                <a:spLocks noChangeArrowheads="1"/>
              </p:cNvSpPr>
              <p:nvPr/>
            </p:nvSpPr>
            <p:spPr bwMode="auto">
              <a:xfrm>
                <a:off x="1714620" y="1046228"/>
                <a:ext cx="57606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波會沿</a:t>
                </a:r>
                <a14:m>
                  <m:oMath xmlns:m="http://schemas.openxmlformats.org/officeDocument/2006/math">
                    <m:r>
                      <a:rPr lang="en-US" altLang="zh-TW" sz="1800" i="1" dirty="0">
                        <a:latin typeface="Cambria Math"/>
                      </a:rPr>
                      <m:t>𝑥</m:t>
                    </m:r>
                  </m:oMath>
                </a14:m>
                <a:r>
                  <a:rPr lang="zh-TW" altLang="en-US" sz="1800" dirty="0"/>
                  <a:t>方向傳播，我們現在容許電磁場與座標</a:t>
                </a:r>
                <a14:m>
                  <m:oMath xmlns:m="http://schemas.openxmlformats.org/officeDocument/2006/math">
                    <m:r>
                      <a:rPr lang="en-US" altLang="zh-TW" sz="1800" i="1" dirty="0" smtClean="0">
                        <a:latin typeface="Cambria Math"/>
                      </a:rPr>
                      <m:t>𝑥</m:t>
                    </m:r>
                  </m:oMath>
                </a14:m>
                <a:r>
                  <a:rPr lang="zh-TW" altLang="en-US" sz="1800" dirty="0"/>
                  <a:t>有關！</a:t>
                </a:r>
              </a:p>
            </p:txBody>
          </p:sp>
        </mc:Choice>
        <mc:Fallback xmlns="">
          <p:sp>
            <p:nvSpPr>
              <p:cNvPr id="4" name="文字方塊 14"/>
              <p:cNvSpPr txBox="1">
                <a:spLocks noRot="1" noChangeAspect="1" noMove="1" noResize="1" noEditPoints="1" noAdjustHandles="1" noChangeArrowheads="1" noChangeShapeType="1" noTextEdit="1"/>
              </p:cNvSpPr>
              <p:nvPr/>
            </p:nvSpPr>
            <p:spPr bwMode="auto">
              <a:xfrm>
                <a:off x="1714620" y="1046228"/>
                <a:ext cx="5760640" cy="369332"/>
              </a:xfrm>
              <a:prstGeom prst="rect">
                <a:avLst/>
              </a:prstGeom>
              <a:blipFill>
                <a:blip r:embed="rId4"/>
                <a:stretch>
                  <a:fillRect l="-659" t="-3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1736685" y="1943835"/>
                <a:ext cx="7178735" cy="369332"/>
              </a:xfrm>
              <a:prstGeom prst="rect">
                <a:avLst/>
              </a:prstGeom>
              <a:noFill/>
            </p:spPr>
            <p:txBody>
              <a:bodyPr wrap="square" rtlCol="0">
                <a:spAutoFit/>
              </a:bodyPr>
              <a:lstStyle/>
              <a:p>
                <a:r>
                  <a:rPr lang="zh-TW" altLang="en-US" sz="1800" dirty="0"/>
                  <a:t>因爲此波在</a:t>
                </a:r>
                <a14:m>
                  <m:oMath xmlns:m="http://schemas.openxmlformats.org/officeDocument/2006/math">
                    <m:r>
                      <a:rPr lang="en-US" altLang="zh-TW" sz="1800" b="0" i="1" dirty="0" smtClean="0">
                        <a:latin typeface="Cambria Math" panose="02040503050406030204" pitchFamily="18" charset="0"/>
                      </a:rPr>
                      <m:t>𝑦𝑧</m:t>
                    </m:r>
                  </m:oMath>
                </a14:m>
                <a:r>
                  <a:rPr lang="zh-TW" altLang="en-US" sz="1800" dirty="0"/>
                  <a:t>平面上是一個常數，且電磁場方向是沿</a:t>
                </a:r>
                <a14:m>
                  <m:oMath xmlns:m="http://schemas.openxmlformats.org/officeDocument/2006/math">
                    <m:r>
                      <a:rPr lang="en-US" altLang="zh-TW" sz="1800" i="1" dirty="0">
                        <a:latin typeface="Cambria Math" panose="02040503050406030204" pitchFamily="18" charset="0"/>
                      </a:rPr>
                      <m:t>𝑦𝑧</m:t>
                    </m:r>
                  </m:oMath>
                </a14:m>
                <a:r>
                  <a:rPr lang="zh-TW" altLang="en-US" sz="1800" dirty="0"/>
                  <a:t>平面上。</a:t>
                </a:r>
              </a:p>
            </p:txBody>
          </p:sp>
        </mc:Choice>
        <mc:Fallback xmlns="">
          <p:sp>
            <p:nvSpPr>
              <p:cNvPr id="5" name="文字方塊 4"/>
              <p:cNvSpPr txBox="1">
                <a:spLocks noRot="1" noChangeAspect="1" noMove="1" noResize="1" noEditPoints="1" noAdjustHandles="1" noChangeArrowheads="1" noChangeShapeType="1" noTextEdit="1"/>
              </p:cNvSpPr>
              <p:nvPr/>
            </p:nvSpPr>
            <p:spPr>
              <a:xfrm>
                <a:off x="1736685" y="1943835"/>
                <a:ext cx="7178735" cy="369332"/>
              </a:xfrm>
              <a:prstGeom prst="rect">
                <a:avLst/>
              </a:prstGeom>
              <a:blipFill>
                <a:blip r:embed="rId5"/>
                <a:stretch>
                  <a:fillRect l="-705" t="-10345" b="-2758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757149" y="1496278"/>
                <a:ext cx="1828129" cy="39126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𝑦</m:t>
                          </m:r>
                        </m:sub>
                      </m:sSub>
                      <m:d>
                        <m:dPr>
                          <m:ctrlPr>
                            <a:rPr lang="en-US" altLang="zh-TW" sz="180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rPr>
                            <m:t>𝑡</m:t>
                          </m:r>
                        </m:e>
                      </m:d>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𝐵</m:t>
                          </m:r>
                        </m:e>
                        <m:sub>
                          <m:r>
                            <a:rPr lang="en-US" altLang="zh-TW" sz="1800" b="0" i="1" smtClean="0">
                              <a:latin typeface="Cambria Math"/>
                            </a:rPr>
                            <m:t>𝑧</m:t>
                          </m:r>
                        </m:sub>
                      </m:sSub>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rPr>
                            <m:t>𝑡</m:t>
                          </m:r>
                        </m:e>
                      </m:d>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757149" y="1496278"/>
                <a:ext cx="1828129" cy="391261"/>
              </a:xfrm>
              <a:prstGeom prst="rect">
                <a:avLst/>
              </a:prstGeom>
              <a:blipFill>
                <a:blip r:embed="rId6"/>
                <a:stretch>
                  <a:fillRect/>
                </a:stretch>
              </a:blipFill>
            </p:spPr>
            <p:txBody>
              <a:bodyPr/>
              <a:lstStyle/>
              <a:p>
                <a:r>
                  <a:rPr lang="zh-TW" altLang="en-US">
                    <a:noFill/>
                  </a:rPr>
                  <a:t> </a:t>
                </a:r>
              </a:p>
            </p:txBody>
          </p:sp>
        </mc:Fallback>
      </mc:AlternateContent>
      <p:sp>
        <p:nvSpPr>
          <p:cNvPr id="7" name="矩形 6">
            <a:extLst>
              <a:ext uri="{FF2B5EF4-FFF2-40B4-BE49-F238E27FC236}">
                <a16:creationId xmlns:a16="http://schemas.microsoft.com/office/drawing/2014/main" id="{AFD5F9A8-FFA1-F047-8741-E03FC8270A79}"/>
              </a:ext>
            </a:extLst>
          </p:cNvPr>
          <p:cNvSpPr/>
          <p:nvPr/>
        </p:nvSpPr>
        <p:spPr>
          <a:xfrm>
            <a:off x="1736684" y="2382839"/>
            <a:ext cx="5355595" cy="369332"/>
          </a:xfrm>
          <a:prstGeom prst="rect">
            <a:avLst/>
          </a:prstGeom>
        </p:spPr>
        <p:txBody>
          <a:bodyPr wrap="square">
            <a:spAutoFit/>
          </a:bodyPr>
          <a:lstStyle/>
          <a:p>
            <a:r>
              <a:rPr lang="zh-TW" altLang="en-US" sz="1800" dirty="0"/>
              <a:t>這樣的波稱為平面波。海嘯方塊波是平面波的特例！</a:t>
            </a:r>
          </a:p>
        </p:txBody>
      </p:sp>
    </p:spTree>
    <p:extLst>
      <p:ext uri="{BB962C8B-B14F-4D97-AF65-F5344CB8AC3E}">
        <p14:creationId xmlns:p14="http://schemas.microsoft.com/office/powerpoint/2010/main" val="21926083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文字方塊 11"/>
          <p:cNvSpPr txBox="1">
            <a:spLocks noChangeArrowheads="1"/>
          </p:cNvSpPr>
          <p:nvPr/>
        </p:nvSpPr>
        <p:spPr bwMode="auto">
          <a:xfrm>
            <a:off x="3985985" y="261790"/>
            <a:ext cx="49514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磁場變化與垂直的電場滿足法拉第定律。</a:t>
            </a:r>
          </a:p>
        </p:txBody>
      </p:sp>
      <mc:AlternateContent xmlns:mc="http://schemas.openxmlformats.org/markup-compatibility/2006" xmlns:a14="http://schemas.microsoft.com/office/drawing/2010/main">
        <mc:Choice Requires="a14">
          <p:sp>
            <p:nvSpPr>
              <p:cNvPr id="47115" name="文字方塊 15"/>
              <p:cNvSpPr txBox="1">
                <a:spLocks noChangeArrowheads="1"/>
              </p:cNvSpPr>
              <p:nvPr/>
            </p:nvSpPr>
            <p:spPr bwMode="auto">
              <a:xfrm>
                <a:off x="5822723" y="1939234"/>
                <a:ext cx="3203575"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選擇如左圖 </a:t>
                </a:r>
                <a14:m>
                  <m:oMath xmlns:m="http://schemas.openxmlformats.org/officeDocument/2006/math">
                    <m:r>
                      <a:rPr lang="en-US" altLang="zh-TW" sz="1800" i="1" dirty="0" smtClean="0">
                        <a:solidFill>
                          <a:srgbClr val="FF0000"/>
                        </a:solidFill>
                        <a:latin typeface="Cambria Math"/>
                      </a:rPr>
                      <m:t>𝑒𝑓𝑔h</m:t>
                    </m:r>
                  </m:oMath>
                </a14:m>
                <a:r>
                  <a:rPr lang="en-US" altLang="zh-TW" sz="1800" dirty="0"/>
                  <a:t> </a:t>
                </a:r>
                <a:r>
                  <a:rPr lang="zh-TW" altLang="en-US" sz="1800" dirty="0"/>
                  <a:t>的封閉曲線</a:t>
                </a:r>
              </a:p>
            </p:txBody>
          </p:sp>
        </mc:Choice>
        <mc:Fallback xmlns="">
          <p:sp>
            <p:nvSpPr>
              <p:cNvPr id="47115" name="文字方塊 15"/>
              <p:cNvSpPr txBox="1">
                <a:spLocks noRot="1" noChangeAspect="1" noMove="1" noResize="1" noEditPoints="1" noAdjustHandles="1" noChangeArrowheads="1" noChangeShapeType="1" noTextEdit="1"/>
              </p:cNvSpPr>
              <p:nvPr/>
            </p:nvSpPr>
            <p:spPr bwMode="auto">
              <a:xfrm>
                <a:off x="5822723" y="1939234"/>
                <a:ext cx="3203575" cy="368300"/>
              </a:xfrm>
              <a:prstGeom prst="rect">
                <a:avLst/>
              </a:prstGeom>
              <a:blipFill rotWithShape="1">
                <a:blip r:embed="rId2"/>
                <a:stretch>
                  <a:fillRect l="-152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47116" name="Picture 2" descr="D:\Dropbox\Documents\課程\YoungTextBook\Images\Chapter32\A_Images\A_Figures_and_Photos\32_10_Figu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60350"/>
            <a:ext cx="29606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6" descr="D:\Users\Vincent\Downloads\Data\Knight\Media\Chapter35\Images\35_22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716338"/>
            <a:ext cx="35909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矩形 14"/>
          <p:cNvSpPr>
            <a:spLocks noChangeArrowheads="1"/>
          </p:cNvSpPr>
          <p:nvPr/>
        </p:nvSpPr>
        <p:spPr bwMode="auto">
          <a:xfrm>
            <a:off x="2348285" y="5077647"/>
            <a:ext cx="2286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en-US" altLang="zh-TW" sz="1800" i="1" dirty="0"/>
              <a:t>a</a:t>
            </a:r>
            <a:endParaRPr lang="zh-TW" altLang="en-US" sz="1800" i="1" dirty="0"/>
          </a:p>
        </p:txBody>
      </p:sp>
      <mc:AlternateContent xmlns:mc="http://schemas.openxmlformats.org/markup-compatibility/2006" xmlns:a14="http://schemas.microsoft.com/office/drawing/2010/main">
        <mc:Choice Requires="a14">
          <p:sp>
            <p:nvSpPr>
              <p:cNvPr id="13" name="文字方塊 12"/>
              <p:cNvSpPr txBox="1"/>
              <p:nvPr/>
            </p:nvSpPr>
            <p:spPr>
              <a:xfrm>
                <a:off x="4677241" y="773705"/>
                <a:ext cx="1995483"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677241" y="773705"/>
                <a:ext cx="1995483"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14" name="文字方塊 9"/>
          <p:cNvSpPr txBox="1">
            <a:spLocks noChangeArrowheads="1"/>
          </p:cNvSpPr>
          <p:nvPr/>
        </p:nvSpPr>
        <p:spPr bwMode="auto">
          <a:xfrm>
            <a:off x="5483773" y="3066458"/>
            <a:ext cx="35817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一小片空間前後的電場差，</a:t>
            </a:r>
            <a:endParaRPr lang="en-US" altLang="zh-TW" sz="1800" dirty="0"/>
          </a:p>
          <a:p>
            <a:pPr eaLnBrk="1" hangingPunct="1">
              <a:spcBef>
                <a:spcPct val="0"/>
              </a:spcBef>
              <a:buFontTx/>
              <a:buNone/>
            </a:pPr>
            <a:r>
              <a:rPr lang="zh-TW" altLang="en-US" sz="1800" dirty="0"/>
              <a:t>等於通過其截面磁通量的變化率！</a:t>
            </a:r>
          </a:p>
        </p:txBody>
      </p:sp>
      <mc:AlternateContent xmlns:mc="http://schemas.openxmlformats.org/markup-compatibility/2006" xmlns:a14="http://schemas.microsoft.com/office/drawing/2010/main">
        <mc:Choice Requires="a14">
          <p:sp>
            <p:nvSpPr>
              <p:cNvPr id="2" name="文字方塊 1"/>
              <p:cNvSpPr txBox="1"/>
              <p:nvPr/>
            </p:nvSpPr>
            <p:spPr>
              <a:xfrm>
                <a:off x="5036771" y="5631103"/>
                <a:ext cx="132363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5036771" y="5631103"/>
                <a:ext cx="1323631" cy="619016"/>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3896925" y="2434341"/>
                <a:ext cx="4166975" cy="628057"/>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ea typeface="Cambria Math"/>
                            </a:rPr>
                            <m:t>𝑥</m:t>
                          </m:r>
                        </m:e>
                      </m:d>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𝐸</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e>
                      </m:d>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𝐵</m:t>
                              </m:r>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𝑥</m:t>
                              </m:r>
                            </m:e>
                          </m:d>
                        </m:num>
                        <m:den>
                          <m:r>
                            <a:rPr lang="en-US" altLang="zh-TW" sz="1800" b="0" i="1" smtClean="0">
                              <a:latin typeface="Cambria Math"/>
                              <a:ea typeface="Cambria Math"/>
                            </a:rPr>
                            <m:t>𝑑𝑡</m:t>
                          </m:r>
                        </m:den>
                      </m:f>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3896925" y="2434341"/>
                <a:ext cx="4166975" cy="628057"/>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085151" y="3924055"/>
                <a:ext cx="2448555" cy="61901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r>
                            <a:rPr lang="en-US" altLang="zh-TW" sz="1800" b="0" i="1" smtClean="0">
                              <a:latin typeface="Cambria Math"/>
                              <a:ea typeface="Cambria Math"/>
                            </a:rPr>
                            <m:t>𝐸</m:t>
                          </m:r>
                        </m:num>
                        <m:den>
                          <m:r>
                            <a:rPr lang="zh-TW" altLang="en-US" sz="1800" b="0" i="1" smtClean="0">
                              <a:latin typeface="Cambria Math"/>
                              <a:ea typeface="Cambria Math"/>
                            </a:rPr>
                            <m:t>𝜕</m:t>
                          </m:r>
                          <m:r>
                            <a:rPr lang="en-US" altLang="zh-TW" sz="1800" b="0" i="1" smtClean="0">
                              <a:latin typeface="Cambria Math"/>
                              <a:ea typeface="Cambria Math"/>
                            </a:rPr>
                            <m:t>𝑥</m:t>
                          </m:r>
                        </m:den>
                      </m:f>
                      <m:r>
                        <a:rPr lang="en-US" altLang="zh-TW" sz="1800" i="1">
                          <a:latin typeface="Cambria Math"/>
                          <a:ea typeface="Cambria Math"/>
                        </a:rPr>
                        <m:t>∆</m:t>
                      </m:r>
                      <m:r>
                        <a:rPr lang="en-US" altLang="zh-TW" sz="1800" i="1">
                          <a:latin typeface="Cambria Math"/>
                          <a:ea typeface="Cambria Math"/>
                        </a:rPr>
                        <m:t>𝑥</m:t>
                      </m:r>
                      <m:r>
                        <a:rPr lang="en-US" altLang="zh-TW" sz="1800" i="1">
                          <a:latin typeface="Cambria Math"/>
                          <a:ea typeface="Cambria Math"/>
                        </a:rPr>
                        <m:t>∙</m:t>
                      </m:r>
                      <m:r>
                        <a:rPr lang="en-US" altLang="zh-TW" sz="1800" i="1">
                          <a:latin typeface="Cambria Math"/>
                          <a:ea typeface="Cambria Math"/>
                        </a:rPr>
                        <m:t>𝑎</m:t>
                      </m:r>
                      <m:r>
                        <a:rPr lang="en-US" altLang="zh-TW" sz="1800" i="1">
                          <a:latin typeface="Cambria Math"/>
                          <a:ea typeface="Cambria Math"/>
                        </a:rPr>
                        <m:t>=−</m:t>
                      </m:r>
                      <m:r>
                        <a:rPr lang="en-US" altLang="zh-TW" sz="1800" i="1">
                          <a:latin typeface="Cambria Math"/>
                          <a:ea typeface="Cambria Math"/>
                        </a:rPr>
                        <m:t>𝑎</m:t>
                      </m:r>
                      <m:r>
                        <a:rPr lang="en-US" altLang="zh-TW" sz="1800" i="1">
                          <a:latin typeface="Cambria Math"/>
                          <a:ea typeface="Cambria Math"/>
                        </a:rPr>
                        <m:t>∆</m:t>
                      </m:r>
                      <m:r>
                        <a:rPr lang="en-US" altLang="zh-TW" sz="1800" i="1">
                          <a:latin typeface="Cambria Math"/>
                          <a:ea typeface="Cambria Math"/>
                        </a:rPr>
                        <m:t>𝑥</m:t>
                      </m:r>
                      <m:r>
                        <a:rPr lang="en-US" altLang="zh-TW" sz="180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r>
                            <a:rPr lang="en-US" altLang="zh-TW" sz="1800" b="0" i="1" smtClean="0">
                              <a:latin typeface="Cambria Math"/>
                              <a:ea typeface="Cambria Math"/>
                            </a:rPr>
                            <m:t>𝐵</m:t>
                          </m:r>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085151" y="3924055"/>
                <a:ext cx="2448555" cy="619016"/>
              </a:xfrm>
              <a:prstGeom prst="rect">
                <a:avLst/>
              </a:prstGeom>
              <a:blipFill rotWithShape="1">
                <a:blip r:embed="rId8"/>
                <a:stretch>
                  <a:fillRect/>
                </a:stretch>
              </a:blipFill>
            </p:spPr>
            <p:txBody>
              <a:bodyPr/>
              <a:lstStyle/>
              <a:p>
                <a:r>
                  <a:rPr lang="zh-TW" altLang="en-US">
                    <a:noFill/>
                  </a:rPr>
                  <a:t> </a:t>
                </a:r>
              </a:p>
            </p:txBody>
          </p:sp>
        </mc:Fallback>
      </mc:AlternateContent>
      <p:sp>
        <p:nvSpPr>
          <p:cNvPr id="4" name="向下箭號 3"/>
          <p:cNvSpPr/>
          <p:nvPr/>
        </p:nvSpPr>
        <p:spPr>
          <a:xfrm>
            <a:off x="5426595" y="1844675"/>
            <a:ext cx="414449" cy="589666"/>
          </a:xfrm>
          <a:prstGeom prst="downArrow">
            <a:avLst/>
          </a:prstGeom>
          <a:solidFill>
            <a:srgbClr val="00B050"/>
          </a:solidFill>
          <a:ln>
            <a:solidFill>
              <a:schemeClr val="accent2"/>
            </a:solidFill>
          </a:ln>
        </p:spPr>
        <p:txBody>
          <a:bodyPr wrap="square" rtlCol="0" anchor="ctr">
            <a:spAutoFit/>
          </a:bodyPr>
          <a:lstStyle/>
          <a:p>
            <a:pPr algn="ctr"/>
            <a:endParaRPr lang="zh-TW" altLang="en-US" sz="1800" dirty="0"/>
          </a:p>
        </p:txBody>
      </p:sp>
      <p:sp>
        <p:nvSpPr>
          <p:cNvPr id="5" name="向下箭號 4"/>
          <p:cNvSpPr/>
          <p:nvPr/>
        </p:nvSpPr>
        <p:spPr>
          <a:xfrm>
            <a:off x="5085151" y="3216816"/>
            <a:ext cx="386950" cy="592555"/>
          </a:xfrm>
          <a:prstGeom prst="downArrow">
            <a:avLst/>
          </a:prstGeom>
          <a:solidFill>
            <a:srgbClr val="00B050"/>
          </a:solid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zh-TW" altLang="en-US" sz="1800" dirty="0"/>
          </a:p>
        </p:txBody>
      </p:sp>
      <p:sp>
        <p:nvSpPr>
          <p:cNvPr id="6" name="向下箭號 5"/>
          <p:cNvSpPr/>
          <p:nvPr/>
        </p:nvSpPr>
        <p:spPr>
          <a:xfrm>
            <a:off x="5085151" y="4657003"/>
            <a:ext cx="449550" cy="855520"/>
          </a:xfrm>
          <a:prstGeom prst="downArrow">
            <a:avLst/>
          </a:prstGeom>
          <a:solidFill>
            <a:srgbClr val="00B050"/>
          </a:solid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zh-TW" altLang="en-US" sz="18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文字方塊 11"/>
          <p:cNvSpPr txBox="1">
            <a:spLocks noChangeArrowheads="1"/>
          </p:cNvSpPr>
          <p:nvPr/>
        </p:nvSpPr>
        <p:spPr bwMode="auto">
          <a:xfrm>
            <a:off x="5993491" y="2034466"/>
            <a:ext cx="266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選擇如左圖的封閉曲線</a:t>
            </a:r>
          </a:p>
        </p:txBody>
      </p:sp>
      <p:pic>
        <p:nvPicPr>
          <p:cNvPr id="48137" name="Picture 2" descr="D:\Dropbox\Documents\課程\YoungTextBook\Images\Chapter32\A_Images\A_Figures_and_Photos\32_11_Figu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8913"/>
            <a:ext cx="32131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3" descr="D:\Users\Vincent\Downloads\Data\Knight\Media\Chapter35\Images\35_23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0800"/>
            <a:ext cx="4040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矩形 12"/>
          <p:cNvSpPr>
            <a:spLocks noChangeArrowheads="1"/>
          </p:cNvSpPr>
          <p:nvPr/>
        </p:nvSpPr>
        <p:spPr bwMode="auto">
          <a:xfrm>
            <a:off x="2816805" y="4903631"/>
            <a:ext cx="1444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en-US" altLang="zh-TW" sz="1800" i="1" dirty="0"/>
              <a:t>a</a:t>
            </a:r>
            <a:endParaRPr lang="zh-TW" altLang="en-US" sz="1800" i="1" dirty="0"/>
          </a:p>
        </p:txBody>
      </p:sp>
      <p:sp>
        <p:nvSpPr>
          <p:cNvPr id="13" name="文字方塊 11"/>
          <p:cNvSpPr txBox="1">
            <a:spLocks noChangeArrowheads="1"/>
          </p:cNvSpPr>
          <p:nvPr/>
        </p:nvSpPr>
        <p:spPr bwMode="auto">
          <a:xfrm>
            <a:off x="4321436" y="313015"/>
            <a:ext cx="43474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電場變化與垂直的磁場滿足安培定律。</a:t>
            </a:r>
          </a:p>
        </p:txBody>
      </p:sp>
      <mc:AlternateContent xmlns:mc="http://schemas.openxmlformats.org/markup-compatibility/2006" xmlns:a14="http://schemas.microsoft.com/office/drawing/2010/main">
        <mc:Choice Requires="a14">
          <p:sp>
            <p:nvSpPr>
              <p:cNvPr id="14" name="文字方塊 13"/>
              <p:cNvSpPr txBox="1"/>
              <p:nvPr/>
            </p:nvSpPr>
            <p:spPr>
              <a:xfrm>
                <a:off x="5075116" y="828003"/>
                <a:ext cx="2266261"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075116" y="828003"/>
                <a:ext cx="2266261" cy="818879"/>
              </a:xfrm>
              <a:prstGeom prst="rect">
                <a:avLst/>
              </a:prstGeom>
              <a:blipFill rotWithShape="1">
                <a:blip r:embed="rId4"/>
                <a:stretch>
                  <a:fillRect/>
                </a:stretch>
              </a:blipFill>
            </p:spPr>
            <p:txBody>
              <a:bodyPr/>
              <a:lstStyle/>
              <a:p>
                <a:r>
                  <a:rPr lang="zh-TW" altLang="en-US">
                    <a:noFill/>
                  </a:rPr>
                  <a:t> </a:t>
                </a:r>
              </a:p>
            </p:txBody>
          </p:sp>
        </mc:Fallback>
      </mc:AlternateContent>
      <p:sp>
        <p:nvSpPr>
          <p:cNvPr id="15" name="文字方塊 9"/>
          <p:cNvSpPr txBox="1">
            <a:spLocks noChangeArrowheads="1"/>
          </p:cNvSpPr>
          <p:nvPr/>
        </p:nvSpPr>
        <p:spPr bwMode="auto">
          <a:xfrm>
            <a:off x="5612165" y="3255690"/>
            <a:ext cx="35817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一小片空間前後的磁場差，</a:t>
            </a:r>
            <a:endParaRPr lang="en-US" altLang="zh-TW" sz="1800" dirty="0"/>
          </a:p>
          <a:p>
            <a:pPr eaLnBrk="1" hangingPunct="1">
              <a:spcBef>
                <a:spcPct val="0"/>
              </a:spcBef>
              <a:buFontTx/>
              <a:buNone/>
            </a:pPr>
            <a:r>
              <a:rPr lang="zh-TW" altLang="en-US" sz="1800" dirty="0"/>
              <a:t>等於通過其截面電通量的變化率！</a:t>
            </a:r>
          </a:p>
        </p:txBody>
      </p:sp>
      <mc:AlternateContent xmlns:mc="http://schemas.openxmlformats.org/markup-compatibility/2006" xmlns:a14="http://schemas.microsoft.com/office/drawing/2010/main">
        <mc:Choice Requires="a14">
          <p:sp>
            <p:nvSpPr>
              <p:cNvPr id="16" name="文字方塊 15"/>
              <p:cNvSpPr txBox="1"/>
              <p:nvPr/>
            </p:nvSpPr>
            <p:spPr>
              <a:xfrm>
                <a:off x="5422922" y="5703165"/>
                <a:ext cx="1593578"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𝐵</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𝐸</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5422922" y="5703165"/>
                <a:ext cx="1593578" cy="61901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4242002" y="2663915"/>
                <a:ext cx="4615238" cy="62985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m:t>
                      </m:r>
                      <m:r>
                        <a:rPr lang="en-US" altLang="zh-TW" sz="1800" b="0" i="1" smtClean="0">
                          <a:latin typeface="Cambria Math"/>
                        </a:rPr>
                        <m:t>𝐵</m:t>
                      </m:r>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ea typeface="Cambria Math"/>
                            </a:rPr>
                            <m:t>𝑥</m:t>
                          </m:r>
                        </m:e>
                      </m:d>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𝐵</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e>
                      </m:d>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𝐸</m:t>
                              </m:r>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𝑥</m:t>
                              </m:r>
                            </m:e>
                          </m:d>
                        </m:num>
                        <m:den>
                          <m:r>
                            <a:rPr lang="en-US" altLang="zh-TW" sz="1800" b="0" i="1" smtClean="0">
                              <a:latin typeface="Cambria Math"/>
                              <a:ea typeface="Cambria Math"/>
                            </a:rPr>
                            <m:t>𝑑𝑡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242002" y="2663915"/>
                <a:ext cx="4615238" cy="629852"/>
              </a:xfrm>
              <a:prstGeom prst="rect">
                <a:avLst/>
              </a:prstGeom>
              <a:blipFill rotWithShape="1">
                <a:blip r:embed="rId6"/>
                <a:stretch>
                  <a:fillRect/>
                </a:stretch>
              </a:blipFill>
            </p:spPr>
            <p:txBody>
              <a:bodyPr/>
              <a:lstStyle/>
              <a:p>
                <a:r>
                  <a:rPr lang="zh-TW" altLang="en-US">
                    <a:noFill/>
                  </a:rPr>
                  <a:t> </a:t>
                </a:r>
              </a:p>
            </p:txBody>
          </p:sp>
        </mc:Fallback>
      </mc:AlternateContent>
      <p:sp>
        <p:nvSpPr>
          <p:cNvPr id="18" name="向下箭號 17"/>
          <p:cNvSpPr/>
          <p:nvPr/>
        </p:nvSpPr>
        <p:spPr>
          <a:xfrm>
            <a:off x="5426305" y="1828852"/>
            <a:ext cx="414449" cy="589666"/>
          </a:xfrm>
          <a:prstGeom prst="downArrow">
            <a:avLst/>
          </a:prstGeom>
          <a:solidFill>
            <a:srgbClr val="00B050"/>
          </a:solidFill>
          <a:ln>
            <a:solidFill>
              <a:schemeClr val="accent2"/>
            </a:solidFill>
          </a:ln>
        </p:spPr>
        <p:txBody>
          <a:bodyPr wrap="square" rtlCol="0" anchor="ctr">
            <a:spAutoFit/>
          </a:bodyPr>
          <a:lstStyle/>
          <a:p>
            <a:pPr algn="ctr"/>
            <a:endParaRPr lang="zh-TW" altLang="en-US" sz="1800" dirty="0"/>
          </a:p>
        </p:txBody>
      </p:sp>
      <mc:AlternateContent xmlns:mc="http://schemas.openxmlformats.org/markup-compatibility/2006" xmlns:a14="http://schemas.microsoft.com/office/drawing/2010/main">
        <mc:Choice Requires="a14">
          <p:sp>
            <p:nvSpPr>
              <p:cNvPr id="19" name="文字方塊 18"/>
              <p:cNvSpPr txBox="1"/>
              <p:nvPr/>
            </p:nvSpPr>
            <p:spPr>
              <a:xfrm>
                <a:off x="5382090" y="4284095"/>
                <a:ext cx="3095591" cy="61901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r>
                            <a:rPr lang="en-US" altLang="zh-TW" sz="1800" b="0" i="1" smtClean="0">
                              <a:latin typeface="Cambria Math"/>
                              <a:ea typeface="Cambria Math"/>
                            </a:rPr>
                            <m:t>𝐵</m:t>
                          </m:r>
                        </m:num>
                        <m:den>
                          <m:r>
                            <a:rPr lang="zh-TW" altLang="en-US" sz="1800" b="0" i="1" smtClean="0">
                              <a:latin typeface="Cambria Math"/>
                              <a:ea typeface="Cambria Math"/>
                            </a:rPr>
                            <m:t>𝜕</m:t>
                          </m:r>
                          <m:r>
                            <a:rPr lang="en-US" altLang="zh-TW" sz="1800" b="0" i="1" smtClean="0">
                              <a:latin typeface="Cambria Math"/>
                              <a:ea typeface="Cambria Math"/>
                            </a:rPr>
                            <m:t>𝑥</m:t>
                          </m:r>
                        </m:den>
                      </m:f>
                      <m:r>
                        <a:rPr lang="en-US" altLang="zh-TW" sz="1800" i="1">
                          <a:latin typeface="Cambria Math"/>
                          <a:ea typeface="Cambria Math"/>
                        </a:rPr>
                        <m:t>∆</m:t>
                      </m:r>
                      <m:r>
                        <a:rPr lang="en-US" altLang="zh-TW" sz="1800" i="1">
                          <a:latin typeface="Cambria Math"/>
                          <a:ea typeface="Cambria Math"/>
                        </a:rPr>
                        <m:t>𝑥</m:t>
                      </m:r>
                      <m:r>
                        <a:rPr lang="en-US" altLang="zh-TW" sz="1800" i="1">
                          <a:latin typeface="Cambria Math"/>
                          <a:ea typeface="Cambria Math"/>
                        </a:rPr>
                        <m:t>∙</m:t>
                      </m:r>
                      <m:r>
                        <a:rPr lang="en-US" altLang="zh-TW" sz="1800" i="1">
                          <a:latin typeface="Cambria Math"/>
                          <a:ea typeface="Cambria Math"/>
                        </a:rPr>
                        <m:t>𝑎</m:t>
                      </m:r>
                      <m:r>
                        <a:rPr lang="en-US" altLang="zh-TW" sz="1800" i="1">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r>
                        <a:rPr lang="en-US" altLang="zh-TW" sz="1800" i="1" smtClean="0">
                          <a:latin typeface="Cambria Math"/>
                          <a:ea typeface="Cambria Math"/>
                        </a:rPr>
                        <m:t>∙</m:t>
                      </m:r>
                      <m:r>
                        <a:rPr lang="en-US" altLang="zh-TW" sz="1800" i="1">
                          <a:latin typeface="Cambria Math"/>
                          <a:ea typeface="Cambria Math"/>
                        </a:rPr>
                        <m:t>𝑎</m:t>
                      </m:r>
                      <m:r>
                        <a:rPr lang="en-US" altLang="zh-TW" sz="1800" i="1">
                          <a:latin typeface="Cambria Math"/>
                          <a:ea typeface="Cambria Math"/>
                        </a:rPr>
                        <m:t>∆</m:t>
                      </m:r>
                      <m:r>
                        <a:rPr lang="en-US" altLang="zh-TW" sz="1800" i="1">
                          <a:latin typeface="Cambria Math"/>
                          <a:ea typeface="Cambria Math"/>
                        </a:rPr>
                        <m:t>𝑥</m:t>
                      </m:r>
                      <m:r>
                        <a:rPr lang="en-US" altLang="zh-TW" sz="180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r>
                            <a:rPr lang="en-US" altLang="zh-TW" sz="1800" b="0" i="1" smtClean="0">
                              <a:latin typeface="Cambria Math"/>
                              <a:ea typeface="Cambria Math"/>
                            </a:rPr>
                            <m:t>𝐸</m:t>
                          </m:r>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5382090" y="4284095"/>
                <a:ext cx="3095591" cy="619016"/>
              </a:xfrm>
              <a:prstGeom prst="rect">
                <a:avLst/>
              </a:prstGeom>
              <a:blipFill rotWithShape="1">
                <a:blip r:embed="rId7"/>
                <a:stretch>
                  <a:fillRect/>
                </a:stretch>
              </a:blipFill>
            </p:spPr>
            <p:txBody>
              <a:bodyPr/>
              <a:lstStyle/>
              <a:p>
                <a:r>
                  <a:rPr lang="zh-TW" altLang="en-US">
                    <a:noFill/>
                  </a:rPr>
                  <a:t> </a:t>
                </a:r>
              </a:p>
            </p:txBody>
          </p:sp>
        </mc:Fallback>
      </mc:AlternateContent>
      <p:sp>
        <p:nvSpPr>
          <p:cNvPr id="20" name="向下箭號 19"/>
          <p:cNvSpPr/>
          <p:nvPr/>
        </p:nvSpPr>
        <p:spPr>
          <a:xfrm>
            <a:off x="5232830" y="3351828"/>
            <a:ext cx="386950" cy="592555"/>
          </a:xfrm>
          <a:prstGeom prst="downArrow">
            <a:avLst/>
          </a:prstGeom>
          <a:solidFill>
            <a:srgbClr val="00B050"/>
          </a:solid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zh-TW" altLang="en-US" sz="1800" dirty="0"/>
          </a:p>
        </p:txBody>
      </p:sp>
      <p:sp>
        <p:nvSpPr>
          <p:cNvPr id="21" name="向下箭號 20"/>
          <p:cNvSpPr/>
          <p:nvPr/>
        </p:nvSpPr>
        <p:spPr>
          <a:xfrm>
            <a:off x="5376696" y="5028498"/>
            <a:ext cx="386950" cy="592555"/>
          </a:xfrm>
          <a:prstGeom prst="downArrow">
            <a:avLst/>
          </a:prstGeom>
          <a:solidFill>
            <a:srgbClr val="00B050"/>
          </a:solid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zh-TW" altLang="en-US" sz="18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pic.nipic.com/2007-11-02/2007112235343993_2.jpg"/>
          <p:cNvPicPr>
            <a:picLocks noChangeAspect="1" noChangeArrowheads="1"/>
          </p:cNvPicPr>
          <p:nvPr/>
        </p:nvPicPr>
        <p:blipFill>
          <a:blip r:embed="rId2">
            <a:extLst>
              <a:ext uri="{28A0092B-C50C-407E-A947-70E740481C1C}">
                <a14:useLocalDpi xmlns:a14="http://schemas.microsoft.com/office/drawing/2010/main" val="0"/>
              </a:ext>
            </a:extLst>
          </a:blip>
          <a:srcRect l="17380" t="17410" r="18449" b="15623"/>
          <a:stretch>
            <a:fillRect/>
          </a:stretch>
        </p:blipFill>
        <p:spPr bwMode="auto">
          <a:xfrm>
            <a:off x="6659563" y="2492375"/>
            <a:ext cx="144462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文字方塊 4"/>
          <p:cNvSpPr txBox="1">
            <a:spLocks noChangeArrowheads="1"/>
          </p:cNvSpPr>
          <p:nvPr/>
        </p:nvSpPr>
        <p:spPr bwMode="auto">
          <a:xfrm>
            <a:off x="1692275" y="5734050"/>
            <a:ext cx="5929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變化的電場感應產生的變化的磁場，感應產生變化的電場</a:t>
            </a:r>
          </a:p>
        </p:txBody>
      </p:sp>
      <p:pic>
        <p:nvPicPr>
          <p:cNvPr id="49156" name="Picture 16" descr="D:\Users\Vincent\Downloads\Data\Knight\Media\Chapter35\Images\35_22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76250"/>
            <a:ext cx="35909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3" descr="D:\Users\Vincent\Downloads\Data\Knight\Media\Chapter35\Images\35_23Figure-F.jpg"/>
          <p:cNvPicPr>
            <a:picLocks noChangeAspect="1" noChangeArrowheads="1"/>
          </p:cNvPicPr>
          <p:nvPr/>
        </p:nvPicPr>
        <p:blipFill>
          <a:blip r:embed="rId4">
            <a:extLst>
              <a:ext uri="{28A0092B-C50C-407E-A947-70E740481C1C}">
                <a14:useLocalDpi xmlns:a14="http://schemas.microsoft.com/office/drawing/2010/main" val="0"/>
              </a:ext>
            </a:extLst>
          </a:blip>
          <a:srcRect r="8792"/>
          <a:stretch>
            <a:fillRect/>
          </a:stretch>
        </p:blipFill>
        <p:spPr bwMode="auto">
          <a:xfrm>
            <a:off x="250825" y="3213100"/>
            <a:ext cx="38893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文字方塊 4"/>
          <p:cNvSpPr txBox="1">
            <a:spLocks noChangeArrowheads="1"/>
          </p:cNvSpPr>
          <p:nvPr/>
        </p:nvSpPr>
        <p:spPr bwMode="auto">
          <a:xfrm>
            <a:off x="4284663" y="2060575"/>
            <a:ext cx="4859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變化的磁場與感應產生的電場必須滿足的關係</a:t>
            </a:r>
          </a:p>
        </p:txBody>
      </p:sp>
      <p:sp>
        <p:nvSpPr>
          <p:cNvPr id="49161" name="文字方塊 4"/>
          <p:cNvSpPr txBox="1">
            <a:spLocks noChangeArrowheads="1"/>
          </p:cNvSpPr>
          <p:nvPr/>
        </p:nvSpPr>
        <p:spPr bwMode="auto">
          <a:xfrm>
            <a:off x="4284663" y="5084763"/>
            <a:ext cx="4859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變化的電場與感應產生的磁場必須滿足的關係</a:t>
            </a:r>
          </a:p>
        </p:txBody>
      </p:sp>
      <p:sp>
        <p:nvSpPr>
          <p:cNvPr id="49162" name="文字方塊 9"/>
          <p:cNvSpPr txBox="1">
            <a:spLocks noChangeArrowheads="1"/>
          </p:cNvSpPr>
          <p:nvPr/>
        </p:nvSpPr>
        <p:spPr bwMode="auto">
          <a:xfrm>
            <a:off x="1692274" y="6165850"/>
            <a:ext cx="5929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彼此互相感生的感應電磁場，兩個條件都必須滿足！</a:t>
            </a:r>
          </a:p>
        </p:txBody>
      </p:sp>
      <mc:AlternateContent xmlns:mc="http://schemas.openxmlformats.org/markup-compatibility/2006" xmlns:a14="http://schemas.microsoft.com/office/drawing/2010/main">
        <mc:Choice Requires="a14">
          <p:sp>
            <p:nvSpPr>
              <p:cNvPr id="11" name="文字方塊 10"/>
              <p:cNvSpPr txBox="1"/>
              <p:nvPr/>
            </p:nvSpPr>
            <p:spPr>
              <a:xfrm>
                <a:off x="5022050" y="1178750"/>
                <a:ext cx="132363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022050" y="1178750"/>
                <a:ext cx="1323631" cy="61901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4932040" y="4239090"/>
                <a:ext cx="176670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𝐵</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𝐸</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4932040" y="4239090"/>
                <a:ext cx="1766701" cy="619016"/>
              </a:xfrm>
              <a:prstGeom prst="rect">
                <a:avLst/>
              </a:prstGeom>
              <a:blipFill rotWithShape="1">
                <a:blip r:embed="rId6"/>
                <a:stretch>
                  <a:fillRect/>
                </a:stretch>
              </a:blipFill>
            </p:spPr>
            <p:txBody>
              <a:bodyPr/>
              <a:lstStyle/>
              <a:p>
                <a:r>
                  <a:rPr lang="zh-TW" altLang="en-US">
                    <a:noFill/>
                  </a:rPr>
                  <a:t> </a:t>
                </a:r>
              </a:p>
            </p:txBody>
          </p:sp>
        </mc:Fallback>
      </mc:AlternateContent>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8" name="Text Box 10"/>
          <p:cNvSpPr txBox="1">
            <a:spLocks noChangeArrowheads="1"/>
          </p:cNvSpPr>
          <p:nvPr/>
        </p:nvSpPr>
        <p:spPr bwMode="auto">
          <a:xfrm>
            <a:off x="6307340" y="5805488"/>
            <a:ext cx="23151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電場滿足波方程式</a:t>
            </a:r>
          </a:p>
        </p:txBody>
      </p:sp>
      <p:sp>
        <p:nvSpPr>
          <p:cNvPr id="50184" name="文字方塊 8"/>
          <p:cNvSpPr txBox="1">
            <a:spLocks noChangeArrowheads="1"/>
          </p:cNvSpPr>
          <p:nvPr/>
        </p:nvSpPr>
        <p:spPr bwMode="auto">
          <a:xfrm>
            <a:off x="3929063" y="1571625"/>
            <a:ext cx="192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a:t>
            </a:r>
            <a:r>
              <a:rPr lang="en-US" altLang="zh-TW" sz="1800" i="1" dirty="0"/>
              <a:t>x</a:t>
            </a:r>
            <a:r>
              <a:rPr lang="zh-TW" altLang="en-US" sz="1800" dirty="0"/>
              <a:t>作偏微分</a:t>
            </a:r>
          </a:p>
        </p:txBody>
      </p:sp>
      <p:sp>
        <p:nvSpPr>
          <p:cNvPr id="50185" name="文字方塊 9"/>
          <p:cNvSpPr txBox="1">
            <a:spLocks noChangeArrowheads="1"/>
          </p:cNvSpPr>
          <p:nvPr/>
        </p:nvSpPr>
        <p:spPr bwMode="auto">
          <a:xfrm>
            <a:off x="3930493" y="2500312"/>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a:t>
            </a:r>
            <a:r>
              <a:rPr lang="en-US" altLang="zh-TW" sz="1800" i="1" dirty="0"/>
              <a:t>t</a:t>
            </a:r>
            <a:r>
              <a:rPr lang="zh-TW" altLang="en-US" sz="1800" dirty="0"/>
              <a:t>作偏微分</a:t>
            </a:r>
          </a:p>
        </p:txBody>
      </p:sp>
      <p:sp>
        <p:nvSpPr>
          <p:cNvPr id="15371" name="文字方塊 10"/>
          <p:cNvSpPr txBox="1">
            <a:spLocks noChangeArrowheads="1"/>
          </p:cNvSpPr>
          <p:nvPr/>
        </p:nvSpPr>
        <p:spPr bwMode="auto">
          <a:xfrm>
            <a:off x="3500438" y="328612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第一式的右方等於第二式的左方</a:t>
            </a:r>
          </a:p>
        </p:txBody>
      </p:sp>
      <p:sp>
        <p:nvSpPr>
          <p:cNvPr id="12" name="左-右雙向箭號 11"/>
          <p:cNvSpPr/>
          <p:nvPr/>
        </p:nvSpPr>
        <p:spPr>
          <a:xfrm>
            <a:off x="4750594" y="5181428"/>
            <a:ext cx="571500" cy="322708"/>
          </a:xfrm>
          <a:prstGeom prst="leftRightArrow">
            <a:avLst/>
          </a:prstGeom>
          <a:solidFill>
            <a:srgbClr val="00B05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5" name="文字方塊 14"/>
              <p:cNvSpPr txBox="1"/>
              <p:nvPr/>
            </p:nvSpPr>
            <p:spPr>
              <a:xfrm>
                <a:off x="1977079" y="2346445"/>
                <a:ext cx="176670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𝐵</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𝐸</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977079" y="2346445"/>
                <a:ext cx="1766701" cy="619016"/>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407356" y="1358770"/>
                <a:ext cx="132363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407356" y="1358770"/>
                <a:ext cx="1323631" cy="619016"/>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6372200" y="1329974"/>
                <a:ext cx="1631472"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r>
                            <a:rPr lang="en-US" altLang="zh-TW" sz="1800" i="1">
                              <a:latin typeface="Cambria Math"/>
                            </a:rPr>
                            <m:t>𝑥</m:t>
                          </m:r>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6372200" y="1329974"/>
                <a:ext cx="1631472" cy="648126"/>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6307341" y="2283867"/>
                <a:ext cx="2075888"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r>
                            <a:rPr lang="en-US" altLang="zh-TW" sz="1800" i="1">
                              <a:latin typeface="Cambria Math"/>
                            </a:rPr>
                            <m:t>𝑡</m:t>
                          </m:r>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307341" y="2283867"/>
                <a:ext cx="2075888" cy="64812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4790002" y="3969060"/>
                <a:ext cx="3804824"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r>
                            <a:rPr lang="en-US" altLang="zh-TW" sz="1800" i="1">
                              <a:latin typeface="Cambria Math"/>
                            </a:rPr>
                            <m:t>𝑥</m:t>
                          </m:r>
                          <m:r>
                            <a:rPr lang="zh-TW" altLang="en-US" sz="1800" i="1">
                              <a:latin typeface="Cambria Math"/>
                            </a:rPr>
                            <m:t>𝜕</m:t>
                          </m:r>
                          <m:r>
                            <a:rPr lang="en-US" altLang="zh-TW" sz="1800" b="0" i="1" smtClean="0">
                              <a:latin typeface="Cambria Math"/>
                            </a:rPr>
                            <m:t>𝑡</m:t>
                          </m:r>
                        </m:den>
                      </m:f>
                      <m:r>
                        <a:rPr lang="en-US" altLang="zh-TW" sz="1800" b="0" i="1" smtClean="0">
                          <a:latin typeface="Cambria Math"/>
                        </a:rPr>
                        <m:t>=</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𝐵</m:t>
                          </m:r>
                        </m:num>
                        <m:den>
                          <m:r>
                            <a:rPr lang="zh-TW" altLang="en-US" sz="1800" i="1">
                              <a:latin typeface="Cambria Math"/>
                            </a:rPr>
                            <m:t>𝜕</m:t>
                          </m:r>
                          <m:r>
                            <a:rPr lang="en-US" altLang="zh-TW" sz="1800" i="1">
                              <a:latin typeface="Cambria Math"/>
                            </a:rPr>
                            <m:t>𝑡</m:t>
                          </m:r>
                          <m:r>
                            <a:rPr lang="zh-TW" altLang="en-US" sz="1800" i="1">
                              <a:latin typeface="Cambria Math"/>
                            </a:rPr>
                            <m:t>𝜕</m:t>
                          </m:r>
                          <m:r>
                            <a:rPr lang="en-US" altLang="zh-TW" sz="1800" i="1">
                              <a:latin typeface="Cambria Math"/>
                            </a:rPr>
                            <m:t>𝑥</m:t>
                          </m:r>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𝐸</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790002" y="3969060"/>
                <a:ext cx="3804824" cy="648126"/>
              </a:xfrm>
              <a:prstGeom prst="rect">
                <a:avLst/>
              </a:prstGeom>
              <a:blipFill>
                <a:blip r:embed="rId6"/>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1954945" y="5018719"/>
                <a:ext cx="1823704"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𝐸</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1954945" y="5018719"/>
                <a:ext cx="1823704" cy="648126"/>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6312306" y="5049625"/>
                <a:ext cx="1587486" cy="6482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𝑦</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den>
                      </m:f>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𝑦</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6312306" y="5049625"/>
                <a:ext cx="1587486" cy="648254"/>
              </a:xfrm>
              <a:prstGeom prst="rect">
                <a:avLst/>
              </a:prstGeom>
              <a:blipFill rotWithShape="1">
                <a:blip r:embed="rId8"/>
                <a:stretch>
                  <a:fillRect/>
                </a:stretch>
              </a:blipFill>
            </p:spPr>
            <p:txBody>
              <a:bodyPr/>
              <a:lstStyle/>
              <a:p>
                <a:r>
                  <a:rPr lang="zh-TW" altLang="en-US">
                    <a:noFill/>
                  </a:rPr>
                  <a:t> </a:t>
                </a:r>
              </a:p>
            </p:txBody>
          </p:sp>
        </mc:Fallback>
      </mc:AlternateContent>
      <p:sp>
        <p:nvSpPr>
          <p:cNvPr id="2" name="向下箭號 1"/>
          <p:cNvSpPr/>
          <p:nvPr/>
        </p:nvSpPr>
        <p:spPr>
          <a:xfrm>
            <a:off x="7187936" y="3158970"/>
            <a:ext cx="399399" cy="630070"/>
          </a:xfrm>
          <a:prstGeom prst="downArrow">
            <a:avLst/>
          </a:prstGeom>
          <a:solidFill>
            <a:srgbClr val="00B050"/>
          </a:solidFill>
          <a:ln>
            <a:solidFill>
              <a:schemeClr val="accent2"/>
            </a:solidFill>
          </a:ln>
        </p:spPr>
        <p:txBody>
          <a:bodyPr wrap="square" rtlCol="0" anchor="ctr">
            <a:spAutoFit/>
          </a:bodyPr>
          <a:lstStyle/>
          <a:p>
            <a:pPr algn="ct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71"/>
                                        </p:tgtEl>
                                        <p:attrNameLst>
                                          <p:attrName>style.visibility</p:attrName>
                                        </p:attrNameLst>
                                      </p:cBhvr>
                                      <p:to>
                                        <p:strVal val="visible"/>
                                      </p:to>
                                    </p:set>
                                    <p:anim calcmode="lin" valueType="num">
                                      <p:cBhvr additive="base">
                                        <p:cTn id="19" dur="500" fill="hold"/>
                                        <p:tgtEl>
                                          <p:spTgt spid="15371"/>
                                        </p:tgtEl>
                                        <p:attrNameLst>
                                          <p:attrName>ppt_x</p:attrName>
                                        </p:attrNameLst>
                                      </p:cBhvr>
                                      <p:tavLst>
                                        <p:tav tm="0">
                                          <p:val>
                                            <p:strVal val="#ppt_x"/>
                                          </p:val>
                                        </p:tav>
                                        <p:tav tm="100000">
                                          <p:val>
                                            <p:strVal val="#ppt_x"/>
                                          </p:val>
                                        </p:tav>
                                      </p:tavLst>
                                    </p:anim>
                                    <p:anim calcmode="lin" valueType="num">
                                      <p:cBhvr additive="base">
                                        <p:cTn id="20" dur="500" fill="hold"/>
                                        <p:tgtEl>
                                          <p:spTgt spid="1537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368"/>
                                        </p:tgtEl>
                                        <p:attrNameLst>
                                          <p:attrName>style.visibility</p:attrName>
                                        </p:attrNameLst>
                                      </p:cBhvr>
                                      <p:to>
                                        <p:strVal val="visible"/>
                                      </p:to>
                                    </p:set>
                                    <p:anim calcmode="lin" valueType="num">
                                      <p:cBhvr additive="base">
                                        <p:cTn id="45" dur="500" fill="hold"/>
                                        <p:tgtEl>
                                          <p:spTgt spid="15368"/>
                                        </p:tgtEl>
                                        <p:attrNameLst>
                                          <p:attrName>ppt_x</p:attrName>
                                        </p:attrNameLst>
                                      </p:cBhvr>
                                      <p:tavLst>
                                        <p:tav tm="0">
                                          <p:val>
                                            <p:strVal val="#ppt_x"/>
                                          </p:val>
                                        </p:tav>
                                        <p:tav tm="100000">
                                          <p:val>
                                            <p:strVal val="#ppt_x"/>
                                          </p:val>
                                        </p:tav>
                                      </p:tavLst>
                                    </p:anim>
                                    <p:anim calcmode="lin" valueType="num">
                                      <p:cBhvr additive="base">
                                        <p:cTn id="46" dur="500" fill="hold"/>
                                        <p:tgtEl>
                                          <p:spTgt spid="1536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15371" grpId="0"/>
      <p:bldP spid="12" grpId="0" animBg="1"/>
      <p:bldP spid="17" grpId="0" animBg="1"/>
      <p:bldP spid="18" grpId="0" animBg="1"/>
      <p:bldP spid="19" grpId="0" animBg="1"/>
      <p:bldP spid="20" grpId="0" animBg="1"/>
      <p:bldP spid="2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1466655" y="2168860"/>
            <a:ext cx="67504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r>
              <a:rPr lang="zh-TW" altLang="en-US" sz="1800" dirty="0">
                <a:solidFill>
                  <a:srgbClr val="FF0000"/>
                </a:solidFill>
              </a:rPr>
              <a:t>如果電荷忽然開始移動（加速），周圍的電磁場會如何變化？</a:t>
            </a:r>
          </a:p>
        </p:txBody>
      </p:sp>
      <mc:AlternateContent xmlns:mc="http://schemas.openxmlformats.org/markup-compatibility/2006" xmlns:a14="http://schemas.microsoft.com/office/drawing/2010/main">
        <mc:Choice Requires="a14">
          <p:sp>
            <p:nvSpPr>
              <p:cNvPr id="35845" name="Text Box 7"/>
              <p:cNvSpPr txBox="1">
                <a:spLocks noChangeArrowheads="1"/>
              </p:cNvSpPr>
              <p:nvPr/>
            </p:nvSpPr>
            <p:spPr bwMode="auto">
              <a:xfrm>
                <a:off x="7111140" y="2969963"/>
                <a:ext cx="97125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b="0" i="1" dirty="0" smtClean="0">
                              <a:latin typeface="Cambria Math" panose="02040503050406030204" pitchFamily="18" charset="0"/>
                            </a:rPr>
                          </m:ctrlPr>
                        </m:accPr>
                        <m:e>
                          <m:r>
                            <a:rPr lang="en-US" altLang="zh-TW" b="0" i="1" dirty="0" smtClean="0">
                              <a:latin typeface="Cambria Math"/>
                            </a:rPr>
                            <m:t>𝐸</m:t>
                          </m:r>
                        </m:e>
                      </m:acc>
                      <m:r>
                        <a:rPr lang="en-US" altLang="zh-TW" b="0" i="1" dirty="0" smtClean="0">
                          <a:latin typeface="Cambria Math"/>
                        </a:rPr>
                        <m:t>,</m:t>
                      </m:r>
                      <m:acc>
                        <m:accPr>
                          <m:chr m:val="⃗"/>
                          <m:ctrlPr>
                            <a:rPr lang="en-US" altLang="zh-TW" b="0" i="1" dirty="0" smtClean="0">
                              <a:latin typeface="Cambria Math" panose="02040503050406030204" pitchFamily="18" charset="0"/>
                            </a:rPr>
                          </m:ctrlPr>
                        </m:accPr>
                        <m:e>
                          <m:r>
                            <a:rPr lang="en-US" altLang="zh-TW" b="0" i="1" dirty="0" smtClean="0">
                              <a:latin typeface="Cambria Math"/>
                            </a:rPr>
                            <m:t>𝐵</m:t>
                          </m:r>
                        </m:e>
                      </m:acc>
                      <m:r>
                        <a:rPr lang="en-US" altLang="zh-TW" b="0" i="1" dirty="0" smtClean="0">
                          <a:latin typeface="Cambria Math"/>
                        </a:rPr>
                        <m:t>?</m:t>
                      </m:r>
                    </m:oMath>
                  </m:oMathPara>
                </a14:m>
                <a:endParaRPr lang="en-US" altLang="zh-TW" dirty="0"/>
              </a:p>
            </p:txBody>
          </p:sp>
        </mc:Choice>
        <mc:Fallback xmlns="">
          <p:sp>
            <p:nvSpPr>
              <p:cNvPr id="35845" name="Text Box 7"/>
              <p:cNvSpPr txBox="1">
                <a:spLocks noRot="1" noChangeAspect="1" noMove="1" noResize="1" noEditPoints="1" noAdjustHandles="1" noChangeArrowheads="1" noChangeShapeType="1" noTextEdit="1"/>
              </p:cNvSpPr>
              <p:nvPr/>
            </p:nvSpPr>
            <p:spPr bwMode="auto">
              <a:xfrm>
                <a:off x="7111140" y="2969963"/>
                <a:ext cx="971250" cy="506421"/>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9" name="Oval 10"/>
          <p:cNvSpPr>
            <a:spLocks noChangeArrowheads="1"/>
          </p:cNvSpPr>
          <p:nvPr/>
        </p:nvSpPr>
        <p:spPr bwMode="auto">
          <a:xfrm>
            <a:off x="2352359" y="4398250"/>
            <a:ext cx="440329" cy="405343"/>
          </a:xfrm>
          <a:prstGeom prst="ellipse">
            <a:avLst/>
          </a:prstGeom>
          <a:solidFill>
            <a:srgbClr val="FFFF00">
              <a:alpha val="35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dirty="0"/>
              <a:t> </a:t>
            </a:r>
            <a:r>
              <a:rPr lang="en-US" altLang="zh-TW" dirty="0"/>
              <a:t>+</a:t>
            </a:r>
            <a:endParaRPr lang="zh-TW" altLang="en-US" dirty="0"/>
          </a:p>
        </p:txBody>
      </p:sp>
      <p:cxnSp>
        <p:nvCxnSpPr>
          <p:cNvPr id="3" name="直線單箭頭接點 2"/>
          <p:cNvCxnSpPr/>
          <p:nvPr/>
        </p:nvCxnSpPr>
        <p:spPr>
          <a:xfrm flipV="1">
            <a:off x="2572524" y="3879050"/>
            <a:ext cx="0" cy="4990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EEC2903-FBAA-8680-A400-91C4FBCF7D5E}"/>
              </a:ext>
            </a:extLst>
          </p:cNvPr>
          <p:cNvSpPr txBox="1"/>
          <p:nvPr/>
        </p:nvSpPr>
        <p:spPr>
          <a:xfrm>
            <a:off x="1466655" y="1552423"/>
            <a:ext cx="4572000" cy="369332"/>
          </a:xfrm>
          <a:prstGeom prst="rect">
            <a:avLst/>
          </a:prstGeom>
          <a:noFill/>
        </p:spPr>
        <p:txBody>
          <a:bodyPr wrap="square">
            <a:spAutoFit/>
          </a:bodyPr>
          <a:lstStyle/>
          <a:p>
            <a:r>
              <a:rPr lang="en-TW" sz="1800" dirty="0"/>
              <a:t>磁場或電場從電流或電荷向外的散播：</a:t>
            </a:r>
          </a:p>
        </p:txBody>
      </p:sp>
    </p:spTree>
    <p:extLst>
      <p:ext uri="{BB962C8B-B14F-4D97-AF65-F5344CB8AC3E}">
        <p14:creationId xmlns:p14="http://schemas.microsoft.com/office/powerpoint/2010/main" val="4831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3.7037E-7 L -5.55556E-7 -0.15764 " pathEditMode="relative" rAng="0" ptsTypes="AA">
                                      <p:cBhvr>
                                        <p:cTn id="6" dur="2000" fill="hold"/>
                                        <p:tgtEl>
                                          <p:spTgt spid="9"/>
                                        </p:tgtEl>
                                        <p:attrNameLst>
                                          <p:attrName>ppt_x</p:attrName>
                                          <p:attrName>ppt_y</p:attrName>
                                        </p:attrNameLst>
                                      </p:cBhvr>
                                      <p:rCtr x="0" y="-7894"/>
                                    </p:animMotion>
                                  </p:childTnLst>
                                </p:cTn>
                              </p:par>
                              <p:par>
                                <p:cTn id="7" presetID="42" presetClass="entr" presetSubtype="0" fill="hold" grpId="0" nodeType="withEffect">
                                  <p:stCondLst>
                                    <p:cond delay="0"/>
                                  </p:stCondLst>
                                  <p:childTnLst>
                                    <p:set>
                                      <p:cBhvr>
                                        <p:cTn id="8" dur="1" fill="hold">
                                          <p:stCondLst>
                                            <p:cond delay="0"/>
                                          </p:stCondLst>
                                        </p:cTn>
                                        <p:tgtEl>
                                          <p:spTgt spid="35845"/>
                                        </p:tgtEl>
                                        <p:attrNameLst>
                                          <p:attrName>style.visibility</p:attrName>
                                        </p:attrNameLst>
                                      </p:cBhvr>
                                      <p:to>
                                        <p:strVal val="visible"/>
                                      </p:to>
                                    </p:set>
                                    <p:animEffect transition="in" filter="fade">
                                      <p:cBhvr>
                                        <p:cTn id="9" dur="1000"/>
                                        <p:tgtEl>
                                          <p:spTgt spid="35845"/>
                                        </p:tgtEl>
                                      </p:cBhvr>
                                    </p:animEffect>
                                    <p:anim calcmode="lin" valueType="num">
                                      <p:cBhvr>
                                        <p:cTn id="10" dur="1000" fill="hold"/>
                                        <p:tgtEl>
                                          <p:spTgt spid="35845"/>
                                        </p:tgtEl>
                                        <p:attrNameLst>
                                          <p:attrName>ppt_x</p:attrName>
                                        </p:attrNameLst>
                                      </p:cBhvr>
                                      <p:tavLst>
                                        <p:tav tm="0">
                                          <p:val>
                                            <p:strVal val="#ppt_x"/>
                                          </p:val>
                                        </p:tav>
                                        <p:tav tm="100000">
                                          <p:val>
                                            <p:strVal val="#ppt_x"/>
                                          </p:val>
                                        </p:tav>
                                      </p:tavLst>
                                    </p:anim>
                                    <p:anim calcmode="lin" valueType="num">
                                      <p:cBhvr>
                                        <p:cTn id="11" dur="1000" fill="hold"/>
                                        <p:tgtEl>
                                          <p:spTgt spid="358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0" name="Text Box 10"/>
          <p:cNvSpPr txBox="1">
            <a:spLocks noChangeArrowheads="1"/>
          </p:cNvSpPr>
          <p:nvPr/>
        </p:nvSpPr>
        <p:spPr bwMode="auto">
          <a:xfrm>
            <a:off x="3657877" y="4518237"/>
            <a:ext cx="24495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b="1" dirty="0">
                <a:latin typeface="+mn-ea"/>
                <a:ea typeface="+mn-ea"/>
              </a:rPr>
              <a:t>光速！！</a:t>
            </a:r>
          </a:p>
        </p:txBody>
      </p:sp>
      <p:sp>
        <p:nvSpPr>
          <p:cNvPr id="56331" name="AutoShape 11"/>
          <p:cNvSpPr>
            <a:spLocks noChangeArrowheads="1"/>
          </p:cNvSpPr>
          <p:nvPr/>
        </p:nvSpPr>
        <p:spPr bwMode="auto">
          <a:xfrm>
            <a:off x="5386664" y="4662699"/>
            <a:ext cx="1584325" cy="647700"/>
          </a:xfrm>
          <a:prstGeom prst="lightningBol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51207" name="Text Box 12"/>
          <p:cNvSpPr txBox="1">
            <a:spLocks noChangeArrowheads="1"/>
          </p:cNvSpPr>
          <p:nvPr/>
        </p:nvSpPr>
        <p:spPr bwMode="auto">
          <a:xfrm>
            <a:off x="1930677" y="701887"/>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電磁波的速度</a:t>
            </a:r>
          </a:p>
        </p:txBody>
      </p:sp>
      <p:sp>
        <p:nvSpPr>
          <p:cNvPr id="2" name="文字方塊 1"/>
          <p:cNvSpPr txBox="1"/>
          <p:nvPr/>
        </p:nvSpPr>
        <p:spPr>
          <a:xfrm>
            <a:off x="2092149" y="5463639"/>
            <a:ext cx="3465385" cy="369332"/>
          </a:xfrm>
          <a:prstGeom prst="rect">
            <a:avLst/>
          </a:prstGeom>
          <a:noFill/>
        </p:spPr>
        <p:txBody>
          <a:bodyPr wrap="square" rtlCol="0">
            <a:spAutoFit/>
          </a:bodyPr>
          <a:lstStyle/>
          <a:p>
            <a:r>
              <a:rPr lang="zh-TW" altLang="en-US" sz="1800" dirty="0"/>
              <a:t>光原來是一種電磁波！</a:t>
            </a:r>
          </a:p>
        </p:txBody>
      </p:sp>
      <mc:AlternateContent xmlns:mc="http://schemas.openxmlformats.org/markup-compatibility/2006" xmlns:a14="http://schemas.microsoft.com/office/drawing/2010/main">
        <mc:Choice Requires="a14">
          <p:sp>
            <p:nvSpPr>
              <p:cNvPr id="9" name="文字方塊 8"/>
              <p:cNvSpPr txBox="1"/>
              <p:nvPr/>
            </p:nvSpPr>
            <p:spPr>
              <a:xfrm>
                <a:off x="2308101" y="3609020"/>
                <a:ext cx="945105"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𝑣</m:t>
                      </m:r>
                      <m:r>
                        <a:rPr lang="en-US" altLang="zh-TW" sz="1800" b="0" i="1" smtClean="0">
                          <a:latin typeface="Cambria Math"/>
                          <a:ea typeface="Cambria Math"/>
                        </a:rPr>
                        <m:t>=</m:t>
                      </m:r>
                      <m:r>
                        <a:rPr lang="en-US" altLang="zh-TW" sz="1800" b="0" i="1" smtClean="0">
                          <a:latin typeface="Cambria Math"/>
                          <a:ea typeface="Cambria Math"/>
                        </a:rPr>
                        <m:t>𝑐</m:t>
                      </m:r>
                    </m:oMath>
                  </m:oMathPara>
                </a14:m>
                <a:endParaRPr lang="zh-TW" altLang="en-US" sz="1800"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2308101" y="3609020"/>
                <a:ext cx="945105" cy="369332"/>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2308101" y="1601180"/>
                <a:ext cx="1336179" cy="67666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𝑣</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ad>
                            <m:radPr>
                              <m:degHide m:val="on"/>
                              <m:ctrlPr>
                                <a:rPr lang="en-US" altLang="zh-TW" sz="1800" b="0" i="1" smtClean="0">
                                  <a:latin typeface="Cambria Math" panose="02040503050406030204" pitchFamily="18" charset="0"/>
                                  <a:ea typeface="Cambria Math"/>
                                </a:rPr>
                              </m:ctrlPr>
                            </m:radPr>
                            <m:deg/>
                            <m:e>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e>
                          </m:rad>
                        </m:den>
                      </m:f>
                    </m:oMath>
                  </m:oMathPara>
                </a14:m>
                <a:endParaRPr lang="zh-TW" altLang="en-US" sz="1800" i="1"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2308101" y="1601180"/>
                <a:ext cx="1336179" cy="676660"/>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2308101" y="2528900"/>
                <a:ext cx="4935069" cy="66460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ad>
                            <m:radPr>
                              <m:degHide m:val="on"/>
                              <m:ctrlPr>
                                <a:rPr lang="en-US" altLang="zh-TW" sz="1800" b="0" i="1" smtClean="0">
                                  <a:latin typeface="Cambria Math" panose="02040503050406030204" pitchFamily="18" charset="0"/>
                                </a:rPr>
                              </m:ctrlPr>
                            </m:radPr>
                            <m:deg/>
                            <m:e>
                              <m:r>
                                <a:rPr lang="en-US" altLang="zh-TW" sz="1800" b="0" i="1" smtClean="0">
                                  <a:latin typeface="Cambria Math"/>
                                </a:rPr>
                                <m:t>1.26</m:t>
                              </m:r>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a:rPr lang="en-US" altLang="zh-TW" sz="1800" b="0" i="1" smtClean="0">
                                  <a:latin typeface="Cambria Math"/>
                                  <a:ea typeface="Cambria Math"/>
                                </a:rPr>
                                <m:t>∙8.85×</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−12</m:t>
                                  </m:r>
                                </m:sup>
                              </m:sSup>
                            </m:e>
                          </m:rad>
                        </m:den>
                      </m:f>
                      <m:r>
                        <a:rPr lang="en-US" altLang="zh-TW" sz="1800" b="0" i="1" smtClean="0">
                          <a:latin typeface="Cambria Math"/>
                          <a:ea typeface="Cambria Math"/>
                        </a:rPr>
                        <m:t>~2.99×</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8</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2308101" y="2528900"/>
                <a:ext cx="4935069" cy="664606"/>
              </a:xfrm>
              <a:prstGeom prst="rect">
                <a:avLst/>
              </a:prstGeom>
              <a:blipFill rotWithShape="1">
                <a:blip r:embed="rId7"/>
                <a:stretch>
                  <a:fillRect/>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30"/>
                                        </p:tgtEl>
                                        <p:attrNameLst>
                                          <p:attrName>style.visibility</p:attrName>
                                        </p:attrNameLst>
                                      </p:cBhvr>
                                      <p:to>
                                        <p:strVal val="visible"/>
                                      </p:to>
                                    </p:set>
                                    <p:anim calcmode="lin" valueType="num">
                                      <p:cBhvr additive="base">
                                        <p:cTn id="7" dur="500" fill="hold"/>
                                        <p:tgtEl>
                                          <p:spTgt spid="56330"/>
                                        </p:tgtEl>
                                        <p:attrNameLst>
                                          <p:attrName>ppt_x</p:attrName>
                                        </p:attrNameLst>
                                      </p:cBhvr>
                                      <p:tavLst>
                                        <p:tav tm="0">
                                          <p:val>
                                            <p:strVal val="#ppt_x"/>
                                          </p:val>
                                        </p:tav>
                                        <p:tav tm="100000">
                                          <p:val>
                                            <p:strVal val="#ppt_x"/>
                                          </p:val>
                                        </p:tav>
                                      </p:tavLst>
                                    </p:anim>
                                    <p:anim calcmode="lin" valueType="num">
                                      <p:cBhvr additive="base">
                                        <p:cTn id="8" dur="500" fill="hold"/>
                                        <p:tgtEl>
                                          <p:spTgt spid="563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6331"/>
                                        </p:tgtEl>
                                        <p:attrNameLst>
                                          <p:attrName>style.visibility</p:attrName>
                                        </p:attrNameLst>
                                      </p:cBhvr>
                                      <p:to>
                                        <p:strVal val="visible"/>
                                      </p:to>
                                    </p:set>
                                    <p:anim calcmode="lin" valueType="num">
                                      <p:cBhvr additive="base">
                                        <p:cTn id="17" dur="500" fill="hold"/>
                                        <p:tgtEl>
                                          <p:spTgt spid="56331"/>
                                        </p:tgtEl>
                                        <p:attrNameLst>
                                          <p:attrName>ppt_x</p:attrName>
                                        </p:attrNameLst>
                                      </p:cBhvr>
                                      <p:tavLst>
                                        <p:tav tm="0">
                                          <p:val>
                                            <p:strVal val="#ppt_x"/>
                                          </p:val>
                                        </p:tav>
                                        <p:tav tm="100000">
                                          <p:val>
                                            <p:strVal val="#ppt_x"/>
                                          </p:val>
                                        </p:tav>
                                      </p:tavLst>
                                    </p:anim>
                                    <p:anim calcmode="lin" valueType="num">
                                      <p:cBhvr additive="base">
                                        <p:cTn id="18" dur="500" fill="hold"/>
                                        <p:tgtEl>
                                          <p:spTgt spid="563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p:bldP spid="56331" grpId="0" animBg="1"/>
      <p:bldP spid="2" grpId="0"/>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Text Box 10"/>
          <p:cNvSpPr txBox="1">
            <a:spLocks noChangeArrowheads="1"/>
          </p:cNvSpPr>
          <p:nvPr/>
        </p:nvSpPr>
        <p:spPr bwMode="auto">
          <a:xfrm>
            <a:off x="5823146" y="6062299"/>
            <a:ext cx="3159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磁場也滿足波方程式</a:t>
            </a:r>
          </a:p>
        </p:txBody>
      </p:sp>
      <p:sp>
        <p:nvSpPr>
          <p:cNvPr id="52232" name="文字方塊 8"/>
          <p:cNvSpPr txBox="1">
            <a:spLocks noChangeArrowheads="1"/>
          </p:cNvSpPr>
          <p:nvPr/>
        </p:nvSpPr>
        <p:spPr bwMode="auto">
          <a:xfrm>
            <a:off x="3929063" y="1571625"/>
            <a:ext cx="192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對 </a:t>
            </a:r>
            <a:r>
              <a:rPr lang="en-US" altLang="zh-TW" sz="1800" i="1"/>
              <a:t>t</a:t>
            </a:r>
            <a:r>
              <a:rPr lang="zh-TW" altLang="en-US" sz="1800"/>
              <a:t> 作偏微分</a:t>
            </a:r>
          </a:p>
        </p:txBody>
      </p:sp>
      <p:sp>
        <p:nvSpPr>
          <p:cNvPr id="52233" name="文字方塊 9"/>
          <p:cNvSpPr txBox="1">
            <a:spLocks noChangeArrowheads="1"/>
          </p:cNvSpPr>
          <p:nvPr/>
        </p:nvSpPr>
        <p:spPr bwMode="auto">
          <a:xfrm>
            <a:off x="3929063" y="2475475"/>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 </a:t>
            </a:r>
            <a:r>
              <a:rPr lang="en-US" altLang="zh-TW" sz="1800" i="1" dirty="0"/>
              <a:t>x</a:t>
            </a:r>
            <a:r>
              <a:rPr lang="zh-TW" altLang="en-US" sz="1800" dirty="0"/>
              <a:t> 作偏微分</a:t>
            </a:r>
          </a:p>
        </p:txBody>
      </p:sp>
      <p:sp>
        <p:nvSpPr>
          <p:cNvPr id="12" name="左-右雙向箭號 11"/>
          <p:cNvSpPr/>
          <p:nvPr/>
        </p:nvSpPr>
        <p:spPr>
          <a:xfrm>
            <a:off x="4697511" y="5446171"/>
            <a:ext cx="571500" cy="214313"/>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235" name="文字方塊 12"/>
          <p:cNvSpPr txBox="1">
            <a:spLocks noChangeArrowheads="1"/>
          </p:cNvSpPr>
          <p:nvPr/>
        </p:nvSpPr>
        <p:spPr bwMode="auto">
          <a:xfrm>
            <a:off x="2064337" y="3338990"/>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第一式的左方等於第二式的右方</a:t>
            </a:r>
          </a:p>
        </p:txBody>
      </p:sp>
      <mc:AlternateContent xmlns:mc="http://schemas.openxmlformats.org/markup-compatibility/2006" xmlns:a14="http://schemas.microsoft.com/office/drawing/2010/main">
        <mc:Choice Requires="a14">
          <p:sp>
            <p:nvSpPr>
              <p:cNvPr id="13" name="文字方塊 12"/>
              <p:cNvSpPr txBox="1"/>
              <p:nvPr/>
            </p:nvSpPr>
            <p:spPr>
              <a:xfrm>
                <a:off x="2276745" y="1404519"/>
                <a:ext cx="132363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276745" y="1404519"/>
                <a:ext cx="1323631" cy="619016"/>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1778981" y="2346445"/>
                <a:ext cx="1766702"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𝐵</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𝐸</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778981" y="2346445"/>
                <a:ext cx="1766702" cy="619016"/>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276745" y="5229328"/>
                <a:ext cx="1834092"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𝐵</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2276745" y="5229328"/>
                <a:ext cx="1834092" cy="648126"/>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5840511" y="5229200"/>
                <a:ext cx="1587486" cy="6482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𝑦</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den>
                      </m:f>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𝑦</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5840511" y="5229200"/>
                <a:ext cx="1587486" cy="648254"/>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6372200" y="1329974"/>
                <a:ext cx="1638013"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r>
                            <a:rPr lang="en-US" altLang="zh-TW" sz="1800" i="1">
                              <a:latin typeface="Cambria Math"/>
                            </a:rPr>
                            <m:t>𝑡</m:t>
                          </m:r>
                          <m:r>
                            <a:rPr lang="zh-TW" altLang="en-US" sz="1800" i="1">
                              <a:latin typeface="Cambria Math"/>
                            </a:rPr>
                            <m:t>𝜕</m:t>
                          </m:r>
                          <m:r>
                            <a:rPr lang="en-US" altLang="zh-TW" sz="1800" i="1">
                              <a:latin typeface="Cambria Math"/>
                            </a:rPr>
                            <m:t>𝑥</m:t>
                          </m:r>
                        </m:den>
                      </m:f>
                      <m:r>
                        <a:rPr lang="en-US" altLang="zh-TW" sz="1800" b="0" i="1" smtClean="0">
                          <a:latin typeface="Cambria Math"/>
                        </a:rPr>
                        <m:t>=−</m:t>
                      </m:r>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𝐵</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6372200" y="1329974"/>
                <a:ext cx="1638013" cy="648126"/>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6307341" y="2283867"/>
                <a:ext cx="2079737"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𝑥</m:t>
                              </m:r>
                            </m:e>
                            <m:sup>
                              <m:r>
                                <a:rPr lang="en-US" altLang="zh-TW" sz="1800" i="1">
                                  <a:latin typeface="Cambria Math"/>
                                </a:rPr>
                                <m:t>2</m:t>
                              </m:r>
                            </m:sup>
                          </m:sSup>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r>
                            <a:rPr lang="en-US" altLang="zh-TW" sz="1800" b="0" i="1" smtClean="0">
                              <a:latin typeface="Cambria Math"/>
                            </a:rPr>
                            <m:t>𝑥</m:t>
                          </m:r>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307341" y="2283867"/>
                <a:ext cx="2079737" cy="648126"/>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4110836" y="3969060"/>
                <a:ext cx="4720657" cy="64812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𝐵</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r>
                        <a:rPr lang="en-US" altLang="zh-TW" sz="1800" i="1">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r>
                            <a:rPr lang="en-US" altLang="zh-TW" sz="1800" i="1">
                              <a:latin typeface="Cambria Math"/>
                            </a:rPr>
                            <m:t>𝑥</m:t>
                          </m:r>
                          <m:r>
                            <a:rPr lang="zh-TW" altLang="en-US" sz="1800" i="1">
                              <a:latin typeface="Cambria Math"/>
                            </a:rPr>
                            <m:t>𝜕</m:t>
                          </m:r>
                          <m:r>
                            <a:rPr lang="en-US" altLang="zh-TW" sz="1800" b="0" i="1" smtClean="0">
                              <a:latin typeface="Cambria Math"/>
                            </a:rPr>
                            <m:t>𝑡</m:t>
                          </m:r>
                        </m:den>
                      </m:f>
                      <m:r>
                        <a:rPr lang="en-US" altLang="zh-TW" sz="1800" b="0" i="1" smtClean="0">
                          <a:latin typeface="Cambria Math"/>
                        </a:rPr>
                        <m:t>=</m:t>
                      </m:r>
                      <m:r>
                        <a:rPr lang="en-US" altLang="zh-TW" sz="1800" i="1">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r>
                            <a:rPr lang="en-US" altLang="zh-TW" sz="1800" i="1">
                              <a:latin typeface="Cambria Math"/>
                            </a:rPr>
                            <m:t>𝑡</m:t>
                          </m:r>
                          <m:r>
                            <a:rPr lang="zh-TW" altLang="en-US" sz="1800" i="1">
                              <a:latin typeface="Cambria Math"/>
                            </a:rPr>
                            <m:t>𝜕</m:t>
                          </m:r>
                          <m:r>
                            <a:rPr lang="en-US" altLang="zh-TW" sz="1800" i="1">
                              <a:latin typeface="Cambria Math"/>
                            </a:rPr>
                            <m:t>𝑥</m:t>
                          </m:r>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110836" y="3969060"/>
                <a:ext cx="4720657" cy="648126"/>
              </a:xfrm>
              <a:prstGeom prst="rect">
                <a:avLst/>
              </a:prstGeom>
              <a:blipFill rotWithShape="1">
                <a:blip r:embed="rId8"/>
                <a:stretch>
                  <a:fillRect/>
                </a:stretch>
              </a:blipFill>
            </p:spPr>
            <p:txBody>
              <a:bodyPr/>
              <a:lstStyle/>
              <a:p>
                <a:r>
                  <a:rPr lang="zh-TW" altLang="en-US">
                    <a:noFill/>
                  </a:rPr>
                  <a:t> </a:t>
                </a:r>
              </a:p>
            </p:txBody>
          </p:sp>
        </mc:Fallback>
      </mc:AlternateContent>
      <p:sp>
        <p:nvSpPr>
          <p:cNvPr id="20" name="向下箭號 19"/>
          <p:cNvSpPr/>
          <p:nvPr/>
        </p:nvSpPr>
        <p:spPr>
          <a:xfrm>
            <a:off x="7187936" y="3158970"/>
            <a:ext cx="399399" cy="630070"/>
          </a:xfrm>
          <a:prstGeom prst="downArrow">
            <a:avLst/>
          </a:prstGeom>
          <a:solidFill>
            <a:srgbClr val="00B050"/>
          </a:solidFill>
          <a:ln>
            <a:solidFill>
              <a:schemeClr val="accent2"/>
            </a:solidFill>
          </a:ln>
        </p:spPr>
        <p:txBody>
          <a:bodyPr wrap="square" rtlCol="0" anchor="ctr">
            <a:spAutoFit/>
          </a:bodyPr>
          <a:lstStyle/>
          <a:p>
            <a:pPr algn="ct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235"/>
                                        </p:tgtEl>
                                        <p:attrNameLst>
                                          <p:attrName>style.visibility</p:attrName>
                                        </p:attrNameLst>
                                      </p:cBhvr>
                                      <p:to>
                                        <p:strVal val="visible"/>
                                      </p:to>
                                    </p:set>
                                    <p:anim calcmode="lin" valueType="num">
                                      <p:cBhvr additive="base">
                                        <p:cTn id="27" dur="500" fill="hold"/>
                                        <p:tgtEl>
                                          <p:spTgt spid="52235"/>
                                        </p:tgtEl>
                                        <p:attrNameLst>
                                          <p:attrName>ppt_x</p:attrName>
                                        </p:attrNameLst>
                                      </p:cBhvr>
                                      <p:tavLst>
                                        <p:tav tm="0">
                                          <p:val>
                                            <p:strVal val="#ppt_x"/>
                                          </p:val>
                                        </p:tav>
                                        <p:tav tm="100000">
                                          <p:val>
                                            <p:strVal val="#ppt_x"/>
                                          </p:val>
                                        </p:tav>
                                      </p:tavLst>
                                    </p:anim>
                                    <p:anim calcmode="lin" valueType="num">
                                      <p:cBhvr additive="base">
                                        <p:cTn id="28" dur="500" fill="hold"/>
                                        <p:tgtEl>
                                          <p:spTgt spid="522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2231"/>
                                        </p:tgtEl>
                                        <p:attrNameLst>
                                          <p:attrName>style.visibility</p:attrName>
                                        </p:attrNameLst>
                                      </p:cBhvr>
                                      <p:to>
                                        <p:strVal val="visible"/>
                                      </p:to>
                                    </p:set>
                                    <p:anim calcmode="lin" valueType="num">
                                      <p:cBhvr additive="base">
                                        <p:cTn id="33" dur="500" fill="hold"/>
                                        <p:tgtEl>
                                          <p:spTgt spid="52231"/>
                                        </p:tgtEl>
                                        <p:attrNameLst>
                                          <p:attrName>ppt_x</p:attrName>
                                        </p:attrNameLst>
                                      </p:cBhvr>
                                      <p:tavLst>
                                        <p:tav tm="0">
                                          <p:val>
                                            <p:strVal val="#ppt_x"/>
                                          </p:val>
                                        </p:tav>
                                        <p:tav tm="100000">
                                          <p:val>
                                            <p:strVal val="#ppt_x"/>
                                          </p:val>
                                        </p:tav>
                                      </p:tavLst>
                                    </p:anim>
                                    <p:anim calcmode="lin" valueType="num">
                                      <p:cBhvr additive="base">
                                        <p:cTn id="34" dur="500" fill="hold"/>
                                        <p:tgtEl>
                                          <p:spTgt spid="5223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p:bldP spid="12" grpId="0" animBg="1"/>
      <p:bldP spid="52235" grpId="0"/>
      <p:bldP spid="15" grpId="0" animBg="1"/>
      <p:bldP spid="16" grpId="0" animBg="1"/>
      <p:bldP spid="17" grpId="0" animBg="1"/>
      <p:bldP spid="18" grpId="0" animBg="1"/>
      <p:bldP spid="19" grpId="0" animBg="1"/>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06615" y="5004175"/>
            <a:ext cx="3420380" cy="1664074"/>
          </a:xfrm>
          <a:prstGeom prst="rect">
            <a:avLst/>
          </a:prstGeom>
          <a:solidFill>
            <a:schemeClr val="bg1"/>
          </a:solidFill>
        </p:spPr>
        <p:txBody>
          <a:bodyPr wrap="none" rtlCol="0" anchor="ctr">
            <a:spAutoFit/>
          </a:bodyPr>
          <a:lstStyle/>
          <a:p>
            <a:pPr algn="ctr"/>
            <a:endParaRPr lang="zh-TW" altLang="en-US" sz="1800" dirty="0"/>
          </a:p>
        </p:txBody>
      </p:sp>
      <p:sp>
        <p:nvSpPr>
          <p:cNvPr id="53252" name="文字方塊 8"/>
          <p:cNvSpPr txBox="1">
            <a:spLocks noChangeArrowheads="1"/>
          </p:cNvSpPr>
          <p:nvPr/>
        </p:nvSpPr>
        <p:spPr bwMode="auto">
          <a:xfrm>
            <a:off x="1961710" y="2663915"/>
            <a:ext cx="363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電磁波   </a:t>
            </a:r>
            <a:r>
              <a:rPr lang="en-US" altLang="zh-TW" sz="1800" dirty="0">
                <a:solidFill>
                  <a:srgbClr val="FF0000"/>
                </a:solidFill>
              </a:rPr>
              <a:t>Electromagnetic Wave</a:t>
            </a:r>
            <a:endParaRPr lang="zh-TW" altLang="en-US" sz="1800" dirty="0">
              <a:solidFill>
                <a:srgbClr val="FF0000"/>
              </a:solidFill>
            </a:endParaRPr>
          </a:p>
        </p:txBody>
      </p:sp>
      <p:pic>
        <p:nvPicPr>
          <p:cNvPr id="53253" name="Picture 4" descr="Image:James Clerk Maxwel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100" y="662052"/>
            <a:ext cx="23272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008609" y="4554125"/>
            <a:ext cx="4905545" cy="369332"/>
          </a:xfrm>
          <a:prstGeom prst="rect">
            <a:avLst/>
          </a:prstGeom>
          <a:noFill/>
        </p:spPr>
        <p:txBody>
          <a:bodyPr wrap="square" rtlCol="0">
            <a:spAutoFit/>
          </a:bodyPr>
          <a:lstStyle/>
          <a:p>
            <a:r>
              <a:rPr lang="zh-TW" altLang="en-US" sz="1800" dirty="0"/>
              <a:t>馬克斯威爾統一了電磁學與光學！</a:t>
            </a:r>
          </a:p>
        </p:txBody>
      </p:sp>
      <p:pic>
        <p:nvPicPr>
          <p:cNvPr id="53326" name="Picture 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529" y="5054582"/>
            <a:ext cx="3360415" cy="153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1996083" y="4069472"/>
            <a:ext cx="3465385" cy="369332"/>
          </a:xfrm>
          <a:prstGeom prst="rect">
            <a:avLst/>
          </a:prstGeom>
          <a:noFill/>
        </p:spPr>
        <p:txBody>
          <a:bodyPr wrap="square" rtlCol="0">
            <a:spAutoFit/>
          </a:bodyPr>
          <a:lstStyle/>
          <a:p>
            <a:r>
              <a:rPr lang="zh-TW" altLang="en-US" sz="1800" dirty="0"/>
              <a:t>光原來是一種電磁波！</a:t>
            </a:r>
          </a:p>
        </p:txBody>
      </p:sp>
      <p:pic>
        <p:nvPicPr>
          <p:cNvPr id="53329" name="Picture 81" descr="\\psf\Home\Downloads\f-d-d23dd32c5dc67b02aef3acce8c64468fa570ae7511578f2aa688ed2f+IMAGE+IMAG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6635" y="5142901"/>
            <a:ext cx="3029577" cy="143904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86635" y="5142901"/>
            <a:ext cx="3029577" cy="1439049"/>
          </a:xfrm>
          <a:prstGeom prst="rect">
            <a:avLst/>
          </a:prstGeom>
        </p:spPr>
        <p:txBody>
          <a:bodyPr wrap="none" rtlCol="0" anchor="ctr">
            <a:spAutoFit/>
          </a:bodyPr>
          <a:lstStyle/>
          <a:p>
            <a:pPr algn="ctr"/>
            <a:endParaRPr lang="zh-TW" altLang="en-US" sz="1800" dirty="0"/>
          </a:p>
        </p:txBody>
      </p:sp>
      <p:sp>
        <p:nvSpPr>
          <p:cNvPr id="5" name="矩形 4"/>
          <p:cNvSpPr/>
          <p:nvPr/>
        </p:nvSpPr>
        <p:spPr>
          <a:xfrm>
            <a:off x="1241630" y="5134727"/>
            <a:ext cx="3074582" cy="1447223"/>
          </a:xfrm>
          <a:prstGeom prst="rect">
            <a:avLst/>
          </a:prstGeom>
        </p:spPr>
        <p:txBody>
          <a:bodyPr wrap="none" rtlCol="0" anchor="ctr">
            <a:spAutoFit/>
          </a:bodyPr>
          <a:lstStyle/>
          <a:p>
            <a:pPr algn="ctr"/>
            <a:endParaRPr lang="zh-TW" altLang="en-US" sz="1800" dirty="0"/>
          </a:p>
        </p:txBody>
      </p:sp>
      <p:sp>
        <p:nvSpPr>
          <p:cNvPr id="6" name="矩形 5"/>
          <p:cNvSpPr/>
          <p:nvPr/>
        </p:nvSpPr>
        <p:spPr>
          <a:xfrm>
            <a:off x="5742130" y="3789040"/>
            <a:ext cx="1485165" cy="1035115"/>
          </a:xfrm>
          <a:prstGeom prst="rect">
            <a:avLst/>
          </a:prstGeom>
        </p:spPr>
        <p:txBody>
          <a:bodyPr wrap="none" rtlCol="0" anchor="ctr">
            <a:spAutoFit/>
          </a:bodyPr>
          <a:lstStyle/>
          <a:p>
            <a:pPr algn="ctr"/>
            <a:endParaRPr lang="zh-TW" altLang="en-US" sz="1800" dirty="0"/>
          </a:p>
        </p:txBody>
      </p:sp>
      <mc:AlternateContent xmlns:mc="http://schemas.openxmlformats.org/markup-compatibility/2006" xmlns:a14="http://schemas.microsoft.com/office/drawing/2010/main">
        <mc:Choice Requires="a14">
          <p:sp>
            <p:nvSpPr>
              <p:cNvPr id="15" name="文字方塊 14"/>
              <p:cNvSpPr txBox="1"/>
              <p:nvPr/>
            </p:nvSpPr>
            <p:spPr>
              <a:xfrm>
                <a:off x="2008609" y="662052"/>
                <a:ext cx="1605055" cy="6481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𝑐</m:t>
                              </m:r>
                            </m:e>
                            <m:sup>
                              <m:r>
                                <a:rPr lang="en-US" altLang="zh-TW" sz="1800" b="0" i="1" smtClean="0">
                                  <a:latin typeface="Cambria Math"/>
                                </a:rPr>
                                <m:t>2</m:t>
                              </m:r>
                            </m:sup>
                          </m:sSup>
                        </m:den>
                      </m:f>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𝐸</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2008609" y="662052"/>
                <a:ext cx="1605055" cy="648191"/>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996083" y="1707258"/>
                <a:ext cx="1615442" cy="6481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𝐵</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i="1">
                              <a:latin typeface="Cambria Math" panose="02040503050406030204" pitchFamily="18" charset="0"/>
                            </a:rPr>
                          </m:ctrlPr>
                        </m:fPr>
                        <m:num>
                          <m:r>
                            <a:rPr lang="en-US" altLang="zh-TW" sz="1800" i="1">
                              <a:latin typeface="Cambria Math"/>
                            </a:rPr>
                            <m:t>1</m:t>
                          </m:r>
                        </m:num>
                        <m:den>
                          <m:sSup>
                            <m:sSupPr>
                              <m:ctrlPr>
                                <a:rPr lang="en-US" altLang="zh-TW" sz="1800" i="1">
                                  <a:latin typeface="Cambria Math" panose="02040503050406030204" pitchFamily="18" charset="0"/>
                                </a:rPr>
                              </m:ctrlPr>
                            </m:sSupPr>
                            <m:e>
                              <m:r>
                                <a:rPr lang="en-US" altLang="zh-TW" sz="1800" i="1">
                                  <a:latin typeface="Cambria Math"/>
                                </a:rPr>
                                <m:t>𝑐</m:t>
                              </m:r>
                            </m:e>
                            <m:sup>
                              <m:r>
                                <a:rPr lang="en-US" altLang="zh-TW" sz="1800" i="1">
                                  <a:latin typeface="Cambria Math"/>
                                </a:rPr>
                                <m:t>2</m:t>
                              </m:r>
                            </m:sup>
                          </m:sSup>
                        </m:den>
                      </m:f>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996083" y="1707258"/>
                <a:ext cx="1615442" cy="648191"/>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2033767" y="3203975"/>
                <a:ext cx="1458113" cy="67666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𝑐</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ad>
                            <m:radPr>
                              <m:degHide m:val="on"/>
                              <m:ctrlPr>
                                <a:rPr lang="en-US" altLang="zh-TW" sz="1800" b="0" i="1" smtClean="0">
                                  <a:latin typeface="Cambria Math" panose="02040503050406030204" pitchFamily="18" charset="0"/>
                                  <a:ea typeface="Cambria Math"/>
                                </a:rPr>
                              </m:ctrlPr>
                            </m:radPr>
                            <m:deg/>
                            <m:e>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e>
                          </m:rad>
                        </m:den>
                      </m:f>
                    </m:oMath>
                  </m:oMathPara>
                </a14:m>
                <a:endParaRPr lang="zh-TW" altLang="en-US" sz="1800" i="1"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2033767" y="3203975"/>
                <a:ext cx="1458113" cy="676660"/>
              </a:xfrm>
              <a:prstGeom prst="rect">
                <a:avLst/>
              </a:prstGeom>
              <a:blipFill rotWithShape="1">
                <a:blip r:embed="rId8"/>
                <a:stretch>
                  <a:fillRect/>
                </a:stretch>
              </a:blipFill>
            </p:spPr>
            <p:txBody>
              <a:bodyPr/>
              <a:lstStyle/>
              <a:p>
                <a:r>
                  <a:rPr lang="zh-TW" altLang="en-US">
                    <a:noFill/>
                  </a:rPr>
                  <a:t> </a:t>
                </a:r>
              </a:p>
            </p:txBody>
          </p:sp>
        </mc:Fallback>
      </mc:AlternateContent>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437"/>
          <a:stretch/>
        </p:blipFill>
        <p:spPr bwMode="auto">
          <a:xfrm>
            <a:off x="905492" y="570760"/>
            <a:ext cx="7333012" cy="365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3480"/>
          <a:stretch/>
        </p:blipFill>
        <p:spPr bwMode="auto">
          <a:xfrm>
            <a:off x="1547829" y="3248980"/>
            <a:ext cx="6048335" cy="148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1691680" y="185331"/>
            <a:ext cx="3915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場作為一個儲存傳遞能量的實體。</a:t>
            </a:r>
          </a:p>
        </p:txBody>
      </p:sp>
      <p:sp>
        <p:nvSpPr>
          <p:cNvPr id="2" name="矩形 1"/>
          <p:cNvSpPr/>
          <p:nvPr/>
        </p:nvSpPr>
        <p:spPr>
          <a:xfrm>
            <a:off x="1201665" y="4685658"/>
            <a:ext cx="3185487" cy="369332"/>
          </a:xfrm>
          <a:prstGeom prst="rect">
            <a:avLst/>
          </a:prstGeom>
        </p:spPr>
        <p:txBody>
          <a:bodyPr wrap="none">
            <a:spAutoFit/>
          </a:bodyPr>
          <a:lstStyle/>
          <a:p>
            <a:r>
              <a:rPr lang="zh-TW" altLang="en-US" sz="1800" dirty="0"/>
              <a:t>動力系統就是自動化的系統。</a:t>
            </a:r>
          </a:p>
        </p:txBody>
      </p:sp>
      <p:sp>
        <p:nvSpPr>
          <p:cNvPr id="5" name="矩形 4"/>
          <p:cNvSpPr/>
          <p:nvPr/>
        </p:nvSpPr>
        <p:spPr>
          <a:xfrm>
            <a:off x="1192979" y="5054990"/>
            <a:ext cx="4572000" cy="369332"/>
          </a:xfrm>
          <a:prstGeom prst="rect">
            <a:avLst/>
          </a:prstGeom>
        </p:spPr>
        <p:txBody>
          <a:bodyPr>
            <a:spAutoFit/>
          </a:bodyPr>
          <a:lstStyle/>
          <a:p>
            <a:r>
              <a:rPr lang="zh-TW" altLang="en-US" sz="1800" dirty="0"/>
              <a:t>有自己的運動方程式，有自己的能量。</a:t>
            </a:r>
          </a:p>
        </p:txBody>
      </p:sp>
      <p:sp>
        <p:nvSpPr>
          <p:cNvPr id="6" name="矩形 5"/>
          <p:cNvSpPr/>
          <p:nvPr/>
        </p:nvSpPr>
        <p:spPr>
          <a:xfrm>
            <a:off x="1192979" y="5424322"/>
            <a:ext cx="7054211" cy="369332"/>
          </a:xfrm>
          <a:prstGeom prst="rect">
            <a:avLst/>
          </a:prstGeom>
        </p:spPr>
        <p:txBody>
          <a:bodyPr wrap="square">
            <a:spAutoFit/>
          </a:bodyPr>
          <a:lstStyle/>
          <a:p>
            <a:r>
              <a:rPr lang="zh-TW" altLang="en-US" sz="1800" dirty="0"/>
              <a:t>當</a:t>
            </a:r>
            <a:r>
              <a:rPr lang="en-US" altLang="zh-TW" sz="1800" dirty="0"/>
              <a:t>Maxwell</a:t>
            </a:r>
            <a:r>
              <a:rPr lang="zh-TW" altLang="en-US" sz="1800" dirty="0"/>
              <a:t>了解抽象的、數學的、電磁場可以攜帶能量，</a:t>
            </a:r>
          </a:p>
        </p:txBody>
      </p:sp>
      <p:sp>
        <p:nvSpPr>
          <p:cNvPr id="7" name="矩形 6"/>
          <p:cNvSpPr/>
          <p:nvPr/>
        </p:nvSpPr>
        <p:spPr>
          <a:xfrm>
            <a:off x="1189243" y="6174942"/>
            <a:ext cx="7045525" cy="369332"/>
          </a:xfrm>
          <a:prstGeom prst="rect">
            <a:avLst/>
          </a:prstGeom>
        </p:spPr>
        <p:txBody>
          <a:bodyPr wrap="square">
            <a:spAutoFit/>
          </a:bodyPr>
          <a:lstStyle/>
          <a:p>
            <a:r>
              <a:rPr lang="zh-TW" altLang="en-US" sz="1800" dirty="0"/>
              <a:t>這個能力他得自</a:t>
            </a:r>
            <a:r>
              <a:rPr lang="en-US" altLang="zh-TW" sz="1800" dirty="0"/>
              <a:t>Thomson</a:t>
            </a:r>
            <a:r>
              <a:rPr lang="zh-TW" altLang="en-US" sz="1800" dirty="0"/>
              <a:t>及</a:t>
            </a:r>
            <a:r>
              <a:rPr lang="en-US" altLang="zh-TW" sz="1800" dirty="0"/>
              <a:t>Tait</a:t>
            </a:r>
            <a:r>
              <a:rPr lang="zh-TW" altLang="en-US" sz="1800" dirty="0"/>
              <a:t>所引入的來自歐陸的數學力學。</a:t>
            </a:r>
          </a:p>
        </p:txBody>
      </p:sp>
      <p:sp>
        <p:nvSpPr>
          <p:cNvPr id="8" name="Rectangle 7">
            <a:extLst>
              <a:ext uri="{FF2B5EF4-FFF2-40B4-BE49-F238E27FC236}">
                <a16:creationId xmlns:a16="http://schemas.microsoft.com/office/drawing/2014/main" id="{1F5D6822-A6B6-994B-B74C-934CCDD0A39B}"/>
              </a:ext>
            </a:extLst>
          </p:cNvPr>
          <p:cNvSpPr/>
          <p:nvPr/>
        </p:nvSpPr>
        <p:spPr>
          <a:xfrm>
            <a:off x="1189243" y="5799632"/>
            <a:ext cx="3416320" cy="369332"/>
          </a:xfrm>
          <a:prstGeom prst="rect">
            <a:avLst/>
          </a:prstGeom>
        </p:spPr>
        <p:txBody>
          <a:bodyPr wrap="none">
            <a:spAutoFit/>
          </a:bodyPr>
          <a:lstStyle/>
          <a:p>
            <a:r>
              <a:rPr lang="zh-TW" altLang="en-US" sz="1800" dirty="0"/>
              <a:t>具體的物質模型就不再需要了。</a:t>
            </a:r>
            <a:endParaRPr lang="en-TW" sz="1800" dirty="0"/>
          </a:p>
        </p:txBody>
      </p:sp>
    </p:spTree>
    <p:extLst>
      <p:ext uri="{BB962C8B-B14F-4D97-AF65-F5344CB8AC3E}">
        <p14:creationId xmlns:p14="http://schemas.microsoft.com/office/powerpoint/2010/main" val="33424893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85" y="728700"/>
            <a:ext cx="7315165" cy="229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985" y="3609020"/>
            <a:ext cx="7210425" cy="313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63575" y="278650"/>
            <a:ext cx="495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Vortices</a:t>
            </a:r>
            <a:r>
              <a:rPr lang="zh-TW" altLang="en-US" sz="1800" dirty="0"/>
              <a:t>已不再出現。</a:t>
            </a:r>
          </a:p>
        </p:txBody>
      </p:sp>
      <p:sp>
        <p:nvSpPr>
          <p:cNvPr id="3" name="文字方塊 2"/>
          <p:cNvSpPr txBox="1"/>
          <p:nvPr/>
        </p:nvSpPr>
        <p:spPr bwMode="auto">
          <a:xfrm>
            <a:off x="1051984" y="3158970"/>
            <a:ext cx="7570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電磁現象現在只需要抽象的物理量，與這些量滿足的方程式！</a:t>
            </a:r>
          </a:p>
        </p:txBody>
      </p:sp>
    </p:spTree>
    <p:extLst>
      <p:ext uri="{BB962C8B-B14F-4D97-AF65-F5344CB8AC3E}">
        <p14:creationId xmlns:p14="http://schemas.microsoft.com/office/powerpoint/2010/main" val="2480760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161" y="503675"/>
            <a:ext cx="7305675" cy="274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1" y="3338990"/>
            <a:ext cx="71913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6371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962193"/>
            <a:ext cx="2745197" cy="205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965" y="3382001"/>
            <a:ext cx="3713330" cy="278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1511660" y="4228241"/>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1800" dirty="0"/>
              <a:t>空山不見人，但聞人語響，返影入深林，</a:t>
            </a:r>
            <a:endParaRPr lang="en-US" altLang="zh-TW" sz="1800" dirty="0"/>
          </a:p>
          <a:p>
            <a:pPr eaLnBrk="1" hangingPunct="1"/>
            <a:r>
              <a:rPr lang="zh-TW" altLang="en-US" sz="1800" dirty="0"/>
              <a:t>復照青苔上。</a:t>
            </a:r>
          </a:p>
        </p:txBody>
      </p:sp>
      <p:sp>
        <p:nvSpPr>
          <p:cNvPr id="2" name="文字方塊 1"/>
          <p:cNvSpPr txBox="1"/>
          <p:nvPr/>
        </p:nvSpPr>
        <p:spPr>
          <a:xfrm>
            <a:off x="800237" y="5428391"/>
            <a:ext cx="3276600" cy="381000"/>
          </a:xfrm>
          <a:prstGeom prst="rect">
            <a:avLst/>
          </a:prstGeom>
          <a:noFill/>
        </p:spPr>
        <p:txBody>
          <a:bodyPr wrap="square" rtlCol="0">
            <a:spAutoFit/>
          </a:bodyPr>
          <a:lstStyle/>
          <a:p>
            <a:r>
              <a:rPr lang="zh-TW" altLang="en-US" sz="1800" dirty="0"/>
              <a:t>雖然無人在觀賞享受美景</a:t>
            </a:r>
          </a:p>
        </p:txBody>
      </p:sp>
      <p:sp>
        <p:nvSpPr>
          <p:cNvPr id="3" name="文字方塊 2"/>
          <p:cNvSpPr txBox="1"/>
          <p:nvPr/>
        </p:nvSpPr>
        <p:spPr>
          <a:xfrm>
            <a:off x="991074" y="5797667"/>
            <a:ext cx="3085763" cy="369332"/>
          </a:xfrm>
          <a:prstGeom prst="rect">
            <a:avLst/>
          </a:prstGeom>
          <a:noFill/>
        </p:spPr>
        <p:txBody>
          <a:bodyPr wrap="square" rtlCol="0">
            <a:spAutoFit/>
          </a:bodyPr>
          <a:lstStyle/>
          <a:p>
            <a:r>
              <a:rPr lang="zh-TW" altLang="en-US" sz="1800" dirty="0"/>
              <a:t>美景依舊存在！</a:t>
            </a:r>
          </a:p>
        </p:txBody>
      </p:sp>
      <p:sp>
        <p:nvSpPr>
          <p:cNvPr id="5" name="矩形 4"/>
          <p:cNvSpPr/>
          <p:nvPr/>
        </p:nvSpPr>
        <p:spPr>
          <a:xfrm>
            <a:off x="4256965" y="1957536"/>
            <a:ext cx="4572000" cy="646331"/>
          </a:xfrm>
          <a:prstGeom prst="rect">
            <a:avLst/>
          </a:prstGeom>
        </p:spPr>
        <p:txBody>
          <a:bodyPr>
            <a:spAutoFit/>
          </a:bodyPr>
          <a:lstStyle/>
          <a:p>
            <a:r>
              <a:rPr lang="zh-TW" altLang="zh-TW" sz="1800" dirty="0"/>
              <a:t>意思是即使磁鐵不存在，場依舊是在那裏的，（只是其值為零）</a:t>
            </a:r>
            <a:endParaRPr lang="zh-TW" altLang="en-US" sz="1800" dirty="0"/>
          </a:p>
        </p:txBody>
      </p:sp>
      <p:sp>
        <p:nvSpPr>
          <p:cNvPr id="9" name="文字方塊 8"/>
          <p:cNvSpPr txBox="1"/>
          <p:nvPr/>
        </p:nvSpPr>
        <p:spPr bwMode="auto">
          <a:xfrm>
            <a:off x="1270471" y="638690"/>
            <a:ext cx="72169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The theory I propose may be called a theory of the electromagnetic field because it has to do with the space in the neighborhood of the electric or magnetic bodies.</a:t>
            </a:r>
            <a:endParaRPr lang="zh-TW" altLang="en-US" sz="2000" dirty="0"/>
          </a:p>
        </p:txBody>
      </p:sp>
    </p:spTree>
    <p:extLst>
      <p:ext uri="{BB962C8B-B14F-4D97-AF65-F5344CB8AC3E}">
        <p14:creationId xmlns:p14="http://schemas.microsoft.com/office/powerpoint/2010/main" val="42191468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616768" y="824178"/>
            <a:ext cx="562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電磁現象以電磁場為物理的實體，</a:t>
            </a:r>
          </a:p>
        </p:txBody>
      </p:sp>
      <p:sp>
        <p:nvSpPr>
          <p:cNvPr id="3" name="文字方塊 2"/>
          <p:cNvSpPr txBox="1"/>
          <p:nvPr/>
        </p:nvSpPr>
        <p:spPr bwMode="auto">
          <a:xfrm>
            <a:off x="1604863" y="1403775"/>
            <a:ext cx="562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而電磁場是空間的性質！而不是某個物質介質的性質！</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2955118"/>
            <a:ext cx="24288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1781690" y="5499230"/>
            <a:ext cx="5175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場線只是電磁場的一種方便的描述方式。</a:t>
            </a:r>
          </a:p>
        </p:txBody>
      </p:sp>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555" y="2825610"/>
            <a:ext cx="3152647" cy="1962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bwMode="auto">
          <a:xfrm>
            <a:off x="1616768" y="2033845"/>
            <a:ext cx="41854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空間中的場可以儲存能量。</a:t>
            </a:r>
          </a:p>
        </p:txBody>
      </p:sp>
    </p:spTree>
    <p:extLst>
      <p:ext uri="{BB962C8B-B14F-4D97-AF65-F5344CB8AC3E}">
        <p14:creationId xmlns:p14="http://schemas.microsoft.com/office/powerpoint/2010/main" val="3070970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2051719" y="1088740"/>
            <a:ext cx="4635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抽象的數學概念，就是唯一需要的，</a:t>
            </a:r>
          </a:p>
        </p:txBody>
      </p:sp>
      <mc:AlternateContent xmlns:mc="http://schemas.openxmlformats.org/markup-compatibility/2006" xmlns:a14="http://schemas.microsoft.com/office/drawing/2010/main">
        <mc:Choice Requires="a14">
          <p:sp>
            <p:nvSpPr>
              <p:cNvPr id="4" name="文字方塊 3"/>
              <p:cNvSpPr txBox="1"/>
              <p:nvPr/>
            </p:nvSpPr>
            <p:spPr bwMode="auto">
              <a:xfrm>
                <a:off x="2096725" y="1673805"/>
                <a:ext cx="990110" cy="402931"/>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𝐸</m:t>
                          </m:r>
                        </m:e>
                      </m:acc>
                      <m:d>
                        <m:dPr>
                          <m:ctrlPr>
                            <a:rPr lang="en-US" altLang="zh-TW" sz="1800" i="1" smtClean="0">
                              <a:latin typeface="Cambria Math" panose="02040503050406030204" pitchFamily="18" charset="0"/>
                            </a:rPr>
                          </m:ctrlPr>
                        </m:dPr>
                        <m:e>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r>
                            <a:rPr lang="en-US" altLang="zh-TW" sz="1800" b="0" i="1" smtClean="0">
                              <a:latin typeface="Cambria Math"/>
                            </a:rPr>
                            <m:t>𝑡</m:t>
                          </m:r>
                        </m:e>
                      </m:d>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2096725" y="1673805"/>
                <a:ext cx="990110" cy="402931"/>
              </a:xfrm>
              <a:prstGeom prst="rect">
                <a:avLst/>
              </a:prstGeom>
              <a:blipFill rotWithShape="1">
                <a:blip r:embed="rId2"/>
                <a:stretch>
                  <a:fillRect t="-10606"/>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3379366" y="1673230"/>
                <a:ext cx="990110" cy="402931"/>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𝐵</m:t>
                          </m:r>
                        </m:e>
                      </m:acc>
                      <m:d>
                        <m:dPr>
                          <m:ctrlPr>
                            <a:rPr lang="en-US" altLang="zh-TW" sz="1800" i="1" smtClean="0">
                              <a:latin typeface="Cambria Math" panose="02040503050406030204" pitchFamily="18" charset="0"/>
                            </a:rPr>
                          </m:ctrlPr>
                        </m:dPr>
                        <m:e>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r>
                            <a:rPr lang="en-US" altLang="zh-TW" sz="1800" b="0" i="1" smtClean="0">
                              <a:latin typeface="Cambria Math"/>
                            </a:rPr>
                            <m:t>𝑡</m:t>
                          </m:r>
                        </m:e>
                      </m:d>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3379366" y="1673230"/>
                <a:ext cx="990110" cy="402931"/>
              </a:xfrm>
              <a:prstGeom prst="rect">
                <a:avLst/>
              </a:prstGeom>
              <a:blipFill rotWithShape="1">
                <a:blip r:embed="rId3"/>
                <a:stretch>
                  <a:fillRect t="-10448"/>
                </a:stretch>
              </a:blipFill>
              <a:ln>
                <a:noFill/>
              </a:ln>
              <a:extLst/>
            </p:spPr>
            <p:txBody>
              <a:bodyPr/>
              <a:lstStyle/>
              <a:p>
                <a:r>
                  <a:rPr lang="zh-TW" altLang="en-US">
                    <a:noFill/>
                  </a:rPr>
                  <a:t> </a:t>
                </a:r>
              </a:p>
            </p:txBody>
          </p:sp>
        </mc:Fallback>
      </mc:AlternateContent>
      <p:sp>
        <p:nvSpPr>
          <p:cNvPr id="6" name="文字方塊 5"/>
          <p:cNvSpPr txBox="1"/>
          <p:nvPr/>
        </p:nvSpPr>
        <p:spPr bwMode="auto">
          <a:xfrm>
            <a:off x="2096725" y="2393885"/>
            <a:ext cx="5670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追究這些量背後的機械原因，並不一定必要。</a:t>
            </a:r>
          </a:p>
        </p:txBody>
      </p:sp>
      <p:sp>
        <p:nvSpPr>
          <p:cNvPr id="7" name="文字方塊 6"/>
          <p:cNvSpPr txBox="1"/>
          <p:nvPr/>
        </p:nvSpPr>
        <p:spPr bwMode="auto">
          <a:xfrm>
            <a:off x="2096725" y="3023955"/>
            <a:ext cx="44104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這是現代物理的開始。</a:t>
            </a:r>
          </a:p>
        </p:txBody>
      </p:sp>
    </p:spTree>
    <p:extLst>
      <p:ext uri="{BB962C8B-B14F-4D97-AF65-F5344CB8AC3E}">
        <p14:creationId xmlns:p14="http://schemas.microsoft.com/office/powerpoint/2010/main" val="28174860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582738"/>
            <a:ext cx="7905750" cy="369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871807"/>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ln>
          <a:solidFill>
            <a:schemeClr val="accent2"/>
          </a:solidFill>
        </a:ln>
      </a:spPr>
      <a:bodyPr wrap="square" rtlCol="0" anchor="ctr">
        <a:spAutoFit/>
      </a:bodyPr>
      <a:lstStyle>
        <a:defPPr algn="ctr">
          <a:defRPr sz="1800" dirty="0" smtClean="0"/>
        </a:defPPr>
      </a:lstStyle>
    </a:spDef>
    <a:txDef>
      <a:spPr>
        <a:noFill/>
      </a:spPr>
      <a:bodyPr wrap="square" rtlCol="0">
        <a:spAutoFit/>
      </a:bodyPr>
      <a:lstStyle>
        <a:defPPr>
          <a:defRPr sz="1800" dirty="0" smtClean="0"/>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44450">
          <a:solidFill>
            <a:srgbClr val="00B050"/>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kumimoji="1" sz="1800" dirty="0" smtClean="0"/>
        </a:defPPr>
      </a:lst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7312</TotalTime>
  <Words>5904</Words>
  <Application>Microsoft Macintosh PowerPoint</Application>
  <PresentationFormat>On-screen Show (4:3)</PresentationFormat>
  <Paragraphs>578</Paragraphs>
  <Slides>158</Slides>
  <Notes>1</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158</vt:i4>
      </vt:variant>
    </vt:vector>
  </HeadingPairs>
  <TitlesOfParts>
    <vt:vector size="165" baseType="lpstr">
      <vt:lpstr>Arial</vt:lpstr>
      <vt:lpstr>Calibri</vt:lpstr>
      <vt:lpstr>Cambria Math</vt:lpstr>
      <vt:lpstr>Times New Roman</vt:lpstr>
      <vt:lpstr>預設簡報設計</vt:lpstr>
      <vt:lpstr>1_預設簡報設計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435</cp:revision>
  <dcterms:created xsi:type="dcterms:W3CDTF">1601-01-01T00:00:00Z</dcterms:created>
  <dcterms:modified xsi:type="dcterms:W3CDTF">2025-05-18T13:14:27Z</dcterms:modified>
</cp:coreProperties>
</file>