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5" r:id="rId2"/>
    <p:sldId id="554" r:id="rId3"/>
    <p:sldId id="328" r:id="rId4"/>
    <p:sldId id="396" r:id="rId5"/>
    <p:sldId id="399" r:id="rId6"/>
    <p:sldId id="319" r:id="rId7"/>
    <p:sldId id="378" r:id="rId8"/>
    <p:sldId id="379" r:id="rId9"/>
    <p:sldId id="354" r:id="rId10"/>
    <p:sldId id="303" r:id="rId11"/>
    <p:sldId id="259" r:id="rId12"/>
    <p:sldId id="326" r:id="rId13"/>
    <p:sldId id="400" r:id="rId14"/>
    <p:sldId id="277" r:id="rId15"/>
    <p:sldId id="287" r:id="rId16"/>
    <p:sldId id="300" r:id="rId17"/>
    <p:sldId id="353" r:id="rId18"/>
    <p:sldId id="503" r:id="rId19"/>
    <p:sldId id="302" r:id="rId20"/>
    <p:sldId id="401" r:id="rId21"/>
    <p:sldId id="385" r:id="rId22"/>
    <p:sldId id="411" r:id="rId23"/>
    <p:sldId id="413" r:id="rId24"/>
    <p:sldId id="412" r:id="rId25"/>
    <p:sldId id="304" r:id="rId26"/>
    <p:sldId id="372" r:id="rId27"/>
    <p:sldId id="395" r:id="rId28"/>
    <p:sldId id="360" r:id="rId29"/>
    <p:sldId id="552" r:id="rId30"/>
    <p:sldId id="565" r:id="rId31"/>
    <p:sldId id="307" r:id="rId32"/>
    <p:sldId id="346" r:id="rId33"/>
    <p:sldId id="332" r:id="rId34"/>
    <p:sldId id="333" r:id="rId35"/>
    <p:sldId id="345" r:id="rId36"/>
    <p:sldId id="334" r:id="rId37"/>
    <p:sldId id="550" r:id="rId38"/>
    <p:sldId id="545" r:id="rId39"/>
    <p:sldId id="547" r:id="rId40"/>
    <p:sldId id="548" r:id="rId41"/>
    <p:sldId id="338" r:id="rId42"/>
    <p:sldId id="336" r:id="rId43"/>
    <p:sldId id="551" r:id="rId44"/>
    <p:sldId id="367" r:id="rId45"/>
    <p:sldId id="368" r:id="rId46"/>
    <p:sldId id="366" r:id="rId47"/>
    <p:sldId id="553" r:id="rId48"/>
    <p:sldId id="388" r:id="rId49"/>
    <p:sldId id="473" r:id="rId50"/>
    <p:sldId id="308" r:id="rId51"/>
    <p:sldId id="341" r:id="rId52"/>
    <p:sldId id="408" r:id="rId53"/>
    <p:sldId id="342" r:id="rId54"/>
    <p:sldId id="375" r:id="rId55"/>
    <p:sldId id="312" r:id="rId56"/>
    <p:sldId id="556" r:id="rId57"/>
    <p:sldId id="291" r:id="rId58"/>
    <p:sldId id="512" r:id="rId59"/>
    <p:sldId id="511" r:id="rId60"/>
    <p:sldId id="558" r:id="rId61"/>
    <p:sldId id="315" r:id="rId62"/>
    <p:sldId id="316" r:id="rId63"/>
    <p:sldId id="488" r:id="rId64"/>
    <p:sldId id="509" r:id="rId65"/>
    <p:sldId id="508" r:id="rId66"/>
    <p:sldId id="504" r:id="rId67"/>
    <p:sldId id="562" r:id="rId68"/>
    <p:sldId id="563" r:id="rId69"/>
    <p:sldId id="564" r:id="rId70"/>
    <p:sldId id="393" r:id="rId71"/>
    <p:sldId id="410" r:id="rId72"/>
    <p:sldId id="546" r:id="rId73"/>
    <p:sldId id="472" r:id="rId74"/>
    <p:sldId id="469" r:id="rId75"/>
    <p:sldId id="470" r:id="rId76"/>
    <p:sldId id="394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0" r:id="rId85"/>
    <p:sldId id="521" r:id="rId86"/>
    <p:sldId id="522" r:id="rId87"/>
    <p:sldId id="523" r:id="rId88"/>
    <p:sldId id="524" r:id="rId89"/>
    <p:sldId id="525" r:id="rId90"/>
    <p:sldId id="526" r:id="rId91"/>
    <p:sldId id="527" r:id="rId92"/>
    <p:sldId id="528" r:id="rId93"/>
    <p:sldId id="529" r:id="rId94"/>
    <p:sldId id="530" r:id="rId95"/>
    <p:sldId id="531" r:id="rId96"/>
    <p:sldId id="532" r:id="rId97"/>
    <p:sldId id="533" r:id="rId98"/>
    <p:sldId id="534" r:id="rId99"/>
    <p:sldId id="535" r:id="rId100"/>
    <p:sldId id="557" r:id="rId101"/>
    <p:sldId id="536" r:id="rId102"/>
    <p:sldId id="355" r:id="rId103"/>
    <p:sldId id="555" r:id="rId104"/>
    <p:sldId id="559" r:id="rId105"/>
    <p:sldId id="560" r:id="rId106"/>
    <p:sldId id="537" r:id="rId107"/>
    <p:sldId id="538" r:id="rId108"/>
    <p:sldId id="539" r:id="rId109"/>
    <p:sldId id="540" r:id="rId110"/>
    <p:sldId id="541" r:id="rId111"/>
    <p:sldId id="542" r:id="rId112"/>
    <p:sldId id="543" r:id="rId113"/>
    <p:sldId id="544" r:id="rId1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FF7C"/>
    <a:srgbClr val="B81491"/>
    <a:srgbClr val="E7FFFC"/>
    <a:srgbClr val="CCFFFF"/>
    <a:srgbClr val="A6EE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6"/>
    <p:restoredTop sz="94660"/>
  </p:normalViewPr>
  <p:slideViewPr>
    <p:cSldViewPr>
      <p:cViewPr varScale="1">
        <p:scale>
          <a:sx n="114" d="100"/>
          <a:sy n="114" d="100"/>
        </p:scale>
        <p:origin x="61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E1E-7B43-4123-A64C-7F21E4C4ED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23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AA18-1AA5-4281-87BB-40754D0A70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31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5674D-D478-4616-BAD3-B0BE129A1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2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719E-8E94-47CD-A6BC-13CE6E40FD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06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F44F1-4609-4486-A3C6-B18115AFA7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9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89AC-F433-4E08-B814-060F5BAB16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4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8FDD-4CEE-4BE6-B77F-CFA1C39C9A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59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C3EB-1AF9-4BBE-B23E-E2B25452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40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6F51-3044-4FA0-B836-8697DAEB32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85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F7BA5-C151-4816-8913-4544C5700A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417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FBF8-7178-4E11-870F-F6AC58A3AD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0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5905A413-36CC-4C38-B392-9AED546EC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upload.wikimedia.org/wikipedia/commons/8/8d/Jean_baptiste_bio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w/url?sa=i&amp;rct=j&amp;q=&amp;esrc=s&amp;source=images&amp;cd=&amp;cad=rja&amp;uact=8&amp;docid=tyDzVZZjhEdXUM&amp;tbnid=B_70CoBGQhswqM:&amp;ved=0CAUQjRw&amp;url=http://en.wikipedia.org/wiki/F%C3%A9lix_Savart&amp;ei=X5J-U-uOO4fPkwWz64DoAQ&amp;psig=AFQjCNHkxILTmLHUOdsttEW3dA94kegjCg&amp;ust=1400890318723647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upload.wikimedia.org/wikipedia/commons/c/cd/Early_flight_02561u_(5).jpg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0.png"/><Relationship Id="rId7" Type="http://schemas.openxmlformats.org/officeDocument/2006/relationships/image" Target="../media/image228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hyperlink" Target="http://upload.wikimedia.org/wikipedia/commons/7/7f/Tartan_Ribbon.jpg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upload.wikimedia.org/wikipedia/en/a/ac/Pano-DSCN4592-cav-door_crop_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hyperlink" Target="http://upload.wikimedia.org/wikipedia/commons/5/57/James_Clerk_Maxwell.png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http://upload.wikimedia.org/wikipedia/en/d/d5/DSCN4591-1874-1974-cavendish-plaque_retouch_b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http://www.phy.cam.ac.uk/cavendish/loc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image" Target="../media/image20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0.png"/><Relationship Id="rId4" Type="http://schemas.openxmlformats.org/officeDocument/2006/relationships/image" Target="../media/image20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4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w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1.png"/><Relationship Id="rId4" Type="http://schemas.openxmlformats.org/officeDocument/2006/relationships/image" Target="../media/image4.wmf"/><Relationship Id="rId9" Type="http://schemas.openxmlformats.org/officeDocument/2006/relationships/image" Target="../media/image6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1650.pn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6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95.jpeg"/><Relationship Id="rId21" Type="http://schemas.openxmlformats.org/officeDocument/2006/relationships/image" Target="../media/image990.png"/><Relationship Id="rId7" Type="http://schemas.openxmlformats.org/officeDocument/2006/relationships/image" Target="../media/image97.jpeg"/><Relationship Id="rId17" Type="http://schemas.openxmlformats.org/officeDocument/2006/relationships/image" Target="../media/image770.png"/><Relationship Id="rId2" Type="http://schemas.openxmlformats.org/officeDocument/2006/relationships/image" Target="../media/image94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7" Type="http://schemas.openxmlformats.org/officeDocument/2006/relationships/image" Target="../media/image60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4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6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upload.wikimedia.org/wikipedia/commons/a/ac/Young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upload.wikimedia.org/wikipedia/commons/2/29/Edinburgh_Academy_frontage.jpg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upload.wikimedia.org/wikipedia/commons/e/ec/Edinburgh_University_1827.jpg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upload.wikimedia.org/wikipedia/commons/d/df/TrinityCollegeCamGreatCour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hyperlink" Target="http://upload.wikimedia.org/wikipedia/commons/a/ac/YoungJamesClerkMaxwell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upload.wikimedia.org/wikipedia/en/d/d5/Maughanclocktow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upload.wikimedia.org/wikipedia/en/e/e4/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50.jpeg"/><Relationship Id="rId7" Type="http://schemas.openxmlformats.org/officeDocument/2006/relationships/image" Target="../media/image205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151.jpeg"/><Relationship Id="rId10" Type="http://schemas.openxmlformats.org/officeDocument/2006/relationships/image" Target="../media/image215.png"/><Relationship Id="rId4" Type="http://schemas.openxmlformats.org/officeDocument/2006/relationships/image" Target="../media/image199.png"/><Relationship Id="rId9" Type="http://schemas.openxmlformats.org/officeDocument/2006/relationships/image" Target="../media/image21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7" Type="http://schemas.openxmlformats.org/officeDocument/2006/relationships/image" Target="../media/image160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/Relationships>
</file>

<file path=ppt/slides/_rels/slide9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0.png"/><Relationship Id="rId3" Type="http://schemas.openxmlformats.org/officeDocument/2006/relationships/image" Target="../media/image1710.png"/><Relationship Id="rId2" Type="http://schemas.openxmlformats.org/officeDocument/2006/relationships/image" Target="../media/image1740.png"/><Relationship Id="rId16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0.png"/><Relationship Id="rId15" Type="http://schemas.openxmlformats.org/officeDocument/2006/relationships/image" Target="../media/image174.png"/><Relationship Id="rId4" Type="http://schemas.openxmlformats.org/officeDocument/2006/relationships/image" Target="../media/image151.jpeg"/><Relationship Id="rId14" Type="http://schemas.openxmlformats.org/officeDocument/2006/relationships/image" Target="../media/image17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22836" cy="62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527873" y="4585939"/>
            <a:ext cx="2863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Jean-Baptiste </a:t>
            </a:r>
            <a:r>
              <a:rPr lang="en-US" altLang="zh-TW" sz="1600" dirty="0" err="1"/>
              <a:t>Biot</a:t>
            </a:r>
            <a:r>
              <a:rPr lang="en-US" altLang="zh-TW" sz="1600" dirty="0"/>
              <a:t> (1774 –1862)</a:t>
            </a: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6586510" y="4526616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Felix </a:t>
            </a:r>
            <a:r>
              <a:rPr lang="en-US" altLang="zh-TW" sz="1600" dirty="0" err="1"/>
              <a:t>Savart</a:t>
            </a:r>
            <a:r>
              <a:rPr lang="en-US" altLang="zh-TW" sz="1600" dirty="0"/>
              <a:t> (1791-1841)</a:t>
            </a:r>
            <a:r>
              <a:rPr lang="en-US" altLang="zh-TW" sz="2400" dirty="0"/>
              <a:t> </a:t>
            </a:r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527873" y="6052432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</a:t>
            </a:r>
            <a:r>
              <a:rPr lang="zh-TW" altLang="en-US" sz="1800" dirty="0"/>
              <a:t>與</a:t>
            </a:r>
            <a:r>
              <a:rPr lang="en-US" altLang="zh-TW" sz="1800" dirty="0"/>
              <a:t>Savart</a:t>
            </a:r>
            <a:r>
              <a:rPr lang="zh-TW" altLang="en-US" sz="1800" dirty="0"/>
              <a:t>測量長直導線周圍的磁場大小與距離一次方成反比！</a:t>
            </a:r>
          </a:p>
        </p:txBody>
      </p:sp>
      <p:pic>
        <p:nvPicPr>
          <p:cNvPr id="73730" name="Picture 2" descr="File:Jean baptiste bio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" y="1505208"/>
            <a:ext cx="2435222" cy="28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27432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07975" y="-28575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3738" name="Picture 10" descr="http://upload.wikimedia.org/wikipedia/commons/c/cd/Early_flight_02561u_%285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83" y="173318"/>
            <a:ext cx="2880320" cy="42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http://upload.wikimedia.org/wikipedia/commons/thumb/d/d4/Interior_of_Institut_de_France,_Paris_6th_013.jpg/220px-Interior_of_Institut_de_France,_Paris_6th_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10" y="1217039"/>
            <a:ext cx="2095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29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>
            <a:fillRect/>
          </a:stretch>
        </p:blipFill>
        <p:spPr bwMode="auto">
          <a:xfrm>
            <a:off x="7164288" y="5389069"/>
            <a:ext cx="1312007" cy="13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595093" y="5019737"/>
            <a:ext cx="2050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隕石、光的偏振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399483" y="4612070"/>
            <a:ext cx="3099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 err="1"/>
              <a:t>Biot</a:t>
            </a:r>
            <a:r>
              <a:rPr lang="en-US" altLang="zh-TW" sz="1800" dirty="0"/>
              <a:t> </a:t>
            </a:r>
            <a:r>
              <a:rPr lang="zh-TW" altLang="en-US" sz="1800" dirty="0"/>
              <a:t>與</a:t>
            </a:r>
            <a:r>
              <a:rPr lang="en-US" altLang="zh-TW" sz="1800" dirty="0"/>
              <a:t>Gay-Lussac</a:t>
            </a:r>
            <a:r>
              <a:rPr lang="zh-TW" altLang="en-US" sz="1800" dirty="0"/>
              <a:t>乘熱氣球到達</a:t>
            </a:r>
            <a:r>
              <a:rPr lang="en-US" altLang="zh-TW" sz="1800" dirty="0"/>
              <a:t>7016m</a:t>
            </a:r>
            <a:r>
              <a:rPr lang="zh-TW" altLang="en-US" sz="1800" dirty="0"/>
              <a:t>，研究地球的大氣組成 </a:t>
            </a:r>
            <a:r>
              <a:rPr lang="en-US" altLang="zh-TW" sz="1800" dirty="0"/>
              <a:t>(1804)</a:t>
            </a:r>
            <a:r>
              <a:rPr lang="zh-TW" altLang="en-US" sz="1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6586988" y="4960847"/>
            <a:ext cx="178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聲學、音階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時鐘 的圖片&#10;&#10;自動產生的描述">
            <a:extLst>
              <a:ext uri="{FF2B5EF4-FFF2-40B4-BE49-F238E27FC236}">
                <a16:creationId xmlns:a16="http://schemas.microsoft.com/office/drawing/2014/main" id="{A9C8463A-2396-D645-95CC-6C214367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374606" cy="51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994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84995" name="Picture 7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94" y="2708919"/>
            <a:ext cx="2510696" cy="295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4997" name="Text Box 10"/>
          <p:cNvSpPr txBox="1">
            <a:spLocks noChangeArrowheads="1"/>
          </p:cNvSpPr>
          <p:nvPr/>
        </p:nvSpPr>
        <p:spPr bwMode="auto">
          <a:xfrm>
            <a:off x="1399171" y="1756782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pic>
        <p:nvPicPr>
          <p:cNvPr id="84998" name="Picture 11" descr="F32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>
            <a:fillRect/>
          </a:stretch>
        </p:blipFill>
        <p:spPr bwMode="auto">
          <a:xfrm>
            <a:off x="1300402" y="2348880"/>
            <a:ext cx="2559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Line 12"/>
          <p:cNvSpPr>
            <a:spLocks noChangeShapeType="1"/>
          </p:cNvSpPr>
          <p:nvPr/>
        </p:nvSpPr>
        <p:spPr bwMode="auto">
          <a:xfrm flipH="1" flipV="1">
            <a:off x="4528113" y="1470782"/>
            <a:ext cx="5746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1" name="Text Box 13"/>
          <p:cNvSpPr txBox="1">
            <a:spLocks noChangeArrowheads="1"/>
          </p:cNvSpPr>
          <p:nvPr/>
        </p:nvSpPr>
        <p:spPr bwMode="auto">
          <a:xfrm>
            <a:off x="5078988" y="1254758"/>
            <a:ext cx="151718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i</a:t>
            </a:r>
            <a:r>
              <a:rPr lang="en-US" altLang="zh-TW" sz="1800" i="1" baseline="-25000" dirty="0"/>
              <a:t>d</a:t>
            </a:r>
            <a:r>
              <a:rPr lang="en-US" altLang="zh-TW" sz="1800" baseline="-25000" dirty="0"/>
              <a:t> </a:t>
            </a:r>
            <a:r>
              <a:rPr lang="zh-TW" altLang="en-US" sz="1800" dirty="0"/>
              <a:t>位移電流</a:t>
            </a:r>
          </a:p>
        </p:txBody>
      </p:sp>
      <p:sp>
        <p:nvSpPr>
          <p:cNvPr id="85002" name="文字方塊 9"/>
          <p:cNvSpPr txBox="1">
            <a:spLocks noChangeArrowheads="1"/>
          </p:cNvSpPr>
          <p:nvPr/>
        </p:nvSpPr>
        <p:spPr bwMode="auto">
          <a:xfrm>
            <a:off x="1290441" y="390662"/>
            <a:ext cx="504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變化的電通量</a:t>
            </a:r>
            <a:r>
              <a:rPr lang="zh-TW" altLang="en-US" sz="1800" dirty="0"/>
              <a:t>，在產生磁場效果上猶如電流！</a:t>
            </a:r>
          </a:p>
        </p:txBody>
      </p:sp>
      <p:sp>
        <p:nvSpPr>
          <p:cNvPr id="85004" name="文字方塊 7"/>
          <p:cNvSpPr txBox="1">
            <a:spLocks noChangeArrowheads="1"/>
          </p:cNvSpPr>
          <p:nvPr/>
        </p:nvSpPr>
        <p:spPr bwMode="auto">
          <a:xfrm>
            <a:off x="1300402" y="5923468"/>
            <a:ext cx="744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除了電流，磁場還有其他的來源！電場隨時間變化也可以產生磁場！</a:t>
            </a:r>
          </a:p>
        </p:txBody>
      </p:sp>
      <p:sp>
        <p:nvSpPr>
          <p:cNvPr id="3" name="橢圓 2"/>
          <p:cNvSpPr/>
          <p:nvPr/>
        </p:nvSpPr>
        <p:spPr>
          <a:xfrm>
            <a:off x="3088605" y="760550"/>
            <a:ext cx="1439508" cy="1009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9">
            <a:extLst>
              <a:ext uri="{FF2B5EF4-FFF2-40B4-BE49-F238E27FC236}">
                <a16:creationId xmlns:a16="http://schemas.microsoft.com/office/drawing/2014/main" id="{3E7DE600-8D9A-1A4B-B48D-4C0EA718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1763230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若電場通量有變化，周圍一定有電流。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F7ED9B-C18C-3E42-ADCA-FF082C24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2148458"/>
            <a:ext cx="444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位移電流的效應很難獨立地被觀察。</a:t>
            </a:r>
          </a:p>
        </p:txBody>
      </p:sp>
    </p:spTree>
    <p:extLst>
      <p:ext uri="{BB962C8B-B14F-4D97-AF65-F5344CB8AC3E}">
        <p14:creationId xmlns:p14="http://schemas.microsoft.com/office/powerpoint/2010/main" val="9609250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BBA9C7-AB6A-F846-A72C-B5C7C1B4F419}"/>
              </a:ext>
            </a:extLst>
          </p:cNvPr>
          <p:cNvSpPr/>
          <p:nvPr/>
        </p:nvSpPr>
        <p:spPr>
          <a:xfrm>
            <a:off x="2932974" y="1657651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932974" y="2439728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485049" y="4239953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437799" y="2007928"/>
            <a:ext cx="576262" cy="108108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4374424" y="1865053"/>
            <a:ext cx="0" cy="122396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445861" y="3736715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309461" y="3376353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37788" y="1072890"/>
            <a:ext cx="736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通過曲線內的電通量，精確地說即是以此曲線為邊界的曲面的電通量。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blipFill>
                <a:blip r:embed="rId3"/>
                <a:stretch>
                  <a:fillRect l="-11931" t="-142373" b="-2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C9C8D5C4-8FD2-3C4A-BA6B-F959EEAD0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90548" y="2860612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53EAA02-B0EC-2A47-ABE6-08E9A915CC50}"/>
              </a:ext>
            </a:extLst>
          </p:cNvPr>
          <p:cNvSpPr txBox="1"/>
          <p:nvPr/>
        </p:nvSpPr>
        <p:spPr bwMode="auto">
          <a:xfrm>
            <a:off x="485049" y="5577265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路徑的方向，與曲面上正向電流及中向電場的方向以右手定則規定！</a:t>
            </a:r>
            <a:endParaRPr kumimoji="1" lang="zh-TW" altLang="en-US" sz="1800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73483077-A6D5-2448-85A8-0B3E4F05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849" y="68303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9EBC6136-C376-4143-BB83-E37C51B0E9EB}"/>
              </a:ext>
            </a:extLst>
          </p:cNvPr>
          <p:cNvCxnSpPr>
            <a:cxnSpLocks/>
          </p:cNvCxnSpPr>
          <p:nvPr/>
        </p:nvCxnSpPr>
        <p:spPr>
          <a:xfrm flipV="1">
            <a:off x="6999958" y="2349345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/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/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blipFill>
                <a:blip r:embed="rId8"/>
                <a:stretch>
                  <a:fillRect l="-500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8D24DECB-7834-4F45-A611-73EEC5434DFE}"/>
              </a:ext>
            </a:extLst>
          </p:cNvPr>
          <p:cNvCxnSpPr/>
          <p:nvPr/>
        </p:nvCxnSpPr>
        <p:spPr>
          <a:xfrm flipV="1">
            <a:off x="4595299" y="2780809"/>
            <a:ext cx="447920" cy="68341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205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DE2319-1913-6042-ADE5-9E5A99399729}"/>
              </a:ext>
            </a:extLst>
          </p:cNvPr>
          <p:cNvPicPr/>
          <p:nvPr/>
        </p:nvPicPr>
        <p:blipFill rotWithShape="1">
          <a:blip r:embed="rId2"/>
          <a:srcRect l="18359"/>
          <a:stretch/>
        </p:blipFill>
        <p:spPr bwMode="auto">
          <a:xfrm>
            <a:off x="2771800" y="332656"/>
            <a:ext cx="324036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491D62-ACA8-7443-A733-DAD6ADF704F7}"/>
              </a:ext>
            </a:extLst>
          </p:cNvPr>
          <p:cNvSpPr/>
          <p:nvPr/>
        </p:nvSpPr>
        <p:spPr>
          <a:xfrm>
            <a:off x="971600" y="2961528"/>
            <a:ext cx="7344816" cy="374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/>
              <a:t>考慮一個很小的球型電荷，我們知道它在周圍會產生放射狀的庫倫電場。假設它的電荷向著所有方向，以球對稱的方式逐漸流走，形成放射狀的電流。在一個以此電荷為球心的假想球上，向外流動的電流，會垂直通過球面。已知磁場由電流產生，那麼圍繞著此電流，沿著球面，應該會產生磁場。但整個裝置是球狀對稱，所以對球面上任一點來說，沿球面的所有方向必須都相同，那麼如果沿球面方向有磁場存在，那麼就有一特別的方向了。可見磁場為零。</a:t>
            </a:r>
          </a:p>
          <a:p>
            <a:pPr>
              <a:lnSpc>
                <a:spcPct val="150000"/>
              </a:lnSpc>
            </a:pPr>
            <a:r>
              <a:rPr lang="zh-TW" altLang="en-US" sz="1600" dirty="0"/>
              <a:t>要使磁場為零，必定有另一種磁場的來源，來抵消電流所產生的磁場。注意這時因電荷量減少，球面上的庫倫電場恰好正逐漸減小。馬克斯威爾的發現，就是隨時間改變的電場，會感應產生磁場。計算可得，隨時間變化的電場正好產生一個沿球面的磁場，抵消了電流原來應該產生的磁場，使得球面上的磁場恰好為零。</a:t>
            </a:r>
          </a:p>
        </p:txBody>
      </p:sp>
    </p:spTree>
    <p:extLst>
      <p:ext uri="{BB962C8B-B14F-4D97-AF65-F5344CB8AC3E}">
        <p14:creationId xmlns:p14="http://schemas.microsoft.com/office/powerpoint/2010/main" val="831726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80C809-D935-2B4A-B5AF-EF3E7263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5828573" cy="2160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F8439D-180A-DD41-9748-34835481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1" y="1340768"/>
            <a:ext cx="7246838" cy="24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2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C1F8FC-D4BA-1440-90ED-EC767874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996"/>
            <a:ext cx="7675427" cy="66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60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2166467" y="1519237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2093442" y="4687887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986286" y="942974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907704" y="5229200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07704" y="566124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這是一個時變電動力學的現象，我們必須立刻進入電動力學的領域。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9201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:Tartan Rib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643063"/>
            <a:ext cx="5715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857500" y="857250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First Colored Picture By Maxwell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40464334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age:Pano-DSCN4592-cav-door crop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750"/>
            <a:ext cx="2857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矩形 2"/>
          <p:cNvSpPr>
            <a:spLocks noChangeArrowheads="1"/>
          </p:cNvSpPr>
          <p:nvPr/>
        </p:nvSpPr>
        <p:spPr bwMode="auto">
          <a:xfrm>
            <a:off x="1785938" y="600075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Cavendish Laboratory</a:t>
            </a:r>
            <a:r>
              <a:rPr lang="en-US" altLang="zh-TW" sz="1800"/>
              <a:t> in the University of Cambridge</a:t>
            </a:r>
            <a:endParaRPr lang="zh-TW" altLang="en-US" sz="1800"/>
          </a:p>
        </p:txBody>
      </p:sp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5195887" y="57150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Maxwell  1871-1879</a:t>
            </a:r>
            <a:endParaRPr lang="zh-TW" altLang="en-US" sz="1800" dirty="0"/>
          </a:p>
        </p:txBody>
      </p:sp>
      <p:pic>
        <p:nvPicPr>
          <p:cNvPr id="91141" name="Picture 4" descr="Image:James Clerk Maxwel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00188"/>
            <a:ext cx="30337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19464" y="98072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1871 first Cavendish Professor of Physics at Cambridge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02327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:DSCN4591-1874-1974-cavendish-plaque retouch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28750"/>
            <a:ext cx="63817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9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532905" y="2178979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41217" y="412465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41217" y="275504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543778" y="2250987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8A7F02-BFDC-FE67-C832-18869AD59345}"/>
              </a:ext>
            </a:extLst>
          </p:cNvPr>
          <p:cNvSpPr txBox="1"/>
          <p:nvPr/>
        </p:nvSpPr>
        <p:spPr bwMode="auto">
          <a:xfrm>
            <a:off x="3597848" y="1483009"/>
            <a:ext cx="236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長直導線周圍的磁場</a:t>
            </a:r>
            <a:endParaRPr lang="en-US" sz="180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vendish: view across the po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0005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http://www.phy.cam.ac.uk/cavendish/local/images/cavendish_autumn_colours/IMG_3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6" descr="http://www.phy.cam.ac.uk/cavendish/local/images/cav_site_08_05/IMG_0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431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http://www.phy.cam.ac.uk/cavendish/local/images/cav_site_08_05/IMG_0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9063"/>
            <a:ext cx="3857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698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concurringopinions.com/archives/Richelieu%20Lecture%20H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286000"/>
            <a:ext cx="44640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5" descr="http://www.sparkmuseum.com/images/Books/book-max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57250"/>
            <a:ext cx="17145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7" descr="http://ecx.images-amazon.com/images/I/515K0C0ZWSL._SL500_AA24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60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83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1071563" y="404664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almost!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1563" y="4685506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1563" y="5114131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1563" y="5542756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電場變化時會感應產生磁場，感應產生的磁場是漩渦狀，大致與變化的電場方向垂直。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4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Chia-Hung Chang\Downloads\Data\Knight\Media\Chapter33\Images\33_12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92" y="1772816"/>
            <a:ext cx="3699435" cy="27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文字方塊 2"/>
              <p:cNvSpPr txBox="1">
                <a:spLocks noChangeArrowheads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因此可以猜想一小段電流所產生的磁場向量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正比於</a:t>
                </a:r>
              </a:p>
            </p:txBody>
          </p:sp>
        </mc:Choice>
        <mc:Fallback xmlns="">
          <p:sp>
            <p:nvSpPr>
              <p:cNvPr id="9219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blipFill>
                <a:blip r:embed="rId3"/>
                <a:stretch>
                  <a:fillRect l="-870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67544" y="4755981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由長直導線電流的磁場，可以大致猜出一小段電流所產生的磁場的方向。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的方向，與電流流動方向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，及該小段與測量位置間的位移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皆垂直。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blipFill>
                <a:blip r:embed="rId4"/>
                <a:stretch>
                  <a:fillRect l="-613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" descr="28_0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499936" y="1152568"/>
            <a:ext cx="4452542" cy="3440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/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blipFill>
                <a:blip r:embed="rId6"/>
                <a:stretch>
                  <a:fillRect t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0EB1EC5-770E-1CA5-BBED-0081EFC8224D}"/>
              </a:ext>
            </a:extLst>
          </p:cNvPr>
          <p:cNvSpPr txBox="1"/>
          <p:nvPr/>
        </p:nvSpPr>
        <p:spPr bwMode="auto">
          <a:xfrm>
            <a:off x="467544" y="554006"/>
            <a:ext cx="8568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物理學家由長直導線電流的磁場測量結果，倒推分析出一小段導線電流產生的磁場。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1368717" y="1018291"/>
            <a:ext cx="1852861" cy="30631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4"/>
              <p:cNvSpPr txBox="1">
                <a:spLocks noChangeArrowheads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b="0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與距離一次方成反比！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應該與二次方成反比！</a:t>
                </a:r>
                <a:r>
                  <a:rPr lang="en-US" altLang="zh-TW" sz="18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blipFill>
                <a:blip r:embed="rId3"/>
                <a:stretch>
                  <a:fillRect l="-92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210082" y="6237483"/>
            <a:ext cx="6989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數學家 </a:t>
            </a:r>
            <a:r>
              <a:rPr lang="en-US" altLang="zh-TW" sz="1800" dirty="0"/>
              <a:t>Laplace</a:t>
            </a:r>
            <a:r>
              <a:rPr lang="zh-TW" altLang="en-US" sz="1800" dirty="0"/>
              <a:t> 寫下，能導出長直導線正確磁場的小段電流磁場公式。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所以總磁場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是小電流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chemeClr val="tx1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𝑑𝐵</m:t>
                    </m:r>
                  </m:oMath>
                </a14:m>
                <a:r>
                  <a:rPr lang="zh-TW" altLang="en-US" sz="1800" dirty="0"/>
                  <a:t>的總和即積分！</a:t>
                </a:r>
              </a:p>
            </p:txBody>
          </p:sp>
        </mc:Choice>
        <mc:Fallback xmlns="">
          <p:sp>
            <p:nvSpPr>
              <p:cNvPr id="7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blipFill>
                <a:blip r:embed="rId4"/>
                <a:stretch>
                  <a:fillRect l="-921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沿導線所有小段電流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⃑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>
                        <a:latin typeface="Cambria Math"/>
                        <a:ea typeface="Cambria Math"/>
                      </a:rPr>
                      <m:t>∝∆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都是同方向。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  <a:blipFill>
                <a:blip r:embed="rId5"/>
                <a:stretch>
                  <a:fillRect l="-894" t="-3125" b="-218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V="1">
            <a:off x="1708541" y="2640030"/>
            <a:ext cx="0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691820" y="2818491"/>
            <a:ext cx="1152128" cy="360040"/>
          </a:xfrm>
          <a:prstGeom prst="straightConnector1">
            <a:avLst/>
          </a:prstGeom>
          <a:ln w="38100">
            <a:solidFill>
              <a:srgbClr val="B814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012797" y="3731329"/>
            <a:ext cx="3097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Pierre-Simon Laplace (1749–1827)</a:t>
            </a:r>
            <a:endParaRPr lang="zh-TW" altLang="en-US" sz="1600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02486"/>
            <a:ext cx="2071371" cy="26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⃑"/>
                          <m:ctrlPr>
                            <a:rPr lang="zh-TW" alt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∝∆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blipFill rotWithShape="1">
                <a:blip r:embed="rId10"/>
                <a:stretch>
                  <a:fillRect t="-1818" r="-14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50829" y="163985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如果長直導線周圍的磁場大小與距離一次方成反比，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50829" y="536491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那麼構成導線的一小段電流的磁場大小，與距離是何關係？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/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447541" y="1185593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447541" y="751417"/>
            <a:ext cx="388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一小段導線電流在周圍產生的磁場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4824028" y="1185593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2447541" y="2469968"/>
            <a:ext cx="3892895" cy="33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92307" y="5282611"/>
            <a:ext cx="1107885" cy="79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700936" y="1412776"/>
            <a:ext cx="2269520" cy="37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223776" y="836712"/>
            <a:ext cx="6696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定量驗證：長直導線電流所產生磁場可以由 </a:t>
            </a:r>
            <a:r>
              <a:rPr lang="en-US" altLang="zh-TW" sz="1800" dirty="0" err="1">
                <a:solidFill>
                  <a:srgbClr val="FF0000"/>
                </a:solidFill>
              </a:rPr>
              <a:t>Biot-Savart</a:t>
            </a:r>
            <a:r>
              <a:rPr lang="en-US" altLang="zh-TW" sz="1800" dirty="0">
                <a:solidFill>
                  <a:srgbClr val="FF0000"/>
                </a:solidFill>
              </a:rPr>
              <a:t> Law</a:t>
            </a:r>
            <a:r>
              <a:rPr lang="zh-TW" altLang="en-US" sz="1800" dirty="0">
                <a:solidFill>
                  <a:srgbClr val="FF0000"/>
                </a:solidFill>
              </a:rPr>
              <a:t> 計算</a:t>
            </a:r>
          </a:p>
        </p:txBody>
      </p:sp>
      <p:pic>
        <p:nvPicPr>
          <p:cNvPr id="13316" name="Picture 7" descr="magnet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6" y="1412776"/>
            <a:ext cx="2451597" cy="36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ia-Hung Chang\Downloads\Data\Knight\Media\Chapter33\Images\33_02Figurec-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30938" b="2216"/>
          <a:stretch/>
        </p:blipFill>
        <p:spPr bwMode="auto">
          <a:xfrm>
            <a:off x="5940152" y="1412776"/>
            <a:ext cx="2448272" cy="36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4015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68344" y="1628800"/>
            <a:ext cx="7200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611188" y="1268413"/>
            <a:ext cx="2736676" cy="44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475656" y="642938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</a:t>
            </a:r>
            <a:r>
              <a:rPr lang="en-US" altLang="zh-TW" sz="1800" dirty="0" err="1">
                <a:solidFill>
                  <a:srgbClr val="FF0000"/>
                </a:solidFill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</a:rPr>
              <a:t>推導長直導線電流所產生的磁場大小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12981" y="5867980"/>
            <a:ext cx="511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長直導線電流周圍的磁場與距離一次方成反比！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/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/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zh-TW" sz="1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blipFill>
                <a:blip r:embed="rId5"/>
                <a:stretch>
                  <a:fillRect l="-7949" t="-41579" b="-7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0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29_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8"/>
          <a:stretch/>
        </p:blipFill>
        <p:spPr bwMode="auto">
          <a:xfrm>
            <a:off x="3499868" y="1161415"/>
            <a:ext cx="2365523" cy="18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F29_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4"/>
          <a:stretch/>
        </p:blipFill>
        <p:spPr bwMode="auto">
          <a:xfrm>
            <a:off x="3499868" y="5395378"/>
            <a:ext cx="2365523" cy="9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5816" y="310828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計算點 </a:t>
            </a:r>
            <a:r>
              <a:rPr lang="en-US" altLang="zh-TW" sz="1800" i="1" dirty="0"/>
              <a:t>P</a:t>
            </a:r>
            <a:r>
              <a:rPr lang="zh-TW" altLang="en-US" sz="1800" dirty="0"/>
              <a:t> 處的磁場：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/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0+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+0−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320D69E-FEAB-2B4E-905A-0FF06683A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1340768"/>
            <a:ext cx="1764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pic>
        <p:nvPicPr>
          <p:cNvPr id="3" name="圖片 6" descr="afg001.jpg">
            <a:extLst>
              <a:ext uri="{FF2B5EF4-FFF2-40B4-BE49-F238E27FC236}">
                <a16:creationId xmlns:a16="http://schemas.microsoft.com/office/drawing/2014/main" id="{C512EE8D-E744-9F4D-8007-13297A40C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3080709" y="2276872"/>
            <a:ext cx="2982581" cy="25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5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ia-Hung Chang\Downloads\Data\Knight\Media\Chapter33\Images\33_06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>
            <a:fillRect/>
          </a:stretch>
        </p:blipFill>
        <p:spPr bwMode="auto">
          <a:xfrm>
            <a:off x="1104792" y="3310865"/>
            <a:ext cx="2415917" cy="21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Chia-Hung Chang\Downloads\Data\Knight\Media\Chapter33\Images\33_07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4"/>
          <a:stretch>
            <a:fillRect/>
          </a:stretch>
        </p:blipFill>
        <p:spPr bwMode="auto">
          <a:xfrm>
            <a:off x="1104792" y="1405732"/>
            <a:ext cx="2620209" cy="18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文字方塊 3"/>
          <p:cNvSpPr txBox="1">
            <a:spLocks noChangeArrowheads="1"/>
          </p:cNvSpPr>
          <p:nvPr/>
        </p:nvSpPr>
        <p:spPr bwMode="auto">
          <a:xfrm>
            <a:off x="1104791" y="860440"/>
            <a:ext cx="49073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長直電流是由一連串運動的電荷組成：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03764" y="5616990"/>
            <a:ext cx="6693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但單一電荷運動時，其庫倫電場隨時間變化，必須考慮電磁波。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3" y="1405731"/>
            <a:ext cx="2247903" cy="4039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/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174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3204369" y="2119290"/>
            <a:ext cx="25193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文字方塊 2"/>
          <p:cNvSpPr txBox="1">
            <a:spLocks noChangeArrowheads="1"/>
          </p:cNvSpPr>
          <p:nvPr/>
        </p:nvSpPr>
        <p:spPr bwMode="auto">
          <a:xfrm>
            <a:off x="3204369" y="1412776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圓形電流迴路（磁偶極）</a:t>
            </a:r>
          </a:p>
        </p:txBody>
      </p:sp>
    </p:spTree>
    <p:extLst>
      <p:ext uri="{BB962C8B-B14F-4D97-AF65-F5344CB8AC3E}">
        <p14:creationId xmlns:p14="http://schemas.microsoft.com/office/powerpoint/2010/main" val="19025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130773" y="1772816"/>
            <a:ext cx="4882454" cy="37448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55776" y="472514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圓形迴路的磁場方向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9E2A6C-64D4-9B47-8831-3A2DD21E7D2D}"/>
              </a:ext>
            </a:extLst>
          </p:cNvPr>
          <p:cNvSpPr/>
          <p:nvPr/>
        </p:nvSpPr>
        <p:spPr>
          <a:xfrm>
            <a:off x="3440921" y="10305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圓形迴路與磁偶極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6F2BE-E077-5635-ADA8-B208EE824C07}"/>
              </a:ext>
            </a:extLst>
          </p:cNvPr>
          <p:cNvSpPr txBox="1"/>
          <p:nvPr/>
        </p:nvSpPr>
        <p:spPr bwMode="auto">
          <a:xfrm>
            <a:off x="2339752" y="5733256"/>
            <a:ext cx="4882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如果非常靠近迴路，迴路感覺近似長直導線</a:t>
            </a:r>
            <a:r>
              <a:rPr 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3245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7"/>
          <a:stretch/>
        </p:blipFill>
        <p:spPr>
          <a:xfrm>
            <a:off x="1979712" y="514016"/>
            <a:ext cx="5377404" cy="280831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5CE836-3E7E-D6C3-57DA-66AE8E0AE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006434"/>
            <a:ext cx="5156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電流迴路的磁力線與磁鐵內外的磁力線都相同！</a:t>
            </a:r>
          </a:p>
        </p:txBody>
      </p:sp>
      <p:pic>
        <p:nvPicPr>
          <p:cNvPr id="4" name="Picture 3" descr="2902">
            <a:extLst>
              <a:ext uri="{FF2B5EF4-FFF2-40B4-BE49-F238E27FC236}">
                <a16:creationId xmlns:a16="http://schemas.microsoft.com/office/drawing/2014/main" id="{9503BE37-7A8F-4BE6-1515-98496A9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3" b="15698"/>
          <a:stretch/>
        </p:blipFill>
        <p:spPr bwMode="auto">
          <a:xfrm>
            <a:off x="5220072" y="3457844"/>
            <a:ext cx="19865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3007">
            <a:extLst>
              <a:ext uri="{FF2B5EF4-FFF2-40B4-BE49-F238E27FC236}">
                <a16:creationId xmlns:a16="http://schemas.microsoft.com/office/drawing/2014/main" id="{B7FD0588-10EF-1139-B8A4-E14B659B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2502" r="32731" b="15833"/>
          <a:stretch/>
        </p:blipFill>
        <p:spPr bwMode="auto">
          <a:xfrm>
            <a:off x="2411760" y="3480468"/>
            <a:ext cx="21175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91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266700" y="673100"/>
            <a:ext cx="8601456" cy="53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3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36096" y="787898"/>
            <a:ext cx="2952328" cy="33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1189219" y="5714349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</a:t>
            </a:r>
          </a:p>
        </p:txBody>
      </p:sp>
      <p:graphicFrame>
        <p:nvGraphicFramePr>
          <p:cNvPr id="5018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81114"/>
              </p:ext>
            </p:extLst>
          </p:nvPr>
        </p:nvGraphicFramePr>
        <p:xfrm>
          <a:off x="1630150" y="5631800"/>
          <a:ext cx="6254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44307" imgH="380835" progId="Equation.3">
                  <p:embed/>
                </p:oleObj>
              </mc:Choice>
              <mc:Fallback>
                <p:oleObj name="方程式" r:id="rId2" imgW="444307" imgH="380835" progId="Equation.3">
                  <p:embed/>
                  <p:pic>
                    <p:nvPicPr>
                      <p:cNvPr id="501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150" y="5631800"/>
                        <a:ext cx="62547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文字方塊 10"/>
          <p:cNvSpPr txBox="1">
            <a:spLocks noChangeArrowheads="1"/>
          </p:cNvSpPr>
          <p:nvPr/>
        </p:nvSpPr>
        <p:spPr bwMode="auto">
          <a:xfrm>
            <a:off x="3720089" y="312749"/>
            <a:ext cx="187215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圓形迴路的磁場</a:t>
            </a:r>
          </a:p>
        </p:txBody>
      </p:sp>
      <p:pic>
        <p:nvPicPr>
          <p:cNvPr id="50183" name="Picture 16" descr="D:\Dropbox\Documents\課程\YoungTextBook\Images\Chapter28\A_Images\A_Figures_and_Photos\28_12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7898"/>
            <a:ext cx="4236598" cy="336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文字方塊 18"/>
          <p:cNvSpPr txBox="1">
            <a:spLocks noChangeArrowheads="1"/>
          </p:cNvSpPr>
          <p:nvPr/>
        </p:nvSpPr>
        <p:spPr bwMode="auto">
          <a:xfrm>
            <a:off x="1909299" y="4254341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</a:t>
            </a:r>
            <a:r>
              <a:rPr lang="en-US" altLang="zh-TW" sz="1800" i="1" dirty="0"/>
              <a:t>x</a:t>
            </a:r>
            <a:r>
              <a:rPr lang="zh-TW" altLang="en-US" sz="1800" dirty="0"/>
              <a:t>軸上的一個點</a:t>
            </a:r>
          </a:p>
        </p:txBody>
      </p:sp>
      <p:pic>
        <p:nvPicPr>
          <p:cNvPr id="12" name="Picture 4" descr="D:\Dropbox\Documents\課程\YoungTextBook\Images\Chapter28\A_Images\A_Figures_and_Photos\2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7090">
            <a:off x="5840784" y="1301858"/>
            <a:ext cx="2412510" cy="26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7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文字方塊 18"/>
          <p:cNvSpPr txBox="1">
            <a:spLocks noChangeArrowheads="1"/>
          </p:cNvSpPr>
          <p:nvPr/>
        </p:nvSpPr>
        <p:spPr bwMode="auto">
          <a:xfrm>
            <a:off x="4561458" y="573161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在軸上的 一個點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60404" y="244492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B</a:t>
            </a:r>
            <a:r>
              <a:rPr lang="en-US" altLang="zh-TW" sz="1800" dirty="0"/>
              <a:t> </a:t>
            </a:r>
            <a:r>
              <a:rPr lang="zh-TW" altLang="en-US" sz="1800" dirty="0"/>
              <a:t>隨距離的</a:t>
            </a:r>
            <a:r>
              <a:rPr lang="zh-TW" altLang="en-US" sz="1800" dirty="0">
                <a:solidFill>
                  <a:srgbClr val="FF0000"/>
                </a:solidFill>
              </a:rPr>
              <a:t>三次方</a:t>
            </a:r>
            <a:r>
              <a:rPr lang="zh-TW" altLang="en-US" sz="1800" dirty="0"/>
              <a:t>成反比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60404" y="2811636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磁場只和</a:t>
            </a:r>
            <a:r>
              <a:rPr lang="zh-TW" altLang="en-US" sz="1800" dirty="0">
                <a:solidFill>
                  <a:srgbClr val="FF0000"/>
                </a:solidFill>
              </a:rPr>
              <a:t>磁偶極矩 </a:t>
            </a:r>
            <a:r>
              <a:rPr lang="el-GR" altLang="zh-TW" sz="1800" i="1" dirty="0">
                <a:solidFill>
                  <a:srgbClr val="FF0000"/>
                </a:solidFill>
              </a:rPr>
              <a:t>μ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/>
              <a:t>有關</a:t>
            </a:r>
          </a:p>
        </p:txBody>
      </p:sp>
      <p:pic>
        <p:nvPicPr>
          <p:cNvPr id="51208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1848799" y="573161"/>
            <a:ext cx="2207485" cy="24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8"/>
          <p:cNvSpPr txBox="1">
            <a:spLocks noChangeArrowheads="1"/>
          </p:cNvSpPr>
          <p:nvPr/>
        </p:nvSpPr>
        <p:spPr bwMode="auto">
          <a:xfrm>
            <a:off x="1857672" y="5128809"/>
            <a:ext cx="5234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我們可以為磁偶極矩 </a:t>
            </a:r>
            <a:r>
              <a:rPr lang="en-US" altLang="zh-TW" sz="1800" dirty="0"/>
              <a:t>Dipole Moment</a:t>
            </a:r>
            <a:r>
              <a:rPr lang="zh-TW" altLang="en-US" sz="1800" dirty="0"/>
              <a:t>設定一個方向：</a:t>
            </a:r>
          </a:p>
        </p:txBody>
      </p:sp>
      <p:sp>
        <p:nvSpPr>
          <p:cNvPr id="51211" name="文字方塊 13"/>
          <p:cNvSpPr txBox="1">
            <a:spLocks noChangeArrowheads="1"/>
          </p:cNvSpPr>
          <p:nvPr/>
        </p:nvSpPr>
        <p:spPr bwMode="auto">
          <a:xfrm>
            <a:off x="1857673" y="46732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一個封閉迴路稱為磁偶極 </a:t>
            </a:r>
            <a:r>
              <a:rPr lang="en-US" altLang="zh-TW" sz="1800" dirty="0"/>
              <a:t>Magnetic Dipole </a:t>
            </a:r>
            <a:endParaRPr lang="zh-TW" altLang="en-US" sz="1800" dirty="0"/>
          </a:p>
        </p:txBody>
      </p:sp>
      <p:sp>
        <p:nvSpPr>
          <p:cNvPr id="51212" name="文字方塊 14"/>
          <p:cNvSpPr txBox="1">
            <a:spLocks noChangeArrowheads="1"/>
          </p:cNvSpPr>
          <p:nvPr/>
        </p:nvSpPr>
        <p:spPr bwMode="auto">
          <a:xfrm>
            <a:off x="1867694" y="6165304"/>
            <a:ext cx="2879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此式不只適用於圓形迴路</a:t>
            </a:r>
          </a:p>
        </p:txBody>
      </p:sp>
      <p:pic>
        <p:nvPicPr>
          <p:cNvPr id="13" name="Picture 3" descr="D:\Dropbox\Documents\課程\YoungTextBook\Images\Chapter28\A_Images\A_Figures_and_Photos\28_13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3" y="2847739"/>
            <a:ext cx="2272258" cy="17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blipFill rotWithShape="1">
                <a:blip r:embed="rId6"/>
                <a:stretch>
                  <a:fillRect t="-20896" r="-21212" b="-4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2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51211" grpId="0"/>
      <p:bldP spid="5121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D:\Dropbox\Documents\課程\YoungTextBook\Images\Chapter27\A_Images\A_Figures_and_Photos\27_3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2746039" cy="26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14"/>
          <p:cNvSpPr txBox="1">
            <a:spLocks noChangeArrowheads="1"/>
          </p:cNvSpPr>
          <p:nvPr/>
        </p:nvSpPr>
        <p:spPr bwMode="auto">
          <a:xfrm>
            <a:off x="4716463" y="1941337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此式適用於任何形狀的迴路。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4716463" y="4652963"/>
            <a:ext cx="323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而且磁偶極矩可以疊加。</a:t>
            </a:r>
          </a:p>
        </p:txBody>
      </p:sp>
      <p:pic>
        <p:nvPicPr>
          <p:cNvPr id="7" name="Picture 2" descr="D:\Dropbox\Documents\課程\YoungTextBook\Images\Chapter27\A_Images\A_Figures_and_Photos\27_3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266709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20482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9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文字方塊 13"/>
          <p:cNvSpPr txBox="1">
            <a:spLocks noChangeArrowheads="1"/>
          </p:cNvSpPr>
          <p:nvPr/>
        </p:nvSpPr>
        <p:spPr bwMode="auto">
          <a:xfrm>
            <a:off x="2011003" y="5777611"/>
            <a:ext cx="5123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磁偶極遠方的磁場與電偶極遠方的電場完全一樣！</a:t>
            </a:r>
          </a:p>
        </p:txBody>
      </p:sp>
      <p:pic>
        <p:nvPicPr>
          <p:cNvPr id="52229" name="Picture 16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9696" y="688459"/>
            <a:ext cx="2481882" cy="24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3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>
            <a:off x="2475231" y="3352755"/>
            <a:ext cx="24627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94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8203" y="2277589"/>
            <a:ext cx="2848743" cy="28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09581" y="1556792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電偶極周圍的電場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8_06_Figu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64270" r="21249" b="9853"/>
          <a:stretch/>
        </p:blipFill>
        <p:spPr>
          <a:xfrm>
            <a:off x="1368203" y="4375680"/>
            <a:ext cx="3028950" cy="14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3"/>
          <p:cNvSpPr txBox="1">
            <a:spLocks noChangeArrowheads="1"/>
          </p:cNvSpPr>
          <p:nvPr/>
        </p:nvSpPr>
        <p:spPr bwMode="auto">
          <a:xfrm>
            <a:off x="2017434" y="4796855"/>
            <a:ext cx="5794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現在計算移動的電荷即電流所產生的磁場。</a:t>
            </a:r>
          </a:p>
        </p:txBody>
      </p:sp>
      <p:sp>
        <p:nvSpPr>
          <p:cNvPr id="12" name="文字方塊 28"/>
          <p:cNvSpPr txBox="1">
            <a:spLocks noChangeArrowheads="1"/>
          </p:cNvSpPr>
          <p:nvPr/>
        </p:nvSpPr>
        <p:spPr bwMode="auto">
          <a:xfrm>
            <a:off x="1259632" y="1674416"/>
            <a:ext cx="64807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移動的電荷在周圍產生磁場，磁場對當地的移動電荷施磁力！</a:t>
            </a:r>
          </a:p>
        </p:txBody>
      </p:sp>
      <p:sp>
        <p:nvSpPr>
          <p:cNvPr id="3085" name="矩形 12"/>
          <p:cNvSpPr>
            <a:spLocks noChangeArrowheads="1"/>
          </p:cNvSpPr>
          <p:nvPr/>
        </p:nvSpPr>
        <p:spPr bwMode="auto">
          <a:xfrm>
            <a:off x="2039571" y="4293096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已經討論了磁場對移動電荷所施磁力！</a:t>
            </a:r>
          </a:p>
        </p:txBody>
      </p:sp>
      <p:sp>
        <p:nvSpPr>
          <p:cNvPr id="2" name="橢圓 14">
            <a:extLst>
              <a:ext uri="{FF2B5EF4-FFF2-40B4-BE49-F238E27FC236}">
                <a16:creationId xmlns:a16="http://schemas.microsoft.com/office/drawing/2014/main" id="{34319229-449B-FA79-81A8-D0E49038FF78}"/>
              </a:ext>
            </a:extLst>
          </p:cNvPr>
          <p:cNvSpPr/>
          <p:nvPr/>
        </p:nvSpPr>
        <p:spPr>
          <a:xfrm>
            <a:off x="2563812" y="3362520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5">
            <a:extLst>
              <a:ext uri="{FF2B5EF4-FFF2-40B4-BE49-F238E27FC236}">
                <a16:creationId xmlns:a16="http://schemas.microsoft.com/office/drawing/2014/main" id="{B6181770-EDC8-3203-E3E1-3BA8C75F5467}"/>
              </a:ext>
            </a:extLst>
          </p:cNvPr>
          <p:cNvSpPr/>
          <p:nvPr/>
        </p:nvSpPr>
        <p:spPr>
          <a:xfrm>
            <a:off x="4564062" y="3362520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7">
            <a:extLst>
              <a:ext uri="{FF2B5EF4-FFF2-40B4-BE49-F238E27FC236}">
                <a16:creationId xmlns:a16="http://schemas.microsoft.com/office/drawing/2014/main" id="{3F01D777-9C13-0679-CC1E-7BDED42AED0D}"/>
              </a:ext>
            </a:extLst>
          </p:cNvPr>
          <p:cNvCxnSpPr>
            <a:stCxn id="2" idx="0"/>
          </p:cNvCxnSpPr>
          <p:nvPr/>
        </p:nvCxnSpPr>
        <p:spPr>
          <a:xfrm rot="5400000" flipH="1" flipV="1">
            <a:off x="2582069" y="2880713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8">
            <a:extLst>
              <a:ext uri="{FF2B5EF4-FFF2-40B4-BE49-F238E27FC236}">
                <a16:creationId xmlns:a16="http://schemas.microsoft.com/office/drawing/2014/main" id="{E0143932-5300-98E7-EC3C-9A101DE04C36}"/>
              </a:ext>
            </a:extLst>
          </p:cNvPr>
          <p:cNvCxnSpPr/>
          <p:nvPr/>
        </p:nvCxnSpPr>
        <p:spPr>
          <a:xfrm flipV="1">
            <a:off x="4706937" y="3005332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向右箭號 19">
            <a:extLst>
              <a:ext uri="{FF2B5EF4-FFF2-40B4-BE49-F238E27FC236}">
                <a16:creationId xmlns:a16="http://schemas.microsoft.com/office/drawing/2014/main" id="{7F931D40-ED50-8FE5-24AC-F0282B3F05B4}"/>
              </a:ext>
            </a:extLst>
          </p:cNvPr>
          <p:cNvSpPr/>
          <p:nvPr/>
        </p:nvSpPr>
        <p:spPr>
          <a:xfrm>
            <a:off x="2934879" y="3326801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0">
                <a:extLst>
                  <a:ext uri="{FF2B5EF4-FFF2-40B4-BE49-F238E27FC236}">
                    <a16:creationId xmlns:a16="http://schemas.microsoft.com/office/drawing/2014/main" id="{AA7E93C0-BF88-F554-4FEA-ADDFA0FA01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9444" y="3493988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7" name="文字方塊 20">
                <a:extLst>
                  <a:ext uri="{FF2B5EF4-FFF2-40B4-BE49-F238E27FC236}">
                    <a16:creationId xmlns:a16="http://schemas.microsoft.com/office/drawing/2014/main" id="{AA7E93C0-BF88-F554-4FEA-ADDFA0FA0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9444" y="3493988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82771701-1F6C-99CF-1F77-36BD98BAD5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6254" y="3536978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82771701-1F6C-99CF-1F77-36BD98BA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6254" y="3536978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9E84A7BC-A9BD-5CA2-4F01-6470D7DC9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1581" y="3291082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9" name="文字方塊 22">
                <a:extLst>
                  <a:ext uri="{FF2B5EF4-FFF2-40B4-BE49-F238E27FC236}">
                    <a16:creationId xmlns:a16="http://schemas.microsoft.com/office/drawing/2014/main" id="{9E84A7BC-A9BD-5CA2-4F01-6470D7DC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1581" y="3291082"/>
                <a:ext cx="500062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弧形箭號 (下彎) 23">
            <a:extLst>
              <a:ext uri="{FF2B5EF4-FFF2-40B4-BE49-F238E27FC236}">
                <a16:creationId xmlns:a16="http://schemas.microsoft.com/office/drawing/2014/main" id="{980436BB-E39B-5DBE-D398-077C3311DDDA}"/>
              </a:ext>
            </a:extLst>
          </p:cNvPr>
          <p:cNvSpPr/>
          <p:nvPr/>
        </p:nvSpPr>
        <p:spPr>
          <a:xfrm>
            <a:off x="4365625" y="2933895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7">
                <a:extLst>
                  <a:ext uri="{FF2B5EF4-FFF2-40B4-BE49-F238E27FC236}">
                    <a16:creationId xmlns:a16="http://schemas.microsoft.com/office/drawing/2014/main" id="{2EF29D65-D98F-644E-144B-E8BF36231DE8}"/>
                  </a:ext>
                </a:extLst>
              </p:cNvPr>
              <p:cNvSpPr txBox="1"/>
              <p:nvPr/>
            </p:nvSpPr>
            <p:spPr bwMode="auto">
              <a:xfrm>
                <a:off x="4375760" y="2446083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7">
                <a:extLst>
                  <a:ext uri="{FF2B5EF4-FFF2-40B4-BE49-F238E27FC236}">
                    <a16:creationId xmlns:a16="http://schemas.microsoft.com/office/drawing/2014/main" id="{2EF29D65-D98F-644E-144B-E8BF36231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5760" y="2446083"/>
                <a:ext cx="392480" cy="402931"/>
              </a:xfrm>
              <a:prstGeom prst="rect">
                <a:avLst/>
              </a:prstGeom>
              <a:blipFill>
                <a:blip r:embed="rId5"/>
                <a:stretch>
                  <a:fillRect t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FD34D044-6EF6-5404-07AE-AA11034DB1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6668" y="2390969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2" name="文字方塊 24">
                <a:extLst>
                  <a:ext uri="{FF2B5EF4-FFF2-40B4-BE49-F238E27FC236}">
                    <a16:creationId xmlns:a16="http://schemas.microsoft.com/office/drawing/2014/main" id="{FD34D044-6EF6-5404-07AE-AA11034DB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6668" y="2390969"/>
                <a:ext cx="509587" cy="400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5">
                <a:extLst>
                  <a:ext uri="{FF2B5EF4-FFF2-40B4-BE49-F238E27FC236}">
                    <a16:creationId xmlns:a16="http://schemas.microsoft.com/office/drawing/2014/main" id="{FAD1C1FD-C942-CEF8-D28C-CE6C5AE8C8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1707" y="2790454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3" name="文字方塊 25">
                <a:extLst>
                  <a:ext uri="{FF2B5EF4-FFF2-40B4-BE49-F238E27FC236}">
                    <a16:creationId xmlns:a16="http://schemas.microsoft.com/office/drawing/2014/main" id="{FAD1C1FD-C942-CEF8-D28C-CE6C5AE8C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1707" y="2790454"/>
                <a:ext cx="357187" cy="4000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40714-9740-EFE0-656F-6718D9214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>
            <a:extLst>
              <a:ext uri="{FF2B5EF4-FFF2-40B4-BE49-F238E27FC236}">
                <a16:creationId xmlns:a16="http://schemas.microsoft.com/office/drawing/2014/main" id="{6E1031A2-1407-750B-9E1B-51396496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824955-A7EF-E844-4B5F-D6F5207C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5989323"/>
            <a:ext cx="5700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電流迴路的磁力線與磁鐵相同，他們都是磁偶極！</a:t>
            </a:r>
          </a:p>
        </p:txBody>
      </p:sp>
    </p:spTree>
    <p:extLst>
      <p:ext uri="{BB962C8B-B14F-4D97-AF65-F5344CB8AC3E}">
        <p14:creationId xmlns:p14="http://schemas.microsoft.com/office/powerpoint/2010/main" val="373419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3" descr="D:\Dropbox\Documents\課程\YoungTextBook\Images\Chapter27\A_Images\A_Figures_and_Photos\27_3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3206"/>
          <a:stretch>
            <a:fillRect/>
          </a:stretch>
        </p:blipFill>
        <p:spPr bwMode="auto">
          <a:xfrm>
            <a:off x="2483768" y="1052736"/>
            <a:ext cx="3689127" cy="28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473602" y="537640"/>
            <a:ext cx="3671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磁偶極在均勻磁場中所受的磁效應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67422" y="5763892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所受力矩只由磁偶極矩向量決定。</a:t>
            </a:r>
          </a:p>
        </p:txBody>
      </p:sp>
      <p:sp>
        <p:nvSpPr>
          <p:cNvPr id="56329" name="Text Box 7"/>
          <p:cNvSpPr txBox="1">
            <a:spLocks noChangeArrowheads="1"/>
          </p:cNvSpPr>
          <p:nvPr/>
        </p:nvSpPr>
        <p:spPr bwMode="auto">
          <a:xfrm>
            <a:off x="2394384" y="4035700"/>
            <a:ext cx="386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受力為零，力矩不為零：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𝑖𝑎𝐵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𝑏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2354548" y="6136633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力矩會推動磁偶極至平行磁場的方向！</a:t>
            </a:r>
          </a:p>
        </p:txBody>
      </p:sp>
    </p:spTree>
    <p:extLst>
      <p:ext uri="{BB962C8B-B14F-4D97-AF65-F5344CB8AC3E}">
        <p14:creationId xmlns:p14="http://schemas.microsoft.com/office/powerpoint/2010/main" val="3334588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72384" r="10776" b="2380"/>
          <a:stretch/>
        </p:blipFill>
        <p:spPr bwMode="auto">
          <a:xfrm>
            <a:off x="3275856" y="1453426"/>
            <a:ext cx="2342444" cy="154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文字方塊 3"/>
          <p:cNvSpPr txBox="1">
            <a:spLocks noChangeArrowheads="1"/>
          </p:cNvSpPr>
          <p:nvPr/>
        </p:nvSpPr>
        <p:spPr bwMode="auto">
          <a:xfrm>
            <a:off x="2483768" y="949370"/>
            <a:ext cx="4320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在磁場中，磁偶極會趨向與磁場同向！</a:t>
            </a:r>
          </a:p>
        </p:txBody>
      </p:sp>
      <p:pic>
        <p:nvPicPr>
          <p:cNvPr id="7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3051944" y="3901698"/>
            <a:ext cx="29860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83768" y="3253626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這就是為什麼可以以磁鐵指向來定義磁場方向</a:t>
            </a:r>
          </a:p>
        </p:txBody>
      </p:sp>
    </p:spTree>
    <p:extLst>
      <p:ext uri="{BB962C8B-B14F-4D97-AF65-F5344CB8AC3E}">
        <p14:creationId xmlns:p14="http://schemas.microsoft.com/office/powerpoint/2010/main" val="906052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048000" y="838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在均勻電場中的電偶極</a:t>
            </a:r>
          </a:p>
        </p:txBody>
      </p:sp>
      <p:pic>
        <p:nvPicPr>
          <p:cNvPr id="57347" name="Picture 5" descr="F2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54" y="1419660"/>
            <a:ext cx="3000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8"/>
          <p:cNvSpPr txBox="1">
            <a:spLocks noChangeArrowheads="1"/>
          </p:cNvSpPr>
          <p:nvPr/>
        </p:nvSpPr>
        <p:spPr bwMode="auto">
          <a:xfrm>
            <a:off x="1979613" y="5949950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磁偶極在磁場中的效應與電偶及在電場中一模一樣！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blipFill rotWithShape="1">
                <a:blip r:embed="rId3"/>
                <a:stretch>
                  <a:fillRect t="-10606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985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7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3" y="2924944"/>
            <a:ext cx="26812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306702" y="1340768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我們可以用位能來討論磁場中的磁偶極：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306702" y="908720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zh-TW" altLang="en-US" sz="1800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blipFill>
                <a:blip r:embed="rId3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502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27\A_Images\A_Figures_and_Photos\27_3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20713"/>
            <a:ext cx="3575575" cy="44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1692274" y="6052343"/>
            <a:ext cx="655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在不均勻磁場中，合力不為零，力的方向傾向使能量 </a:t>
            </a:r>
            <a:r>
              <a:rPr lang="en-US" altLang="zh-TW" sz="1800" i="1" dirty="0"/>
              <a:t>U</a:t>
            </a:r>
            <a:r>
              <a:rPr lang="zh-TW" altLang="en-US" sz="1800" dirty="0"/>
              <a:t> 降低。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blipFill>
                <a:blip r:embed="rId3"/>
                <a:stretch>
                  <a:fillRect t="-3226"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668914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</a:t>
            </a:r>
          </a:p>
        </p:txBody>
      </p:sp>
    </p:spTree>
    <p:extLst>
      <p:ext uri="{BB962C8B-B14F-4D97-AF65-F5344CB8AC3E}">
        <p14:creationId xmlns:p14="http://schemas.microsoft.com/office/powerpoint/2010/main" val="64823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116013" y="1628775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磁偶極在磁場中的受力矩：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1116013" y="4437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力矩傾向使磁偶極旋轉至與磁場同向。</a:t>
            </a:r>
          </a:p>
        </p:txBody>
      </p:sp>
      <p:pic>
        <p:nvPicPr>
          <p:cNvPr id="62471" name="Picture 7" descr="fig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2"/>
          <a:stretch/>
        </p:blipFill>
        <p:spPr bwMode="auto">
          <a:xfrm>
            <a:off x="5220072" y="1700352"/>
            <a:ext cx="2789159" cy="19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1116013" y="3284538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磁偶極在磁場中的能量：</a:t>
            </a:r>
          </a:p>
        </p:txBody>
      </p:sp>
      <p:pic>
        <p:nvPicPr>
          <p:cNvPr id="62473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012" y="3694906"/>
            <a:ext cx="2282316" cy="18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16013" y="5157192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旋轉的帶電粒子是一個磁偶極。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31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979712" y="5989323"/>
            <a:ext cx="5700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電流迴路的磁力線與磁鐵相同，他們都是磁偶極！</a:t>
            </a:r>
          </a:p>
        </p:txBody>
      </p:sp>
    </p:spTree>
    <p:extLst>
      <p:ext uri="{BB962C8B-B14F-4D97-AF65-F5344CB8AC3E}">
        <p14:creationId xmlns:p14="http://schemas.microsoft.com/office/powerpoint/2010/main" val="2019909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15816" y="612125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螺線管的磁場也與磁鐵的磁場相同！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254814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06610" y="2564904"/>
            <a:ext cx="6048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安培提出假設：磁鐵其實是一群封閉迴路組成</a:t>
            </a:r>
          </a:p>
        </p:txBody>
      </p:sp>
      <p:sp>
        <p:nvSpPr>
          <p:cNvPr id="54278" name="文字方塊 6"/>
          <p:cNvSpPr txBox="1">
            <a:spLocks noChangeArrowheads="1"/>
          </p:cNvSpPr>
          <p:nvPr/>
        </p:nvSpPr>
        <p:spPr bwMode="auto">
          <a:xfrm>
            <a:off x="705701" y="2996529"/>
            <a:ext cx="6408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所以磁鐵切開後，依舊是封閉迴路的群組（原來群組的子群）</a:t>
            </a:r>
            <a:endParaRPr lang="en-US" altLang="zh-TW" sz="1800" dirty="0"/>
          </a:p>
        </p:txBody>
      </p:sp>
      <p:sp>
        <p:nvSpPr>
          <p:cNvPr id="54280" name="文字方塊 9"/>
          <p:cNvSpPr txBox="1">
            <a:spLocks noChangeArrowheads="1"/>
          </p:cNvSpPr>
          <p:nvPr/>
        </p:nvSpPr>
        <p:spPr bwMode="auto">
          <a:xfrm>
            <a:off x="709456" y="3460874"/>
            <a:ext cx="4321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每一個群還是有南北極！</a:t>
            </a:r>
          </a:p>
        </p:txBody>
      </p:sp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30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b="15833"/>
          <a:stretch/>
        </p:blipFill>
        <p:spPr bwMode="auto">
          <a:xfrm>
            <a:off x="7380312" y="672232"/>
            <a:ext cx="1162696" cy="174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3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r="70123" b="15833"/>
          <a:stretch/>
        </p:blipFill>
        <p:spPr bwMode="auto">
          <a:xfrm>
            <a:off x="5364088" y="694067"/>
            <a:ext cx="1624713" cy="1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27_08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4670445" y="4167992"/>
            <a:ext cx="4440172" cy="2487566"/>
          </a:xfrm>
          <a:prstGeom prst="rect">
            <a:avLst/>
          </a:prstGeom>
        </p:spPr>
      </p:pic>
      <p:pic>
        <p:nvPicPr>
          <p:cNvPr id="20" name="Picture 1" descr="27_07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653984" y="4198824"/>
            <a:ext cx="3720092" cy="22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1371959" y="1129587"/>
            <a:ext cx="2808312" cy="298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414587" y="620688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庫倫定律：單一個點電荷周圍的電場</a:t>
            </a:r>
          </a:p>
        </p:txBody>
      </p:sp>
      <p:pic>
        <p:nvPicPr>
          <p:cNvPr id="31750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585615" y="2310687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801000" y="2082087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867800" y="1979076"/>
            <a:ext cx="1905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01759"/>
              </p:ext>
            </p:extLst>
          </p:nvPr>
        </p:nvGraphicFramePr>
        <p:xfrm>
          <a:off x="3388182" y="2177337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182" y="2177337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19530"/>
              </p:ext>
            </p:extLst>
          </p:nvPr>
        </p:nvGraphicFramePr>
        <p:xfrm>
          <a:off x="3872562" y="1506109"/>
          <a:ext cx="3762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2562" y="1506109"/>
                        <a:ext cx="3762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D:\Dropbox\Documents\課程\YoungTextBook\Images\Chapter21\A_Images\A_Figures_and_Photos\21_21_Figur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0"/>
          <a:stretch/>
        </p:blipFill>
        <p:spPr bwMode="auto">
          <a:xfrm>
            <a:off x="1403648" y="4395255"/>
            <a:ext cx="3482454" cy="19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477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2" y="404665"/>
            <a:ext cx="2297247" cy="2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32008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1257612" y="5118437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磁鐵是一個由許多磁偶極組成的磁偶極。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1237203" y="6089658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磁偶極矩由南極指向北極！</a:t>
            </a:r>
          </a:p>
        </p:txBody>
      </p:sp>
      <p:pic>
        <p:nvPicPr>
          <p:cNvPr id="12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39199" r="21062" b="42052"/>
          <a:stretch/>
        </p:blipFill>
        <p:spPr bwMode="auto">
          <a:xfrm>
            <a:off x="6137332" y="5056858"/>
            <a:ext cx="1744133" cy="11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/>
              <p:cNvSpPr txBox="1">
                <a:spLocks noChangeArrowheads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磁鐵的性質由它的磁偶極矩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完全決定。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148" t="-21667" r="-574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27_08_Figur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1075954" y="404664"/>
            <a:ext cx="4440172" cy="24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9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2627783" y="980728"/>
            <a:ext cx="367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旋轉的帶電粒子就是一個磁偶極，</a:t>
            </a: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4932363" y="2832029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磁偶極矩與角動量成正比</a:t>
            </a:r>
          </a:p>
        </p:txBody>
      </p:sp>
      <p:pic>
        <p:nvPicPr>
          <p:cNvPr id="65542" name="Picture 7" descr="D:\Dropbox\Documents\課程\YoungTextBook\Images\Chapter28\A_Images\A_Figures_and_Photos\28_2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" y="1773238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4231511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有角動量的帶電粒子是一個磁偶極！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77322" y="5157192"/>
            <a:ext cx="6351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原子中有許多有角動量的電子，因此原子常是磁偶極。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𝑒𝑟𝑣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563888" y="3429000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此式對電子波也成立！</a:t>
            </a:r>
          </a:p>
        </p:txBody>
      </p:sp>
    </p:spTree>
    <p:extLst>
      <p:ext uri="{BB962C8B-B14F-4D97-AF65-F5344CB8AC3E}">
        <p14:creationId xmlns:p14="http://schemas.microsoft.com/office/powerpoint/2010/main" val="2639353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Users\Vincent\Downloads\Data\Knight\Media\Chapter33\Images\33_5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>
            <a:fillRect/>
          </a:stretch>
        </p:blipFill>
        <p:spPr bwMode="auto">
          <a:xfrm>
            <a:off x="827088" y="1484313"/>
            <a:ext cx="33115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:\Users\Vincent\Downloads\Data\Knight\Media\Chapter33\Images\33_53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5" b="4779"/>
          <a:stretch>
            <a:fillRect/>
          </a:stretch>
        </p:blipFill>
        <p:spPr bwMode="auto">
          <a:xfrm>
            <a:off x="5436096" y="1341437"/>
            <a:ext cx="32972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文字方塊 4"/>
          <p:cNvSpPr txBox="1">
            <a:spLocks noChangeArrowheads="1"/>
          </p:cNvSpPr>
          <p:nvPr/>
        </p:nvSpPr>
        <p:spPr bwMode="auto">
          <a:xfrm>
            <a:off x="900113" y="5589588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物質中本來就有許多磁鐵（磁偶極）</a:t>
            </a:r>
          </a:p>
        </p:txBody>
      </p:sp>
      <p:sp>
        <p:nvSpPr>
          <p:cNvPr id="68614" name="文字方塊 5"/>
          <p:cNvSpPr txBox="1">
            <a:spLocks noChangeArrowheads="1"/>
          </p:cNvSpPr>
          <p:nvPr/>
        </p:nvSpPr>
        <p:spPr bwMode="auto">
          <a:xfrm>
            <a:off x="4787900" y="5589588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外加磁場可能使磁偶極排列同向（磁化）</a:t>
            </a:r>
          </a:p>
        </p:txBody>
      </p:sp>
    </p:spTree>
    <p:extLst>
      <p:ext uri="{BB962C8B-B14F-4D97-AF65-F5344CB8AC3E}">
        <p14:creationId xmlns:p14="http://schemas.microsoft.com/office/powerpoint/2010/main" val="1033852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0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411760" y="1484783"/>
            <a:ext cx="5095254" cy="4605565"/>
          </a:xfrm>
          <a:prstGeom prst="rect">
            <a:avLst/>
          </a:prstGeom>
        </p:spPr>
      </p:pic>
      <p:sp>
        <p:nvSpPr>
          <p:cNvPr id="3" name="文字方塊 5"/>
          <p:cNvSpPr txBox="1">
            <a:spLocks noChangeArrowheads="1"/>
          </p:cNvSpPr>
          <p:nvPr/>
        </p:nvSpPr>
        <p:spPr bwMode="auto">
          <a:xfrm>
            <a:off x="899592" y="908720"/>
            <a:ext cx="799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如果外加磁場消失後，磁偶極的排列（磁化）還能維持，這就形成磁鐵。</a:t>
            </a:r>
          </a:p>
        </p:txBody>
      </p:sp>
    </p:spTree>
    <p:extLst>
      <p:ext uri="{BB962C8B-B14F-4D97-AF65-F5344CB8AC3E}">
        <p14:creationId xmlns:p14="http://schemas.microsoft.com/office/powerpoint/2010/main" val="2731246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2051720" y="2276475"/>
            <a:ext cx="187406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211960" y="227647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帶電粒子自旋也會形成的磁偶極</a:t>
            </a:r>
          </a:p>
        </p:txBody>
      </p:sp>
      <p:pic>
        <p:nvPicPr>
          <p:cNvPr id="71685" name="Picture 4" descr="D:\Downloads\Data\Serway\VII\Media\Images\chapter30\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46" y="3645024"/>
            <a:ext cx="1440160" cy="15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866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3419475" y="6921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NMR </a:t>
            </a:r>
            <a:r>
              <a:rPr lang="zh-TW" altLang="en-US" sz="1800">
                <a:solidFill>
                  <a:srgbClr val="FF0000"/>
                </a:solidFill>
              </a:rPr>
              <a:t>核磁共振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Text Box 5"/>
              <p:cNvSpPr txBox="1">
                <a:spLocks noChangeArrowheads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氫原子核（質子）的自旋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=1/2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270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3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8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37"/>
          <a:stretch>
            <a:fillRect/>
          </a:stretch>
        </p:blipFill>
        <p:spPr bwMode="auto">
          <a:xfrm>
            <a:off x="1403350" y="4221163"/>
            <a:ext cx="26638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D:\Dropbox\Documents\課程\YoungTextBook\Images\Chapter43\A_Images\A_Figures_and_Photos\43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>
            <a:fillRect/>
          </a:stretch>
        </p:blipFill>
        <p:spPr bwMode="auto">
          <a:xfrm>
            <a:off x="468313" y="1700213"/>
            <a:ext cx="81359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6" b="19315"/>
          <a:stretch>
            <a:fillRect/>
          </a:stretch>
        </p:blipFill>
        <p:spPr bwMode="auto">
          <a:xfrm>
            <a:off x="5219700" y="4292600"/>
            <a:ext cx="27003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文字方塊 8"/>
          <p:cNvSpPr txBox="1">
            <a:spLocks noChangeArrowheads="1"/>
          </p:cNvSpPr>
          <p:nvPr/>
        </p:nvSpPr>
        <p:spPr bwMode="auto">
          <a:xfrm>
            <a:off x="2411413" y="587692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放出的光子大約在無線電波的頻率範圍</a:t>
            </a:r>
          </a:p>
        </p:txBody>
      </p:sp>
      <p:pic>
        <p:nvPicPr>
          <p:cNvPr id="72712" name="Picture 7" descr="atom_h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131445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5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3515072" y="2349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NMR </a:t>
            </a:r>
            <a:r>
              <a:rPr lang="zh-TW" altLang="en-US" sz="1800" dirty="0">
                <a:solidFill>
                  <a:srgbClr val="FF0000"/>
                </a:solidFill>
              </a:rPr>
              <a:t>核磁共振</a:t>
            </a:r>
          </a:p>
        </p:txBody>
      </p:sp>
      <p:pic>
        <p:nvPicPr>
          <p:cNvPr id="73731" name="Picture 7" descr="F4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6" b="21425"/>
          <a:stretch>
            <a:fillRect/>
          </a:stretch>
        </p:blipFill>
        <p:spPr bwMode="auto">
          <a:xfrm>
            <a:off x="539750" y="1341438"/>
            <a:ext cx="2641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F40_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>
            <a:fillRect/>
          </a:stretch>
        </p:blipFill>
        <p:spPr bwMode="auto">
          <a:xfrm>
            <a:off x="539750" y="2708275"/>
            <a:ext cx="2663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3492500" y="69215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氫原子核所受磁場會被周圍原子輕微改變</a:t>
            </a:r>
          </a:p>
        </p:txBody>
      </p:sp>
      <p:sp>
        <p:nvSpPr>
          <p:cNvPr id="73734" name="文字方塊 7"/>
          <p:cNvSpPr txBox="1">
            <a:spLocks noChangeArrowheads="1"/>
          </p:cNvSpPr>
          <p:nvPr/>
        </p:nvSpPr>
        <p:spPr bwMode="auto">
          <a:xfrm>
            <a:off x="3492500" y="119697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能階差也會被周圍原子輕微改變</a:t>
            </a:r>
          </a:p>
        </p:txBody>
      </p:sp>
      <p:sp>
        <p:nvSpPr>
          <p:cNvPr id="73735" name="文字方塊 8"/>
          <p:cNvSpPr txBox="1">
            <a:spLocks noChangeArrowheads="1"/>
          </p:cNvSpPr>
          <p:nvPr/>
        </p:nvSpPr>
        <p:spPr bwMode="auto">
          <a:xfrm>
            <a:off x="3492500" y="1700213"/>
            <a:ext cx="482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測放出的微波頻率可了解氫原子周圍的環境。</a:t>
            </a:r>
          </a:p>
        </p:txBody>
      </p:sp>
      <p:pic>
        <p:nvPicPr>
          <p:cNvPr id="73736" name="Picture 1" descr="D:\Dropbox\Documents\課程\YoungTextBook\Images\Chapter43\A_Images\A_Figures_and_Photos\43_01_Figur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41386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" descr="D:\Dropbox\Documents\課程\YoungTextBook\Images\Chapter43\A_Images\A_Figures_and_Photos\43_01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r="11694" b="2303"/>
          <a:stretch>
            <a:fillRect/>
          </a:stretch>
        </p:blipFill>
        <p:spPr bwMode="auto">
          <a:xfrm>
            <a:off x="3635375" y="4508500"/>
            <a:ext cx="2266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70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B3B3006-B330-174C-AF4D-3D30C93E7ED3}"/>
              </a:ext>
            </a:extLst>
          </p:cNvPr>
          <p:cNvSpPr txBox="1"/>
          <p:nvPr/>
        </p:nvSpPr>
        <p:spPr bwMode="auto">
          <a:xfrm>
            <a:off x="3707904" y="517329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安培定律</a:t>
            </a:r>
          </a:p>
        </p:txBody>
      </p:sp>
      <p:pic>
        <p:nvPicPr>
          <p:cNvPr id="3" name="Picture 2" descr="28_15_Figure.jpg">
            <a:extLst>
              <a:ext uri="{FF2B5EF4-FFF2-40B4-BE49-F238E27FC236}">
                <a16:creationId xmlns:a16="http://schemas.microsoft.com/office/drawing/2014/main" id="{B58BFB1A-B618-1D48-AEB0-87E69E4E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2447764" y="2204863"/>
            <a:ext cx="3341510" cy="4224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與它的源頭：電流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blipFill>
                <a:blip r:embed="rId3"/>
                <a:stretch>
                  <a:fillRect l="-897" t="-3175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/>
              <p:nvPr/>
            </p:nvSpPr>
            <p:spPr>
              <a:xfrm>
                <a:off x="2447764" y="918148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4" y="918148"/>
                <a:ext cx="3903191" cy="369332"/>
              </a:xfrm>
              <a:prstGeom prst="rect">
                <a:avLst/>
              </a:prstGeom>
              <a:blipFill>
                <a:blip r:embed="rId4"/>
                <a:stretch>
                  <a:fillRect l="-129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305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178810" y="170053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5851" name="文字方塊 9"/>
          <p:cNvSpPr txBox="1">
            <a:spLocks noChangeArrowheads="1"/>
          </p:cNvSpPr>
          <p:nvPr/>
        </p:nvSpPr>
        <p:spPr bwMode="auto">
          <a:xfrm>
            <a:off x="3255010" y="3572738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矩形 2"/>
          <p:cNvSpPr/>
          <p:nvPr/>
        </p:nvSpPr>
        <p:spPr>
          <a:xfrm>
            <a:off x="554344" y="4693786"/>
            <a:ext cx="3190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電荷是放射狀電場的來源，</a:t>
            </a:r>
          </a:p>
        </p:txBody>
      </p:sp>
      <p:sp>
        <p:nvSpPr>
          <p:cNvPr id="4" name="矩形 3"/>
          <p:cNvSpPr/>
          <p:nvPr/>
        </p:nvSpPr>
        <p:spPr>
          <a:xfrm>
            <a:off x="3333507" y="469378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挑出放射狀電場的面積分與電荷成正比：</a:t>
            </a:r>
          </a:p>
        </p:txBody>
      </p:sp>
      <p:pic>
        <p:nvPicPr>
          <p:cNvPr id="16" name="Picture 2" descr="28_15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1" b="3056"/>
          <a:stretch/>
        </p:blipFill>
        <p:spPr>
          <a:xfrm>
            <a:off x="583134" y="761067"/>
            <a:ext cx="2359768" cy="371285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134" y="5661248"/>
            <a:ext cx="627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電荷的電場不是迴旋狀，挑出迴旋狀電場的線積分恆為零：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00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1617716" y="4743366"/>
            <a:ext cx="4322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既然電流是漩渦狀磁場的來源，</a:t>
            </a:r>
          </a:p>
        </p:txBody>
      </p:sp>
      <p:sp>
        <p:nvSpPr>
          <p:cNvPr id="5" name="矩形 4"/>
          <p:cNvSpPr/>
          <p:nvPr/>
        </p:nvSpPr>
        <p:spPr>
          <a:xfrm>
            <a:off x="1633481" y="5175414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那麼挑出漩渦狀磁場的線積分是否與電流成正比？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3172973" y="5463446"/>
            <a:ext cx="360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7" name="Picture 2" descr="28_15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1633481" y="692696"/>
            <a:ext cx="2936563" cy="37128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 bwMode="auto">
          <a:xfrm>
            <a:off x="4716016" y="1506298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電流的磁力線非放射狀，磁通量恆為零。</a:t>
            </a:r>
          </a:p>
        </p:txBody>
      </p:sp>
    </p:spTree>
    <p:extLst>
      <p:ext uri="{BB962C8B-B14F-4D97-AF65-F5344CB8AC3E}">
        <p14:creationId xmlns:p14="http://schemas.microsoft.com/office/powerpoint/2010/main" val="3355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7"/>
              <p:cNvSpPr txBox="1">
                <a:spLocks noChangeArrowheads="1"/>
              </p:cNvSpPr>
              <p:nvPr/>
            </p:nvSpPr>
            <p:spPr bwMode="auto">
              <a:xfrm>
                <a:off x="899592" y="5085184"/>
                <a:ext cx="6561324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磁學中的庫倫定律應該預測一小段電流在周圍產生的磁場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24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5085184"/>
                <a:ext cx="6561324" cy="402931"/>
              </a:xfrm>
              <a:prstGeom prst="rect">
                <a:avLst/>
              </a:prstGeom>
              <a:blipFill>
                <a:blip r:embed="rId2"/>
                <a:stretch>
                  <a:fillRect l="-967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899592" y="521910"/>
            <a:ext cx="7525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磁學中的庫倫定律？</a:t>
            </a:r>
            <a:r>
              <a:rPr lang="zh-TW" altLang="en-US" sz="1800"/>
              <a:t>單獨的移動</a:t>
            </a:r>
            <a:r>
              <a:rPr lang="zh-TW" altLang="en-US" sz="1800" dirty="0"/>
              <a:t>電荷有電場，一般會以電流來討論磁場。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4" b="4065"/>
          <a:stretch/>
        </p:blipFill>
        <p:spPr bwMode="auto">
          <a:xfrm>
            <a:off x="2535004" y="1844824"/>
            <a:ext cx="2628340" cy="302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96680" y="5516538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不幸的是，一小段電流的磁場是無法像一小顆電荷的電場那樣單獨測量！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78775" y="836712"/>
                <a:ext cx="7525201" cy="464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小電荷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sz="1800" dirty="0"/>
                  <a:t>在磁學中就對應一小段導線的電流：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，</m:t>
                    </m:r>
                  </m:oMath>
                </a14:m>
                <a:endParaRPr lang="en-US" altLang="zh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75" y="836712"/>
                <a:ext cx="7525201" cy="464101"/>
              </a:xfrm>
              <a:prstGeom prst="rect">
                <a:avLst/>
              </a:prstGeom>
              <a:blipFill>
                <a:blip r:embed="rId4"/>
                <a:stretch>
                  <a:fillRect l="-67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341911"/>
              </p:ext>
            </p:extLst>
          </p:nvPr>
        </p:nvGraphicFramePr>
        <p:xfrm>
          <a:off x="4567585" y="2348880"/>
          <a:ext cx="595759" cy="29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31640" imgH="215640" progId="Equation.3">
                  <p:embed/>
                </p:oleObj>
              </mc:Choice>
              <mc:Fallback>
                <p:oleObj name="方程式" r:id="rId5" imgW="431640" imgH="215640" progId="Equation.3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585" y="2348880"/>
                        <a:ext cx="595759" cy="297879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3271297" y="4168729"/>
            <a:ext cx="1728192" cy="703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896680" y="5918953"/>
            <a:ext cx="5561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實驗上能測量的是一條導線周圍的磁場。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8F4B8-A209-1AEF-B95B-156557F1FAF4}"/>
                  </a:ext>
                </a:extLst>
              </p:cNvPr>
              <p:cNvSpPr txBox="1"/>
              <p:nvPr/>
            </p:nvSpPr>
            <p:spPr bwMode="auto">
              <a:xfrm>
                <a:off x="879022" y="1262160"/>
                <a:ext cx="7704855" cy="458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是該小段導線對應的位移，代表電荷運動的方向。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8F4B8-A209-1AEF-B95B-156557F1F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022" y="1262160"/>
                <a:ext cx="7704855" cy="458972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2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文字方塊 10"/>
              <p:cNvSpPr txBox="1">
                <a:spLocks noChangeArrowheads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線積分與封閉圓路徑的大小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無關！</a:t>
                </a:r>
              </a:p>
            </p:txBody>
          </p:sp>
        </mc:Choice>
        <mc:Fallback xmlns="">
          <p:sp>
            <p:nvSpPr>
              <p:cNvPr id="2048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blipFill>
                <a:blip r:embed="rId2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259632" y="3429000"/>
            <a:ext cx="6913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對於長直導線，取以導線為圓心的的圓形路徑，計算磁場線積分。</a:t>
            </a:r>
          </a:p>
        </p:txBody>
      </p:sp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1261410" y="3866247"/>
            <a:ext cx="66949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沿著整個路徑，磁場都與路徑同向，而且磁場大小是一個常數：</a:t>
            </a:r>
          </a:p>
        </p:txBody>
      </p:sp>
      <p:pic>
        <p:nvPicPr>
          <p:cNvPr id="20487" name="Picture 8" descr="D:\Dropbox\Documents\課程\YoungTextBook\Images\Chapter28\A_Images\A_Figures_and_Photos\28_16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29135" r="4987" b="7059"/>
          <a:stretch>
            <a:fillRect/>
          </a:stretch>
        </p:blipFill>
        <p:spPr bwMode="auto">
          <a:xfrm>
            <a:off x="1259632" y="764704"/>
            <a:ext cx="3138463" cy="25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88" name="文字方塊 10"/>
              <p:cNvSpPr txBox="1">
                <a:spLocks noChangeArrowheads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線積分與產生磁場的電流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2048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blipFill>
                <a:blip r:embed="rId4"/>
                <a:stretch>
                  <a:fillRect l="-102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blipFill>
                <a:blip r:embed="rId5"/>
                <a:stretch>
                  <a:fillRect l="-18681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ropbox\Documents\課程\YoungTextBook\Images\Chapter28\A_Images\A_Figures_and_Photos\28_1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4494"/>
          <a:stretch>
            <a:fillRect/>
          </a:stretch>
        </p:blipFill>
        <p:spPr bwMode="auto">
          <a:xfrm>
            <a:off x="1043608" y="2956622"/>
            <a:ext cx="233005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3669295" y="2956622"/>
            <a:ext cx="5160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進一步考慮包圍此電流的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封閉曲線：</a:t>
            </a:r>
          </a:p>
        </p:txBody>
      </p:sp>
      <p:pic>
        <p:nvPicPr>
          <p:cNvPr id="6" name="Picture 2" descr="28_1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>
          <a:xfrm>
            <a:off x="1059632" y="174077"/>
            <a:ext cx="5160252" cy="2598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blipFill>
                <a:blip r:embed="rId4"/>
                <a:stretch>
                  <a:fillRect l="-17080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線積分即以小位移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</m:oMath>
                </a14:m>
                <a:r>
                  <a:rPr lang="zh-TW" altLang="en-US" sz="1800" dirty="0"/>
                  <a:t>近似封閉曲線，再加總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m:rPr>
                        <m:brk/>
                      </m:rP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blipFill>
                <a:blip r:embed="rId5"/>
                <a:stretch>
                  <a:fillRect l="-708" t="-9091" r="-472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/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的計算可將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投影於圓周方向，即弧長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𝑟𝑑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  <a:blipFill>
                <a:blip r:embed="rId6"/>
                <a:stretch>
                  <a:fillRect t="-8824" r="-465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/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TW" sz="1800" dirty="0"/>
                  <a:t>而弧角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2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  <a:blipFill>
                <a:blip r:embed="rId7"/>
                <a:stretch>
                  <a:fillRect l="-69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15_Figur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763688" y="908720"/>
            <a:ext cx="5112568" cy="3812964"/>
          </a:xfrm>
          <a:prstGeom prst="rect">
            <a:avLst/>
          </a:prstGeom>
        </p:spPr>
      </p:pic>
      <p:sp>
        <p:nvSpPr>
          <p:cNvPr id="3" name="文字方塊 10"/>
          <p:cNvSpPr txBox="1">
            <a:spLocks noChangeArrowheads="1"/>
          </p:cNvSpPr>
          <p:nvPr/>
        </p:nvSpPr>
        <p:spPr bwMode="auto">
          <a:xfrm>
            <a:off x="1729023" y="4923150"/>
            <a:ext cx="4934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封閉曲線磁場線積分都相等，</a:t>
            </a:r>
          </a:p>
        </p:txBody>
      </p:sp>
      <p:sp>
        <p:nvSpPr>
          <p:cNvPr id="4" name="矩形 3"/>
          <p:cNvSpPr/>
          <p:nvPr/>
        </p:nvSpPr>
        <p:spPr>
          <a:xfrm>
            <a:off x="1749113" y="539639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與產生磁場的電流成正比！</a:t>
            </a:r>
          </a:p>
        </p:txBody>
      </p:sp>
    </p:spTree>
    <p:extLst>
      <p:ext uri="{BB962C8B-B14F-4D97-AF65-F5344CB8AC3E}">
        <p14:creationId xmlns:p14="http://schemas.microsoft.com/office/powerpoint/2010/main" val="48670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ropbox\Documents\課程\YoungTextBook\Images\Chapter28\A_Images\A_Figures_and_Photos\28_17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 b="4956"/>
          <a:stretch>
            <a:fillRect/>
          </a:stretch>
        </p:blipFill>
        <p:spPr bwMode="auto">
          <a:xfrm>
            <a:off x="877391" y="1611011"/>
            <a:ext cx="25193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文字方塊 4"/>
          <p:cNvSpPr txBox="1">
            <a:spLocks noChangeArrowheads="1"/>
          </p:cNvSpPr>
          <p:nvPr/>
        </p:nvSpPr>
        <p:spPr bwMode="auto">
          <a:xfrm>
            <a:off x="3494810" y="1585851"/>
            <a:ext cx="4464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考慮任意不包圍此電流的封閉曲線：</a:t>
            </a:r>
          </a:p>
        </p:txBody>
      </p:sp>
      <p:sp>
        <p:nvSpPr>
          <p:cNvPr id="22533" name="文字方塊 10"/>
          <p:cNvSpPr txBox="1">
            <a:spLocks noChangeArrowheads="1"/>
          </p:cNvSpPr>
          <p:nvPr/>
        </p:nvSpPr>
        <p:spPr bwMode="auto">
          <a:xfrm>
            <a:off x="3491738" y="3639733"/>
            <a:ext cx="4946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線積分為零！注意：此曲線所包圍的電流為零。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blipFill>
                <a:blip r:embed="rId3"/>
                <a:stretch>
                  <a:fillRect l="-2017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/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沿不包圍此電流的封閉曲線，</a:t>
                </a:r>
                <a:r>
                  <a:rPr lang="en-TW" sz="1800" dirty="0"/>
                  <a:t>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  <a:blipFill>
                <a:blip r:embed="rId4"/>
                <a:stretch>
                  <a:fillRect l="-1171" t="-10000" r="-234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0AC91867-80F5-A24E-994D-ABF659DD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325716"/>
            <a:ext cx="78488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綜合以上，對任一封閉曲線，磁場的線積分正比於該曲線所包圍的總電流。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667680"/>
            <a:ext cx="27559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4"/>
          <p:cNvSpPr txBox="1">
            <a:spLocks noChangeArrowheads="1"/>
          </p:cNvSpPr>
          <p:nvPr/>
        </p:nvSpPr>
        <p:spPr bwMode="auto">
          <a:xfrm>
            <a:off x="2135187" y="4672023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對任一包圍 </a:t>
            </a:r>
            <a:r>
              <a:rPr lang="en-US" altLang="zh-TW" sz="1800" i="1">
                <a:cs typeface="Times New Roman" pitchFamily="18" charset="0"/>
              </a:rPr>
              <a:t>q</a:t>
            </a:r>
            <a:r>
              <a:rPr lang="zh-TW" altLang="en-US" sz="1800">
                <a:latin typeface="Arial" charset="0"/>
                <a:cs typeface="Times New Roman" pitchFamily="18" charset="0"/>
              </a:rPr>
              <a:t> 的高斯面：</a:t>
            </a:r>
          </a:p>
        </p:txBody>
      </p:sp>
      <p:pic>
        <p:nvPicPr>
          <p:cNvPr id="24581" name="Picture 5" descr="D:\Dropbox\Documents\課程\YoungTextBook\Images\Chapter22\A_Images\A_Figures_and_Photos\2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96242"/>
            <a:ext cx="28590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00906" y="1019955"/>
            <a:ext cx="6541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以上磁場線積分的結果，與電場面積分的高斯定律非常類似！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0" y="3644586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240956" y="4275623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8970"/>
          <a:stretch/>
        </p:blipFill>
        <p:spPr bwMode="auto">
          <a:xfrm>
            <a:off x="890538" y="516731"/>
            <a:ext cx="3962400" cy="243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文字方塊 1"/>
          <p:cNvSpPr txBox="1">
            <a:spLocks noChangeArrowheads="1"/>
          </p:cNvSpPr>
          <p:nvPr/>
        </p:nvSpPr>
        <p:spPr bwMode="auto">
          <a:xfrm>
            <a:off x="869900" y="3217548"/>
            <a:ext cx="816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當有一條以上電流通過時，個別電流產生的磁場（因此磁場線積分）可以疊加。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我們為磁場找到了一個如高斯定律一樣的定律，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連接迴旋狀磁場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與產生此磁場的源頭電流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blipFill>
                <a:blip r:embed="rId3"/>
                <a:stretch>
                  <a:fillRect l="-998" t="-4545"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blipFill>
                <a:blip r:embed="rId5"/>
                <a:stretch>
                  <a:fillRect l="-5390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3">
            <a:extLst>
              <a:ext uri="{FF2B5EF4-FFF2-40B4-BE49-F238E27FC236}">
                <a16:creationId xmlns:a16="http://schemas.microsoft.com/office/drawing/2014/main" id="{03138649-59AE-DB48-8401-AA196D21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99" y="5318053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這個結果，即使導線不是直的，只要被該曲線包圍，上式都成立。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BE1FD-D9C6-A6D2-DD40-F47B8330FB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485"/>
          <a:stretch/>
        </p:blipFill>
        <p:spPr>
          <a:xfrm>
            <a:off x="5091162" y="539253"/>
            <a:ext cx="3176870" cy="2438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2555776" y="1274509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840020" y="520678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57390" y="5899189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799698" y="3664283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安培定律可以推廣到任意連續分布的電流：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9698" y="4077072"/>
            <a:ext cx="831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9698" y="4509120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通過此曲面的電流都可以視為被此安培圈所包圍。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32E99-D164-5F4A-BC38-DA88E427A02C}"/>
              </a:ext>
            </a:extLst>
          </p:cNvPr>
          <p:cNvSpPr/>
          <p:nvPr/>
        </p:nvSpPr>
        <p:spPr>
          <a:xfrm>
            <a:off x="757390" y="33128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2757939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blipFill>
                <a:blip r:embed="rId2"/>
                <a:stretch>
                  <a:fillRect l="-19832" t="-128788" r="-307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2339544" y="620687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blipFill rotWithShape="1">
                <a:blip r:embed="rId4"/>
                <a:stretch>
                  <a:fillRect t="-10606" r="-19068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383544" y="6228889"/>
            <a:ext cx="237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安培定律的微分形式</a:t>
            </a:r>
          </a:p>
        </p:txBody>
      </p:sp>
      <p:sp>
        <p:nvSpPr>
          <p:cNvPr id="6" name="矩形 5"/>
          <p:cNvSpPr/>
          <p:nvPr/>
        </p:nvSpPr>
        <p:spPr>
          <a:xfrm>
            <a:off x="2183485" y="350786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通過曲面的電流等於電流密度的面積分。</a:t>
            </a:r>
          </a:p>
        </p:txBody>
      </p:sp>
      <p:sp>
        <p:nvSpPr>
          <p:cNvPr id="7" name="矩形 6"/>
          <p:cNvSpPr/>
          <p:nvPr/>
        </p:nvSpPr>
        <p:spPr>
          <a:xfrm>
            <a:off x="2172203" y="395609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而磁場的線積分等於磁場旋度的面積分。</a:t>
            </a:r>
          </a:p>
        </p:txBody>
      </p:sp>
      <p:sp>
        <p:nvSpPr>
          <p:cNvPr id="8" name="矩形 7"/>
          <p:cNvSpPr/>
          <p:nvPr/>
        </p:nvSpPr>
        <p:spPr>
          <a:xfrm>
            <a:off x="2183485" y="529832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磁場旋度等於電流密度。</a:t>
            </a:r>
          </a:p>
        </p:txBody>
      </p:sp>
    </p:spTree>
    <p:extLst>
      <p:ext uri="{BB962C8B-B14F-4D97-AF65-F5344CB8AC3E}">
        <p14:creationId xmlns:p14="http://schemas.microsoft.com/office/powerpoint/2010/main" val="540157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-右雙向箭號 1"/>
          <p:cNvSpPr>
            <a:spLocks noChangeArrowheads="1"/>
          </p:cNvSpPr>
          <p:nvPr/>
        </p:nvSpPr>
        <p:spPr bwMode="auto">
          <a:xfrm>
            <a:off x="4953000" y="3262745"/>
            <a:ext cx="685800" cy="304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823" name="文字方塊 8"/>
          <p:cNvSpPr txBox="1">
            <a:spLocks noChangeArrowheads="1"/>
          </p:cNvSpPr>
          <p:nvPr/>
        </p:nvSpPr>
        <p:spPr bwMode="auto">
          <a:xfrm>
            <a:off x="1524000" y="2204864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安培定律加上磁場的高斯定律，就等於</a:t>
            </a:r>
            <a:r>
              <a:rPr lang="en-US" altLang="zh-TW" sz="1800" dirty="0" err="1">
                <a:solidFill>
                  <a:srgbClr val="FF0000"/>
                </a:solidFill>
                <a:latin typeface="+mn-lt"/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  <a:latin typeface="+mn-lt"/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  <a:latin typeface="+mn-lt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9672" y="4365104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11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747031" y="1484784"/>
            <a:ext cx="3333551" cy="29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4427984" y="1473484"/>
            <a:ext cx="3410928" cy="4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AEE466-4067-7742-B6F4-70291385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91" y="1124744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E954FB8-AC5D-1840-A41E-26B5F1B40563}"/>
              </a:ext>
            </a:extLst>
          </p:cNvPr>
          <p:cNvSpPr txBox="1"/>
          <p:nvPr/>
        </p:nvSpPr>
        <p:spPr bwMode="auto">
          <a:xfrm>
            <a:off x="3101631" y="5157192"/>
            <a:ext cx="294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馬克斯威爾與場的幾何特性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910122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043608" y="2132856"/>
            <a:ext cx="764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高斯定律決定了電荷是電場的基本來源，而且產生的電場是放射狀，</a:t>
            </a:r>
            <a:endParaRPr lang="en-US" altLang="zh-TW" sz="1800" dirty="0"/>
          </a:p>
        </p:txBody>
      </p:sp>
      <p:pic>
        <p:nvPicPr>
          <p:cNvPr id="37892" name="Picture 6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>
            <a:fillRect/>
          </a:stretch>
        </p:blipFill>
        <p:spPr bwMode="auto">
          <a:xfrm>
            <a:off x="3074194" y="3689132"/>
            <a:ext cx="29956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blipFill>
                <a:blip r:embed="rId3"/>
                <a:stretch>
                  <a:fillRect l="-60177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blipFill>
                <a:blip r:embed="rId4"/>
                <a:stretch>
                  <a:fillRect l="-54400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B9252E45-E135-B949-B9E1-96A40DBF2F22}"/>
              </a:ext>
            </a:extLst>
          </p:cNvPr>
          <p:cNvSpPr txBox="1"/>
          <p:nvPr/>
        </p:nvSpPr>
        <p:spPr bwMode="auto">
          <a:xfrm>
            <a:off x="1043608" y="1685631"/>
            <a:ext cx="626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</a:t>
            </a:r>
            <a:r>
              <a:rPr lang="zh-TW" altLang="en-US" sz="1800" dirty="0"/>
              <a:t>放射狀</a:t>
            </a:r>
            <a:r>
              <a:rPr kumimoji="1" lang="zh-TW" altLang="en-US" sz="1800" dirty="0"/>
              <a:t>場線。</a:t>
            </a:r>
            <a:r>
              <a:rPr lang="zh-TW" altLang="en-US" sz="1800" dirty="0"/>
              <a:t>不是漩渦狀！</a:t>
            </a:r>
          </a:p>
        </p:txBody>
      </p:sp>
    </p:spTree>
    <p:extLst>
      <p:ext uri="{BB962C8B-B14F-4D97-AF65-F5344CB8AC3E}">
        <p14:creationId xmlns:p14="http://schemas.microsoft.com/office/powerpoint/2010/main" val="2521279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8"/>
          <p:cNvSpPr txBox="1">
            <a:spLocks noChangeArrowheads="1"/>
          </p:cNvSpPr>
          <p:nvPr/>
        </p:nvSpPr>
        <p:spPr bwMode="auto">
          <a:xfrm>
            <a:off x="972351" y="1432623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根據安培定律，磁場的線積分不為零，因此磁力線不是放射狀！</a:t>
            </a:r>
          </a:p>
        </p:txBody>
      </p:sp>
      <p:pic>
        <p:nvPicPr>
          <p:cNvPr id="38916" name="Picture 5" descr="F29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0"/>
          <a:stretch>
            <a:fillRect/>
          </a:stretch>
        </p:blipFill>
        <p:spPr bwMode="auto">
          <a:xfrm>
            <a:off x="3294298" y="2837756"/>
            <a:ext cx="1730934" cy="17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文字方塊 6"/>
          <p:cNvSpPr txBox="1">
            <a:spLocks noChangeArrowheads="1"/>
          </p:cNvSpPr>
          <p:nvPr/>
        </p:nvSpPr>
        <p:spPr bwMode="auto">
          <a:xfrm>
            <a:off x="971599" y="2344734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對任一封閉高斯面，磁通量：進出的淨磁力線數目必定為零！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blipFill>
                <a:blip r:embed="rId3"/>
                <a:stretch>
                  <a:fillRect l="-5583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646EDEF-E61D-7A45-8906-3F62B03F2BA1}"/>
              </a:ext>
            </a:extLst>
          </p:cNvPr>
          <p:cNvSpPr txBox="1"/>
          <p:nvPr/>
        </p:nvSpPr>
        <p:spPr bwMode="auto">
          <a:xfrm>
            <a:off x="971599" y="5554599"/>
            <a:ext cx="735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滿足此條件的場線稱為漩渦狀場線。</a:t>
            </a:r>
          </a:p>
        </p:txBody>
      </p:sp>
      <p:sp>
        <p:nvSpPr>
          <p:cNvPr id="9" name="文字方塊 9">
            <a:extLst>
              <a:ext uri="{FF2B5EF4-FFF2-40B4-BE49-F238E27FC236}">
                <a16:creationId xmlns:a16="http://schemas.microsoft.com/office/drawing/2014/main" id="{479E7616-690D-1A45-91BD-64C23C56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8" y="6010377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電流是磁場的基本來源，產生的磁場是漩渦狀的。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/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1938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9A56663-0ABE-5D44-9735-4145A8C26BD2}"/>
              </a:ext>
            </a:extLst>
          </p:cNvPr>
          <p:cNvSpPr/>
          <p:nvPr/>
        </p:nvSpPr>
        <p:spPr>
          <a:xfrm>
            <a:off x="971600" y="188895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這也表現在沒有磁荷這個事實。因此沒有起點沒有沒點，</a:t>
            </a:r>
            <a:r>
              <a:rPr lang="zh-TW" altLang="en-US" sz="1800" dirty="0">
                <a:solidFill>
                  <a:srgbClr val="FF0000"/>
                </a:solidFill>
              </a:rPr>
              <a:t>磁力線永遠守恆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56953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538324" y="458670"/>
            <a:ext cx="6210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這個對幾何的看重，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是繼承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的想法：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/>
          <a:stretch/>
        </p:blipFill>
        <p:spPr bwMode="auto">
          <a:xfrm>
            <a:off x="908006" y="1853825"/>
            <a:ext cx="7282982" cy="322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556665" y="897766"/>
            <a:ext cx="585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電磁現象的研究必須由帶電粒子周圍的空間出發。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556665" y="1347816"/>
            <a:ext cx="5985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空間逃不了幾何，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的力線提供了最好的起點。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6655" y="5314564"/>
            <a:ext cx="648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此論文強調了場作為一個幾何的表現。電磁場是有形狀的。</a:t>
            </a:r>
          </a:p>
        </p:txBody>
      </p:sp>
      <p:sp>
        <p:nvSpPr>
          <p:cNvPr id="7" name="矩形 6"/>
          <p:cNvSpPr/>
          <p:nvPr/>
        </p:nvSpPr>
        <p:spPr>
          <a:xfrm>
            <a:off x="1467453" y="5618778"/>
            <a:ext cx="6652664" cy="874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這樣的觀點也超越了</a:t>
            </a:r>
            <a:r>
              <a:rPr lang="en-US" altLang="zh-TW" sz="1800" dirty="0"/>
              <a:t>Faraday</a:t>
            </a:r>
            <a:r>
              <a:rPr lang="zh-TW" altLang="en-US" sz="1800" dirty="0"/>
              <a:t>，而與他的原始的想法是不同的，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Faraday</a:t>
            </a:r>
            <a:r>
              <a:rPr lang="zh-TW" altLang="zh-TW" sz="1800" dirty="0"/>
              <a:t>認為場線是電磁現象媒介介質的真實組成物質。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69093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DE2C3DF-347A-1494-506D-403F13AB38AA}"/>
              </a:ext>
            </a:extLst>
          </p:cNvPr>
          <p:cNvSpPr/>
          <p:nvPr/>
        </p:nvSpPr>
        <p:spPr>
          <a:xfrm rot="18833616">
            <a:off x="2072551" y="6223365"/>
            <a:ext cx="266095" cy="21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/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blipFill>
                <a:blip r:embed="rId21"/>
                <a:stretch>
                  <a:fillRect l="-15789" t="-25000" r="-10526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-Hung Chang\Downloads\Data\Knight\Media\Chapter33\Images\33_02Figurea-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3438"/>
          <a:stretch/>
        </p:blipFill>
        <p:spPr bwMode="auto">
          <a:xfrm>
            <a:off x="2206908" y="1267829"/>
            <a:ext cx="2245213" cy="19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1215087" y="2989403"/>
            <a:ext cx="3272739" cy="286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5063889" y="1313031"/>
            <a:ext cx="3315138" cy="454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66344" y="5935567"/>
            <a:ext cx="4905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長直導線電流周圍的磁力線是</a:t>
            </a:r>
            <a:r>
              <a:rPr lang="zh-TW" altLang="en-US" sz="1800" dirty="0">
                <a:solidFill>
                  <a:srgbClr val="FF0000"/>
                </a:solidFill>
              </a:rPr>
              <a:t>環繞該電流</a:t>
            </a:r>
            <a:r>
              <a:rPr lang="zh-TW" altLang="en-US" sz="1800" dirty="0"/>
              <a:t>！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DA8C66-0C4E-B965-EC9C-12774FE0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39" y="1476431"/>
            <a:ext cx="1349620" cy="173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285A7C54-3E15-BB12-BBE8-B72CBBECBB32}"/>
              </a:ext>
            </a:extLst>
          </p:cNvPr>
          <p:cNvSpPr/>
          <p:nvPr/>
        </p:nvSpPr>
        <p:spPr>
          <a:xfrm>
            <a:off x="1203785" y="3264300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1820</a:t>
            </a:r>
            <a:endParaRPr lang="zh-TW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BC6C4775-684A-AC50-07F1-D7C83AD80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163" y="410000"/>
            <a:ext cx="7419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歷史上最早進行測量的電流磁場是長直導線電流周圍的磁場。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BC085623-D8FF-04F8-E9DB-8E6E25248309}"/>
              </a:ext>
            </a:extLst>
          </p:cNvPr>
          <p:cNvSpPr txBox="1"/>
          <p:nvPr/>
        </p:nvSpPr>
        <p:spPr bwMode="auto">
          <a:xfrm>
            <a:off x="1252163" y="818037"/>
            <a:ext cx="762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物理學家由這個測量結果，倒推分析出一小段導線電流產生的磁場。</a:t>
            </a:r>
          </a:p>
        </p:txBody>
      </p:sp>
    </p:spTree>
    <p:extLst>
      <p:ext uri="{BB962C8B-B14F-4D97-AF65-F5344CB8AC3E}">
        <p14:creationId xmlns:p14="http://schemas.microsoft.com/office/powerpoint/2010/main" val="31167366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604142"/>
              </p:ext>
            </p:extLst>
          </p:nvPr>
        </p:nvGraphicFramePr>
        <p:xfrm>
          <a:off x="4293242" y="4697694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242" y="4697694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6" name="文字方塊 19"/>
          <p:cNvSpPr txBox="1">
            <a:spLocks noChangeArrowheads="1"/>
          </p:cNvSpPr>
          <p:nvPr/>
        </p:nvSpPr>
        <p:spPr bwMode="auto">
          <a:xfrm>
            <a:off x="1779037" y="836712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</a:t>
            </a:r>
          </a:p>
        </p:txBody>
      </p:sp>
      <p:pic>
        <p:nvPicPr>
          <p:cNvPr id="21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1" r="12597" b="71067"/>
          <a:stretch/>
        </p:blipFill>
        <p:spPr>
          <a:xfrm>
            <a:off x="1763688" y="1340768"/>
            <a:ext cx="3921330" cy="1918929"/>
          </a:xfrm>
          <a:prstGeom prst="rect">
            <a:avLst/>
          </a:prstGeom>
        </p:spPr>
      </p:pic>
      <p:pic>
        <p:nvPicPr>
          <p:cNvPr id="22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32557" r="49823" b="34888"/>
          <a:stretch/>
        </p:blipFill>
        <p:spPr>
          <a:xfrm>
            <a:off x="1779037" y="4005064"/>
            <a:ext cx="2606913" cy="2190386"/>
          </a:xfrm>
          <a:prstGeom prst="rect">
            <a:avLst/>
          </a:prstGeom>
        </p:spPr>
      </p:pic>
      <p:pic>
        <p:nvPicPr>
          <p:cNvPr id="24" name="Picture 1" descr="28_28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0" b="33097"/>
          <a:stretch/>
        </p:blipFill>
        <p:spPr>
          <a:xfrm>
            <a:off x="4644008" y="4005064"/>
            <a:ext cx="3707136" cy="144016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1763688" y="3429000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磁場的方向為平行於平板，而垂直於電流方向。</a:t>
            </a:r>
          </a:p>
        </p:txBody>
      </p:sp>
    </p:spTree>
    <p:extLst>
      <p:ext uri="{BB962C8B-B14F-4D97-AF65-F5344CB8AC3E}">
        <p14:creationId xmlns:p14="http://schemas.microsoft.com/office/powerpoint/2010/main" val="11166926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899922"/>
              </p:ext>
            </p:extLst>
          </p:nvPr>
        </p:nvGraphicFramePr>
        <p:xfrm>
          <a:off x="3593158" y="23820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158" y="238209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28_28_Figure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1" b="2715"/>
          <a:stretch/>
        </p:blipFill>
        <p:spPr>
          <a:xfrm>
            <a:off x="1706092" y="1723124"/>
            <a:ext cx="4122516" cy="2163689"/>
          </a:xfrm>
          <a:prstGeom prst="rect">
            <a:avLst/>
          </a:prstGeom>
        </p:spPr>
      </p:pic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1706092" y="1049880"/>
            <a:ext cx="5173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取上下對稱的長方形路徑為安培圈：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=2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blipFill>
                <a:blip r:embed="rId6"/>
                <a:stretch>
                  <a:fillRect l="-35233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9">
            <a:extLst>
              <a:ext uri="{FF2B5EF4-FFF2-40B4-BE49-F238E27FC236}">
                <a16:creationId xmlns:a16="http://schemas.microsoft.com/office/drawing/2014/main" id="{CD413994-AF69-C049-8896-3B5E668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157192"/>
            <a:ext cx="380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平面電流板周圍的磁場是均勻的！</a:t>
            </a:r>
          </a:p>
        </p:txBody>
      </p:sp>
    </p:spTree>
    <p:extLst>
      <p:ext uri="{BB962C8B-B14F-4D97-AF65-F5344CB8AC3E}">
        <p14:creationId xmlns:p14="http://schemas.microsoft.com/office/powerpoint/2010/main" val="6693982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D:\Dropbox\Documents\課程\YoungTextBook\Images\Chapter28\A_Images\A_Figures_and_Photos\28_Pg932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42" y="1565870"/>
            <a:ext cx="4675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字方塊 3"/>
          <p:cNvSpPr txBox="1">
            <a:spLocks noChangeArrowheads="1"/>
          </p:cNvSpPr>
          <p:nvPr/>
        </p:nvSpPr>
        <p:spPr bwMode="auto">
          <a:xfrm>
            <a:off x="2699792" y="6020590"/>
            <a:ext cx="424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螺線管是許多圓形迴路</a:t>
            </a:r>
            <a:r>
              <a:rPr lang="en-US" altLang="zh-TW" sz="1800" dirty="0"/>
              <a:t>Coil</a:t>
            </a:r>
            <a:r>
              <a:rPr lang="zh-TW" altLang="en-US" sz="1800" dirty="0"/>
              <a:t> 的組合</a:t>
            </a:r>
          </a:p>
        </p:txBody>
      </p:sp>
      <p:pic>
        <p:nvPicPr>
          <p:cNvPr id="5" name="Picture 2" descr="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 rot="10800000">
            <a:off x="3383868" y="3573016"/>
            <a:ext cx="23762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16B42B5-3706-C63B-8E95-F6FA5EF8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544" y="903377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Solenoid </a:t>
            </a:r>
            <a:r>
              <a:rPr lang="zh-TW" altLang="en-US" sz="1800" dirty="0">
                <a:solidFill>
                  <a:srgbClr val="FF0000"/>
                </a:solidFill>
              </a:rPr>
              <a:t>螺線管</a:t>
            </a:r>
          </a:p>
        </p:txBody>
      </p:sp>
    </p:spTree>
    <p:extLst>
      <p:ext uri="{BB962C8B-B14F-4D97-AF65-F5344CB8AC3E}">
        <p14:creationId xmlns:p14="http://schemas.microsoft.com/office/powerpoint/2010/main" val="29087706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8_2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>
          <a:xfrm>
            <a:off x="899592" y="1196752"/>
            <a:ext cx="2711419" cy="50091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 bwMode="auto">
          <a:xfrm>
            <a:off x="3923928" y="1191510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若螺線管夠密，可以一系列線圈近似！</a:t>
            </a:r>
            <a:endParaRPr lang="en-US" altLang="zh-TW" sz="1800" dirty="0"/>
          </a:p>
        </p:txBody>
      </p:sp>
      <p:pic>
        <p:nvPicPr>
          <p:cNvPr id="5" name="Picture 1" descr="28_28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1" b="2233"/>
          <a:stretch/>
        </p:blipFill>
        <p:spPr>
          <a:xfrm>
            <a:off x="3936105" y="1628800"/>
            <a:ext cx="3707136" cy="28859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 bwMode="auto">
          <a:xfrm>
            <a:off x="3938696" y="4725144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管內磁場方向為平行於軸的方向。</a:t>
            </a:r>
          </a:p>
        </p:txBody>
      </p:sp>
    </p:spTree>
    <p:extLst>
      <p:ext uri="{BB962C8B-B14F-4D97-AF65-F5344CB8AC3E}">
        <p14:creationId xmlns:p14="http://schemas.microsoft.com/office/powerpoint/2010/main" val="32526979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29_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848732" y="670447"/>
            <a:ext cx="2160587" cy="15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F2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" y="2492896"/>
            <a:ext cx="2520280" cy="18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F29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5"/>
          <a:stretch>
            <a:fillRect/>
          </a:stretch>
        </p:blipFill>
        <p:spPr bwMode="auto">
          <a:xfrm>
            <a:off x="3676742" y="3284984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804248" y="5588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單位長度的圈數：</a:t>
            </a:r>
            <a:r>
              <a:rPr lang="en-US" altLang="zh-TW" sz="1800" i="1" dirty="0"/>
              <a:t>n</a:t>
            </a:r>
            <a:endParaRPr lang="zh-TW" altLang="en-US" sz="1800" i="1" dirty="0"/>
          </a:p>
        </p:txBody>
      </p:sp>
      <p:pic>
        <p:nvPicPr>
          <p:cNvPr id="10" name="Picture 2" descr="28_29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2896"/>
          <a:stretch/>
        </p:blipFill>
        <p:spPr>
          <a:xfrm>
            <a:off x="3676742" y="301718"/>
            <a:ext cx="2839474" cy="18786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3676742" y="2110092"/>
            <a:ext cx="45302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當管很長時，管外的磁力線分布會極稀疏，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可以零磁場近似。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𝐵h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AC5CCF-A388-EA36-3217-E39B627DD548}"/>
              </a:ext>
            </a:extLst>
          </p:cNvPr>
          <p:cNvSpPr txBox="1"/>
          <p:nvPr/>
        </p:nvSpPr>
        <p:spPr bwMode="auto">
          <a:xfrm>
            <a:off x="3676742" y="2894922"/>
            <a:ext cx="5215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管內磁力線近似緊密分佈，可以看成均勻磁場。</a:t>
            </a:r>
          </a:p>
        </p:txBody>
      </p:sp>
    </p:spTree>
    <p:extLst>
      <p:ext uri="{BB962C8B-B14F-4D97-AF65-F5344CB8AC3E}">
        <p14:creationId xmlns:p14="http://schemas.microsoft.com/office/powerpoint/2010/main" val="38251291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ropbox\Documents\課程\YoungTextBook\Images\Chapter28\A_Images\A_Figures_and_Photos\28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5608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428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_3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882900" y="101600"/>
            <a:ext cx="3371088" cy="64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14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1115616" y="5543880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靜電磁學的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p:sp>
        <p:nvSpPr>
          <p:cNvPr id="39943" name="文字方塊 8"/>
          <p:cNvSpPr txBox="1">
            <a:spLocks noChangeArrowheads="1"/>
          </p:cNvSpPr>
          <p:nvPr/>
        </p:nvSpPr>
        <p:spPr bwMode="auto">
          <a:xfrm>
            <a:off x="1115616" y="661851"/>
            <a:ext cx="435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我們得到兩個有關磁場的方程式：</a:t>
            </a:r>
          </a:p>
        </p:txBody>
      </p:sp>
      <p:sp>
        <p:nvSpPr>
          <p:cNvPr id="39944" name="文字方塊 9"/>
          <p:cNvSpPr txBox="1">
            <a:spLocks noChangeArrowheads="1"/>
          </p:cNvSpPr>
          <p:nvPr/>
        </p:nvSpPr>
        <p:spPr bwMode="auto">
          <a:xfrm>
            <a:off x="1178859" y="2849971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電流是磁場的基本來源，而且產生的磁場是漩渦狀的，不是放射狀的。</a:t>
            </a:r>
          </a:p>
        </p:txBody>
      </p:sp>
      <p:sp>
        <p:nvSpPr>
          <p:cNvPr id="39945" name="文字方塊 10"/>
          <p:cNvSpPr txBox="1">
            <a:spLocks noChangeArrowheads="1"/>
          </p:cNvSpPr>
          <p:nvPr/>
        </p:nvSpPr>
        <p:spPr bwMode="auto">
          <a:xfrm>
            <a:off x="1115616" y="5094899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電荷是電場的基本來源，而且產生的磁場是放射狀的，不是漩渦狀的。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15616" y="6082852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等一下，這方程式好像有一點問題！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blipFill>
                <a:blip r:embed="rId2"/>
                <a:stretch>
                  <a:fillRect l="-59649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2813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3968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790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:Young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14438"/>
            <a:ext cx="34559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4"/>
          <p:cNvSpPr>
            <a:spLocks noChangeArrowheads="1"/>
          </p:cNvSpPr>
          <p:nvPr/>
        </p:nvSpPr>
        <p:spPr bwMode="auto">
          <a:xfrm>
            <a:off x="1571625" y="5713068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James Clerk Maxwell (1831-1879)</a:t>
            </a:r>
            <a:endParaRPr lang="en-US" altLang="zh-TW" sz="2400" dirty="0"/>
          </a:p>
        </p:txBody>
      </p:sp>
      <p:pic>
        <p:nvPicPr>
          <p:cNvPr id="68613" name="Picture 8" descr="http://www-history.mcs.st-andrews.ac.uk/Miscellaneous/JCMBhouse/Gt_Stuart_S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1298328"/>
            <a:ext cx="3066045" cy="40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54067" y="5574847"/>
            <a:ext cx="267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Maxwell's birthplace at 14 India Street, Edinburgh</a:t>
            </a:r>
            <a:endParaRPr lang="zh-TW" altLang="en-US" sz="1800" dirty="0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576314" y="573792"/>
            <a:ext cx="5118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人類思想史最精彩的 一頁！</a:t>
            </a:r>
          </a:p>
        </p:txBody>
      </p:sp>
    </p:spTree>
    <p:extLst>
      <p:ext uri="{BB962C8B-B14F-4D97-AF65-F5344CB8AC3E}">
        <p14:creationId xmlns:p14="http://schemas.microsoft.com/office/powerpoint/2010/main" val="6402276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glenlair.org.uk/content/gallery/James%20Clerk%20Maxwell/Maxwell%20as%20a%20child%20with%20his%20mo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" y="3284936"/>
            <a:ext cx="2436490" cy="31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http://www-history.mcs.st-andrews.ac.uk/Miscellaneous/JCMBhouse/Glenlair8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901348"/>
            <a:ext cx="4192627" cy="23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map showing location of Glenlair, Dumfries and Gallo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63" y="692377"/>
            <a:ext cx="1743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1890" y="398979"/>
            <a:ext cx="336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err="1"/>
              <a:t>Glenlair</a:t>
            </a:r>
            <a:r>
              <a:rPr lang="en-US" altLang="zh-TW" sz="1800" b="1" dirty="0"/>
              <a:t> House</a:t>
            </a:r>
            <a:r>
              <a:rPr lang="zh-TW" altLang="en-US" sz="1800" b="1" dirty="0"/>
              <a:t> </a:t>
            </a:r>
            <a:r>
              <a:rPr lang="en-US" altLang="zh-TW" sz="1800" dirty="0"/>
              <a:t>Corsock</a:t>
            </a:r>
            <a:r>
              <a:rPr lang="zh-TW" altLang="en-US" sz="1800" dirty="0"/>
              <a:t> </a:t>
            </a:r>
            <a:r>
              <a:rPr lang="en-US" altLang="zh-TW" sz="1800" dirty="0"/>
              <a:t>Scotland</a:t>
            </a:r>
            <a:endParaRPr lang="zh-TW" altLang="en-US" sz="18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3899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5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Users\Chia-Hung Chang\Downloads\Data\Knight\Media\Chapter33\Images\33_05Figurea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2649"/>
          <a:stretch>
            <a:fillRect/>
          </a:stretch>
        </p:blipFill>
        <p:spPr bwMode="auto">
          <a:xfrm>
            <a:off x="1809427" y="462227"/>
            <a:ext cx="3013075" cy="24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Chia-Hung Chang\Downloads\Data\Knight\Media\Chapter33\Images\33_05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b="2454"/>
          <a:stretch>
            <a:fillRect/>
          </a:stretch>
        </p:blipFill>
        <p:spPr bwMode="auto">
          <a:xfrm>
            <a:off x="5004048" y="511324"/>
            <a:ext cx="261634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2878285" y="2907264"/>
            <a:ext cx="5566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磁力線是無起點與終點的封閉的漩渦狀場線。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878286" y="3296048"/>
            <a:ext cx="4860774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這是磁的高斯定律的結果！</a:t>
            </a:r>
          </a:p>
        </p:txBody>
      </p:sp>
      <p:pic>
        <p:nvPicPr>
          <p:cNvPr id="3" name="Picture 8" descr="fig23">
            <a:extLst>
              <a:ext uri="{FF2B5EF4-FFF2-40B4-BE49-F238E27FC236}">
                <a16:creationId xmlns:a16="http://schemas.microsoft.com/office/drawing/2014/main" id="{89FBBFC8-8E62-911A-D69D-A0536006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9" b="26752"/>
          <a:stretch>
            <a:fillRect/>
          </a:stretch>
        </p:blipFill>
        <p:spPr bwMode="auto">
          <a:xfrm>
            <a:off x="158278" y="462227"/>
            <a:ext cx="1469603" cy="143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27_19_Figure.jpg">
            <a:extLst>
              <a:ext uri="{FF2B5EF4-FFF2-40B4-BE49-F238E27FC236}">
                <a16:creationId xmlns:a16="http://schemas.microsoft.com/office/drawing/2014/main" id="{E3A87376-51AF-F6E1-09BB-3F1538401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1794828" y="3684833"/>
            <a:ext cx="4980621" cy="2900759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FD604898-3255-07A8-F9CA-725069669A67}"/>
              </a:ext>
            </a:extLst>
          </p:cNvPr>
          <p:cNvSpPr/>
          <p:nvPr/>
        </p:nvSpPr>
        <p:spPr>
          <a:xfrm>
            <a:off x="6312219" y="47863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  <p:extLst>
      <p:ext uri="{BB962C8B-B14F-4D97-AF65-F5344CB8AC3E}">
        <p14:creationId xmlns:p14="http://schemas.microsoft.com/office/powerpoint/2010/main" val="30572884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38188"/>
            <a:ext cx="881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278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85850"/>
            <a:ext cx="7543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81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050"/>
            <a:ext cx="47434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801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43180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643063"/>
            <a:ext cx="4535487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100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:Edinburgh Academy front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76200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2253" y="1412776"/>
            <a:ext cx="208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Edinburgh Academy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58064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:Edinburgh University 182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3063"/>
            <a:ext cx="554513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矩形 2"/>
          <p:cNvSpPr>
            <a:spLocks noChangeArrowheads="1"/>
          </p:cNvSpPr>
          <p:nvPr/>
        </p:nvSpPr>
        <p:spPr bwMode="auto">
          <a:xfrm>
            <a:off x="3214688" y="7858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Edinburgh University 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8554713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reat Court with f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4500"/>
            <a:ext cx="38687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3071813" y="1183482"/>
            <a:ext cx="378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Trinity College, Cambridge</a:t>
            </a:r>
            <a:endParaRPr lang="zh-TW" altLang="en-US" sz="1800" b="1" dirty="0"/>
          </a:p>
        </p:txBody>
      </p:sp>
      <p:pic>
        <p:nvPicPr>
          <p:cNvPr id="76804" name="Picture 4" descr="Embossed 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30060"/>
            <a:ext cx="17367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22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age:TrinityCollegeCamGreatCou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2" y="1441351"/>
            <a:ext cx="700087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Image:YoungJamesClerkMaxwe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61" y="3717032"/>
            <a:ext cx="1885770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126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24" y="953725"/>
            <a:ext cx="237226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99" y="953725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61710" y="503956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err="1"/>
              <a:t>Marischal</a:t>
            </a:r>
            <a:r>
              <a:rPr lang="en-US" altLang="zh-TW" sz="1800" b="1" dirty="0"/>
              <a:t> College, University of Aberdeen, 1856–60</a:t>
            </a:r>
            <a:endParaRPr lang="zh-TW" altLang="en-US" sz="1800" dirty="0"/>
          </a:p>
        </p:txBody>
      </p:sp>
      <p:pic>
        <p:nvPicPr>
          <p:cNvPr id="157700" name="Picture 4" descr="\\Mac\Home\Downloads\440px-Saturn_HST_2004-03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8" y="4158500"/>
            <a:ext cx="2813411" cy="15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06615" y="5859270"/>
            <a:ext cx="7483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Maxwell was laid off after </a:t>
            </a:r>
            <a:r>
              <a:rPr lang="en-US" altLang="zh-TW" sz="1800" dirty="0" err="1"/>
              <a:t>Marischal</a:t>
            </a:r>
            <a:r>
              <a:rPr lang="en-US" altLang="zh-TW" sz="1800" dirty="0"/>
              <a:t> merged with neighboring King’s College.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26082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4667" y="4644135"/>
            <a:ext cx="1119422" cy="162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850" name="Picture 2" descr="Image:Maughanclockt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9064"/>
            <a:ext cx="2371888" cy="31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2816805" y="764704"/>
            <a:ext cx="335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King’s College London 1860</a:t>
            </a:r>
            <a:endParaRPr lang="zh-TW" altLang="en-US" sz="2000" b="1" dirty="0"/>
          </a:p>
        </p:txBody>
      </p:sp>
      <p:pic>
        <p:nvPicPr>
          <p:cNvPr id="78852" name="Picture 6" descr="http://www.glenlair.org.uk/content/gallery/James%20Clerk%20Maxwell/At%20Kings%20College%20Lond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978932" cy="4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\\psf\Home\Downloads\King's_College_London_cre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3" y="4644135"/>
            <a:ext cx="1222385" cy="16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359065"/>
            <a:ext cx="2376263" cy="31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5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ropbox\Documents\課程\YoungTextBook\Images\Chapter28\A_Images\A_Figures_and_Photos\28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/>
          <a:stretch>
            <a:fillRect/>
          </a:stretch>
        </p:blipFill>
        <p:spPr bwMode="auto">
          <a:xfrm>
            <a:off x="1259632" y="1268760"/>
            <a:ext cx="6607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113442" y="620487"/>
            <a:ext cx="10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立體圖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: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3815"/>
            <a:ext cx="4900678" cy="36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矩形 2"/>
          <p:cNvSpPr>
            <a:spLocks noChangeArrowheads="1"/>
          </p:cNvSpPr>
          <p:nvPr/>
        </p:nvSpPr>
        <p:spPr bwMode="auto">
          <a:xfrm>
            <a:off x="1696815" y="1134760"/>
            <a:ext cx="534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James Clerk Maxwell Building, King’s College London</a:t>
            </a:r>
            <a:endParaRPr lang="zh-TW" altLang="en-US" sz="1800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06" y="1763815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139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061773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061773"/>
            <a:ext cx="3732752" cy="24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654025"/>
            <a:ext cx="3146335" cy="2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86000" y="5904275"/>
            <a:ext cx="498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TW" sz="1800" dirty="0"/>
              <a:t>16 Palace Gardens Terrace, Kensington, London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928643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psf\Home\Desktop\未命名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/>
          <a:stretch/>
        </p:blipFill>
        <p:spPr bwMode="auto">
          <a:xfrm>
            <a:off x="386535" y="4014065"/>
            <a:ext cx="5085565" cy="25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 descr="\\psf\Home\Desktop\未命名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/>
          <a:stretch/>
        </p:blipFill>
        <p:spPr bwMode="auto">
          <a:xfrm>
            <a:off x="407426" y="458670"/>
            <a:ext cx="6968193" cy="34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717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t="13437"/>
          <a:stretch/>
        </p:blipFill>
        <p:spPr bwMode="auto">
          <a:xfrm>
            <a:off x="1179870" y="980728"/>
            <a:ext cx="6908717" cy="36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79870" y="4919504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Maxwell</a:t>
            </a:r>
            <a:r>
              <a:rPr lang="zh-TW" altLang="en-US" sz="1800" dirty="0"/>
              <a:t>是第一個把電磁學的定理寫成數學表示式的。</a:t>
            </a:r>
          </a:p>
        </p:txBody>
      </p:sp>
    </p:spTree>
    <p:extLst>
      <p:ext uri="{BB962C8B-B14F-4D97-AF65-F5344CB8AC3E}">
        <p14:creationId xmlns:p14="http://schemas.microsoft.com/office/powerpoint/2010/main" val="2877718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728700"/>
            <a:ext cx="7315165" cy="229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3429000"/>
            <a:ext cx="72104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60276" y="260648"/>
            <a:ext cx="7570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有許多抽象的物理量，與這些量滿足的方程式！</a:t>
            </a:r>
          </a:p>
        </p:txBody>
      </p:sp>
    </p:spTree>
    <p:extLst>
      <p:ext uri="{BB962C8B-B14F-4D97-AF65-F5344CB8AC3E}">
        <p14:creationId xmlns:p14="http://schemas.microsoft.com/office/powerpoint/2010/main" val="28314394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233645"/>
            <a:ext cx="73056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3068960"/>
            <a:ext cx="7191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69028" y="6093296"/>
            <a:ext cx="7835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當這些物理被第一次寫成清楚的數學公式，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發現其中一個有問題。</a:t>
            </a:r>
          </a:p>
        </p:txBody>
      </p:sp>
    </p:spTree>
    <p:extLst>
      <p:ext uri="{BB962C8B-B14F-4D97-AF65-F5344CB8AC3E}">
        <p14:creationId xmlns:p14="http://schemas.microsoft.com/office/powerpoint/2010/main" val="18243101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753828" y="5061207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91580" y="5676463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271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1580" y="365426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1580" y="4033096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通過此曲面的電流就視為被此安培圈所包圍。這是比較精確的定義。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796431" y="623481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這樣的定理有一個問題！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A914A5BC-B60B-FA44-B254-26F470A76AEF}"/>
              </a:ext>
            </a:extLst>
          </p:cNvPr>
          <p:cNvSpPr txBox="1"/>
          <p:nvPr/>
        </p:nvSpPr>
        <p:spPr bwMode="auto">
          <a:xfrm>
            <a:off x="788824" y="4426321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這樣的定義適用於如右圖任意連續分布的電流。</a:t>
            </a:r>
            <a:endParaRPr lang="zh-CN" alt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2329E-E2F0-4E64-C6F6-91B42AC8C727}"/>
              </a:ext>
            </a:extLst>
          </p:cNvPr>
          <p:cNvSpPr/>
          <p:nvPr/>
        </p:nvSpPr>
        <p:spPr>
          <a:xfrm>
            <a:off x="791580" y="296596"/>
            <a:ext cx="687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安培定律中，曲線所包圍的總電流這句話在數學上不是非常精確！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0481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BB38B8-17EF-7D45-A148-79E2FA36149E}"/>
              </a:ext>
            </a:extLst>
          </p:cNvPr>
          <p:cNvSpPr/>
          <p:nvPr/>
        </p:nvSpPr>
        <p:spPr>
          <a:xfrm>
            <a:off x="2595148" y="4790835"/>
            <a:ext cx="2160852" cy="185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881714" y="404664"/>
            <a:ext cx="808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但以一條曲線為邊界的曲面有無限多個。</a:t>
            </a:r>
          </a:p>
        </p:txBody>
      </p:sp>
      <p:sp>
        <p:nvSpPr>
          <p:cNvPr id="27653" name="文字方塊 8"/>
          <p:cNvSpPr txBox="1">
            <a:spLocks noChangeArrowheads="1"/>
          </p:cNvSpPr>
          <p:nvPr/>
        </p:nvSpPr>
        <p:spPr bwMode="auto">
          <a:xfrm>
            <a:off x="903931" y="2636912"/>
            <a:ext cx="7704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安培可能會說：因為電荷守恆，通過這些平面的電流正好都相等！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所以似乎選任何一個來算總電流都一樣！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73257" y="4356832"/>
            <a:ext cx="686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但如果電流可以在某處累積呢？如此通過</a:t>
            </a:r>
            <a:r>
              <a:rPr lang="en-US" altLang="zh-TW" sz="1800" dirty="0"/>
              <a:t>A</a:t>
            </a:r>
            <a:r>
              <a:rPr lang="zh-TW" altLang="en-US" sz="1800" dirty="0"/>
              <a:t>的電流不一定通過</a:t>
            </a:r>
            <a:r>
              <a:rPr lang="en-US" altLang="zh-TW" sz="1800" dirty="0"/>
              <a:t>B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1" descr="30_01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930889" y="871849"/>
            <a:ext cx="5045720" cy="1646743"/>
          </a:xfrm>
          <a:prstGeom prst="rect">
            <a:avLst/>
          </a:prstGeom>
        </p:spPr>
      </p:pic>
      <p:pic>
        <p:nvPicPr>
          <p:cNvPr id="12" name="Picture 9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3" y="4514512"/>
            <a:ext cx="171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16219" y="3373326"/>
            <a:ext cx="647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6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blipFill>
                <a:blip r:embed="rId4"/>
                <a:stretch>
                  <a:fillRect l="-31280" t="-98684" b="-1618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3025">
            <a:extLst>
              <a:ext uri="{FF2B5EF4-FFF2-40B4-BE49-F238E27FC236}">
                <a16:creationId xmlns:a16="http://schemas.microsoft.com/office/drawing/2014/main" id="{62298995-6335-1C4C-8A32-FA19576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2595148" y="4790835"/>
            <a:ext cx="1664738" cy="172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30_01_Figure.jpg">
            <a:extLst>
              <a:ext uri="{FF2B5EF4-FFF2-40B4-BE49-F238E27FC236}">
                <a16:creationId xmlns:a16="http://schemas.microsoft.com/office/drawing/2014/main" id="{10D3238B-734D-3347-9660-960B3B78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60827" b="86075"/>
          <a:stretch/>
        </p:blipFill>
        <p:spPr>
          <a:xfrm>
            <a:off x="2935075" y="6396640"/>
            <a:ext cx="792088" cy="244511"/>
          </a:xfrm>
          <a:prstGeom prst="rect">
            <a:avLst/>
          </a:prstGeom>
        </p:spPr>
      </p:pic>
      <p:pic>
        <p:nvPicPr>
          <p:cNvPr id="17" name="Picture 1" descr="30_01_Figure.jpg">
            <a:extLst>
              <a:ext uri="{FF2B5EF4-FFF2-40B4-BE49-F238E27FC236}">
                <a16:creationId xmlns:a16="http://schemas.microsoft.com/office/drawing/2014/main" id="{882346D4-C19A-7E41-9E47-15D260785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4" t="458" r="26714" b="87045"/>
          <a:stretch/>
        </p:blipFill>
        <p:spPr>
          <a:xfrm>
            <a:off x="3687287" y="6112514"/>
            <a:ext cx="841248" cy="219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/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/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blipFill>
                <a:blip r:embed="rId7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/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/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/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8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653" grpId="0"/>
      <p:bldP spid="2" grpId="0"/>
      <p:bldP spid="13" grpId="0"/>
      <p:bldP spid="14" grpId="0" animBg="1"/>
      <p:bldP spid="4" grpId="0" animBg="1"/>
      <p:bldP spid="18" grpId="0" animBg="1"/>
      <p:bldP spid="1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3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533813" y="541939"/>
            <a:ext cx="3171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2949" name="文字方塊 6"/>
          <p:cNvSpPr txBox="1">
            <a:spLocks noChangeArrowheads="1"/>
          </p:cNvSpPr>
          <p:nvPr/>
        </p:nvSpPr>
        <p:spPr bwMode="auto">
          <a:xfrm>
            <a:off x="3867461" y="541937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如果電流連上一個電容（兩平行平面帶電板）</a:t>
            </a:r>
            <a:endParaRPr lang="en-US" altLang="zh-TW" sz="1800" dirty="0"/>
          </a:p>
        </p:txBody>
      </p:sp>
      <p:sp>
        <p:nvSpPr>
          <p:cNvPr id="82950" name="文字方塊 7"/>
          <p:cNvSpPr txBox="1">
            <a:spLocks noChangeArrowheads="1"/>
          </p:cNvSpPr>
          <p:nvPr/>
        </p:nvSpPr>
        <p:spPr bwMode="auto">
          <a:xfrm>
            <a:off x="3880173" y="911824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電荷會堆積在電容上，不會流過電容</a:t>
            </a:r>
          </a:p>
        </p:txBody>
      </p:sp>
      <p:sp>
        <p:nvSpPr>
          <p:cNvPr id="82951" name="文字方塊 8"/>
          <p:cNvSpPr txBox="1">
            <a:spLocks noChangeArrowheads="1"/>
          </p:cNvSpPr>
          <p:nvPr/>
        </p:nvSpPr>
        <p:spPr bwMode="auto">
          <a:xfrm>
            <a:off x="3831400" y="2947176"/>
            <a:ext cx="3980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但如果選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，通過的電流為零！</a:t>
            </a:r>
          </a:p>
        </p:txBody>
      </p:sp>
      <p:sp>
        <p:nvSpPr>
          <p:cNvPr id="82952" name="文字方塊 9"/>
          <p:cNvSpPr txBox="1">
            <a:spLocks noChangeArrowheads="1"/>
          </p:cNvSpPr>
          <p:nvPr/>
        </p:nvSpPr>
        <p:spPr bwMode="auto">
          <a:xfrm>
            <a:off x="1770451" y="4625553"/>
            <a:ext cx="6869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現在公式右手邊不同的曲面選擇，會得到出不同的結果！</a:t>
            </a:r>
          </a:p>
        </p:txBody>
      </p:sp>
      <p:sp>
        <p:nvSpPr>
          <p:cNvPr id="82953" name="文字方塊 10"/>
          <p:cNvSpPr txBox="1">
            <a:spLocks noChangeArrowheads="1"/>
          </p:cNvSpPr>
          <p:nvPr/>
        </p:nvSpPr>
        <p:spPr bwMode="auto">
          <a:xfrm>
            <a:off x="1770450" y="5089103"/>
            <a:ext cx="556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但左手邊的線積分是對同一條路徑積分，只有一個值。</a:t>
            </a:r>
          </a:p>
        </p:txBody>
      </p:sp>
      <p:sp>
        <p:nvSpPr>
          <p:cNvPr id="82954" name="文字方塊 11"/>
          <p:cNvSpPr txBox="1">
            <a:spLocks noChangeArrowheads="1"/>
          </p:cNvSpPr>
          <p:nvPr/>
        </p:nvSpPr>
        <p:spPr bwMode="auto">
          <a:xfrm>
            <a:off x="1770451" y="5805264"/>
            <a:ext cx="4944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安培定律的方程式是不一致的！需要修正！</a:t>
            </a:r>
          </a:p>
        </p:txBody>
      </p:sp>
      <p:sp>
        <p:nvSpPr>
          <p:cNvPr id="13" name="矩形 12"/>
          <p:cNvSpPr/>
          <p:nvPr/>
        </p:nvSpPr>
        <p:spPr>
          <a:xfrm>
            <a:off x="678276" y="1046764"/>
            <a:ext cx="8636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867461" y="1548448"/>
            <a:ext cx="477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考慮安培圈</a:t>
            </a:r>
            <a:r>
              <a:rPr lang="en-US" altLang="zh-TW" sz="1800" dirty="0"/>
              <a:t>C</a:t>
            </a:r>
            <a:r>
              <a:rPr lang="zh-TW" altLang="en-US" sz="1800" dirty="0"/>
              <a:t>，計算磁場的線積分。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根據安培定律，磁場線積分等於通過</a:t>
                </a:r>
                <a:r>
                  <a:rPr lang="en-US" altLang="zh-TW" sz="1800" dirty="0"/>
                  <a:t>S</a:t>
                </a:r>
                <a:r>
                  <a:rPr lang="en-US" altLang="zh-TW" sz="1800" baseline="-25000" dirty="0"/>
                  <a:t>1</a:t>
                </a:r>
                <a:r>
                  <a:rPr lang="zh-TW" altLang="en-US" sz="1800" dirty="0"/>
                  <a:t>的電流乘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39" t="-819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880173" y="193741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及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是兩個以路徑</a:t>
            </a:r>
            <a:r>
              <a:rPr lang="en-US" altLang="zh-TW" sz="1800" dirty="0"/>
              <a:t>C</a:t>
            </a:r>
            <a:r>
              <a:rPr lang="zh-TW" altLang="en-US" sz="1800" dirty="0"/>
              <a:t>為邊界的曲面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blipFill>
                <a:blip r:embed="rId7"/>
                <a:stretch>
                  <a:fillRect l="-32990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/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(=0)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blipFill>
                <a:blip r:embed="rId8"/>
                <a:stretch>
                  <a:fillRect l="-2379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52" grpId="0"/>
      <p:bldP spid="82953" grpId="0"/>
      <p:bldP spid="82954" grpId="0"/>
      <p:bldP spid="2" grpId="0"/>
      <p:bldP spid="3" grpId="0"/>
      <p:bldP spid="4" grpId="0"/>
      <p:bldP spid="15" grpId="0" animBg="1"/>
      <p:bldP spid="1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⟺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 descr="3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7200"/>
            <a:ext cx="30114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972" name="Text Box 6"/>
              <p:cNvSpPr txBox="1">
                <a:spLocks noChangeArrowheads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修改安培定律，在右邊加上一個新的項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/>
                      </a:rPr>
                      <m:t>X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397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blipFill rotWithShape="1">
                <a:blip r:embed="rId5"/>
                <a:stretch>
                  <a:fillRect l="-105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3581437" y="2492007"/>
            <a:ext cx="2720405" cy="38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選擇</a:t>
            </a:r>
            <a:r>
              <a:rPr lang="en-US" altLang="zh-TW" sz="1800" dirty="0"/>
              <a:t> X</a:t>
            </a:r>
            <a:r>
              <a:rPr lang="zh-TW" altLang="en-US" sz="1800" dirty="0"/>
              <a:t>使</a:t>
            </a:r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 flipV="1">
            <a:off x="6207058" y="1792068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9" name="Line 13"/>
          <p:cNvSpPr>
            <a:spLocks noChangeShapeType="1"/>
          </p:cNvSpPr>
          <p:nvPr/>
        </p:nvSpPr>
        <p:spPr bwMode="auto">
          <a:xfrm flipV="1">
            <a:off x="7117727" y="1802910"/>
            <a:ext cx="450949" cy="6480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81" name="Text Box 16"/>
          <p:cNvSpPr txBox="1">
            <a:spLocks noChangeArrowheads="1"/>
          </p:cNvSpPr>
          <p:nvPr/>
        </p:nvSpPr>
        <p:spPr bwMode="auto">
          <a:xfrm>
            <a:off x="3570071" y="3234195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上的電流會等於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上的什麼？</a:t>
            </a:r>
          </a:p>
        </p:txBody>
      </p:sp>
      <p:sp>
        <p:nvSpPr>
          <p:cNvPr id="83985" name="文字方塊 16"/>
          <p:cNvSpPr txBox="1">
            <a:spLocks noChangeArrowheads="1"/>
          </p:cNvSpPr>
          <p:nvPr/>
        </p:nvSpPr>
        <p:spPr bwMode="auto">
          <a:xfrm>
            <a:off x="2296709" y="4494620"/>
            <a:ext cx="5989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電荷堆積在電容上，改變了電容內的電場，電場會變化。</a:t>
            </a:r>
          </a:p>
        </p:txBody>
      </p:sp>
      <p:sp>
        <p:nvSpPr>
          <p:cNvPr id="83986" name="Text Box 16"/>
          <p:cNvSpPr txBox="1">
            <a:spLocks noChangeArrowheads="1"/>
          </p:cNvSpPr>
          <p:nvPr/>
        </p:nvSpPr>
        <p:spPr bwMode="auto">
          <a:xfrm>
            <a:off x="3570071" y="1447507"/>
            <a:ext cx="5365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要求：</a:t>
            </a:r>
            <a:r>
              <a:rPr lang="en-US" altLang="zh-TW" sz="1800" dirty="0"/>
              <a:t>X</a:t>
            </a:r>
            <a:r>
              <a:rPr lang="zh-TW" altLang="en-US" sz="1800" dirty="0"/>
              <a:t>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上不為零，</a:t>
            </a:r>
            <a:r>
              <a:rPr lang="en-US" altLang="zh-TW" sz="1800" dirty="0"/>
              <a:t>(</a:t>
            </a:r>
            <a:r>
              <a:rPr lang="zh-TW" altLang="en-US" sz="1800" dirty="0"/>
              <a:t>但在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上為零</a:t>
            </a:r>
            <a:r>
              <a:rPr lang="en-US" altLang="zh-TW" sz="1800" dirty="0"/>
              <a:t>)</a:t>
            </a:r>
            <a:r>
              <a:rPr lang="zh-TW" altLang="en-US" sz="1800" dirty="0"/>
              <a:t>。</a:t>
            </a:r>
          </a:p>
        </p:txBody>
      </p:sp>
      <p:sp>
        <p:nvSpPr>
          <p:cNvPr id="19" name="矩形 18"/>
          <p:cNvSpPr/>
          <p:nvPr/>
        </p:nvSpPr>
        <p:spPr>
          <a:xfrm>
            <a:off x="327025" y="962025"/>
            <a:ext cx="86360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83988" name="Text Box 16"/>
          <p:cNvSpPr txBox="1">
            <a:spLocks noChangeArrowheads="1"/>
          </p:cNvSpPr>
          <p:nvPr/>
        </p:nvSpPr>
        <p:spPr bwMode="auto">
          <a:xfrm>
            <a:off x="3103297" y="4918823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上的電流剛好等於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上的電場通量的變化率！</a:t>
            </a:r>
          </a:p>
        </p:txBody>
      </p:sp>
      <p:sp>
        <p:nvSpPr>
          <p:cNvPr id="83991" name="文字方塊 2"/>
          <p:cNvSpPr txBox="1">
            <a:spLocks noChangeArrowheads="1"/>
          </p:cNvSpPr>
          <p:nvPr/>
        </p:nvSpPr>
        <p:spPr bwMode="auto">
          <a:xfrm>
            <a:off x="467544" y="5341512"/>
            <a:ext cx="7920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若取新項</a:t>
            </a:r>
            <a:r>
              <a:rPr lang="en-US" altLang="zh-TW" sz="1800" dirty="0"/>
              <a:t>X</a:t>
            </a:r>
            <a:r>
              <a:rPr lang="zh-TW" altLang="en-US" sz="1800" dirty="0"/>
              <a:t>為電場通量的變化率：則安培定律的右手邊在兩個曲面上就會相等！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4903055" y="5867854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6055851" y="5893722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584257" y="196094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安培定律右手邊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5975500" y="250388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問題就解決了！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blipFill>
                <a:blip r:embed="rId15"/>
                <a:stretch>
                  <a:fillRect t="-172581" r="-12154" b="-2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83975" grpId="0"/>
      <p:bldP spid="83978" grpId="0" animBg="1"/>
      <p:bldP spid="83979" grpId="0" animBg="1"/>
      <p:bldP spid="83981" grpId="0"/>
      <p:bldP spid="83985" grpId="0"/>
      <p:bldP spid="83986" grpId="0"/>
      <p:bldP spid="83988" grpId="0"/>
      <p:bldP spid="83991" grpId="0"/>
      <p:bldP spid="22" grpId="0" animBg="1"/>
      <p:bldP spid="23" grpId="0" animBg="1"/>
      <p:bldP spid="3" grpId="0"/>
      <p:bldP spid="28" grpId="0" animBg="1"/>
      <p:bldP spid="4" grpId="0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1800"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5437</TotalTime>
  <Words>4189</Words>
  <Application>Microsoft Macintosh PowerPoint</Application>
  <PresentationFormat>On-screen Show (4:3)</PresentationFormat>
  <Paragraphs>392</Paragraphs>
  <Slides>113</Slides>
  <Notes>0</Notes>
  <HiddenSlides>9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375</cp:revision>
  <dcterms:created xsi:type="dcterms:W3CDTF">1601-01-01T00:00:00Z</dcterms:created>
  <dcterms:modified xsi:type="dcterms:W3CDTF">2025-05-05T05:12:09Z</dcterms:modified>
</cp:coreProperties>
</file>