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handoutMasterIdLst>
    <p:handoutMasterId r:id="rId112"/>
  </p:handoutMasterIdLst>
  <p:sldIdLst>
    <p:sldId id="388" r:id="rId2"/>
    <p:sldId id="344" r:id="rId3"/>
    <p:sldId id="268" r:id="rId4"/>
    <p:sldId id="364" r:id="rId5"/>
    <p:sldId id="417" r:id="rId6"/>
    <p:sldId id="1280" r:id="rId7"/>
    <p:sldId id="368" r:id="rId8"/>
    <p:sldId id="269" r:id="rId9"/>
    <p:sldId id="281" r:id="rId10"/>
    <p:sldId id="373" r:id="rId11"/>
    <p:sldId id="495" r:id="rId12"/>
    <p:sldId id="282" r:id="rId13"/>
    <p:sldId id="283" r:id="rId14"/>
    <p:sldId id="494" r:id="rId15"/>
    <p:sldId id="493" r:id="rId16"/>
    <p:sldId id="498" r:id="rId17"/>
    <p:sldId id="1570" r:id="rId18"/>
    <p:sldId id="372" r:id="rId19"/>
    <p:sldId id="391" r:id="rId20"/>
    <p:sldId id="371" r:id="rId21"/>
    <p:sldId id="329" r:id="rId22"/>
    <p:sldId id="330" r:id="rId23"/>
    <p:sldId id="288" r:id="rId24"/>
    <p:sldId id="486" r:id="rId25"/>
    <p:sldId id="365" r:id="rId26"/>
    <p:sldId id="331" r:id="rId27"/>
    <p:sldId id="366" r:id="rId28"/>
    <p:sldId id="1569" r:id="rId29"/>
    <p:sldId id="284" r:id="rId30"/>
    <p:sldId id="497" r:id="rId31"/>
    <p:sldId id="257" r:id="rId32"/>
    <p:sldId id="492" r:id="rId33"/>
    <p:sldId id="481" r:id="rId34"/>
    <p:sldId id="482" r:id="rId35"/>
    <p:sldId id="332" r:id="rId36"/>
    <p:sldId id="381" r:id="rId37"/>
    <p:sldId id="487" r:id="rId38"/>
    <p:sldId id="489" r:id="rId39"/>
    <p:sldId id="490" r:id="rId40"/>
    <p:sldId id="386" r:id="rId41"/>
    <p:sldId id="483" r:id="rId42"/>
    <p:sldId id="387" r:id="rId43"/>
    <p:sldId id="385" r:id="rId44"/>
    <p:sldId id="270" r:id="rId45"/>
    <p:sldId id="384" r:id="rId46"/>
    <p:sldId id="382" r:id="rId47"/>
    <p:sldId id="485" r:id="rId48"/>
    <p:sldId id="484" r:id="rId49"/>
    <p:sldId id="345" r:id="rId50"/>
    <p:sldId id="383" r:id="rId51"/>
    <p:sldId id="377" r:id="rId52"/>
    <p:sldId id="369" r:id="rId53"/>
    <p:sldId id="272" r:id="rId54"/>
    <p:sldId id="333" r:id="rId55"/>
    <p:sldId id="292" r:id="rId56"/>
    <p:sldId id="367" r:id="rId57"/>
    <p:sldId id="392" r:id="rId58"/>
    <p:sldId id="393" r:id="rId59"/>
    <p:sldId id="394" r:id="rId60"/>
    <p:sldId id="395" r:id="rId61"/>
    <p:sldId id="397" r:id="rId62"/>
    <p:sldId id="408" r:id="rId63"/>
    <p:sldId id="398" r:id="rId64"/>
    <p:sldId id="822" r:id="rId65"/>
    <p:sldId id="1401" r:id="rId66"/>
    <p:sldId id="403" r:id="rId67"/>
    <p:sldId id="404" r:id="rId68"/>
    <p:sldId id="406" r:id="rId69"/>
    <p:sldId id="749" r:id="rId70"/>
    <p:sldId id="759" r:id="rId71"/>
    <p:sldId id="823" r:id="rId72"/>
    <p:sldId id="757" r:id="rId73"/>
    <p:sldId id="760" r:id="rId74"/>
    <p:sldId id="418" r:id="rId75"/>
    <p:sldId id="419" r:id="rId76"/>
    <p:sldId id="420" r:id="rId77"/>
    <p:sldId id="423" r:id="rId78"/>
    <p:sldId id="424" r:id="rId79"/>
    <p:sldId id="425" r:id="rId80"/>
    <p:sldId id="431" r:id="rId81"/>
    <p:sldId id="426" r:id="rId82"/>
    <p:sldId id="427" r:id="rId83"/>
    <p:sldId id="428" r:id="rId84"/>
    <p:sldId id="430" r:id="rId85"/>
    <p:sldId id="1568" r:id="rId86"/>
    <p:sldId id="1422" r:id="rId87"/>
    <p:sldId id="1423" r:id="rId88"/>
    <p:sldId id="1571" r:id="rId89"/>
    <p:sldId id="374" r:id="rId90"/>
    <p:sldId id="285" r:id="rId91"/>
    <p:sldId id="357" r:id="rId92"/>
    <p:sldId id="1572" r:id="rId93"/>
    <p:sldId id="1283" r:id="rId94"/>
    <p:sldId id="1284" r:id="rId95"/>
    <p:sldId id="361" r:id="rId96"/>
    <p:sldId id="286" r:id="rId97"/>
    <p:sldId id="306" r:id="rId98"/>
    <p:sldId id="307" r:id="rId99"/>
    <p:sldId id="308" r:id="rId100"/>
    <p:sldId id="309" r:id="rId101"/>
    <p:sldId id="310" r:id="rId102"/>
    <p:sldId id="312" r:id="rId103"/>
    <p:sldId id="305" r:id="rId104"/>
    <p:sldId id="304" r:id="rId105"/>
    <p:sldId id="349" r:id="rId106"/>
    <p:sldId id="1281" r:id="rId107"/>
    <p:sldId id="356" r:id="rId108"/>
    <p:sldId id="348" r:id="rId109"/>
    <p:sldId id="362" r:id="rId1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EBF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26"/>
    <p:restoredTop sz="94660"/>
  </p:normalViewPr>
  <p:slideViewPr>
    <p:cSldViewPr>
      <p:cViewPr varScale="1">
        <p:scale>
          <a:sx n="110" d="100"/>
          <a:sy n="110" d="100"/>
        </p:scale>
        <p:origin x="256" y="4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8D44F21-A8CC-44D7-873C-473B063CBFF6}" type="datetimeFigureOut">
              <a:rPr lang="zh-TW" altLang="en-US"/>
              <a:pPr>
                <a:defRPr/>
              </a:pPr>
              <a:t>2025/4/28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9DD02853-B512-4B8D-83F2-D30ED71E852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2502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1A3DE-A0F0-4C0B-A71A-754F8547C8FF}" type="datetimeFigureOut">
              <a:rPr lang="zh-TW" altLang="en-US" smtClean="0"/>
              <a:t>2025/4/28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5D9606-E920-461E-A177-BA59D4213D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3521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7DB80-045C-41ED-9034-44F05A9A460A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78505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F2DEA-0AB9-417D-8039-F62D1E3994E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76310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A27D3-D6B6-4485-A78E-7A2C5BC0A227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41739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414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854E39-C04E-4E21-9137-2FC59F38135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603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5070-0112-49A3-9420-4C51AD085AFE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94357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499E0-0D00-4A44-BD59-13DA7908433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56612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56D59-712C-475C-B7C0-DEDB58F78074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30298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76572-10CF-486B-BBE5-A17A27E6D86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10624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FF96E-BF75-4596-B92E-0ABA6245A83F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59209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2F5E5-D2EB-4357-8F39-8A01F4425512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52552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6180B-06C1-46A4-B6B8-4641D968FC68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39911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latin typeface="Times New Roman" pitchFamily="18" charset="0"/>
                <a:ea typeface="新細明體" pitchFamily="18" charset="-120"/>
                <a:cs typeface="+mn-cs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 smtClean="0"/>
            </a:lvl1pPr>
          </a:lstStyle>
          <a:p>
            <a:pPr>
              <a:defRPr/>
            </a:pPr>
            <a:fld id="{E6972F2C-8927-4E22-81ED-6B4E8B8787DB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wmf"/><Relationship Id="rId11" Type="http://schemas.openxmlformats.org/officeDocument/2006/relationships/image" Target="../media/image24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3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openxmlformats.org/officeDocument/2006/relationships/image" Target="../media/image89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0.png"/><Relationship Id="rId4" Type="http://schemas.openxmlformats.org/officeDocument/2006/relationships/image" Target="../media/image3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hyperlink" Target="https://youtu.be/qwq54NMtDtA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2/21/Oersted_money.jpg" TargetMode="External"/><Relationship Id="rId7" Type="http://schemas.openxmlformats.org/officeDocument/2006/relationships/image" Target="../media/image5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43AeuDvWc0k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tif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jpeg"/><Relationship Id="rId9" Type="http://schemas.openxmlformats.org/officeDocument/2006/relationships/image" Target="../media/image6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65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image" Target="../media/image77.png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image" Target="../media/image76.png"/><Relationship Id="rId16" Type="http://schemas.openxmlformats.org/officeDocument/2006/relationships/image" Target="../media/image7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5" Type="http://schemas.openxmlformats.org/officeDocument/2006/relationships/image" Target="../media/image73.png"/><Relationship Id="rId10" Type="http://schemas.openxmlformats.org/officeDocument/2006/relationships/image" Target="../media/image81.png"/><Relationship Id="rId4" Type="http://schemas.openxmlformats.org/officeDocument/2006/relationships/image" Target="../media/image73.jpeg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1.jpeg"/><Relationship Id="rId7" Type="http://schemas.openxmlformats.org/officeDocument/2006/relationships/image" Target="../media/image6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11" Type="http://schemas.openxmlformats.org/officeDocument/2006/relationships/image" Target="../media/image66.wmf"/><Relationship Id="rId5" Type="http://schemas.openxmlformats.org/officeDocument/2006/relationships/hyperlink" Target="http://upload.wikimedia.org/wikipedia/commons/8/8d/Jean_baptiste_biot.jpg" TargetMode="External"/><Relationship Id="rId10" Type="http://schemas.openxmlformats.org/officeDocument/2006/relationships/oleObject" Target="../embeddings/oleObject5.bin"/><Relationship Id="rId4" Type="http://schemas.openxmlformats.org/officeDocument/2006/relationships/image" Target="../media/image78.png"/><Relationship Id="rId9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upload.wikimedia.org/wikipedia/commons/5/5b/Faraday-Millikan-Gale-1913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0.jpeg"/><Relationship Id="rId4" Type="http://schemas.openxmlformats.org/officeDocument/2006/relationships/hyperlink" Target="http://upload.wikimedia.org/wikipedia/commons/8/88/M_Faraday_Th_Phillips_oil_1842.jpg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0.png"/><Relationship Id="rId13" Type="http://schemas.openxmlformats.org/officeDocument/2006/relationships/image" Target="../media/image93.png"/><Relationship Id="rId7" Type="http://schemas.openxmlformats.org/officeDocument/2006/relationships/image" Target="../media/image86.png"/><Relationship Id="rId1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1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9" Type="http://schemas.openxmlformats.org/officeDocument/2006/relationships/image" Target="../media/image88.png"/><Relationship Id="rId14" Type="http://schemas.openxmlformats.org/officeDocument/2006/relationships/image" Target="../media/image9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HuhkNosSrg" TargetMode="Externa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20.png"/><Relationship Id="rId9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3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5/5b/Faraday-Millikan-Gale-1913.jp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20.png"/><Relationship Id="rId4" Type="http://schemas.openxmlformats.org/officeDocument/2006/relationships/image" Target="../media/image11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0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40.wmf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7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file:///upload.wikimedia.org/wikipedia/commons/a/af/CMScollaborationPoster.png" TargetMode="Externa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hyperlink" Target="file:///upload.wikimedia.org/wikipedia/commons/8/8a/CMS_Slice.gif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7.png"/><Relationship Id="rId4" Type="http://schemas.openxmlformats.org/officeDocument/2006/relationships/hyperlink" Target="file:///upload.wikimedia.org/wikipedia/commons/a/af/CMScollaborationPoster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file:///upload.wikimedia.org/wikipedia/en/5/5c/ATLAS-logo.jpg" TargetMode="External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7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1" descr="27_00_C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14014"/>
            <a:ext cx="7896556" cy="5081554"/>
          </a:xfrm>
          <a:prstGeom prst="rect">
            <a:avLst/>
          </a:prstGeom>
        </p:spPr>
      </p:pic>
      <p:sp>
        <p:nvSpPr>
          <p:cNvPr id="5" name="文字方塊 7"/>
          <p:cNvSpPr txBox="1">
            <a:spLocks noChangeArrowheads="1"/>
          </p:cNvSpPr>
          <p:nvPr/>
        </p:nvSpPr>
        <p:spPr bwMode="auto">
          <a:xfrm>
            <a:off x="3408809" y="422535"/>
            <a:ext cx="2038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磁力 </a:t>
            </a:r>
            <a:r>
              <a:rPr lang="en-US" altLang="zh-TW" sz="1800" dirty="0">
                <a:solidFill>
                  <a:srgbClr val="FF0000"/>
                </a:solidFill>
              </a:rPr>
              <a:t>Magnetism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237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 b="3804"/>
          <a:stretch/>
        </p:blipFill>
        <p:spPr bwMode="auto">
          <a:xfrm>
            <a:off x="234445" y="1052736"/>
            <a:ext cx="8547100" cy="314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>
            <a:spLocks noChangeArrowheads="1"/>
          </p:cNvSpPr>
          <p:nvPr/>
        </p:nvSpPr>
        <p:spPr bwMode="auto">
          <a:xfrm>
            <a:off x="1889112" y="4437112"/>
            <a:ext cx="52377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在磁鐵外磁力線不會消失，磁力線的數目守恆！</a:t>
            </a:r>
            <a:endParaRPr lang="en-US" altLang="zh-TW" sz="1800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圖片 1" descr="aurora1_wikiped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5874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圖片 1" descr="aurora_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143000"/>
            <a:ext cx="5929313" cy="423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78200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圖片 1" descr="aurora_kuenzli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3538"/>
            <a:ext cx="91440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09209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圖片 1" descr="alaska-aurora-boreal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000125"/>
            <a:ext cx="6340475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70083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圖片 1" descr="auroraiowa_richard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5" name="Text Box 9"/>
          <p:cNvSpPr txBox="1">
            <a:spLocks noChangeArrowheads="1"/>
          </p:cNvSpPr>
          <p:nvPr/>
        </p:nvSpPr>
        <p:spPr bwMode="auto">
          <a:xfrm>
            <a:off x="0" y="2852738"/>
            <a:ext cx="900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600">
                <a:solidFill>
                  <a:srgbClr val="FF0000"/>
                </a:solidFill>
              </a:rPr>
              <a:t>氧原子</a:t>
            </a:r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 flipV="1">
            <a:off x="539750" y="1916113"/>
            <a:ext cx="252095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>
            <a:off x="539750" y="2636838"/>
            <a:ext cx="446405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50" name="Line 14"/>
          <p:cNvSpPr>
            <a:spLocks noChangeShapeType="1"/>
          </p:cNvSpPr>
          <p:nvPr/>
        </p:nvSpPr>
        <p:spPr bwMode="auto">
          <a:xfrm flipH="1" flipV="1">
            <a:off x="6443663" y="3068638"/>
            <a:ext cx="22320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8316913" y="3284538"/>
            <a:ext cx="1044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600">
                <a:solidFill>
                  <a:srgbClr val="FF0000"/>
                </a:solidFill>
              </a:rPr>
              <a:t>氮分子</a:t>
            </a:r>
          </a:p>
        </p:txBody>
      </p:sp>
      <p:sp>
        <p:nvSpPr>
          <p:cNvPr id="79880" name="Rectangle 17"/>
          <p:cNvSpPr>
            <a:spLocks noChangeArrowheads="1"/>
          </p:cNvSpPr>
          <p:nvPr/>
        </p:nvSpPr>
        <p:spPr bwMode="auto">
          <a:xfrm>
            <a:off x="0" y="6400800"/>
            <a:ext cx="2314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1600"/>
              <a:t>O(1S)</a:t>
            </a:r>
            <a:r>
              <a:rPr lang="zh-TW" altLang="en-US" sz="1600"/>
              <a:t> </a:t>
            </a:r>
            <a:r>
              <a:rPr lang="en-US" altLang="zh-TW" sz="1600"/>
              <a:t>O(3P)</a:t>
            </a:r>
            <a:r>
              <a:rPr lang="zh-TW" altLang="en-US" sz="1600"/>
              <a:t> 波長</a:t>
            </a:r>
            <a:r>
              <a:rPr lang="en-US" altLang="zh-TW" sz="1600"/>
              <a:t>5577A</a:t>
            </a:r>
            <a:r>
              <a:rPr lang="en-US" altLang="zh-TW" sz="24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5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5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5" grpId="0"/>
      <p:bldP spid="65546" grpId="0" animBg="1"/>
      <p:bldP spid="65547" grpId="0" animBg="1"/>
      <p:bldP spid="65550" grpId="0" animBg="1"/>
      <p:bldP spid="65551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8" descr="5-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68"/>
          <a:stretch>
            <a:fillRect/>
          </a:stretch>
        </p:blipFill>
        <p:spPr bwMode="auto">
          <a:xfrm>
            <a:off x="539552" y="1916832"/>
            <a:ext cx="4680520" cy="2588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5-36">
            <a:extLst>
              <a:ext uri="{FF2B5EF4-FFF2-40B4-BE49-F238E27FC236}">
                <a16:creationId xmlns:a16="http://schemas.microsoft.com/office/drawing/2014/main" id="{7F73E62A-CED8-919E-8969-A462DBB47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3"/>
            <a:ext cx="2268537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indmills in a field&#10;&#10;Description automatically generated">
            <a:extLst>
              <a:ext uri="{FF2B5EF4-FFF2-40B4-BE49-F238E27FC236}">
                <a16:creationId xmlns:a16="http://schemas.microsoft.com/office/drawing/2014/main" id="{5D198B4F-0BEC-58BE-1952-B824B9F09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95270"/>
            <a:ext cx="7772400" cy="5146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6A850B-D8CC-0DB6-1505-04DCBC846688}"/>
              </a:ext>
            </a:extLst>
          </p:cNvPr>
          <p:cNvSpPr txBox="1"/>
          <p:nvPr/>
        </p:nvSpPr>
        <p:spPr bwMode="auto">
          <a:xfrm>
            <a:off x="2555776" y="5877272"/>
            <a:ext cx="457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The northern lights glowed in the night sky in the Oder-Spree district of Brandenburg, Germany</a:t>
            </a:r>
            <a:r>
              <a:rPr lang="zh-TW" altLang="en-US" sz="1600" dirty="0"/>
              <a:t> </a:t>
            </a:r>
            <a:r>
              <a:rPr lang="en-US" altLang="zh-TW" sz="1600" dirty="0"/>
              <a:t>2024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061116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5" descr="auroraSpect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938338"/>
            <a:ext cx="76485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5" descr="green_violet_ar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038225"/>
            <a:ext cx="706755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5" descr="aurora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989138"/>
            <a:ext cx="255428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7" descr="Jupiter_auro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5905500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8"/>
          <p:cNvSpPr txBox="1">
            <a:spLocks noChangeArrowheads="1"/>
          </p:cNvSpPr>
          <p:nvPr/>
        </p:nvSpPr>
        <p:spPr bwMode="auto">
          <a:xfrm>
            <a:off x="2987675" y="5516563"/>
            <a:ext cx="647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木星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23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9799" b="56706"/>
          <a:stretch>
            <a:fillRect/>
          </a:stretch>
        </p:blipFill>
        <p:spPr bwMode="auto">
          <a:xfrm>
            <a:off x="2444143" y="836712"/>
            <a:ext cx="3882752" cy="305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1403563" y="5500068"/>
            <a:ext cx="1829026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磁力線數目守恆</a:t>
            </a:r>
          </a:p>
        </p:txBody>
      </p:sp>
      <p:sp>
        <p:nvSpPr>
          <p:cNvPr id="11271" name="文字方塊 6"/>
          <p:cNvSpPr txBox="1">
            <a:spLocks noChangeArrowheads="1"/>
          </p:cNvSpPr>
          <p:nvPr/>
        </p:nvSpPr>
        <p:spPr bwMode="auto">
          <a:xfrm>
            <a:off x="1403563" y="5013176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通過</a:t>
            </a:r>
            <a:r>
              <a:rPr lang="zh-TW" altLang="en-US" sz="1800" dirty="0">
                <a:solidFill>
                  <a:srgbClr val="FF0000"/>
                </a:solidFill>
              </a:rPr>
              <a:t>空間中一封閉曲面</a:t>
            </a:r>
            <a:r>
              <a:rPr lang="zh-TW" altLang="en-US" sz="1800" dirty="0"/>
              <a:t>的總通量等於零。</a:t>
            </a:r>
          </a:p>
        </p:txBody>
      </p:sp>
      <p:sp>
        <p:nvSpPr>
          <p:cNvPr id="10" name="文字方塊 7"/>
          <p:cNvSpPr txBox="1">
            <a:spLocks noChangeArrowheads="1"/>
          </p:cNvSpPr>
          <p:nvPr/>
        </p:nvSpPr>
        <p:spPr bwMode="auto">
          <a:xfrm>
            <a:off x="6156176" y="5500068"/>
            <a:ext cx="251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磁場的高斯定律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2473665" y="1437473"/>
                <a:ext cx="400879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3665" y="1437473"/>
                <a:ext cx="400879" cy="40293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向右箭號 2"/>
          <p:cNvSpPr/>
          <p:nvPr/>
        </p:nvSpPr>
        <p:spPr>
          <a:xfrm>
            <a:off x="3373030" y="5608896"/>
            <a:ext cx="504056" cy="257885"/>
          </a:xfrm>
          <a:prstGeom prst="rightArrow">
            <a:avLst/>
          </a:prstGeom>
          <a:solidFill>
            <a:srgbClr val="00B050"/>
          </a:solidFill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1403563" y="6205954"/>
            <a:ext cx="56785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那有沒有可以發射與消滅磁力線的磁荷？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1455158" y="4194297"/>
                <a:ext cx="687528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zh-TW" altLang="en-US" sz="1800" i="1">
                          <a:latin typeface="Cambria Math"/>
                        </a:rPr>
                        <m:t>離開曲面的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磁</m:t>
                      </m:r>
                      <m:r>
                        <a:rPr lang="zh-TW" altLang="en-US" sz="1800" i="1">
                          <a:latin typeface="Cambria Math"/>
                        </a:rPr>
                        <m:t>力線</m:t>
                      </m:r>
                      <m:r>
                        <a:rPr lang="zh-TW" altLang="en-US" sz="1800" i="1" smtClean="0">
                          <a:latin typeface="Cambria Math"/>
                        </a:rPr>
                        <m:t>數目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r>
                        <a:rPr lang="zh-TW" altLang="en-US" sz="1800" i="1">
                          <a:latin typeface="Cambria Math"/>
                        </a:rPr>
                        <m:t>進入曲面的</m:t>
                      </m:r>
                      <m:r>
                        <a:rPr lang="zh-TW" altLang="en-US" sz="1800" b="0" i="1" smtClean="0">
                          <a:latin typeface="Cambria Math"/>
                        </a:rPr>
                        <m:t>磁</m:t>
                      </m:r>
                      <m:r>
                        <a:rPr lang="zh-TW" altLang="en-US" sz="1800" i="1" smtClean="0">
                          <a:latin typeface="Cambria Math"/>
                        </a:rPr>
                        <m:t>力線數目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5158" y="4194297"/>
                <a:ext cx="6875280" cy="81887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4385519" y="5382508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5519" y="5382508"/>
                <a:ext cx="1503938" cy="81887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0834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5" descr="F22_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9"/>
          <a:stretch/>
        </p:blipFill>
        <p:spPr bwMode="auto">
          <a:xfrm>
            <a:off x="5425368" y="704307"/>
            <a:ext cx="2989903" cy="321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Line 6"/>
          <p:cNvSpPr>
            <a:spLocks noChangeShapeType="1"/>
          </p:cNvSpPr>
          <p:nvPr/>
        </p:nvSpPr>
        <p:spPr bwMode="auto">
          <a:xfrm>
            <a:off x="4325435" y="2627156"/>
            <a:ext cx="86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024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4830890"/>
              </p:ext>
            </p:extLst>
          </p:nvPr>
        </p:nvGraphicFramePr>
        <p:xfrm>
          <a:off x="5580691" y="5030882"/>
          <a:ext cx="2698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3" imgW="152268" imgH="203024" progId="Equation.3">
                  <p:embed/>
                </p:oleObj>
              </mc:Choice>
              <mc:Fallback>
                <p:oleObj name="方程式" r:id="rId3" imgW="152268" imgH="203024" progId="Equation.3">
                  <p:embed/>
                  <p:pic>
                    <p:nvPicPr>
                      <p:cNvPr id="1024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691" y="5030882"/>
                        <a:ext cx="269875" cy="43180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4623121"/>
              </p:ext>
            </p:extLst>
          </p:nvPr>
        </p:nvGraphicFramePr>
        <p:xfrm>
          <a:off x="3802220" y="5030882"/>
          <a:ext cx="32226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152268" imgH="203024" progId="Equation.3">
                  <p:embed/>
                </p:oleObj>
              </mc:Choice>
              <mc:Fallback>
                <p:oleObj name="方程式" r:id="rId5" imgW="152268" imgH="203024" progId="Equation.3">
                  <p:embed/>
                  <p:pic>
                    <p:nvPicPr>
                      <p:cNvPr id="1024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2220" y="5030882"/>
                        <a:ext cx="322262" cy="431800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7" name="Line 9"/>
          <p:cNvSpPr>
            <a:spLocks noChangeShapeType="1"/>
          </p:cNvSpPr>
          <p:nvPr/>
        </p:nvSpPr>
        <p:spPr bwMode="auto">
          <a:xfrm>
            <a:off x="4400881" y="5246782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024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637623"/>
              </p:ext>
            </p:extLst>
          </p:nvPr>
        </p:nvGraphicFramePr>
        <p:xfrm>
          <a:off x="5555543" y="5586554"/>
          <a:ext cx="269875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52268" imgH="203024" progId="Equation.3">
                  <p:embed/>
                </p:oleObj>
              </mc:Choice>
              <mc:Fallback>
                <p:oleObj name="方程式" r:id="rId7" imgW="152268" imgH="203024" progId="Equation.3">
                  <p:embed/>
                  <p:pic>
                    <p:nvPicPr>
                      <p:cNvPr id="1024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5543" y="5586554"/>
                        <a:ext cx="269875" cy="360363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9" name="Line 11"/>
          <p:cNvSpPr>
            <a:spLocks noChangeShapeType="1"/>
          </p:cNvSpPr>
          <p:nvPr/>
        </p:nvSpPr>
        <p:spPr bwMode="auto">
          <a:xfrm>
            <a:off x="4426029" y="5827603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graphicFrame>
        <p:nvGraphicFramePr>
          <p:cNvPr id="1025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9212"/>
              </p:ext>
            </p:extLst>
          </p:nvPr>
        </p:nvGraphicFramePr>
        <p:xfrm>
          <a:off x="3881344" y="5643280"/>
          <a:ext cx="322262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14102" imgH="177492" progId="Equation.3">
                  <p:embed/>
                </p:oleObj>
              </mc:Choice>
              <mc:Fallback>
                <p:oleObj name="方程式" r:id="rId9" imgW="114102" imgH="177492" progId="Equation.3">
                  <p:embed/>
                  <p:pic>
                    <p:nvPicPr>
                      <p:cNvPr id="1025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1344" y="5643280"/>
                        <a:ext cx="322262" cy="503237"/>
                      </a:xfrm>
                      <a:prstGeom prst="rect">
                        <a:avLst/>
                      </a:prstGeom>
                      <a:solidFill>
                        <a:srgbClr val="FFFFCC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2" name="文字方塊 11"/>
          <p:cNvSpPr txBox="1">
            <a:spLocks noChangeArrowheads="1"/>
          </p:cNvSpPr>
          <p:nvPr/>
        </p:nvSpPr>
        <p:spPr bwMode="auto">
          <a:xfrm>
            <a:off x="1927756" y="4650485"/>
            <a:ext cx="47953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比較場線，南北極似乎與正負電荷非常類似！</a:t>
            </a:r>
          </a:p>
        </p:txBody>
      </p:sp>
      <p:pic>
        <p:nvPicPr>
          <p:cNvPr id="13" name="Picture 1" descr="27_13_Figure.jp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8"/>
          <a:stretch/>
        </p:blipFill>
        <p:spPr>
          <a:xfrm rot="5400000">
            <a:off x="1295800" y="1139570"/>
            <a:ext cx="3389092" cy="2197511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B1242A3E-160C-144A-8626-AEDC472894C4}"/>
              </a:ext>
            </a:extLst>
          </p:cNvPr>
          <p:cNvSpPr txBox="1"/>
          <p:nvPr/>
        </p:nvSpPr>
        <p:spPr bwMode="auto">
          <a:xfrm>
            <a:off x="1987931" y="6180298"/>
            <a:ext cx="5619479" cy="38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400" kern="1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zh-TW" altLang="en-US" sz="1800" dirty="0"/>
              <a:t>南極與北極是否就是可以發射與消滅磁力線的磁荷？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764253" y="6087655"/>
            <a:ext cx="50606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磁極並無法如電荷一般被分離形成磁荷！</a:t>
            </a:r>
          </a:p>
        </p:txBody>
      </p:sp>
      <p:sp>
        <p:nvSpPr>
          <p:cNvPr id="11268" name="文字方塊 5"/>
          <p:cNvSpPr txBox="1">
            <a:spLocks noChangeArrowheads="1"/>
          </p:cNvSpPr>
          <p:nvPr/>
        </p:nvSpPr>
        <p:spPr bwMode="auto">
          <a:xfrm>
            <a:off x="764253" y="5640967"/>
            <a:ext cx="5929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當我們把南北極切開，新的南北極會在分離處形成：</a:t>
            </a:r>
          </a:p>
        </p:txBody>
      </p:sp>
      <p:pic>
        <p:nvPicPr>
          <p:cNvPr id="11" name="Picture 1" descr="27_07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1"/>
          <a:stretch/>
        </p:blipFill>
        <p:spPr>
          <a:xfrm>
            <a:off x="857832" y="585260"/>
            <a:ext cx="3678689" cy="1411037"/>
          </a:xfrm>
          <a:prstGeom prst="rect">
            <a:avLst/>
          </a:prstGeom>
        </p:spPr>
      </p:pic>
      <p:pic>
        <p:nvPicPr>
          <p:cNvPr id="5" name="Picture 1" descr="27_07_Figure.jpg">
            <a:extLst>
              <a:ext uri="{FF2B5EF4-FFF2-40B4-BE49-F238E27FC236}">
                <a16:creationId xmlns:a16="http://schemas.microsoft.com/office/drawing/2014/main" id="{6EB27A72-13BD-DD41-B106-3CC8D224CB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>
          <a:xfrm>
            <a:off x="4968569" y="586616"/>
            <a:ext cx="3678689" cy="228921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37D5189-42B4-7243-A90B-A93577A922AE}"/>
              </a:ext>
            </a:extLst>
          </p:cNvPr>
          <p:cNvSpPr/>
          <p:nvPr/>
        </p:nvSpPr>
        <p:spPr>
          <a:xfrm>
            <a:off x="1813151" y="1524626"/>
            <a:ext cx="180340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p:pic>
        <p:nvPicPr>
          <p:cNvPr id="8" name="Picture 1" descr="27_07_Figure.jpg">
            <a:extLst>
              <a:ext uri="{FF2B5EF4-FFF2-40B4-BE49-F238E27FC236}">
                <a16:creationId xmlns:a16="http://schemas.microsoft.com/office/drawing/2014/main" id="{D711DE47-86BA-DB4A-9B7B-C7500DBEB4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7" t="38943" r="3211" b="42808"/>
          <a:stretch/>
        </p:blipFill>
        <p:spPr>
          <a:xfrm>
            <a:off x="2983963" y="5009356"/>
            <a:ext cx="792088" cy="432048"/>
          </a:xfrm>
          <a:prstGeom prst="rect">
            <a:avLst/>
          </a:prstGeom>
        </p:spPr>
      </p:pic>
      <p:pic>
        <p:nvPicPr>
          <p:cNvPr id="9" name="Picture 1" descr="27_07_Figure.jpg">
            <a:extLst>
              <a:ext uri="{FF2B5EF4-FFF2-40B4-BE49-F238E27FC236}">
                <a16:creationId xmlns:a16="http://schemas.microsoft.com/office/drawing/2014/main" id="{05E4A03E-3DE2-D243-BBCF-882D482AB4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7" t="77163" r="-264" b="1547"/>
          <a:stretch/>
        </p:blipFill>
        <p:spPr>
          <a:xfrm>
            <a:off x="1540153" y="4152500"/>
            <a:ext cx="919927" cy="504056"/>
          </a:xfrm>
          <a:prstGeom prst="rect">
            <a:avLst/>
          </a:prstGeom>
        </p:spPr>
      </p:pic>
      <p:pic>
        <p:nvPicPr>
          <p:cNvPr id="12" name="Picture 1" descr="27_07_Figure.jpg">
            <a:extLst>
              <a:ext uri="{FF2B5EF4-FFF2-40B4-BE49-F238E27FC236}">
                <a16:creationId xmlns:a16="http://schemas.microsoft.com/office/drawing/2014/main" id="{E3112F8A-2C43-AA4C-8D87-FB447D6F34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7" t="38943" r="3211" b="42808"/>
          <a:stretch/>
        </p:blipFill>
        <p:spPr>
          <a:xfrm flipH="1">
            <a:off x="2983963" y="4166834"/>
            <a:ext cx="792088" cy="432048"/>
          </a:xfrm>
          <a:prstGeom prst="rect">
            <a:avLst/>
          </a:prstGeom>
        </p:spPr>
      </p:pic>
      <p:pic>
        <p:nvPicPr>
          <p:cNvPr id="13" name="Picture 1" descr="27_07_Figure.jpg">
            <a:extLst>
              <a:ext uri="{FF2B5EF4-FFF2-40B4-BE49-F238E27FC236}">
                <a16:creationId xmlns:a16="http://schemas.microsoft.com/office/drawing/2014/main" id="{03CBE73B-B833-F74D-92B0-7205D4D0E5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7" t="77163" r="-264" b="1547"/>
          <a:stretch/>
        </p:blipFill>
        <p:spPr>
          <a:xfrm>
            <a:off x="1570395" y="4965904"/>
            <a:ext cx="919927" cy="504056"/>
          </a:xfrm>
          <a:prstGeom prst="rect">
            <a:avLst/>
          </a:prstGeom>
        </p:spPr>
      </p:pic>
      <p:sp>
        <p:nvSpPr>
          <p:cNvPr id="6" name="左-右雙向箭號 5">
            <a:extLst>
              <a:ext uri="{FF2B5EF4-FFF2-40B4-BE49-F238E27FC236}">
                <a16:creationId xmlns:a16="http://schemas.microsoft.com/office/drawing/2014/main" id="{D759BE65-C75C-D441-92BB-AF017DF4CED7}"/>
              </a:ext>
            </a:extLst>
          </p:cNvPr>
          <p:cNvSpPr/>
          <p:nvPr/>
        </p:nvSpPr>
        <p:spPr>
          <a:xfrm>
            <a:off x="2460080" y="4332520"/>
            <a:ext cx="411744" cy="144016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p:sp>
        <p:nvSpPr>
          <p:cNvPr id="16" name="左-右雙向箭號 15">
            <a:extLst>
              <a:ext uri="{FF2B5EF4-FFF2-40B4-BE49-F238E27FC236}">
                <a16:creationId xmlns:a16="http://schemas.microsoft.com/office/drawing/2014/main" id="{F27EC341-CFB9-A143-9736-039F462D8D4B}"/>
              </a:ext>
            </a:extLst>
          </p:cNvPr>
          <p:cNvSpPr/>
          <p:nvPr/>
        </p:nvSpPr>
        <p:spPr>
          <a:xfrm>
            <a:off x="2475664" y="5145924"/>
            <a:ext cx="411744" cy="144016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p:pic>
        <p:nvPicPr>
          <p:cNvPr id="20" name="Picture 1" descr="27_07_Figure.jpg">
            <a:extLst>
              <a:ext uri="{FF2B5EF4-FFF2-40B4-BE49-F238E27FC236}">
                <a16:creationId xmlns:a16="http://schemas.microsoft.com/office/drawing/2014/main" id="{FD476AEA-D3FF-6942-82E1-6E5EA1A9BE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7" t="77163" r="-264" b="1547"/>
          <a:stretch/>
        </p:blipFill>
        <p:spPr>
          <a:xfrm>
            <a:off x="4968569" y="4973352"/>
            <a:ext cx="919927" cy="504056"/>
          </a:xfrm>
          <a:prstGeom prst="rect">
            <a:avLst/>
          </a:prstGeom>
        </p:spPr>
      </p:pic>
      <p:sp>
        <p:nvSpPr>
          <p:cNvPr id="14" name="向右箭號 13">
            <a:extLst>
              <a:ext uri="{FF2B5EF4-FFF2-40B4-BE49-F238E27FC236}">
                <a16:creationId xmlns:a16="http://schemas.microsoft.com/office/drawing/2014/main" id="{E65269E6-42DF-BC42-89DB-ED6012F76254}"/>
              </a:ext>
            </a:extLst>
          </p:cNvPr>
          <p:cNvSpPr/>
          <p:nvPr/>
        </p:nvSpPr>
        <p:spPr>
          <a:xfrm>
            <a:off x="2195736" y="4806790"/>
            <a:ext cx="294586" cy="14977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p:sp>
        <p:nvSpPr>
          <p:cNvPr id="24" name="向右箭號 23">
            <a:extLst>
              <a:ext uri="{FF2B5EF4-FFF2-40B4-BE49-F238E27FC236}">
                <a16:creationId xmlns:a16="http://schemas.microsoft.com/office/drawing/2014/main" id="{ACF7446E-6FF5-BA4E-A9E8-10759ABB8A3A}"/>
              </a:ext>
            </a:extLst>
          </p:cNvPr>
          <p:cNvSpPr/>
          <p:nvPr/>
        </p:nvSpPr>
        <p:spPr>
          <a:xfrm flipH="1">
            <a:off x="2808122" y="4814859"/>
            <a:ext cx="294586" cy="12882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p:pic>
        <p:nvPicPr>
          <p:cNvPr id="25" name="Picture 1" descr="27_07_Figure.jpg">
            <a:extLst>
              <a:ext uri="{FF2B5EF4-FFF2-40B4-BE49-F238E27FC236}">
                <a16:creationId xmlns:a16="http://schemas.microsoft.com/office/drawing/2014/main" id="{E2B3DD33-B814-8D44-A9E4-DA59DD7FC3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0" t="37880" r="-264" b="40651"/>
          <a:stretch/>
        </p:blipFill>
        <p:spPr>
          <a:xfrm>
            <a:off x="6443825" y="4943684"/>
            <a:ext cx="1232922" cy="508291"/>
          </a:xfrm>
          <a:prstGeom prst="rect">
            <a:avLst/>
          </a:prstGeom>
        </p:spPr>
      </p:pic>
      <p:sp>
        <p:nvSpPr>
          <p:cNvPr id="27" name="向右箭號 26">
            <a:extLst>
              <a:ext uri="{FF2B5EF4-FFF2-40B4-BE49-F238E27FC236}">
                <a16:creationId xmlns:a16="http://schemas.microsoft.com/office/drawing/2014/main" id="{438F76A6-67DB-B645-AC2A-66EC10ED2B7A}"/>
              </a:ext>
            </a:extLst>
          </p:cNvPr>
          <p:cNvSpPr/>
          <p:nvPr/>
        </p:nvSpPr>
        <p:spPr>
          <a:xfrm>
            <a:off x="5746708" y="4778746"/>
            <a:ext cx="294586" cy="149779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txBody>
          <a:bodyPr wrap="non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p:sp>
        <p:nvSpPr>
          <p:cNvPr id="28" name="向右箭號 27">
            <a:extLst>
              <a:ext uri="{FF2B5EF4-FFF2-40B4-BE49-F238E27FC236}">
                <a16:creationId xmlns:a16="http://schemas.microsoft.com/office/drawing/2014/main" id="{79AF1796-560F-D34B-A6EB-AAEB1CC25E91}"/>
              </a:ext>
            </a:extLst>
          </p:cNvPr>
          <p:cNvSpPr/>
          <p:nvPr/>
        </p:nvSpPr>
        <p:spPr>
          <a:xfrm flipH="1">
            <a:off x="6359094" y="4786815"/>
            <a:ext cx="294586" cy="128826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kumimoji="1" lang="zh-TW" altLang="en-US" sz="1800" dirty="0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2B75C9F4-1C0D-0F4F-9F1C-364DEC62BE20}"/>
              </a:ext>
            </a:extLst>
          </p:cNvPr>
          <p:cNvSpPr txBox="1"/>
          <p:nvPr/>
        </p:nvSpPr>
        <p:spPr bwMode="auto">
          <a:xfrm>
            <a:off x="2428634" y="4908260"/>
            <a:ext cx="9361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zh-TW" sz="3600" dirty="0">
                <a:solidFill>
                  <a:srgbClr val="FF0000"/>
                </a:solidFill>
              </a:rPr>
              <a:t>X</a:t>
            </a:r>
            <a:endParaRPr kumimoji="1" lang="zh-TW" altLang="en-US" sz="3600" dirty="0">
              <a:solidFill>
                <a:srgbClr val="FF0000"/>
              </a:solidFill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37B304EB-8E39-E348-A444-D757775525DB}"/>
              </a:ext>
            </a:extLst>
          </p:cNvPr>
          <p:cNvSpPr txBox="1"/>
          <p:nvPr/>
        </p:nvSpPr>
        <p:spPr bwMode="auto">
          <a:xfrm>
            <a:off x="748377" y="2407544"/>
            <a:ext cx="36786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將磁鐵切成兩段，使南北極分開</a:t>
            </a:r>
            <a:r>
              <a:rPr lang="zh-TW" altLang="en-US" sz="1800" dirty="0"/>
              <a:t>。</a:t>
            </a:r>
            <a:endParaRPr kumimoji="1" lang="zh-TW" altLang="en-US" sz="18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67370AA-03AA-2045-8304-F9AA0F16480F}"/>
              </a:ext>
            </a:extLst>
          </p:cNvPr>
          <p:cNvSpPr txBox="1"/>
          <p:nvPr/>
        </p:nvSpPr>
        <p:spPr bwMode="auto">
          <a:xfrm>
            <a:off x="748377" y="3303613"/>
            <a:ext cx="46877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但實驗發現，它的另一端與北極其實相吸。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33FEE7E-BD47-1D4E-83A8-F8F081D94E12}"/>
              </a:ext>
            </a:extLst>
          </p:cNvPr>
          <p:cNvSpPr/>
          <p:nvPr/>
        </p:nvSpPr>
        <p:spPr>
          <a:xfrm>
            <a:off x="748377" y="2858572"/>
            <a:ext cx="45704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800" dirty="0"/>
              <a:t>切下的北單極應該永遠與另一個北極互斥。</a:t>
            </a:r>
            <a:endParaRPr lang="zh-TW" altLang="en-US" sz="18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CA32A37-3F5B-738B-E80B-C3DC5A3AABD6}"/>
              </a:ext>
            </a:extLst>
          </p:cNvPr>
          <p:cNvCxnSpPr>
            <a:cxnSpLocks/>
          </p:cNvCxnSpPr>
          <p:nvPr/>
        </p:nvCxnSpPr>
        <p:spPr>
          <a:xfrm flipH="1">
            <a:off x="3463761" y="1956674"/>
            <a:ext cx="770171" cy="251574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ight Arrow 18">
            <a:extLst>
              <a:ext uri="{FF2B5EF4-FFF2-40B4-BE49-F238E27FC236}">
                <a16:creationId xmlns:a16="http://schemas.microsoft.com/office/drawing/2014/main" id="{CF1FE7B2-EF1E-2AA4-9F5A-7853E6E945CA}"/>
              </a:ext>
            </a:extLst>
          </p:cNvPr>
          <p:cNvSpPr/>
          <p:nvPr/>
        </p:nvSpPr>
        <p:spPr>
          <a:xfrm>
            <a:off x="4067944" y="4483984"/>
            <a:ext cx="468577" cy="525372"/>
          </a:xfrm>
          <a:prstGeom prst="rightArrow">
            <a:avLst/>
          </a:prstGeom>
          <a:solidFill>
            <a:srgbClr val="7030A0"/>
          </a:solidFill>
        </p:spPr>
        <p:txBody>
          <a:bodyPr wrap="none" rtlCol="0" anchor="ctr">
            <a:spAutoFit/>
          </a:bodyPr>
          <a:lstStyle/>
          <a:p>
            <a:pPr algn="ctr"/>
            <a:endParaRPr lang="en-TW" sz="1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EF1BE0-BDBC-D6D7-17CE-533F8304DD82}"/>
              </a:ext>
            </a:extLst>
          </p:cNvPr>
          <p:cNvSpPr txBox="1"/>
          <p:nvPr/>
        </p:nvSpPr>
        <p:spPr bwMode="auto">
          <a:xfrm>
            <a:off x="746859" y="3703405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1" lang="zh-TW" altLang="en-US" sz="1800" dirty="0"/>
              <a:t>可見</a:t>
            </a:r>
            <a:r>
              <a:rPr lang="zh-CN" altLang="en-US" sz="1800" dirty="0"/>
              <a:t>切下的北極</a:t>
            </a:r>
            <a:r>
              <a:rPr kumimoji="1" lang="zh-TW" altLang="en-US" sz="1800" dirty="0"/>
              <a:t>另一端已出現一個南極！</a:t>
            </a:r>
            <a:endParaRPr lang="en-TW" sz="1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2A3223-87E9-3FBB-1EC1-2D4118953B68}"/>
              </a:ext>
            </a:extLst>
          </p:cNvPr>
          <p:cNvSpPr txBox="1"/>
          <p:nvPr/>
        </p:nvSpPr>
        <p:spPr bwMode="auto">
          <a:xfrm>
            <a:off x="6041294" y="3227904"/>
            <a:ext cx="22751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右手圖才是對的！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  <p:bldP spid="11268" grpId="0"/>
      <p:bldP spid="16" grpId="0" animBg="1"/>
      <p:bldP spid="14" grpId="0" animBg="1"/>
      <p:bldP spid="24" grpId="1" animBg="1"/>
      <p:bldP spid="27" grpId="0" animBg="1"/>
      <p:bldP spid="28" grpId="0" animBg="1"/>
      <p:bldP spid="23" grpId="1"/>
      <p:bldP spid="7" grpId="0"/>
      <p:bldP spid="19" grpId="0" animBg="1"/>
      <p:bldP spid="17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7" descr="D:\Dropbox\Documents\課程\YoungTextBook\Images\Chapter27\A_Images\A_Figures_and_Photos\27_11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20239" r="8961" b="24564"/>
          <a:stretch/>
        </p:blipFill>
        <p:spPr bwMode="auto">
          <a:xfrm>
            <a:off x="5542823" y="753789"/>
            <a:ext cx="3265093" cy="246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文字方塊 1"/>
          <p:cNvSpPr txBox="1">
            <a:spLocks noChangeArrowheads="1"/>
          </p:cNvSpPr>
          <p:nvPr/>
        </p:nvSpPr>
        <p:spPr bwMode="auto">
          <a:xfrm>
            <a:off x="935469" y="3884245"/>
            <a:ext cx="7360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磁鐵外的磁力線到達南極後，在磁鐵內是會繼續向左延伸流動，</a:t>
            </a:r>
          </a:p>
        </p:txBody>
      </p:sp>
      <p:pic>
        <p:nvPicPr>
          <p:cNvPr id="11" name="Picture 1" descr="27_07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>
          <a:xfrm>
            <a:off x="970130" y="446756"/>
            <a:ext cx="3678689" cy="2289219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 bwMode="auto">
          <a:xfrm>
            <a:off x="936993" y="3460358"/>
            <a:ext cx="6644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因此一塊磁鐵可以看成如上一系列極小極薄的磁鐵連接而成，</a:t>
            </a:r>
          </a:p>
        </p:txBody>
      </p:sp>
      <p:pic>
        <p:nvPicPr>
          <p:cNvPr id="12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3" t="40867" r="9894" b="38640"/>
          <a:stretch/>
        </p:blipFill>
        <p:spPr bwMode="auto">
          <a:xfrm>
            <a:off x="1290375" y="2850458"/>
            <a:ext cx="894951" cy="51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3" t="40867" r="9894" b="38640"/>
          <a:stretch/>
        </p:blipFill>
        <p:spPr bwMode="auto">
          <a:xfrm>
            <a:off x="2339752" y="2850458"/>
            <a:ext cx="939447" cy="49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Dropbox\Documents\課程\YoungTextBook\Images\Chapter27\A_Images\A_Figures_and_Photos\27_14_Figur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43" t="40867" r="9894" b="38640"/>
          <a:stretch/>
        </p:blipFill>
        <p:spPr bwMode="auto">
          <a:xfrm>
            <a:off x="3437668" y="2824848"/>
            <a:ext cx="811861" cy="52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F22_0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9"/>
          <a:stretch/>
        </p:blipFill>
        <p:spPr bwMode="auto">
          <a:xfrm rot="5400000">
            <a:off x="6258615" y="4223445"/>
            <a:ext cx="2239958" cy="240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935469" y="4324454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而非如電偶極的所有電場線，都在負電荷消失。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935469" y="6180236"/>
            <a:ext cx="43728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磁力線形成一封閉迴路，是迴旋狀場線。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935469" y="4768566"/>
            <a:ext cx="3623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注意兩者在兩極間的場線方向相反！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A2BC15-4DD9-F267-EB54-70DAB6E65E17}"/>
              </a:ext>
            </a:extLst>
          </p:cNvPr>
          <p:cNvCxnSpPr/>
          <p:nvPr/>
        </p:nvCxnSpPr>
        <p:spPr>
          <a:xfrm>
            <a:off x="1547664" y="306896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3A996F-F8FD-B9E8-6E7D-728ACFCE1FD6}"/>
              </a:ext>
            </a:extLst>
          </p:cNvPr>
          <p:cNvCxnSpPr/>
          <p:nvPr/>
        </p:nvCxnSpPr>
        <p:spPr>
          <a:xfrm>
            <a:off x="2627784" y="306896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665E1B4-A4A3-8733-A17B-58423FE32C78}"/>
              </a:ext>
            </a:extLst>
          </p:cNvPr>
          <p:cNvCxnSpPr/>
          <p:nvPr/>
        </p:nvCxnSpPr>
        <p:spPr>
          <a:xfrm>
            <a:off x="3635896" y="3068960"/>
            <a:ext cx="43204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69D1A47-FF9F-5082-F4E7-ECFC9FB19492}"/>
              </a:ext>
            </a:extLst>
          </p:cNvPr>
          <p:cNvCxnSpPr/>
          <p:nvPr/>
        </p:nvCxnSpPr>
        <p:spPr>
          <a:xfrm>
            <a:off x="7149807" y="2132856"/>
            <a:ext cx="432048" cy="0"/>
          </a:xfrm>
          <a:prstGeom prst="straightConnector1">
            <a:avLst/>
          </a:prstGeom>
          <a:ln w="412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">
            <a:extLst>
              <a:ext uri="{FF2B5EF4-FFF2-40B4-BE49-F238E27FC236}">
                <a16:creationId xmlns:a16="http://schemas.microsoft.com/office/drawing/2014/main" id="{B684A2AE-5969-B77B-BA7F-0E0173396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470" y="5301530"/>
            <a:ext cx="437288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磁鐵外的磁力線由北極到達南極後，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EECF4B-22DC-17F0-303F-DE6B34F71BDD}"/>
              </a:ext>
            </a:extLst>
          </p:cNvPr>
          <p:cNvSpPr txBox="1"/>
          <p:nvPr/>
        </p:nvSpPr>
        <p:spPr bwMode="auto">
          <a:xfrm>
            <a:off x="937616" y="5745642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1800" dirty="0"/>
              <a:t>在磁鐵內是會繼續由南極向北極延伸流動，</a:t>
            </a:r>
            <a:endParaRPr lang="en-TW" sz="1800" dirty="0"/>
          </a:p>
        </p:txBody>
      </p:sp>
    </p:spTree>
    <p:extLst>
      <p:ext uri="{BB962C8B-B14F-4D97-AF65-F5344CB8AC3E}">
        <p14:creationId xmlns:p14="http://schemas.microsoft.com/office/powerpoint/2010/main" val="123065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F23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4" r="9799" b="56706"/>
          <a:stretch>
            <a:fillRect/>
          </a:stretch>
        </p:blipFill>
        <p:spPr bwMode="auto">
          <a:xfrm>
            <a:off x="2580091" y="1227917"/>
            <a:ext cx="3882752" cy="305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1546727" y="5831434"/>
            <a:ext cx="5065811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磁力線數目守恆且沒有磁荷！</a:t>
            </a:r>
          </a:p>
        </p:txBody>
      </p:sp>
      <p:sp>
        <p:nvSpPr>
          <p:cNvPr id="10" name="文字方塊 7"/>
          <p:cNvSpPr txBox="1">
            <a:spLocks noChangeArrowheads="1"/>
          </p:cNvSpPr>
          <p:nvPr/>
        </p:nvSpPr>
        <p:spPr bwMode="auto">
          <a:xfrm>
            <a:off x="4788024" y="5114597"/>
            <a:ext cx="251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磁場的高斯定律</a:t>
            </a:r>
          </a:p>
        </p:txBody>
      </p:sp>
      <p:sp>
        <p:nvSpPr>
          <p:cNvPr id="11" name="文字方塊 1"/>
          <p:cNvSpPr txBox="1">
            <a:spLocks noChangeArrowheads="1"/>
          </p:cNvSpPr>
          <p:nvPr/>
        </p:nvSpPr>
        <p:spPr bwMode="auto">
          <a:xfrm>
            <a:off x="1336611" y="646858"/>
            <a:ext cx="582222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任何情況下，都沒有磁荷可以產生及消滅磁力線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2616830" y="1798986"/>
                <a:ext cx="400879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16830" y="1798986"/>
                <a:ext cx="400879" cy="40293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文字方塊 6"/>
          <p:cNvSpPr txBox="1">
            <a:spLocks noChangeArrowheads="1"/>
          </p:cNvSpPr>
          <p:nvPr/>
        </p:nvSpPr>
        <p:spPr bwMode="auto">
          <a:xfrm>
            <a:off x="1515272" y="4441211"/>
            <a:ext cx="6248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通過</a:t>
            </a:r>
            <a:r>
              <a:rPr lang="zh-TW" altLang="en-US" sz="1800" dirty="0">
                <a:solidFill>
                  <a:srgbClr val="FF0000"/>
                </a:solidFill>
              </a:rPr>
              <a:t>任何一個封閉曲面</a:t>
            </a:r>
            <a:r>
              <a:rPr lang="zh-TW" altLang="en-US" sz="1800" dirty="0"/>
              <a:t>的總通量永遠等於零。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3033152" y="4890102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152" y="4890102"/>
                <a:ext cx="1503938" cy="818879"/>
              </a:xfrm>
              <a:prstGeom prst="rect">
                <a:avLst/>
              </a:prstGeom>
              <a:blipFill>
                <a:blip r:embed="rId4"/>
                <a:stretch>
                  <a:fillRect l="-57983" t="-128788" b="-186364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6600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fig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7" r="5646" b="32773"/>
          <a:stretch>
            <a:fillRect/>
          </a:stretch>
        </p:blipFill>
        <p:spPr bwMode="auto">
          <a:xfrm>
            <a:off x="4804431" y="1121362"/>
            <a:ext cx="3726137" cy="2732500"/>
          </a:xfrm>
          <a:prstGeom prst="rect">
            <a:avLst/>
          </a:prstGeom>
          <a:noFill/>
          <a:ln w="63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54" name="文字方塊 13"/>
          <p:cNvSpPr txBox="1">
            <a:spLocks noChangeArrowheads="1"/>
          </p:cNvSpPr>
          <p:nvPr/>
        </p:nvSpPr>
        <p:spPr bwMode="auto">
          <a:xfrm>
            <a:off x="5220072" y="5517643"/>
            <a:ext cx="35120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面積分為零的場稱為漩渦狀場線。</a:t>
            </a:r>
          </a:p>
        </p:txBody>
      </p:sp>
      <p:sp>
        <p:nvSpPr>
          <p:cNvPr id="35855" name="文字方塊 14"/>
          <p:cNvSpPr txBox="1">
            <a:spLocks noChangeArrowheads="1"/>
          </p:cNvSpPr>
          <p:nvPr/>
        </p:nvSpPr>
        <p:spPr bwMode="auto">
          <a:xfrm>
            <a:off x="1128701" y="5508896"/>
            <a:ext cx="39540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線積分為零的場稱為放射狀場線。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1722841" y="4531527"/>
                <a:ext cx="205740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sz="1800" i="1" smtClean="0">
                                  <a:latin typeface="Cambria Math"/>
                                  <a:ea typeface="Cambria Math"/>
                                </a:rPr>
                                <m:t>放射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2841" y="4531527"/>
                <a:ext cx="2057400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5715000" y="4540275"/>
                <a:ext cx="1905000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sz="1800" i="1">
                                  <a:latin typeface="Cambria Math"/>
                                  <a:ea typeface="Cambria Math"/>
                                </a:rPr>
                                <m:t>漩渦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4540275"/>
                <a:ext cx="1905000" cy="818814"/>
              </a:xfrm>
              <a:prstGeom prst="rect">
                <a:avLst/>
              </a:prstGeom>
              <a:blipFill>
                <a:blip r:embed="rId4"/>
                <a:stretch>
                  <a:fillRect l="-47333" t="-132308" b="-190769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7" descr="fig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70" b="29041"/>
          <a:stretch>
            <a:fillRect/>
          </a:stretch>
        </p:blipFill>
        <p:spPr bwMode="auto">
          <a:xfrm>
            <a:off x="1129116" y="1121362"/>
            <a:ext cx="32448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橢圓 18"/>
          <p:cNvSpPr/>
          <p:nvPr/>
        </p:nvSpPr>
        <p:spPr>
          <a:xfrm rot="19152474">
            <a:off x="1682561" y="1325922"/>
            <a:ext cx="1988745" cy="2434985"/>
          </a:xfrm>
          <a:prstGeom prst="ellipse">
            <a:avLst/>
          </a:prstGeom>
          <a:noFill/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22" name="直線單箭頭接點 21"/>
          <p:cNvCxnSpPr/>
          <p:nvPr/>
        </p:nvCxnSpPr>
        <p:spPr>
          <a:xfrm flipH="1" flipV="1">
            <a:off x="3505201" y="1992157"/>
            <a:ext cx="89490" cy="148732"/>
          </a:xfrm>
          <a:prstGeom prst="straightConnector1">
            <a:avLst/>
          </a:prstGeom>
          <a:ln w="95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7048500" y="3588187"/>
            <a:ext cx="76200" cy="265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/>
          <p:cNvSpPr/>
          <p:nvPr/>
        </p:nvSpPr>
        <p:spPr>
          <a:xfrm rot="1275453">
            <a:off x="4970268" y="1610667"/>
            <a:ext cx="3223422" cy="1953013"/>
          </a:xfrm>
          <a:prstGeom prst="ellipse">
            <a:avLst/>
          </a:prstGeom>
          <a:solidFill>
            <a:schemeClr val="accent1">
              <a:alpha val="33000"/>
            </a:schemeClr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字方塊 11"/>
          <p:cNvSpPr txBox="1"/>
          <p:nvPr/>
        </p:nvSpPr>
        <p:spPr bwMode="auto">
          <a:xfrm>
            <a:off x="1128701" y="6014045"/>
            <a:ext cx="54339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電力線是放射狀場線，磁力線則是漩渦狀場線。</a:t>
            </a:r>
          </a:p>
        </p:txBody>
      </p:sp>
    </p:spTree>
    <p:extLst>
      <p:ext uri="{BB962C8B-B14F-4D97-AF65-F5344CB8AC3E}">
        <p14:creationId xmlns:p14="http://schemas.microsoft.com/office/powerpoint/2010/main" val="8689290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5" name="文字方塊 14"/>
          <p:cNvSpPr txBox="1">
            <a:spLocks noChangeArrowheads="1"/>
          </p:cNvSpPr>
          <p:nvPr/>
        </p:nvSpPr>
        <p:spPr bwMode="auto">
          <a:xfrm>
            <a:off x="6448417" y="1642104"/>
            <a:ext cx="1172444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線積分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6104656" y="4743625"/>
                <a:ext cx="205740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  <m:t>漩渦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656" y="4743625"/>
                <a:ext cx="2057400" cy="818879"/>
              </a:xfrm>
              <a:prstGeom prst="rect">
                <a:avLst/>
              </a:prstGeom>
              <a:blipFill>
                <a:blip r:embed="rId2"/>
                <a:stretch>
                  <a:fillRect l="-28221" t="-130769" b="-19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6104656" y="2133600"/>
                <a:ext cx="205740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sz="1800" i="1" smtClean="0">
                                  <a:latin typeface="Cambria Math" panose="02040503050406030204" pitchFamily="18" charset="0"/>
                                  <a:ea typeface="+mj-ea"/>
                                </a:rPr>
                                <m:t>放射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4656" y="2133600"/>
                <a:ext cx="2057400" cy="818879"/>
              </a:xfrm>
              <a:prstGeom prst="rect">
                <a:avLst/>
              </a:prstGeom>
              <a:blipFill>
                <a:blip r:embed="rId3"/>
                <a:stretch>
                  <a:fillRect l="-38650"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3302459" y="4730054"/>
                <a:ext cx="1905000" cy="8188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sz="1800" i="1">
                                  <a:latin typeface="Cambria Math" panose="02040503050406030204" pitchFamily="18" charset="0"/>
                                  <a:ea typeface="+mj-ea"/>
                                </a:rPr>
                                <m:t>漩渦</m:t>
                              </m:r>
                            </m:sub>
                          </m:sSub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459" y="4730054"/>
                <a:ext cx="1905000" cy="818814"/>
              </a:xfrm>
              <a:prstGeom prst="rect">
                <a:avLst/>
              </a:prstGeom>
              <a:blipFill>
                <a:blip r:embed="rId4"/>
                <a:stretch>
                  <a:fillRect l="-47333" t="-132308" b="-19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302459" y="2155592"/>
                <a:ext cx="1828800" cy="818879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  <a:ea typeface="Cambria Math"/>
                                    </a:rPr>
                                    <m:t>𝐸</m:t>
                                  </m:r>
                                </m:e>
                              </m:acc>
                            </m:e>
                            <m:sub>
                              <m:r>
                                <a:rPr lang="zh-TW" altLang="en-US" sz="1800" i="1">
                                  <a:latin typeface="Cambria Math" panose="02040503050406030204" pitchFamily="18" charset="0"/>
                                  <a:ea typeface="+mj-ea"/>
                                </a:rPr>
                                <m:t>放射</m:t>
                              </m:r>
                            </m:sub>
                          </m:sSub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2459" y="2155592"/>
                <a:ext cx="1828800" cy="818879"/>
              </a:xfrm>
              <a:prstGeom prst="rect">
                <a:avLst/>
              </a:prstGeom>
              <a:blipFill>
                <a:blip r:embed="rId5"/>
                <a:stretch>
                  <a:fillRect l="-39310" t="-128788" b="-18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文字方塊 14">
            <a:extLst>
              <a:ext uri="{FF2B5EF4-FFF2-40B4-BE49-F238E27FC236}">
                <a16:creationId xmlns:a16="http://schemas.microsoft.com/office/drawing/2014/main" id="{613FE997-0CFE-C102-E7B4-4C66DC4B4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8737" y="1674255"/>
            <a:ext cx="11724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/>
              <a:t>面積分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FC2BDE-383A-BE27-210E-170F3EE83BED}"/>
              </a:ext>
            </a:extLst>
          </p:cNvPr>
          <p:cNvSpPr txBox="1"/>
          <p:nvPr/>
        </p:nvSpPr>
        <p:spPr>
          <a:xfrm>
            <a:off x="783531" y="3366527"/>
            <a:ext cx="1676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FF0000"/>
                </a:solidFill>
              </a:rPr>
              <a:t>放射狀</a:t>
            </a:r>
            <a:r>
              <a:rPr lang="zh-TW" altLang="en-US" sz="1800" dirty="0"/>
              <a:t>的場線</a:t>
            </a:r>
            <a:endParaRPr lang="en-TW" sz="1800" dirty="0"/>
          </a:p>
        </p:txBody>
      </p:sp>
      <p:sp>
        <p:nvSpPr>
          <p:cNvPr id="20" name="文字方塊 9">
            <a:extLst>
              <a:ext uri="{FF2B5EF4-FFF2-40B4-BE49-F238E27FC236}">
                <a16:creationId xmlns:a16="http://schemas.microsoft.com/office/drawing/2014/main" id="{DA0D1373-8926-5480-F01F-F4A5918B1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063" y="6095999"/>
            <a:ext cx="1905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漩渦狀</a:t>
            </a:r>
            <a:r>
              <a:rPr lang="zh-TW" altLang="en-US" sz="1800" dirty="0"/>
              <a:t>的場線</a:t>
            </a:r>
          </a:p>
        </p:txBody>
      </p:sp>
      <p:sp>
        <p:nvSpPr>
          <p:cNvPr id="2" name="文字方塊 9">
            <a:extLst>
              <a:ext uri="{FF2B5EF4-FFF2-40B4-BE49-F238E27FC236}">
                <a16:creationId xmlns:a16="http://schemas.microsoft.com/office/drawing/2014/main" id="{41E40EA1-063C-109C-0DB2-3084DE452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3968" y="3308892"/>
            <a:ext cx="3220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面積分</a:t>
            </a:r>
            <a:r>
              <a:rPr lang="zh-TW" altLang="en-US" sz="1800" dirty="0"/>
              <a:t>會補抓</a:t>
            </a:r>
            <a:r>
              <a:rPr lang="zh-TW" altLang="en-US" sz="1800" dirty="0">
                <a:solidFill>
                  <a:srgbClr val="FF0000"/>
                </a:solidFill>
              </a:rPr>
              <a:t>放射狀</a:t>
            </a:r>
            <a:r>
              <a:rPr lang="zh-TW" altLang="en-US" sz="1800" dirty="0"/>
              <a:t>的場線！</a:t>
            </a:r>
          </a:p>
        </p:txBody>
      </p:sp>
      <p:sp>
        <p:nvSpPr>
          <p:cNvPr id="3" name="文字方塊 9">
            <a:extLst>
              <a:ext uri="{FF2B5EF4-FFF2-40B4-BE49-F238E27FC236}">
                <a16:creationId xmlns:a16="http://schemas.microsoft.com/office/drawing/2014/main" id="{38DFA66A-8B8B-D199-B1D5-140D47A25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0503" y="5653840"/>
            <a:ext cx="3199539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線積分</a:t>
            </a:r>
            <a:r>
              <a:rPr lang="zh-TW" altLang="en-US" sz="1800" dirty="0"/>
              <a:t>會補抓</a:t>
            </a:r>
            <a:r>
              <a:rPr lang="zh-TW" altLang="en-US" sz="1800" dirty="0">
                <a:solidFill>
                  <a:srgbClr val="FF0000"/>
                </a:solidFill>
              </a:rPr>
              <a:t>漩渦狀</a:t>
            </a:r>
            <a:r>
              <a:rPr lang="zh-TW" altLang="en-US" sz="1800" dirty="0"/>
              <a:t>的場線！</a:t>
            </a:r>
          </a:p>
        </p:txBody>
      </p:sp>
      <p:pic>
        <p:nvPicPr>
          <p:cNvPr id="4" name="Picture 4" descr="2407">
            <a:extLst>
              <a:ext uri="{FF2B5EF4-FFF2-40B4-BE49-F238E27FC236}">
                <a16:creationId xmlns:a16="http://schemas.microsoft.com/office/drawing/2014/main" id="{61EF30E3-D70A-49B0-4083-116AAD4B6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"/>
          <a:stretch/>
        </p:blipFill>
        <p:spPr bwMode="auto">
          <a:xfrm>
            <a:off x="566539" y="1334211"/>
            <a:ext cx="1897132" cy="187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D689A6-31F6-2524-E12F-ADC52AB69F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8932" y="112247"/>
            <a:ext cx="2544179" cy="14290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5D51E5-7B92-B12D-E9B6-23197600C981}"/>
                  </a:ext>
                </a:extLst>
              </p:cNvPr>
              <p:cNvSpPr txBox="1"/>
              <p:nvPr/>
            </p:nvSpPr>
            <p:spPr>
              <a:xfrm>
                <a:off x="7764513" y="1334211"/>
                <a:ext cx="152400" cy="20710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5D51E5-7B92-B12D-E9B6-23197600C9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4513" y="1334211"/>
                <a:ext cx="152400" cy="207108"/>
              </a:xfrm>
              <a:prstGeom prst="rect">
                <a:avLst/>
              </a:prstGeom>
              <a:blipFill>
                <a:blip r:embed="rId10"/>
                <a:stretch>
                  <a:fillRect l="-15385" r="-769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985D747-DE42-957E-EA24-9C9920C5A3E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r="22377"/>
          <a:stretch/>
        </p:blipFill>
        <p:spPr>
          <a:xfrm>
            <a:off x="78314" y="4076956"/>
            <a:ext cx="2755861" cy="18750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E8DE41-333B-F13A-F251-9B2A693000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8303" y="152279"/>
            <a:ext cx="1477112" cy="1409971"/>
          </a:xfrm>
          <a:prstGeom prst="rect">
            <a:avLst/>
          </a:prstGeom>
        </p:spPr>
      </p:pic>
      <p:sp>
        <p:nvSpPr>
          <p:cNvPr id="9" name="文字方塊 9">
            <a:extLst>
              <a:ext uri="{FF2B5EF4-FFF2-40B4-BE49-F238E27FC236}">
                <a16:creationId xmlns:a16="http://schemas.microsoft.com/office/drawing/2014/main" id="{68696AEC-92E5-6F5E-E71B-7D71ABAC8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8113" y="3308892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線積分為零即放射狀</a:t>
            </a:r>
            <a:r>
              <a:rPr lang="zh-TW" altLang="en-US" sz="1800" dirty="0"/>
              <a:t>的場線！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DCFCB8A-C926-D056-3D0B-22B81E614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058" y="5654396"/>
            <a:ext cx="3352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面積分為零即迴旋狀</a:t>
            </a:r>
            <a:r>
              <a:rPr lang="zh-TW" altLang="en-US" sz="1800" dirty="0"/>
              <a:t>的場線！</a:t>
            </a:r>
          </a:p>
        </p:txBody>
      </p:sp>
      <p:sp>
        <p:nvSpPr>
          <p:cNvPr id="11" name="文字方塊 9">
            <a:extLst>
              <a:ext uri="{FF2B5EF4-FFF2-40B4-BE49-F238E27FC236}">
                <a16:creationId xmlns:a16="http://schemas.microsoft.com/office/drawing/2014/main" id="{405084B2-89F0-0FBF-1785-2F9EF0E33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2733" y="6115064"/>
            <a:ext cx="2549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sz="1800" dirty="0">
                <a:solidFill>
                  <a:srgbClr val="FF0000"/>
                </a:solidFill>
              </a:rPr>
              <a:t>期待磁場的線積分</a:t>
            </a:r>
            <a:r>
              <a:rPr lang="zh-TW" altLang="en-US" sz="1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69037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5" grpId="0"/>
      <p:bldP spid="14" grpId="0" animBg="1"/>
      <p:bldP spid="15" grpId="0" animBg="1"/>
      <p:bldP spid="3" grpId="0"/>
      <p:bldP spid="6" grpId="0" animBg="1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11"/>
          <p:cNvSpPr txBox="1">
            <a:spLocks noChangeArrowheads="1"/>
          </p:cNvSpPr>
          <p:nvPr/>
        </p:nvSpPr>
        <p:spPr bwMode="auto">
          <a:xfrm>
            <a:off x="2695600" y="4948044"/>
            <a:ext cx="39646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cs typeface="Times New Roman" pitchFamily="18" charset="0"/>
              </a:rPr>
              <a:t>完整的 </a:t>
            </a:r>
            <a:r>
              <a:rPr lang="en-US" altLang="zh-TW" sz="1800" dirty="0">
                <a:solidFill>
                  <a:srgbClr val="FF0000"/>
                </a:solidFill>
                <a:cs typeface="Times New Roman" pitchFamily="18" charset="0"/>
              </a:rPr>
              <a:t>Maxwell Equations</a:t>
            </a:r>
          </a:p>
        </p:txBody>
      </p:sp>
      <p:sp>
        <p:nvSpPr>
          <p:cNvPr id="2" name="向右箭號 1"/>
          <p:cNvSpPr/>
          <p:nvPr/>
        </p:nvSpPr>
        <p:spPr>
          <a:xfrm>
            <a:off x="1835696" y="2362275"/>
            <a:ext cx="648072" cy="216024"/>
          </a:xfrm>
          <a:prstGeom prst="rightArrow">
            <a:avLst/>
          </a:prstGeom>
          <a:solidFill>
            <a:schemeClr val="accent1"/>
          </a:solidFill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4355976" y="2276872"/>
            <a:ext cx="29523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這是和電場非常不一樣的！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2866326" y="2996952"/>
                <a:ext cx="1994585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6326" y="2996952"/>
                <a:ext cx="1994585" cy="818879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2869278" y="4005064"/>
                <a:ext cx="2962862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𝑠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b="0" i="1" smtClean="0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𝑖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</a:rPr>
                            <m:t>𝜇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sz="1800" i="1" smtClean="0">
                              <a:latin typeface="Cambria Math"/>
                            </a:rPr>
                            <m:t>𝜀</m:t>
                          </m:r>
                        </m:e>
                        <m:sub>
                          <m:r>
                            <a:rPr lang="en-US" altLang="zh-TW" sz="1800" i="1">
                              <a:latin typeface="Cambria Math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278" y="4005064"/>
                <a:ext cx="2962862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2862562" y="2060848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562" y="2060848"/>
                <a:ext cx="1503938" cy="818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824731" y="1052736"/>
                <a:ext cx="1579600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𝑞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4731" y="1052736"/>
                <a:ext cx="1579600" cy="818879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22_0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9"/>
          <a:stretch/>
        </p:blipFill>
        <p:spPr bwMode="auto">
          <a:xfrm rot="5400000">
            <a:off x="988259" y="1083711"/>
            <a:ext cx="2989903" cy="321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D:\Dropbox\Documents\課程\YoungTextBook\Images\Chapter27\A_Images\A_Figures_and_Photos\27_11_Figu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1" t="20239" r="8961" b="24564"/>
          <a:stretch/>
        </p:blipFill>
        <p:spPr bwMode="auto">
          <a:xfrm>
            <a:off x="4619634" y="1230204"/>
            <a:ext cx="3528392" cy="291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 bwMode="auto">
          <a:xfrm>
            <a:off x="875217" y="4509120"/>
            <a:ext cx="28326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電力線由電荷發出與消滅。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4716016" y="4509120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磁力線是無起點與終點的封閉的曲線。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875217" y="5013176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放射狀場線。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4716016" y="5013176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磁力線是迴旋狀場線。</a:t>
            </a:r>
          </a:p>
        </p:txBody>
      </p:sp>
    </p:spTree>
    <p:extLst>
      <p:ext uri="{BB962C8B-B14F-4D97-AF65-F5344CB8AC3E}">
        <p14:creationId xmlns:p14="http://schemas.microsoft.com/office/powerpoint/2010/main" val="30300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aike.baidu.com/pic/14/115264696469446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824" y="923309"/>
            <a:ext cx="2988421" cy="263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8" descr="http://www.magnet.fsu.edu/education/tutorials/timeline/images/1820-oerstedcompa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23309"/>
            <a:ext cx="2701159" cy="264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27_01_Figur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"/>
          <a:stretch/>
        </p:blipFill>
        <p:spPr>
          <a:xfrm>
            <a:off x="1472954" y="3856078"/>
            <a:ext cx="2631853" cy="2576973"/>
          </a:xfrm>
          <a:prstGeom prst="rect">
            <a:avLst/>
          </a:prstGeom>
        </p:spPr>
      </p:pic>
      <p:pic>
        <p:nvPicPr>
          <p:cNvPr id="8" name="Picture 2" descr="27_02_Figur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824" y="3789039"/>
            <a:ext cx="2769456" cy="2629291"/>
          </a:xfrm>
          <a:prstGeom prst="rect">
            <a:avLst/>
          </a:prstGeom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87624" y="457242"/>
            <a:ext cx="74499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磁力最早是在磁鐵間看到！磁鐵會磁化金屬為磁鐵，兩磁鐵之間有磁力。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5"/>
          <p:cNvSpPr txBox="1">
            <a:spLocks noChangeArrowheads="1"/>
          </p:cNvSpPr>
          <p:nvPr/>
        </p:nvSpPr>
        <p:spPr bwMode="auto">
          <a:xfrm>
            <a:off x="3990975" y="908720"/>
            <a:ext cx="3071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磁極並無法被分離形成磁荷！</a:t>
            </a:r>
          </a:p>
        </p:txBody>
      </p:sp>
      <p:sp>
        <p:nvSpPr>
          <p:cNvPr id="13315" name="文字方塊 4"/>
          <p:cNvSpPr txBox="1">
            <a:spLocks noChangeArrowheads="1"/>
          </p:cNvSpPr>
          <p:nvPr/>
        </p:nvSpPr>
        <p:spPr bwMode="auto">
          <a:xfrm>
            <a:off x="2473324" y="5218112"/>
            <a:ext cx="55550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TW" altLang="en-US" sz="1800" dirty="0"/>
              <a:t>電力由電荷產生。什麼東西產生磁力？</a:t>
            </a:r>
          </a:p>
        </p:txBody>
      </p:sp>
      <p:pic>
        <p:nvPicPr>
          <p:cNvPr id="13318" name="Picture 3" descr="D:\Dropbox\Documents\課程\YoungTextBook\Images\Chapter27\A_Images\A_Figures_and_Photos\27_04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9" t="18445" r="13657" b="2657"/>
          <a:stretch>
            <a:fillRect/>
          </a:stretch>
        </p:blipFill>
        <p:spPr bwMode="auto">
          <a:xfrm>
            <a:off x="2473325" y="1716088"/>
            <a:ext cx="299561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473325" y="5661248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在磁鐵內產生磁力的是什麼？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7"/>
              <p:cNvSpPr txBox="1"/>
              <p:nvPr/>
            </p:nvSpPr>
            <p:spPr>
              <a:xfrm>
                <a:off x="2453572" y="684224"/>
                <a:ext cx="1503938" cy="81887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∮"/>
                          <m:limLoc m:val="undOvr"/>
                          <m:subHide m:val="on"/>
                          <m:supHide m:val="on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brk/>
                                </m:rPr>
                                <a:rPr lang="en-US" altLang="zh-TW" sz="18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</m:acc>
                          <m:r>
                            <m:rPr>
                              <m:brk/>
                            </m:rP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𝐴</m:t>
                              </m:r>
                            </m:e>
                          </m:acc>
                        </m:e>
                      </m:nary>
                      <m:r>
                        <a:rPr lang="en-US" altLang="zh-TW" sz="1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572" y="684224"/>
                <a:ext cx="1503938" cy="8188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23p7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838200"/>
            <a:ext cx="3089275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文字方塊 2"/>
          <p:cNvSpPr txBox="1">
            <a:spLocks noChangeArrowheads="1"/>
          </p:cNvSpPr>
          <p:nvPr/>
        </p:nvSpPr>
        <p:spPr bwMode="auto">
          <a:xfrm>
            <a:off x="4957762" y="1484784"/>
            <a:ext cx="41862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閃電會使金屬磁化，此時電流通過金屬。</a:t>
            </a:r>
          </a:p>
        </p:txBody>
      </p:sp>
      <p:sp>
        <p:nvSpPr>
          <p:cNvPr id="14340" name="文字方塊 3"/>
          <p:cNvSpPr txBox="1">
            <a:spLocks noChangeArrowheads="1"/>
          </p:cNvSpPr>
          <p:nvPr/>
        </p:nvSpPr>
        <p:spPr bwMode="auto">
          <a:xfrm>
            <a:off x="4951413" y="2199159"/>
            <a:ext cx="642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電流</a:t>
            </a:r>
            <a:r>
              <a:rPr lang="zh-TW" altLang="en-US" sz="1600"/>
              <a:t>    </a:t>
            </a:r>
          </a:p>
        </p:txBody>
      </p:sp>
      <p:sp>
        <p:nvSpPr>
          <p:cNvPr id="14341" name="文字方塊 4"/>
          <p:cNvSpPr txBox="1">
            <a:spLocks noChangeArrowheads="1"/>
          </p:cNvSpPr>
          <p:nvPr/>
        </p:nvSpPr>
        <p:spPr bwMode="auto">
          <a:xfrm>
            <a:off x="6237288" y="2199159"/>
            <a:ext cx="642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磁</a:t>
            </a:r>
            <a:r>
              <a:rPr lang="zh-TW" altLang="en-US" sz="1600"/>
              <a:t>    </a:t>
            </a:r>
          </a:p>
        </p:txBody>
      </p:sp>
      <p:cxnSp>
        <p:nvCxnSpPr>
          <p:cNvPr id="7" name="直線單箭頭接點 6"/>
          <p:cNvCxnSpPr/>
          <p:nvPr/>
        </p:nvCxnSpPr>
        <p:spPr>
          <a:xfrm>
            <a:off x="5665788" y="2413471"/>
            <a:ext cx="500063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 bwMode="auto">
          <a:xfrm>
            <a:off x="4957762" y="2709490"/>
            <a:ext cx="32866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猜想：電流能否產生磁力？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120cc.com/chanpinimage/zhinanzhenvIMG_7287d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t="20000" r="17499" b="15999"/>
          <a:stretch>
            <a:fillRect/>
          </a:stretch>
        </p:blipFill>
        <p:spPr bwMode="auto">
          <a:xfrm>
            <a:off x="6715125" y="3214688"/>
            <a:ext cx="12858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接點 3"/>
          <p:cNvCxnSpPr/>
          <p:nvPr/>
        </p:nvCxnSpPr>
        <p:spPr>
          <a:xfrm flipV="1">
            <a:off x="1714500" y="1857375"/>
            <a:ext cx="3571875" cy="3500438"/>
          </a:xfrm>
          <a:prstGeom prst="line">
            <a:avLst/>
          </a:prstGeom>
          <a:ln w="698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V="1">
            <a:off x="2928938" y="3071813"/>
            <a:ext cx="642937" cy="5715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文字方塊 10"/>
          <p:cNvSpPr txBox="1">
            <a:spLocks noChangeArrowheads="1"/>
          </p:cNvSpPr>
          <p:nvPr/>
        </p:nvSpPr>
        <p:spPr bwMode="auto">
          <a:xfrm>
            <a:off x="2928938" y="3000375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/>
              <a:t>i</a:t>
            </a:r>
            <a:endParaRPr lang="zh-TW" altLang="en-US" sz="2000" i="1"/>
          </a:p>
        </p:txBody>
      </p:sp>
      <p:cxnSp>
        <p:nvCxnSpPr>
          <p:cNvPr id="13" name="直線單箭頭接點 12"/>
          <p:cNvCxnSpPr/>
          <p:nvPr/>
        </p:nvCxnSpPr>
        <p:spPr>
          <a:xfrm flipV="1">
            <a:off x="3500438" y="3714750"/>
            <a:ext cx="314325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 bwMode="auto">
          <a:xfrm>
            <a:off x="1597645" y="926118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一開始，物理學家把指南針放在電流旁邊，觀察它的反應。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613371" y="1456209"/>
            <a:ext cx="23982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毫無任何發現。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120cc.com/chanpinimage/zhinanzhenvIMG_7287d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t="20000" r="17499" b="15999"/>
          <a:stretch>
            <a:fillRect/>
          </a:stretch>
        </p:blipFill>
        <p:spPr bwMode="auto">
          <a:xfrm>
            <a:off x="4572000" y="4929188"/>
            <a:ext cx="12858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magnet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9" t="19598" r="3348" b="37392"/>
          <a:stretch>
            <a:fillRect/>
          </a:stretch>
        </p:blipFill>
        <p:spPr bwMode="auto">
          <a:xfrm>
            <a:off x="2339975" y="4941888"/>
            <a:ext cx="1151905" cy="108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magnet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2475" r="9438" b="4842"/>
          <a:stretch>
            <a:fillRect/>
          </a:stretch>
        </p:blipFill>
        <p:spPr bwMode="auto">
          <a:xfrm>
            <a:off x="3635375" y="981075"/>
            <a:ext cx="15113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7"/>
          <p:cNvSpPr txBox="1">
            <a:spLocks noChangeArrowheads="1"/>
          </p:cNvSpPr>
          <p:nvPr/>
        </p:nvSpPr>
        <p:spPr bwMode="auto">
          <a:xfrm>
            <a:off x="5364163" y="3213100"/>
            <a:ext cx="2952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1820 Orsted </a:t>
            </a:r>
            <a:r>
              <a:rPr lang="zh-TW" altLang="en-US" sz="1800">
                <a:solidFill>
                  <a:srgbClr val="FF0000"/>
                </a:solidFill>
              </a:rPr>
              <a:t>奧斯特</a:t>
            </a:r>
          </a:p>
        </p:txBody>
      </p:sp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3419475" y="549275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電流的磁作用</a:t>
            </a:r>
          </a:p>
        </p:txBody>
      </p:sp>
      <p:cxnSp>
        <p:nvCxnSpPr>
          <p:cNvPr id="10" name="直線單箭頭接點 9"/>
          <p:cNvCxnSpPr/>
          <p:nvPr/>
        </p:nvCxnSpPr>
        <p:spPr>
          <a:xfrm flipV="1">
            <a:off x="2143125" y="4857750"/>
            <a:ext cx="642938" cy="5715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文字方塊 14"/>
          <p:cNvSpPr txBox="1">
            <a:spLocks noChangeArrowheads="1"/>
          </p:cNvSpPr>
          <p:nvPr/>
        </p:nvSpPr>
        <p:spPr bwMode="auto">
          <a:xfrm>
            <a:off x="2143125" y="4786313"/>
            <a:ext cx="357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/>
              <a:t>i</a:t>
            </a:r>
            <a:endParaRPr lang="zh-TW" altLang="en-US" sz="2000" i="1"/>
          </a:p>
        </p:txBody>
      </p:sp>
      <p:cxnSp>
        <p:nvCxnSpPr>
          <p:cNvPr id="16" name="直線接點 15"/>
          <p:cNvCxnSpPr/>
          <p:nvPr/>
        </p:nvCxnSpPr>
        <p:spPr>
          <a:xfrm flipV="1">
            <a:off x="1428750" y="3786188"/>
            <a:ext cx="2928938" cy="2857500"/>
          </a:xfrm>
          <a:prstGeom prst="line">
            <a:avLst/>
          </a:prstGeom>
          <a:ln w="698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8" descr="http://www.magnet.fsu.edu/education/tutorials/timeline/images/1820-oerstedcompas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24423"/>
            <a:ext cx="2701159" cy="264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4644008" y="3933056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直到奧斯特將指南針放在電流下方</a:t>
            </a:r>
            <a:r>
              <a:rPr lang="en-US" altLang="zh-TW" sz="1800" dirty="0"/>
              <a:t>…..</a:t>
            </a:r>
            <a:endParaRPr lang="zh-TW" alt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990A34-473A-4361-4847-6EDE1C0E7A12}"/>
              </a:ext>
            </a:extLst>
          </p:cNvPr>
          <p:cNvSpPr txBox="1"/>
          <p:nvPr/>
        </p:nvSpPr>
        <p:spPr bwMode="auto">
          <a:xfrm>
            <a:off x="4644008" y="4343138"/>
            <a:ext cx="36729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指南針開始轉向</a:t>
            </a:r>
            <a:r>
              <a:rPr lang="en-US" sz="1800" dirty="0"/>
              <a:t>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2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" t="17573" r="41391" b="11884"/>
          <a:stretch/>
        </p:blipFill>
        <p:spPr>
          <a:xfrm>
            <a:off x="2195736" y="1628800"/>
            <a:ext cx="4924592" cy="372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9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magnet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" t="6007" r="3348" b="9212"/>
          <a:stretch>
            <a:fillRect/>
          </a:stretch>
        </p:blipFill>
        <p:spPr bwMode="auto">
          <a:xfrm>
            <a:off x="539750" y="1268413"/>
            <a:ext cx="525621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 Box 8"/>
          <p:cNvSpPr txBox="1">
            <a:spLocks noChangeArrowheads="1"/>
          </p:cNvSpPr>
          <p:nvPr/>
        </p:nvSpPr>
        <p:spPr bwMode="auto">
          <a:xfrm>
            <a:off x="3421063" y="6191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電流的磁作用</a:t>
            </a:r>
          </a:p>
        </p:txBody>
      </p:sp>
      <p:pic>
        <p:nvPicPr>
          <p:cNvPr id="17412" name="圖片 1" descr="27_05_Fig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268413"/>
            <a:ext cx="29845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magnet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" t="2475" r="9438" b="4842"/>
          <a:stretch>
            <a:fillRect/>
          </a:stretch>
        </p:blipFill>
        <p:spPr bwMode="auto">
          <a:xfrm>
            <a:off x="1357313" y="1000125"/>
            <a:ext cx="98266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7"/>
          <p:cNvSpPr txBox="1">
            <a:spLocks noChangeArrowheads="1"/>
          </p:cNvSpPr>
          <p:nvPr/>
        </p:nvSpPr>
        <p:spPr bwMode="auto">
          <a:xfrm>
            <a:off x="1187624" y="384349"/>
            <a:ext cx="295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dirty="0">
                <a:solidFill>
                  <a:srgbClr val="FF0000"/>
                </a:solidFill>
              </a:rPr>
              <a:t>1820 </a:t>
            </a:r>
            <a:r>
              <a:rPr lang="en-US" altLang="zh-TW" sz="1800" dirty="0" err="1">
                <a:solidFill>
                  <a:srgbClr val="FF0000"/>
                </a:solidFill>
              </a:rPr>
              <a:t>Orsted</a:t>
            </a:r>
            <a:r>
              <a:rPr lang="en-US" altLang="zh-TW" sz="1800" dirty="0">
                <a:solidFill>
                  <a:srgbClr val="FF0000"/>
                </a:solidFill>
              </a:rPr>
              <a:t> </a:t>
            </a:r>
            <a:r>
              <a:rPr lang="zh-TW" altLang="en-US" sz="1800" dirty="0">
                <a:solidFill>
                  <a:srgbClr val="FF0000"/>
                </a:solidFill>
              </a:rPr>
              <a:t>奧斯特</a:t>
            </a:r>
          </a:p>
        </p:txBody>
      </p:sp>
      <p:sp>
        <p:nvSpPr>
          <p:cNvPr id="18436" name="Text Box 8"/>
          <p:cNvSpPr txBox="1">
            <a:spLocks noChangeArrowheads="1"/>
          </p:cNvSpPr>
          <p:nvPr/>
        </p:nvSpPr>
        <p:spPr bwMode="auto">
          <a:xfrm>
            <a:off x="3417553" y="383038"/>
            <a:ext cx="2087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電流的磁作用</a:t>
            </a:r>
          </a:p>
        </p:txBody>
      </p:sp>
      <p:pic>
        <p:nvPicPr>
          <p:cNvPr id="36878" name="Picture 14" descr="Image:Oersted money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868863"/>
            <a:ext cx="3348038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圖片 7" descr="Orsted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924175"/>
            <a:ext cx="50847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圖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68413"/>
            <a:ext cx="3352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圖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852738"/>
            <a:ext cx="264636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A5F33F-160C-63B0-2909-A20AB5986AA6}"/>
              </a:ext>
            </a:extLst>
          </p:cNvPr>
          <p:cNvSpPr txBox="1"/>
          <p:nvPr/>
        </p:nvSpPr>
        <p:spPr bwMode="auto">
          <a:xfrm>
            <a:off x="2517119" y="918647"/>
            <a:ext cx="38884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在此之前，磁作用是磁鐵的專屬。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77C427-5E53-97FC-63DF-BBF9061CA63A}"/>
              </a:ext>
            </a:extLst>
          </p:cNvPr>
          <p:cNvSpPr txBox="1"/>
          <p:nvPr/>
        </p:nvSpPr>
        <p:spPr bwMode="auto">
          <a:xfrm>
            <a:off x="2545407" y="1348774"/>
            <a:ext cx="28441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電與磁也毫無關聯。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5794987" y="5500637"/>
            <a:ext cx="1512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>
                <a:solidFill>
                  <a:srgbClr val="FF0000"/>
                </a:solidFill>
              </a:rPr>
              <a:t>Ampere 1820</a:t>
            </a:r>
            <a:endParaRPr lang="zh-TW" altLang="en-US" sz="1800">
              <a:solidFill>
                <a:srgbClr val="FF0000"/>
              </a:solidFill>
            </a:endParaRPr>
          </a:p>
        </p:txBody>
      </p:sp>
      <p:pic>
        <p:nvPicPr>
          <p:cNvPr id="19459" name="Picture 4" descr="magnet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531" y="1919126"/>
            <a:ext cx="2463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文字方塊 6"/>
          <p:cNvSpPr txBox="1">
            <a:spLocks noChangeArrowheads="1"/>
          </p:cNvSpPr>
          <p:nvPr/>
        </p:nvSpPr>
        <p:spPr bwMode="auto">
          <a:xfrm>
            <a:off x="918045" y="764704"/>
            <a:ext cx="802798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安培在</a:t>
            </a:r>
            <a:r>
              <a:rPr lang="en-US" altLang="zh-TW" sz="1800" dirty="0"/>
              <a:t>11 September1820</a:t>
            </a:r>
            <a:r>
              <a:rPr lang="zh-TW" altLang="en-US" sz="1800" dirty="0"/>
              <a:t>知道這個結果，一個禮拜後就發表一篇更完整的論文，</a:t>
            </a: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07" y="1916832"/>
            <a:ext cx="2567474" cy="330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761902" y="5505302"/>
            <a:ext cx="2659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François </a:t>
            </a:r>
            <a:r>
              <a:rPr lang="en-US" altLang="zh-TW" sz="1800" dirty="0" err="1"/>
              <a:t>Arago</a:t>
            </a:r>
            <a:r>
              <a:rPr lang="zh-TW" altLang="en-US" sz="1800" dirty="0"/>
              <a:t> </a:t>
            </a:r>
            <a:r>
              <a:rPr lang="en-US" altLang="zh-TW" sz="1800" dirty="0"/>
              <a:t>1786-1853</a:t>
            </a:r>
            <a:endParaRPr lang="zh-TW" altLang="en-US" sz="1800" dirty="0"/>
          </a:p>
        </p:txBody>
      </p:sp>
      <p:sp>
        <p:nvSpPr>
          <p:cNvPr id="3" name="矩形 2"/>
          <p:cNvSpPr/>
          <p:nvPr/>
        </p:nvSpPr>
        <p:spPr>
          <a:xfrm>
            <a:off x="1761902" y="5969949"/>
            <a:ext cx="3776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600" dirty="0"/>
              <a:t>25th Prime Minister of France	</a:t>
            </a:r>
          </a:p>
          <a:p>
            <a:r>
              <a:rPr lang="en-US" altLang="zh-TW" sz="1600" dirty="0"/>
              <a:t>In office</a:t>
            </a:r>
            <a:r>
              <a:rPr lang="zh-TW" altLang="en-US" sz="1600" dirty="0"/>
              <a:t>  </a:t>
            </a:r>
            <a:r>
              <a:rPr lang="en-US" altLang="zh-TW" sz="1600" dirty="0"/>
              <a:t>9 May 1848 – 24 June 1848</a:t>
            </a:r>
          </a:p>
        </p:txBody>
      </p:sp>
      <p:sp>
        <p:nvSpPr>
          <p:cNvPr id="4" name="矩形 3"/>
          <p:cNvSpPr/>
          <p:nvPr/>
        </p:nvSpPr>
        <p:spPr>
          <a:xfrm>
            <a:off x="937727" y="260648"/>
            <a:ext cx="37625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 err="1"/>
              <a:t>Arago</a:t>
            </a:r>
            <a:r>
              <a:rPr lang="zh-TW" altLang="en-US" sz="1800" dirty="0"/>
              <a:t>將奧斯特的結果介紹到法國！</a:t>
            </a:r>
            <a:endParaRPr lang="zh-TW" altLang="en-US" dirty="0"/>
          </a:p>
        </p:txBody>
      </p:sp>
      <p:sp>
        <p:nvSpPr>
          <p:cNvPr id="5" name="矩形 4"/>
          <p:cNvSpPr/>
          <p:nvPr/>
        </p:nvSpPr>
        <p:spPr>
          <a:xfrm>
            <a:off x="937726" y="1268760"/>
            <a:ext cx="7954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接著，安培幾乎每個禮拜都有新結果，短短半年間就釐清了電流與磁的關係！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B1DF0E2-BD1F-E04B-8DE4-DE182BA7D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609600"/>
            <a:ext cx="3568700" cy="32004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48D43DAB-9940-8940-92DC-C3158B1201AC}"/>
              </a:ext>
            </a:extLst>
          </p:cNvPr>
          <p:cNvSpPr/>
          <p:nvPr/>
        </p:nvSpPr>
        <p:spPr>
          <a:xfrm>
            <a:off x="3613150" y="2667000"/>
            <a:ext cx="1676400" cy="3048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1581878-6820-6749-87F5-AEA40D8F0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3400"/>
            <a:ext cx="9144000" cy="486901"/>
          </a:xfrm>
          <a:prstGeom prst="rect">
            <a:avLst/>
          </a:prstGeom>
        </p:spPr>
      </p:pic>
      <p:cxnSp>
        <p:nvCxnSpPr>
          <p:cNvPr id="6" name="直線箭頭接點 5">
            <a:extLst>
              <a:ext uri="{FF2B5EF4-FFF2-40B4-BE49-F238E27FC236}">
                <a16:creationId xmlns:a16="http://schemas.microsoft.com/office/drawing/2014/main" id="{6C50DB73-A239-8647-98F7-9FA43C97C157}"/>
              </a:ext>
            </a:extLst>
          </p:cNvPr>
          <p:cNvCxnSpPr/>
          <p:nvPr/>
        </p:nvCxnSpPr>
        <p:spPr>
          <a:xfrm flipV="1">
            <a:off x="7884368" y="4639801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D016961D-30FD-224F-BA5E-CEE347A57547}"/>
              </a:ext>
            </a:extLst>
          </p:cNvPr>
          <p:cNvSpPr/>
          <p:nvPr/>
        </p:nvSpPr>
        <p:spPr>
          <a:xfrm>
            <a:off x="3707904" y="5013891"/>
            <a:ext cx="53022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South-East side (also known as the Military School side)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DB7854C-53BF-DD4D-B1BD-2892D7D7A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74589"/>
            <a:ext cx="9144000" cy="373811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82A6DA2-2676-6A40-B9C5-9A33A6413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558" y="5479664"/>
            <a:ext cx="9144000" cy="285750"/>
          </a:xfrm>
          <a:prstGeom prst="rect">
            <a:avLst/>
          </a:prstGeom>
        </p:spPr>
      </p:pic>
      <p:cxnSp>
        <p:nvCxnSpPr>
          <p:cNvPr id="5" name="直線箭頭接點 5">
            <a:extLst>
              <a:ext uri="{FF2B5EF4-FFF2-40B4-BE49-F238E27FC236}">
                <a16:creationId xmlns:a16="http://schemas.microsoft.com/office/drawing/2014/main" id="{4C36A5A7-852C-CDCF-04A4-AC77074AE86B}"/>
              </a:ext>
            </a:extLst>
          </p:cNvPr>
          <p:cNvCxnSpPr/>
          <p:nvPr/>
        </p:nvCxnSpPr>
        <p:spPr>
          <a:xfrm flipV="1">
            <a:off x="6359029" y="6248400"/>
            <a:ext cx="0" cy="381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390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180341" y="815392"/>
            <a:ext cx="2121158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磁力：電流</a:t>
            </a:r>
            <a:r>
              <a:rPr lang="en-US" altLang="zh-TW" sz="1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↔</a:t>
            </a:r>
            <a:r>
              <a:rPr lang="zh-TW" altLang="en-US" sz="1800" dirty="0">
                <a:cs typeface="Times New Roman" pitchFamily="18" charset="0"/>
              </a:rPr>
              <a:t>磁鐵</a:t>
            </a:r>
          </a:p>
        </p:txBody>
      </p:sp>
      <p:pic>
        <p:nvPicPr>
          <p:cNvPr id="7" name="Picture 2" descr="27_16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7"/>
          <a:stretch/>
        </p:blipFill>
        <p:spPr>
          <a:xfrm>
            <a:off x="528207" y="1616772"/>
            <a:ext cx="5304268" cy="346888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180341" y="404664"/>
            <a:ext cx="2121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800" dirty="0"/>
              <a:t>François </a:t>
            </a:r>
            <a:r>
              <a:rPr lang="en-US" altLang="zh-TW" sz="1800" dirty="0" err="1"/>
              <a:t>Arago</a:t>
            </a:r>
            <a:r>
              <a:rPr lang="zh-TW" altLang="en-US" sz="1800" dirty="0"/>
              <a:t> </a:t>
            </a:r>
            <a:r>
              <a:rPr lang="en-US" altLang="zh-TW" sz="1800" dirty="0"/>
              <a:t>1820</a:t>
            </a:r>
            <a:endParaRPr lang="zh-TW" altLang="en-US" sz="1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56" y="1616772"/>
            <a:ext cx="2567474" cy="3300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2123728" y="5209554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在長直導線電流周圍放置指南針，記錄其方向。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2149802" y="5641602"/>
            <a:ext cx="47689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指南針的方向會形成一個繞導線的圓。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2149802" y="6073650"/>
            <a:ext cx="51029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磁力的方向性很特別！不是沿徑向。</a:t>
            </a:r>
          </a:p>
        </p:txBody>
      </p:sp>
      <p:sp>
        <p:nvSpPr>
          <p:cNvPr id="5" name="Left-right Arrow 4">
            <a:extLst>
              <a:ext uri="{FF2B5EF4-FFF2-40B4-BE49-F238E27FC236}">
                <a16:creationId xmlns:a16="http://schemas.microsoft.com/office/drawing/2014/main" id="{728D8B70-0CB5-EB4F-AB1F-07B34E98E5BF}"/>
              </a:ext>
            </a:extLst>
          </p:cNvPr>
          <p:cNvSpPr/>
          <p:nvPr/>
        </p:nvSpPr>
        <p:spPr>
          <a:xfrm>
            <a:off x="4355976" y="1043444"/>
            <a:ext cx="288032" cy="45719"/>
          </a:xfrm>
          <a:prstGeom prst="leftRightArrow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en-TW" sz="1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magnet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717" y="1309688"/>
            <a:ext cx="23590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2771800" y="687159"/>
            <a:ext cx="4143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磁鐵有南北兩極！同極相斥，異極相吸。</a:t>
            </a:r>
          </a:p>
        </p:txBody>
      </p:sp>
      <p:pic>
        <p:nvPicPr>
          <p:cNvPr id="4101" name="Picture 5" descr="D:\Dropbox\Documents\課程\YoungTextBook\Images\Chapter27\A_Images\A_Figures_and_Photos\27_01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5129" y="1309688"/>
            <a:ext cx="4041775" cy="450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120cc.com/chanpinimage/zhinanzhenvIMG_7287da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9" t="20000" r="17499" b="15999"/>
          <a:stretch>
            <a:fillRect/>
          </a:stretch>
        </p:blipFill>
        <p:spPr bwMode="auto">
          <a:xfrm>
            <a:off x="6715125" y="3214688"/>
            <a:ext cx="1285875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線接點 3"/>
          <p:cNvCxnSpPr/>
          <p:nvPr/>
        </p:nvCxnSpPr>
        <p:spPr>
          <a:xfrm flipV="1">
            <a:off x="1714500" y="1857375"/>
            <a:ext cx="3571875" cy="3500438"/>
          </a:xfrm>
          <a:prstGeom prst="line">
            <a:avLst/>
          </a:prstGeom>
          <a:ln w="698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5"/>
          <p:cNvCxnSpPr/>
          <p:nvPr/>
        </p:nvCxnSpPr>
        <p:spPr>
          <a:xfrm flipV="1">
            <a:off x="2928938" y="3071813"/>
            <a:ext cx="642937" cy="5715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文字方塊 10"/>
          <p:cNvSpPr txBox="1">
            <a:spLocks noChangeArrowheads="1"/>
          </p:cNvSpPr>
          <p:nvPr/>
        </p:nvSpPr>
        <p:spPr bwMode="auto">
          <a:xfrm>
            <a:off x="2928938" y="3000375"/>
            <a:ext cx="3571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/>
              <a:t>i</a:t>
            </a:r>
            <a:endParaRPr lang="zh-TW" altLang="en-US" sz="2000" i="1"/>
          </a:p>
        </p:txBody>
      </p:sp>
      <p:cxnSp>
        <p:nvCxnSpPr>
          <p:cNvPr id="13" name="直線單箭頭接點 12"/>
          <p:cNvCxnSpPr/>
          <p:nvPr/>
        </p:nvCxnSpPr>
        <p:spPr>
          <a:xfrm flipV="1">
            <a:off x="3500438" y="3714750"/>
            <a:ext cx="314325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 bwMode="auto">
          <a:xfrm>
            <a:off x="1597644" y="926118"/>
            <a:ext cx="71508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難怪一開始，物理學家把指南針放在電流旁邊，觀察它的反應。</a:t>
            </a:r>
          </a:p>
        </p:txBody>
      </p:sp>
      <p:sp>
        <p:nvSpPr>
          <p:cNvPr id="3" name="文字方塊 2"/>
          <p:cNvSpPr txBox="1"/>
          <p:nvPr/>
        </p:nvSpPr>
        <p:spPr bwMode="auto">
          <a:xfrm>
            <a:off x="1613371" y="1456209"/>
            <a:ext cx="23982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毫無任何發現。</a:t>
            </a:r>
          </a:p>
        </p:txBody>
      </p:sp>
    </p:spTree>
    <p:extLst>
      <p:ext uri="{BB962C8B-B14F-4D97-AF65-F5344CB8AC3E}">
        <p14:creationId xmlns:p14="http://schemas.microsoft.com/office/powerpoint/2010/main" val="2421087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1659980" y="476672"/>
            <a:ext cx="1872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TW" sz="1800" b="1" dirty="0">
                <a:solidFill>
                  <a:srgbClr val="FF0000"/>
                </a:solidFill>
              </a:rPr>
              <a:t>Ampere 1920</a:t>
            </a:r>
            <a:endParaRPr lang="zh-TW" altLang="en-US" sz="1800" b="1" dirty="0">
              <a:solidFill>
                <a:srgbClr val="FF0000"/>
              </a:solidFill>
            </a:endParaRPr>
          </a:p>
        </p:txBody>
      </p:sp>
      <p:sp>
        <p:nvSpPr>
          <p:cNvPr id="23556" name="Text Box 6"/>
          <p:cNvSpPr txBox="1">
            <a:spLocks noChangeArrowheads="1"/>
          </p:cNvSpPr>
          <p:nvPr/>
        </p:nvSpPr>
        <p:spPr bwMode="auto">
          <a:xfrm>
            <a:off x="5903912" y="2865822"/>
            <a:ext cx="2160588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磁力：電流</a:t>
            </a:r>
            <a:r>
              <a:rPr lang="en-US" altLang="zh-TW" sz="1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↔</a:t>
            </a:r>
            <a:r>
              <a:rPr lang="zh-TW" altLang="en-US" sz="1800" dirty="0">
                <a:cs typeface="Times New Roman" pitchFamily="18" charset="0"/>
              </a:rPr>
              <a:t>電流</a:t>
            </a:r>
          </a:p>
        </p:txBody>
      </p:sp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5903912" y="1065597"/>
            <a:ext cx="2233613" cy="3683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磁力：電流</a:t>
            </a:r>
            <a:r>
              <a:rPr lang="en-US" altLang="zh-TW" sz="18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↔</a:t>
            </a:r>
            <a:r>
              <a:rPr lang="zh-TW" altLang="en-US" sz="1800" dirty="0">
                <a:cs typeface="Times New Roman" pitchFamily="18" charset="0"/>
              </a:rPr>
              <a:t>磁鐵</a:t>
            </a:r>
          </a:p>
        </p:txBody>
      </p:sp>
      <p:sp>
        <p:nvSpPr>
          <p:cNvPr id="23558" name="Line 8"/>
          <p:cNvSpPr>
            <a:spLocks noChangeShapeType="1"/>
          </p:cNvSpPr>
          <p:nvPr/>
        </p:nvSpPr>
        <p:spPr bwMode="auto">
          <a:xfrm>
            <a:off x="7092950" y="1568835"/>
            <a:ext cx="0" cy="1009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1763688" y="6093296"/>
            <a:ext cx="6192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電流的大小是可以測量的，磁力的研究開始可以量化！</a:t>
            </a:r>
          </a:p>
        </p:txBody>
      </p:sp>
      <p:sp>
        <p:nvSpPr>
          <p:cNvPr id="10" name="矩形 9"/>
          <p:cNvSpPr/>
          <p:nvPr/>
        </p:nvSpPr>
        <p:spPr>
          <a:xfrm>
            <a:off x="3851920" y="1412776"/>
            <a:ext cx="787548" cy="436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3179534" y="1412517"/>
            <a:ext cx="787548" cy="13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4236611" y="1779120"/>
            <a:ext cx="551413" cy="1398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Picture 2" descr="D:\Downloads\Data\Knight\Media\Chapter33\Images\33_32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52736"/>
            <a:ext cx="3744416" cy="43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1763688" y="5661248"/>
            <a:ext cx="5292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電流與電流之間會有磁力！</a:t>
            </a:r>
          </a:p>
        </p:txBody>
      </p:sp>
      <p:pic>
        <p:nvPicPr>
          <p:cNvPr id="14" name="圖片 13">
            <a:hlinkClick r:id="rId3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" t="16420" r="41268" b="32054"/>
          <a:stretch/>
        </p:blipFill>
        <p:spPr>
          <a:xfrm>
            <a:off x="5903912" y="3861048"/>
            <a:ext cx="2592288" cy="148311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圖片 2" descr="BOOK_AMPERE_F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950" y="260647"/>
            <a:ext cx="4501490" cy="423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" descr="http://people.clarkson.edu/~ekatz/scientists/ampere_tab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5334"/>
            <a:ext cx="3403519" cy="33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http://people.clarkson.edu/~ekatz/scientists/ampere_ara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29063"/>
            <a:ext cx="20351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2730984" y="4509120"/>
            <a:ext cx="2898878" cy="1845983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5" t="63912" b="6391"/>
          <a:stretch/>
        </p:blipFill>
        <p:spPr bwMode="auto">
          <a:xfrm>
            <a:off x="5770084" y="4533209"/>
            <a:ext cx="2931980" cy="113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28_32_FigureB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20504" r="32563" b="2715"/>
          <a:stretch/>
        </p:blipFill>
        <p:spPr>
          <a:xfrm>
            <a:off x="2730984" y="4509122"/>
            <a:ext cx="1362677" cy="1845982"/>
          </a:xfrm>
          <a:prstGeom prst="rect">
            <a:avLst/>
          </a:prstGeom>
        </p:spPr>
      </p:pic>
      <p:pic>
        <p:nvPicPr>
          <p:cNvPr id="8" name="Picture 2" descr="28_32_FigureB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t="24740" r="35198" b="10056"/>
          <a:stretch/>
        </p:blipFill>
        <p:spPr>
          <a:xfrm rot="1036797">
            <a:off x="4202244" y="4648282"/>
            <a:ext cx="1175194" cy="1567659"/>
          </a:xfrm>
          <a:prstGeom prst="rect">
            <a:avLst/>
          </a:prstGeom>
        </p:spPr>
      </p:pic>
      <p:cxnSp>
        <p:nvCxnSpPr>
          <p:cNvPr id="9" name="直線單箭頭接點 8"/>
          <p:cNvCxnSpPr/>
          <p:nvPr/>
        </p:nvCxnSpPr>
        <p:spPr>
          <a:xfrm>
            <a:off x="3637089" y="5402162"/>
            <a:ext cx="65715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物件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4565346"/>
              </p:ext>
            </p:extLst>
          </p:nvPr>
        </p:nvGraphicFramePr>
        <p:xfrm>
          <a:off x="3892588" y="5358603"/>
          <a:ext cx="331788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8" imgW="164880" imgH="203040" progId="Equation.3">
                  <p:embed/>
                </p:oleObj>
              </mc:Choice>
              <mc:Fallback>
                <p:oleObj name="方程式" r:id="rId8" imgW="164880" imgH="203040" progId="Equation.3">
                  <p:embed/>
                  <p:pic>
                    <p:nvPicPr>
                      <p:cNvPr id="10" name="物件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2588" y="5358603"/>
                        <a:ext cx="331788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字方塊 10"/>
          <p:cNvSpPr txBox="1"/>
          <p:nvPr/>
        </p:nvSpPr>
        <p:spPr bwMode="auto">
          <a:xfrm>
            <a:off x="7542330" y="5311786"/>
            <a:ext cx="990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b="1" dirty="0"/>
              <a:t>1820</a:t>
            </a:r>
            <a:endParaRPr lang="zh-TW" altLang="en-US" sz="1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ECBD1-99C2-B3FB-0C83-76617B69CA29}"/>
              </a:ext>
            </a:extLst>
          </p:cNvPr>
          <p:cNvSpPr txBox="1"/>
          <p:nvPr/>
        </p:nvSpPr>
        <p:spPr bwMode="auto">
          <a:xfrm>
            <a:off x="5770084" y="5805264"/>
            <a:ext cx="2258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類似庫侖定律</a:t>
            </a:r>
            <a:r>
              <a:rPr lang="en-US" sz="1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613360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people.clarkson.edu/~ekatz/scientists/ampere_hous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765175"/>
            <a:ext cx="44862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4" descr="http://people.clarkson.edu/~ekatz/scientists/ampere_stamp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3643313"/>
            <a:ext cx="16192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 descr="http://people.clarkson.edu/~ekatz/scientists/ampere_stamp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14750"/>
            <a:ext cx="21621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 descr="http://people.clarkson.edu/~ekatz/scientists/ampere_stamp1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786188"/>
            <a:ext cx="2514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2369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people.clarkson.edu/~ekatz/scientists/ampere_grav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1500188"/>
            <a:ext cx="2773363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4" descr="http://people.clarkson.edu/~ekatz/scientists/ampere_grave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500188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3539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magnet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74"/>
          <a:stretch>
            <a:fillRect/>
          </a:stretch>
        </p:blipFill>
        <p:spPr bwMode="auto">
          <a:xfrm>
            <a:off x="750094" y="2864415"/>
            <a:ext cx="235902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向右箭號 26"/>
          <p:cNvSpPr/>
          <p:nvPr/>
        </p:nvSpPr>
        <p:spPr>
          <a:xfrm>
            <a:off x="3381151" y="3264465"/>
            <a:ext cx="542777" cy="71913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648" name="文字方塊 27"/>
          <p:cNvSpPr txBox="1">
            <a:spLocks noChangeArrowheads="1"/>
          </p:cNvSpPr>
          <p:nvPr/>
        </p:nvSpPr>
        <p:spPr bwMode="auto">
          <a:xfrm>
            <a:off x="2647949" y="1954201"/>
            <a:ext cx="321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磁力是移動的電荷之間的力！</a:t>
            </a:r>
          </a:p>
        </p:txBody>
      </p:sp>
      <p:sp>
        <p:nvSpPr>
          <p:cNvPr id="26650" name="文字方塊 29"/>
          <p:cNvSpPr txBox="1">
            <a:spLocks noChangeArrowheads="1"/>
          </p:cNvSpPr>
          <p:nvPr/>
        </p:nvSpPr>
        <p:spPr bwMode="auto">
          <a:xfrm>
            <a:off x="2647949" y="1453704"/>
            <a:ext cx="2714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/>
              <a:t>1820 </a:t>
            </a:r>
            <a:r>
              <a:rPr lang="zh-TW" altLang="en-US" sz="1800" dirty="0"/>
              <a:t>年的磁學大革命</a:t>
            </a:r>
          </a:p>
        </p:txBody>
      </p:sp>
      <p:sp>
        <p:nvSpPr>
          <p:cNvPr id="15" name="橢圓 14"/>
          <p:cNvSpPr/>
          <p:nvPr/>
        </p:nvSpPr>
        <p:spPr>
          <a:xfrm>
            <a:off x="4531649" y="3709988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6531899" y="3709988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7" name="直線單箭頭接點 16"/>
          <p:cNvCxnSpPr>
            <a:stCxn id="15" idx="0"/>
          </p:cNvCxnSpPr>
          <p:nvPr/>
        </p:nvCxnSpPr>
        <p:spPr>
          <a:xfrm rot="5400000" flipH="1" flipV="1">
            <a:off x="4549906" y="3228181"/>
            <a:ext cx="571500" cy="392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6674774" y="3352801"/>
            <a:ext cx="857250" cy="428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向右箭號 18"/>
          <p:cNvSpPr/>
          <p:nvPr/>
        </p:nvSpPr>
        <p:spPr>
          <a:xfrm>
            <a:off x="4888837" y="3709988"/>
            <a:ext cx="1561490" cy="214313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1"/>
              <p:cNvSpPr txBox="1">
                <a:spLocks noChangeArrowheads="1"/>
              </p:cNvSpPr>
              <p:nvPr/>
            </p:nvSpPr>
            <p:spPr bwMode="auto">
              <a:xfrm>
                <a:off x="6450327" y="3826337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0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450327" y="3826337"/>
                <a:ext cx="428625" cy="400050"/>
              </a:xfrm>
              <a:prstGeom prst="rect">
                <a:avLst/>
              </a:prstGeom>
              <a:blipFill>
                <a:blip r:embed="rId3"/>
                <a:stretch>
                  <a:fillRect b="-93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12"/>
              <p:cNvSpPr txBox="1">
                <a:spLocks noChangeArrowheads="1"/>
              </p:cNvSpPr>
              <p:nvPr/>
            </p:nvSpPr>
            <p:spPr bwMode="auto">
              <a:xfrm>
                <a:off x="4425286" y="3914245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1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25286" y="3914245"/>
                <a:ext cx="428625" cy="400050"/>
              </a:xfrm>
              <a:prstGeom prst="rect">
                <a:avLst/>
              </a:prstGeom>
              <a:blipFill>
                <a:blip r:embed="rId4"/>
                <a:stretch>
                  <a:fillRect b="-1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4"/>
              <p:cNvSpPr txBox="1">
                <a:spLocks noChangeArrowheads="1"/>
              </p:cNvSpPr>
              <p:nvPr/>
            </p:nvSpPr>
            <p:spPr bwMode="auto">
              <a:xfrm>
                <a:off x="4888837" y="2709863"/>
                <a:ext cx="5095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  <m:r>
                        <a:rPr lang="en-US" altLang="zh-TW" sz="2000" i="1" dirty="0" smtClean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2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88837" y="2709863"/>
                <a:ext cx="509587" cy="40005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5"/>
              <p:cNvSpPr txBox="1">
                <a:spLocks noChangeArrowheads="1"/>
              </p:cNvSpPr>
              <p:nvPr/>
            </p:nvSpPr>
            <p:spPr bwMode="auto">
              <a:xfrm>
                <a:off x="7603462" y="3067051"/>
                <a:ext cx="3571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3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03462" y="3067051"/>
                <a:ext cx="357187" cy="40005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5514128" y="3307057"/>
                <a:ext cx="39248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14128" y="3307057"/>
                <a:ext cx="392480" cy="402931"/>
              </a:xfrm>
              <a:prstGeom prst="rect">
                <a:avLst/>
              </a:prstGeom>
              <a:blipFill rotWithShape="1">
                <a:blip r:embed="rId7"/>
                <a:stretch>
                  <a:fillRect t="-20896" r="-296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/>
          <p:cNvSpPr/>
          <p:nvPr/>
        </p:nvSpPr>
        <p:spPr>
          <a:xfrm>
            <a:off x="1400587" y="2446188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3400837" y="2446188"/>
            <a:ext cx="214313" cy="2143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8" name="直線單箭頭接點 7"/>
          <p:cNvCxnSpPr>
            <a:stCxn id="3" idx="0"/>
          </p:cNvCxnSpPr>
          <p:nvPr/>
        </p:nvCxnSpPr>
        <p:spPr>
          <a:xfrm rot="5400000" flipH="1" flipV="1">
            <a:off x="1418844" y="1964381"/>
            <a:ext cx="571500" cy="392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 flipV="1">
            <a:off x="3543712" y="2089001"/>
            <a:ext cx="857250" cy="428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向右箭號 10"/>
          <p:cNvSpPr/>
          <p:nvPr/>
        </p:nvSpPr>
        <p:spPr>
          <a:xfrm>
            <a:off x="1721263" y="2446188"/>
            <a:ext cx="1598002" cy="240052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33" name="文字方塊 11"/>
              <p:cNvSpPr txBox="1">
                <a:spLocks noChangeArrowheads="1"/>
              </p:cNvSpPr>
              <p:nvPr/>
            </p:nvSpPr>
            <p:spPr bwMode="auto">
              <a:xfrm>
                <a:off x="3319265" y="2562537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6633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19265" y="2562537"/>
                <a:ext cx="428625" cy="400050"/>
              </a:xfrm>
              <a:prstGeom prst="rect">
                <a:avLst/>
              </a:prstGeom>
              <a:blipFill>
                <a:blip r:embed="rId2"/>
                <a:stretch>
                  <a:fillRect b="-6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34" name="文字方塊 12"/>
              <p:cNvSpPr txBox="1">
                <a:spLocks noChangeArrowheads="1"/>
              </p:cNvSpPr>
              <p:nvPr/>
            </p:nvSpPr>
            <p:spPr bwMode="auto">
              <a:xfrm>
                <a:off x="1294224" y="2650445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6634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94224" y="2650445"/>
                <a:ext cx="428625" cy="400050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55" name="Picture 4" descr="29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70" r="19659" b="34470"/>
          <a:stretch>
            <a:fillRect/>
          </a:stretch>
        </p:blipFill>
        <p:spPr bwMode="auto">
          <a:xfrm>
            <a:off x="5343386" y="3368192"/>
            <a:ext cx="2315046" cy="194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橢圓 14"/>
          <p:cNvSpPr/>
          <p:nvPr/>
        </p:nvSpPr>
        <p:spPr>
          <a:xfrm>
            <a:off x="1114837" y="4660751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3115087" y="4660751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18" name="直線單箭頭接點 17"/>
          <p:cNvCxnSpPr>
            <a:stCxn id="15" idx="0"/>
          </p:cNvCxnSpPr>
          <p:nvPr/>
        </p:nvCxnSpPr>
        <p:spPr>
          <a:xfrm rot="5400000" flipH="1" flipV="1">
            <a:off x="1133094" y="4178944"/>
            <a:ext cx="571500" cy="392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/>
          <p:cNvCxnSpPr/>
          <p:nvPr/>
        </p:nvCxnSpPr>
        <p:spPr>
          <a:xfrm flipV="1">
            <a:off x="3257962" y="4303563"/>
            <a:ext cx="857250" cy="428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向右箭號 19"/>
          <p:cNvSpPr/>
          <p:nvPr/>
        </p:nvSpPr>
        <p:spPr>
          <a:xfrm>
            <a:off x="1485904" y="4625032"/>
            <a:ext cx="1181526" cy="28574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61" name="文字方塊 20"/>
              <p:cNvSpPr txBox="1">
                <a:spLocks noChangeArrowheads="1"/>
              </p:cNvSpPr>
              <p:nvPr/>
            </p:nvSpPr>
            <p:spPr bwMode="auto">
              <a:xfrm>
                <a:off x="3090469" y="4792219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3176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0469" y="4792219"/>
                <a:ext cx="428625" cy="400050"/>
              </a:xfrm>
              <a:prstGeom prst="rect">
                <a:avLst/>
              </a:prstGeom>
              <a:blipFill>
                <a:blip r:embed="rId5"/>
                <a:stretch>
                  <a:fillRect b="-93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62" name="文字方塊 21"/>
              <p:cNvSpPr txBox="1">
                <a:spLocks noChangeArrowheads="1"/>
              </p:cNvSpPr>
              <p:nvPr/>
            </p:nvSpPr>
            <p:spPr bwMode="auto">
              <a:xfrm>
                <a:off x="1057279" y="4835209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3176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7279" y="4835209"/>
                <a:ext cx="428625" cy="400050"/>
              </a:xfrm>
              <a:prstGeom prst="rect">
                <a:avLst/>
              </a:prstGeom>
              <a:blipFill>
                <a:blip r:embed="rId6"/>
                <a:stretch>
                  <a:fillRect b="-1212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63" name="文字方塊 22"/>
              <p:cNvSpPr txBox="1">
                <a:spLocks noChangeArrowheads="1"/>
              </p:cNvSpPr>
              <p:nvPr/>
            </p:nvSpPr>
            <p:spPr bwMode="auto">
              <a:xfrm>
                <a:off x="2672606" y="4589313"/>
                <a:ext cx="500062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dirty="0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3176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72606" y="4589313"/>
                <a:ext cx="500062" cy="4029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弧形箭號 (下彎) 23"/>
          <p:cNvSpPr/>
          <p:nvPr/>
        </p:nvSpPr>
        <p:spPr>
          <a:xfrm>
            <a:off x="2916650" y="4232126"/>
            <a:ext cx="412750" cy="357187"/>
          </a:xfrm>
          <a:prstGeom prst="curved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645" name="文字方塊 24"/>
              <p:cNvSpPr txBox="1">
                <a:spLocks noChangeArrowheads="1"/>
              </p:cNvSpPr>
              <p:nvPr/>
            </p:nvSpPr>
            <p:spPr bwMode="auto">
              <a:xfrm>
                <a:off x="1757775" y="1446063"/>
                <a:ext cx="5095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  <m:r>
                        <a:rPr lang="en-US" altLang="zh-TW" sz="2000" i="1" dirty="0" smtClean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664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57775" y="1446063"/>
                <a:ext cx="509587" cy="40005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646" name="文字方塊 25"/>
              <p:cNvSpPr txBox="1">
                <a:spLocks noChangeArrowheads="1"/>
              </p:cNvSpPr>
              <p:nvPr/>
            </p:nvSpPr>
            <p:spPr bwMode="auto">
              <a:xfrm>
                <a:off x="4472400" y="1803251"/>
                <a:ext cx="3571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6646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2400" y="1803251"/>
                <a:ext cx="357187" cy="40005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向右箭號 26"/>
          <p:cNvSpPr/>
          <p:nvPr/>
        </p:nvSpPr>
        <p:spPr>
          <a:xfrm rot="5400000">
            <a:off x="2296921" y="3195637"/>
            <a:ext cx="452240" cy="50501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6648" name="文字方塊 27"/>
          <p:cNvSpPr txBox="1">
            <a:spLocks noChangeArrowheads="1"/>
          </p:cNvSpPr>
          <p:nvPr/>
        </p:nvSpPr>
        <p:spPr bwMode="auto">
          <a:xfrm>
            <a:off x="1065262" y="1138634"/>
            <a:ext cx="321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磁力是移動的電荷之間的力！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69" name="文字方塊 28"/>
              <p:cNvSpPr txBox="1">
                <a:spLocks noChangeArrowheads="1"/>
              </p:cNvSpPr>
              <p:nvPr/>
            </p:nvSpPr>
            <p:spPr bwMode="auto">
              <a:xfrm>
                <a:off x="954589" y="5373216"/>
                <a:ext cx="7721867" cy="5013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</a:rPr>
                  <a:t>移動的電荷</a:t>
                </a:r>
                <a:r>
                  <a:rPr lang="en-US" altLang="zh-TW" sz="1800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𝑄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在周圍產生磁場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，磁場對當地的移動電荷</a:t>
                </a:r>
                <a14:m>
                  <m:oMath xmlns:m="http://schemas.openxmlformats.org/officeDocument/2006/math">
                    <m:r>
                      <a:rPr lang="en-US" altLang="zh-TW" sz="180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</a:rPr>
                  <a:t>施磁力！</a:t>
                </a:r>
              </a:p>
            </p:txBody>
          </p:sp>
        </mc:Choice>
        <mc:Fallback xmlns="">
          <p:sp>
            <p:nvSpPr>
              <p:cNvPr id="31769" name="文字方塊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4589" y="5373216"/>
                <a:ext cx="7721867" cy="501356"/>
              </a:xfrm>
              <a:prstGeom prst="rect">
                <a:avLst/>
              </a:prstGeom>
              <a:blipFill>
                <a:blip r:embed="rId10"/>
                <a:stretch>
                  <a:fillRect l="-657" b="-1707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771" name="文字方塊 22"/>
              <p:cNvSpPr txBox="1">
                <a:spLocks noChangeArrowheads="1"/>
              </p:cNvSpPr>
              <p:nvPr/>
            </p:nvSpPr>
            <p:spPr bwMode="auto">
              <a:xfrm>
                <a:off x="954589" y="5943014"/>
                <a:ext cx="7488237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zh-TW" altLang="en-US" sz="1800" dirty="0">
                    <a:solidFill>
                      <a:srgbClr val="FF0000"/>
                    </a:solidFill>
                    <a:latin typeface="Arial" charset="0"/>
                  </a:rPr>
                  <a:t>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rgbClr val="FF0000"/>
                    </a:solidFill>
                    <a:latin typeface="Arial" charset="0"/>
                  </a:rPr>
                  <a:t>就是會讓位於當地的運動電荷</a:t>
                </a:r>
                <a:r>
                  <a:rPr lang="en-US" altLang="zh-TW" sz="1800" i="1" dirty="0">
                    <a:solidFill>
                      <a:srgbClr val="FF0000"/>
                    </a:solidFill>
                    <a:cs typeface="Times New Roman" pitchFamily="18" charset="0"/>
                  </a:rPr>
                  <a:t>q</a:t>
                </a:r>
                <a:r>
                  <a:rPr lang="zh-TW" altLang="en-US" sz="1800" dirty="0">
                    <a:solidFill>
                      <a:srgbClr val="FF0000"/>
                    </a:solidFill>
                    <a:latin typeface="Arial" charset="0"/>
                    <a:cs typeface="Times New Roman" pitchFamily="18" charset="0"/>
                  </a:rPr>
                  <a:t>得到靜磁力的空間的物理性質。</a:t>
                </a:r>
              </a:p>
            </p:txBody>
          </p:sp>
        </mc:Choice>
        <mc:Fallback xmlns="">
          <p:sp>
            <p:nvSpPr>
              <p:cNvPr id="31771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54589" y="5943014"/>
                <a:ext cx="7488237" cy="402931"/>
              </a:xfrm>
              <a:prstGeom prst="rect">
                <a:avLst/>
              </a:prstGeom>
              <a:blipFill>
                <a:blip r:embed="rId11"/>
                <a:stretch>
                  <a:fillRect l="-678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1056769" y="419025"/>
                <a:ext cx="2736304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現在引入磁場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的概念：</a:t>
                </a: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6769" y="419025"/>
                <a:ext cx="2736304" cy="402931"/>
              </a:xfrm>
              <a:prstGeom prst="rect">
                <a:avLst/>
              </a:prstGeom>
              <a:blipFill rotWithShape="1">
                <a:blip r:embed="rId12"/>
                <a:stretch>
                  <a:fillRect l="-1782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4"/>
              <p:cNvSpPr txBox="1"/>
              <p:nvPr/>
            </p:nvSpPr>
            <p:spPr bwMode="auto">
              <a:xfrm>
                <a:off x="2383066" y="2043257"/>
                <a:ext cx="39248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3066" y="2043257"/>
                <a:ext cx="392480" cy="402931"/>
              </a:xfrm>
              <a:prstGeom prst="rect">
                <a:avLst/>
              </a:prstGeom>
              <a:blipFill rotWithShape="1">
                <a:blip r:embed="rId13"/>
                <a:stretch>
                  <a:fillRect t="-21212" r="-2968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27"/>
              <p:cNvSpPr txBox="1"/>
              <p:nvPr/>
            </p:nvSpPr>
            <p:spPr bwMode="auto">
              <a:xfrm>
                <a:off x="2926785" y="3744314"/>
                <a:ext cx="39248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26785" y="3744314"/>
                <a:ext cx="392480" cy="402931"/>
              </a:xfrm>
              <a:prstGeom prst="rect">
                <a:avLst/>
              </a:prstGeom>
              <a:blipFill rotWithShape="1">
                <a:blip r:embed="rId14"/>
                <a:stretch>
                  <a:fillRect t="-21212" r="-31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字方塊 24"/>
              <p:cNvSpPr txBox="1">
                <a:spLocks noChangeArrowheads="1"/>
              </p:cNvSpPr>
              <p:nvPr/>
            </p:nvSpPr>
            <p:spPr bwMode="auto">
              <a:xfrm>
                <a:off x="1437693" y="3689200"/>
                <a:ext cx="5095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  <m:r>
                        <a:rPr lang="en-US" altLang="zh-TW" sz="2000" i="1" dirty="0" smtClean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29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37693" y="3689200"/>
                <a:ext cx="509587" cy="400050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5"/>
              <p:cNvSpPr txBox="1">
                <a:spLocks noChangeArrowheads="1"/>
              </p:cNvSpPr>
              <p:nvPr/>
            </p:nvSpPr>
            <p:spPr bwMode="auto">
              <a:xfrm>
                <a:off x="4152732" y="4088685"/>
                <a:ext cx="3571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30" name="文字方塊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52732" y="4088685"/>
                <a:ext cx="357187" cy="400050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390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31761" grpId="0"/>
      <p:bldP spid="31762" grpId="0"/>
      <p:bldP spid="31763" grpId="0"/>
      <p:bldP spid="24" grpId="0" animBg="1"/>
      <p:bldP spid="27" grpId="0" animBg="1"/>
      <p:bldP spid="31769" grpId="0"/>
      <p:bldP spid="31771" grpId="0"/>
      <p:bldP spid="28" grpId="0"/>
      <p:bldP spid="29" grpId="0"/>
      <p:bldP spid="3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988373" y="3015441"/>
            <a:ext cx="2898878" cy="1845983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pic>
        <p:nvPicPr>
          <p:cNvPr id="2" name="Picture 5" descr="250px-Coulom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56" y="809381"/>
            <a:ext cx="1818121" cy="2137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magnet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72" y="770816"/>
            <a:ext cx="1575175" cy="2192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509" y="764205"/>
            <a:ext cx="2109615" cy="271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File:Jean baptiste biot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55" y="3637419"/>
            <a:ext cx="2081070" cy="244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6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5" t="63912" b="6391"/>
          <a:stretch/>
        </p:blipFill>
        <p:spPr bwMode="auto">
          <a:xfrm>
            <a:off x="2006715" y="4990049"/>
            <a:ext cx="2931980" cy="1131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 bwMode="auto">
          <a:xfrm>
            <a:off x="1281230" y="264524"/>
            <a:ext cx="68857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超距力的想法在當時歐洲大陸的物理界是一個普遍的看法。</a:t>
            </a:r>
          </a:p>
        </p:txBody>
      </p:sp>
      <p:pic>
        <p:nvPicPr>
          <p:cNvPr id="9" name="Picture 2" descr="28_32_FigureB.jp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6" t="20504" r="32563" b="2715"/>
          <a:stretch/>
        </p:blipFill>
        <p:spPr>
          <a:xfrm>
            <a:off x="1988373" y="3015443"/>
            <a:ext cx="1362677" cy="1845982"/>
          </a:xfrm>
          <a:prstGeom prst="rect">
            <a:avLst/>
          </a:prstGeom>
        </p:spPr>
      </p:pic>
      <p:pic>
        <p:nvPicPr>
          <p:cNvPr id="10" name="Picture 2" descr="28_32_FigureB.jp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3" t="24740" r="35198" b="10056"/>
          <a:stretch/>
        </p:blipFill>
        <p:spPr>
          <a:xfrm rot="1036797">
            <a:off x="3459633" y="3154603"/>
            <a:ext cx="1175194" cy="1567659"/>
          </a:xfrm>
          <a:prstGeom prst="rect">
            <a:avLst/>
          </a:prstGeom>
        </p:spPr>
      </p:pic>
      <p:cxnSp>
        <p:nvCxnSpPr>
          <p:cNvPr id="12" name="直線單箭頭接點 11"/>
          <p:cNvCxnSpPr/>
          <p:nvPr/>
        </p:nvCxnSpPr>
        <p:spPr>
          <a:xfrm>
            <a:off x="2894478" y="3908483"/>
            <a:ext cx="65715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物件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173831"/>
              </p:ext>
            </p:extLst>
          </p:nvPr>
        </p:nvGraphicFramePr>
        <p:xfrm>
          <a:off x="3149977" y="3864924"/>
          <a:ext cx="331788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0" imgW="164880" imgH="203040" progId="Equation.3">
                  <p:embed/>
                </p:oleObj>
              </mc:Choice>
              <mc:Fallback>
                <p:oleObj name="方程式" r:id="rId10" imgW="164880" imgH="203040" progId="Equation.3">
                  <p:embed/>
                  <p:pic>
                    <p:nvPicPr>
                      <p:cNvPr id="13" name="物件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9977" y="3864924"/>
                        <a:ext cx="331788" cy="280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字方塊 6"/>
          <p:cNvSpPr txBox="1"/>
          <p:nvPr/>
        </p:nvSpPr>
        <p:spPr bwMode="auto">
          <a:xfrm>
            <a:off x="3734003" y="5751771"/>
            <a:ext cx="9901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en-US" altLang="zh-TW" sz="1800" b="1" dirty="0"/>
              <a:t>1820</a:t>
            </a:r>
            <a:endParaRPr lang="zh-TW" altLang="en-US" sz="1800" b="1" dirty="0"/>
          </a:p>
        </p:txBody>
      </p:sp>
      <p:sp>
        <p:nvSpPr>
          <p:cNvPr id="11" name="文字方塊 10"/>
          <p:cNvSpPr txBox="1"/>
          <p:nvPr/>
        </p:nvSpPr>
        <p:spPr bwMode="auto">
          <a:xfrm>
            <a:off x="905001" y="6219310"/>
            <a:ext cx="7537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帶電物體周圍的空間，在它們的電磁作用中，並未扮演任何角色。</a:t>
            </a:r>
          </a:p>
        </p:txBody>
      </p:sp>
    </p:spTree>
    <p:extLst>
      <p:ext uri="{BB962C8B-B14F-4D97-AF65-F5344CB8AC3E}">
        <p14:creationId xmlns:p14="http://schemas.microsoft.com/office/powerpoint/2010/main" val="19938250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7" descr="Image:Faraday-Millikan-Gale-1913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869" y="96046"/>
            <a:ext cx="1800200" cy="2542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9" descr="Image:M Faraday Th Phillips oil 1842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629" y="71699"/>
            <a:ext cx="1951414" cy="2524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5796135" y="2248597"/>
            <a:ext cx="2895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TW" sz="1800" dirty="0">
                <a:latin typeface="+mn-lt"/>
              </a:rPr>
              <a:t>Faraday 1791-1861</a:t>
            </a:r>
            <a:endParaRPr lang="zh-TW" altLang="en-US" sz="1800" dirty="0">
              <a:latin typeface="+mn-lt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39551" y="2758716"/>
            <a:ext cx="8505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dirty="0"/>
              <a:t>而在對岸的法拉第反對超距力，這個態度影響了英國整個物理界對電磁學的看法。</a:t>
            </a:r>
          </a:p>
        </p:txBody>
      </p:sp>
      <p:sp>
        <p:nvSpPr>
          <p:cNvPr id="8" name="文字方塊 7"/>
          <p:cNvSpPr txBox="1"/>
          <p:nvPr/>
        </p:nvSpPr>
        <p:spPr bwMode="auto">
          <a:xfrm>
            <a:off x="571922" y="3178396"/>
            <a:ext cx="75158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eaLnBrk="1" hangingPunct="1"/>
            <a:r>
              <a:rPr lang="zh-TW" altLang="en-US" sz="1800" dirty="0"/>
              <a:t>法拉第認為，帶電物質</a:t>
            </a:r>
            <a:r>
              <a:rPr lang="zh-TW" altLang="en-US" sz="1800" dirty="0">
                <a:solidFill>
                  <a:srgbClr val="FF0000"/>
                </a:solidFill>
              </a:rPr>
              <a:t>周圍的空間，</a:t>
            </a:r>
            <a:r>
              <a:rPr lang="zh-TW" altLang="en-US" sz="1800" dirty="0"/>
              <a:t>顯然在它的電磁現象中扮演重要角色。</a:t>
            </a:r>
          </a:p>
        </p:txBody>
      </p:sp>
      <p:sp>
        <p:nvSpPr>
          <p:cNvPr id="9" name="矩形 8"/>
          <p:cNvSpPr/>
          <p:nvPr/>
        </p:nvSpPr>
        <p:spPr>
          <a:xfrm>
            <a:off x="571922" y="3612434"/>
            <a:ext cx="50321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這個角色，法拉第攏統地稱為空間中的</a:t>
            </a:r>
            <a:r>
              <a:rPr lang="zh-TW" altLang="en-US" sz="1800" dirty="0">
                <a:solidFill>
                  <a:srgbClr val="FF0000"/>
                </a:solidFill>
              </a:rPr>
              <a:t>電磁場</a:t>
            </a:r>
            <a:r>
              <a:rPr lang="zh-TW" altLang="en-US" sz="1800" dirty="0"/>
              <a:t>。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63" y="4042385"/>
            <a:ext cx="854392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320264" y="5985485"/>
            <a:ext cx="8572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 dirty="0"/>
              <a:t>Maxwell </a:t>
            </a:r>
            <a:r>
              <a:rPr lang="zh-TW" altLang="zh-TW" sz="1800" dirty="0"/>
              <a:t>寫到</a:t>
            </a:r>
            <a:r>
              <a:rPr lang="zh-TW" altLang="en-US" sz="1800" dirty="0"/>
              <a:t>：磁鐵周圍的</a:t>
            </a:r>
            <a:r>
              <a:rPr lang="zh-TW" altLang="zh-TW" sz="1800" dirty="0"/>
              <a:t>力線如此美麗，令人不得不覺得此線是真實的（</a:t>
            </a:r>
            <a:r>
              <a:rPr lang="en-US" altLang="zh-TW" sz="1800" dirty="0"/>
              <a:t>something real</a:t>
            </a:r>
            <a:r>
              <a:rPr lang="zh-TW" altLang="zh-TW" sz="1800" dirty="0"/>
              <a:t>）：</a:t>
            </a:r>
            <a:endParaRPr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3566946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13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"/>
          <a:stretch>
            <a:fillRect/>
          </a:stretch>
        </p:blipFill>
        <p:spPr bwMode="auto">
          <a:xfrm>
            <a:off x="2506506" y="1371600"/>
            <a:ext cx="294163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矩形 8"/>
          <p:cNvSpPr>
            <a:spLocks noChangeArrowheads="1"/>
          </p:cNvSpPr>
          <p:nvPr/>
        </p:nvSpPr>
        <p:spPr bwMode="auto">
          <a:xfrm>
            <a:off x="2479675" y="4056063"/>
            <a:ext cx="4108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b="1" dirty="0">
                <a:solidFill>
                  <a:srgbClr val="FF0000"/>
                </a:solidFill>
              </a:rPr>
              <a:t>地球若不見了，月亮什麼時候會知道？</a:t>
            </a:r>
            <a:endParaRPr lang="zh-TW" altLang="en-US" sz="1800" dirty="0"/>
          </a:p>
        </p:txBody>
      </p:sp>
      <p:sp>
        <p:nvSpPr>
          <p:cNvPr id="43014" name="文字方塊 9"/>
          <p:cNvSpPr txBox="1">
            <a:spLocks noChangeArrowheads="1"/>
          </p:cNvSpPr>
          <p:nvPr/>
        </p:nvSpPr>
        <p:spPr bwMode="auto">
          <a:xfrm>
            <a:off x="2479675" y="4513263"/>
            <a:ext cx="518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若引力是超距力，月亮會立刻知道！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479675" y="4970463"/>
            <a:ext cx="5749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/>
              <a:t>但相對論要求訊息的傳遞不能快於光速！</a:t>
            </a:r>
          </a:p>
        </p:txBody>
      </p:sp>
    </p:spTree>
    <p:extLst>
      <p:ext uri="{BB962C8B-B14F-4D97-AF65-F5344CB8AC3E}">
        <p14:creationId xmlns:p14="http://schemas.microsoft.com/office/powerpoint/2010/main" val="2015650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29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8"/>
          <a:stretch>
            <a:fillRect/>
          </a:stretch>
        </p:blipFill>
        <p:spPr bwMode="auto">
          <a:xfrm>
            <a:off x="1042988" y="1916832"/>
            <a:ext cx="7129462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文字方塊 6"/>
          <p:cNvSpPr txBox="1">
            <a:spLocks noChangeArrowheads="1"/>
          </p:cNvSpPr>
          <p:nvPr/>
        </p:nvSpPr>
        <p:spPr bwMode="auto">
          <a:xfrm>
            <a:off x="1511375" y="1340768"/>
            <a:ext cx="61926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在磁鐵周圍撒上鐵屑，會形成如流體或電力線般</a:t>
            </a:r>
            <a:r>
              <a:rPr lang="zh-TW" altLang="en-US" sz="1800" dirty="0">
                <a:solidFill>
                  <a:srgbClr val="FF0000"/>
                </a:solidFill>
              </a:rPr>
              <a:t>連續的流線</a:t>
            </a:r>
            <a:r>
              <a:rPr lang="zh-TW" altLang="en-US" sz="1800" dirty="0"/>
              <a:t>。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字方塊 28"/>
          <p:cNvSpPr txBox="1">
            <a:spLocks noChangeArrowheads="1"/>
          </p:cNvSpPr>
          <p:nvPr/>
        </p:nvSpPr>
        <p:spPr bwMode="auto">
          <a:xfrm>
            <a:off x="1699771" y="3431030"/>
            <a:ext cx="6480719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移動的電荷在周圍產生磁場，磁場對當地的移動電荷施磁力！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746842" y="940988"/>
            <a:ext cx="4953000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800" dirty="0">
                <a:solidFill>
                  <a:srgbClr val="FF0000"/>
                </a:solidFill>
              </a:rPr>
              <a:t>磁場的引進使得磁力有機會可以不再是超距力</a:t>
            </a:r>
          </a:p>
        </p:txBody>
      </p:sp>
      <p:sp>
        <p:nvSpPr>
          <p:cNvPr id="16" name="文字方塊 7"/>
          <p:cNvSpPr txBox="1">
            <a:spLocks noChangeArrowheads="1"/>
          </p:cNvSpPr>
          <p:nvPr/>
        </p:nvSpPr>
        <p:spPr bwMode="auto">
          <a:xfrm>
            <a:off x="1729289" y="524107"/>
            <a:ext cx="5410200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超距力並不是正確的概念！</a:t>
            </a:r>
          </a:p>
        </p:txBody>
      </p:sp>
      <p:sp>
        <p:nvSpPr>
          <p:cNvPr id="18" name="文字方塊 17"/>
          <p:cNvSpPr txBox="1">
            <a:spLocks noChangeArrowheads="1"/>
          </p:cNvSpPr>
          <p:nvPr/>
        </p:nvSpPr>
        <p:spPr bwMode="auto">
          <a:xfrm>
            <a:off x="1705600" y="3938861"/>
            <a:ext cx="448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所有的步驟都發生在鄰近的點之間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6A0781B0-02D5-9B4E-BFAE-DFF212AE18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5601" y="4700487"/>
                <a:ext cx="4484687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1800" dirty="0"/>
                  <a:t>磁力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sz="1800" dirty="0"/>
                  <a:t>的計算可以被分成兩半：</a:t>
                </a:r>
              </a:p>
            </p:txBody>
          </p:sp>
        </mc:Choice>
        <mc:Fallback xmlns="">
          <p:sp>
            <p:nvSpPr>
              <p:cNvPr id="19" name="文字方塊 2">
                <a:extLst>
                  <a:ext uri="{FF2B5EF4-FFF2-40B4-BE49-F238E27FC236}">
                    <a16:creationId xmlns:a16="http://schemas.microsoft.com/office/drawing/2014/main" id="{6A0781B0-02D5-9B4E-BFAE-DFF212AE1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5601" y="4700487"/>
                <a:ext cx="4484687" cy="402931"/>
              </a:xfrm>
              <a:prstGeom prst="rect">
                <a:avLst/>
              </a:prstGeom>
              <a:blipFill>
                <a:blip r:embed="rId7"/>
                <a:stretch>
                  <a:fillRect l="-1130" t="-12500" b="-2187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3">
                <a:extLst>
                  <a:ext uri="{FF2B5EF4-FFF2-40B4-BE49-F238E27FC236}">
                    <a16:creationId xmlns:a16="http://schemas.microsoft.com/office/drawing/2014/main" id="{77B3FB5B-80F8-D94E-9030-D73D960378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1970" y="5129537"/>
                <a:ext cx="4314033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1800" dirty="0"/>
                  <a:t>計算移動電荷</a:t>
                </a:r>
                <a14:m>
                  <m:oMath xmlns:m="http://schemas.openxmlformats.org/officeDocument/2006/math">
                    <m:r>
                      <a:rPr lang="en-US" altLang="zh-TW" sz="1800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zh-TW" altLang="en-US" sz="1800" dirty="0"/>
                  <a:t>所產生的</a:t>
                </a:r>
                <a:r>
                  <a:rPr lang="zh-TW" altLang="en-US" sz="1800" dirty="0">
                    <a:solidFill>
                      <a:schemeClr val="tx1"/>
                    </a:solidFill>
                  </a:rPr>
                  <a:t>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 dirty="0">
                            <a:solidFill>
                              <a:schemeClr val="tx1"/>
                            </a:solidFill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>
                    <a:solidFill>
                      <a:schemeClr val="tx1"/>
                    </a:solidFill>
                  </a:rPr>
                  <a:t>！</a:t>
                </a:r>
                <a:endParaRPr lang="zh-TW" altLang="en-US" sz="1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字方塊 3">
                <a:extLst>
                  <a:ext uri="{FF2B5EF4-FFF2-40B4-BE49-F238E27FC236}">
                    <a16:creationId xmlns:a16="http://schemas.microsoft.com/office/drawing/2014/main" id="{77B3FB5B-80F8-D94E-9030-D73D960378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1970" y="5129537"/>
                <a:ext cx="4314033" cy="402931"/>
              </a:xfrm>
              <a:prstGeom prst="rect">
                <a:avLst/>
              </a:prstGeom>
              <a:blipFill>
                <a:blip r:embed="rId8"/>
                <a:stretch>
                  <a:fillRect l="-880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4">
                <a:extLst>
                  <a:ext uri="{FF2B5EF4-FFF2-40B4-BE49-F238E27FC236}">
                    <a16:creationId xmlns:a16="http://schemas.microsoft.com/office/drawing/2014/main" id="{1C70E6CA-AAFA-D748-BFC0-87914E68A8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5673" y="5595816"/>
                <a:ext cx="5252278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pitchFamily="18" charset="-120"/>
                  </a:defRPr>
                </a:lvl9pPr>
              </a:lstStyle>
              <a:p>
                <a:pPr eaLnBrk="1" hangingPunct="1"/>
                <a:r>
                  <a:rPr lang="zh-TW" altLang="en-US" sz="1800" dirty="0"/>
                  <a:t>計算磁場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 dirty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對移動電荷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zh-TW" altLang="en-US" sz="1800" dirty="0"/>
                  <a:t>的施力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sz="1800" dirty="0"/>
                  <a:t>。</a:t>
                </a:r>
              </a:p>
            </p:txBody>
          </p:sp>
        </mc:Choice>
        <mc:Fallback xmlns="">
          <p:sp>
            <p:nvSpPr>
              <p:cNvPr id="24" name="文字方塊 4">
                <a:extLst>
                  <a:ext uri="{FF2B5EF4-FFF2-40B4-BE49-F238E27FC236}">
                    <a16:creationId xmlns:a16="http://schemas.microsoft.com/office/drawing/2014/main" id="{1C70E6CA-AAFA-D748-BFC0-87914E68A8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05673" y="5595816"/>
                <a:ext cx="5252278" cy="402931"/>
              </a:xfrm>
              <a:prstGeom prst="rect">
                <a:avLst/>
              </a:prstGeom>
              <a:blipFill>
                <a:blip r:embed="rId9"/>
                <a:stretch>
                  <a:fillRect l="-966" t="-12121" b="-212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橢圓 14">
            <a:extLst>
              <a:ext uri="{FF2B5EF4-FFF2-40B4-BE49-F238E27FC236}">
                <a16:creationId xmlns:a16="http://schemas.microsoft.com/office/drawing/2014/main" id="{B9055E31-7BC1-E21E-3387-CD34C100532E}"/>
              </a:ext>
            </a:extLst>
          </p:cNvPr>
          <p:cNvSpPr/>
          <p:nvPr/>
        </p:nvSpPr>
        <p:spPr>
          <a:xfrm>
            <a:off x="1967964" y="2850411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橢圓 15">
            <a:extLst>
              <a:ext uri="{FF2B5EF4-FFF2-40B4-BE49-F238E27FC236}">
                <a16:creationId xmlns:a16="http://schemas.microsoft.com/office/drawing/2014/main" id="{AF4D81C0-F98E-86F3-6DAC-11470F930E14}"/>
              </a:ext>
            </a:extLst>
          </p:cNvPr>
          <p:cNvSpPr/>
          <p:nvPr/>
        </p:nvSpPr>
        <p:spPr>
          <a:xfrm>
            <a:off x="3968214" y="2850411"/>
            <a:ext cx="214313" cy="2143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4" name="直線單箭頭接點 17">
            <a:extLst>
              <a:ext uri="{FF2B5EF4-FFF2-40B4-BE49-F238E27FC236}">
                <a16:creationId xmlns:a16="http://schemas.microsoft.com/office/drawing/2014/main" id="{418381B8-0E74-A0D0-2373-BB73B6FEFFE5}"/>
              </a:ext>
            </a:extLst>
          </p:cNvPr>
          <p:cNvCxnSpPr>
            <a:stCxn id="2" idx="0"/>
          </p:cNvCxnSpPr>
          <p:nvPr/>
        </p:nvCxnSpPr>
        <p:spPr>
          <a:xfrm rot="5400000" flipH="1" flipV="1">
            <a:off x="1986221" y="2368604"/>
            <a:ext cx="571500" cy="3921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18">
            <a:extLst>
              <a:ext uri="{FF2B5EF4-FFF2-40B4-BE49-F238E27FC236}">
                <a16:creationId xmlns:a16="http://schemas.microsoft.com/office/drawing/2014/main" id="{287988F9-3642-6D5C-AF77-978DF68EE584}"/>
              </a:ext>
            </a:extLst>
          </p:cNvPr>
          <p:cNvCxnSpPr/>
          <p:nvPr/>
        </p:nvCxnSpPr>
        <p:spPr>
          <a:xfrm flipV="1">
            <a:off x="4111089" y="2493223"/>
            <a:ext cx="857250" cy="4286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向右箭號 19">
            <a:extLst>
              <a:ext uri="{FF2B5EF4-FFF2-40B4-BE49-F238E27FC236}">
                <a16:creationId xmlns:a16="http://schemas.microsoft.com/office/drawing/2014/main" id="{3087A547-BA1E-4320-1197-13896EC9327C}"/>
              </a:ext>
            </a:extLst>
          </p:cNvPr>
          <p:cNvSpPr/>
          <p:nvPr/>
        </p:nvSpPr>
        <p:spPr>
          <a:xfrm>
            <a:off x="2339031" y="2814692"/>
            <a:ext cx="1181526" cy="285749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20">
                <a:extLst>
                  <a:ext uri="{FF2B5EF4-FFF2-40B4-BE49-F238E27FC236}">
                    <a16:creationId xmlns:a16="http://schemas.microsoft.com/office/drawing/2014/main" id="{3D7FB01E-1C1A-0E7C-74B2-7E22ED5990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43596" y="2981879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7" name="文字方塊 20">
                <a:extLst>
                  <a:ext uri="{FF2B5EF4-FFF2-40B4-BE49-F238E27FC236}">
                    <a16:creationId xmlns:a16="http://schemas.microsoft.com/office/drawing/2014/main" id="{3D7FB01E-1C1A-0E7C-74B2-7E22ED599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43596" y="2981879"/>
                <a:ext cx="428625" cy="400050"/>
              </a:xfrm>
              <a:prstGeom prst="rect">
                <a:avLst/>
              </a:prstGeom>
              <a:blipFill>
                <a:blip r:embed="rId10"/>
                <a:stretch>
                  <a:fillRect b="-606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21">
                <a:extLst>
                  <a:ext uri="{FF2B5EF4-FFF2-40B4-BE49-F238E27FC236}">
                    <a16:creationId xmlns:a16="http://schemas.microsoft.com/office/drawing/2014/main" id="{A52F6CEB-D0B9-B612-B33D-FEDFA44C3E0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10406" y="3024869"/>
                <a:ext cx="428625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8" name="文字方塊 21">
                <a:extLst>
                  <a:ext uri="{FF2B5EF4-FFF2-40B4-BE49-F238E27FC236}">
                    <a16:creationId xmlns:a16="http://schemas.microsoft.com/office/drawing/2014/main" id="{A52F6CEB-D0B9-B612-B33D-FEDFA44C3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10406" y="3024869"/>
                <a:ext cx="428625" cy="400050"/>
              </a:xfrm>
              <a:prstGeom prst="rect">
                <a:avLst/>
              </a:prstGeom>
              <a:blipFill>
                <a:blip r:embed="rId11"/>
                <a:stretch>
                  <a:fillRect b="-125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22">
                <a:extLst>
                  <a:ext uri="{FF2B5EF4-FFF2-40B4-BE49-F238E27FC236}">
                    <a16:creationId xmlns:a16="http://schemas.microsoft.com/office/drawing/2014/main" id="{078DDCDB-0560-FE10-114D-F6A7437B85E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25733" y="2778973"/>
                <a:ext cx="500062" cy="40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180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dirty="0" smtClean="0">
                              <a:latin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1800" i="1" dirty="0"/>
              </a:p>
            </p:txBody>
          </p:sp>
        </mc:Choice>
        <mc:Fallback xmlns="">
          <p:sp>
            <p:nvSpPr>
              <p:cNvPr id="9" name="文字方塊 22">
                <a:extLst>
                  <a:ext uri="{FF2B5EF4-FFF2-40B4-BE49-F238E27FC236}">
                    <a16:creationId xmlns:a16="http://schemas.microsoft.com/office/drawing/2014/main" id="{078DDCDB-0560-FE10-114D-F6A7437B8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5733" y="2778973"/>
                <a:ext cx="500062" cy="40293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弧形箭號 (下彎) 23">
            <a:extLst>
              <a:ext uri="{FF2B5EF4-FFF2-40B4-BE49-F238E27FC236}">
                <a16:creationId xmlns:a16="http://schemas.microsoft.com/office/drawing/2014/main" id="{C367F8B2-E78F-414C-225E-D6DBA8A4D2FF}"/>
              </a:ext>
            </a:extLst>
          </p:cNvPr>
          <p:cNvSpPr/>
          <p:nvPr/>
        </p:nvSpPr>
        <p:spPr>
          <a:xfrm>
            <a:off x="3769777" y="2421786"/>
            <a:ext cx="412750" cy="357187"/>
          </a:xfrm>
          <a:prstGeom prst="curvedDown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1" name="向右箭號 26">
            <a:extLst>
              <a:ext uri="{FF2B5EF4-FFF2-40B4-BE49-F238E27FC236}">
                <a16:creationId xmlns:a16="http://schemas.microsoft.com/office/drawing/2014/main" id="{C25F4817-C276-E539-8527-BB43A0325611}"/>
              </a:ext>
            </a:extLst>
          </p:cNvPr>
          <p:cNvSpPr/>
          <p:nvPr/>
        </p:nvSpPr>
        <p:spPr>
          <a:xfrm rot="5400000">
            <a:off x="3150048" y="1385297"/>
            <a:ext cx="452240" cy="50501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27">
                <a:extLst>
                  <a:ext uri="{FF2B5EF4-FFF2-40B4-BE49-F238E27FC236}">
                    <a16:creationId xmlns:a16="http://schemas.microsoft.com/office/drawing/2014/main" id="{2B5B0488-CED9-E16A-ABF6-6A703D830315}"/>
                  </a:ext>
                </a:extLst>
              </p:cNvPr>
              <p:cNvSpPr txBox="1"/>
              <p:nvPr/>
            </p:nvSpPr>
            <p:spPr bwMode="auto">
              <a:xfrm>
                <a:off x="3779912" y="1933974"/>
                <a:ext cx="39248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27">
                <a:extLst>
                  <a:ext uri="{FF2B5EF4-FFF2-40B4-BE49-F238E27FC236}">
                    <a16:creationId xmlns:a16="http://schemas.microsoft.com/office/drawing/2014/main" id="{2B5B0488-CED9-E16A-ABF6-6A703D830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1933974"/>
                <a:ext cx="392480" cy="402931"/>
              </a:xfrm>
              <a:prstGeom prst="rect">
                <a:avLst/>
              </a:prstGeom>
              <a:blipFill>
                <a:blip r:embed="rId13"/>
                <a:stretch>
                  <a:fillRect t="-12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E6DC17E6-65EA-004E-2416-22D0BB1EBA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90820" y="1878860"/>
                <a:ext cx="5095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  <m:r>
                        <a:rPr lang="en-US" altLang="zh-TW" sz="2000" i="1" dirty="0" smtClean="0">
                          <a:latin typeface="Cambria Math"/>
                        </a:rPr>
                        <m:t>’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3" name="文字方塊 24">
                <a:extLst>
                  <a:ext uri="{FF2B5EF4-FFF2-40B4-BE49-F238E27FC236}">
                    <a16:creationId xmlns:a16="http://schemas.microsoft.com/office/drawing/2014/main" id="{E6DC17E6-65EA-004E-2416-22D0BB1EBA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90820" y="1878860"/>
                <a:ext cx="509587" cy="40005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25">
                <a:extLst>
                  <a:ext uri="{FF2B5EF4-FFF2-40B4-BE49-F238E27FC236}">
                    <a16:creationId xmlns:a16="http://schemas.microsoft.com/office/drawing/2014/main" id="{5BA7E86C-C77D-D6B8-D1CE-22D6CC6696F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5859" y="2278345"/>
                <a:ext cx="357187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i="1" dirty="0" smtClean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zh-TW" altLang="en-US" sz="2000" i="1" dirty="0"/>
              </a:p>
            </p:txBody>
          </p:sp>
        </mc:Choice>
        <mc:Fallback xmlns="">
          <p:sp>
            <p:nvSpPr>
              <p:cNvPr id="14" name="文字方塊 25">
                <a:extLst>
                  <a:ext uri="{FF2B5EF4-FFF2-40B4-BE49-F238E27FC236}">
                    <a16:creationId xmlns:a16="http://schemas.microsoft.com/office/drawing/2014/main" id="{5BA7E86C-C77D-D6B8-D1CE-22D6CC6696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5859" y="2278345"/>
                <a:ext cx="357187" cy="40005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32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utoUpdateAnimBg="0"/>
      <p:bldP spid="24" grpId="0" autoUpdateAnimBg="0"/>
      <p:bldP spid="2" grpId="0" animBg="1"/>
      <p:bldP spid="3" grpId="0" animBg="1"/>
      <p:bldP spid="6" grpId="0" animBg="1"/>
      <p:bldP spid="7" grpId="0"/>
      <p:bldP spid="8" grpId="0"/>
      <p:bldP spid="9" grpId="0"/>
      <p:bldP spid="10" grpId="0" animBg="1"/>
      <p:bldP spid="11" grpId="0" animBg="1"/>
      <p:bldP spid="12" grpId="0"/>
      <p:bldP spid="13" grpId="0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29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94"/>
          <a:stretch>
            <a:fillRect/>
          </a:stretch>
        </p:blipFill>
        <p:spPr bwMode="auto">
          <a:xfrm>
            <a:off x="1502121" y="754429"/>
            <a:ext cx="6003277" cy="287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396651" y="4180006"/>
            <a:ext cx="60486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電流在磁場中所受的力，與電荷的速度及磁場都垂直。</a:t>
            </a:r>
          </a:p>
        </p:txBody>
      </p:sp>
      <p:sp>
        <p:nvSpPr>
          <p:cNvPr id="39939" name="Text Box 7"/>
          <p:cNvSpPr txBox="1">
            <a:spLocks noChangeArrowheads="1"/>
          </p:cNvSpPr>
          <p:nvPr/>
        </p:nvSpPr>
        <p:spPr bwMode="auto">
          <a:xfrm>
            <a:off x="1442262" y="280743"/>
            <a:ext cx="47859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1800">
                <a:solidFill>
                  <a:schemeClr val="tx1">
                    <a:lumMod val="95000"/>
                    <a:lumOff val="5000"/>
                  </a:schemeClr>
                </a:solidFill>
              </a:rPr>
              <a:t>首先移動</a:t>
            </a:r>
            <a:r>
              <a:rPr lang="zh-TW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電荷在磁場中所受的力：</a:t>
            </a:r>
          </a:p>
        </p:txBody>
      </p:sp>
      <p:pic>
        <p:nvPicPr>
          <p:cNvPr id="48130" name="Picture 2" descr="\\Mac\Home\Desktop\未命名.tiff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2" t="18029" r="41268" b="36698"/>
          <a:stretch/>
        </p:blipFill>
        <p:spPr bwMode="auto">
          <a:xfrm>
            <a:off x="1434833" y="4653136"/>
            <a:ext cx="3258385" cy="158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 descr="27_22_Figur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6" t="12639" b="11279"/>
          <a:stretch/>
        </p:blipFill>
        <p:spPr>
          <a:xfrm>
            <a:off x="5004048" y="4581128"/>
            <a:ext cx="2629808" cy="1929428"/>
          </a:xfrm>
          <a:prstGeom prst="rect">
            <a:avLst/>
          </a:prstGeom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421439" y="3717171"/>
            <a:ext cx="4151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電流的方向就是電荷移動的方向：</a:t>
            </a:r>
          </a:p>
        </p:txBody>
      </p:sp>
    </p:spTree>
    <p:extLst>
      <p:ext uri="{BB962C8B-B14F-4D97-AF65-F5344CB8AC3E}">
        <p14:creationId xmlns:p14="http://schemas.microsoft.com/office/powerpoint/2010/main" val="18287222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_22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1"/>
          <a:stretch/>
        </p:blipFill>
        <p:spPr>
          <a:xfrm>
            <a:off x="755576" y="764704"/>
            <a:ext cx="7680532" cy="4715641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71505" y="5695883"/>
            <a:ext cx="60486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電流在磁場中所受的力，與電荷的速度及磁場都垂直。</a:t>
            </a:r>
          </a:p>
        </p:txBody>
      </p:sp>
    </p:spTree>
    <p:extLst>
      <p:ext uri="{BB962C8B-B14F-4D97-AF65-F5344CB8AC3E}">
        <p14:creationId xmlns:p14="http://schemas.microsoft.com/office/powerpoint/2010/main" val="16248207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\\psf\Dropbox\Documents\課程\YoungTextBook\Images\Chapter27\A_Images\A_Figures_and_Photos\27_06_Figure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2" b="6520"/>
          <a:stretch/>
        </p:blipFill>
        <p:spPr bwMode="auto">
          <a:xfrm>
            <a:off x="1722027" y="1772816"/>
            <a:ext cx="4230973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5"/>
          <p:cNvSpPr txBox="1">
            <a:spLocks noChangeArrowheads="1"/>
          </p:cNvSpPr>
          <p:nvPr/>
        </p:nvSpPr>
        <p:spPr bwMode="auto">
          <a:xfrm>
            <a:off x="1688782" y="5767677"/>
            <a:ext cx="374731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力與速度及磁場皆垂直。</a:t>
            </a:r>
          </a:p>
        </p:txBody>
      </p:sp>
      <p:sp>
        <p:nvSpPr>
          <p:cNvPr id="3" name="矩形 2"/>
          <p:cNvSpPr/>
          <p:nvPr/>
        </p:nvSpPr>
        <p:spPr>
          <a:xfrm>
            <a:off x="1688782" y="4300932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當</a:t>
            </a:r>
            <a:r>
              <a:rPr lang="zh-TW" alt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移動電荷</a:t>
            </a:r>
            <a:r>
              <a:rPr lang="zh-TW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速度垂直於磁場時：</a:t>
            </a:r>
            <a:endParaRPr lang="zh-TW" altLang="en-US" sz="1800" dirty="0"/>
          </a:p>
        </p:txBody>
      </p:sp>
      <p:sp>
        <p:nvSpPr>
          <p:cNvPr id="6" name="矩形 5"/>
          <p:cNvSpPr/>
          <p:nvPr/>
        </p:nvSpPr>
        <p:spPr>
          <a:xfrm>
            <a:off x="1688782" y="4721955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1800" dirty="0">
                <a:solidFill>
                  <a:srgbClr val="000000">
                    <a:lumMod val="95000"/>
                    <a:lumOff val="5000"/>
                  </a:srgbClr>
                </a:solidFill>
              </a:rPr>
              <a:t>移動電荷在磁場中所受的力與速度、電荷及磁場大小皆呈正比！</a:t>
            </a:r>
            <a:endParaRPr lang="zh-TW" altLang="en-US" sz="1800" dirty="0">
              <a:solidFill>
                <a:srgbClr val="000000"/>
              </a:solidFill>
            </a:endParaRPr>
          </a:p>
        </p:txBody>
      </p:sp>
      <p:pic>
        <p:nvPicPr>
          <p:cNvPr id="8" name="Picture 2" descr="27_20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8" t="16389" b="2714"/>
          <a:stretch/>
        </p:blipFill>
        <p:spPr>
          <a:xfrm>
            <a:off x="6234036" y="600370"/>
            <a:ext cx="2157140" cy="35565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 bwMode="auto">
              <a:xfrm>
                <a:off x="1743460" y="5229200"/>
                <a:ext cx="1203215" cy="40011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/>
                        </a:rPr>
                        <m:t>𝐹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𝑞𝑣𝐵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43460" y="5229200"/>
                <a:ext cx="1203215" cy="400110"/>
              </a:xfrm>
              <a:prstGeom prst="rect">
                <a:avLst/>
              </a:prstGeom>
              <a:blipFill rotWithShape="1">
                <a:blip r:embed="rId4"/>
                <a:stretch>
                  <a:fillRect b="-1538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233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1403648" y="4005064"/>
            <a:ext cx="60486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實驗發現：電流平行於磁場時，磁力為零。</a:t>
            </a:r>
          </a:p>
        </p:txBody>
      </p:sp>
      <p:pic>
        <p:nvPicPr>
          <p:cNvPr id="5" name="Picture 2" descr="27_20_Figure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9" r="53262" b="2714"/>
          <a:stretch/>
        </p:blipFill>
        <p:spPr>
          <a:xfrm>
            <a:off x="5868144" y="1212776"/>
            <a:ext cx="2457092" cy="3556546"/>
          </a:xfrm>
          <a:prstGeom prst="rect">
            <a:avLst/>
          </a:prstGeom>
        </p:spPr>
      </p:pic>
      <p:pic>
        <p:nvPicPr>
          <p:cNvPr id="4" name="Picture 3" descr="\\psf\Dropbox\Documents\課程\YoungTextBook\Images\Chapter27\A_Images\A_Figures_and_Photos\27_06_Figure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0"/>
          <a:stretch/>
        </p:blipFill>
        <p:spPr bwMode="auto">
          <a:xfrm>
            <a:off x="1510310" y="1628800"/>
            <a:ext cx="3568102" cy="136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\\psf\Dropbox\Documents\課程\YoungTextBook\Images\Chapter27\A_Images\A_Figures_and_Photos\27_06_Figure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07" b="8039"/>
          <a:stretch/>
        </p:blipFill>
        <p:spPr bwMode="auto">
          <a:xfrm>
            <a:off x="2897550" y="1374629"/>
            <a:ext cx="3861683" cy="16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/>
          <p:cNvSpPr txBox="1"/>
          <p:nvPr/>
        </p:nvSpPr>
        <p:spPr bwMode="auto">
          <a:xfrm>
            <a:off x="508644" y="3138452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平行於磁場運動的電荷不受磁力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字方塊 5"/>
              <p:cNvSpPr txBox="1">
                <a:spLocks noChangeArrowheads="1"/>
              </p:cNvSpPr>
              <p:nvPr/>
            </p:nvSpPr>
            <p:spPr bwMode="auto">
              <a:xfrm>
                <a:off x="508644" y="928795"/>
                <a:ext cx="8424936" cy="375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zh-TW" altLang="en-US" sz="1800" dirty="0"/>
                  <a:t>如果速度與磁場不是垂直：可將速度分解成垂直於磁場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zh-TW" sz="1800" i="1" smtClean="0"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r>
                  <a:rPr lang="zh-TW" altLang="en-US" sz="1800" dirty="0"/>
                  <a:t>及平行磁場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800" i="1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US" altLang="zh-TW" sz="1800" i="1" smtClean="0">
                            <a:latin typeface="Cambria Math"/>
                            <a:ea typeface="Cambria Math"/>
                          </a:rPr>
                          <m:t>∥</m:t>
                        </m:r>
                      </m:sub>
                    </m:sSub>
                  </m:oMath>
                </a14:m>
                <a:r>
                  <a:rPr lang="zh-TW" altLang="en-US" sz="1800" dirty="0"/>
                  <a:t>兩個分量：</a:t>
                </a:r>
              </a:p>
            </p:txBody>
          </p:sp>
        </mc:Choice>
        <mc:Fallback>
          <p:sp>
            <p:nvSpPr>
              <p:cNvPr id="8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644" y="928795"/>
                <a:ext cx="8424936" cy="375231"/>
              </a:xfrm>
              <a:prstGeom prst="rect">
                <a:avLst/>
              </a:prstGeom>
              <a:blipFill>
                <a:blip r:embed="rId3"/>
                <a:stretch>
                  <a:fillRect l="-451" t="-3226" r="-451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2"/>
          <p:cNvSpPr/>
          <p:nvPr/>
        </p:nvSpPr>
        <p:spPr>
          <a:xfrm>
            <a:off x="508644" y="3519126"/>
            <a:ext cx="41088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 dirty="0"/>
              <a:t>垂直於磁場的速度分量才對磁力有貢獻</a:t>
            </a:r>
          </a:p>
        </p:txBody>
      </p:sp>
      <p:sp>
        <p:nvSpPr>
          <p:cNvPr id="4" name="文字方塊 3"/>
          <p:cNvSpPr txBox="1"/>
          <p:nvPr/>
        </p:nvSpPr>
        <p:spPr bwMode="auto">
          <a:xfrm>
            <a:off x="467544" y="4586675"/>
            <a:ext cx="47686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磁力正比於速度與磁場的外積！</a:t>
            </a:r>
          </a:p>
        </p:txBody>
      </p:sp>
      <p:sp>
        <p:nvSpPr>
          <p:cNvPr id="5" name="文字方塊 4"/>
          <p:cNvSpPr txBox="1"/>
          <p:nvPr/>
        </p:nvSpPr>
        <p:spPr bwMode="auto">
          <a:xfrm>
            <a:off x="467544" y="4993799"/>
            <a:ext cx="79030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兩個向量的乘積為一個向量者只能是外積。（內積是純量）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508644" y="3989711"/>
                <a:ext cx="4448847" cy="46211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2000" i="1" smtClean="0">
                              <a:latin typeface="Cambria Math"/>
                              <a:ea typeface="Cambria Math"/>
                            </a:rPr>
                            <m:t>⊥</m:t>
                          </m:r>
                        </m:sub>
                      </m:sSub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𝑣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zh-TW" altLang="en-US" sz="20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644" y="3989711"/>
                <a:ext cx="4448847" cy="462114"/>
              </a:xfrm>
              <a:prstGeom prst="rect">
                <a:avLst/>
              </a:prstGeom>
              <a:blipFill>
                <a:blip r:embed="rId4"/>
                <a:stretch>
                  <a:fillRect t="-5263" b="-526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065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5" descr="\\psf\Dropbox\Documents\課程\YoungTextBook\Images\Chapter27\A_Images\A_Figures_and_Photos\27_26_Figu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8"/>
          <a:stretch/>
        </p:blipFill>
        <p:spPr bwMode="auto">
          <a:xfrm>
            <a:off x="5023085" y="2077151"/>
            <a:ext cx="3759981" cy="276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453153" y="4309399"/>
                <a:ext cx="561662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可以將電荷運動投影於垂直磁場方向：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en-US" altLang="zh-TW" sz="1800" i="1" smtClean="0"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3153" y="4309399"/>
                <a:ext cx="5616624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868" t="-21311" b="-262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\\psf\Dropbox\Documents\課程\YoungTextBook\Images\Chapter27\A_Images\A_Figures_and_Photos\27_06_Figure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23" b="6535"/>
          <a:stretch/>
        </p:blipFill>
        <p:spPr bwMode="auto">
          <a:xfrm>
            <a:off x="486581" y="2077151"/>
            <a:ext cx="4436713" cy="196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4303005" y="4888787"/>
                <a:ext cx="4669254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也可以將磁場投影於垂直電荷運動方向：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𝐵</m:t>
                            </m:r>
                          </m:e>
                        </m:acc>
                      </m:e>
                      <m:sub>
                        <m:r>
                          <a:rPr lang="en-US" altLang="zh-TW" sz="1800" i="1" smtClean="0">
                            <a:latin typeface="Cambria Math"/>
                            <a:ea typeface="Cambria Math"/>
                          </a:rPr>
                          <m:t>⊥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03005" y="4888787"/>
                <a:ext cx="4669254" cy="402931"/>
              </a:xfrm>
              <a:prstGeom prst="rect">
                <a:avLst/>
              </a:prstGeom>
              <a:blipFill rotWithShape="1">
                <a:blip r:embed="rId8"/>
                <a:stretch>
                  <a:fillRect l="-1175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2339752" y="1253921"/>
                <a:ext cx="4930132" cy="4374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𝑣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zh-TW" altLang="en-US" sz="20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altLang="zh-TW" sz="20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𝑞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zh-TW" altLang="en-US" sz="2000" i="1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𝐵</m:t>
                      </m:r>
                      <m:func>
                        <m:func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sz="200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1253921"/>
                <a:ext cx="4930132" cy="437492"/>
              </a:xfrm>
              <a:prstGeom prst="rect">
                <a:avLst/>
              </a:prstGeom>
              <a:blipFill>
                <a:blip r:embed="rId9"/>
                <a:stretch>
                  <a:fillRect t="-17143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53657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27_07_Figur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845425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"/>
              <p:cNvSpPr txBox="1"/>
              <p:nvPr/>
            </p:nvSpPr>
            <p:spPr bwMode="auto">
              <a:xfrm>
                <a:off x="861864" y="998555"/>
                <a:ext cx="7200800" cy="402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以右手手指以較小角將速度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𝑣</m:t>
                        </m:r>
                      </m:e>
                    </m:acc>
                  </m:oMath>
                </a14:m>
                <a:r>
                  <a:rPr lang="zh-TW" altLang="en-US" sz="1800" dirty="0"/>
                  <a:t>撥向磁場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𝐵</m:t>
                        </m:r>
                      </m:e>
                    </m:acc>
                  </m:oMath>
                </a14:m>
                <a:r>
                  <a:rPr lang="zh-TW" altLang="en-US" sz="1800" dirty="0"/>
                  <a:t>，大拇指方向即磁力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TW" altLang="en-US" sz="1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b="0" i="1" smtClean="0">
                            <a:latin typeface="Cambria Math"/>
                          </a:rPr>
                          <m:t>𝐹</m:t>
                        </m:r>
                      </m:e>
                    </m:acc>
                  </m:oMath>
                </a14:m>
                <a:r>
                  <a:rPr lang="zh-TW" altLang="en-US" sz="1800" dirty="0"/>
                  <a:t>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3" name="文字方塊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1864" y="998555"/>
                <a:ext cx="7200800" cy="402931"/>
              </a:xfrm>
              <a:prstGeom prst="rect">
                <a:avLst/>
              </a:prstGeom>
              <a:blipFill rotWithShape="1">
                <a:blip r:embed="rId3"/>
                <a:stretch>
                  <a:fillRect l="-677" t="-21212" b="-2575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3704652" y="476672"/>
                <a:ext cx="1515223" cy="4374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4652" y="476672"/>
                <a:ext cx="1515223" cy="437492"/>
              </a:xfrm>
              <a:prstGeom prst="rect">
                <a:avLst/>
              </a:prstGeom>
              <a:blipFill rotWithShape="1">
                <a:blip r:embed="rId4"/>
                <a:stretch>
                  <a:fillRect t="-18056" b="-69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9599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_44_FigureB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"/>
          <a:stretch/>
        </p:blipFill>
        <p:spPr>
          <a:xfrm>
            <a:off x="783698" y="419438"/>
            <a:ext cx="4178498" cy="2206133"/>
          </a:xfrm>
          <a:prstGeom prst="rect">
            <a:avLst/>
          </a:prstGeom>
        </p:spPr>
      </p:pic>
      <p:pic>
        <p:nvPicPr>
          <p:cNvPr id="3" name="Picture 2" descr="27_44_Figure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"/>
          <a:stretch/>
        </p:blipFill>
        <p:spPr>
          <a:xfrm>
            <a:off x="794889" y="3107217"/>
            <a:ext cx="4182499" cy="2232248"/>
          </a:xfrm>
          <a:prstGeom prst="rect">
            <a:avLst/>
          </a:prstGeom>
        </p:spPr>
      </p:pic>
      <p:pic>
        <p:nvPicPr>
          <p:cNvPr id="4" name="Picture 1" descr="27_22_Figure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3" t="26552" r="27475" b="18034"/>
          <a:stretch/>
        </p:blipFill>
        <p:spPr>
          <a:xfrm>
            <a:off x="6842419" y="1680721"/>
            <a:ext cx="1044303" cy="94960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 bwMode="auto">
          <a:xfrm>
            <a:off x="752081" y="6198266"/>
            <a:ext cx="50469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從相對論的角度看，一定要有如此的磁力存在。</a:t>
            </a:r>
          </a:p>
        </p:txBody>
      </p:sp>
      <p:sp>
        <p:nvSpPr>
          <p:cNvPr id="6" name="文字方塊 5"/>
          <p:cNvSpPr txBox="1"/>
          <p:nvPr/>
        </p:nvSpPr>
        <p:spPr bwMode="auto">
          <a:xfrm>
            <a:off x="772956" y="2681728"/>
            <a:ext cx="56166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從移動的觀察者看，移動的電荷會是靜止的。</a:t>
            </a:r>
          </a:p>
        </p:txBody>
      </p:sp>
      <p:sp>
        <p:nvSpPr>
          <p:cNvPr id="7" name="文字方塊 6"/>
          <p:cNvSpPr txBox="1"/>
          <p:nvPr/>
        </p:nvSpPr>
        <p:spPr bwMode="auto">
          <a:xfrm>
            <a:off x="772956" y="5835257"/>
            <a:ext cx="4104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因此電力與磁力是相通的。</a:t>
            </a:r>
          </a:p>
        </p:txBody>
      </p:sp>
      <p:sp>
        <p:nvSpPr>
          <p:cNvPr id="8" name="矩形 7"/>
          <p:cNvSpPr/>
          <p:nvPr/>
        </p:nvSpPr>
        <p:spPr>
          <a:xfrm>
            <a:off x="755576" y="5445224"/>
            <a:ext cx="6608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>
                <a:solidFill>
                  <a:srgbClr val="000000"/>
                </a:solidFill>
              </a:rPr>
              <a:t>也就是某觀察者眼中的磁力，在另一個觀察者眼中可能是電力。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 bwMode="auto">
          <a:xfrm>
            <a:off x="5090610" y="833594"/>
            <a:ext cx="26642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靜止的導線內有一電流。</a:t>
            </a:r>
          </a:p>
        </p:txBody>
      </p:sp>
      <p:sp>
        <p:nvSpPr>
          <p:cNvPr id="10" name="文字方塊 9"/>
          <p:cNvSpPr txBox="1"/>
          <p:nvPr/>
        </p:nvSpPr>
        <p:spPr bwMode="auto">
          <a:xfrm>
            <a:off x="5065136" y="3854009"/>
            <a:ext cx="33004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因此移動的導線不再是電中性。</a:t>
            </a:r>
          </a:p>
        </p:txBody>
      </p:sp>
      <p:sp>
        <p:nvSpPr>
          <p:cNvPr id="11" name="文字方塊 10"/>
          <p:cNvSpPr txBox="1"/>
          <p:nvPr/>
        </p:nvSpPr>
        <p:spPr bwMode="auto">
          <a:xfrm>
            <a:off x="5065136" y="4268548"/>
            <a:ext cx="39713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移動帶電線與靜止電荷間會有電力。</a:t>
            </a:r>
          </a:p>
        </p:txBody>
      </p:sp>
      <p:sp>
        <p:nvSpPr>
          <p:cNvPr id="12" name="文字方塊 11"/>
          <p:cNvSpPr txBox="1"/>
          <p:nvPr/>
        </p:nvSpPr>
        <p:spPr bwMode="auto">
          <a:xfrm>
            <a:off x="5057432" y="1199764"/>
            <a:ext cx="32361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電流與移動的電荷間有</a:t>
            </a:r>
            <a:r>
              <a:rPr lang="zh-TW" altLang="en-US" sz="1800" dirty="0"/>
              <a:t>磁力。</a:t>
            </a:r>
          </a:p>
        </p:txBody>
      </p:sp>
      <p:sp>
        <p:nvSpPr>
          <p:cNvPr id="13" name="文字方塊 12"/>
          <p:cNvSpPr txBox="1"/>
          <p:nvPr/>
        </p:nvSpPr>
        <p:spPr bwMode="auto">
          <a:xfrm>
            <a:off x="5065136" y="3446399"/>
            <a:ext cx="26591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移動的長度會縮短。</a:t>
            </a:r>
          </a:p>
        </p:txBody>
      </p:sp>
    </p:spTree>
    <p:extLst>
      <p:ext uri="{BB962C8B-B14F-4D97-AF65-F5344CB8AC3E}">
        <p14:creationId xmlns:p14="http://schemas.microsoft.com/office/powerpoint/2010/main" val="18515787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290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30" r="58901" b="16146"/>
          <a:stretch/>
        </p:blipFill>
        <p:spPr bwMode="auto">
          <a:xfrm>
            <a:off x="640676" y="564522"/>
            <a:ext cx="2481050" cy="230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10" descr="afg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407" y="3213175"/>
            <a:ext cx="2195512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9" name="AutoShape 11"/>
          <p:cNvSpPr>
            <a:spLocks noChangeArrowheads="1"/>
          </p:cNvSpPr>
          <p:nvPr/>
        </p:nvSpPr>
        <p:spPr bwMode="auto">
          <a:xfrm>
            <a:off x="4423151" y="1748007"/>
            <a:ext cx="3744912" cy="358775"/>
          </a:xfrm>
          <a:prstGeom prst="curvedDownArrow">
            <a:avLst>
              <a:gd name="adj1" fmla="val 208761"/>
              <a:gd name="adj2" fmla="val 417522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83980" name="AutoShape 12"/>
          <p:cNvSpPr>
            <a:spLocks noChangeArrowheads="1"/>
          </p:cNvSpPr>
          <p:nvPr/>
        </p:nvSpPr>
        <p:spPr bwMode="auto">
          <a:xfrm>
            <a:off x="5241655" y="2637299"/>
            <a:ext cx="1728787" cy="215900"/>
          </a:xfrm>
          <a:prstGeom prst="curvedUpArrow">
            <a:avLst>
              <a:gd name="adj1" fmla="val 160147"/>
              <a:gd name="adj2" fmla="val 32029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TW" altLang="en-US" sz="2400"/>
          </a:p>
        </p:txBody>
      </p:sp>
      <p:sp>
        <p:nvSpPr>
          <p:cNvPr id="2" name="文字方塊 1"/>
          <p:cNvSpPr txBox="1"/>
          <p:nvPr/>
        </p:nvSpPr>
        <p:spPr bwMode="auto">
          <a:xfrm>
            <a:off x="3290021" y="563604"/>
            <a:ext cx="37444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外積可以以向量的分量計算：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3308699" y="1020403"/>
                <a:ext cx="1401217" cy="4374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8699" y="1020403"/>
                <a:ext cx="1401217" cy="437492"/>
              </a:xfrm>
              <a:prstGeom prst="rect">
                <a:avLst/>
              </a:prstGeom>
              <a:blipFill>
                <a:blip r:embed="rId4"/>
                <a:stretch>
                  <a:fillRect t="-20000" b="-857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3294906" y="2132087"/>
                <a:ext cx="5304485" cy="468783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  <m:r>
                            <a:rPr lang="en-US" altLang="zh-TW" sz="20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𝑗</m:t>
                              </m:r>
                            </m:e>
                          </m:acc>
                          <m:r>
                            <a:rPr lang="en-US" altLang="zh-TW" sz="2000" b="0" i="1" smtClean="0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altLang="zh-TW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𝑘</m:t>
                              </m:r>
                            </m:e>
                          </m:acc>
                        </m:e>
                      </m:d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×</m:t>
                      </m:r>
                      <m:d>
                        <m:d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/>
                                  <a:ea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𝑥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𝑦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𝑗</m:t>
                              </m:r>
                            </m:e>
                          </m:acc>
                          <m:r>
                            <a:rPr lang="en-US" altLang="zh-TW" sz="20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2000" b="0" i="1" smtClean="0">
                                  <a:latin typeface="Cambria Math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zh-TW" sz="2000" i="1">
                                  <a:latin typeface="Cambria Math"/>
                                </a:rPr>
                                <m:t>𝑧</m:t>
                              </m:r>
                            </m:sub>
                          </m:sSub>
                          <m:acc>
                            <m:accPr>
                              <m:chr m:val="̂"/>
                              <m:ctrlPr>
                                <a:rPr lang="en-US" altLang="zh-TW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2000" i="1">
                                  <a:latin typeface="Cambria Math"/>
                                </a:rPr>
                                <m:t>𝑘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4906" y="2132087"/>
                <a:ext cx="5304485" cy="468783"/>
              </a:xfrm>
              <a:prstGeom prst="rect">
                <a:avLst/>
              </a:prstGeom>
              <a:blipFill>
                <a:blip r:embed="rId5"/>
                <a:stretch>
                  <a:fillRect t="-8108" b="-270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字方塊 15"/>
              <p:cNvSpPr txBox="1"/>
              <p:nvPr/>
            </p:nvSpPr>
            <p:spPr bwMode="auto">
              <a:xfrm>
                <a:off x="3294906" y="2868225"/>
                <a:ext cx="2918639" cy="41658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𝑖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𝑖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𝑘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𝑘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94906" y="2868225"/>
                <a:ext cx="2918639" cy="416589"/>
              </a:xfrm>
              <a:prstGeom prst="rect">
                <a:avLst/>
              </a:prstGeom>
              <a:blipFill>
                <a:blip r:embed="rId6"/>
                <a:stretch>
                  <a:fillRect t="-3030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文字方塊 16"/>
              <p:cNvSpPr txBox="1"/>
              <p:nvPr/>
            </p:nvSpPr>
            <p:spPr bwMode="auto">
              <a:xfrm>
                <a:off x="3308699" y="3717032"/>
                <a:ext cx="1224135" cy="41658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𝑖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08699" y="3717032"/>
                <a:ext cx="1224135" cy="416589"/>
              </a:xfrm>
              <a:prstGeom prst="rect">
                <a:avLst/>
              </a:prstGeom>
              <a:blipFill>
                <a:blip r:embed="rId7"/>
                <a:stretch>
                  <a:fillRect b="-58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文字方塊 17"/>
              <p:cNvSpPr txBox="1"/>
              <p:nvPr/>
            </p:nvSpPr>
            <p:spPr bwMode="auto">
              <a:xfrm>
                <a:off x="4858894" y="3717032"/>
                <a:ext cx="1364233" cy="416589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𝑗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𝑖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=−</m:t>
                      </m:r>
                      <m:acc>
                        <m:accPr>
                          <m:chr m:val="̂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𝑘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8894" y="3717032"/>
                <a:ext cx="1364233" cy="416589"/>
              </a:xfrm>
              <a:prstGeom prst="rect">
                <a:avLst/>
              </a:prstGeom>
              <a:blipFill>
                <a:blip r:embed="rId8"/>
                <a:stretch>
                  <a:fillRect b="-588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文字方塊 19"/>
              <p:cNvSpPr txBox="1"/>
              <p:nvPr/>
            </p:nvSpPr>
            <p:spPr bwMode="auto">
              <a:xfrm>
                <a:off x="3275856" y="4221088"/>
                <a:ext cx="2947271" cy="59304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20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5856" y="4221088"/>
                <a:ext cx="2947271" cy="593047"/>
              </a:xfrm>
              <a:prstGeom prst="rect">
                <a:avLst/>
              </a:prstGeom>
              <a:blipFill>
                <a:blip r:embed="rId9"/>
                <a:stretch>
                  <a:fillRect t="-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字方塊 20"/>
              <p:cNvSpPr txBox="1"/>
              <p:nvPr/>
            </p:nvSpPr>
            <p:spPr bwMode="auto">
              <a:xfrm>
                <a:off x="3272993" y="4885487"/>
                <a:ext cx="2947271" cy="62901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20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𝑧</m:t>
                          </m:r>
                        </m:sub>
                      </m:sSub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72993" y="4885487"/>
                <a:ext cx="2947271" cy="629018"/>
              </a:xfrm>
              <a:prstGeom prst="rect">
                <a:avLst/>
              </a:prstGeom>
              <a:blipFill>
                <a:blip r:embed="rId10"/>
                <a:stretch>
                  <a:fillRect t="-39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文字方塊 21"/>
              <p:cNvSpPr txBox="1"/>
              <p:nvPr/>
            </p:nvSpPr>
            <p:spPr bwMode="auto">
              <a:xfrm>
                <a:off x="3283873" y="5592498"/>
                <a:ext cx="2947271" cy="593047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altLang="zh-TW" sz="200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</a:rPr>
                                    <m:t>𝑣</m:t>
                                  </m:r>
                                </m:e>
                              </m:acc>
                              <m:r>
                                <a:rPr lang="en-US" altLang="zh-TW" sz="2000" i="1">
                                  <a:latin typeface="Cambria Math"/>
                                  <a:ea typeface="Cambria Math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altLang="zh-TW" sz="20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sz="2000" i="1">
                                      <a:latin typeface="Cambria Math"/>
                                      <a:ea typeface="Cambria Math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sub>
                      </m:sSub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r>
                        <a:rPr lang="en-US" altLang="zh-TW" sz="20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zh-TW" altLang="en-US" sz="2000" dirty="0"/>
              </a:p>
            </p:txBody>
          </p:sp>
        </mc:Choice>
        <mc:Fallback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83873" y="5592498"/>
                <a:ext cx="2947271" cy="593047"/>
              </a:xfrm>
              <a:prstGeom prst="rect">
                <a:avLst/>
              </a:prstGeom>
              <a:blipFill>
                <a:blip r:embed="rId11"/>
                <a:stretch>
                  <a:fillRect t="-62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字方塊 2">
            <a:extLst>
              <a:ext uri="{FF2B5EF4-FFF2-40B4-BE49-F238E27FC236}">
                <a16:creationId xmlns:a16="http://schemas.microsoft.com/office/drawing/2014/main" id="{95F3B2D1-E14F-D74A-B0B8-4EEF77740C41}"/>
              </a:ext>
            </a:extLst>
          </p:cNvPr>
          <p:cNvSpPr txBox="1"/>
          <p:nvPr/>
        </p:nvSpPr>
        <p:spPr bwMode="auto">
          <a:xfrm>
            <a:off x="3317446" y="3288938"/>
            <a:ext cx="16985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zh-TW" altLang="en-US" sz="1800" dirty="0"/>
              <a:t>只剩交叉項。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39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9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9" grpId="0" animBg="1"/>
      <p:bldP spid="83980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6553200" cy="455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7" descr="Image:Faraday-Millikan-Gale-1913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554" y="3817687"/>
            <a:ext cx="1655304" cy="2337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7C4BF23-4A8C-7A46-AA9A-4F9DF0782626}"/>
              </a:ext>
            </a:extLst>
          </p:cNvPr>
          <p:cNvSpPr txBox="1"/>
          <p:nvPr/>
        </p:nvSpPr>
        <p:spPr>
          <a:xfrm>
            <a:off x="440802" y="980728"/>
            <a:ext cx="8449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800" dirty="0"/>
              <a:t>法拉第嘗試了各式各樣的組合，發現</a:t>
            </a:r>
            <a:r>
              <a:rPr kumimoji="1" lang="zh-CN" altLang="en-US" sz="1800" dirty="0">
                <a:solidFill>
                  <a:srgbClr val="FF0000"/>
                </a:solidFill>
              </a:rPr>
              <a:t>空間中遍佈、連續的磁場線是普遍的現象</a:t>
            </a:r>
            <a:r>
              <a:rPr kumimoji="1" lang="zh-CN" altLang="en-US" sz="1800" dirty="0"/>
              <a:t>！</a:t>
            </a:r>
            <a:endParaRPr kumimoji="1" lang="zh-TW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494348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\\psf\Dropbox\Documents\課程\YoungTextBook\Images\Chapter27\A_Images\A_Figures_and_Photos\27_08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81" y="1982679"/>
            <a:ext cx="4146283" cy="391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"/>
              <p:cNvSpPr txBox="1"/>
              <p:nvPr/>
            </p:nvSpPr>
            <p:spPr bwMode="auto">
              <a:xfrm>
                <a:off x="1073316" y="1196752"/>
                <a:ext cx="1515223" cy="4374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4" name="文字方塊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3316" y="1196752"/>
                <a:ext cx="1515223" cy="437492"/>
              </a:xfrm>
              <a:prstGeom prst="rect">
                <a:avLst/>
              </a:prstGeom>
              <a:blipFill rotWithShape="1">
                <a:blip r:embed="rId3"/>
                <a:stretch>
                  <a:fillRect t="-18056" b="-69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073316" y="672573"/>
            <a:ext cx="3095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移動電荷在磁場中所受的力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4932040" y="1196752"/>
                <a:ext cx="2137508" cy="4374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𝐸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32040" y="1196752"/>
                <a:ext cx="2137508" cy="437492"/>
              </a:xfrm>
              <a:prstGeom prst="rect">
                <a:avLst/>
              </a:prstGeom>
              <a:blipFill rotWithShape="1">
                <a:blip r:embed="rId4"/>
                <a:stretch>
                  <a:fillRect t="-18056" b="-69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字方塊 4"/>
          <p:cNvSpPr txBox="1"/>
          <p:nvPr/>
        </p:nvSpPr>
        <p:spPr bwMode="auto">
          <a:xfrm>
            <a:off x="7164288" y="1259232"/>
            <a:ext cx="13681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羅倫茲力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1619672" y="1963665"/>
            <a:ext cx="3240360" cy="1249311"/>
          </a:xfrm>
          <a:prstGeom prst="round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9" name="矩形 8"/>
          <p:cNvSpPr/>
          <p:nvPr/>
        </p:nvSpPr>
        <p:spPr>
          <a:xfrm>
            <a:off x="1619672" y="1963665"/>
            <a:ext cx="3054044" cy="1393327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0" name="矩形 9"/>
          <p:cNvSpPr/>
          <p:nvPr/>
        </p:nvSpPr>
        <p:spPr>
          <a:xfrm>
            <a:off x="179512" y="1963665"/>
            <a:ext cx="1368152" cy="1152041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1" name="矩形 10"/>
          <p:cNvSpPr/>
          <p:nvPr/>
        </p:nvSpPr>
        <p:spPr>
          <a:xfrm>
            <a:off x="2179660" y="1975192"/>
            <a:ext cx="2304256" cy="175336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sp>
        <p:nvSpPr>
          <p:cNvPr id="13" name="矩形 12"/>
          <p:cNvSpPr/>
          <p:nvPr/>
        </p:nvSpPr>
        <p:spPr>
          <a:xfrm>
            <a:off x="3682113" y="1975192"/>
            <a:ext cx="1840727" cy="116051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endParaRPr lang="zh-TW" altLang="en-US" sz="1800" dirty="0"/>
          </a:p>
        </p:txBody>
      </p:sp>
      <p:pic>
        <p:nvPicPr>
          <p:cNvPr id="3" name="Picture 5" descr="29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38" b="14130"/>
          <a:stretch>
            <a:fillRect/>
          </a:stretch>
        </p:blipFill>
        <p:spPr bwMode="auto">
          <a:xfrm>
            <a:off x="1108930" y="1982679"/>
            <a:ext cx="1456432" cy="22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370CA8DA-7DA5-E101-DE67-F2FC4F2D4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1872" y="715127"/>
            <a:ext cx="36325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zh-TW" altLang="en-US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電荷在電場與磁場中所受的總力</a:t>
            </a:r>
          </a:p>
        </p:txBody>
      </p:sp>
    </p:spTree>
    <p:extLst>
      <p:ext uri="{BB962C8B-B14F-4D97-AF65-F5344CB8AC3E}">
        <p14:creationId xmlns:p14="http://schemas.microsoft.com/office/powerpoint/2010/main" val="30575626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695891" y="620688"/>
            <a:ext cx="8268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兩平行電流之間的磁力可以以磁力公式導出。已知電流產生的磁場是環繞電流的。</a:t>
            </a:r>
          </a:p>
        </p:txBody>
      </p:sp>
      <p:pic>
        <p:nvPicPr>
          <p:cNvPr id="8" name="Picture 1" descr="27_23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6"/>
          <a:stretch/>
        </p:blipFill>
        <p:spPr>
          <a:xfrm>
            <a:off x="3995936" y="1124744"/>
            <a:ext cx="4726170" cy="5201216"/>
          </a:xfrm>
          <a:prstGeom prst="rect">
            <a:avLst/>
          </a:prstGeom>
        </p:spPr>
      </p:pic>
      <p:pic>
        <p:nvPicPr>
          <p:cNvPr id="4" name="Picture 2" descr="D:\Downloads\Data\Knight\Media\Chapter33\Images\33_32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31158"/>
            <a:ext cx="3086970" cy="3596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4"/>
          <p:cNvSpPr txBox="1">
            <a:spLocks noChangeArrowheads="1"/>
          </p:cNvSpPr>
          <p:nvPr/>
        </p:nvSpPr>
        <p:spPr bwMode="auto">
          <a:xfrm>
            <a:off x="1043608" y="1557338"/>
            <a:ext cx="38893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一段直導線在磁場中所受之磁力</a:t>
            </a:r>
          </a:p>
        </p:txBody>
      </p:sp>
      <p:pic>
        <p:nvPicPr>
          <p:cNvPr id="31747" name="Picture 5" descr="F28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11"/>
          <a:stretch>
            <a:fillRect/>
          </a:stretch>
        </p:blipFill>
        <p:spPr bwMode="auto">
          <a:xfrm>
            <a:off x="6732240" y="1484784"/>
            <a:ext cx="2025650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 bwMode="auto">
              <a:xfrm>
                <a:off x="1043609" y="2169931"/>
                <a:ext cx="4968551" cy="437492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𝑞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2000" b="0" i="1" smtClean="0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𝐿𝐴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𝑣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0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zh-TW" altLang="en-US" sz="2000" i="1">
                          <a:latin typeface="Cambria Math"/>
                          <a:ea typeface="Cambria Math"/>
                        </a:rPr>
                        <m:t>𝜌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𝑣</m:t>
                      </m:r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𝐴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𝐿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  <a:ea typeface="Cambria Math"/>
                        </a:rPr>
                        <m:t>𝑖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</a:rPr>
                            <m:t>𝐿</m:t>
                          </m:r>
                        </m:e>
                      </m:acc>
                      <m:r>
                        <a:rPr lang="en-US" altLang="zh-TW" sz="2000" i="1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i="1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9" y="2169931"/>
                <a:ext cx="4968551" cy="437492"/>
              </a:xfrm>
              <a:prstGeom prst="rect">
                <a:avLst/>
              </a:prstGeom>
              <a:blipFill>
                <a:blip r:embed="rId3"/>
                <a:stretch>
                  <a:fillRect t="-16667" b="-55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 bwMode="auto">
              <a:xfrm>
                <a:off x="3093900" y="4031832"/>
                <a:ext cx="1454051" cy="43749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20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altLang="zh-TW" sz="20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2000" b="0" i="1" smtClean="0">
                          <a:latin typeface="Cambria Math"/>
                        </a:rPr>
                        <m:t>𝑖</m:t>
                      </m:r>
                      <m:acc>
                        <m:accPr>
                          <m:chr m:val="⃗"/>
                          <m:ctrlPr>
                            <a:rPr lang="en-US" altLang="zh-TW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</a:rPr>
                            <m:t>𝐿</m:t>
                          </m:r>
                        </m:e>
                      </m:acc>
                      <m:r>
                        <a:rPr lang="en-US" altLang="zh-TW" sz="2000" i="1" smtClean="0">
                          <a:latin typeface="Cambria Math"/>
                          <a:ea typeface="Cambria Math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altLang="zh-TW" sz="20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altLang="zh-TW" sz="2000" b="0" i="1" smtClean="0">
                              <a:latin typeface="Cambria Math"/>
                              <a:ea typeface="Cambria Math"/>
                            </a:rPr>
                            <m:t>𝐵</m:t>
                          </m:r>
                        </m:e>
                      </m:acc>
                    </m:oMath>
                  </m:oMathPara>
                </a14:m>
                <a:endParaRPr lang="zh-TW" altLang="en-US" sz="2000" dirty="0"/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3900" y="4031832"/>
                <a:ext cx="1454051" cy="437492"/>
              </a:xfrm>
              <a:prstGeom prst="rect">
                <a:avLst/>
              </a:prstGeom>
              <a:blipFill>
                <a:blip r:embed="rId4"/>
                <a:stretch>
                  <a:fillRect t="-1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7665B51-98FB-B147-B886-624E360DCFD2}"/>
                  </a:ext>
                </a:extLst>
              </p:cNvPr>
              <p:cNvSpPr/>
              <p:nvPr/>
            </p:nvSpPr>
            <p:spPr>
              <a:xfrm>
                <a:off x="3901668" y="2607423"/>
                <a:ext cx="1930944" cy="4029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𝐿</m:t>
                        </m:r>
                      </m:e>
                    </m:acc>
                  </m:oMath>
                </a14:m>
                <a:r>
                  <a:rPr lang="en-TW" sz="1800" dirty="0"/>
                  <a:t>與</a:t>
                </a:r>
                <a:r>
                  <a:rPr lang="en-US" altLang="zh-TW" sz="1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altLang="zh-TW" sz="1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sz="1800" i="1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en-US" altLang="zh-TW" sz="18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sz="1800" dirty="0"/>
                  <a:t>同向！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7665B51-98FB-B147-B886-624E360DCF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668" y="2607423"/>
                <a:ext cx="1930944" cy="402931"/>
              </a:xfrm>
              <a:prstGeom prst="rect">
                <a:avLst/>
              </a:prstGeom>
              <a:blipFill>
                <a:blip r:embed="rId5"/>
                <a:stretch>
                  <a:fillRect t="-3030" b="-2121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29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2"/>
          <a:stretch>
            <a:fillRect/>
          </a:stretch>
        </p:blipFill>
        <p:spPr bwMode="auto">
          <a:xfrm>
            <a:off x="3851920" y="1421007"/>
            <a:ext cx="32385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700338" y="836613"/>
            <a:ext cx="39608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電荷於磁場中會作</a:t>
            </a:r>
            <a:r>
              <a:rPr lang="zh-TW" altLang="en-US" sz="1800">
                <a:solidFill>
                  <a:srgbClr val="FF0000"/>
                </a:solidFill>
              </a:rPr>
              <a:t>圓周</a:t>
            </a:r>
            <a:r>
              <a:rPr lang="zh-TW" altLang="en-US" sz="1800"/>
              <a:t>或螺旋運動</a:t>
            </a:r>
            <a:endParaRPr lang="en-US" altLang="zh-TW" sz="1800"/>
          </a:p>
        </p:txBody>
      </p:sp>
      <p:sp>
        <p:nvSpPr>
          <p:cNvPr id="33799" name="文字方塊 6"/>
          <p:cNvSpPr txBox="1">
            <a:spLocks noChangeArrowheads="1"/>
          </p:cNvSpPr>
          <p:nvPr/>
        </p:nvSpPr>
        <p:spPr bwMode="auto">
          <a:xfrm>
            <a:off x="6875463" y="5220528"/>
            <a:ext cx="17287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由半徑量動量</a:t>
            </a:r>
          </a:p>
        </p:txBody>
      </p:sp>
      <p:sp>
        <p:nvSpPr>
          <p:cNvPr id="33800" name="文字方塊 7"/>
          <p:cNvSpPr txBox="1">
            <a:spLocks noChangeArrowheads="1"/>
          </p:cNvSpPr>
          <p:nvPr/>
        </p:nvSpPr>
        <p:spPr bwMode="auto">
          <a:xfrm>
            <a:off x="6875463" y="5949950"/>
            <a:ext cx="20177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周期與半徑無關</a:t>
            </a:r>
          </a:p>
        </p:txBody>
      </p:sp>
      <p:pic>
        <p:nvPicPr>
          <p:cNvPr id="9" name="Picture 2" descr="\\psf\Dropbox\Documents\課程\Halliday8E\Figure\CH28\ch28\afg0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t="9101" r="15091" b="7990"/>
          <a:stretch/>
        </p:blipFill>
        <p:spPr bwMode="auto">
          <a:xfrm>
            <a:off x="725620" y="1598724"/>
            <a:ext cx="2088371" cy="164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036341" y="1556792"/>
            <a:ext cx="77765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22DB3A-7C18-FD40-BB85-F28E9A8A6C7D}"/>
                  </a:ext>
                </a:extLst>
              </p:cNvPr>
              <p:cNvSpPr txBox="1"/>
              <p:nvPr/>
            </p:nvSpPr>
            <p:spPr bwMode="auto">
              <a:xfrm>
                <a:off x="3031414" y="5143934"/>
                <a:ext cx="1249893" cy="55399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𝑞𝑣𝐵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D22DB3A-7C18-FD40-BB85-F28E9A8A6C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31414" y="5143934"/>
                <a:ext cx="1249893" cy="553998"/>
              </a:xfrm>
              <a:prstGeom prst="rect">
                <a:avLst/>
              </a:prstGeom>
              <a:blipFill>
                <a:blip r:embed="rId4"/>
                <a:stretch>
                  <a:fillRect l="-5051" r="-1010" b="-90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2AD699-7CD4-4D4F-AE40-E2B99BFAC63A}"/>
                  </a:ext>
                </a:extLst>
              </p:cNvPr>
              <p:cNvSpPr txBox="1"/>
              <p:nvPr/>
            </p:nvSpPr>
            <p:spPr bwMode="auto">
              <a:xfrm>
                <a:off x="5867400" y="5143934"/>
                <a:ext cx="798873" cy="52148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𝑚𝑣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den>
                      </m:f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F2AD699-7CD4-4D4F-AE40-E2B99BFAC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7400" y="5143934"/>
                <a:ext cx="798873" cy="521489"/>
              </a:xfrm>
              <a:prstGeom prst="rect">
                <a:avLst/>
              </a:prstGeom>
              <a:blipFill>
                <a:blip r:embed="rId5"/>
                <a:stretch>
                  <a:fillRect l="-4688" r="-4688" b="-219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82F35A-3C46-7E44-9E49-D7C514C6D084}"/>
                  </a:ext>
                </a:extLst>
              </p:cNvPr>
              <p:cNvSpPr txBox="1"/>
              <p:nvPr/>
            </p:nvSpPr>
            <p:spPr bwMode="auto">
              <a:xfrm>
                <a:off x="5082961" y="5850561"/>
                <a:ext cx="1578189" cy="56707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den>
                      </m:f>
                    </m:oMath>
                  </m:oMathPara>
                </a14:m>
                <a:endParaRPr lang="en-TW" sz="1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82F35A-3C46-7E44-9E49-D7C514C6D0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2961" y="5850561"/>
                <a:ext cx="1578189" cy="567078"/>
              </a:xfrm>
              <a:prstGeom prst="rect">
                <a:avLst/>
              </a:prstGeom>
              <a:blipFill>
                <a:blip r:embed="rId6"/>
                <a:stretch>
                  <a:fillRect l="-3200" t="-4348" r="-1600" b="-1739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C130CB5-B77A-D84A-AA89-FEECC925E963}"/>
              </a:ext>
            </a:extLst>
          </p:cNvPr>
          <p:cNvSpPr txBox="1"/>
          <p:nvPr/>
        </p:nvSpPr>
        <p:spPr bwMode="auto">
          <a:xfrm>
            <a:off x="725620" y="5220528"/>
            <a:ext cx="20883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磁力等於向心力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圖片 1" descr="29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44450"/>
            <a:ext cx="6867525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F22_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989138"/>
            <a:ext cx="3675063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2627313" y="1052513"/>
            <a:ext cx="43926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電荷於電場中會偏向或偏離電場方向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29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9" b="6367"/>
          <a:stretch>
            <a:fillRect/>
          </a:stretch>
        </p:blipFill>
        <p:spPr bwMode="auto">
          <a:xfrm>
            <a:off x="5508104" y="2924944"/>
            <a:ext cx="3240088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F28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00"/>
          <a:stretch>
            <a:fillRect/>
          </a:stretch>
        </p:blipFill>
        <p:spPr bwMode="auto">
          <a:xfrm>
            <a:off x="323329" y="2997969"/>
            <a:ext cx="5040313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文字方塊 3"/>
          <p:cNvSpPr txBox="1">
            <a:spLocks noChangeArrowheads="1"/>
          </p:cNvSpPr>
          <p:nvPr/>
        </p:nvSpPr>
        <p:spPr bwMode="auto">
          <a:xfrm>
            <a:off x="2268240" y="2534810"/>
            <a:ext cx="4608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若粒子初速與磁場不垂直，則作螺旋狀運動</a:t>
            </a:r>
          </a:p>
        </p:txBody>
      </p:sp>
      <p:pic>
        <p:nvPicPr>
          <p:cNvPr id="5" name="Picture 4" descr="\\psf\Dropbox\Documents\課程\YoungTextBook\Images\Chapter27\A_Images\A_Figures_and_Photos\27_ChapSummary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85" y="909241"/>
            <a:ext cx="2856508" cy="153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A full moon disrupts the circle: An aerial view of the Swiss-French border, indicating the route of the Large Hadron Colli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5" y="461963"/>
            <a:ext cx="60388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文字方塊 2"/>
          <p:cNvSpPr txBox="1">
            <a:spLocks noChangeArrowheads="1"/>
          </p:cNvSpPr>
          <p:nvPr/>
        </p:nvSpPr>
        <p:spPr bwMode="auto">
          <a:xfrm>
            <a:off x="2308225" y="6124575"/>
            <a:ext cx="5819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cs typeface="Times New Roman" pitchFamily="18" charset="0"/>
              </a:rPr>
              <a:t>LHC</a:t>
            </a:r>
            <a:r>
              <a:rPr lang="zh-TW" altLang="en-US" sz="1800">
                <a:cs typeface="Times New Roman" pitchFamily="18" charset="0"/>
              </a:rPr>
              <a:t> </a:t>
            </a:r>
            <a:r>
              <a:rPr lang="en-US" altLang="zh-TW" sz="1800">
                <a:cs typeface="Times New Roman" pitchFamily="18" charset="0"/>
              </a:rPr>
              <a:t>(Large Hadron Collider)</a:t>
            </a:r>
            <a:r>
              <a:rPr lang="zh-TW" altLang="en-US" sz="1800">
                <a:cs typeface="Times New Roman" pitchFamily="18" charset="0"/>
              </a:rPr>
              <a:t> </a:t>
            </a:r>
            <a:r>
              <a:rPr lang="zh-TW" altLang="en-US" sz="1800">
                <a:latin typeface="Tahoma" pitchFamily="34" charset="0"/>
                <a:cs typeface="Times New Roman" pitchFamily="18" charset="0"/>
              </a:rPr>
              <a:t>大強子對撞機</a:t>
            </a:r>
          </a:p>
        </p:txBody>
      </p:sp>
      <p:sp>
        <p:nvSpPr>
          <p:cNvPr id="6656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FFD5B2E-E522-4DA3-9BDA-40CB41417F6F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57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616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cern-from-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226425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Line 4"/>
          <p:cNvSpPr>
            <a:spLocks noChangeShapeType="1"/>
          </p:cNvSpPr>
          <p:nvPr/>
        </p:nvSpPr>
        <p:spPr bwMode="auto">
          <a:xfrm>
            <a:off x="4643240" y="5372522"/>
            <a:ext cx="0" cy="5762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6372027" y="2853160"/>
            <a:ext cx="1223963" cy="1600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Tahoma" pitchFamily="34" charset="0"/>
              </a:rPr>
              <a:t>The best steak in the world at the Café de l’Aviation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solidFill>
                  <a:srgbClr val="FF0000"/>
                </a:solidFill>
                <a:latin typeface="Tahoma" pitchFamily="34" charset="0"/>
              </a:rPr>
              <a:t>Unlimited</a:t>
            </a:r>
            <a:br>
              <a:rPr lang="en-US" altLang="zh-TW" sz="1400">
                <a:solidFill>
                  <a:srgbClr val="FF0000"/>
                </a:solidFill>
                <a:latin typeface="Tahoma" pitchFamily="34" charset="0"/>
              </a:rPr>
            </a:br>
            <a:r>
              <a:rPr lang="en-US" altLang="zh-TW" sz="1400">
                <a:solidFill>
                  <a:srgbClr val="FF0000"/>
                </a:solidFill>
                <a:latin typeface="Tahoma" pitchFamily="34" charset="0"/>
              </a:rPr>
              <a:t>French fries</a:t>
            </a:r>
          </a:p>
        </p:txBody>
      </p:sp>
      <p:sp>
        <p:nvSpPr>
          <p:cNvPr id="67590" name="Line 6"/>
          <p:cNvSpPr>
            <a:spLocks noChangeShapeType="1"/>
          </p:cNvSpPr>
          <p:nvPr/>
        </p:nvSpPr>
        <p:spPr bwMode="auto">
          <a:xfrm flipH="1" flipV="1">
            <a:off x="7524552" y="3861222"/>
            <a:ext cx="935038" cy="5762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7591" name="Text Box 7"/>
          <p:cNvSpPr txBox="1">
            <a:spLocks noChangeArrowheads="1"/>
          </p:cNvSpPr>
          <p:nvPr/>
        </p:nvSpPr>
        <p:spPr bwMode="auto">
          <a:xfrm>
            <a:off x="3924102" y="5085185"/>
            <a:ext cx="1778000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solidFill>
                  <a:schemeClr val="accent2"/>
                </a:solidFill>
                <a:latin typeface="Tahoma" pitchFamily="34" charset="0"/>
              </a:rPr>
              <a:t>5 hours to St Tropez</a:t>
            </a:r>
          </a:p>
        </p:txBody>
      </p:sp>
      <p:sp>
        <p:nvSpPr>
          <p:cNvPr id="67592" name="Text Box 9"/>
          <p:cNvSpPr txBox="1">
            <a:spLocks noChangeArrowheads="1"/>
          </p:cNvSpPr>
          <p:nvPr/>
        </p:nvSpPr>
        <p:spPr bwMode="auto">
          <a:xfrm>
            <a:off x="755452" y="979910"/>
            <a:ext cx="1081088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Tahoma" pitchFamily="34" charset="0"/>
              </a:rPr>
              <a:t>Skiing and mountain</a:t>
            </a:r>
            <a:br>
              <a:rPr lang="en-US" altLang="zh-TW" sz="1400">
                <a:latin typeface="Tahoma" pitchFamily="34" charset="0"/>
              </a:rPr>
            </a:br>
            <a:r>
              <a:rPr lang="en-US" altLang="zh-TW" sz="1400">
                <a:latin typeface="Tahoma" pitchFamily="34" charset="0"/>
              </a:rPr>
              <a:t>walking</a:t>
            </a:r>
          </a:p>
        </p:txBody>
      </p:sp>
      <p:sp>
        <p:nvSpPr>
          <p:cNvPr id="67593" name="Line 10"/>
          <p:cNvSpPr>
            <a:spLocks noChangeShapeType="1"/>
          </p:cNvSpPr>
          <p:nvPr/>
        </p:nvSpPr>
        <p:spPr bwMode="auto">
          <a:xfrm flipV="1">
            <a:off x="1042790" y="1700635"/>
            <a:ext cx="73025" cy="5746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7594" name="Text Box 11"/>
          <p:cNvSpPr txBox="1">
            <a:spLocks noChangeArrowheads="1"/>
          </p:cNvSpPr>
          <p:nvPr/>
        </p:nvSpPr>
        <p:spPr bwMode="auto">
          <a:xfrm>
            <a:off x="6659365" y="764010"/>
            <a:ext cx="1295400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Tahoma" pitchFamily="34" charset="0"/>
              </a:rPr>
              <a:t>CERN Yacht club</a:t>
            </a:r>
          </a:p>
        </p:txBody>
      </p:sp>
      <p:sp>
        <p:nvSpPr>
          <p:cNvPr id="67595" name="Line 12"/>
          <p:cNvSpPr>
            <a:spLocks noChangeShapeType="1"/>
          </p:cNvSpPr>
          <p:nvPr/>
        </p:nvSpPr>
        <p:spPr bwMode="auto">
          <a:xfrm flipH="1" flipV="1">
            <a:off x="7235627" y="1268835"/>
            <a:ext cx="73025" cy="431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7596" name="Text Box 14"/>
          <p:cNvSpPr txBox="1">
            <a:spLocks noChangeArrowheads="1"/>
          </p:cNvSpPr>
          <p:nvPr/>
        </p:nvSpPr>
        <p:spPr bwMode="auto">
          <a:xfrm>
            <a:off x="1331715" y="4796260"/>
            <a:ext cx="143986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Tahoma" pitchFamily="34" charset="0"/>
              </a:rPr>
              <a:t>Suberb Michelin star  restaurant</a:t>
            </a:r>
          </a:p>
        </p:txBody>
      </p:sp>
      <p:sp>
        <p:nvSpPr>
          <p:cNvPr id="67597" name="Line 15"/>
          <p:cNvSpPr>
            <a:spLocks noChangeShapeType="1"/>
          </p:cNvSpPr>
          <p:nvPr/>
        </p:nvSpPr>
        <p:spPr bwMode="auto">
          <a:xfrm>
            <a:off x="755452" y="4869285"/>
            <a:ext cx="719138" cy="142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7598" name="Text Box 18"/>
          <p:cNvSpPr txBox="1">
            <a:spLocks noChangeArrowheads="1"/>
          </p:cNvSpPr>
          <p:nvPr/>
        </p:nvSpPr>
        <p:spPr bwMode="auto">
          <a:xfrm>
            <a:off x="3203377" y="692572"/>
            <a:ext cx="1081088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Tahoma" pitchFamily="34" charset="0"/>
              </a:rPr>
              <a:t>Casino du Divonne</a:t>
            </a:r>
          </a:p>
        </p:txBody>
      </p:sp>
      <p:sp>
        <p:nvSpPr>
          <p:cNvPr id="67599" name="Line 19"/>
          <p:cNvSpPr>
            <a:spLocks noChangeShapeType="1"/>
          </p:cNvSpPr>
          <p:nvPr/>
        </p:nvSpPr>
        <p:spPr bwMode="auto">
          <a:xfrm flipV="1">
            <a:off x="3563740" y="1195810"/>
            <a:ext cx="144462" cy="7191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7600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48603E1-3DE5-40FF-811B-2CCC81BA75C8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58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643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481263" y="341313"/>
            <a:ext cx="4656137" cy="415925"/>
          </a:xfrm>
        </p:spPr>
        <p:txBody>
          <a:bodyPr/>
          <a:lstStyle/>
          <a:p>
            <a:pPr eaLnBrk="1" hangingPunct="1"/>
            <a:r>
              <a:rPr lang="en-US" altLang="zh-TW" sz="2400">
                <a:latin typeface="Times New Roman" pitchFamily="18" charset="0"/>
                <a:ea typeface="新細明體" pitchFamily="18" charset="-120"/>
                <a:cs typeface="Times New Roman" pitchFamily="18" charset="0"/>
              </a:rPr>
              <a:t>The Large Hadron Collider (LHC)</a:t>
            </a:r>
          </a:p>
        </p:txBody>
      </p:sp>
      <p:pic>
        <p:nvPicPr>
          <p:cNvPr id="68611" name="Picture 4" descr="cern-from-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81075"/>
            <a:ext cx="8226425" cy="55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Line 5"/>
          <p:cNvSpPr>
            <a:spLocks noChangeShapeType="1"/>
          </p:cNvSpPr>
          <p:nvPr/>
        </p:nvSpPr>
        <p:spPr bwMode="auto">
          <a:xfrm>
            <a:off x="4067175" y="1916113"/>
            <a:ext cx="217488" cy="64928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8613" name="Text Box 9"/>
          <p:cNvSpPr txBox="1">
            <a:spLocks noChangeArrowheads="1"/>
          </p:cNvSpPr>
          <p:nvPr/>
        </p:nvSpPr>
        <p:spPr bwMode="auto">
          <a:xfrm>
            <a:off x="7235825" y="2349500"/>
            <a:ext cx="1223963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Tahoma" pitchFamily="34" charset="0"/>
              </a:rPr>
              <a:t>Geneva</a:t>
            </a:r>
            <a:br>
              <a:rPr lang="en-US" altLang="zh-TW" sz="1400">
                <a:latin typeface="Tahoma" pitchFamily="34" charset="0"/>
              </a:rPr>
            </a:br>
            <a:r>
              <a:rPr lang="en-US" altLang="zh-TW" sz="1400">
                <a:latin typeface="Tahoma" pitchFamily="34" charset="0"/>
              </a:rPr>
              <a:t>airport</a:t>
            </a:r>
          </a:p>
        </p:txBody>
      </p:sp>
      <p:sp>
        <p:nvSpPr>
          <p:cNvPr id="68614" name="Line 10"/>
          <p:cNvSpPr>
            <a:spLocks noChangeShapeType="1"/>
          </p:cNvSpPr>
          <p:nvPr/>
        </p:nvSpPr>
        <p:spPr bwMode="auto">
          <a:xfrm flipH="1" flipV="1">
            <a:off x="7667625" y="2852738"/>
            <a:ext cx="504825" cy="7191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8615" name="Text Box 11"/>
          <p:cNvSpPr txBox="1">
            <a:spLocks noChangeArrowheads="1"/>
          </p:cNvSpPr>
          <p:nvPr/>
        </p:nvSpPr>
        <p:spPr bwMode="auto">
          <a:xfrm>
            <a:off x="684213" y="6021388"/>
            <a:ext cx="15843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solidFill>
                  <a:schemeClr val="accent2"/>
                </a:solidFill>
                <a:latin typeface="Tahoma" pitchFamily="34" charset="0"/>
              </a:rPr>
              <a:t>France</a:t>
            </a:r>
          </a:p>
        </p:txBody>
      </p:sp>
      <p:sp>
        <p:nvSpPr>
          <p:cNvPr id="68616" name="Text Box 12"/>
          <p:cNvSpPr txBox="1">
            <a:spLocks noChangeArrowheads="1"/>
          </p:cNvSpPr>
          <p:nvPr/>
        </p:nvSpPr>
        <p:spPr bwMode="auto">
          <a:xfrm>
            <a:off x="6588125" y="6021388"/>
            <a:ext cx="1584325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solidFill>
                  <a:srgbClr val="FF0000"/>
                </a:solidFill>
                <a:latin typeface="Tahoma" pitchFamily="34" charset="0"/>
              </a:rPr>
              <a:t>Switzerland</a:t>
            </a:r>
          </a:p>
        </p:txBody>
      </p:sp>
      <p:sp>
        <p:nvSpPr>
          <p:cNvPr id="68617" name="Text Box 13"/>
          <p:cNvSpPr txBox="1">
            <a:spLocks noChangeArrowheads="1"/>
          </p:cNvSpPr>
          <p:nvPr/>
        </p:nvSpPr>
        <p:spPr bwMode="auto">
          <a:xfrm>
            <a:off x="539750" y="1484313"/>
            <a:ext cx="1376363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cs typeface="Times New Roman" pitchFamily="18" charset="0"/>
              </a:rPr>
              <a:t>Jura mountains</a:t>
            </a:r>
          </a:p>
        </p:txBody>
      </p:sp>
      <p:sp>
        <p:nvSpPr>
          <p:cNvPr id="68618" name="Line 14"/>
          <p:cNvSpPr>
            <a:spLocks noChangeShapeType="1"/>
          </p:cNvSpPr>
          <p:nvPr/>
        </p:nvSpPr>
        <p:spPr bwMode="auto">
          <a:xfrm flipV="1">
            <a:off x="971550" y="1989138"/>
            <a:ext cx="71438" cy="5032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8619" name="Text Box 15"/>
          <p:cNvSpPr txBox="1">
            <a:spLocks noChangeArrowheads="1"/>
          </p:cNvSpPr>
          <p:nvPr/>
        </p:nvSpPr>
        <p:spPr bwMode="auto">
          <a:xfrm>
            <a:off x="6443663" y="1268413"/>
            <a:ext cx="12954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Tahoma" pitchFamily="34" charset="0"/>
              </a:rPr>
              <a:t>Lake Geneva</a:t>
            </a:r>
          </a:p>
        </p:txBody>
      </p:sp>
      <p:sp>
        <p:nvSpPr>
          <p:cNvPr id="68620" name="Line 16"/>
          <p:cNvSpPr>
            <a:spLocks noChangeShapeType="1"/>
          </p:cNvSpPr>
          <p:nvPr/>
        </p:nvSpPr>
        <p:spPr bwMode="auto">
          <a:xfrm flipH="1" flipV="1">
            <a:off x="7019925" y="1557338"/>
            <a:ext cx="73025" cy="3587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zh-TW" altLang="en-US"/>
          </a:p>
        </p:txBody>
      </p:sp>
      <p:sp>
        <p:nvSpPr>
          <p:cNvPr id="68621" name="Text Box 17"/>
          <p:cNvSpPr txBox="1">
            <a:spLocks noChangeArrowheads="1"/>
          </p:cNvSpPr>
          <p:nvPr/>
        </p:nvSpPr>
        <p:spPr bwMode="auto">
          <a:xfrm>
            <a:off x="2700338" y="1052513"/>
            <a:ext cx="2808287" cy="738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latin typeface="Tahoma" pitchFamily="34" charset="0"/>
              </a:rPr>
              <a:t>The LHC</a:t>
            </a:r>
            <a:br>
              <a:rPr lang="en-US" altLang="zh-TW" sz="1400">
                <a:latin typeface="Tahoma" pitchFamily="34" charset="0"/>
              </a:rPr>
            </a:br>
            <a:r>
              <a:rPr lang="en-US" altLang="zh-TW" sz="1400">
                <a:latin typeface="Tahoma" pitchFamily="34" charset="0"/>
              </a:rPr>
              <a:t>27 km in circumference</a:t>
            </a:r>
            <a:br>
              <a:rPr lang="en-US" altLang="zh-TW" sz="1400">
                <a:latin typeface="Tahoma" pitchFamily="34" charset="0"/>
              </a:rPr>
            </a:br>
            <a:r>
              <a:rPr lang="en-US" altLang="zh-TW" sz="1400">
                <a:latin typeface="Tahoma" pitchFamily="34" charset="0"/>
              </a:rPr>
              <a:t> 8.6 km across</a:t>
            </a:r>
          </a:p>
        </p:txBody>
      </p:sp>
      <p:sp>
        <p:nvSpPr>
          <p:cNvPr id="68622" name="AutoShape 20"/>
          <p:cNvSpPr>
            <a:spLocks noChangeArrowheads="1"/>
          </p:cNvSpPr>
          <p:nvPr/>
        </p:nvSpPr>
        <p:spPr bwMode="auto">
          <a:xfrm rot="275859">
            <a:off x="4284663" y="5084763"/>
            <a:ext cx="2017712" cy="576262"/>
          </a:xfrm>
          <a:prstGeom prst="triangle">
            <a:avLst>
              <a:gd name="adj" fmla="val 85375"/>
            </a:avLst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zh-TW" sz="1800">
              <a:latin typeface="Tahoma" pitchFamily="34" charset="0"/>
            </a:endParaRPr>
          </a:p>
        </p:txBody>
      </p:sp>
      <p:sp>
        <p:nvSpPr>
          <p:cNvPr id="68623" name="Text Box 21"/>
          <p:cNvSpPr txBox="1">
            <a:spLocks noChangeArrowheads="1"/>
          </p:cNvSpPr>
          <p:nvPr/>
        </p:nvSpPr>
        <p:spPr bwMode="auto">
          <a:xfrm>
            <a:off x="4500563" y="5805488"/>
            <a:ext cx="155257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>
                <a:solidFill>
                  <a:srgbClr val="FF0000"/>
                </a:solidFill>
                <a:latin typeface="Tahoma" pitchFamily="34" charset="0"/>
              </a:rPr>
              <a:t>CERN main</a:t>
            </a:r>
            <a:r>
              <a:rPr lang="zh-TW" altLang="en-US" sz="140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altLang="zh-TW" sz="1400">
                <a:solidFill>
                  <a:srgbClr val="FF0000"/>
                </a:solidFill>
                <a:latin typeface="Tahoma" pitchFamily="34" charset="0"/>
              </a:rPr>
              <a:t>site</a:t>
            </a:r>
          </a:p>
        </p:txBody>
      </p:sp>
      <p:sp>
        <p:nvSpPr>
          <p:cNvPr id="6862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1DA27FE-D226-44FB-B6D1-8BA95FA14F35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59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32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Chia-Hung Chang\Downloads\Data\Knight\Media\Chapter33\Images\33_02Figureb-F.jpg">
            <a:extLst>
              <a:ext uri="{FF2B5EF4-FFF2-40B4-BE49-F238E27FC236}">
                <a16:creationId xmlns:a16="http://schemas.microsoft.com/office/drawing/2014/main" id="{AE8B709F-2E61-86FD-5126-05BE0996C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0"/>
          <a:stretch>
            <a:fillRect/>
          </a:stretch>
        </p:blipFill>
        <p:spPr bwMode="auto">
          <a:xfrm>
            <a:off x="3995936" y="1844824"/>
            <a:ext cx="4450605" cy="389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4">
            <a:extLst>
              <a:ext uri="{FF2B5EF4-FFF2-40B4-BE49-F238E27FC236}">
                <a16:creationId xmlns:a16="http://schemas.microsoft.com/office/drawing/2014/main" id="{9D3A2AAE-60B6-D227-7749-275E2A6BD6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635" y="1360362"/>
            <a:ext cx="74888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以指南針取代鐵屑，</a:t>
            </a:r>
            <a:r>
              <a:rPr lang="zh-CN" altLang="en-US" sz="1800" dirty="0"/>
              <a:t>在空間</a:t>
            </a:r>
            <a:r>
              <a:rPr lang="zh-TW" altLang="en-US" sz="1800" dirty="0"/>
              <a:t>佈滿指南針，指南針的指向會連成連續的線。</a:t>
            </a:r>
            <a:endParaRPr lang="zh-TW" altLang="en-US" sz="18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1D6281-CF38-B47D-0F15-F5AA8783A7B0}"/>
              </a:ext>
            </a:extLst>
          </p:cNvPr>
          <p:cNvSpPr/>
          <p:nvPr/>
        </p:nvSpPr>
        <p:spPr>
          <a:xfrm>
            <a:off x="1070635" y="933464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dirty="0"/>
              <a:t>鐵屑在磁鐵旁會被磁化，因此等於一條小磁鐵，或指南針。</a:t>
            </a:r>
            <a:endParaRPr lang="en-TW" sz="1800" dirty="0"/>
          </a:p>
        </p:txBody>
      </p:sp>
      <p:pic>
        <p:nvPicPr>
          <p:cNvPr id="5" name="Picture 4" descr="3009c">
            <a:extLst>
              <a:ext uri="{FF2B5EF4-FFF2-40B4-BE49-F238E27FC236}">
                <a16:creationId xmlns:a16="http://schemas.microsoft.com/office/drawing/2014/main" id="{675AD173-5D17-16D9-CACE-364A2A05E6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2"/>
          <a:stretch/>
        </p:blipFill>
        <p:spPr bwMode="auto">
          <a:xfrm>
            <a:off x="1151495" y="1844825"/>
            <a:ext cx="2844441" cy="3897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4205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3.bp.blogspot.com/_aFzTLdTR61o/TODla_VyfdI/AAAAAAAADUI/Yv9QkEdk_Fw/s1600/LH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3"/>
            <a:ext cx="5270500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文字方塊 2"/>
          <p:cNvSpPr txBox="1">
            <a:spLocks noChangeArrowheads="1"/>
          </p:cNvSpPr>
          <p:nvPr/>
        </p:nvSpPr>
        <p:spPr bwMode="auto">
          <a:xfrm>
            <a:off x="3419475" y="404813"/>
            <a:ext cx="3313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史上最大的實驗</a:t>
            </a:r>
          </a:p>
        </p:txBody>
      </p:sp>
      <p:sp>
        <p:nvSpPr>
          <p:cNvPr id="69636" name="文字方塊 3"/>
          <p:cNvSpPr txBox="1">
            <a:spLocks noChangeArrowheads="1"/>
          </p:cNvSpPr>
          <p:nvPr/>
        </p:nvSpPr>
        <p:spPr bwMode="auto">
          <a:xfrm>
            <a:off x="2843213" y="5732463"/>
            <a:ext cx="367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至少一萬人來自一百多個國家參與，</a:t>
            </a:r>
          </a:p>
        </p:txBody>
      </p:sp>
      <p:sp>
        <p:nvSpPr>
          <p:cNvPr id="69637" name="文字方塊 4"/>
          <p:cNvSpPr txBox="1">
            <a:spLocks noChangeArrowheads="1"/>
          </p:cNvSpPr>
          <p:nvPr/>
        </p:nvSpPr>
        <p:spPr bwMode="auto">
          <a:xfrm>
            <a:off x="2843213" y="6165850"/>
            <a:ext cx="3457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花費</a:t>
            </a:r>
            <a:r>
              <a:rPr lang="en-US" altLang="zh-TW" sz="1800">
                <a:cs typeface="Times New Roman" pitchFamily="18" charset="0"/>
              </a:rPr>
              <a:t>100</a:t>
            </a:r>
            <a:r>
              <a:rPr lang="zh-TW" altLang="en-US" sz="1800">
                <a:latin typeface="Tahoma" pitchFamily="34" charset="0"/>
                <a:cs typeface="Times New Roman" pitchFamily="18" charset="0"/>
              </a:rPr>
              <a:t>億美金，十年時間建造</a:t>
            </a:r>
          </a:p>
        </p:txBody>
      </p:sp>
      <p:pic>
        <p:nvPicPr>
          <p:cNvPr id="69638" name="Picture 4" descr="http://deadwildroses.files.wordpress.com/2010/03/largehadroncollide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765175"/>
            <a:ext cx="3489325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5" descr="atlas_map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4889500"/>
            <a:ext cx="2581275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0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E509EE4-3386-4AF7-9B38-6111C2BBDFA5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60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0348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lpsc.in2p3.fr/caomec/ATLAS/site%20html/images-site/layout_LH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94838" cy="766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D09423A-63AA-42B8-A8AB-DED85DBA1E8F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61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88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6"/>
          <p:cNvSpPr txBox="1">
            <a:spLocks noChangeArrowheads="1"/>
          </p:cNvSpPr>
          <p:nvPr/>
        </p:nvSpPr>
        <p:spPr bwMode="auto">
          <a:xfrm>
            <a:off x="827088" y="5949950"/>
            <a:ext cx="784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latin typeface="Tahoma" pitchFamily="34" charset="0"/>
              </a:rPr>
              <a:t>The LHC tunnel – with bending magnets as far as the eye can see</a:t>
            </a:r>
          </a:p>
        </p:txBody>
      </p:sp>
      <p:pic>
        <p:nvPicPr>
          <p:cNvPr id="82947" name="Picture 7" descr="LHC-driving-in-fr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4813"/>
            <a:ext cx="8135937" cy="530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54A0094-00CC-484D-A1F1-FD101BF38D49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62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4602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>
              <a:latin typeface="Tahoma" pitchFamily="34" charset="0"/>
              <a:ea typeface="新細明體" pitchFamily="18" charset="-120"/>
            </a:endParaRPr>
          </a:p>
        </p:txBody>
      </p:sp>
      <p:pic>
        <p:nvPicPr>
          <p:cNvPr id="72707" name="Picture 2" descr="lhc e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0"/>
            <a:ext cx="87249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2548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6" descr="particle_coll_bar_421_blue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6"/>
          <a:stretch>
            <a:fillRect/>
          </a:stretch>
        </p:blipFill>
        <p:spPr bwMode="auto">
          <a:xfrm>
            <a:off x="741363" y="5480050"/>
            <a:ext cx="43100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5538" name="Text Box 6"/>
              <p:cNvSpPr txBox="1">
                <a:spLocks noChangeArrowheads="1"/>
              </p:cNvSpPr>
              <p:nvPr/>
            </p:nvSpPr>
            <p:spPr bwMode="auto">
              <a:xfrm>
                <a:off x="5240338" y="6008688"/>
                <a:ext cx="2192337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folHlink"/>
                  </a:buClr>
                  <a:buSzPct val="60000"/>
                  <a:buFont typeface="Wingdings" pitchFamily="2" charset="2"/>
                  <a:buChar char="n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hlink"/>
                  </a:buClr>
                  <a:buSzPct val="55000"/>
                  <a:buFont typeface="Wingdings" pitchFamily="2" charset="2"/>
                  <a:buChar char="n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folHlink"/>
                  </a:buClr>
                  <a:buSzPct val="50000"/>
                  <a:buFont typeface="Wingdings" pitchFamily="2" charset="2"/>
                  <a:buChar char="n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2"/>
                  </a:buClr>
                  <a:buSzPct val="55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50000"/>
                  <a:buFont typeface="Wingdings" pitchFamily="2" charset="2"/>
                  <a:buChar char="n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新細明體" pitchFamily="18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SzTx/>
                  <a:buFontTx/>
                  <a:buNone/>
                </a:pPr>
                <a:r>
                  <a:rPr lang="en-US" altLang="zh-TW" sz="18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P+P</a:t>
                </a:r>
                <a:r>
                  <a:rPr lang="en-US" altLang="zh-TW" sz="1800" dirty="0"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itchFamily="18" charset="0"/>
                  </a:rPr>
                  <a:t>→H+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⋯⋯</m:t>
                    </m:r>
                  </m:oMath>
                </a14:m>
                <a:endParaRPr lang="en-US" altLang="zh-TW" sz="18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5538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40338" y="6008688"/>
                <a:ext cx="2192337" cy="369332"/>
              </a:xfrm>
              <a:prstGeom prst="rect">
                <a:avLst/>
              </a:prstGeom>
              <a:blipFill rotWithShape="1">
                <a:blip r:embed="rId3"/>
                <a:stretch>
                  <a:fillRect l="-2507" t="-10000" b="-25000"/>
                </a:stretch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539" name="文字方塊 5"/>
          <p:cNvSpPr txBox="1">
            <a:spLocks noChangeArrowheads="1"/>
          </p:cNvSpPr>
          <p:nvPr/>
        </p:nvSpPr>
        <p:spPr bwMode="auto">
          <a:xfrm>
            <a:off x="5181600" y="5545138"/>
            <a:ext cx="3744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兩個高速質子對撞，產生新的粒子</a:t>
            </a:r>
          </a:p>
        </p:txBody>
      </p:sp>
      <p:pic>
        <p:nvPicPr>
          <p:cNvPr id="73733" name="Picture 8" descr="fruit_explo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836613"/>
            <a:ext cx="4119562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6DDF9C6-3F60-4786-8310-BDFBD2DF41BB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64</a:t>
            </a:fld>
            <a:endParaRPr kumimoji="0" lang="en-US" altLang="zh-TW" sz="1400"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nimBg="1"/>
      <p:bldP spid="6553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fruit_expl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1131888"/>
            <a:ext cx="320675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914525" y="4953000"/>
            <a:ext cx="4795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zh-TW" altLang="en-US" sz="1800" b="1">
                <a:solidFill>
                  <a:srgbClr val="FF0000"/>
                </a:solidFill>
              </a:rPr>
              <a:t>能量可以轉換為質量，產生新的粒子！</a:t>
            </a:r>
            <a:endParaRPr kumimoji="0" lang="en-US" altLang="zh-TW" sz="1800" b="1">
              <a:solidFill>
                <a:srgbClr val="FF0000"/>
              </a:solidFill>
            </a:endParaRPr>
          </a:p>
        </p:txBody>
      </p:sp>
      <p:sp>
        <p:nvSpPr>
          <p:cNvPr id="107525" name="文字方塊 4"/>
          <p:cNvSpPr txBox="1">
            <a:spLocks noChangeArrowheads="1"/>
          </p:cNvSpPr>
          <p:nvPr/>
        </p:nvSpPr>
        <p:spPr bwMode="auto">
          <a:xfrm>
            <a:off x="1947863" y="5424488"/>
            <a:ext cx="4300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Colliders are New Particle factories.</a:t>
            </a:r>
            <a:endParaRPr lang="zh-TW" altLang="en-US" sz="1800" dirty="0">
              <a:latin typeface="Cambria Math" panose="02040503050406030204" pitchFamily="18" charset="0"/>
            </a:endParaRPr>
          </a:p>
        </p:txBody>
      </p:sp>
      <p:pic>
        <p:nvPicPr>
          <p:cNvPr id="41990" name="Picture 6" descr="http://www.pimpyourfinances.com/wp-content/uploads/2008/12/car_factory_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788" y="1631950"/>
            <a:ext cx="2246312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9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D68AA6B-BBA9-46EB-A9CE-DB81083A9257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kumimoji="0" lang="en-US" altLang="zh-TW" sz="1400">
              <a:latin typeface="Tahoma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480083B-49DC-CA40-AEB2-8DF27D6ADC09}"/>
                  </a:ext>
                </a:extLst>
              </p:cNvPr>
              <p:cNvSpPr txBox="1"/>
              <p:nvPr/>
            </p:nvSpPr>
            <p:spPr>
              <a:xfrm>
                <a:off x="3366611" y="4465817"/>
                <a:ext cx="1463040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TW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480083B-49DC-CA40-AEB2-8DF27D6AD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611" y="4465817"/>
                <a:ext cx="146304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 descr="cern_j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366713"/>
            <a:ext cx="5648325" cy="386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27038"/>
            <a:ext cx="225742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5" descr="CC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314825"/>
            <a:ext cx="2952750" cy="1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2006287E-BFC9-46BD-9BAD-3BBF56FAE604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66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3772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7800" y="327025"/>
            <a:ext cx="8729663" cy="6005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78851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t="276" r="19777" b="-276"/>
          <a:stretch>
            <a:fillRect/>
          </a:stretch>
        </p:blipFill>
        <p:spPr bwMode="auto">
          <a:xfrm>
            <a:off x="177800" y="327025"/>
            <a:ext cx="8729663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2734690-3917-4804-BED7-3FFF27B000CF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67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290951" y="5376685"/>
            <a:ext cx="1311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b="1" dirty="0"/>
              <a:t>signals</a:t>
            </a:r>
            <a:endParaRPr lang="zh-TW" altLang="en-US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24" b="13453"/>
          <a:stretch/>
        </p:blipFill>
        <p:spPr bwMode="auto">
          <a:xfrm>
            <a:off x="4236829" y="4845570"/>
            <a:ext cx="2257425" cy="41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703757" y="5051685"/>
            <a:ext cx="554636" cy="206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48295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2274888"/>
            <a:ext cx="8666163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645CB8D-8A78-4819-B79D-4D1A447F09F3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68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80900" name="文字方塊 1"/>
          <p:cNvSpPr txBox="1">
            <a:spLocks noChangeArrowheads="1"/>
          </p:cNvSpPr>
          <p:nvPr/>
        </p:nvSpPr>
        <p:spPr bwMode="auto">
          <a:xfrm>
            <a:off x="3705225" y="1460500"/>
            <a:ext cx="2085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ahoma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1800" dirty="0"/>
              <a:t>加速器的組成元件</a:t>
            </a:r>
          </a:p>
        </p:txBody>
      </p:sp>
    </p:spTree>
    <p:extLst>
      <p:ext uri="{BB962C8B-B14F-4D97-AF65-F5344CB8AC3E}">
        <p14:creationId xmlns:p14="http://schemas.microsoft.com/office/powerpoint/2010/main" val="23258229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wav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4833938"/>
            <a:ext cx="557212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3441610" y="297409"/>
            <a:ext cx="1392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2000" b="1" dirty="0">
                <a:solidFill>
                  <a:srgbClr val="FF0000"/>
                </a:solidFill>
              </a:rPr>
              <a:t>粒子加速</a:t>
            </a:r>
          </a:p>
        </p:txBody>
      </p:sp>
      <p:pic>
        <p:nvPicPr>
          <p:cNvPr id="81924" name="Picture 5" descr="hoc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808064"/>
            <a:ext cx="2713038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6" descr="emwa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32"/>
          <a:stretch>
            <a:fillRect/>
          </a:stretch>
        </p:blipFill>
        <p:spPr bwMode="auto">
          <a:xfrm>
            <a:off x="2547938" y="2295525"/>
            <a:ext cx="359727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54B63DD4-2AD5-4098-B753-B6BF5B7756D7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69</a:t>
            </a:fld>
            <a:endParaRPr kumimoji="0" lang="en-US" altLang="zh-TW" sz="1400">
              <a:latin typeface="Tahom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" t="17240" r="74653" b="9338"/>
          <a:stretch/>
        </p:blipFill>
        <p:spPr bwMode="auto">
          <a:xfrm>
            <a:off x="6715593" y="896938"/>
            <a:ext cx="1873772" cy="2473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52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27_12_Fig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80"/>
          <a:stretch/>
        </p:blipFill>
        <p:spPr>
          <a:xfrm>
            <a:off x="935480" y="1518566"/>
            <a:ext cx="7876923" cy="1278609"/>
          </a:xfrm>
          <a:prstGeom prst="rect">
            <a:avLst/>
          </a:prstGeom>
        </p:spPr>
      </p:pic>
      <p:pic>
        <p:nvPicPr>
          <p:cNvPr id="6" name="Picture 1" descr="27_13_Figure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8"/>
          <a:stretch/>
        </p:blipFill>
        <p:spPr>
          <a:xfrm>
            <a:off x="926628" y="3085207"/>
            <a:ext cx="3109503" cy="2016224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 bwMode="auto">
          <a:xfrm>
            <a:off x="998510" y="940078"/>
            <a:ext cx="77508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1800" dirty="0"/>
              <a:t>也可將一指南針沿著它的指向緩緩移動，指南針的軌跡會形成連續的流線。</a:t>
            </a:r>
          </a:p>
        </p:txBody>
      </p:sp>
      <p:pic>
        <p:nvPicPr>
          <p:cNvPr id="7" name="Picture 5" descr="F22_05">
            <a:extLst>
              <a:ext uri="{FF2B5EF4-FFF2-40B4-BE49-F238E27FC236}">
                <a16:creationId xmlns:a16="http://schemas.microsoft.com/office/drawing/2014/main" id="{AF61CF5B-9F59-BBF9-6B93-F60BF65DC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9"/>
          <a:stretch/>
        </p:blipFill>
        <p:spPr bwMode="auto">
          <a:xfrm rot="5400000">
            <a:off x="4930027" y="2840134"/>
            <a:ext cx="2016224" cy="250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5FFCBF-E073-2FCA-34A5-BD160D7F0CE7}"/>
              </a:ext>
            </a:extLst>
          </p:cNvPr>
          <p:cNvSpPr txBox="1"/>
          <p:nvPr/>
        </p:nvSpPr>
        <p:spPr bwMode="auto">
          <a:xfrm>
            <a:off x="1187624" y="5887107"/>
            <a:ext cx="5256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一塊磁鐵周圍的磁力線，與電偶極的電力線相同。</a:t>
            </a:r>
          </a:p>
        </p:txBody>
      </p:sp>
      <p:sp>
        <p:nvSpPr>
          <p:cNvPr id="9" name="文字方塊 4">
            <a:extLst>
              <a:ext uri="{FF2B5EF4-FFF2-40B4-BE49-F238E27FC236}">
                <a16:creationId xmlns:a16="http://schemas.microsoft.com/office/drawing/2014/main" id="{7EA6082E-75A9-D9DB-E9E3-F5B0C5044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5389462"/>
            <a:ext cx="65719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一群小磁鐵在磁鐵周圍的指向形成連續流線，稱為</a:t>
            </a:r>
            <a:r>
              <a:rPr lang="zh-TW" altLang="en-US" sz="1800" dirty="0">
                <a:solidFill>
                  <a:srgbClr val="FF0000"/>
                </a:solidFill>
              </a:rPr>
              <a:t>磁力線。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clockwi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11" y="1360488"/>
            <a:ext cx="1981200" cy="123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3392488"/>
            <a:ext cx="36671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2873375"/>
            <a:ext cx="5108575" cy="302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3" name="文字方塊 4"/>
          <p:cNvSpPr txBox="1">
            <a:spLocks noChangeArrowheads="1"/>
          </p:cNvSpPr>
          <p:nvPr/>
        </p:nvSpPr>
        <p:spPr bwMode="auto">
          <a:xfrm>
            <a:off x="1857375" y="727075"/>
            <a:ext cx="5675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為持續加速，需要磁場來彎曲帶電粒子以圓形軌道運動</a:t>
            </a:r>
          </a:p>
        </p:txBody>
      </p:sp>
      <p:sp>
        <p:nvSpPr>
          <p:cNvPr id="8397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5B4A3B9-3DF6-467E-BC76-197903D75B93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70</a:t>
            </a:fld>
            <a:endParaRPr kumimoji="0" lang="en-US" altLang="zh-TW" sz="1400">
              <a:latin typeface="Tahom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1" t="55508" r="25614" b="7780"/>
          <a:stretch/>
        </p:blipFill>
        <p:spPr bwMode="auto">
          <a:xfrm>
            <a:off x="4272196" y="1360488"/>
            <a:ext cx="4129790" cy="123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621311" y="2873375"/>
            <a:ext cx="3102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>
                <a:latin typeface="+mn-lt"/>
              </a:rPr>
              <a:t>Dipole to curve particles</a:t>
            </a:r>
            <a:endParaRPr lang="zh-TW" alt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91424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hothardware.com/newsimages/Item14528/LHC_Bik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557338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2AC1E91-0E83-433D-BD9A-228677F1A350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71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515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A model of the Large Hadron Collider (LHC) tunnel is seen in the CERN (European Organization For Nuclear Research) visitors' cen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336550"/>
            <a:ext cx="5592762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682338DC-DCC4-4D80-8141-FA10F3E0FE54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72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2931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517781"/>
            <a:ext cx="8475662" cy="509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344777B-0574-4B4A-9697-45340929934D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73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4601369" y="627514"/>
            <a:ext cx="4357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Quadrapole</a:t>
            </a:r>
            <a:r>
              <a:rPr lang="en-US" altLang="zh-TW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to focus particle beam</a:t>
            </a:r>
            <a:endParaRPr lang="zh-TW" altLang="en-US" sz="1800" dirty="0">
              <a:latin typeface="Cambria Math" panose="020405030504060302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1" t="55508" r="25614" b="7780"/>
          <a:stretch/>
        </p:blipFill>
        <p:spPr bwMode="auto">
          <a:xfrm>
            <a:off x="363538" y="123799"/>
            <a:ext cx="4129790" cy="123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216821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3"/>
          <p:cNvSpPr txBox="1">
            <a:spLocks noChangeArrowheads="1"/>
          </p:cNvSpPr>
          <p:nvPr/>
        </p:nvSpPr>
        <p:spPr bwMode="auto">
          <a:xfrm>
            <a:off x="3668713" y="917575"/>
            <a:ext cx="1581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kumimoji="0" lang="en-US" altLang="zh-TW" sz="2400" b="1">
                <a:solidFill>
                  <a:srgbClr val="FF0000"/>
                </a:solidFill>
              </a:rPr>
              <a:t>Detector</a:t>
            </a:r>
            <a:endParaRPr kumimoji="0" lang="zh-TW" altLang="en-US" sz="2400" b="1">
              <a:solidFill>
                <a:srgbClr val="FF0000"/>
              </a:solidFill>
            </a:endParaRPr>
          </a:p>
        </p:txBody>
      </p:sp>
      <p:pic>
        <p:nvPicPr>
          <p:cNvPr id="93187" name="Picture 4" descr="tunnel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" t="4076" r="1317" b="2737"/>
          <a:stretch>
            <a:fillRect/>
          </a:stretch>
        </p:blipFill>
        <p:spPr bwMode="auto">
          <a:xfrm>
            <a:off x="4295775" y="3598863"/>
            <a:ext cx="3744913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5" descr="detector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"/>
          <a:stretch>
            <a:fillRect/>
          </a:stretch>
        </p:blipFill>
        <p:spPr bwMode="auto">
          <a:xfrm>
            <a:off x="661988" y="1712913"/>
            <a:ext cx="3465512" cy="490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Picture 8" descr="fruit_explo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350" y="1420813"/>
            <a:ext cx="22669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0" name="文字方塊 1"/>
          <p:cNvSpPr txBox="1">
            <a:spLocks noChangeArrowheads="1"/>
          </p:cNvSpPr>
          <p:nvPr/>
        </p:nvSpPr>
        <p:spPr bwMode="auto">
          <a:xfrm>
            <a:off x="2460625" y="549275"/>
            <a:ext cx="3905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>
                <a:latin typeface="Tahoma" pitchFamily="34" charset="0"/>
              </a:rPr>
              <a:t>撞擊後的產物則需要探測器來辨別：</a:t>
            </a:r>
          </a:p>
        </p:txBody>
      </p:sp>
      <p:sp>
        <p:nvSpPr>
          <p:cNvPr id="93191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B6F7B27-68A4-4103-AE9F-BAF842DE05D2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74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3604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http://lpsc.in2p3.fr/caomec/ATLAS/site%20html/images-site/layout_LH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94838" cy="766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向下箭號 2"/>
          <p:cNvSpPr/>
          <p:nvPr/>
        </p:nvSpPr>
        <p:spPr>
          <a:xfrm>
            <a:off x="2771775" y="5514975"/>
            <a:ext cx="217488" cy="5222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向下箭號 3"/>
          <p:cNvSpPr/>
          <p:nvPr/>
        </p:nvSpPr>
        <p:spPr>
          <a:xfrm>
            <a:off x="5291138" y="4289425"/>
            <a:ext cx="217487" cy="5222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4213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DFDEDFB-A2F9-4D13-A9FA-5A99AB9CF51E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75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51969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625"/>
            <a:ext cx="6862763" cy="517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 descr="02_20_lo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7"/>
          <a:stretch>
            <a:fillRect/>
          </a:stretch>
        </p:blipFill>
        <p:spPr bwMode="auto">
          <a:xfrm>
            <a:off x="5727700" y="1404938"/>
            <a:ext cx="3416300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6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619F81D-804A-490E-9E01-B54F01E93FE1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76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8145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6" descr="http://hepwww.rl.ac.uk/OpenDays98/Detectors/images/CMS_DETC3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2055813"/>
            <a:ext cx="625792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矩形 2"/>
          <p:cNvSpPr>
            <a:spLocks noChangeArrowheads="1"/>
          </p:cNvSpPr>
          <p:nvPr/>
        </p:nvSpPr>
        <p:spPr bwMode="auto">
          <a:xfrm>
            <a:off x="2849563" y="1081088"/>
            <a:ext cx="3763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b="1">
                <a:latin typeface="Tahoma" pitchFamily="34" charset="0"/>
              </a:rPr>
              <a:t>Compact Muon Solenoid</a:t>
            </a:r>
            <a:r>
              <a:rPr lang="zh-TW" altLang="en-US" sz="1800" b="1">
                <a:latin typeface="Tahoma" pitchFamily="34" charset="0"/>
              </a:rPr>
              <a:t> </a:t>
            </a:r>
            <a:r>
              <a:rPr lang="en-US" altLang="zh-TW" sz="1800" b="1">
                <a:latin typeface="Tahoma" pitchFamily="34" charset="0"/>
              </a:rPr>
              <a:t>(CMS)</a:t>
            </a:r>
            <a:endParaRPr lang="zh-TW" altLang="en-US" sz="1800">
              <a:latin typeface="Tahoma" pitchFamily="34" charset="0"/>
            </a:endParaRPr>
          </a:p>
        </p:txBody>
      </p:sp>
      <p:pic>
        <p:nvPicPr>
          <p:cNvPr id="98308" name="Picture 4" descr="http://www.hep.wisc.edu/cms/CMS-Color-Lab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75" y="246063"/>
            <a:ext cx="2214563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61C10DC-F255-4E10-BA82-7050D1D6A8D0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77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2428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File:CMScollaborationPoster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24744"/>
            <a:ext cx="762000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D829C2C-B112-473D-BEEA-D7D52FE671B9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78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A3B133-606B-7891-3FC4-E5A0D0485189}"/>
              </a:ext>
            </a:extLst>
          </p:cNvPr>
          <p:cNvSpPr txBox="1"/>
          <p:nvPr/>
        </p:nvSpPr>
        <p:spPr bwMode="auto">
          <a:xfrm>
            <a:off x="3347864" y="5307965"/>
            <a:ext cx="27363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探測器是一個大磁鐵</a:t>
            </a:r>
            <a:r>
              <a:rPr lang="en-US" sz="1800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9305287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File:CMS Slice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688975"/>
            <a:ext cx="8256588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Picture 2" descr="File:CMScollaborationPoster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97" y="5017906"/>
            <a:ext cx="2703366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68832E1-140B-4E21-B9AE-A4B0D222BECC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79</a:t>
            </a:fld>
            <a:endParaRPr kumimoji="0" lang="en-US" altLang="zh-TW" sz="1400">
              <a:latin typeface="Tahoma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33C82D-3368-0043-3686-5724F851BE23}"/>
              </a:ext>
            </a:extLst>
          </p:cNvPr>
          <p:cNvSpPr txBox="1"/>
          <p:nvPr/>
        </p:nvSpPr>
        <p:spPr bwMode="auto">
          <a:xfrm>
            <a:off x="3060586" y="5251341"/>
            <a:ext cx="56878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磁場彎曲粒子的軌跡，由彎曲度可以測得粒子能量</a:t>
            </a:r>
            <a:r>
              <a:rPr lang="en-US" sz="1800" dirty="0"/>
              <a:t>。</a:t>
            </a:r>
          </a:p>
        </p:txBody>
      </p:sp>
      <p:pic>
        <p:nvPicPr>
          <p:cNvPr id="3" name="Picture 4" descr="http://www.hep.wisc.edu/cms/CMS-Color-Label.gif">
            <a:extLst>
              <a:ext uri="{FF2B5EF4-FFF2-40B4-BE49-F238E27FC236}">
                <a16:creationId xmlns:a16="http://schemas.microsoft.com/office/drawing/2014/main" id="{D7C02A71-56CC-A34B-89B6-17F0953B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568" y="61248"/>
            <a:ext cx="1335882" cy="133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6137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5"/>
          <p:cNvSpPr txBox="1">
            <a:spLocks noChangeArrowheads="1"/>
          </p:cNvSpPr>
          <p:nvPr/>
        </p:nvSpPr>
        <p:spPr bwMode="auto">
          <a:xfrm>
            <a:off x="1736737" y="4835553"/>
            <a:ext cx="62865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可以模仿電力線決定電場的方式，由磁力線定義磁場：</a:t>
            </a:r>
            <a:endParaRPr lang="en-US" altLang="zh-TW" sz="1800" dirty="0"/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磁力線的切線方向即磁場方向，磁力線密度即當地磁場大小。</a:t>
            </a:r>
          </a:p>
        </p:txBody>
      </p:sp>
      <p:sp>
        <p:nvSpPr>
          <p:cNvPr id="1030" name="文字方塊 5"/>
          <p:cNvSpPr txBox="1">
            <a:spLocks noChangeArrowheads="1"/>
          </p:cNvSpPr>
          <p:nvPr/>
        </p:nvSpPr>
        <p:spPr bwMode="auto">
          <a:xfrm>
            <a:off x="1714500" y="5850490"/>
            <a:ext cx="696195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自然的猜想：磁鐵的磁力線由北極發出，由南極進入磁鐵？</a:t>
            </a:r>
          </a:p>
        </p:txBody>
      </p:sp>
      <p:pic>
        <p:nvPicPr>
          <p:cNvPr id="7174" name="Picture 7" descr="D:\Dropbox\Documents\課程\YoungTextBook\Images\Chapter27\A_Images\A_Figures_and_Photos\27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39" b="24564"/>
          <a:stretch>
            <a:fillRect/>
          </a:stretch>
        </p:blipFill>
        <p:spPr bwMode="auto">
          <a:xfrm>
            <a:off x="539552" y="1151191"/>
            <a:ext cx="471328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7316698" y="4819729"/>
                <a:ext cx="706539" cy="402931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16698" y="4819729"/>
                <a:ext cx="706539" cy="402931"/>
              </a:xfrm>
              <a:prstGeom prst="rect">
                <a:avLst/>
              </a:prstGeom>
              <a:blipFill>
                <a:blip r:embed="rId3"/>
                <a:stretch>
                  <a:fillRect t="-303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5" descr="F22_05">
            <a:extLst>
              <a:ext uri="{FF2B5EF4-FFF2-40B4-BE49-F238E27FC236}">
                <a16:creationId xmlns:a16="http://schemas.microsoft.com/office/drawing/2014/main" id="{2C58F63B-D936-5F5E-A583-EF47CB6D5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49"/>
          <a:stretch/>
        </p:blipFill>
        <p:spPr bwMode="auto">
          <a:xfrm rot="5400000">
            <a:off x="5761940" y="1509889"/>
            <a:ext cx="2016224" cy="250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746B33-BBF8-1175-264B-E84119AA7DF9}"/>
              </a:ext>
            </a:extLst>
          </p:cNvPr>
          <p:cNvSpPr txBox="1"/>
          <p:nvPr/>
        </p:nvSpPr>
        <p:spPr bwMode="auto">
          <a:xfrm>
            <a:off x="1714500" y="4345760"/>
            <a:ext cx="5256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TW" sz="1800" dirty="0"/>
              <a:t>一塊磁鐵周圍的磁力線，與電偶極的電力線相同。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/>
      <p:bldP spid="1030" grpId="0"/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1.bp.blogspot.com/_fqaF_pBXjbU/S_cfJ8p4s4I/AAAAAAAAAD4/xxTRMrBUn-k/s1600/Atlas_Ze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19" y="908720"/>
            <a:ext cx="7971689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DF734D3B-5ABB-465B-9E13-ED75519A843C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80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6880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5" descr="cms-endcap-beau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282700"/>
            <a:ext cx="5832475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Text Box 28"/>
          <p:cNvSpPr txBox="1">
            <a:spLocks noChangeArrowheads="1"/>
          </p:cNvSpPr>
          <p:nvPr/>
        </p:nvSpPr>
        <p:spPr bwMode="auto">
          <a:xfrm>
            <a:off x="827088" y="5300663"/>
            <a:ext cx="8651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>
                <a:solidFill>
                  <a:schemeClr val="bg1"/>
                </a:solidFill>
                <a:latin typeface="Tahoma" pitchFamily="34" charset="0"/>
              </a:rPr>
              <a:t>Scale !</a:t>
            </a:r>
          </a:p>
        </p:txBody>
      </p:sp>
      <p:sp>
        <p:nvSpPr>
          <p:cNvPr id="101380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7009B17E-6955-465D-BCD9-885A8B6234E6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81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6234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www.psl.wisc.edu/wp-content/themes/default/images/c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944688"/>
            <a:ext cx="5114925" cy="377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3" name="Picture 29" descr="YE-1-lowered-in-sha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1282700"/>
            <a:ext cx="2986088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211E609-3E6A-4FAB-91E2-83DE2EC94EE8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82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1883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http://home.fnal.gov/~skands/img/atla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1025525"/>
            <a:ext cx="7705725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4" descr="File:ATLAS-logo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377825"/>
            <a:ext cx="1143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8" name="矩形 3"/>
          <p:cNvSpPr>
            <a:spLocks noChangeArrowheads="1"/>
          </p:cNvSpPr>
          <p:nvPr/>
        </p:nvSpPr>
        <p:spPr bwMode="auto">
          <a:xfrm>
            <a:off x="2406650" y="428625"/>
            <a:ext cx="412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800" b="1">
                <a:latin typeface="Tahoma" pitchFamily="34" charset="0"/>
              </a:rPr>
              <a:t>ATLAS</a:t>
            </a:r>
            <a:r>
              <a:rPr lang="en-US" altLang="zh-TW" sz="1800">
                <a:latin typeface="Tahoma" pitchFamily="34" charset="0"/>
              </a:rPr>
              <a:t> (</a:t>
            </a:r>
            <a:r>
              <a:rPr lang="en-US" altLang="zh-TW" sz="1800" b="1">
                <a:latin typeface="Tahoma" pitchFamily="34" charset="0"/>
              </a:rPr>
              <a:t>A Toroidal LHC Apparatus</a:t>
            </a:r>
            <a:r>
              <a:rPr lang="en-US" altLang="zh-TW" sz="1800">
                <a:latin typeface="Tahoma" pitchFamily="34" charset="0"/>
              </a:rPr>
              <a:t>)</a:t>
            </a:r>
            <a:endParaRPr lang="zh-TW" altLang="en-US" sz="1800">
              <a:latin typeface="Tahoma" pitchFamily="34" charset="0"/>
            </a:endParaRPr>
          </a:p>
        </p:txBody>
      </p:sp>
      <p:sp>
        <p:nvSpPr>
          <p:cNvPr id="103429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3C2B0E0D-44D3-4043-8CA3-CD1DAEBF1067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83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88770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Inside: The giant project is the most enormous piece of scientific apparatus ever constructed, and is buried 100m beneath the 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439863"/>
            <a:ext cx="603885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5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DFB2C5E-EA0B-4C82-9E10-3B65B90D6236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84</a:t>
            </a:fld>
            <a:endParaRPr kumimoji="0" lang="en-US" altLang="zh-TW" sz="140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034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21F82F-4459-44CB-8F1A-EC4A99B6DCE5}" type="slidenum">
              <a:rPr lang="zh-TW" altLang="en-US" smtClean="0"/>
              <a:pPr>
                <a:defRPr/>
              </a:pPr>
              <a:t>85</a:t>
            </a:fld>
            <a:endParaRPr lang="en-US" altLang="zh-TW" dirty="0"/>
          </a:p>
        </p:txBody>
      </p:sp>
      <p:pic>
        <p:nvPicPr>
          <p:cNvPr id="3" name="Picture 2" descr="&amp;lt;strong&amp;gt;Figure 2.&amp;lt;/strong&amp;gt; Event recorded with the CMS detector in 2012 at a proton-proton centre-of-mass energy of 8 TeV. The event shows characteristics expected from the decay of the SM Higgs boson to a pair of Z bosons, one of which subsequently decays to a pair of electrons (green lines and green towers) and the other Z decays to a pair of muons (red lines). The event could also be due to known standard model background processes.&amp;lt;br /&amp;gt;&amp;lt;a href=&amp;quot;https://cdsweb.cern.ch/record/1459462/&amp;quot;&amp;gt;DOWNLOAD high-resolution images&amp;lt;/a&amp;g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72" y="450798"/>
            <a:ext cx="6861413" cy="4391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879672" y="5590733"/>
            <a:ext cx="76647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TW" sz="1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Event recorded with the CMS detector in 2012 at a proton-proton </a:t>
            </a:r>
            <a:r>
              <a:rPr lang="en-US" altLang="zh-TW" sz="1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centre</a:t>
            </a:r>
            <a:r>
              <a:rPr lang="en-US" altLang="zh-TW" sz="1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-of-mass energy of 8 </a:t>
            </a:r>
            <a:r>
              <a:rPr lang="en-US" altLang="zh-TW" sz="1400" dirty="0" err="1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TeV</a:t>
            </a:r>
            <a:r>
              <a:rPr lang="en-US" altLang="zh-TW" sz="14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. The event shows characteristics expected from the decay of the SM Higgs boson to a pair of Z bosons, one of which subsequently decays to a pair of electrons (green lines and green towers) and the other Z decays to a pair of muons (red lines).</a:t>
            </a:r>
            <a:endParaRPr lang="zh-TW" altLang="en-US" sz="1400" dirty="0">
              <a:latin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E8780E-E739-3F4E-B1C2-979FA506AD8A}"/>
              </a:ext>
            </a:extLst>
          </p:cNvPr>
          <p:cNvSpPr txBox="1"/>
          <p:nvPr/>
        </p:nvSpPr>
        <p:spPr>
          <a:xfrm>
            <a:off x="879672" y="4893252"/>
            <a:ext cx="826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W" sz="18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For one event, we record the tracks of charged partciles, the energy deposited in a certain direction at two layers and the tracks of muons! </a:t>
            </a:r>
          </a:p>
        </p:txBody>
      </p:sp>
    </p:spTree>
    <p:extLst>
      <p:ext uri="{BB962C8B-B14F-4D97-AF65-F5344CB8AC3E}">
        <p14:creationId xmlns:p14="http://schemas.microsoft.com/office/powerpoint/2010/main" val="15569173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A4BC8064-A386-4472-847E-6DEE90EA8134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86</a:t>
            </a:fld>
            <a:endParaRPr kumimoji="0" lang="en-US" altLang="zh-TW" sz="1400">
              <a:latin typeface="Tahoma" pitchFamily="34" charset="0"/>
            </a:endParaRPr>
          </a:p>
        </p:txBody>
      </p:sp>
      <p:pic>
        <p:nvPicPr>
          <p:cNvPr id="24579" name="圖片 2" descr="未命名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9" t="14822" r="28868" b="6667"/>
          <a:stretch>
            <a:fillRect/>
          </a:stretch>
        </p:blipFill>
        <p:spPr bwMode="auto">
          <a:xfrm>
            <a:off x="1552575" y="141288"/>
            <a:ext cx="5913438" cy="652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E75887E6-2D0B-4629-92F8-2CD972239408}" type="slidenum">
              <a:rPr kumimoji="0" lang="zh-TW" altLang="en-US" sz="1400" smtClean="0">
                <a:latin typeface="Tahoma" pitchFamily="34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87</a:t>
            </a:fld>
            <a:endParaRPr kumimoji="0" lang="en-US" altLang="zh-TW" sz="1400">
              <a:latin typeface="Tahoma" pitchFamily="34" charset="0"/>
            </a:endParaRPr>
          </a:p>
        </p:txBody>
      </p:sp>
      <p:pic>
        <p:nvPicPr>
          <p:cNvPr id="25603" name="圖片 2" descr="B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05"/>
          <a:stretch>
            <a:fillRect/>
          </a:stretch>
        </p:blipFill>
        <p:spPr bwMode="auto">
          <a:xfrm>
            <a:off x="2511425" y="436563"/>
            <a:ext cx="4595813" cy="583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4D3C1-D77C-2DB7-909B-946EF78DE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2919">
            <a:extLst>
              <a:ext uri="{FF2B5EF4-FFF2-40B4-BE49-F238E27FC236}">
                <a16:creationId xmlns:a16="http://schemas.microsoft.com/office/drawing/2014/main" id="{54719CFD-4759-2108-F7DC-F280201A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9" b="6367"/>
          <a:stretch>
            <a:fillRect/>
          </a:stretch>
        </p:blipFill>
        <p:spPr bwMode="auto">
          <a:xfrm>
            <a:off x="5508104" y="2924944"/>
            <a:ext cx="3240088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5" descr="F28_11">
            <a:extLst>
              <a:ext uri="{FF2B5EF4-FFF2-40B4-BE49-F238E27FC236}">
                <a16:creationId xmlns:a16="http://schemas.microsoft.com/office/drawing/2014/main" id="{86A51C9E-6233-84C5-954F-3808C53BC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00"/>
          <a:stretch>
            <a:fillRect/>
          </a:stretch>
        </p:blipFill>
        <p:spPr bwMode="auto">
          <a:xfrm>
            <a:off x="323329" y="2997969"/>
            <a:ext cx="5040313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文字方塊 3">
            <a:extLst>
              <a:ext uri="{FF2B5EF4-FFF2-40B4-BE49-F238E27FC236}">
                <a16:creationId xmlns:a16="http://schemas.microsoft.com/office/drawing/2014/main" id="{D4E40E7B-AE37-4987-0BFC-13BDB3994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240" y="2534810"/>
            <a:ext cx="4608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若粒子初速與磁場不垂直，則作螺旋狀運動</a:t>
            </a:r>
          </a:p>
        </p:txBody>
      </p:sp>
      <p:pic>
        <p:nvPicPr>
          <p:cNvPr id="5" name="Picture 4" descr="\\psf\Dropbox\Documents\課程\YoungTextBook\Images\Chapter27\A_Images\A_Figures_and_Photos\27_ChapSummary01.jpg">
            <a:extLst>
              <a:ext uri="{FF2B5EF4-FFF2-40B4-BE49-F238E27FC236}">
                <a16:creationId xmlns:a16="http://schemas.microsoft.com/office/drawing/2014/main" id="{4329107D-F62F-3FAF-D39A-0DE4672E2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85" y="909241"/>
            <a:ext cx="2856508" cy="1538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636749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Dropbox\Documents\課程\YoungTextBook\Images\Chapter27\A_Images\A_Figures_and_Photos\27_20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"/>
          <a:stretch/>
        </p:blipFill>
        <p:spPr bwMode="auto">
          <a:xfrm>
            <a:off x="393059" y="1412776"/>
            <a:ext cx="8547100" cy="419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8728B98E-D14D-AA48-8D2A-AAB4A6121D1B}"/>
              </a:ext>
            </a:extLst>
          </p:cNvPr>
          <p:cNvSpPr txBox="1"/>
          <p:nvPr/>
        </p:nvSpPr>
        <p:spPr bwMode="auto">
          <a:xfrm>
            <a:off x="4308798" y="635555"/>
            <a:ext cx="7200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800" dirty="0"/>
              <a:t>極光</a:t>
            </a:r>
            <a:endParaRPr kumimoji="1" lang="zh-TW" alt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67CA1-7A70-3C30-3FBC-4BE70BE666FE}"/>
              </a:ext>
            </a:extLst>
          </p:cNvPr>
          <p:cNvSpPr txBox="1"/>
          <p:nvPr/>
        </p:nvSpPr>
        <p:spPr bwMode="auto">
          <a:xfrm>
            <a:off x="393059" y="5673555"/>
            <a:ext cx="86412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太陽放出的大量帶電粒子，到達地球會繞著地球磁力線做螺旋運動</a:t>
            </a:r>
            <a:r>
              <a:rPr lang="en-US" sz="1800" dirty="0"/>
              <a:t>，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D:\Dropbox\Documents\課程\YoungTextBook\Images\Chapter27\A_Images\A_Figures_and_Photos\27_03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765175"/>
            <a:ext cx="6619875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文字方塊 3"/>
          <p:cNvSpPr txBox="1">
            <a:spLocks noChangeArrowheads="1"/>
          </p:cNvSpPr>
          <p:nvPr/>
        </p:nvSpPr>
        <p:spPr bwMode="auto">
          <a:xfrm>
            <a:off x="3348038" y="6021388"/>
            <a:ext cx="3240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/>
              <a:t>地球周圍有一個磁場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D:\Dropbox\Documents\課程\YoungTextBook\Images\Chapter27\A_Images\A_Figures_and_Photos\27_19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153870" cy="346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B1CCE7-A1C4-EDD0-743E-E8D276380BD5}"/>
              </a:ext>
            </a:extLst>
          </p:cNvPr>
          <p:cNvSpPr txBox="1"/>
          <p:nvPr/>
        </p:nvSpPr>
        <p:spPr bwMode="auto">
          <a:xfrm>
            <a:off x="2123728" y="4869160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磁力線彙集到兩極，會聚集形成磁場較大的區域</a:t>
            </a:r>
            <a:r>
              <a:rPr lang="en-US" sz="1800" dirty="0"/>
              <a:t>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8AB602-2BBF-551C-9607-349E6AED05C4}"/>
              </a:ext>
            </a:extLst>
          </p:cNvPr>
          <p:cNvSpPr txBox="1"/>
          <p:nvPr/>
        </p:nvSpPr>
        <p:spPr bwMode="auto">
          <a:xfrm>
            <a:off x="2123728" y="5266297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err="1"/>
              <a:t>如同一個瓶子的瓶口，稱為磁瓶</a:t>
            </a:r>
            <a:r>
              <a:rPr lang="en-US" sz="1800" dirty="0"/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CD8C1B-28AD-64C7-F64A-F7E686BAE865}"/>
              </a:ext>
            </a:extLst>
          </p:cNvPr>
          <p:cNvSpPr txBox="1"/>
          <p:nvPr/>
        </p:nvSpPr>
        <p:spPr bwMode="auto">
          <a:xfrm>
            <a:off x="2123728" y="5663791"/>
            <a:ext cx="57792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此處磁力線傾斜，磁力會有分量將帶電粒子推離兩極</a:t>
            </a:r>
            <a:r>
              <a:rPr lang="en-US" sz="1800" dirty="0"/>
              <a:t>。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Fig1b_bou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49" y="203754"/>
            <a:ext cx="3888432" cy="324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B1B984-9FC5-8DAF-F541-B2019385CA30}"/>
              </a:ext>
            </a:extLst>
          </p:cNvPr>
          <p:cNvSpPr txBox="1"/>
          <p:nvPr/>
        </p:nvSpPr>
        <p:spPr bwMode="auto">
          <a:xfrm>
            <a:off x="1403648" y="3565049"/>
            <a:ext cx="66247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帶電粒子的磁瓶內，快速來回來回兩極運動，而不落到地面</a:t>
            </a:r>
            <a:r>
              <a:rPr lang="en-US" sz="1800" dirty="0"/>
              <a:t>。</a:t>
            </a:r>
          </a:p>
        </p:txBody>
      </p:sp>
      <p:pic>
        <p:nvPicPr>
          <p:cNvPr id="3" name="Picture 4" descr="2922">
            <a:extLst>
              <a:ext uri="{FF2B5EF4-FFF2-40B4-BE49-F238E27FC236}">
                <a16:creationId xmlns:a16="http://schemas.microsoft.com/office/drawing/2014/main" id="{18E7D058-3748-357B-4B9A-F53A6FBEF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62494"/>
            <a:ext cx="3419743" cy="3331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5D8DABD5-4E11-0246-4B9B-6AFE23C2B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16170"/>
            <a:ext cx="4067945" cy="223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EF099B-8974-2C7D-F6A1-134F7EF50620}"/>
              </a:ext>
            </a:extLst>
          </p:cNvPr>
          <p:cNvSpPr txBox="1"/>
          <p:nvPr/>
        </p:nvSpPr>
        <p:spPr bwMode="auto">
          <a:xfrm>
            <a:off x="1403648" y="3934381"/>
            <a:ext cx="61206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/>
            <a:r>
              <a:rPr lang="en-GB" sz="1800" dirty="0" err="1">
                <a:latin typeface="Linux Libertine"/>
              </a:rPr>
              <a:t>稱為</a:t>
            </a:r>
            <a:r>
              <a:rPr lang="en-GB" sz="1800" b="0" i="0" u="none" strike="noStrike" dirty="0" err="1">
                <a:effectLst/>
                <a:latin typeface="Linux Libertine"/>
              </a:rPr>
              <a:t>Van</a:t>
            </a:r>
            <a:r>
              <a:rPr lang="en-GB" sz="1800" b="0" i="0" u="none" strike="noStrike" dirty="0">
                <a:effectLst/>
                <a:latin typeface="Linux Libertine"/>
              </a:rPr>
              <a:t> Allen radiation </a:t>
            </a:r>
            <a:r>
              <a:rPr lang="en-GB" sz="1800" b="0" i="0" u="none" strike="noStrike" dirty="0" err="1">
                <a:effectLst/>
                <a:latin typeface="Linux Libertine"/>
              </a:rPr>
              <a:t>belt。地磁對地球形成保護層</a:t>
            </a:r>
            <a:r>
              <a:rPr lang="en-GB" sz="1800" b="0" i="0" u="none" strike="noStrike" dirty="0">
                <a:effectLst/>
                <a:latin typeface="Linux Libertine"/>
              </a:rPr>
              <a:t>。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25B50A10-7E78-5C2D-8BA1-10EC9F2DB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792" y="1502776"/>
            <a:ext cx="3025192" cy="391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7D75C0-3C3A-670B-AA6D-5C4756EF4F2A}"/>
              </a:ext>
            </a:extLst>
          </p:cNvPr>
          <p:cNvSpPr txBox="1"/>
          <p:nvPr/>
        </p:nvSpPr>
        <p:spPr bwMode="auto">
          <a:xfrm>
            <a:off x="4985792" y="5589240"/>
            <a:ext cx="3312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solidFill>
                  <a:srgbClr val="202122"/>
                </a:solidFill>
                <a:effectLst/>
                <a:latin typeface="+mj-lt"/>
              </a:rPr>
              <a:t>Jupiter's variable radiation belts</a:t>
            </a:r>
            <a:endParaRPr lang="en-US" sz="1800" dirty="0">
              <a:latin typeface="+mj-lt"/>
            </a:endParaRPr>
          </a:p>
        </p:txBody>
      </p:sp>
      <p:pic>
        <p:nvPicPr>
          <p:cNvPr id="2052" name="Picture 4" descr="Studying the Van Allen Belts 60 Years After America's First Spacecraft -  NASA">
            <a:extLst>
              <a:ext uri="{FF2B5EF4-FFF2-40B4-BE49-F238E27FC236}">
                <a16:creationId xmlns:a16="http://schemas.microsoft.com/office/drawing/2014/main" id="{F4B5CB42-D893-636D-1A92-AAA4047EE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85" y="1502776"/>
            <a:ext cx="381348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F30929-2EE6-BF33-AB82-501EC85B8C89}"/>
              </a:ext>
            </a:extLst>
          </p:cNvPr>
          <p:cNvSpPr txBox="1"/>
          <p:nvPr/>
        </p:nvSpPr>
        <p:spPr bwMode="auto">
          <a:xfrm>
            <a:off x="347426" y="4681627"/>
            <a:ext cx="4572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800" b="0" i="0" u="none" strike="noStrike" dirty="0">
                <a:effectLst/>
                <a:latin typeface="+mj-lt"/>
              </a:rPr>
              <a:t>Shortly after launch on Aug. 30, 2012, particle detection instruments aboard NASA’s twin Van Allen Probes revealed to scientists the existence of a new, transient, third radiation belt around Earth, shown in this image.</a:t>
            </a: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31708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8D70A5-8595-F039-4B53-0135514E43D5}"/>
              </a:ext>
            </a:extLst>
          </p:cNvPr>
          <p:cNvSpPr txBox="1"/>
          <p:nvPr/>
        </p:nvSpPr>
        <p:spPr bwMode="auto">
          <a:xfrm>
            <a:off x="2286000" y="5301208"/>
            <a:ext cx="487828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400" b="0" i="0" u="none" strike="noStrike" dirty="0">
                <a:effectLst/>
                <a:latin typeface="+mj-lt"/>
              </a:rPr>
              <a:t>NASA’s Solar Dynamics Observatory captured these images of the solar flares, as seen in the bright flashes in the upper right, on May 5 and May 6. The image shows a subset of extreme ultraviolet light that highlights the extremely hot material in flares, colorized in </a:t>
            </a:r>
            <a:r>
              <a:rPr lang="en-GB" sz="1400" b="0" i="0" u="none" strike="noStrike" dirty="0" err="1">
                <a:effectLst/>
                <a:latin typeface="+mj-lt"/>
              </a:rPr>
              <a:t>teal.CreditCredit</a:t>
            </a:r>
            <a:r>
              <a:rPr lang="en-GB" sz="1400" b="0" i="0" u="none" strike="noStrike" dirty="0">
                <a:effectLst/>
                <a:latin typeface="+mj-lt"/>
              </a:rPr>
              <a:t>...NASA/SDO</a:t>
            </a:r>
            <a:endParaRPr lang="en-US" sz="1400" dirty="0">
              <a:latin typeface="+mj-lt"/>
            </a:endParaRPr>
          </a:p>
        </p:txBody>
      </p:sp>
      <p:pic>
        <p:nvPicPr>
          <p:cNvPr id="6" name="Solarstorm.mp4">
            <a:hlinkClick r:id="" action="ppaction://media"/>
            <a:extLst>
              <a:ext uri="{FF2B5EF4-FFF2-40B4-BE49-F238E27FC236}">
                <a16:creationId xmlns:a16="http://schemas.microsoft.com/office/drawing/2014/main" id="{FCA6AF47-3C59-8FE2-8723-22C8ACFD95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1052736"/>
            <a:ext cx="6120680" cy="40804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895C99-7B00-01E9-73B1-FA238C7DD5E1}"/>
              </a:ext>
            </a:extLst>
          </p:cNvPr>
          <p:cNvSpPr txBox="1"/>
          <p:nvPr/>
        </p:nvSpPr>
        <p:spPr bwMode="auto">
          <a:xfrm>
            <a:off x="4211960" y="503361"/>
            <a:ext cx="144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err="1"/>
              <a:t>太陽風暴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282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larstorm-vid2_wg_720p.mp4">
            <a:hlinkClick r:id="" action="ppaction://media"/>
            <a:extLst>
              <a:ext uri="{FF2B5EF4-FFF2-40B4-BE49-F238E27FC236}">
                <a16:creationId xmlns:a16="http://schemas.microsoft.com/office/drawing/2014/main" id="{1C7D2706-4371-DB88-12A5-83BA990C70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764704"/>
            <a:ext cx="7596336" cy="4259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B9346B-6798-F740-5F78-5F64B2B01231}"/>
              </a:ext>
            </a:extLst>
          </p:cNvPr>
          <p:cNvSpPr txBox="1"/>
          <p:nvPr/>
        </p:nvSpPr>
        <p:spPr bwMode="auto">
          <a:xfrm>
            <a:off x="1835696" y="5316341"/>
            <a:ext cx="620992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NASA’s Solar Dynamics Observatory captured these images of the solar flares, as seen in the bright flashes in the left image (a May 8 flare) and the right image (a May 7 flare). The image shows a subset of extreme ultraviolet light that highlights the extremely hot material in flares, colorized in </a:t>
            </a:r>
            <a:r>
              <a:rPr lang="en-US" sz="1600" dirty="0" err="1"/>
              <a:t>orange.CreditCredit</a:t>
            </a:r>
            <a:r>
              <a:rPr lang="en-US" sz="1600" dirty="0"/>
              <a:t>...NASA/SDO</a:t>
            </a:r>
          </a:p>
        </p:txBody>
      </p:sp>
    </p:spTree>
    <p:extLst>
      <p:ext uri="{BB962C8B-B14F-4D97-AF65-F5344CB8AC3E}">
        <p14:creationId xmlns:p14="http://schemas.microsoft.com/office/powerpoint/2010/main" val="405334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F6C09FFD-BD72-A04D-F932-820167BE26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062" y="963369"/>
            <a:ext cx="5405908" cy="414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447960-3163-A2AD-A869-41D27871084F}"/>
              </a:ext>
            </a:extLst>
          </p:cNvPr>
          <p:cNvSpPr txBox="1"/>
          <p:nvPr/>
        </p:nvSpPr>
        <p:spPr bwMode="auto">
          <a:xfrm>
            <a:off x="1799593" y="5297559"/>
            <a:ext cx="52565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但偶而發生的太陽風暴會瞬間產生大量帶電粒子</a:t>
            </a:r>
            <a:r>
              <a:rPr lang="en-US" sz="1800" dirty="0"/>
              <a:t>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652649-379F-F0A2-D50D-3A535E90EFC1}"/>
              </a:ext>
            </a:extLst>
          </p:cNvPr>
          <p:cNvSpPr txBox="1"/>
          <p:nvPr/>
        </p:nvSpPr>
        <p:spPr bwMode="auto">
          <a:xfrm>
            <a:off x="1814953" y="6036223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大量帶電粒子不再被拘束而落到地球表面，就形成極光</a:t>
            </a:r>
            <a:r>
              <a:rPr lang="en-US" sz="1800" dirty="0"/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77BCA-558E-129A-BA85-9F9E60A5F978}"/>
              </a:ext>
            </a:extLst>
          </p:cNvPr>
          <p:cNvSpPr txBox="1"/>
          <p:nvPr/>
        </p:nvSpPr>
        <p:spPr bwMode="auto">
          <a:xfrm>
            <a:off x="1812062" y="5666891"/>
            <a:ext cx="6408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像風暴一樣會拉平磁瓶磁力線的彎曲，瓶口消失</a:t>
            </a:r>
            <a:r>
              <a:rPr lang="en-US" sz="1800" dirty="0"/>
              <a:t>，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DFA7D40-0079-D21B-041C-C66268A89110}"/>
              </a:ext>
            </a:extLst>
          </p:cNvPr>
          <p:cNvCxnSpPr>
            <a:cxnSpLocks/>
          </p:cNvCxnSpPr>
          <p:nvPr/>
        </p:nvCxnSpPr>
        <p:spPr>
          <a:xfrm>
            <a:off x="1812062" y="689047"/>
            <a:ext cx="1448082" cy="2235860"/>
          </a:xfrm>
          <a:prstGeom prst="straightConnector1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A28527-F8A1-6AA2-02C6-A51A1CB3A410}"/>
              </a:ext>
            </a:extLst>
          </p:cNvPr>
          <p:cNvCxnSpPr>
            <a:cxnSpLocks/>
          </p:cNvCxnSpPr>
          <p:nvPr/>
        </p:nvCxnSpPr>
        <p:spPr>
          <a:xfrm flipH="1">
            <a:off x="3563888" y="594037"/>
            <a:ext cx="720080" cy="2307905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5" descr="F28_1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80728"/>
            <a:ext cx="38322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631811-1F3B-B133-F277-E2B3E7C5B23B}"/>
              </a:ext>
            </a:extLst>
          </p:cNvPr>
          <p:cNvSpPr txBox="1"/>
          <p:nvPr/>
        </p:nvSpPr>
        <p:spPr bwMode="auto">
          <a:xfrm>
            <a:off x="1907704" y="5301208"/>
            <a:ext cx="66967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 err="1"/>
              <a:t>落入大氣層的帶電粒子與大氣層氣體分子碰撞時就發出極光</a:t>
            </a:r>
            <a:r>
              <a:rPr lang="en-US" sz="1800" dirty="0"/>
              <a:t>。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圖片 1" descr="aurora_img_20052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631" y="1792287"/>
            <a:ext cx="3868738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文字方塊 2"/>
          <p:cNvSpPr txBox="1">
            <a:spLocks noChangeArrowheads="1"/>
          </p:cNvSpPr>
          <p:nvPr/>
        </p:nvSpPr>
        <p:spPr bwMode="auto">
          <a:xfrm>
            <a:off x="4356100" y="1196975"/>
            <a:ext cx="10715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極光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圖片 1" descr="Aurora-Boreal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380312" cy="553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圖片 1" descr="aurora_andreass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909" y="332656"/>
            <a:ext cx="3918181" cy="5877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2612909" y="6356067"/>
            <a:ext cx="557028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600" dirty="0"/>
              <a:t>長及高可達數千公里，厚度卻只有數百公尺！</a:t>
            </a:r>
          </a:p>
        </p:txBody>
      </p:sp>
    </p:spTree>
    <p:extLst>
      <p:ext uri="{BB962C8B-B14F-4D97-AF65-F5344CB8AC3E}">
        <p14:creationId xmlns:p14="http://schemas.microsoft.com/office/powerpoint/2010/main" val="1398547909"/>
      </p:ext>
    </p:extLst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預設簡報設計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>
          <a:defRPr sz="1800" dirty="0"/>
        </a:defPPr>
      </a:lstStyle>
    </a:spDef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spcBef>
            <a:spcPct val="50000"/>
          </a:spcBef>
          <a:defRPr sz="1800" dirty="0" smtClean="0"/>
        </a:defPPr>
      </a:lstStyle>
    </a:txDef>
  </a:objectDefaults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6535</TotalTime>
  <Words>2590</Words>
  <Application>Microsoft Macintosh PowerPoint</Application>
  <PresentationFormat>On-screen Show (4:3)</PresentationFormat>
  <Paragraphs>318</Paragraphs>
  <Slides>109</Slides>
  <Notes>0</Notes>
  <HiddenSlides>3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109</vt:i4>
      </vt:variant>
    </vt:vector>
  </HeadingPairs>
  <TitlesOfParts>
    <vt:vector size="117" baseType="lpstr">
      <vt:lpstr>Linux Libertine</vt:lpstr>
      <vt:lpstr>Arial</vt:lpstr>
      <vt:lpstr>Calibri</vt:lpstr>
      <vt:lpstr>Cambria Math</vt:lpstr>
      <vt:lpstr>Tahoma</vt:lpstr>
      <vt:lpstr>Times New Roman</vt:lpstr>
      <vt:lpstr>預設簡報設計</vt:lpstr>
      <vt:lpstr>方程式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Large Hadron Collider (LHC)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Chia-Hung Chang</dc:creator>
  <cp:lastModifiedBy>Chia-Hung Vincent Chang</cp:lastModifiedBy>
  <cp:revision>280</cp:revision>
  <dcterms:created xsi:type="dcterms:W3CDTF">1601-01-01T00:00:00Z</dcterms:created>
  <dcterms:modified xsi:type="dcterms:W3CDTF">2025-04-28T04:59:14Z</dcterms:modified>
</cp:coreProperties>
</file>