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3" r:id="rId2"/>
    <p:sldId id="329" r:id="rId3"/>
    <p:sldId id="340" r:id="rId4"/>
    <p:sldId id="341" r:id="rId5"/>
    <p:sldId id="500" r:id="rId6"/>
    <p:sldId id="499" r:id="rId7"/>
    <p:sldId id="330" r:id="rId8"/>
    <p:sldId id="348" r:id="rId9"/>
    <p:sldId id="352" r:id="rId10"/>
    <p:sldId id="349" r:id="rId11"/>
    <p:sldId id="1912" r:id="rId12"/>
    <p:sldId id="350" r:id="rId13"/>
    <p:sldId id="507" r:id="rId14"/>
    <p:sldId id="351" r:id="rId15"/>
    <p:sldId id="502" r:id="rId16"/>
    <p:sldId id="343" r:id="rId17"/>
    <p:sldId id="513" r:id="rId18"/>
    <p:sldId id="344" r:id="rId19"/>
    <p:sldId id="506" r:id="rId20"/>
    <p:sldId id="354" r:id="rId21"/>
    <p:sldId id="509" r:id="rId22"/>
    <p:sldId id="355" r:id="rId23"/>
    <p:sldId id="510" r:id="rId24"/>
    <p:sldId id="358" r:id="rId25"/>
    <p:sldId id="514" r:id="rId26"/>
    <p:sldId id="518" r:id="rId27"/>
    <p:sldId id="517" r:id="rId28"/>
    <p:sldId id="511" r:id="rId29"/>
    <p:sldId id="504" r:id="rId30"/>
    <p:sldId id="505" r:id="rId31"/>
    <p:sldId id="512" r:id="rId32"/>
    <p:sldId id="339" r:id="rId33"/>
    <p:sldId id="411" r:id="rId34"/>
    <p:sldId id="331" r:id="rId35"/>
    <p:sldId id="522" r:id="rId36"/>
    <p:sldId id="515" r:id="rId37"/>
    <p:sldId id="368" r:id="rId38"/>
    <p:sldId id="337" r:id="rId39"/>
    <p:sldId id="523" r:id="rId40"/>
    <p:sldId id="524" r:id="rId41"/>
    <p:sldId id="371" r:id="rId42"/>
    <p:sldId id="376" r:id="rId43"/>
    <p:sldId id="541" r:id="rId44"/>
    <p:sldId id="525" r:id="rId45"/>
    <p:sldId id="417" r:id="rId46"/>
    <p:sldId id="521" r:id="rId47"/>
    <p:sldId id="538" r:id="rId48"/>
    <p:sldId id="361" r:id="rId49"/>
    <p:sldId id="516" r:id="rId50"/>
    <p:sldId id="338" r:id="rId51"/>
    <p:sldId id="332" r:id="rId52"/>
    <p:sldId id="497" r:id="rId53"/>
    <p:sldId id="498" r:id="rId54"/>
    <p:sldId id="334" r:id="rId55"/>
    <p:sldId id="335" r:id="rId56"/>
    <p:sldId id="345" r:id="rId57"/>
    <p:sldId id="528" r:id="rId58"/>
    <p:sldId id="526" r:id="rId59"/>
    <p:sldId id="1827" r:id="rId60"/>
    <p:sldId id="372" r:id="rId61"/>
    <p:sldId id="527" r:id="rId62"/>
    <p:sldId id="1907" r:id="rId63"/>
    <p:sldId id="545" r:id="rId64"/>
    <p:sldId id="1908" r:id="rId65"/>
    <p:sldId id="546" r:id="rId66"/>
    <p:sldId id="1860" r:id="rId67"/>
    <p:sldId id="1862" r:id="rId68"/>
    <p:sldId id="1909" r:id="rId69"/>
    <p:sldId id="1910" r:id="rId70"/>
    <p:sldId id="1904" r:id="rId71"/>
    <p:sldId id="381" r:id="rId72"/>
    <p:sldId id="544" r:id="rId73"/>
    <p:sldId id="365" r:id="rId74"/>
    <p:sldId id="543" r:id="rId75"/>
    <p:sldId id="547" r:id="rId76"/>
    <p:sldId id="378" r:id="rId77"/>
    <p:sldId id="375" r:id="rId78"/>
    <p:sldId id="532" r:id="rId79"/>
    <p:sldId id="548" r:id="rId80"/>
    <p:sldId id="1879" r:id="rId81"/>
    <p:sldId id="1885" r:id="rId82"/>
    <p:sldId id="1911" r:id="rId83"/>
    <p:sldId id="1883" r:id="rId84"/>
    <p:sldId id="1884" r:id="rId85"/>
    <p:sldId id="377" r:id="rId86"/>
    <p:sldId id="380" r:id="rId87"/>
    <p:sldId id="379" r:id="rId88"/>
    <p:sldId id="366" r:id="rId89"/>
    <p:sldId id="533" r:id="rId90"/>
    <p:sldId id="382" r:id="rId91"/>
    <p:sldId id="542" r:id="rId92"/>
    <p:sldId id="550" r:id="rId93"/>
    <p:sldId id="534" r:id="rId94"/>
    <p:sldId id="551" r:id="rId95"/>
    <p:sldId id="552" r:id="rId96"/>
    <p:sldId id="367" r:id="rId97"/>
    <p:sldId id="535" r:id="rId98"/>
    <p:sldId id="536" r:id="rId99"/>
    <p:sldId id="537" r:id="rId100"/>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2E5"/>
    <a:srgbClr val="DEE1E1"/>
    <a:srgbClr val="FF6C38"/>
    <a:srgbClr val="FFEFC6"/>
    <a:srgbClr val="FFFF99"/>
    <a:srgbClr val="FF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0"/>
  </p:normalViewPr>
  <p:slideViewPr>
    <p:cSldViewPr>
      <p:cViewPr varScale="1">
        <p:scale>
          <a:sx n="124" d="100"/>
          <a:sy n="124" d="100"/>
        </p:scale>
        <p:origin x="128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Hung Chang" userId="22570047_tp_dropbox" providerId="OAuth2" clId="{DF25B56F-D22A-004F-9D00-1C31AC467BF4}"/>
    <pc:docChg chg="undo redo custSel modSld">
      <pc:chgData name="Chia-Hung Chang" userId="22570047_tp_dropbox" providerId="OAuth2" clId="{DF25B56F-D22A-004F-9D00-1C31AC467BF4}" dt="2020-05-05T09:11:47.955" v="156" actId="20577"/>
      <pc:docMkLst>
        <pc:docMk/>
      </pc:docMkLst>
      <pc:sldChg chg="delSp modSp">
        <pc:chgData name="Chia-Hung Chang" userId="22570047_tp_dropbox" providerId="OAuth2" clId="{DF25B56F-D22A-004F-9D00-1C31AC467BF4}" dt="2020-05-05T08:54:29.307" v="58" actId="21"/>
        <pc:sldMkLst>
          <pc:docMk/>
          <pc:sldMk cId="1879218346" sldId="332"/>
        </pc:sldMkLst>
        <pc:spChg chg="mod">
          <ac:chgData name="Chia-Hung Chang" userId="22570047_tp_dropbox" providerId="OAuth2" clId="{DF25B56F-D22A-004F-9D00-1C31AC467BF4}" dt="2020-05-05T08:53:03.061" v="46" actId="20577"/>
          <ac:spMkLst>
            <pc:docMk/>
            <pc:sldMk cId="1879218346" sldId="332"/>
            <ac:spMk id="14338" creationId="{00000000-0000-0000-0000-000000000000}"/>
          </ac:spMkLst>
        </pc:spChg>
        <pc:spChg chg="mod">
          <ac:chgData name="Chia-Hung Chang" userId="22570047_tp_dropbox" providerId="OAuth2" clId="{DF25B56F-D22A-004F-9D00-1C31AC467BF4}" dt="2020-05-05T08:53:26.361" v="54" actId="14100"/>
          <ac:spMkLst>
            <pc:docMk/>
            <pc:sldMk cId="1879218346" sldId="332"/>
            <ac:spMk id="14342" creationId="{00000000-0000-0000-0000-000000000000}"/>
          </ac:spMkLst>
        </pc:spChg>
        <pc:picChg chg="del mod">
          <ac:chgData name="Chia-Hung Chang" userId="22570047_tp_dropbox" providerId="OAuth2" clId="{DF25B56F-D22A-004F-9D00-1C31AC467BF4}" dt="2020-05-05T08:54:29.307" v="58" actId="21"/>
          <ac:picMkLst>
            <pc:docMk/>
            <pc:sldMk cId="1879218346" sldId="332"/>
            <ac:picMk id="22530" creationId="{00000000-0000-0000-0000-000000000000}"/>
          </ac:picMkLst>
        </pc:picChg>
      </pc:sldChg>
      <pc:sldChg chg="delSp modSp">
        <pc:chgData name="Chia-Hung Chang" userId="22570047_tp_dropbox" providerId="OAuth2" clId="{DF25B56F-D22A-004F-9D00-1C31AC467BF4}" dt="2020-05-05T09:03:29.872" v="73" actId="1076"/>
        <pc:sldMkLst>
          <pc:docMk/>
          <pc:sldMk cId="2286009302" sldId="334"/>
        </pc:sldMkLst>
        <pc:picChg chg="del">
          <ac:chgData name="Chia-Hung Chang" userId="22570047_tp_dropbox" providerId="OAuth2" clId="{DF25B56F-D22A-004F-9D00-1C31AC467BF4}" dt="2020-05-05T09:03:23.863" v="71" actId="478"/>
          <ac:picMkLst>
            <pc:docMk/>
            <pc:sldMk cId="2286009302" sldId="334"/>
            <ac:picMk id="17410" creationId="{00000000-0000-0000-0000-000000000000}"/>
          </ac:picMkLst>
        </pc:picChg>
        <pc:picChg chg="mod">
          <ac:chgData name="Chia-Hung Chang" userId="22570047_tp_dropbox" providerId="OAuth2" clId="{DF25B56F-D22A-004F-9D00-1C31AC467BF4}" dt="2020-05-05T09:03:29.872" v="73" actId="1076"/>
          <ac:picMkLst>
            <pc:docMk/>
            <pc:sldMk cId="2286009302" sldId="334"/>
            <ac:picMk id="17411" creationId="{00000000-0000-0000-0000-000000000000}"/>
          </ac:picMkLst>
        </pc:picChg>
      </pc:sldChg>
      <pc:sldChg chg="addSp modSp">
        <pc:chgData name="Chia-Hung Chang" userId="22570047_tp_dropbox" providerId="OAuth2" clId="{DF25B56F-D22A-004F-9D00-1C31AC467BF4}" dt="2020-05-05T09:05:15.796" v="75" actId="1076"/>
        <pc:sldMkLst>
          <pc:docMk/>
          <pc:sldMk cId="3011698675" sldId="335"/>
        </pc:sldMkLst>
        <pc:spChg chg="add mod">
          <ac:chgData name="Chia-Hung Chang" userId="22570047_tp_dropbox" providerId="OAuth2" clId="{DF25B56F-D22A-004F-9D00-1C31AC467BF4}" dt="2020-05-05T09:05:15.796" v="75" actId="1076"/>
          <ac:spMkLst>
            <pc:docMk/>
            <pc:sldMk cId="3011698675" sldId="335"/>
            <ac:spMk id="2" creationId="{58CF7C48-674E-E74E-9CA0-D8D176420A32}"/>
          </ac:spMkLst>
        </pc:spChg>
      </pc:sldChg>
      <pc:sldChg chg="addSp modSp">
        <pc:chgData name="Chia-Hung Chang" userId="22570047_tp_dropbox" providerId="OAuth2" clId="{DF25B56F-D22A-004F-9D00-1C31AC467BF4}" dt="2020-05-05T08:54:36.690" v="60" actId="1076"/>
        <pc:sldMkLst>
          <pc:docMk/>
          <pc:sldMk cId="130699261" sldId="338"/>
        </pc:sldMkLst>
        <pc:picChg chg="add mod">
          <ac:chgData name="Chia-Hung Chang" userId="22570047_tp_dropbox" providerId="OAuth2" clId="{DF25B56F-D22A-004F-9D00-1C31AC467BF4}" dt="2020-05-05T08:54:36.690" v="60" actId="1076"/>
          <ac:picMkLst>
            <pc:docMk/>
            <pc:sldMk cId="130699261" sldId="338"/>
            <ac:picMk id="4" creationId="{B440577F-252F-B345-91A6-F76182D3B5E5}"/>
          </ac:picMkLst>
        </pc:picChg>
      </pc:sldChg>
      <pc:sldChg chg="addSp delSp modSp">
        <pc:chgData name="Chia-Hung Chang" userId="22570047_tp_dropbox" providerId="OAuth2" clId="{DF25B56F-D22A-004F-9D00-1C31AC467BF4}" dt="2020-05-05T09:09:40.567" v="154" actId="20577"/>
        <pc:sldMkLst>
          <pc:docMk/>
          <pc:sldMk cId="1678935935" sldId="345"/>
        </pc:sldMkLst>
        <pc:spChg chg="add mod">
          <ac:chgData name="Chia-Hung Chang" userId="22570047_tp_dropbox" providerId="OAuth2" clId="{DF25B56F-D22A-004F-9D00-1C31AC467BF4}" dt="2020-05-05T09:09:10.840" v="145" actId="1076"/>
          <ac:spMkLst>
            <pc:docMk/>
            <pc:sldMk cId="1678935935" sldId="345"/>
            <ac:spMk id="3" creationId="{9D2B3F82-4F13-B544-8DD4-758E8FAA5EE2}"/>
          </ac:spMkLst>
        </pc:spChg>
        <pc:spChg chg="add del mod">
          <ac:chgData name="Chia-Hung Chang" userId="22570047_tp_dropbox" providerId="OAuth2" clId="{DF25B56F-D22A-004F-9D00-1C31AC467BF4}" dt="2020-05-05T09:08:01.965" v="117" actId="478"/>
          <ac:spMkLst>
            <pc:docMk/>
            <pc:sldMk cId="1678935935" sldId="345"/>
            <ac:spMk id="4" creationId="{E0FEA8AC-CF76-F746-A452-3E2AE526833B}"/>
          </ac:spMkLst>
        </pc:spChg>
        <pc:spChg chg="mod">
          <ac:chgData name="Chia-Hung Chang" userId="22570047_tp_dropbox" providerId="OAuth2" clId="{DF25B56F-D22A-004F-9D00-1C31AC467BF4}" dt="2020-05-05T09:07:24.274" v="113" actId="1076"/>
          <ac:spMkLst>
            <pc:docMk/>
            <pc:sldMk cId="1678935935" sldId="345"/>
            <ac:spMk id="5" creationId="{00000000-0000-0000-0000-000000000000}"/>
          </ac:spMkLst>
        </pc:spChg>
        <pc:spChg chg="mod">
          <ac:chgData name="Chia-Hung Chang" userId="22570047_tp_dropbox" providerId="OAuth2" clId="{DF25B56F-D22A-004F-9D00-1C31AC467BF4}" dt="2020-05-05T09:09:40.567" v="154" actId="20577"/>
          <ac:spMkLst>
            <pc:docMk/>
            <pc:sldMk cId="1678935935" sldId="345"/>
            <ac:spMk id="6" creationId="{00000000-0000-0000-0000-000000000000}"/>
          </ac:spMkLst>
        </pc:spChg>
      </pc:sldChg>
      <pc:sldChg chg="modSp">
        <pc:chgData name="Chia-Hung Chang" userId="22570047_tp_dropbox" providerId="OAuth2" clId="{DF25B56F-D22A-004F-9D00-1C31AC467BF4}" dt="2020-05-05T09:11:47.955" v="156" actId="20577"/>
        <pc:sldMkLst>
          <pc:docMk/>
          <pc:sldMk cId="3059610262" sldId="360"/>
        </pc:sldMkLst>
        <pc:spChg chg="mod">
          <ac:chgData name="Chia-Hung Chang" userId="22570047_tp_dropbox" providerId="OAuth2" clId="{DF25B56F-D22A-004F-9D00-1C31AC467BF4}" dt="2020-05-05T09:11:47.955" v="156" actId="20577"/>
          <ac:spMkLst>
            <pc:docMk/>
            <pc:sldMk cId="3059610262" sldId="360"/>
            <ac:spMk id="2" creationId="{00000000-0000-0000-0000-000000000000}"/>
          </ac:spMkLst>
        </pc:spChg>
      </pc:sldChg>
      <pc:sldChg chg="modSp">
        <pc:chgData name="Chia-Hung Chang" userId="22570047_tp_dropbox" providerId="OAuth2" clId="{DF25B56F-D22A-004F-9D00-1C31AC467BF4}" dt="2020-05-05T08:52:29.987" v="39" actId="14100"/>
        <pc:sldMkLst>
          <pc:docMk/>
          <pc:sldMk cId="1558846415" sldId="361"/>
        </pc:sldMkLst>
        <pc:spChg chg="mod">
          <ac:chgData name="Chia-Hung Chang" userId="22570047_tp_dropbox" providerId="OAuth2" clId="{DF25B56F-D22A-004F-9D00-1C31AC467BF4}" dt="2020-05-05T08:52:02.567" v="34" actId="14100"/>
          <ac:spMkLst>
            <pc:docMk/>
            <pc:sldMk cId="1558846415" sldId="361"/>
            <ac:spMk id="3" creationId="{00000000-0000-0000-0000-000000000000}"/>
          </ac:spMkLst>
        </pc:spChg>
        <pc:spChg chg="mod">
          <ac:chgData name="Chia-Hung Chang" userId="22570047_tp_dropbox" providerId="OAuth2" clId="{DF25B56F-D22A-004F-9D00-1C31AC467BF4}" dt="2020-05-05T08:52:29.987" v="39" actId="14100"/>
          <ac:spMkLst>
            <pc:docMk/>
            <pc:sldMk cId="1558846415" sldId="361"/>
            <ac:spMk id="7" creationId="{00000000-0000-0000-0000-000000000000}"/>
          </ac:spMkLst>
        </pc:spChg>
      </pc:sldChg>
      <pc:sldChg chg="modSp">
        <pc:chgData name="Chia-Hung Chang" userId="22570047_tp_dropbox" providerId="OAuth2" clId="{DF25B56F-D22A-004F-9D00-1C31AC467BF4}" dt="2020-05-05T08:49:42.547" v="32" actId="20577"/>
        <pc:sldMkLst>
          <pc:docMk/>
          <pc:sldMk cId="3702521000" sldId="368"/>
        </pc:sldMkLst>
        <pc:spChg chg="mod">
          <ac:chgData name="Chia-Hung Chang" userId="22570047_tp_dropbox" providerId="OAuth2" clId="{DF25B56F-D22A-004F-9D00-1C31AC467BF4}" dt="2020-05-05T08:49:42.547" v="32" actId="20577"/>
          <ac:spMkLst>
            <pc:docMk/>
            <pc:sldMk cId="3702521000" sldId="368"/>
            <ac:spMk id="13" creationId="{00000000-0000-0000-0000-000000000000}"/>
          </ac:spMkLst>
        </pc:spChg>
      </pc:sldChg>
      <pc:sldChg chg="modSp">
        <pc:chgData name="Chia-Hung Chang" userId="22570047_tp_dropbox" providerId="OAuth2" clId="{DF25B56F-D22A-004F-9D00-1C31AC467BF4}" dt="2020-05-05T08:55:05.321" v="66" actId="1076"/>
        <pc:sldMkLst>
          <pc:docMk/>
          <pc:sldMk cId="2951848218" sldId="497"/>
        </pc:sldMkLst>
        <pc:spChg chg="mod">
          <ac:chgData name="Chia-Hung Chang" userId="22570047_tp_dropbox" providerId="OAuth2" clId="{DF25B56F-D22A-004F-9D00-1C31AC467BF4}" dt="2020-05-05T08:55:05.321" v="66" actId="1076"/>
          <ac:spMkLst>
            <pc:docMk/>
            <pc:sldMk cId="2951848218" sldId="497"/>
            <ac:spMk id="14342" creationId="{00000000-0000-0000-0000-000000000000}"/>
          </ac:spMkLst>
        </pc:spChg>
      </pc:sldChg>
      <pc:sldChg chg="addSp delSp modSp">
        <pc:chgData name="Chia-Hung Chang" userId="22570047_tp_dropbox" providerId="OAuth2" clId="{DF25B56F-D22A-004F-9D00-1C31AC467BF4}" dt="2020-05-05T08:56:32.123" v="70" actId="1076"/>
        <pc:sldMkLst>
          <pc:docMk/>
          <pc:sldMk cId="2438086469" sldId="498"/>
        </pc:sldMkLst>
        <pc:spChg chg="mod">
          <ac:chgData name="Chia-Hung Chang" userId="22570047_tp_dropbox" providerId="OAuth2" clId="{DF25B56F-D22A-004F-9D00-1C31AC467BF4}" dt="2020-05-05T08:56:32.123" v="70" actId="1076"/>
          <ac:spMkLst>
            <pc:docMk/>
            <pc:sldMk cId="2438086469" sldId="498"/>
            <ac:spMk id="15365" creationId="{00000000-0000-0000-0000-000000000000}"/>
          </ac:spMkLst>
        </pc:spChg>
        <pc:picChg chg="add del">
          <ac:chgData name="Chia-Hung Chang" userId="22570047_tp_dropbox" providerId="OAuth2" clId="{DF25B56F-D22A-004F-9D00-1C31AC467BF4}" dt="2020-05-05T08:56:27.406" v="69" actId="22"/>
          <ac:picMkLst>
            <pc:docMk/>
            <pc:sldMk cId="2438086469" sldId="498"/>
            <ac:picMk id="5" creationId="{0D2F4D44-A36D-FC43-A602-E90AF05B8AFE}"/>
          </ac:picMkLst>
        </pc:picChg>
      </pc:sldChg>
    </pc:docChg>
  </pc:docChgLst>
  <pc:docChgLst>
    <pc:chgData name="Chia-Hung Chang" userId="22570047_tp_dropbox" providerId="OAuth2" clId="{3B231DC5-10F6-5D41-A93B-5762314A498F}"/>
    <pc:docChg chg="modSld">
      <pc:chgData name="Chia-Hung Chang" userId="22570047_tp_dropbox" providerId="OAuth2" clId="{3B231DC5-10F6-5D41-A93B-5762314A498F}" dt="2019-05-28T14:45:45.563" v="0" actId="1076"/>
      <pc:docMkLst>
        <pc:docMk/>
      </pc:docMkLst>
      <pc:sldChg chg="modSp">
        <pc:chgData name="Chia-Hung Chang" userId="22570047_tp_dropbox" providerId="OAuth2" clId="{3B231DC5-10F6-5D41-A93B-5762314A498F}" dt="2019-05-28T14:45:45.563" v="0" actId="1076"/>
        <pc:sldMkLst>
          <pc:docMk/>
          <pc:sldMk cId="3011698675" sldId="335"/>
        </pc:sldMkLst>
        <pc:spChg chg="mod">
          <ac:chgData name="Chia-Hung Chang" userId="22570047_tp_dropbox" providerId="OAuth2" clId="{3B231DC5-10F6-5D41-A93B-5762314A498F}" dt="2019-05-28T14:45:45.563" v="0" actId="1076"/>
          <ac:spMkLst>
            <pc:docMk/>
            <pc:sldMk cId="3011698675" sldId="335"/>
            <ac:spMk id="1844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BF0300-22D9-496A-8872-6538E9727E52}" type="slidenum">
              <a:rPr lang="zh-TW" altLang="en-US"/>
              <a:pPr>
                <a:defRPr/>
              </a:pPr>
              <a:t>‹#›</a:t>
            </a:fld>
            <a:endParaRPr lang="en-US" altLang="zh-TW"/>
          </a:p>
        </p:txBody>
      </p:sp>
    </p:spTree>
    <p:extLst>
      <p:ext uri="{BB962C8B-B14F-4D97-AF65-F5344CB8AC3E}">
        <p14:creationId xmlns:p14="http://schemas.microsoft.com/office/powerpoint/2010/main" val="532106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0C7314-CDDD-48E7-8CC7-C1220237C36B}" type="slidenum">
              <a:rPr lang="zh-TW" altLang="en-US"/>
              <a:pPr>
                <a:defRPr/>
              </a:pPr>
              <a:t>‹#›</a:t>
            </a:fld>
            <a:endParaRPr lang="en-US" altLang="zh-TW"/>
          </a:p>
        </p:txBody>
      </p:sp>
    </p:spTree>
    <p:extLst>
      <p:ext uri="{BB962C8B-B14F-4D97-AF65-F5344CB8AC3E}">
        <p14:creationId xmlns:p14="http://schemas.microsoft.com/office/powerpoint/2010/main" val="43329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AB91076-DE94-4FA6-A5B7-B58AE9EE00BD}" type="slidenum">
              <a:rPr lang="zh-TW" altLang="en-US"/>
              <a:pPr>
                <a:defRPr/>
              </a:pPr>
              <a:t>‹#›</a:t>
            </a:fld>
            <a:endParaRPr lang="en-US" altLang="zh-TW"/>
          </a:p>
        </p:txBody>
      </p:sp>
    </p:spTree>
    <p:extLst>
      <p:ext uri="{BB962C8B-B14F-4D97-AF65-F5344CB8AC3E}">
        <p14:creationId xmlns:p14="http://schemas.microsoft.com/office/powerpoint/2010/main" val="401881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790A7ED-6981-4F4F-92DC-B3BD4A01DBB6}" type="slidenum">
              <a:rPr lang="zh-TW" altLang="en-US"/>
              <a:pPr>
                <a:defRPr/>
              </a:pPr>
              <a:t>‹#›</a:t>
            </a:fld>
            <a:endParaRPr lang="en-US" altLang="zh-TW"/>
          </a:p>
        </p:txBody>
      </p:sp>
    </p:spTree>
    <p:extLst>
      <p:ext uri="{BB962C8B-B14F-4D97-AF65-F5344CB8AC3E}">
        <p14:creationId xmlns:p14="http://schemas.microsoft.com/office/powerpoint/2010/main" val="1530443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1845A9-3765-4F97-B2EE-1D57FAA2C48E}" type="slidenum">
              <a:rPr lang="zh-TW" altLang="en-US"/>
              <a:pPr>
                <a:defRPr/>
              </a:pPr>
              <a:t>‹#›</a:t>
            </a:fld>
            <a:endParaRPr lang="en-US" altLang="zh-TW"/>
          </a:p>
        </p:txBody>
      </p:sp>
    </p:spTree>
    <p:extLst>
      <p:ext uri="{BB962C8B-B14F-4D97-AF65-F5344CB8AC3E}">
        <p14:creationId xmlns:p14="http://schemas.microsoft.com/office/powerpoint/2010/main" val="248203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D3238C3-BA5C-4AD9-B1CE-C4E7BE980DCB}" type="slidenum">
              <a:rPr lang="zh-TW" altLang="en-US"/>
              <a:pPr>
                <a:defRPr/>
              </a:pPr>
              <a:t>‹#›</a:t>
            </a:fld>
            <a:endParaRPr lang="en-US" altLang="zh-TW"/>
          </a:p>
        </p:txBody>
      </p:sp>
    </p:spTree>
    <p:extLst>
      <p:ext uri="{BB962C8B-B14F-4D97-AF65-F5344CB8AC3E}">
        <p14:creationId xmlns:p14="http://schemas.microsoft.com/office/powerpoint/2010/main" val="16551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CA73513-2C1C-41F8-A8D6-A1101146F275}" type="slidenum">
              <a:rPr lang="zh-TW" altLang="en-US"/>
              <a:pPr>
                <a:defRPr/>
              </a:pPr>
              <a:t>‹#›</a:t>
            </a:fld>
            <a:endParaRPr lang="en-US" altLang="zh-TW"/>
          </a:p>
        </p:txBody>
      </p:sp>
    </p:spTree>
    <p:extLst>
      <p:ext uri="{BB962C8B-B14F-4D97-AF65-F5344CB8AC3E}">
        <p14:creationId xmlns:p14="http://schemas.microsoft.com/office/powerpoint/2010/main" val="285303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49ABDA5-FF85-48BE-9D70-FA5545A45863}" type="slidenum">
              <a:rPr lang="zh-TW" altLang="en-US"/>
              <a:pPr>
                <a:defRPr/>
              </a:pPr>
              <a:t>‹#›</a:t>
            </a:fld>
            <a:endParaRPr lang="en-US" altLang="zh-TW"/>
          </a:p>
        </p:txBody>
      </p:sp>
    </p:spTree>
    <p:extLst>
      <p:ext uri="{BB962C8B-B14F-4D97-AF65-F5344CB8AC3E}">
        <p14:creationId xmlns:p14="http://schemas.microsoft.com/office/powerpoint/2010/main" val="4243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7DF5F50-4224-432C-B302-59147F317997}" type="slidenum">
              <a:rPr lang="zh-TW" altLang="en-US"/>
              <a:pPr>
                <a:defRPr/>
              </a:pPr>
              <a:t>‹#›</a:t>
            </a:fld>
            <a:endParaRPr lang="en-US" altLang="zh-TW"/>
          </a:p>
        </p:txBody>
      </p:sp>
    </p:spTree>
    <p:extLst>
      <p:ext uri="{BB962C8B-B14F-4D97-AF65-F5344CB8AC3E}">
        <p14:creationId xmlns:p14="http://schemas.microsoft.com/office/powerpoint/2010/main" val="41538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AB38BE4-62FB-489B-A7AB-468D4AFC3B42}" type="slidenum">
              <a:rPr lang="zh-TW" altLang="en-US"/>
              <a:pPr>
                <a:defRPr/>
              </a:pPr>
              <a:t>‹#›</a:t>
            </a:fld>
            <a:endParaRPr lang="en-US" altLang="zh-TW"/>
          </a:p>
        </p:txBody>
      </p:sp>
    </p:spTree>
    <p:extLst>
      <p:ext uri="{BB962C8B-B14F-4D97-AF65-F5344CB8AC3E}">
        <p14:creationId xmlns:p14="http://schemas.microsoft.com/office/powerpoint/2010/main" val="270303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819B1A2-F14D-4396-AFCC-062B8E67326C}" type="slidenum">
              <a:rPr lang="zh-TW" altLang="en-US"/>
              <a:pPr>
                <a:defRPr/>
              </a:pPr>
              <a:t>‹#›</a:t>
            </a:fld>
            <a:endParaRPr lang="en-US" altLang="zh-TW"/>
          </a:p>
        </p:txBody>
      </p:sp>
    </p:spTree>
    <p:extLst>
      <p:ext uri="{BB962C8B-B14F-4D97-AF65-F5344CB8AC3E}">
        <p14:creationId xmlns:p14="http://schemas.microsoft.com/office/powerpoint/2010/main" val="3014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7AC1725-A750-4B55-8E5D-1C83D71DFEA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5.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66.pn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Image:Ohm3.gif"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1.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39.tiff"/><Relationship Id="rId5" Type="http://schemas.openxmlformats.org/officeDocument/2006/relationships/image" Target="../media/image431.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en/2/2f/VoltaN.PNG"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en.wikipedia.org/wiki/Image:Volta.PNG"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tiff"/><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tiff"/><Relationship Id="rId4" Type="http://schemas.openxmlformats.org/officeDocument/2006/relationships/image" Target="../media/image63.tiff"/></Relationships>
</file>

<file path=ppt/slides/_rels/slide36.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2.tiff"/></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d/d3/Voltaic_pile.png" TargetMode="Externa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8.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9.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80.tiff"/><Relationship Id="rId1" Type="http://schemas.openxmlformats.org/officeDocument/2006/relationships/slideLayout" Target="../slideLayouts/slideLayout7.xml"/><Relationship Id="rId6" Type="http://schemas.openxmlformats.org/officeDocument/2006/relationships/image" Target="../media/image70.tiff"/><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80.tiff"/><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gif"/><Relationship Id="rId4" Type="http://schemas.openxmlformats.org/officeDocument/2006/relationships/hyperlink" Target="http://upload.wikimedia.org/wikipedia/commons/6/6d/Translational_motion.gi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3.jp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hyperlink" Target="http://en.wikipedia.org/wiki/Image:Ohm3.gif" TargetMode="External"/><Relationship Id="rId7" Type="http://schemas.openxmlformats.org/officeDocument/2006/relationships/image" Target="../media/image69.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60.png"/><Relationship Id="rId5" Type="http://schemas.openxmlformats.org/officeDocument/2006/relationships/image" Target="../media/image67.png"/><Relationship Id="rId10" Type="http://schemas.openxmlformats.org/officeDocument/2006/relationships/image" Target="../media/image721.png"/><Relationship Id="rId4" Type="http://schemas.openxmlformats.org/officeDocument/2006/relationships/image" Target="../media/image31.png"/><Relationship Id="rId9" Type="http://schemas.openxmlformats.org/officeDocument/2006/relationships/image" Target="../media/image710.pn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19.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640.png"/><Relationship Id="rId4" Type="http://schemas.openxmlformats.org/officeDocument/2006/relationships/image" Target="../media/image630.png"/></Relationships>
</file>

<file path=ppt/slides/_rels/slide57.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94.tif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1081.png"/></Relationships>
</file>

<file path=ppt/slides/_rels/slide6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tiff"/><Relationship Id="rId7" Type="http://schemas.openxmlformats.org/officeDocument/2006/relationships/image" Target="../media/image102.png"/><Relationship Id="rId2"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490.png"/><Relationship Id="rId4" Type="http://schemas.openxmlformats.org/officeDocument/2006/relationships/image" Target="../media/image2480.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9.gif"/><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90.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21.png"/><Relationship Id="rId4" Type="http://schemas.openxmlformats.org/officeDocument/2006/relationships/image" Target="../media/image117.jpeg"/></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5.jpeg"/></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5.jpeg"/></Relationships>
</file>

<file path=ppt/slides/_rels/slide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30.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500.png"/><Relationship Id="rId5" Type="http://schemas.openxmlformats.org/officeDocument/2006/relationships/image" Target="../media/image149.png"/><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540.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531.png"/><Relationship Id="rId5" Type="http://schemas.openxmlformats.org/officeDocument/2006/relationships/image" Target="../media/image134.jpeg"/><Relationship Id="rId4" Type="http://schemas.openxmlformats.org/officeDocument/2006/relationships/image" Target="../media/image1521.pn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350.png"/><Relationship Id="rId7" Type="http://schemas.openxmlformats.org/officeDocument/2006/relationships/image" Target="../media/image1080.pn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370.png"/><Relationship Id="rId4" Type="http://schemas.openxmlformats.org/officeDocument/2006/relationships/image" Target="../media/image1360.png"/><Relationship Id="rId9" Type="http://schemas.openxmlformats.org/officeDocument/2006/relationships/image" Target="../media/image150.png"/></Relationships>
</file>

<file path=ppt/slides/_rels/slide89.xml.rels><?xml version="1.0" encoding="UTF-8" standalone="yes"?>
<Relationships xmlns="http://schemas.openxmlformats.org/package/2006/relationships"><Relationship Id="rId8" Type="http://schemas.openxmlformats.org/officeDocument/2006/relationships/image" Target="../media/image1450.png"/><Relationship Id="rId3" Type="http://schemas.openxmlformats.org/officeDocument/2006/relationships/image" Target="../media/image1400.png"/><Relationship Id="rId7" Type="http://schemas.openxmlformats.org/officeDocument/2006/relationships/image" Target="../media/image1440.pn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430.png"/><Relationship Id="rId5" Type="http://schemas.openxmlformats.org/officeDocument/2006/relationships/image" Target="../media/image1420.png"/><Relationship Id="rId4" Type="http://schemas.openxmlformats.org/officeDocument/2006/relationships/image" Target="../media/image141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59.png"/><Relationship Id="rId7" Type="http://schemas.openxmlformats.org/officeDocument/2006/relationships/image" Target="../media/image160.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90.png"/><Relationship Id="rId10" Type="http://schemas.openxmlformats.org/officeDocument/2006/relationships/image" Target="../media/image1530.png"/><Relationship Id="rId4" Type="http://schemas.openxmlformats.org/officeDocument/2006/relationships/image" Target="../media/image1480.png"/><Relationship Id="rId9" Type="http://schemas.openxmlformats.org/officeDocument/2006/relationships/image" Target="../media/image1520.png"/></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7395"/>
            <a:ext cx="9144000" cy="4043210"/>
          </a:xfrm>
          <a:prstGeom prst="rect">
            <a:avLst/>
          </a:prstGeom>
        </p:spPr>
      </p:pic>
    </p:spTree>
    <p:extLst>
      <p:ext uri="{BB962C8B-B14F-4D97-AF65-F5344CB8AC3E}">
        <p14:creationId xmlns:p14="http://schemas.microsoft.com/office/powerpoint/2010/main" val="390766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1043608" y="1052736"/>
            <a:ext cx="37068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171" name="文字方塊 5"/>
              <p:cNvSpPr txBox="1">
                <a:spLocks noChangeArrowheads="1"/>
              </p:cNvSpPr>
              <p:nvPr/>
            </p:nvSpPr>
            <p:spPr bwMode="auto">
              <a:xfrm>
                <a:off x="1055127" y="684436"/>
                <a:ext cx="712909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電流也可以是連續的，在不同位置電荷流動的方向可以不一樣，</a:t>
                </a:r>
                <a:r>
                  <a:rPr lang="en-US" altLang="zh-TW" sz="1800" dirty="0">
                    <a:ea typeface="Cambria Math"/>
                  </a:rPr>
                  <a:t> </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d>
                      <m:dPr>
                        <m:ctrlPr>
                          <a:rPr lang="en-US" altLang="zh-TW" sz="1800" i="1">
                            <a:latin typeface="Cambria Math" panose="02040503050406030204" pitchFamily="18" charset="0"/>
                            <a:ea typeface="Cambria Math"/>
                          </a:rPr>
                        </m:ctrlPr>
                      </m:dPr>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e>
                    </m:d>
                  </m:oMath>
                </a14:m>
                <a:endParaRPr lang="zh-TW" altLang="en-US" sz="1800" dirty="0"/>
              </a:p>
            </p:txBody>
          </p:sp>
        </mc:Choice>
        <mc:Fallback xmlns="">
          <p:sp>
            <p:nvSpPr>
              <p:cNvPr id="7171" name="文字方塊 5"/>
              <p:cNvSpPr txBox="1">
                <a:spLocks noRot="1" noChangeAspect="1" noMove="1" noResize="1" noEditPoints="1" noAdjustHandles="1" noChangeArrowheads="1" noChangeShapeType="1" noTextEdit="1"/>
              </p:cNvSpPr>
              <p:nvPr/>
            </p:nvSpPr>
            <p:spPr bwMode="auto">
              <a:xfrm>
                <a:off x="1055127" y="684436"/>
                <a:ext cx="7129090" cy="368300"/>
              </a:xfrm>
              <a:prstGeom prst="rect">
                <a:avLst/>
              </a:prstGeom>
              <a:blipFill>
                <a:blip r:embed="rId3"/>
                <a:stretch>
                  <a:fillRect l="-712"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7172" name="Picture 9" descr="magnet166"/>
          <p:cNvPicPr>
            <a:picLocks noChangeAspect="1" noChangeArrowheads="1"/>
          </p:cNvPicPr>
          <p:nvPr/>
        </p:nvPicPr>
        <p:blipFill>
          <a:blip r:embed="rId4">
            <a:extLst>
              <a:ext uri="{28A0092B-C50C-407E-A947-70E740481C1C}">
                <a14:useLocalDpi xmlns:a14="http://schemas.microsoft.com/office/drawing/2010/main" val="0"/>
              </a:ext>
            </a:extLst>
          </a:blip>
          <a:srcRect b="72150"/>
          <a:stretch>
            <a:fillRect/>
          </a:stretch>
        </p:blipFill>
        <p:spPr bwMode="auto">
          <a:xfrm>
            <a:off x="4932982" y="2203672"/>
            <a:ext cx="3017317"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字方塊 7"/>
          <p:cNvSpPr txBox="1">
            <a:spLocks noChangeArrowheads="1"/>
          </p:cNvSpPr>
          <p:nvPr/>
        </p:nvSpPr>
        <p:spPr bwMode="auto">
          <a:xfrm>
            <a:off x="1187624" y="3983918"/>
            <a:ext cx="6480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將曲面切成一個一個的無限小平面，</a:t>
            </a:r>
          </a:p>
        </p:txBody>
      </p:sp>
      <p:sp>
        <p:nvSpPr>
          <p:cNvPr id="7176" name="矩形 11"/>
          <p:cNvSpPr>
            <a:spLocks noChangeArrowheads="1"/>
          </p:cNvSpPr>
          <p:nvPr/>
        </p:nvSpPr>
        <p:spPr bwMode="auto">
          <a:xfrm>
            <a:off x="1174861" y="4352218"/>
            <a:ext cx="595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在每一小片平面上，電流都是電流密度對該平面的通量！</a:t>
            </a:r>
          </a:p>
        </p:txBody>
      </p:sp>
      <p:sp>
        <p:nvSpPr>
          <p:cNvPr id="7177" name="矩形 12"/>
          <p:cNvSpPr>
            <a:spLocks noChangeArrowheads="1"/>
          </p:cNvSpPr>
          <p:nvPr/>
        </p:nvSpPr>
        <p:spPr bwMode="auto">
          <a:xfrm>
            <a:off x="1174861" y="4720518"/>
            <a:ext cx="6184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加總後，通過曲面的總電流就是電流密度對該曲面的總通量</a:t>
            </a:r>
          </a:p>
        </p:txBody>
      </p:sp>
      <mc:AlternateContent xmlns:mc="http://schemas.openxmlformats.org/markup-compatibility/2006" xmlns:a14="http://schemas.microsoft.com/office/drawing/2010/main">
        <mc:Choice Requires="a14">
          <p:sp>
            <p:nvSpPr>
              <p:cNvPr id="9" name="文字方塊 8"/>
              <p:cNvSpPr txBox="1"/>
              <p:nvPr/>
            </p:nvSpPr>
            <p:spPr bwMode="auto">
              <a:xfrm>
                <a:off x="3575391" y="5088818"/>
                <a:ext cx="1383840" cy="818879"/>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nary>
                        <m:naryPr>
                          <m:limLoc m:val="undOvr"/>
                          <m:subHide m:val="on"/>
                          <m:supHide m:val="on"/>
                          <m:ctrlPr>
                            <a:rPr lang="en-US" altLang="zh-TW" sz="1800" i="1" smtClean="0">
                              <a:latin typeface="Cambria Math" panose="02040503050406030204" pitchFamily="18" charset="0"/>
                            </a:rPr>
                          </m:ctrlPr>
                        </m:naryPr>
                        <m:sub/>
                        <m:sup/>
                        <m:e>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a:latin typeface="Cambria Math"/>
                              <a:ea typeface="Cambria Math"/>
                            </a:rPr>
                            <m:t>∙</m:t>
                          </m:r>
                          <m:r>
                            <a:rPr lang="en-US" altLang="zh-TW" sz="1800" b="0" i="1" smtClean="0">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e>
                      </m:nary>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75391" y="5088818"/>
                <a:ext cx="1383840" cy="818879"/>
              </a:xfrm>
              <a:prstGeom prst="rect">
                <a:avLst/>
              </a:prstGeom>
              <a:blipFill>
                <a:blip r:embed="rId5"/>
                <a:stretch>
                  <a:fillRect l="-35455" t="-130303" r="-8182" b="-186364"/>
                </a:stretch>
              </a:blipFill>
              <a:ln w="9525">
                <a:noFill/>
                <a:miter lim="800000"/>
                <a:headEnd/>
                <a:tailEnd/>
              </a:ln>
            </p:spPr>
            <p:txBody>
              <a:bodyPr/>
              <a:lstStyle/>
              <a:p>
                <a:r>
                  <a:rPr lang="en-US">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3C1F-EEA7-8DB1-E8A9-67025A6ACD7B}"/>
            </a:ext>
          </a:extLst>
        </p:cNvPr>
        <p:cNvGrpSpPr/>
        <p:nvPr/>
      </p:nvGrpSpPr>
      <p:grpSpPr>
        <a:xfrm>
          <a:off x="0" y="0"/>
          <a:ext cx="0" cy="0"/>
          <a:chOff x="0" y="0"/>
          <a:chExt cx="0" cy="0"/>
        </a:xfrm>
      </p:grpSpPr>
      <p:pic>
        <p:nvPicPr>
          <p:cNvPr id="17411" name="Picture 4" descr="C:\Users\Chia-Hung Chang\Downloads\Data\Serway\VII\Media\Images\chapter27\2702.jpg">
            <a:extLst>
              <a:ext uri="{FF2B5EF4-FFF2-40B4-BE49-F238E27FC236}">
                <a16:creationId xmlns:a16="http://schemas.microsoft.com/office/drawing/2014/main" id="{E62996FC-6EBA-7DBA-DD5D-958FB46D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45" y="1306589"/>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15" name="Text Box 8">
                <a:extLst>
                  <a:ext uri="{FF2B5EF4-FFF2-40B4-BE49-F238E27FC236}">
                    <a16:creationId xmlns:a16="http://schemas.microsoft.com/office/drawing/2014/main" id="{3EB0AA77-CE20-5D25-5EB1-B72FC49E0F24}"/>
                  </a:ext>
                </a:extLst>
              </p:cNvPr>
              <p:cNvSpPr txBox="1">
                <a:spLocks noChangeArrowheads="1"/>
              </p:cNvSpPr>
              <p:nvPr/>
            </p:nvSpPr>
            <p:spPr bwMode="auto">
              <a:xfrm>
                <a:off x="4284663" y="1196975"/>
                <a:ext cx="42441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電流密度大小由漂移速度</a:t>
                </a:r>
                <a14:m>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a14:m>
                <a:r>
                  <a:rPr lang="zh-TW" altLang="en-US" sz="1800" dirty="0"/>
                  <a:t>決定：</a:t>
                </a:r>
              </a:p>
            </p:txBody>
          </p:sp>
        </mc:Choice>
        <mc:Fallback xmlns="">
          <p:sp>
            <p:nvSpPr>
              <p:cNvPr id="17415" name="Text Box 8">
                <a:extLst>
                  <a:ext uri="{FF2B5EF4-FFF2-40B4-BE49-F238E27FC236}">
                    <a16:creationId xmlns:a16="http://schemas.microsoft.com/office/drawing/2014/main" id="{3EB0AA77-CE20-5D25-5EB1-B72FC49E0F24}"/>
                  </a:ext>
                </a:extLst>
              </p:cNvPr>
              <p:cNvSpPr txBox="1">
                <a:spLocks noRot="1" noChangeAspect="1" noMove="1" noResize="1" noEditPoints="1" noAdjustHandles="1" noChangeArrowheads="1" noChangeShapeType="1" noTextEdit="1"/>
              </p:cNvSpPr>
              <p:nvPr/>
            </p:nvSpPr>
            <p:spPr bwMode="auto">
              <a:xfrm>
                <a:off x="4284663" y="1196975"/>
                <a:ext cx="4244192" cy="369332"/>
              </a:xfrm>
              <a:prstGeom prst="rect">
                <a:avLst/>
              </a:prstGeom>
              <a:blipFill>
                <a:blip r:embed="rId3"/>
                <a:stretch>
                  <a:fillRect l="-119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416" name="Text Box 9">
            <a:extLst>
              <a:ext uri="{FF2B5EF4-FFF2-40B4-BE49-F238E27FC236}">
                <a16:creationId xmlns:a16="http://schemas.microsoft.com/office/drawing/2014/main" id="{C652CCC5-0729-B6CC-B21F-2CE0828231D3}"/>
              </a:ext>
            </a:extLst>
          </p:cNvPr>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a:extLst>
                  <a:ext uri="{FF2B5EF4-FFF2-40B4-BE49-F238E27FC236}">
                    <a16:creationId xmlns:a16="http://schemas.microsoft.com/office/drawing/2014/main" id="{D0BCDE51-3386-A612-05B8-CB22182FE657}"/>
                  </a:ext>
                </a:extLst>
              </p:cNvPr>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4"/>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C827328-8AA4-EE91-9627-8F89A1CB7B8E}"/>
                  </a:ext>
                </a:extLst>
              </p:cNvPr>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5"/>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F7816608-D44E-9E33-72CE-92B1618C0483}"/>
                  </a:ext>
                </a:extLst>
              </p:cNvPr>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6"/>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E541411D-FCB5-1B82-E478-8E3CFF2E0CFF}"/>
                  </a:ext>
                </a:extLst>
              </p:cNvPr>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7"/>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AEE011C4-2376-B556-3952-FE6B3432CDF5}"/>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99DBCEF7-8238-F83C-F635-C92697FA8552}"/>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55449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3459510" y="4663656"/>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歐姆定律</a:t>
            </a:r>
          </a:p>
        </p:txBody>
      </p:sp>
      <p:pic>
        <p:nvPicPr>
          <p:cNvPr id="8195"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2991197" y="144938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Line 9"/>
          <p:cNvSpPr>
            <a:spLocks noChangeShapeType="1"/>
          </p:cNvSpPr>
          <p:nvPr/>
        </p:nvSpPr>
        <p:spPr bwMode="auto">
          <a:xfrm flipV="1">
            <a:off x="4215160" y="2384425"/>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7" name="Line 10"/>
          <p:cNvSpPr>
            <a:spLocks noChangeShapeType="1"/>
          </p:cNvSpPr>
          <p:nvPr/>
        </p:nvSpPr>
        <p:spPr bwMode="auto">
          <a:xfrm flipV="1">
            <a:off x="4143722" y="202406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198" name="Line 11"/>
          <p:cNvSpPr>
            <a:spLocks noChangeShapeType="1"/>
          </p:cNvSpPr>
          <p:nvPr/>
        </p:nvSpPr>
        <p:spPr bwMode="auto">
          <a:xfrm>
            <a:off x="4286597" y="28162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8199"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800" y="3538537"/>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4"/>
          <p:cNvSpPr>
            <a:spLocks noChangeArrowheads="1"/>
          </p:cNvSpPr>
          <p:nvPr/>
        </p:nvSpPr>
        <p:spPr bwMode="auto">
          <a:xfrm>
            <a:off x="7026800" y="3179762"/>
            <a:ext cx="1614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8201" name="文字方塊 13"/>
          <p:cNvSpPr txBox="1">
            <a:spLocks noChangeArrowheads="1"/>
          </p:cNvSpPr>
          <p:nvPr/>
        </p:nvSpPr>
        <p:spPr bwMode="auto">
          <a:xfrm>
            <a:off x="1468754" y="3781980"/>
            <a:ext cx="471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實驗發現，在導體中電場與電流密度成正比！</a:t>
            </a:r>
            <a:endParaRPr lang="en-US" altLang="zh-TW" sz="1800" dirty="0"/>
          </a:p>
        </p:txBody>
      </p:sp>
      <p:sp>
        <p:nvSpPr>
          <p:cNvPr id="8202" name="文字方塊 14"/>
          <p:cNvSpPr txBox="1">
            <a:spLocks noChangeArrowheads="1"/>
          </p:cNvSpPr>
          <p:nvPr/>
        </p:nvSpPr>
        <p:spPr bwMode="auto">
          <a:xfrm>
            <a:off x="1468754" y="5121086"/>
            <a:ext cx="5411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適用於大片導體內的電流流動的版本！</a:t>
            </a:r>
          </a:p>
        </p:txBody>
      </p:sp>
      <p:sp>
        <p:nvSpPr>
          <p:cNvPr id="8204" name="文字方塊 16"/>
          <p:cNvSpPr txBox="1">
            <a:spLocks noChangeArrowheads="1"/>
          </p:cNvSpPr>
          <p:nvPr/>
        </p:nvSpPr>
        <p:spPr bwMode="auto">
          <a:xfrm>
            <a:off x="2450652" y="4206227"/>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ρ</a:t>
            </a:r>
            <a:r>
              <a:rPr lang="zh-TW" altLang="en-US" sz="1800" dirty="0"/>
              <a:t>是電阻率 </a:t>
            </a:r>
            <a:r>
              <a:rPr lang="en-US" altLang="zh-TW" sz="1800" dirty="0"/>
              <a:t>Resistivity</a:t>
            </a:r>
            <a:r>
              <a:rPr lang="zh-TW" altLang="en-US" sz="1800" dirty="0"/>
              <a:t>，是材料的性質。</a:t>
            </a:r>
          </a:p>
        </p:txBody>
      </p:sp>
      <mc:AlternateContent xmlns:mc="http://schemas.openxmlformats.org/markup-compatibility/2006" xmlns:a14="http://schemas.microsoft.com/office/drawing/2010/main">
        <mc:Choice Requires="a14">
          <p:sp>
            <p:nvSpPr>
              <p:cNvPr id="13" name="文字方塊 12"/>
              <p:cNvSpPr txBox="1"/>
              <p:nvPr/>
            </p:nvSpPr>
            <p:spPr bwMode="auto">
              <a:xfrm>
                <a:off x="1512401" y="4189706"/>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512401" y="4189706"/>
                <a:ext cx="915315" cy="402931"/>
              </a:xfrm>
              <a:prstGeom prst="rect">
                <a:avLst/>
              </a:prstGeom>
              <a:blipFill rotWithShape="1">
                <a:blip r:embed="rId5"/>
                <a:stretch>
                  <a:fillRect t="-10606" r="-30667" b="-757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1FFA239-2770-F647-BB97-EE680717C6AB}"/>
                  </a:ext>
                </a:extLst>
              </p:cNvPr>
              <p:cNvSpPr/>
              <p:nvPr/>
            </p:nvSpPr>
            <p:spPr>
              <a:xfrm>
                <a:off x="4627435" y="2098151"/>
                <a:ext cx="771430"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i="1">
                              <a:latin typeface="Cambria Math"/>
                              <a:ea typeface="Cambria Math"/>
                            </a:rPr>
                            <m:t>𝑗</m:t>
                          </m:r>
                        </m:e>
                      </m:acc>
                      <m:r>
                        <a:rPr lang="en-US" altLang="zh-TW" sz="1800" i="1" smtClean="0">
                          <a:latin typeface="Cambria Math" panose="02040503050406030204" pitchFamily="18" charset="0"/>
                          <a:ea typeface="Cambria Math" panose="02040503050406030204" pitchFamily="18" charset="0"/>
                        </a:rPr>
                        <m:t>∝</m:t>
                      </m:r>
                      <m:acc>
                        <m:accPr>
                          <m:chr m:val="⃗"/>
                          <m:ctrlPr>
                            <a:rPr lang="en-US" altLang="zh-TW" sz="1800" i="1" smtClean="0">
                              <a:latin typeface="Cambria Math" panose="02040503050406030204" pitchFamily="18" charset="0"/>
                              <a:ea typeface="Cambria Math" panose="02040503050406030204" pitchFamily="18" charset="0"/>
                            </a:rPr>
                          </m:ctrlPr>
                        </m:accPr>
                        <m:e>
                          <m:r>
                            <a:rPr lang="en-US" altLang="zh-TW" sz="1800" b="0" i="1" smtClean="0">
                              <a:latin typeface="Cambria Math" panose="02040503050406030204" pitchFamily="18" charset="0"/>
                              <a:ea typeface="Cambria Math" panose="02040503050406030204" pitchFamily="18" charset="0"/>
                            </a:rPr>
                            <m:t>𝐸</m:t>
                          </m:r>
                        </m:e>
                      </m:acc>
                    </m:oMath>
                  </m:oMathPara>
                </a14:m>
                <a:endParaRPr lang="en-TW" sz="1800" dirty="0"/>
              </a:p>
            </p:txBody>
          </p:sp>
        </mc:Choice>
        <mc:Fallback xmlns="">
          <p:sp>
            <p:nvSpPr>
              <p:cNvPr id="2" name="Rectangle 1">
                <a:extLst>
                  <a:ext uri="{FF2B5EF4-FFF2-40B4-BE49-F238E27FC236}">
                    <a16:creationId xmlns:a16="http://schemas.microsoft.com/office/drawing/2014/main" id="{81FFA239-2770-F647-BB97-EE680717C6AB}"/>
                  </a:ext>
                </a:extLst>
              </p:cNvPr>
              <p:cNvSpPr>
                <a:spLocks noRot="1" noChangeAspect="1" noMove="1" noResize="1" noEditPoints="1" noAdjustHandles="1" noChangeArrowheads="1" noChangeShapeType="1" noTextEdit="1"/>
              </p:cNvSpPr>
              <p:nvPr/>
            </p:nvSpPr>
            <p:spPr>
              <a:xfrm>
                <a:off x="4627435" y="2098151"/>
                <a:ext cx="771430" cy="402931"/>
              </a:xfrm>
              <a:prstGeom prst="rect">
                <a:avLst/>
              </a:prstGeom>
              <a:blipFill>
                <a:blip r:embed="rId6"/>
                <a:stretch>
                  <a:fillRect t="-3125" b="-9375"/>
                </a:stretch>
              </a:blipFill>
            </p:spPr>
            <p:txBody>
              <a:bodyPr/>
              <a:lstStyle/>
              <a:p>
                <a:r>
                  <a:rPr lang="en-TW">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11300"/>
            <a:ext cx="8534400" cy="3835400"/>
          </a:xfrm>
          <a:prstGeom prst="rect">
            <a:avLst/>
          </a:prstGeom>
        </p:spPr>
      </p:pic>
    </p:spTree>
    <p:extLst>
      <p:ext uri="{BB962C8B-B14F-4D97-AF65-F5344CB8AC3E}">
        <p14:creationId xmlns:p14="http://schemas.microsoft.com/office/powerpoint/2010/main" val="373835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文字方塊 5"/>
          <p:cNvSpPr txBox="1">
            <a:spLocks noChangeArrowheads="1"/>
          </p:cNvSpPr>
          <p:nvPr/>
        </p:nvSpPr>
        <p:spPr bwMode="auto">
          <a:xfrm>
            <a:off x="1483274" y="382188"/>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均勻導線內的電流流動</a:t>
            </a:r>
          </a:p>
        </p:txBody>
      </p:sp>
      <mc:AlternateContent xmlns:mc="http://schemas.openxmlformats.org/markup-compatibility/2006" xmlns:a14="http://schemas.microsoft.com/office/drawing/2010/main">
        <mc:Choice Requires="a14">
          <p:sp>
            <p:nvSpPr>
              <p:cNvPr id="9223" name="文字方塊 6"/>
              <p:cNvSpPr txBox="1">
                <a:spLocks noChangeArrowheads="1"/>
              </p:cNvSpPr>
              <p:nvPr/>
            </p:nvSpPr>
            <p:spPr bwMode="auto">
              <a:xfrm>
                <a:off x="3491880" y="3933056"/>
                <a:ext cx="39921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14:m>
                  <m:oMath xmlns:m="http://schemas.openxmlformats.org/officeDocument/2006/math">
                    <m:r>
                      <a:rPr lang="en-US" altLang="zh-TW" sz="1800" i="1" dirty="0" smtClean="0">
                        <a:latin typeface="Cambria Math"/>
                      </a:rPr>
                      <m:t>𝑉</m:t>
                    </m:r>
                    <m:r>
                      <a:rPr lang="en-US" altLang="zh-TW" sz="1800" i="1" dirty="0" smtClean="0">
                        <a:latin typeface="Cambria Math"/>
                      </a:rPr>
                      <m:t>,</m:t>
                    </m:r>
                    <m:r>
                      <a:rPr lang="en-US" altLang="zh-TW" sz="1800" i="1" dirty="0" smtClean="0">
                        <a:latin typeface="Cambria Math"/>
                      </a:rPr>
                      <m:t>𝐼</m:t>
                    </m:r>
                  </m:oMath>
                </a14:m>
                <a:r>
                  <a:rPr lang="zh-TW" altLang="en-US" sz="1800" i="1" dirty="0"/>
                  <a:t> </a:t>
                </a:r>
                <a:r>
                  <a:rPr lang="zh-TW" altLang="en-US" sz="1800" dirty="0"/>
                  <a:t>是描述導線電流比較方便的量！</a:t>
                </a:r>
              </a:p>
            </p:txBody>
          </p:sp>
        </mc:Choice>
        <mc:Fallback xmlns="">
          <p:sp>
            <p:nvSpPr>
              <p:cNvPr id="9223" name="文字方塊 6"/>
              <p:cNvSpPr txBox="1">
                <a:spLocks noRot="1" noChangeAspect="1" noMove="1" noResize="1" noEditPoints="1" noAdjustHandles="1" noChangeArrowheads="1" noChangeShapeType="1" noTextEdit="1"/>
              </p:cNvSpPr>
              <p:nvPr/>
            </p:nvSpPr>
            <p:spPr bwMode="auto">
              <a:xfrm>
                <a:off x="3491880" y="3933056"/>
                <a:ext cx="3992143" cy="369332"/>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25" name="文字方塊 8"/>
          <p:cNvSpPr txBox="1">
            <a:spLocks noChangeArrowheads="1"/>
          </p:cNvSpPr>
          <p:nvPr/>
        </p:nvSpPr>
        <p:spPr bwMode="auto">
          <a:xfrm>
            <a:off x="1483274" y="6047810"/>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電流由電位差決定，（導線內部）電位差由電流決定！</a:t>
            </a:r>
          </a:p>
        </p:txBody>
      </p:sp>
      <mc:AlternateContent xmlns:mc="http://schemas.openxmlformats.org/markup-compatibility/2006" xmlns:a14="http://schemas.microsoft.com/office/drawing/2010/main">
        <mc:Choice Requires="a14">
          <p:sp>
            <p:nvSpPr>
              <p:cNvPr id="9226" name="文字方塊 9"/>
              <p:cNvSpPr txBox="1">
                <a:spLocks noChangeArrowheads="1"/>
              </p:cNvSpPr>
              <p:nvPr/>
            </p:nvSpPr>
            <p:spPr bwMode="auto">
              <a:xfrm>
                <a:off x="4381825" y="4746161"/>
                <a:ext cx="255587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a:t>
                </a:r>
                <a14:m>
                  <m:oMath xmlns:m="http://schemas.openxmlformats.org/officeDocument/2006/math">
                    <m:r>
                      <a:rPr lang="en-US" altLang="zh-TW" sz="1800" i="1" dirty="0" smtClean="0">
                        <a:latin typeface="Cambria Math"/>
                      </a:rPr>
                      <m:t>𝑅</m:t>
                    </m:r>
                  </m:oMath>
                </a14:m>
                <a:r>
                  <a:rPr lang="zh-TW" altLang="en-US" sz="1800" dirty="0"/>
                  <a:t>是一元件的性質</a:t>
                </a:r>
              </a:p>
            </p:txBody>
          </p:sp>
        </mc:Choice>
        <mc:Fallback xmlns="">
          <p:sp>
            <p:nvSpPr>
              <p:cNvPr id="9226" name="文字方塊 9"/>
              <p:cNvSpPr txBox="1">
                <a:spLocks noRot="1" noChangeAspect="1" noMove="1" noResize="1" noEditPoints="1" noAdjustHandles="1" noChangeArrowheads="1" noChangeShapeType="1" noTextEdit="1"/>
              </p:cNvSpPr>
              <p:nvPr/>
            </p:nvSpPr>
            <p:spPr bwMode="auto">
              <a:xfrm>
                <a:off x="4381825" y="4746161"/>
                <a:ext cx="2555875" cy="369887"/>
              </a:xfrm>
              <a:prstGeom prst="rect">
                <a:avLst/>
              </a:prstGeom>
              <a:blipFill>
                <a:blip r:embed="rId3"/>
                <a:stretch>
                  <a:fillRect l="-247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Text Box 7"/>
          <p:cNvSpPr txBox="1">
            <a:spLocks noChangeArrowheads="1"/>
          </p:cNvSpPr>
          <p:nvPr/>
        </p:nvSpPr>
        <p:spPr bwMode="auto">
          <a:xfrm>
            <a:off x="3259068" y="5562199"/>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適用於均勻導線內的歐姆定律</a:t>
            </a:r>
          </a:p>
        </p:txBody>
      </p:sp>
      <mc:AlternateContent xmlns:mc="http://schemas.openxmlformats.org/markup-compatibility/2006" xmlns:a14="http://schemas.microsoft.com/office/drawing/2010/main">
        <mc:Choice Requires="a14">
          <p:sp>
            <p:nvSpPr>
              <p:cNvPr id="2" name="文字方塊 1"/>
              <p:cNvSpPr txBox="1"/>
              <p:nvPr/>
            </p:nvSpPr>
            <p:spPr bwMode="auto">
              <a:xfrm>
                <a:off x="2282308" y="3369265"/>
                <a:ext cx="107734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𝐸</m:t>
                      </m:r>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r>
                        <a:rPr lang="en-US" altLang="zh-CN" sz="1800" b="0" i="1" smtClean="0">
                          <a:latin typeface="Cambria Math"/>
                        </a:rPr>
                        <m:t>𝑗</m:t>
                      </m:r>
                    </m:oMath>
                  </m:oMathPara>
                </a14:m>
                <a:endParaRPr lang="zh-CN"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2282308" y="3369265"/>
                <a:ext cx="1077346" cy="369332"/>
              </a:xfrm>
              <a:prstGeom prst="rect">
                <a:avLst/>
              </a:prstGeom>
              <a:blipFill>
                <a:blip r:embed="rId4"/>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2282308" y="3813460"/>
                <a:ext cx="1136401"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CN" sz="1800" b="0" i="1" smtClean="0">
                              <a:latin typeface="Cambria Math" panose="02040503050406030204" pitchFamily="18" charset="0"/>
                            </a:rPr>
                          </m:ctrlPr>
                        </m:fPr>
                        <m:num>
                          <m:r>
                            <a:rPr lang="en-US" altLang="zh-CN" sz="1800" b="0" i="1" smtClean="0">
                              <a:latin typeface="Cambria Math"/>
                            </a:rPr>
                            <m:t>𝑉</m:t>
                          </m:r>
                        </m:num>
                        <m:den>
                          <m:r>
                            <a:rPr lang="en-US" altLang="zh-CN" sz="1800" b="0" i="1" smtClean="0">
                              <a:latin typeface="Cambria Math"/>
                            </a:rPr>
                            <m:t>𝐿</m:t>
                          </m:r>
                        </m:den>
                      </m:f>
                      <m:r>
                        <a:rPr lang="en-US" altLang="zh-CN" sz="1800" b="0" i="1" smtClean="0">
                          <a:latin typeface="Cambria Math"/>
                        </a:rPr>
                        <m:t>=</m:t>
                      </m:r>
                      <m:r>
                        <a:rPr lang="zh-CN" altLang="en-US" sz="1800" b="0" i="1" smtClean="0">
                          <a:latin typeface="Cambria Math"/>
                        </a:rPr>
                        <m:t>𝜌</m:t>
                      </m:r>
                      <m:r>
                        <a:rPr lang="zh-CN" altLang="en-US" sz="1800" b="0" i="1" smtClean="0">
                          <a:latin typeface="Cambria Math"/>
                        </a:rPr>
                        <m:t>∙</m:t>
                      </m:r>
                      <m:f>
                        <m:fPr>
                          <m:ctrlPr>
                            <a:rPr lang="en-US" altLang="zh-CN" sz="1800" b="0" i="1" smtClean="0">
                              <a:latin typeface="Cambria Math" panose="02040503050406030204" pitchFamily="18" charset="0"/>
                            </a:rPr>
                          </m:ctrlPr>
                        </m:fPr>
                        <m:num>
                          <m:r>
                            <a:rPr lang="en-US" altLang="zh-CN" sz="1800" b="0" i="1" smtClean="0">
                              <a:latin typeface="Cambria Math"/>
                            </a:rPr>
                            <m:t>𝐼</m:t>
                          </m:r>
                        </m:num>
                        <m:den>
                          <m:r>
                            <a:rPr lang="en-US" altLang="zh-CN" sz="1800" b="0" i="1" smtClean="0">
                              <a:latin typeface="Cambria Math"/>
                            </a:rPr>
                            <m:t>𝐴</m:t>
                          </m:r>
                        </m:den>
                      </m:f>
                    </m:oMath>
                  </m:oMathPara>
                </a14:m>
                <a:endParaRPr lang="zh-CN"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2282308" y="3813460"/>
                <a:ext cx="1136401" cy="609077"/>
              </a:xfrm>
              <a:prstGeom prst="rect">
                <a:avLst/>
              </a:prstGeom>
              <a:blipFill>
                <a:blip r:embed="rId5"/>
                <a:stretch>
                  <a:fillRect b="-41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2282308" y="4626565"/>
                <a:ext cx="1753429" cy="609077"/>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i="1">
                              <a:latin typeface="Cambria Math"/>
                            </a:rPr>
                            <m:t>𝜌</m:t>
                          </m:r>
                          <m:r>
                            <a:rPr lang="en-US" altLang="zh-CN" sz="1800" b="0" i="1" smtClean="0">
                              <a:latin typeface="Cambria Math"/>
                            </a:rPr>
                            <m:t>𝐿</m:t>
                          </m:r>
                        </m:num>
                        <m:den>
                          <m:r>
                            <a:rPr lang="en-US" altLang="zh-CN" sz="1800" b="0" i="1" smtClean="0">
                              <a:latin typeface="Cambria Math"/>
                            </a:rPr>
                            <m:t>𝐴</m:t>
                          </m:r>
                        </m:den>
                      </m:f>
                      <m:r>
                        <a:rPr lang="en-US" altLang="zh-CN" sz="1800" b="0" i="1" smtClean="0">
                          <a:latin typeface="Cambria Math"/>
                          <a:ea typeface="Cambria Math"/>
                        </a:rPr>
                        <m:t>∙</m:t>
                      </m:r>
                      <m:r>
                        <a:rPr lang="en-US" altLang="zh-CN" sz="1800" b="0" i="1" smtClean="0">
                          <a:latin typeface="Cambria Math"/>
                          <a:ea typeface="Cambria Math"/>
                        </a:rPr>
                        <m:t>𝐼</m:t>
                      </m:r>
                      <m:r>
                        <a:rPr lang="en-US" altLang="zh-CN" sz="1800" b="0" i="1" smtClean="0">
                          <a:latin typeface="Cambria Math"/>
                          <a:ea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2282308" y="4626565"/>
                <a:ext cx="1753429" cy="609077"/>
              </a:xfrm>
              <a:prstGeom prst="rect">
                <a:avLst/>
              </a:prstGeom>
              <a:blipFill>
                <a:blip r:embed="rId6"/>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2250616" y="5562199"/>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2250616" y="5562199"/>
                <a:ext cx="938270" cy="369332"/>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2" name="Picture 2" descr="\\Mac\Dropbox\Documents\課程\Young\Chapter25\A_Images\A_Figures_and_Photos\25_07_Figu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5816" y="841327"/>
            <a:ext cx="2690067" cy="2453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657" y="4005064"/>
            <a:ext cx="2573802" cy="2534656"/>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492896"/>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820" y="1091684"/>
            <a:ext cx="2573803" cy="2583779"/>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5004048" y="201173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5004048" y="201173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 Box 7">
            <a:extLst>
              <a:ext uri="{FF2B5EF4-FFF2-40B4-BE49-F238E27FC236}">
                <a16:creationId xmlns:a16="http://schemas.microsoft.com/office/drawing/2014/main" id="{51C51001-BB97-2C4B-983F-91620BF2D917}"/>
              </a:ext>
            </a:extLst>
          </p:cNvPr>
          <p:cNvSpPr txBox="1">
            <a:spLocks noChangeArrowheads="1"/>
          </p:cNvSpPr>
          <p:nvPr/>
        </p:nvSpPr>
        <p:spPr bwMode="auto">
          <a:xfrm>
            <a:off x="4993171" y="1138539"/>
            <a:ext cx="4056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歐姆定律也適用於電路元件電阻器。</a:t>
            </a:r>
          </a:p>
        </p:txBody>
      </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0153A607-1C89-9548-AD12-4820D5D941EC}"/>
                  </a:ext>
                </a:extLst>
              </p:cNvPr>
              <p:cNvSpPr txBox="1">
                <a:spLocks noChangeArrowheads="1"/>
              </p:cNvSpPr>
              <p:nvPr/>
            </p:nvSpPr>
            <p:spPr bwMode="auto">
              <a:xfrm>
                <a:off x="4993173" y="1566084"/>
                <a:ext cx="332324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電阻器有特定的電阻值</a:t>
                </a:r>
                <a14:m>
                  <m:oMath xmlns:m="http://schemas.openxmlformats.org/officeDocument/2006/math">
                    <m:r>
                      <a:rPr lang="en-US" altLang="zh-CN" sz="1800" i="1">
                        <a:latin typeface="Cambria Math"/>
                        <a:ea typeface="Cambria Math"/>
                      </a:rPr>
                      <m:t>𝑅</m:t>
                    </m:r>
                  </m:oMath>
                </a14:m>
                <a:r>
                  <a:rPr lang="zh-TW" altLang="en-US" sz="1800" dirty="0"/>
                  <a:t>。</a:t>
                </a:r>
              </a:p>
            </p:txBody>
          </p:sp>
        </mc:Choice>
        <mc:Fallback xmlns="">
          <p:sp>
            <p:nvSpPr>
              <p:cNvPr id="11" name="Text Box 7">
                <a:extLst>
                  <a:ext uri="{FF2B5EF4-FFF2-40B4-BE49-F238E27FC236}">
                    <a16:creationId xmlns:a16="http://schemas.microsoft.com/office/drawing/2014/main" id="{0153A607-1C89-9548-AD12-4820D5D941EC}"/>
                  </a:ext>
                </a:extLst>
              </p:cNvPr>
              <p:cNvSpPr txBox="1">
                <a:spLocks noRot="1" noChangeAspect="1" noMove="1" noResize="1" noEditPoints="1" noAdjustHandles="1" noChangeArrowheads="1" noChangeShapeType="1" noTextEdit="1"/>
              </p:cNvSpPr>
              <p:nvPr/>
            </p:nvSpPr>
            <p:spPr bwMode="auto">
              <a:xfrm>
                <a:off x="4993173" y="1566084"/>
                <a:ext cx="3323244" cy="369332"/>
              </a:xfrm>
              <a:prstGeom prst="rect">
                <a:avLst/>
              </a:prstGeom>
              <a:blipFill>
                <a:blip r:embed="rId6"/>
                <a:stretch>
                  <a:fillRect l="-1527"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extBox 1">
            <a:extLst>
              <a:ext uri="{FF2B5EF4-FFF2-40B4-BE49-F238E27FC236}">
                <a16:creationId xmlns:a16="http://schemas.microsoft.com/office/drawing/2014/main" id="{AD12655F-1745-EF42-AAE4-51629AFD3671}"/>
              </a:ext>
            </a:extLst>
          </p:cNvPr>
          <p:cNvSpPr txBox="1"/>
          <p:nvPr/>
        </p:nvSpPr>
        <p:spPr bwMode="auto">
          <a:xfrm>
            <a:off x="4956532" y="4653136"/>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半導體二極體的電阻值與方向有關。</a:t>
            </a:r>
          </a:p>
        </p:txBody>
      </p:sp>
      <p:sp>
        <p:nvSpPr>
          <p:cNvPr id="4" name="TextBox 3">
            <a:extLst>
              <a:ext uri="{FF2B5EF4-FFF2-40B4-BE49-F238E27FC236}">
                <a16:creationId xmlns:a16="http://schemas.microsoft.com/office/drawing/2014/main" id="{0475ED1A-6EBE-C19A-16D3-0621E972824B}"/>
              </a:ext>
            </a:extLst>
          </p:cNvPr>
          <p:cNvSpPr txBox="1"/>
          <p:nvPr/>
        </p:nvSpPr>
        <p:spPr bwMode="auto">
          <a:xfrm>
            <a:off x="4992193" y="3702634"/>
            <a:ext cx="3468239" cy="369332"/>
          </a:xfrm>
          <a:prstGeom prst="rect">
            <a:avLst/>
          </a:prstGeom>
          <a:noFill/>
          <a:ln w="9525">
            <a:noFill/>
            <a:miter lim="800000"/>
            <a:headEnd/>
            <a:tailEnd/>
          </a:ln>
        </p:spPr>
        <p:txBody>
          <a:bodyPr wrap="square">
            <a:spAutoFit/>
          </a:bodyPr>
          <a:lstStyle/>
          <a:p>
            <a:r>
              <a:rPr lang="zh-TW" altLang="en-US" sz="1800" dirty="0"/>
              <a:t>電阻器雙向是對等的。</a:t>
            </a:r>
            <a:endParaRPr lang="en-US" sz="1800" dirty="0"/>
          </a:p>
        </p:txBody>
      </p:sp>
    </p:spTree>
    <p:extLst>
      <p:ext uri="{BB962C8B-B14F-4D97-AF65-F5344CB8AC3E}">
        <p14:creationId xmlns:p14="http://schemas.microsoft.com/office/powerpoint/2010/main" val="159595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7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3813"/>
            <a:ext cx="8709025"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08D3C7A0-7B0D-1242-AECE-F660B380C2A8}"/>
              </a:ext>
            </a:extLst>
          </p:cNvPr>
          <p:cNvSpPr txBox="1"/>
          <p:nvPr/>
        </p:nvSpPr>
        <p:spPr bwMode="auto">
          <a:xfrm>
            <a:off x="4289852" y="2246920"/>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電阻值也與溫度有關。</a:t>
            </a:r>
          </a:p>
        </p:txBody>
      </p:sp>
      <p:sp>
        <p:nvSpPr>
          <p:cNvPr id="11" name="TextBox 10">
            <a:extLst>
              <a:ext uri="{FF2B5EF4-FFF2-40B4-BE49-F238E27FC236}">
                <a16:creationId xmlns:a16="http://schemas.microsoft.com/office/drawing/2014/main" id="{D5036251-F6CD-5C46-B4C8-E75C95F073EC}"/>
              </a:ext>
            </a:extLst>
          </p:cNvPr>
          <p:cNvSpPr txBox="1"/>
          <p:nvPr/>
        </p:nvSpPr>
        <p:spPr bwMode="auto">
          <a:xfrm>
            <a:off x="4289852" y="2668002"/>
            <a:ext cx="3888432" cy="369332"/>
          </a:xfrm>
          <a:prstGeom prst="rect">
            <a:avLst/>
          </a:prstGeom>
          <a:noFill/>
          <a:ln w="9525">
            <a:noFill/>
            <a:miter lim="800000"/>
            <a:headEnd/>
            <a:tailEnd/>
          </a:ln>
        </p:spPr>
        <p:txBody>
          <a:bodyPr wrap="square" rtlCol="0">
            <a:spAutoFit/>
          </a:bodyPr>
          <a:lstStyle/>
          <a:p>
            <a:pPr>
              <a:spcBef>
                <a:spcPct val="50000"/>
              </a:spcBef>
            </a:pPr>
            <a:r>
              <a:rPr lang="en-TW" sz="1800" dirty="0"/>
              <a:t>導體電阻隨溫度增加。</a:t>
            </a:r>
          </a:p>
        </p:txBody>
      </p:sp>
      <p:sp>
        <p:nvSpPr>
          <p:cNvPr id="12" name="TextBox 11">
            <a:extLst>
              <a:ext uri="{FF2B5EF4-FFF2-40B4-BE49-F238E27FC236}">
                <a16:creationId xmlns:a16="http://schemas.microsoft.com/office/drawing/2014/main" id="{1775CC20-3B21-1E4A-B814-6CA194BFA2C1}"/>
              </a:ext>
            </a:extLst>
          </p:cNvPr>
          <p:cNvSpPr txBox="1"/>
          <p:nvPr/>
        </p:nvSpPr>
        <p:spPr bwMode="auto">
          <a:xfrm>
            <a:off x="4289852" y="3089084"/>
            <a:ext cx="4358982" cy="369332"/>
          </a:xfrm>
          <a:prstGeom prst="rect">
            <a:avLst/>
          </a:prstGeom>
          <a:noFill/>
          <a:ln w="9525">
            <a:noFill/>
            <a:miter lim="800000"/>
            <a:headEnd/>
            <a:tailEnd/>
          </a:ln>
        </p:spPr>
        <p:txBody>
          <a:bodyPr wrap="square" rtlCol="0">
            <a:spAutoFit/>
          </a:bodyPr>
          <a:lstStyle/>
          <a:p>
            <a:pPr>
              <a:spcBef>
                <a:spcPct val="50000"/>
              </a:spcBef>
            </a:pPr>
            <a:r>
              <a:rPr lang="en-TW" sz="1800" dirty="0"/>
              <a:t>但半導體電阻隨溫度迅速減小後持穩。</a:t>
            </a:r>
          </a:p>
        </p:txBody>
      </p:sp>
      <p:sp>
        <p:nvSpPr>
          <p:cNvPr id="13" name="TextBox 12">
            <a:extLst>
              <a:ext uri="{FF2B5EF4-FFF2-40B4-BE49-F238E27FC236}">
                <a16:creationId xmlns:a16="http://schemas.microsoft.com/office/drawing/2014/main" id="{478D476C-6E26-2344-AC22-4F2137279980}"/>
              </a:ext>
            </a:extLst>
          </p:cNvPr>
          <p:cNvSpPr txBox="1"/>
          <p:nvPr/>
        </p:nvSpPr>
        <p:spPr bwMode="auto">
          <a:xfrm>
            <a:off x="4306614" y="3510166"/>
            <a:ext cx="4558243" cy="369332"/>
          </a:xfrm>
          <a:prstGeom prst="rect">
            <a:avLst/>
          </a:prstGeom>
          <a:noFill/>
          <a:ln w="9525">
            <a:noFill/>
            <a:miter lim="800000"/>
            <a:headEnd/>
            <a:tailEnd/>
          </a:ln>
        </p:spPr>
        <p:txBody>
          <a:bodyPr wrap="square" rtlCol="0">
            <a:spAutoFit/>
          </a:bodyPr>
          <a:lstStyle/>
          <a:p>
            <a:pPr>
              <a:spcBef>
                <a:spcPct val="50000"/>
              </a:spcBef>
            </a:pPr>
            <a:r>
              <a:rPr lang="en-TW" sz="1800" dirty="0"/>
              <a:t>超導體電阻在低於臨界溫度後會趨近於零。</a:t>
            </a:r>
          </a:p>
        </p:txBody>
      </p:sp>
      <p:pic>
        <p:nvPicPr>
          <p:cNvPr id="2" name="Picture 1">
            <a:extLst>
              <a:ext uri="{FF2B5EF4-FFF2-40B4-BE49-F238E27FC236}">
                <a16:creationId xmlns:a16="http://schemas.microsoft.com/office/drawing/2014/main" id="{DC2A54B7-8933-1149-9C06-04FB85D11692}"/>
              </a:ext>
            </a:extLst>
          </p:cNvPr>
          <p:cNvPicPr>
            <a:picLocks noChangeAspect="1"/>
          </p:cNvPicPr>
          <p:nvPr/>
        </p:nvPicPr>
        <p:blipFill>
          <a:blip r:embed="rId6"/>
          <a:stretch>
            <a:fillRect/>
          </a:stretch>
        </p:blipFill>
        <p:spPr>
          <a:xfrm>
            <a:off x="4331746" y="4454865"/>
            <a:ext cx="3416300" cy="2260600"/>
          </a:xfrm>
          <a:prstGeom prst="rect">
            <a:avLst/>
          </a:prstGeom>
        </p:spPr>
      </p:pic>
    </p:spTree>
    <p:extLst>
      <p:ext uri="{BB962C8B-B14F-4D97-AF65-F5344CB8AC3E}">
        <p14:creationId xmlns:p14="http://schemas.microsoft.com/office/powerpoint/2010/main" val="14630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hia-Hung Chang\Downloads\Data\Knight\Media\Chapter30\Images\30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2687569" cy="35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Chia-Hung Chang\Downloads\Data\Knight\Media\Chapter30\Images\30_21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60" y="477845"/>
            <a:ext cx="35750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Users\Chia-Hung Chang\Downloads\Data\Knight\Media\Chapter30\Images\30_21Figure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961" y="3762393"/>
            <a:ext cx="3692735" cy="265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BDDFA1-4722-8846-8281-69DF3163EAFC}"/>
              </a:ext>
            </a:extLst>
          </p:cNvPr>
          <p:cNvSpPr txBox="1"/>
          <p:nvPr/>
        </p:nvSpPr>
        <p:spPr bwMode="auto">
          <a:xfrm>
            <a:off x="1468469" y="908720"/>
            <a:ext cx="1800200" cy="369332"/>
          </a:xfrm>
          <a:prstGeom prst="rect">
            <a:avLst/>
          </a:prstGeom>
          <a:noFill/>
          <a:ln w="9525">
            <a:noFill/>
            <a:miter lim="800000"/>
            <a:headEnd/>
            <a:tailEnd/>
          </a:ln>
        </p:spPr>
        <p:txBody>
          <a:bodyPr wrap="square" rtlCol="0">
            <a:spAutoFit/>
          </a:bodyPr>
          <a:lstStyle/>
          <a:p>
            <a:pPr>
              <a:spcBef>
                <a:spcPct val="50000"/>
              </a:spcBef>
            </a:pPr>
            <a:r>
              <a:rPr lang="en-TW" sz="1800" dirty="0"/>
              <a:t>Battery</a:t>
            </a:r>
            <a:r>
              <a:rPr lang="zh-TW" altLang="en-US" sz="1800" dirty="0"/>
              <a:t> 電池</a:t>
            </a:r>
            <a:endParaRPr lang="en-TW" sz="1800" dirty="0"/>
          </a:p>
        </p:txBody>
      </p:sp>
      <p:sp>
        <p:nvSpPr>
          <p:cNvPr id="3" name="TextBox 2">
            <a:extLst>
              <a:ext uri="{FF2B5EF4-FFF2-40B4-BE49-F238E27FC236}">
                <a16:creationId xmlns:a16="http://schemas.microsoft.com/office/drawing/2014/main" id="{768D5595-A16A-A84F-85D4-66F7E78509F7}"/>
              </a:ext>
            </a:extLst>
          </p:cNvPr>
          <p:cNvSpPr txBox="1"/>
          <p:nvPr/>
        </p:nvSpPr>
        <p:spPr bwMode="auto">
          <a:xfrm>
            <a:off x="892405" y="5092309"/>
            <a:ext cx="2952328" cy="369332"/>
          </a:xfrm>
          <a:prstGeom prst="rect">
            <a:avLst/>
          </a:prstGeom>
          <a:noFill/>
          <a:ln w="9525">
            <a:noFill/>
            <a:miter lim="800000"/>
            <a:headEnd/>
            <a:tailEnd/>
          </a:ln>
        </p:spPr>
        <p:txBody>
          <a:bodyPr wrap="square" rtlCol="0">
            <a:spAutoFit/>
          </a:bodyPr>
          <a:lstStyle/>
          <a:p>
            <a:pPr>
              <a:spcBef>
                <a:spcPct val="50000"/>
              </a:spcBef>
            </a:pPr>
            <a:r>
              <a:rPr lang="en-TW" sz="1800" dirty="0"/>
              <a:t>電子通過電池後電位增加！</a:t>
            </a:r>
          </a:p>
        </p:txBody>
      </p:sp>
      <p:sp>
        <p:nvSpPr>
          <p:cNvPr id="4" name="TextBox 3">
            <a:extLst>
              <a:ext uri="{FF2B5EF4-FFF2-40B4-BE49-F238E27FC236}">
                <a16:creationId xmlns:a16="http://schemas.microsoft.com/office/drawing/2014/main" id="{FDFCE346-6D0B-6243-947D-31CA713B75F3}"/>
              </a:ext>
            </a:extLst>
          </p:cNvPr>
          <p:cNvSpPr txBox="1"/>
          <p:nvPr/>
        </p:nvSpPr>
        <p:spPr bwMode="auto">
          <a:xfrm>
            <a:off x="892405" y="5472458"/>
            <a:ext cx="4104456" cy="369332"/>
          </a:xfrm>
          <a:prstGeom prst="rect">
            <a:avLst/>
          </a:prstGeom>
          <a:noFill/>
          <a:ln w="9525">
            <a:noFill/>
            <a:miter lim="800000"/>
            <a:headEnd/>
            <a:tailEnd/>
          </a:ln>
        </p:spPr>
        <p:txBody>
          <a:bodyPr wrap="square" rtlCol="0">
            <a:spAutoFit/>
          </a:bodyPr>
          <a:lstStyle/>
          <a:p>
            <a:pPr>
              <a:spcBef>
                <a:spcPct val="50000"/>
              </a:spcBef>
            </a:pPr>
            <a:r>
              <a:rPr lang="en-TW" sz="1800" dirty="0"/>
              <a:t>因此連著電池的元件會維持一電位差。</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936D6EFC-7B6C-CC49-8914-52FBD90CE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25450"/>
            <a:ext cx="8534400" cy="6007100"/>
          </a:xfrm>
          <a:prstGeom prst="rect">
            <a:avLst/>
          </a:prstGeom>
        </p:spPr>
      </p:pic>
    </p:spTree>
    <p:extLst>
      <p:ext uri="{BB962C8B-B14F-4D97-AF65-F5344CB8AC3E}">
        <p14:creationId xmlns:p14="http://schemas.microsoft.com/office/powerpoint/2010/main" val="336446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2638" y="2303002"/>
            <a:ext cx="5572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art, diagram&#10;&#10;Description automatically generated">
            <a:extLst>
              <a:ext uri="{FF2B5EF4-FFF2-40B4-BE49-F238E27FC236}">
                <a16:creationId xmlns:a16="http://schemas.microsoft.com/office/drawing/2014/main" id="{AE0D0891-0EE3-E641-8D91-FBAAA74C8178}"/>
              </a:ext>
            </a:extLst>
          </p:cNvPr>
          <p:cNvPicPr>
            <a:picLocks noChangeAspect="1"/>
          </p:cNvPicPr>
          <p:nvPr/>
        </p:nvPicPr>
        <p:blipFill rotWithShape="1">
          <a:blip r:embed="rId3">
            <a:extLst>
              <a:ext uri="{28A0092B-C50C-407E-A947-70E740481C1C}">
                <a14:useLocalDpi xmlns:a14="http://schemas.microsoft.com/office/drawing/2010/main" val="0"/>
              </a:ext>
            </a:extLst>
          </a:blip>
          <a:srcRect t="51835" b="13150"/>
          <a:stretch/>
        </p:blipFill>
        <p:spPr>
          <a:xfrm>
            <a:off x="4662152" y="4142785"/>
            <a:ext cx="3145531" cy="2044907"/>
          </a:xfrm>
          <a:prstGeom prst="rect">
            <a:avLst/>
          </a:prstGeom>
        </p:spPr>
      </p:pic>
      <p:pic>
        <p:nvPicPr>
          <p:cNvPr id="6" name="Picture 5" descr="Chart, diagram&#10;&#10;Description automatically generated">
            <a:extLst>
              <a:ext uri="{FF2B5EF4-FFF2-40B4-BE49-F238E27FC236}">
                <a16:creationId xmlns:a16="http://schemas.microsoft.com/office/drawing/2014/main" id="{DB5B1BB8-044B-F147-9C33-B6682DDA2DC5}"/>
              </a:ext>
            </a:extLst>
          </p:cNvPr>
          <p:cNvPicPr>
            <a:picLocks noChangeAspect="1"/>
          </p:cNvPicPr>
          <p:nvPr/>
        </p:nvPicPr>
        <p:blipFill rotWithShape="1">
          <a:blip r:embed="rId3">
            <a:extLst>
              <a:ext uri="{28A0092B-C50C-407E-A947-70E740481C1C}">
                <a14:useLocalDpi xmlns:a14="http://schemas.microsoft.com/office/drawing/2010/main" val="0"/>
              </a:ext>
            </a:extLst>
          </a:blip>
          <a:srcRect b="64985"/>
          <a:stretch/>
        </p:blipFill>
        <p:spPr>
          <a:xfrm>
            <a:off x="1098391" y="4122222"/>
            <a:ext cx="3110519" cy="2022146"/>
          </a:xfrm>
          <a:prstGeom prst="rect">
            <a:avLst/>
          </a:prstGeom>
        </p:spPr>
      </p:pic>
      <p:sp>
        <p:nvSpPr>
          <p:cNvPr id="2" name="矩形 1">
            <a:extLst>
              <a:ext uri="{FF2B5EF4-FFF2-40B4-BE49-F238E27FC236}">
                <a16:creationId xmlns:a16="http://schemas.microsoft.com/office/drawing/2014/main" id="{9272E222-FE53-DDA4-EDAE-A5BF12F6673D}"/>
              </a:ext>
            </a:extLst>
          </p:cNvPr>
          <p:cNvSpPr/>
          <p:nvPr/>
        </p:nvSpPr>
        <p:spPr>
          <a:xfrm>
            <a:off x="1176132" y="635139"/>
            <a:ext cx="3748364" cy="369332"/>
          </a:xfrm>
          <a:prstGeom prst="rect">
            <a:avLst/>
          </a:prstGeom>
        </p:spPr>
        <p:txBody>
          <a:bodyPr wrap="square">
            <a:spAutoFit/>
          </a:bodyPr>
          <a:lstStyle/>
          <a:p>
            <a:r>
              <a:rPr lang="zh-TW" altLang="en-US" sz="1800" dirty="0"/>
              <a:t>導體內有可以自由移動的電荷。</a:t>
            </a:r>
          </a:p>
        </p:txBody>
      </p:sp>
      <p:sp>
        <p:nvSpPr>
          <p:cNvPr id="3" name="TextBox 2">
            <a:extLst>
              <a:ext uri="{FF2B5EF4-FFF2-40B4-BE49-F238E27FC236}">
                <a16:creationId xmlns:a16="http://schemas.microsoft.com/office/drawing/2014/main" id="{B0A83B62-1D7B-0DB4-F3DD-CEBDC44B2A69}"/>
              </a:ext>
            </a:extLst>
          </p:cNvPr>
          <p:cNvSpPr txBox="1"/>
          <p:nvPr/>
        </p:nvSpPr>
        <p:spPr>
          <a:xfrm>
            <a:off x="1154942" y="1045608"/>
            <a:ext cx="6796364" cy="369332"/>
          </a:xfrm>
          <a:prstGeom prst="rect">
            <a:avLst/>
          </a:prstGeom>
          <a:noFill/>
        </p:spPr>
        <p:txBody>
          <a:bodyPr wrap="square" rtlCol="0">
            <a:spAutoFit/>
          </a:bodyPr>
          <a:lstStyle/>
          <a:p>
            <a:r>
              <a:rPr lang="en-US" sz="1800" dirty="0" err="1"/>
              <a:t>若有電場、及電位差，正電荷會移動，由高電位移向低電位</a:t>
            </a:r>
            <a:r>
              <a:rPr lang="en-US" sz="1800" dirty="0"/>
              <a:t>。</a:t>
            </a:r>
          </a:p>
        </p:txBody>
      </p:sp>
      <p:sp>
        <p:nvSpPr>
          <p:cNvPr id="4" name="TextBox 3">
            <a:extLst>
              <a:ext uri="{FF2B5EF4-FFF2-40B4-BE49-F238E27FC236}">
                <a16:creationId xmlns:a16="http://schemas.microsoft.com/office/drawing/2014/main" id="{C69F2F3A-C7A4-AE5C-63A1-153B6F879F28}"/>
              </a:ext>
            </a:extLst>
          </p:cNvPr>
          <p:cNvSpPr txBox="1"/>
          <p:nvPr/>
        </p:nvSpPr>
        <p:spPr>
          <a:xfrm>
            <a:off x="1154942" y="1429501"/>
            <a:ext cx="6796364" cy="369332"/>
          </a:xfrm>
          <a:prstGeom prst="rect">
            <a:avLst/>
          </a:prstGeom>
          <a:noFill/>
        </p:spPr>
        <p:txBody>
          <a:bodyPr wrap="square" rtlCol="0">
            <a:spAutoFit/>
          </a:bodyPr>
          <a:lstStyle/>
          <a:p>
            <a:r>
              <a:rPr lang="en-US" sz="1800" dirty="0" err="1"/>
              <a:t>負電荷會移動，由低電位移向高電位，直到電場為零</a:t>
            </a:r>
            <a:r>
              <a:rPr lang="en-US" sz="1800" dirty="0"/>
              <a:t>。</a:t>
            </a:r>
          </a:p>
        </p:txBody>
      </p:sp>
      <p:sp>
        <p:nvSpPr>
          <p:cNvPr id="7" name="TextBox 6">
            <a:extLst>
              <a:ext uri="{FF2B5EF4-FFF2-40B4-BE49-F238E27FC236}">
                <a16:creationId xmlns:a16="http://schemas.microsoft.com/office/drawing/2014/main" id="{7C0E5C61-FE80-93DA-B718-D6476F73FF3C}"/>
              </a:ext>
            </a:extLst>
          </p:cNvPr>
          <p:cNvSpPr txBox="1"/>
          <p:nvPr/>
        </p:nvSpPr>
        <p:spPr bwMode="auto">
          <a:xfrm>
            <a:off x="1176132" y="1843313"/>
            <a:ext cx="6631551" cy="369332"/>
          </a:xfrm>
          <a:prstGeom prst="rect">
            <a:avLst/>
          </a:prstGeom>
          <a:noFill/>
          <a:ln w="9525">
            <a:noFill/>
            <a:miter lim="800000"/>
            <a:headEnd/>
            <a:tailEnd/>
          </a:ln>
        </p:spPr>
        <p:txBody>
          <a:bodyPr wrap="square" rtlCol="0">
            <a:spAutoFit/>
          </a:bodyPr>
          <a:lstStyle/>
          <a:p>
            <a:pPr>
              <a:spcBef>
                <a:spcPct val="50000"/>
              </a:spcBef>
            </a:pPr>
            <a:r>
              <a:rPr lang="en-US" sz="1800" dirty="0" err="1"/>
              <a:t>但有時可以讓電位差一直持續，電荷就可以繼續移動</a:t>
            </a:r>
            <a:r>
              <a:rPr lang="en-US" sz="1800" dirty="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5" descr="C:\Users\Chia-Hung Chang\Downloads\Data\Knight\Media\Chapter32\Images\32_05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84984"/>
            <a:ext cx="3616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5"/>
          <p:cNvSpPr txBox="1">
            <a:spLocks noChangeArrowheads="1"/>
          </p:cNvSpPr>
          <p:nvPr/>
        </p:nvSpPr>
        <p:spPr bwMode="auto">
          <a:xfrm>
            <a:off x="5076056" y="2407426"/>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mn-lt"/>
              </a:rPr>
              <a:t>Kirchhoff’s loop law</a:t>
            </a:r>
            <a:endParaRPr lang="zh-TW" altLang="en-US" sz="1800" dirty="0">
              <a:latin typeface="+mn-lt"/>
            </a:endParaRPr>
          </a:p>
        </p:txBody>
      </p:sp>
      <p:sp>
        <p:nvSpPr>
          <p:cNvPr id="5" name="文字方塊 4"/>
          <p:cNvSpPr txBox="1"/>
          <p:nvPr/>
        </p:nvSpPr>
        <p:spPr>
          <a:xfrm>
            <a:off x="1630045" y="1642262"/>
            <a:ext cx="5943600" cy="369332"/>
          </a:xfrm>
          <a:prstGeom prst="rect">
            <a:avLst/>
          </a:prstGeom>
          <a:noFill/>
        </p:spPr>
        <p:txBody>
          <a:bodyPr wrap="square" rtlCol="0">
            <a:spAutoFit/>
          </a:bodyPr>
          <a:lstStyle/>
          <a:p>
            <a:r>
              <a:rPr lang="zh-TW" altLang="en-US" sz="1800" dirty="0"/>
              <a:t>電場沿任何封閉路徑的線積分就必為零。</a:t>
            </a:r>
          </a:p>
        </p:txBody>
      </p:sp>
      <p:sp>
        <p:nvSpPr>
          <p:cNvPr id="2" name="文字方塊 1"/>
          <p:cNvSpPr txBox="1"/>
          <p:nvPr/>
        </p:nvSpPr>
        <p:spPr bwMode="auto">
          <a:xfrm>
            <a:off x="1630045" y="764704"/>
            <a:ext cx="553935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每一電路元件，都會有一由電流或電荷決定的電位差。</a:t>
            </a:r>
          </a:p>
        </p:txBody>
      </p:sp>
      <mc:AlternateContent xmlns:mc="http://schemas.openxmlformats.org/markup-compatibility/2006" xmlns:a14="http://schemas.microsoft.com/office/drawing/2010/main">
        <mc:Choice Requires="a14">
          <p:sp>
            <p:nvSpPr>
              <p:cNvPr id="7" name="文字方塊 6"/>
              <p:cNvSpPr txBox="1"/>
              <p:nvPr/>
            </p:nvSpPr>
            <p:spPr>
              <a:xfrm>
                <a:off x="1691680" y="2196901"/>
                <a:ext cx="3168352"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i="1" smtClean="0">
                              <a:latin typeface="Cambria Math" panose="02040503050406030204" pitchFamily="18" charset="0"/>
                              <a:ea typeface="Cambria Math"/>
                            </a:rPr>
                          </m:ctrlPr>
                        </m:naryPr>
                        <m:sub/>
                        <m:sup/>
                        <m:e>
                          <m:acc>
                            <m:accPr>
                              <m:chr m:val="⃗"/>
                              <m:ctrlPr>
                                <a:rPr lang="en-US" altLang="zh-TW" sz="1800" i="1">
                                  <a:latin typeface="Cambria Math" panose="02040503050406030204" pitchFamily="18" charset="0"/>
                                </a:rPr>
                              </m:ctrlPr>
                            </m:accPr>
                            <m:e>
                              <m:r>
                                <a:rPr lang="en-US" altLang="zh-TW" sz="1800" i="1">
                                  <a:latin typeface="Cambria Math"/>
                                </a:rPr>
                                <m:t>𝐸</m:t>
                              </m:r>
                            </m:e>
                          </m:acc>
                          <m:r>
                            <a:rPr lang="en-US" altLang="zh-TW" sz="1800" i="1">
                              <a:latin typeface="Cambria Math"/>
                              <a:ea typeface="Cambria Math"/>
                            </a:rPr>
                            <m:t>∙</m:t>
                          </m:r>
                          <m:r>
                            <a:rPr lang="en-US" altLang="zh-TW" sz="1800" i="1">
                              <a:latin typeface="Cambria Math"/>
                              <a:ea typeface="Cambria Math"/>
                            </a:rPr>
                            <m:t>𝑑</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𝑠</m:t>
                              </m:r>
                            </m:e>
                          </m:acc>
                        </m:e>
                      </m:nary>
                      <m:r>
                        <a:rPr lang="en-US" altLang="zh-TW" sz="1800" b="0" i="1" smtClean="0">
                          <a:latin typeface="Cambria Math"/>
                        </a:rPr>
                        <m:t>=</m:t>
                      </m:r>
                      <m:nary>
                        <m:naryPr>
                          <m:chr m:val="∑"/>
                          <m:supHide m:val="on"/>
                          <m:ctrlPr>
                            <a:rPr lang="zh-TW" altLang="en-US" sz="1800" b="0" i="1" dirty="0" smtClean="0">
                              <a:latin typeface="Cambria Math" panose="02040503050406030204" pitchFamily="18" charset="0"/>
                            </a:rPr>
                          </m:ctrlPr>
                        </m:naryPr>
                        <m:sub>
                          <m:r>
                            <m:rPr>
                              <m:brk m:alnAt="7"/>
                            </m:rPr>
                            <a:rPr lang="en-US" altLang="zh-TW" sz="1800" b="0" i="1" dirty="0" smtClean="0">
                              <a:latin typeface="Cambria Math" panose="02040503050406030204" pitchFamily="18" charset="0"/>
                            </a:rPr>
                            <m:t>𝑖</m:t>
                          </m:r>
                        </m:sub>
                        <m:sup/>
                        <m:e>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𝑉</m:t>
                              </m:r>
                            </m:e>
                            <m:sub>
                              <m:r>
                                <a:rPr lang="en-US" altLang="zh-TW" sz="1800" b="0" i="1" smtClean="0">
                                  <a:latin typeface="Cambria Math" panose="02040503050406030204" pitchFamily="18" charset="0"/>
                                  <a:ea typeface="Cambria Math" panose="02040503050406030204" pitchFamily="18" charset="0"/>
                                </a:rPr>
                                <m:t>𝑖</m:t>
                              </m:r>
                            </m:sub>
                          </m:sSub>
                        </m:e>
                      </m:nary>
                      <m:r>
                        <a:rPr lang="en-US" altLang="zh-TW" sz="1800" b="0" i="1" smtClean="0">
                          <a:latin typeface="Cambria Math" panose="02040503050406030204" pitchFamily="18" charset="0"/>
                        </a:rPr>
                        <m:t>=</m:t>
                      </m:r>
                      <m:r>
                        <a:rPr lang="en-US" altLang="zh-TW" sz="1800" b="0" i="1" smtClean="0">
                          <a:latin typeface="Cambria Math"/>
                          <a:ea typeface="Cambria Math"/>
                        </a:rPr>
                        <m:t>∆</m:t>
                      </m:r>
                      <m:r>
                        <a:rPr lang="en-US" altLang="zh-TW" sz="1800" b="0" i="1" smtClean="0">
                          <a:latin typeface="Cambria Math"/>
                          <a:ea typeface="Cambria Math"/>
                        </a:rPr>
                        <m:t>𝑉</m:t>
                      </m:r>
                      <m:r>
                        <a:rPr lang="en-US" altLang="zh-TW" sz="1800" b="0" i="1" smtClean="0">
                          <a:latin typeface="Cambria Math"/>
                          <a:ea typeface="Cambria Math"/>
                        </a:rPr>
                        <m:t>=0</m:t>
                      </m:r>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691680" y="2196901"/>
                <a:ext cx="3168352" cy="818814"/>
              </a:xfrm>
              <a:prstGeom prst="rect">
                <a:avLst/>
              </a:prstGeom>
              <a:blipFill>
                <a:blip r:embed="rId3"/>
                <a:stretch>
                  <a:fillRect l="-24800" t="-128788" b="-186364"/>
                </a:stretch>
              </a:blipFill>
            </p:spPr>
            <p:txBody>
              <a:bodyPr/>
              <a:lstStyle/>
              <a:p>
                <a:r>
                  <a:rPr lang="en-TW">
                    <a:noFill/>
                  </a:rPr>
                  <a:t> </a:t>
                </a:r>
              </a:p>
            </p:txBody>
          </p:sp>
        </mc:Fallback>
      </mc:AlternateContent>
      <p:sp>
        <p:nvSpPr>
          <p:cNvPr id="8" name="文字方塊 4">
            <a:extLst>
              <a:ext uri="{FF2B5EF4-FFF2-40B4-BE49-F238E27FC236}">
                <a16:creationId xmlns:a16="http://schemas.microsoft.com/office/drawing/2014/main" id="{F9900EA9-60C7-ED48-BA85-9DCD6C3F2691}"/>
              </a:ext>
            </a:extLst>
          </p:cNvPr>
          <p:cNvSpPr txBox="1"/>
          <p:nvPr/>
        </p:nvSpPr>
        <p:spPr>
          <a:xfrm>
            <a:off x="1630045" y="1201874"/>
            <a:ext cx="5943600"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263162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567EAAA-95D7-4644-AF81-5B272AA16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0"/>
            <a:ext cx="8534400" cy="2286000"/>
          </a:xfrm>
          <a:prstGeom prst="rect">
            <a:avLst/>
          </a:prstGeom>
        </p:spPr>
      </p:pic>
    </p:spTree>
    <p:extLst>
      <p:ext uri="{BB962C8B-B14F-4D97-AF65-F5344CB8AC3E}">
        <p14:creationId xmlns:p14="http://schemas.microsoft.com/office/powerpoint/2010/main" val="29443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c\Dropbox\Documents\課程\Young\Chapter25\A_Images\A_Figures_and_Photos\25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80"/>
            <a:ext cx="3781383" cy="46353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A283A7-ADDA-0A43-8FDC-24BE862217D3}"/>
                  </a:ext>
                </a:extLst>
              </p:cNvPr>
              <p:cNvSpPr txBox="1"/>
              <p:nvPr/>
            </p:nvSpPr>
            <p:spPr bwMode="auto">
              <a:xfrm>
                <a:off x="2771800" y="5445224"/>
                <a:ext cx="3096344"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12.0 </m:t>
                      </m:r>
                      <m:r>
                        <m:rPr>
                          <m:nor/>
                        </m:rPr>
                        <a:rPr lang="en-US" sz="1800" b="0" i="0" smtClean="0">
                          <a:latin typeface="Cambria Math" panose="02040503050406030204" pitchFamily="18" charset="0"/>
                        </a:rPr>
                        <m:t>V</m:t>
                      </m:r>
                      <m:r>
                        <a:rPr lang="en-US" sz="1800" b="0" i="1" smtClean="0">
                          <a:latin typeface="Cambria Math" panose="02040503050406030204" pitchFamily="18" charset="0"/>
                        </a:rPr>
                        <m:t>−</m:t>
                      </m:r>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 </m:t>
                      </m:r>
                      <m:r>
                        <m:rPr>
                          <m:sty m:val="p"/>
                        </m:rPr>
                        <a:rPr lang="el-GR" sz="1800" b="0" i="1" smtClean="0">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𝐼</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4 </m:t>
                      </m:r>
                      <m:r>
                        <m:rPr>
                          <m:sty m:val="p"/>
                        </m:rPr>
                        <a:rPr lang="el-GR" sz="1800" i="1">
                          <a:latin typeface="Cambria Math" panose="02040503050406030204" pitchFamily="18" charset="0"/>
                          <a:ea typeface="Cambria Math" panose="02040503050406030204" pitchFamily="18" charset="0"/>
                        </a:rPr>
                        <m:t>Ω</m:t>
                      </m:r>
                      <m:r>
                        <a:rPr lang="en-US" sz="1800" b="0" i="1" smtClean="0">
                          <a:latin typeface="Cambria Math" panose="02040503050406030204" pitchFamily="18" charset="0"/>
                          <a:ea typeface="Cambria Math" panose="02040503050406030204" pitchFamily="18" charset="0"/>
                        </a:rPr>
                        <m:t>=0</m:t>
                      </m:r>
                    </m:oMath>
                  </m:oMathPara>
                </a14:m>
                <a:endParaRPr lang="en-TW" sz="1800" dirty="0"/>
              </a:p>
            </p:txBody>
          </p:sp>
        </mc:Choice>
        <mc:Fallback xmlns="">
          <p:sp>
            <p:nvSpPr>
              <p:cNvPr id="2" name="TextBox 1">
                <a:extLst>
                  <a:ext uri="{FF2B5EF4-FFF2-40B4-BE49-F238E27FC236}">
                    <a16:creationId xmlns:a16="http://schemas.microsoft.com/office/drawing/2014/main" id="{1FA283A7-ADDA-0A43-8FDC-24BE862217D3}"/>
                  </a:ext>
                </a:extLst>
              </p:cNvPr>
              <p:cNvSpPr txBox="1">
                <a:spLocks noRot="1" noChangeAspect="1" noMove="1" noResize="1" noEditPoints="1" noAdjustHandles="1" noChangeArrowheads="1" noChangeShapeType="1" noTextEdit="1"/>
              </p:cNvSpPr>
              <p:nvPr/>
            </p:nvSpPr>
            <p:spPr bwMode="auto">
              <a:xfrm>
                <a:off x="2771800" y="5445224"/>
                <a:ext cx="3096344" cy="276999"/>
              </a:xfrm>
              <a:prstGeom prst="rect">
                <a:avLst/>
              </a:prstGeom>
              <a:blipFill>
                <a:blip r:embed="rId3"/>
                <a:stretch>
                  <a:fillRect t="-4348"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21D367-1200-A642-8959-1C851F5E7014}"/>
                  </a:ext>
                </a:extLst>
              </p:cNvPr>
              <p:cNvSpPr txBox="1"/>
              <p:nvPr/>
            </p:nvSpPr>
            <p:spPr bwMode="auto">
              <a:xfrm>
                <a:off x="3790748" y="5987077"/>
                <a:ext cx="1023406" cy="27699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=2.0 </m:t>
                      </m:r>
                      <m:r>
                        <m:rPr>
                          <m:nor/>
                        </m:rPr>
                        <a:rPr lang="en-US" sz="1800" b="0" i="0" smtClean="0">
                          <a:latin typeface="Cambria Math" panose="02040503050406030204" pitchFamily="18" charset="0"/>
                          <a:ea typeface="Cambria Math" panose="02040503050406030204" pitchFamily="18" charset="0"/>
                        </a:rPr>
                        <m:t>A</m:t>
                      </m:r>
                    </m:oMath>
                  </m:oMathPara>
                </a14:m>
                <a:endParaRPr lang="en-TW" sz="1800" dirty="0"/>
              </a:p>
            </p:txBody>
          </p:sp>
        </mc:Choice>
        <mc:Fallback xmlns="">
          <p:sp>
            <p:nvSpPr>
              <p:cNvPr id="4" name="TextBox 3">
                <a:extLst>
                  <a:ext uri="{FF2B5EF4-FFF2-40B4-BE49-F238E27FC236}">
                    <a16:creationId xmlns:a16="http://schemas.microsoft.com/office/drawing/2014/main" id="{3921D367-1200-A642-8959-1C851F5E7014}"/>
                  </a:ext>
                </a:extLst>
              </p:cNvPr>
              <p:cNvSpPr txBox="1">
                <a:spLocks noRot="1" noChangeAspect="1" noMove="1" noResize="1" noEditPoints="1" noAdjustHandles="1" noChangeArrowheads="1" noChangeShapeType="1" noTextEdit="1"/>
              </p:cNvSpPr>
              <p:nvPr/>
            </p:nvSpPr>
            <p:spPr bwMode="auto">
              <a:xfrm>
                <a:off x="3790748" y="5987077"/>
                <a:ext cx="1023406" cy="276999"/>
              </a:xfrm>
              <a:prstGeom prst="rect">
                <a:avLst/>
              </a:prstGeom>
              <a:blipFill>
                <a:blip r:embed="rId4"/>
                <a:stretch>
                  <a:fillRect l="-1220" t="-8696" r="-1220" b="-3478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35002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F0EC95D-A31C-3542-9F95-8C3CC3D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62150"/>
            <a:ext cx="8534400" cy="2933700"/>
          </a:xfrm>
          <a:prstGeom prst="rect">
            <a:avLst/>
          </a:prstGeom>
        </p:spPr>
      </p:pic>
      <p:sp>
        <p:nvSpPr>
          <p:cNvPr id="4" name="文字方塊 4">
            <a:extLst>
              <a:ext uri="{FF2B5EF4-FFF2-40B4-BE49-F238E27FC236}">
                <a16:creationId xmlns:a16="http://schemas.microsoft.com/office/drawing/2014/main" id="{8331EE7C-D189-7B47-BC5C-9016976699CD}"/>
              </a:ext>
            </a:extLst>
          </p:cNvPr>
          <p:cNvSpPr txBox="1"/>
          <p:nvPr/>
        </p:nvSpPr>
        <p:spPr>
          <a:xfrm>
            <a:off x="2843808" y="1268760"/>
            <a:ext cx="3878059"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343747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c\Dropbox\Documents\課程\Young\Chapter26\A_Images\A_Figures_and_Photos\26_09_Figur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8800"/>
            <a:ext cx="4211431" cy="2306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a:extLst>
              <a:ext uri="{FF2B5EF4-FFF2-40B4-BE49-F238E27FC236}">
                <a16:creationId xmlns:a16="http://schemas.microsoft.com/office/drawing/2014/main" id="{1C915002-FD85-DB42-A097-3EA908EF5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024" y="1628800"/>
            <a:ext cx="4142432" cy="1337660"/>
          </a:xfrm>
          <a:prstGeom prst="rect">
            <a:avLst/>
          </a:prstGeom>
        </p:spPr>
      </p:pic>
      <p:sp>
        <p:nvSpPr>
          <p:cNvPr id="4" name="TextBox 3">
            <a:extLst>
              <a:ext uri="{FF2B5EF4-FFF2-40B4-BE49-F238E27FC236}">
                <a16:creationId xmlns:a16="http://schemas.microsoft.com/office/drawing/2014/main" id="{0E6A6ABA-25E9-4942-B2CB-670B08B4E745}"/>
              </a:ext>
            </a:extLst>
          </p:cNvPr>
          <p:cNvSpPr txBox="1"/>
          <p:nvPr/>
        </p:nvSpPr>
        <p:spPr bwMode="auto">
          <a:xfrm>
            <a:off x="4880491" y="3212976"/>
            <a:ext cx="3240360" cy="369332"/>
          </a:xfrm>
          <a:prstGeom prst="rect">
            <a:avLst/>
          </a:prstGeom>
          <a:noFill/>
          <a:ln w="9525">
            <a:noFill/>
            <a:miter lim="800000"/>
            <a:headEnd/>
            <a:tailEnd/>
          </a:ln>
        </p:spPr>
        <p:txBody>
          <a:bodyPr wrap="square" rtlCol="0">
            <a:spAutoFit/>
          </a:bodyPr>
          <a:lstStyle/>
          <a:p>
            <a:pPr>
              <a:spcBef>
                <a:spcPct val="50000"/>
              </a:spcBef>
            </a:pPr>
            <a:r>
              <a:rPr lang="en-GB" sz="1800" dirty="0" err="1"/>
              <a:t>在電路交點處電荷不會累積</a:t>
            </a:r>
            <a:r>
              <a:rPr lang="en-GB" sz="1800" dirty="0"/>
              <a:t>。</a:t>
            </a:r>
            <a:endParaRPr lang="en-TW" sz="1800" dirty="0"/>
          </a:p>
        </p:txBody>
      </p:sp>
      <p:sp>
        <p:nvSpPr>
          <p:cNvPr id="5" name="TextBox 4">
            <a:extLst>
              <a:ext uri="{FF2B5EF4-FFF2-40B4-BE49-F238E27FC236}">
                <a16:creationId xmlns:a16="http://schemas.microsoft.com/office/drawing/2014/main" id="{9966CEBA-DF32-FC4F-B84A-AE4016110486}"/>
              </a:ext>
            </a:extLst>
          </p:cNvPr>
          <p:cNvSpPr txBox="1"/>
          <p:nvPr/>
        </p:nvSpPr>
        <p:spPr bwMode="auto">
          <a:xfrm>
            <a:off x="4878624" y="3582308"/>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6" name="文字方塊 4">
            <a:extLst>
              <a:ext uri="{FF2B5EF4-FFF2-40B4-BE49-F238E27FC236}">
                <a16:creationId xmlns:a16="http://schemas.microsoft.com/office/drawing/2014/main" id="{8A927B81-B658-9148-BA33-96C5C4720844}"/>
              </a:ext>
            </a:extLst>
          </p:cNvPr>
          <p:cNvSpPr txBox="1"/>
          <p:nvPr/>
        </p:nvSpPr>
        <p:spPr>
          <a:xfrm>
            <a:off x="4877024" y="4567488"/>
            <a:ext cx="3851562" cy="369332"/>
          </a:xfrm>
          <a:prstGeom prst="rect">
            <a:avLst/>
          </a:prstGeom>
          <a:noFill/>
        </p:spPr>
        <p:txBody>
          <a:bodyPr wrap="square" rtlCol="0">
            <a:spAutoFit/>
          </a:bodyPr>
          <a:lstStyle/>
          <a:p>
            <a:r>
              <a:rPr lang="zh-TW" altLang="en-US" sz="1800" dirty="0"/>
              <a:t>沿任何封閉路徑的總電位差必為零。</a:t>
            </a:r>
          </a:p>
        </p:txBody>
      </p:sp>
    </p:spTree>
    <p:extLst>
      <p:ext uri="{BB962C8B-B14F-4D97-AF65-F5344CB8AC3E}">
        <p14:creationId xmlns:p14="http://schemas.microsoft.com/office/powerpoint/2010/main" val="1099470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B9F2CE1-F5FF-184B-A5A4-FBA6BF41306F}"/>
              </a:ext>
            </a:extLst>
          </p:cNvPr>
          <p:cNvPicPr>
            <a:picLocks noChangeAspect="1"/>
          </p:cNvPicPr>
          <p:nvPr/>
        </p:nvPicPr>
        <p:blipFill rotWithShape="1">
          <a:blip r:embed="rId2">
            <a:extLst>
              <a:ext uri="{28A0092B-C50C-407E-A947-70E740481C1C}">
                <a14:useLocalDpi xmlns:a14="http://schemas.microsoft.com/office/drawing/2010/main" val="0"/>
              </a:ext>
            </a:extLst>
          </a:blip>
          <a:srcRect t="58166"/>
          <a:stretch/>
        </p:blipFill>
        <p:spPr>
          <a:xfrm>
            <a:off x="516337" y="3573016"/>
            <a:ext cx="3851562" cy="2641228"/>
          </a:xfrm>
          <a:prstGeom prst="rect">
            <a:avLst/>
          </a:prstGeom>
        </p:spPr>
      </p:pic>
      <p:sp>
        <p:nvSpPr>
          <p:cNvPr id="6" name="TextBox 5">
            <a:extLst>
              <a:ext uri="{FF2B5EF4-FFF2-40B4-BE49-F238E27FC236}">
                <a16:creationId xmlns:a16="http://schemas.microsoft.com/office/drawing/2014/main" id="{46AF7A59-6E71-D944-83E0-652FBF6D7CCA}"/>
              </a:ext>
            </a:extLst>
          </p:cNvPr>
          <p:cNvSpPr txBox="1"/>
          <p:nvPr/>
        </p:nvSpPr>
        <p:spPr bwMode="auto">
          <a:xfrm>
            <a:off x="4680880" y="2816510"/>
            <a:ext cx="4246872" cy="369332"/>
          </a:xfrm>
          <a:prstGeom prst="rect">
            <a:avLst/>
          </a:prstGeom>
          <a:noFill/>
          <a:ln w="9525">
            <a:noFill/>
            <a:miter lim="800000"/>
            <a:headEnd/>
            <a:tailEnd/>
          </a:ln>
        </p:spPr>
        <p:txBody>
          <a:bodyPr wrap="square" rtlCol="0">
            <a:spAutoFit/>
          </a:bodyPr>
          <a:lstStyle/>
          <a:p>
            <a:pPr>
              <a:spcBef>
                <a:spcPct val="50000"/>
              </a:spcBef>
            </a:pPr>
            <a:r>
              <a:rPr lang="en-GB" sz="1800" dirty="0" err="1"/>
              <a:t>流入交點的電流必須等於流出的電流</a:t>
            </a:r>
            <a:r>
              <a:rPr lang="en-GB" sz="1800" dirty="0"/>
              <a:t>。</a:t>
            </a:r>
            <a:endParaRPr lang="en-TW" sz="1800" dirty="0"/>
          </a:p>
        </p:txBody>
      </p:sp>
      <p:sp>
        <p:nvSpPr>
          <p:cNvPr id="7" name="文字方塊 4">
            <a:extLst>
              <a:ext uri="{FF2B5EF4-FFF2-40B4-BE49-F238E27FC236}">
                <a16:creationId xmlns:a16="http://schemas.microsoft.com/office/drawing/2014/main" id="{C19E47D2-F43C-0B49-B6A5-7F2CF34CE33F}"/>
              </a:ext>
            </a:extLst>
          </p:cNvPr>
          <p:cNvSpPr txBox="1"/>
          <p:nvPr/>
        </p:nvSpPr>
        <p:spPr>
          <a:xfrm>
            <a:off x="4680880" y="2348880"/>
            <a:ext cx="4022075" cy="369332"/>
          </a:xfrm>
          <a:prstGeom prst="rect">
            <a:avLst/>
          </a:prstGeom>
          <a:noFill/>
        </p:spPr>
        <p:txBody>
          <a:bodyPr wrap="square" rtlCol="0">
            <a:spAutoFit/>
          </a:bodyPr>
          <a:lstStyle/>
          <a:p>
            <a:r>
              <a:rPr lang="zh-TW" altLang="en-US" sz="1800" dirty="0"/>
              <a:t>沿任何封閉路徑的總電位差必為零。</a:t>
            </a:r>
          </a:p>
        </p:txBody>
      </p:sp>
      <p:pic>
        <p:nvPicPr>
          <p:cNvPr id="8" name="Picture 7" descr="Diagram&#10;&#10;Description automatically generated">
            <a:extLst>
              <a:ext uri="{FF2B5EF4-FFF2-40B4-BE49-F238E27FC236}">
                <a16:creationId xmlns:a16="http://schemas.microsoft.com/office/drawing/2014/main" id="{6C4FEC38-F54F-AE4C-A0D7-37311C13158F}"/>
              </a:ext>
            </a:extLst>
          </p:cNvPr>
          <p:cNvPicPr>
            <a:picLocks noChangeAspect="1"/>
          </p:cNvPicPr>
          <p:nvPr/>
        </p:nvPicPr>
        <p:blipFill rotWithShape="1">
          <a:blip r:embed="rId2">
            <a:extLst>
              <a:ext uri="{28A0092B-C50C-407E-A947-70E740481C1C}">
                <a14:useLocalDpi xmlns:a14="http://schemas.microsoft.com/office/drawing/2010/main" val="0"/>
              </a:ext>
            </a:extLst>
          </a:blip>
          <a:srcRect b="48677"/>
          <a:stretch/>
        </p:blipFill>
        <p:spPr>
          <a:xfrm>
            <a:off x="516337" y="727958"/>
            <a:ext cx="3210517" cy="2701042"/>
          </a:xfrm>
          <a:prstGeom prst="rect">
            <a:avLst/>
          </a:prstGeom>
        </p:spPr>
      </p:pic>
    </p:spTree>
    <p:extLst>
      <p:ext uri="{BB962C8B-B14F-4D97-AF65-F5344CB8AC3E}">
        <p14:creationId xmlns:p14="http://schemas.microsoft.com/office/powerpoint/2010/main" val="244075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D36D90-1B8E-F84D-B080-310506CF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0" y="533400"/>
            <a:ext cx="876214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289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588755-A409-CE46-B4F5-08CFD7795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870260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032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8C4E85-99F6-3A48-9497-BBE06518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84784"/>
            <a:ext cx="6123231" cy="3325862"/>
          </a:xfrm>
          <a:prstGeom prst="rect">
            <a:avLst/>
          </a:prstGeom>
        </p:spPr>
      </p:pic>
    </p:spTree>
    <p:extLst>
      <p:ext uri="{BB962C8B-B14F-4D97-AF65-F5344CB8AC3E}">
        <p14:creationId xmlns:p14="http://schemas.microsoft.com/office/powerpoint/2010/main" val="1428323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D660F373-8BE0-AE4C-B0D0-860EE4B3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276872"/>
            <a:ext cx="4680520" cy="2556177"/>
          </a:xfrm>
          <a:prstGeom prst="rect">
            <a:avLst/>
          </a:prstGeom>
        </p:spPr>
      </p:pic>
      <p:sp>
        <p:nvSpPr>
          <p:cNvPr id="2" name="TextBox 1">
            <a:extLst>
              <a:ext uri="{FF2B5EF4-FFF2-40B4-BE49-F238E27FC236}">
                <a16:creationId xmlns:a16="http://schemas.microsoft.com/office/drawing/2014/main" id="{79A31D06-F706-3B41-82D7-164411AF2FAC}"/>
              </a:ext>
            </a:extLst>
          </p:cNvPr>
          <p:cNvSpPr txBox="1"/>
          <p:nvPr/>
        </p:nvSpPr>
        <p:spPr bwMode="auto">
          <a:xfrm>
            <a:off x="3599892" y="1628800"/>
            <a:ext cx="1944216" cy="369332"/>
          </a:xfrm>
          <a:prstGeom prst="rect">
            <a:avLst/>
          </a:prstGeom>
          <a:noFill/>
          <a:ln w="9525">
            <a:noFill/>
            <a:miter lim="800000"/>
            <a:headEnd/>
            <a:tailEnd/>
          </a:ln>
        </p:spPr>
        <p:txBody>
          <a:bodyPr wrap="square" rtlCol="0">
            <a:spAutoFit/>
          </a:bodyPr>
          <a:lstStyle/>
          <a:p>
            <a:pPr>
              <a:spcBef>
                <a:spcPct val="50000"/>
              </a:spcBef>
            </a:pPr>
            <a:r>
              <a:rPr lang="en-TW" sz="1800" dirty="0"/>
              <a:t>電壓計與電流計</a:t>
            </a:r>
          </a:p>
        </p:txBody>
      </p:sp>
    </p:spTree>
    <p:extLst>
      <p:ext uri="{BB962C8B-B14F-4D97-AF65-F5344CB8AC3E}">
        <p14:creationId xmlns:p14="http://schemas.microsoft.com/office/powerpoint/2010/main" val="335653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parkmuseum.com/images/Misc/volta-appar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28813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Image:VoltaN.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789363"/>
            <a:ext cx="34575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0" descr="225px-Volta">
            <a:hlinkClick r:id="rId5" tooltip="Volta.PN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268413"/>
            <a:ext cx="2143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1"/>
          <p:cNvSpPr>
            <a:spLocks noChangeArrowheads="1"/>
          </p:cNvSpPr>
          <p:nvPr/>
        </p:nvSpPr>
        <p:spPr bwMode="auto">
          <a:xfrm>
            <a:off x="4859338" y="4437063"/>
            <a:ext cx="3517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a:t>Alessandro Giuseppe Antonio Anastasio Volta</a:t>
            </a:r>
            <a:br>
              <a:rPr lang="en-US" altLang="zh-TW" sz="1400"/>
            </a:br>
            <a:r>
              <a:rPr lang="en-US" altLang="zh-TW" sz="1400"/>
              <a:t>(1745-1827)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BB8EE937-2A7E-9144-B04D-29F9F8C13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006" y="2204864"/>
            <a:ext cx="3789987" cy="2859410"/>
          </a:xfrm>
          <a:prstGeom prst="rect">
            <a:avLst/>
          </a:prstGeom>
        </p:spPr>
      </p:pic>
    </p:spTree>
    <p:extLst>
      <p:ext uri="{BB962C8B-B14F-4D97-AF65-F5344CB8AC3E}">
        <p14:creationId xmlns:p14="http://schemas.microsoft.com/office/powerpoint/2010/main" val="1436573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6BFA2CD-213C-8243-9424-0149E86FD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9700"/>
            <a:ext cx="2933700" cy="6578600"/>
          </a:xfrm>
          <a:prstGeom prst="rect">
            <a:avLst/>
          </a:prstGeom>
        </p:spPr>
      </p:pic>
      <p:pic>
        <p:nvPicPr>
          <p:cNvPr id="5" name="Picture 4" descr="Timeline&#10;&#10;Description automatically generated">
            <a:extLst>
              <a:ext uri="{FF2B5EF4-FFF2-40B4-BE49-F238E27FC236}">
                <a16:creationId xmlns:a16="http://schemas.microsoft.com/office/drawing/2014/main" id="{21AC7473-9076-3747-BFF8-CC90F3C9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482" y="2231010"/>
            <a:ext cx="2054726" cy="2023475"/>
          </a:xfrm>
          <a:prstGeom prst="rect">
            <a:avLst/>
          </a:prstGeom>
        </p:spPr>
      </p:pic>
      <p:pic>
        <p:nvPicPr>
          <p:cNvPr id="7" name="Picture 6" descr="Diagram&#10;&#10;Description automatically generated">
            <a:extLst>
              <a:ext uri="{FF2B5EF4-FFF2-40B4-BE49-F238E27FC236}">
                <a16:creationId xmlns:a16="http://schemas.microsoft.com/office/drawing/2014/main" id="{6343F578-7A01-504A-BD65-2FFCA85EC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736" y="950659"/>
            <a:ext cx="1848104" cy="1182567"/>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C5C61657-C5F3-B54C-A99E-C84011C5F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482" y="139700"/>
            <a:ext cx="1985829" cy="1993526"/>
          </a:xfrm>
          <a:prstGeom prst="rect">
            <a:avLst/>
          </a:prstGeom>
        </p:spPr>
      </p:pic>
      <mc:AlternateContent xmlns:mc="http://schemas.openxmlformats.org/markup-compatibility/2006" xmlns:a14="http://schemas.microsoft.com/office/drawing/2010/main">
        <mc:Choice Requires="a14">
          <p:sp>
            <p:nvSpPr>
              <p:cNvPr id="10" name="文字方塊 14">
                <a:extLst>
                  <a:ext uri="{FF2B5EF4-FFF2-40B4-BE49-F238E27FC236}">
                    <a16:creationId xmlns:a16="http://schemas.microsoft.com/office/drawing/2014/main" id="{67F2CE9D-44E6-D84D-8FD3-5B3D771D2074}"/>
                  </a:ext>
                </a:extLst>
              </p:cNvPr>
              <p:cNvSpPr txBox="1"/>
              <p:nvPr/>
            </p:nvSpPr>
            <p:spPr bwMode="auto">
              <a:xfrm>
                <a:off x="6804248" y="476672"/>
                <a:ext cx="938270" cy="369332"/>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CN" sz="1800" b="0" i="1" smtClean="0">
                          <a:latin typeface="Cambria Math"/>
                        </a:rPr>
                        <m:t>𝑉</m:t>
                      </m:r>
                      <m:r>
                        <a:rPr lang="en-US" altLang="zh-CN" sz="1800" b="0" i="1" smtClean="0">
                          <a:latin typeface="Cambria Math"/>
                        </a:rPr>
                        <m:t>=</m:t>
                      </m:r>
                      <m:r>
                        <a:rPr lang="en-US" altLang="zh-CN" sz="1800" b="0" i="1" smtClean="0">
                          <a:latin typeface="Cambria Math"/>
                          <a:ea typeface="Cambria Math"/>
                        </a:rPr>
                        <m:t>𝑅𝐼</m:t>
                      </m:r>
                    </m:oMath>
                  </m:oMathPara>
                </a14:m>
                <a:endParaRPr lang="zh-CN" altLang="en-US" sz="1800" dirty="0"/>
              </a:p>
            </p:txBody>
          </p:sp>
        </mc:Choice>
        <mc:Fallback xmlns="">
          <p:sp>
            <p:nvSpPr>
              <p:cNvPr id="10" name="文字方塊 14">
                <a:extLst>
                  <a:ext uri="{FF2B5EF4-FFF2-40B4-BE49-F238E27FC236}">
                    <a16:creationId xmlns:a16="http://schemas.microsoft.com/office/drawing/2014/main" id="{67F2CE9D-44E6-D84D-8FD3-5B3D771D2074}"/>
                  </a:ext>
                </a:extLst>
              </p:cNvPr>
              <p:cNvSpPr txBox="1">
                <a:spLocks noRot="1" noChangeAspect="1" noMove="1" noResize="1" noEditPoints="1" noAdjustHandles="1" noChangeArrowheads="1" noChangeShapeType="1" noTextEdit="1"/>
              </p:cNvSpPr>
              <p:nvPr/>
            </p:nvSpPr>
            <p:spPr bwMode="auto">
              <a:xfrm>
                <a:off x="6804248" y="476672"/>
                <a:ext cx="938270" cy="369332"/>
              </a:xfrm>
              <a:prstGeom prst="rect">
                <a:avLst/>
              </a:prstGeom>
              <a:blipFill>
                <a:blip r:embed="rId6"/>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752655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9712" y="6826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9712" y="1069679"/>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電子不是束縛在原子核旁邊嗎？</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9712" y="1447842"/>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4219"/>
          <a:stretch/>
        </p:blipFill>
        <p:spPr bwMode="auto">
          <a:xfrm>
            <a:off x="5648597" y="1925528"/>
            <a:ext cx="3022654" cy="293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39_21">
            <a:extLst>
              <a:ext uri="{FF2B5EF4-FFF2-40B4-BE49-F238E27FC236}">
                <a16:creationId xmlns:a16="http://schemas.microsoft.com/office/drawing/2014/main" id="{529EB19F-C3A9-D68D-5255-8A79F5744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3"/>
          <a:stretch/>
        </p:blipFill>
        <p:spPr bwMode="auto">
          <a:xfrm>
            <a:off x="2782373" y="3652057"/>
            <a:ext cx="1789627"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39_18">
            <a:extLst>
              <a:ext uri="{FF2B5EF4-FFF2-40B4-BE49-F238E27FC236}">
                <a16:creationId xmlns:a16="http://schemas.microsoft.com/office/drawing/2014/main" id="{BCC3DB83-B526-2050-2C42-3FA67FB2E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324" y="255334"/>
            <a:ext cx="2620155" cy="33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E93951-4A86-2A35-F5EB-C476DAE18A5E}"/>
              </a:ext>
            </a:extLst>
          </p:cNvPr>
          <p:cNvPicPr>
            <a:picLocks noChangeAspect="1"/>
          </p:cNvPicPr>
          <p:nvPr/>
        </p:nvPicPr>
        <p:blipFill>
          <a:blip r:embed="rId5"/>
          <a:stretch>
            <a:fillRect/>
          </a:stretch>
        </p:blipFill>
        <p:spPr>
          <a:xfrm>
            <a:off x="248466" y="2619024"/>
            <a:ext cx="1834644" cy="1619951"/>
          </a:xfrm>
          <a:prstGeom prst="rect">
            <a:avLst/>
          </a:prstGeom>
        </p:spPr>
      </p:pic>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AF7C144-EA0C-99A6-EE13-92B5B41E2B4C}"/>
                  </a:ext>
                </a:extLst>
              </p:cNvPr>
              <p:cNvSpPr txBox="1"/>
              <p:nvPr/>
            </p:nvSpPr>
            <p:spPr bwMode="auto">
              <a:xfrm>
                <a:off x="2781420" y="5661248"/>
                <a:ext cx="453027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𝑦</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𝑧</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2</m:t>
                          </m:r>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r>
                                <a:rPr lang="en-US" altLang="zh-TW" sz="1800" b="0" i="1" smtClean="0">
                                  <a:latin typeface="Cambria Math"/>
                                </a:rPr>
                                <m:t>−</m:t>
                              </m:r>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i="1">
                                      <a:latin typeface="Cambria Math"/>
                                    </a:rPr>
                                    <m:t>𝑒</m:t>
                                  </m:r>
                                </m:e>
                                <m:sup>
                                  <m:r>
                                    <a:rPr lang="en-US" altLang="zh-TW" sz="1800" b="0" i="1" smtClean="0">
                                      <a:latin typeface="Cambria Math"/>
                                    </a:rPr>
                                    <m:t>2</m:t>
                                  </m:r>
                                </m:sup>
                              </m:sSup>
                            </m:num>
                            <m:den>
                              <m:r>
                                <a:rPr lang="en-US" altLang="zh-TW" sz="1800" b="0" i="1" smtClean="0">
                                  <a:latin typeface="Cambria Math"/>
                                </a:rPr>
                                <m:t>𝑟</m:t>
                              </m:r>
                            </m:den>
                          </m:f>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6" name="文字方塊 10">
                <a:extLst>
                  <a:ext uri="{FF2B5EF4-FFF2-40B4-BE49-F238E27FC236}">
                    <a16:creationId xmlns:a16="http://schemas.microsoft.com/office/drawing/2014/main" id="{DAF7C144-EA0C-99A6-EE13-92B5B41E2B4C}"/>
                  </a:ext>
                </a:extLst>
              </p:cNvPr>
              <p:cNvSpPr txBox="1">
                <a:spLocks noRot="1" noChangeAspect="1" noMove="1" noResize="1" noEditPoints="1" noAdjustHandles="1" noChangeArrowheads="1" noChangeShapeType="1" noTextEdit="1"/>
              </p:cNvSpPr>
              <p:nvPr/>
            </p:nvSpPr>
            <p:spPr bwMode="auto">
              <a:xfrm>
                <a:off x="2781420" y="5661248"/>
                <a:ext cx="4530279" cy="717312"/>
              </a:xfrm>
              <a:prstGeom prst="rect">
                <a:avLst/>
              </a:prstGeom>
              <a:blipFill>
                <a:blip r:embed="rId6"/>
                <a:stretch>
                  <a:fillRect b="-1724"/>
                </a:stretch>
              </a:blipFill>
              <a:ln>
                <a:noFill/>
              </a:ln>
            </p:spPr>
            <p:txBody>
              <a:bodyPr/>
              <a:lstStyle/>
              <a:p>
                <a:r>
                  <a:rPr lang="en-TW">
                    <a:noFill/>
                  </a:rPr>
                  <a:t> </a:t>
                </a:r>
              </a:p>
            </p:txBody>
          </p:sp>
        </mc:Fallback>
      </mc:AlternateContent>
      <p:sp>
        <p:nvSpPr>
          <p:cNvPr id="2" name="Right Arrow 1">
            <a:extLst>
              <a:ext uri="{FF2B5EF4-FFF2-40B4-BE49-F238E27FC236}">
                <a16:creationId xmlns:a16="http://schemas.microsoft.com/office/drawing/2014/main" id="{30A1A9A7-69ED-E9ED-AD0A-75BC2AC4DA1F}"/>
              </a:ext>
            </a:extLst>
          </p:cNvPr>
          <p:cNvSpPr/>
          <p:nvPr/>
        </p:nvSpPr>
        <p:spPr>
          <a:xfrm>
            <a:off x="2195736" y="3356992"/>
            <a:ext cx="360040" cy="295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71648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6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42124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7F6BE3-3B73-D8DE-71AD-04665872BE56}"/>
              </a:ext>
            </a:extLst>
          </p:cNvPr>
          <p:cNvSpPr/>
          <p:nvPr/>
        </p:nvSpPr>
        <p:spPr>
          <a:xfrm>
            <a:off x="885444" y="4820244"/>
            <a:ext cx="7919410" cy="369332"/>
          </a:xfrm>
          <a:prstGeom prst="rect">
            <a:avLst/>
          </a:prstGeom>
        </p:spPr>
        <p:txBody>
          <a:bodyPr wrap="square">
            <a:spAutoFit/>
          </a:bodyPr>
          <a:lstStyle/>
          <a:p>
            <a:r>
              <a:rPr lang="en-TW" sz="1800" dirty="0"/>
              <a:t>同樣的推導也適用，因此就會有多個能量相近、但稍有能量差的的能態。</a:t>
            </a:r>
          </a:p>
        </p:txBody>
      </p: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3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28640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t>Bloch</a:t>
            </a:r>
            <a:endParaRPr lang="zh-TW" altLang="en-US" sz="1800" dirty="0"/>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99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a:blip r:embed="rId2"/>
          <a:stretch>
            <a:fillRect/>
          </a:stretch>
        </p:blipFill>
        <p:spPr>
          <a:xfrm>
            <a:off x="251520" y="1268760"/>
            <a:ext cx="5638800" cy="4508500"/>
          </a:xfrm>
          <a:prstGeom prst="rect">
            <a:avLst/>
          </a:prstGeom>
        </p:spPr>
      </p:pic>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a:blip r:embed="rId3"/>
          <a:stretch>
            <a:fillRect/>
          </a:stretch>
        </p:blipFill>
        <p:spPr>
          <a:xfrm>
            <a:off x="4211960" y="1268760"/>
            <a:ext cx="4431148" cy="3276364"/>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6228184" y="4725144"/>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這是鈉的能帶。</a:t>
            </a:r>
          </a:p>
        </p:txBody>
      </p:sp>
    </p:spTree>
    <p:extLst>
      <p:ext uri="{BB962C8B-B14F-4D97-AF65-F5344CB8AC3E}">
        <p14:creationId xmlns:p14="http://schemas.microsoft.com/office/powerpoint/2010/main" val="20733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Voltaic pil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113"/>
            <a:ext cx="25923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www.sparkmuseum.com/images/Misc/volta-apparat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605" y="662283"/>
            <a:ext cx="2448818" cy="244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00" name="Rectangle 6"/>
              <p:cNvSpPr>
                <a:spLocks noChangeArrowheads="1"/>
              </p:cNvSpPr>
              <p:nvPr/>
            </p:nvSpPr>
            <p:spPr bwMode="auto">
              <a:xfrm>
                <a:off x="2411760" y="3322003"/>
                <a:ext cx="3747564"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dirty="0"/>
                  <a:t>Zinc</a:t>
                </a:r>
                <a:r>
                  <a:rPr lang="zh-TW" altLang="en-US" sz="1800" dirty="0"/>
                  <a:t> 鋅</a:t>
                </a:r>
                <a:r>
                  <a:rPr lang="en-US" altLang="zh-TW" sz="1800" dirty="0"/>
                  <a:t>                 </a:t>
                </a:r>
                <a14:m>
                  <m:oMath xmlns:m="http://schemas.openxmlformats.org/officeDocument/2006/math">
                    <m:r>
                      <m:rPr>
                        <m:nor/>
                      </m:rPr>
                      <a:rPr lang="en-US" altLang="zh-TW" sz="1800" i="0" dirty="0" smtClean="0">
                        <a:latin typeface="Cambria Math"/>
                      </a:rPr>
                      <m:t>Zn</m:t>
                    </m:r>
                    <m:r>
                      <a:rPr lang="en-US" altLang="zh-TW" sz="1800" i="1" dirty="0" smtClean="0">
                        <a:latin typeface="Cambria Math"/>
                      </a:rPr>
                      <m:t> →</m:t>
                    </m:r>
                    <m:sSup>
                      <m:sSupPr>
                        <m:ctrlPr>
                          <a:rPr lang="en-US" altLang="zh-TW" sz="1800" i="1" dirty="0" smtClean="0">
                            <a:latin typeface="Cambria Math" panose="02040503050406030204" pitchFamily="18" charset="0"/>
                          </a:rPr>
                        </m:ctrlPr>
                      </m:sSupPr>
                      <m:e>
                        <m:r>
                          <m:rPr>
                            <m:nor/>
                          </m:rPr>
                          <a:rPr lang="en-US" altLang="zh-TW" sz="1800" dirty="0">
                            <a:latin typeface="Cambria Math"/>
                          </a:rPr>
                          <m:t>Z</m:t>
                        </m:r>
                        <m:r>
                          <m:rPr>
                            <m:nor/>
                          </m:rPr>
                          <a:rPr lang="en-US" altLang="zh-TW" sz="1800" i="0" dirty="0">
                            <a:latin typeface="Cambria Math"/>
                          </a:rPr>
                          <m:t>n</m:t>
                        </m:r>
                      </m:e>
                      <m:sup>
                        <m:r>
                          <a:rPr lang="en-US" altLang="zh-TW" sz="1800" b="0" i="1" dirty="0" smtClean="0">
                            <a:latin typeface="Cambria Math"/>
                          </a:rPr>
                          <m:t>2+</m:t>
                        </m:r>
                      </m:sup>
                    </m:sSup>
                    <m:r>
                      <a:rPr lang="en-US" altLang="zh-TW" sz="1800" i="1" dirty="0">
                        <a:latin typeface="Cambria Math"/>
                      </a:rPr>
                      <m:t>+ 2</m:t>
                    </m:r>
                    <m:sSup>
                      <m:sSupPr>
                        <m:ctrlPr>
                          <a:rPr lang="en-US" altLang="zh-TW" sz="1800" i="1" dirty="0" smtClean="0">
                            <a:latin typeface="Cambria Math" panose="02040503050406030204" pitchFamily="18" charset="0"/>
                          </a:rPr>
                        </m:ctrlPr>
                      </m:sSupPr>
                      <m:e>
                        <m:r>
                          <a:rPr lang="en-US" altLang="zh-TW" sz="1800" b="0" i="1" dirty="0" smtClean="0">
                            <a:latin typeface="Cambria Math"/>
                          </a:rPr>
                          <m:t>𝑒</m:t>
                        </m:r>
                      </m:e>
                      <m:sup>
                        <m:r>
                          <a:rPr lang="en-US" altLang="zh-TW" sz="1800" b="0" i="1" dirty="0" smtClean="0">
                            <a:latin typeface="Cambria Math"/>
                          </a:rPr>
                          <m:t>−</m:t>
                        </m:r>
                      </m:sup>
                    </m:sSup>
                    <m:r>
                      <a:rPr lang="en-US" altLang="zh-TW" sz="1800" i="1" dirty="0">
                        <a:latin typeface="Cambria Math"/>
                      </a:rPr>
                      <m:t> </m:t>
                    </m:r>
                  </m:oMath>
                </a14:m>
                <a:endParaRPr lang="en-US" altLang="zh-TW" sz="1800" dirty="0"/>
              </a:p>
              <a:p>
                <a:r>
                  <a:rPr lang="en-US" altLang="zh-TW" sz="1800" dirty="0"/>
                  <a:t>Sulfuric acid         </a:t>
                </a:r>
                <a14:m>
                  <m:oMath xmlns:m="http://schemas.openxmlformats.org/officeDocument/2006/math">
                    <m:sSup>
                      <m:sSupPr>
                        <m:ctrlPr>
                          <a:rPr lang="en-US" altLang="zh-TW" sz="1800" i="1" dirty="0">
                            <a:latin typeface="Cambria Math" panose="02040503050406030204" pitchFamily="18" charset="0"/>
                          </a:rPr>
                        </m:ctrlPr>
                      </m:sSupPr>
                      <m:e>
                        <m:r>
                          <m:rPr>
                            <m:nor/>
                          </m:rPr>
                          <a:rPr lang="en-US" altLang="zh-TW" sz="1800" b="0" i="0" dirty="0" smtClean="0">
                            <a:latin typeface="Cambria Math"/>
                          </a:rPr>
                          <m:t>2</m:t>
                        </m:r>
                        <m:r>
                          <m:rPr>
                            <m:nor/>
                          </m:rPr>
                          <a:rPr lang="en-US" altLang="zh-TW" sz="1800" b="0" i="0" dirty="0" smtClean="0">
                            <a:latin typeface="Cambria Math"/>
                          </a:rPr>
                          <m:t>H</m:t>
                        </m:r>
                      </m:e>
                      <m:sup>
                        <m:r>
                          <a:rPr lang="en-US" altLang="zh-TW" sz="1800" i="1" dirty="0">
                            <a:latin typeface="Cambria Math"/>
                          </a:rPr>
                          <m:t>+</m:t>
                        </m:r>
                      </m:sup>
                    </m:sSup>
                  </m:oMath>
                </a14:m>
                <a:r>
                  <a:rPr lang="en-US" altLang="zh-TW" sz="1800" dirty="0"/>
                  <a:t> + </a:t>
                </a:r>
                <a14:m>
                  <m:oMath xmlns:m="http://schemas.openxmlformats.org/officeDocument/2006/math">
                    <m:r>
                      <a:rPr lang="en-US" altLang="zh-TW" sz="1800" i="1" dirty="0">
                        <a:latin typeface="Cambria Math"/>
                      </a:rPr>
                      <m:t>2</m:t>
                    </m:r>
                    <m:sSup>
                      <m:sSupPr>
                        <m:ctrlPr>
                          <a:rPr lang="en-US" altLang="zh-TW" sz="1800" i="1" dirty="0">
                            <a:latin typeface="Cambria Math" panose="02040503050406030204" pitchFamily="18" charset="0"/>
                          </a:rPr>
                        </m:ctrlPr>
                      </m:sSupPr>
                      <m:e>
                        <m:r>
                          <a:rPr lang="en-US" altLang="zh-TW" sz="1800" i="1" dirty="0">
                            <a:latin typeface="Cambria Math"/>
                          </a:rPr>
                          <m:t>𝑒</m:t>
                        </m:r>
                      </m:e>
                      <m:sup>
                        <m:r>
                          <a:rPr lang="en-US" altLang="zh-TW" sz="1800" i="1" dirty="0">
                            <a:latin typeface="Cambria Math"/>
                          </a:rPr>
                          <m:t>−</m:t>
                        </m:r>
                      </m:sup>
                    </m:sSup>
                    <m:r>
                      <a:rPr lang="en-US" altLang="zh-TW" sz="1800" i="1" dirty="0">
                        <a:latin typeface="Cambria Math"/>
                      </a:rPr>
                      <m:t> </m:t>
                    </m:r>
                    <m:r>
                      <a:rPr lang="en-US" altLang="zh-TW" sz="1800" i="1" dirty="0" smtClean="0">
                        <a:latin typeface="Cambria Math"/>
                      </a:rPr>
                      <m:t>→ </m:t>
                    </m:r>
                    <m:r>
                      <m:rPr>
                        <m:sty m:val="p"/>
                      </m:rPr>
                      <a:rPr lang="en-US" altLang="zh-TW" sz="1800" i="0" dirty="0">
                        <a:latin typeface="Cambria Math"/>
                      </a:rPr>
                      <m:t>H</m:t>
                    </m:r>
                    <m:r>
                      <a:rPr lang="en-US" altLang="zh-TW" sz="1800" i="1" baseline="-25000" dirty="0">
                        <a:latin typeface="Cambria Math"/>
                      </a:rPr>
                      <m:t>2</m:t>
                    </m:r>
                    <m:r>
                      <a:rPr lang="en-US" altLang="zh-TW" sz="1800" i="1" dirty="0">
                        <a:latin typeface="Cambria Math"/>
                      </a:rPr>
                      <m:t> </m:t>
                    </m:r>
                  </m:oMath>
                </a14:m>
                <a:endParaRPr lang="en-US" altLang="zh-TW" sz="1800" dirty="0"/>
              </a:p>
            </p:txBody>
          </p:sp>
        </mc:Choice>
        <mc:Fallback xmlns="">
          <p:sp>
            <p:nvSpPr>
              <p:cNvPr id="4100" name="Rectangle 6"/>
              <p:cNvSpPr>
                <a:spLocks noRot="1" noChangeAspect="1" noMove="1" noResize="1" noEditPoints="1" noAdjustHandles="1" noChangeArrowheads="1" noChangeShapeType="1" noTextEdit="1"/>
              </p:cNvSpPr>
              <p:nvPr/>
            </p:nvSpPr>
            <p:spPr bwMode="auto">
              <a:xfrm>
                <a:off x="2411760" y="3322003"/>
                <a:ext cx="3747564" cy="646331"/>
              </a:xfrm>
              <a:prstGeom prst="rect">
                <a:avLst/>
              </a:prstGeom>
              <a:blipFill>
                <a:blip r:embed="rId5"/>
                <a:stretch>
                  <a:fillRect l="-1695" t="-3846" b="-134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4" descr="Salt is poured into a solution into which the two plates of a conductor as inserted. The conductor is connected to a light bulb, which glows.&#10;">
            <a:extLst>
              <a:ext uri="{FF2B5EF4-FFF2-40B4-BE49-F238E27FC236}">
                <a16:creationId xmlns:a16="http://schemas.microsoft.com/office/drawing/2014/main" id="{C5CFE4E5-950E-804C-84E7-558D983C3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58" y="4042519"/>
            <a:ext cx="2858696" cy="215319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BD2FE-C396-3745-A5E2-DAC4D0FFC4F3}"/>
              </a:ext>
            </a:extLst>
          </p:cNvPr>
          <p:cNvPicPr>
            <a:picLocks noChangeAspect="1"/>
          </p:cNvPicPr>
          <p:nvPr/>
        </p:nvPicPr>
        <p:blipFill>
          <a:blip r:embed="rId2"/>
          <a:stretch>
            <a:fillRect/>
          </a:stretch>
        </p:blipFill>
        <p:spPr>
          <a:xfrm>
            <a:off x="1522436" y="910419"/>
            <a:ext cx="6099128" cy="5037162"/>
          </a:xfrm>
          <a:prstGeom prst="rect">
            <a:avLst/>
          </a:prstGeom>
        </p:spPr>
      </p:pic>
    </p:spTree>
    <p:extLst>
      <p:ext uri="{BB962C8B-B14F-4D97-AF65-F5344CB8AC3E}">
        <p14:creationId xmlns:p14="http://schemas.microsoft.com/office/powerpoint/2010/main" val="1473973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58800"/>
            <a:ext cx="79152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411760" y="6299200"/>
            <a:ext cx="546980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橫軸是能態波函數的空間變化率，與動量有關。</a:t>
            </a:r>
          </a:p>
        </p:txBody>
      </p:sp>
    </p:spTree>
    <p:extLst>
      <p:ext uri="{BB962C8B-B14F-4D97-AF65-F5344CB8AC3E}">
        <p14:creationId xmlns:p14="http://schemas.microsoft.com/office/powerpoint/2010/main" val="4106055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372803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a:blip r:embed="rId2"/>
          <a:stretch>
            <a:fillRect/>
          </a:stretch>
        </p:blipFill>
        <p:spPr>
          <a:xfrm>
            <a:off x="2249052" y="476672"/>
            <a:ext cx="2290097" cy="2664296"/>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1661" y="3399609"/>
            <a:ext cx="5400600" cy="32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5292080" y="1624154"/>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1907704" y="422108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89851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179512" y="3629839"/>
            <a:ext cx="5611382" cy="2894123"/>
          </a:xfrm>
          <a:prstGeom prst="rect">
            <a:avLst/>
          </a:prstGeom>
        </p:spPr>
      </p:pic>
      <p:pic>
        <p:nvPicPr>
          <p:cNvPr id="3" name="Picture 2">
            <a:extLst>
              <a:ext uri="{FF2B5EF4-FFF2-40B4-BE49-F238E27FC236}">
                <a16:creationId xmlns:a16="http://schemas.microsoft.com/office/drawing/2014/main" id="{69FD9919-E873-D54B-B4AF-0F32DE357208}"/>
              </a:ext>
            </a:extLst>
          </p:cNvPr>
          <p:cNvPicPr>
            <a:picLocks noChangeAspect="1"/>
          </p:cNvPicPr>
          <p:nvPr/>
        </p:nvPicPr>
        <p:blipFill>
          <a:blip r:embed="rId3"/>
          <a:stretch>
            <a:fillRect/>
          </a:stretch>
        </p:blipFill>
        <p:spPr>
          <a:xfrm>
            <a:off x="1475656" y="129056"/>
            <a:ext cx="1872207" cy="2178124"/>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3419871" y="1218118"/>
            <a:ext cx="4464496"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如同在原子中將電子一個個由下往上填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1025877" y="239095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1023017" y="2760284"/>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固體鈉1s的能帶來自原子鈉1s的能階。能帶中的狀態數是</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1023017" y="2760284"/>
                <a:ext cx="7365407" cy="369332"/>
              </a:xfrm>
              <a:prstGeom prst="rect">
                <a:avLst/>
              </a:prstGeom>
              <a:blipFill>
                <a:blip r:embed="rId4"/>
                <a:stretch>
                  <a:fillRect l="-6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1023016" y="3129616"/>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原來原子鈉1s的能階有二個電子，因此有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1023016" y="3129616"/>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6BA0EA90-ECB0-25EA-A239-991C3A86C194}"/>
              </a:ext>
            </a:extLst>
          </p:cNvPr>
          <p:cNvPicPr>
            <a:picLocks noChangeAspect="1"/>
          </p:cNvPicPr>
          <p:nvPr/>
        </p:nvPicPr>
        <p:blipFill rotWithShape="1">
          <a:blip r:embed="rId6"/>
          <a:srcRect r="32318" b="12156"/>
          <a:stretch/>
        </p:blipFill>
        <p:spPr>
          <a:xfrm>
            <a:off x="5797014" y="3610498"/>
            <a:ext cx="2807520" cy="2913464"/>
          </a:xfrm>
          <a:prstGeom prst="rect">
            <a:avLst/>
          </a:prstGeom>
        </p:spPr>
      </p:pic>
      <p:cxnSp>
        <p:nvCxnSpPr>
          <p:cNvPr id="10" name="Straight Arrow Connector 9">
            <a:extLst>
              <a:ext uri="{FF2B5EF4-FFF2-40B4-BE49-F238E27FC236}">
                <a16:creationId xmlns:a16="http://schemas.microsoft.com/office/drawing/2014/main" id="{26CB92D5-B8CE-B79C-B290-F107F5A73039}"/>
              </a:ext>
            </a:extLst>
          </p:cNvPr>
          <p:cNvCxnSpPr/>
          <p:nvPr/>
        </p:nvCxnSpPr>
        <p:spPr>
          <a:xfrm>
            <a:off x="4283968" y="3068960"/>
            <a:ext cx="3168352"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63888" y="3498948"/>
            <a:ext cx="1008112" cy="144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3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4024599" y="1159973"/>
            <a:ext cx="4608512" cy="237688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640223" y="1152676"/>
            <a:ext cx="3240360" cy="33626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773943" y="4743920"/>
                <a:ext cx="7859168" cy="369332"/>
              </a:xfrm>
              <a:prstGeom prst="rect">
                <a:avLst/>
              </a:prstGeom>
              <a:noFill/>
              <a:ln w="9525">
                <a:noFill/>
                <a:miter lim="800000"/>
                <a:headEnd/>
                <a:tailEnd/>
              </a:ln>
            </p:spPr>
            <p:txBody>
              <a:bodyPr wrap="square" rtlCol="0">
                <a:spAutoFit/>
              </a:bodyPr>
              <a:lstStyle/>
              <a:p>
                <a:pPr>
                  <a:spcBef>
                    <a:spcPct val="50000"/>
                  </a:spcBef>
                </a:pPr>
                <a:r>
                  <a:rPr lang="en-TW" sz="1800" dirty="0"/>
                  <a:t>固體鈉3s的能帶則是原子鈉3s及</a:t>
                </a:r>
                <a:r>
                  <a:rPr lang="en-US" sz="1800" dirty="0"/>
                  <a:t>3</a:t>
                </a:r>
                <a:r>
                  <a:rPr lang="en-TW" sz="1800" dirty="0"/>
                  <a:t>p的能階的混合。能帶中的狀態數大於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773943" y="4743920"/>
                <a:ext cx="7859168" cy="369332"/>
              </a:xfrm>
              <a:prstGeom prst="rect">
                <a:avLst/>
              </a:prstGeom>
              <a:blipFill>
                <a:blip r:embed="rId4"/>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754145" y="5157192"/>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r>
                  <a:rPr lang="en-US" sz="1800" dirty="0"/>
                  <a:t>3</a:t>
                </a:r>
                <a:r>
                  <a:rPr lang="en-TW" sz="1800" dirty="0"/>
                  <a:t>s的能階有二個電子，因此只有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顆電子可以填。無法填滿！</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754145" y="5157192"/>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p:nvPr/>
        </p:nvCxnSpPr>
        <p:spPr>
          <a:xfrm flipH="1" flipV="1">
            <a:off x="1835696" y="1988840"/>
            <a:ext cx="259228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flipV="1">
            <a:off x="5868144" y="1844824"/>
            <a:ext cx="792088" cy="3384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3076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9598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rcuit board has conducting paths, or traces, aligned parallel and close together across the board.&#10;">
            <a:extLst>
              <a:ext uri="{FF2B5EF4-FFF2-40B4-BE49-F238E27FC236}">
                <a16:creationId xmlns:a16="http://schemas.microsoft.com/office/drawing/2014/main" id="{DA4F7147-F843-B447-B0BB-384F7DCBE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08" y="1700808"/>
            <a:ext cx="3507520" cy="3838279"/>
          </a:xfrm>
          <a:prstGeom prst="rect">
            <a:avLst/>
          </a:prstGeom>
        </p:spPr>
      </p:pic>
      <p:pic>
        <p:nvPicPr>
          <p:cNvPr id="4" name="Picture 3" descr="26_00_Figure.jpg">
            <a:extLst>
              <a:ext uri="{FF2B5EF4-FFF2-40B4-BE49-F238E27FC236}">
                <a16:creationId xmlns:a16="http://schemas.microsoft.com/office/drawing/2014/main" id="{7530F173-741A-AE40-988B-5D06D5BA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606" y="2849513"/>
            <a:ext cx="4786534" cy="2645909"/>
          </a:xfrm>
          <a:prstGeom prst="rect">
            <a:avLst/>
          </a:prstGeom>
        </p:spPr>
      </p:pic>
    </p:spTree>
    <p:extLst>
      <p:ext uri="{BB962C8B-B14F-4D97-AF65-F5344CB8AC3E}">
        <p14:creationId xmlns:p14="http://schemas.microsoft.com/office/powerpoint/2010/main" val="237463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321546"/>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4139053"/>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484784"/>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700808"/>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581128"/>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可以證明這些電子在固體內完全自由移動。彷彿沒有其他原子成分存在一般。</a:t>
            </a:r>
          </a:p>
        </p:txBody>
      </p:sp>
      <p:sp>
        <p:nvSpPr>
          <p:cNvPr id="3" name="矩形 2"/>
          <p:cNvSpPr/>
          <p:nvPr/>
        </p:nvSpPr>
        <p:spPr>
          <a:xfrm>
            <a:off x="853021" y="5049804"/>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5049804"/>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211294"/>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99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368747" y="3434297"/>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在固體中導電電子很像氣體分子！這就稱為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488714" y="639321"/>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382734" y="3835474"/>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即使沒有外加電場，電子也是在導體中如氣體分子般混亂地移動！</a:t>
            </a:r>
          </a:p>
        </p:txBody>
      </p:sp>
      <p:sp>
        <p:nvSpPr>
          <p:cNvPr id="2" name="文字方塊 1"/>
          <p:cNvSpPr txBox="1"/>
          <p:nvPr/>
        </p:nvSpPr>
        <p:spPr bwMode="auto">
          <a:xfrm>
            <a:off x="1361908" y="4236651"/>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這個模型有時就稱為</a:t>
            </a:r>
            <a:r>
              <a:rPr lang="zh-TW" altLang="en-US" sz="1800" dirty="0">
                <a:solidFill>
                  <a:srgbClr val="FF0000"/>
                </a:solidFill>
              </a:rPr>
              <a:t>無交互作用的理想電子氣體</a:t>
            </a:r>
            <a:r>
              <a:rPr lang="zh-TW" altLang="en-US" sz="1800" dirty="0"/>
              <a:t>。電子因此作自由運動。</a:t>
            </a:r>
          </a:p>
        </p:txBody>
      </p:sp>
      <p:sp>
        <p:nvSpPr>
          <p:cNvPr id="7" name="文字方塊 6"/>
          <p:cNvSpPr txBox="1"/>
          <p:nvPr/>
        </p:nvSpPr>
        <p:spPr bwMode="auto">
          <a:xfrm>
            <a:off x="1368747" y="5445224"/>
            <a:ext cx="69254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理想氣體以氣體分子的</a:t>
            </a:r>
            <a:r>
              <a:rPr lang="en-US" altLang="zh-TW" sz="1800" dirty="0"/>
              <a:t>Maxwell</a:t>
            </a:r>
            <a:r>
              <a:rPr lang="zh-TW" altLang="en-US" sz="1800" dirty="0"/>
              <a:t>速度分布可以推導出所有性質。</a:t>
            </a:r>
          </a:p>
        </p:txBody>
      </p:sp>
      <p:sp>
        <p:nvSpPr>
          <p:cNvPr id="9" name="文字方塊 8"/>
          <p:cNvSpPr txBox="1"/>
          <p:nvPr/>
        </p:nvSpPr>
        <p:spPr bwMode="auto">
          <a:xfrm>
            <a:off x="1361908" y="5869748"/>
            <a:ext cx="6240441"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理想電子氣體也有電子能量分布。</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692" y="662325"/>
            <a:ext cx="228282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382734" y="4661175"/>
            <a:ext cx="608357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但電子在自由運動間會撞擊晶格的離子而改變速度。</a:t>
            </a:r>
          </a:p>
        </p:txBody>
      </p:sp>
    </p:spTree>
    <p:extLst>
      <p:ext uri="{BB962C8B-B14F-4D97-AF65-F5344CB8AC3E}">
        <p14:creationId xmlns:p14="http://schemas.microsoft.com/office/powerpoint/2010/main" val="18792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圖片 2" descr="afg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1820" y="1059318"/>
            <a:ext cx="2815270" cy="274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1321573" y="4863437"/>
            <a:ext cx="7119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若是加上一個電場，所有自由電子在同一方向會多一個位移！</a:t>
            </a:r>
          </a:p>
        </p:txBody>
      </p:sp>
      <p:sp>
        <p:nvSpPr>
          <p:cNvPr id="14342" name="文字方塊 5"/>
          <p:cNvSpPr txBox="1">
            <a:spLocks noChangeArrowheads="1"/>
          </p:cNvSpPr>
          <p:nvPr/>
        </p:nvSpPr>
        <p:spPr bwMode="auto">
          <a:xfrm>
            <a:off x="1341321" y="3913402"/>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即使沒有外加電場，導體中電子也</a:t>
            </a:r>
            <a:r>
              <a:rPr lang="zh-CN" altLang="en-US" sz="1800" dirty="0"/>
              <a:t>不是靜止不動的</a:t>
            </a:r>
            <a:r>
              <a:rPr lang="zh-TW" altLang="en-US" sz="1800" dirty="0"/>
              <a:t>！</a:t>
            </a:r>
          </a:p>
        </p:txBody>
      </p:sp>
      <p:sp>
        <p:nvSpPr>
          <p:cNvPr id="14343" name="文字方塊 6"/>
          <p:cNvSpPr txBox="1">
            <a:spLocks noChangeArrowheads="1"/>
          </p:cNvSpPr>
          <p:nvPr/>
        </p:nvSpPr>
        <p:spPr bwMode="auto">
          <a:xfrm>
            <a:off x="1321573" y="4302959"/>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但每一個電子的位移彼此無關，平均總位移為零！也就沒有電流。</a:t>
            </a:r>
          </a:p>
        </p:txBody>
      </p:sp>
      <p:sp>
        <p:nvSpPr>
          <p:cNvPr id="8" name="文字方塊 6">
            <a:extLst>
              <a:ext uri="{FF2B5EF4-FFF2-40B4-BE49-F238E27FC236}">
                <a16:creationId xmlns:a16="http://schemas.microsoft.com/office/drawing/2014/main" id="{B4D8280E-1F65-E745-892F-04A06067FD5B}"/>
              </a:ext>
            </a:extLst>
          </p:cNvPr>
          <p:cNvSpPr txBox="1">
            <a:spLocks noChangeArrowheads="1"/>
          </p:cNvSpPr>
          <p:nvPr/>
        </p:nvSpPr>
        <p:spPr bwMode="auto">
          <a:xfrm>
            <a:off x="1321573" y="5275230"/>
            <a:ext cx="7263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電子平均總位移不為零！這就形成了漂移，也就產生電流。</a:t>
            </a:r>
          </a:p>
        </p:txBody>
      </p:sp>
      <p:pic>
        <p:nvPicPr>
          <p:cNvPr id="10" name="Picture 7" descr="C:\Users\Chia-Hung Chang\Downloads\Data\Knight\Media\Chapter31\Images\31_13Figurea-F.jpg">
            <a:extLst>
              <a:ext uri="{FF2B5EF4-FFF2-40B4-BE49-F238E27FC236}">
                <a16:creationId xmlns:a16="http://schemas.microsoft.com/office/drawing/2014/main" id="{BEF0DF6A-DE3D-D799-0B5F-1B69749FC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12" y="1015166"/>
            <a:ext cx="2384408" cy="278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E1FEB900-5EAB-211B-EB11-4808A63A3880}"/>
              </a:ext>
            </a:extLst>
          </p:cNvPr>
          <p:cNvCxnSpPr/>
          <p:nvPr/>
        </p:nvCxnSpPr>
        <p:spPr>
          <a:xfrm>
            <a:off x="5184068" y="1976432"/>
            <a:ext cx="504056"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Chart, diagram&#10;&#10;Description automatically generated">
            <a:extLst>
              <a:ext uri="{FF2B5EF4-FFF2-40B4-BE49-F238E27FC236}">
                <a16:creationId xmlns:a16="http://schemas.microsoft.com/office/drawing/2014/main" id="{8432C54F-0D28-2655-AB56-5BFC779E364D}"/>
              </a:ext>
            </a:extLst>
          </p:cNvPr>
          <p:cNvPicPr>
            <a:picLocks noChangeAspect="1"/>
          </p:cNvPicPr>
          <p:nvPr/>
        </p:nvPicPr>
        <p:blipFill>
          <a:blip r:embed="rId4">
            <a:extLst>
              <a:ext uri="{28A0092B-C50C-407E-A947-70E740481C1C}">
                <a14:useLocalDpi xmlns:a14="http://schemas.microsoft.com/office/drawing/2010/main" val="0"/>
              </a:ext>
            </a:extLst>
          </a:blip>
          <a:srcRect t="58366" b="12451"/>
          <a:stretch/>
        </p:blipFill>
        <p:spPr>
          <a:xfrm>
            <a:off x="5723742" y="2327232"/>
            <a:ext cx="2719741" cy="147361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6BB1A2-0249-C98F-A5E2-3E6FF2030611}"/>
                  </a:ext>
                </a:extLst>
              </p:cNvPr>
              <p:cNvSpPr txBox="1"/>
              <p:nvPr/>
            </p:nvSpPr>
            <p:spPr bwMode="auto">
              <a:xfrm>
                <a:off x="1341431" y="5709281"/>
                <a:ext cx="4572000" cy="369332"/>
              </a:xfrm>
              <a:prstGeom prst="rect">
                <a:avLst/>
              </a:prstGeom>
              <a:noFill/>
              <a:ln w="9525">
                <a:noFill/>
                <a:miter lim="800000"/>
                <a:headEnd/>
                <a:tailEnd/>
              </a:ln>
            </p:spPr>
            <p:txBody>
              <a:bodyPr wrap="square">
                <a:spAutoFit/>
              </a:bodyPr>
              <a:lstStyle/>
              <a:p>
                <a:r>
                  <a:rPr lang="en-US" sz="1800" dirty="0" err="1"/>
                  <a:t>我們把平均漂移速度計為</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𝑑</m:t>
                        </m:r>
                      </m:sub>
                    </m:sSub>
                  </m:oMath>
                </a14:m>
                <a:endParaRPr lang="en-US" sz="1800" dirty="0"/>
              </a:p>
            </p:txBody>
          </p:sp>
        </mc:Choice>
        <mc:Fallback xmlns="">
          <p:sp>
            <p:nvSpPr>
              <p:cNvPr id="11" name="TextBox 10">
                <a:extLst>
                  <a:ext uri="{FF2B5EF4-FFF2-40B4-BE49-F238E27FC236}">
                    <a16:creationId xmlns:a16="http://schemas.microsoft.com/office/drawing/2014/main" id="{976BB1A2-0249-C98F-A5E2-3E6FF2030611}"/>
                  </a:ext>
                </a:extLst>
              </p:cNvPr>
              <p:cNvSpPr txBox="1">
                <a:spLocks noRot="1" noChangeAspect="1" noMove="1" noResize="1" noEditPoints="1" noAdjustHandles="1" noChangeArrowheads="1" noChangeShapeType="1" noTextEdit="1"/>
              </p:cNvSpPr>
              <p:nvPr/>
            </p:nvSpPr>
            <p:spPr bwMode="auto">
              <a:xfrm>
                <a:off x="1341431" y="5709281"/>
                <a:ext cx="4572000" cy="369332"/>
              </a:xfrm>
              <a:prstGeom prst="rect">
                <a:avLst/>
              </a:prstGeom>
              <a:blipFill>
                <a:blip r:embed="rId5"/>
                <a:stretch>
                  <a:fillRect l="-1108"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0414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ppt_x"/>
                                          </p:val>
                                        </p:tav>
                                        <p:tav tm="100000">
                                          <p:val>
                                            <p:strVal val="#ppt_x"/>
                                          </p:val>
                                        </p:tav>
                                      </p:tavLst>
                                    </p:anim>
                                    <p:anim calcmode="lin" valueType="num">
                                      <p:cBhvr additive="base">
                                        <p:cTn id="8" dur="500" fill="hold"/>
                                        <p:tgtEl>
                                          <p:spTgt spid="143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 calcmode="lin" valueType="num">
                                      <p:cBhvr additive="base">
                                        <p:cTn id="15" dur="500" fill="hold"/>
                                        <p:tgtEl>
                                          <p:spTgt spid="14339"/>
                                        </p:tgtEl>
                                        <p:attrNameLst>
                                          <p:attrName>ppt_x</p:attrName>
                                        </p:attrNameLst>
                                      </p:cBhvr>
                                      <p:tavLst>
                                        <p:tav tm="0">
                                          <p:val>
                                            <p:strVal val="#ppt_x"/>
                                          </p:val>
                                        </p:tav>
                                        <p:tav tm="100000">
                                          <p:val>
                                            <p:strVal val="#ppt_x"/>
                                          </p:val>
                                        </p:tav>
                                      </p:tavLst>
                                    </p:anim>
                                    <p:anim calcmode="lin" valueType="num">
                                      <p:cBhvr additive="base">
                                        <p:cTn id="16" dur="500" fill="hold"/>
                                        <p:tgtEl>
                                          <p:spTgt spid="143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8"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1427778" y="237916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a:t>
            </a:r>
          </a:p>
        </p:txBody>
      </p:sp>
      <p:pic>
        <p:nvPicPr>
          <p:cNvPr id="15367" name="Picture 8" descr="C:\Users\Chia-Hung Chang\Downloads\Data\Knight\Media\Chapter31\Images\31_13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589" y="3429000"/>
            <a:ext cx="2639218" cy="327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文字方塊 7"/>
          <p:cNvSpPr txBox="1">
            <a:spLocks noChangeArrowheads="1"/>
          </p:cNvSpPr>
          <p:nvPr/>
        </p:nvSpPr>
        <p:spPr bwMode="auto">
          <a:xfrm>
            <a:off x="4932040" y="2380754"/>
            <a:ext cx="367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zh-TW" altLang="en-US" sz="1800" i="1" dirty="0"/>
              <a:t> </a:t>
            </a:r>
            <a:r>
              <a:rPr lang="zh-TW" altLang="en-US" sz="1800" dirty="0"/>
              <a:t>是兩次碰撞間的平均間隔時間</a:t>
            </a:r>
          </a:p>
        </p:txBody>
      </p:sp>
      <mc:AlternateContent xmlns:mc="http://schemas.openxmlformats.org/markup-compatibility/2006" xmlns:a14="http://schemas.microsoft.com/office/drawing/2010/main">
        <mc:Choice Requires="a14">
          <p:sp>
            <p:nvSpPr>
              <p:cNvPr id="2" name="文字方塊 1"/>
              <p:cNvSpPr txBox="1"/>
              <p:nvPr/>
            </p:nvSpPr>
            <p:spPr bwMode="auto">
              <a:xfrm>
                <a:off x="4210015" y="826449"/>
                <a:ext cx="1444049" cy="610873"/>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𝑎</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𝐹</m:t>
                          </m:r>
                        </m:num>
                        <m:den>
                          <m:r>
                            <a:rPr lang="en-US" altLang="zh-TW" sz="1800" b="0" i="1" smtClean="0">
                              <a:latin typeface="Cambria Math"/>
                            </a:rPr>
                            <m:t>𝑚</m:t>
                          </m:r>
                        </m:den>
                      </m:f>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𝑒𝐸</m:t>
                          </m:r>
                        </m:num>
                        <m:den>
                          <m:r>
                            <a:rPr lang="en-US" altLang="zh-TW" sz="1800" b="0" i="1" smtClean="0">
                              <a:latin typeface="Cambria Math"/>
                            </a:rPr>
                            <m:t>𝑚</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0015" y="826449"/>
                <a:ext cx="1444049" cy="610873"/>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3008560" y="2287444"/>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008560" y="2287444"/>
                <a:ext cx="1745478" cy="566694"/>
              </a:xfrm>
              <a:prstGeom prst="rect">
                <a:avLst/>
              </a:prstGeom>
              <a:blipFill>
                <a:blip r:embed="rId4"/>
                <a:stretch>
                  <a:fillRect b="-2222"/>
                </a:stretch>
              </a:blipFill>
              <a:ln w="9525">
                <a:noFill/>
                <a:miter lim="800000"/>
                <a:headEnd/>
                <a:tailEnd/>
              </a:ln>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87AB060E-AFE1-454D-B0AD-381864D502CE}"/>
              </a:ext>
            </a:extLst>
          </p:cNvPr>
          <p:cNvSpPr txBox="1"/>
          <p:nvPr/>
        </p:nvSpPr>
        <p:spPr bwMode="auto">
          <a:xfrm>
            <a:off x="1421971" y="989507"/>
            <a:ext cx="3474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電場對電子產生一加速度：</a:t>
            </a:r>
            <a:endParaRPr kumimoji="1" lang="zh-TW" altLang="en-US" sz="1800" dirty="0"/>
          </a:p>
        </p:txBody>
      </p:sp>
      <p:sp>
        <p:nvSpPr>
          <p:cNvPr id="4" name="文字方塊 3">
            <a:extLst>
              <a:ext uri="{FF2B5EF4-FFF2-40B4-BE49-F238E27FC236}">
                <a16:creationId xmlns:a16="http://schemas.microsoft.com/office/drawing/2014/main" id="{87B6BD3A-65E0-0443-A0C1-E5FAAC19A896}"/>
              </a:ext>
            </a:extLst>
          </p:cNvPr>
          <p:cNvSpPr txBox="1"/>
          <p:nvPr/>
        </p:nvSpPr>
        <p:spPr bwMode="auto">
          <a:xfrm>
            <a:off x="1443764" y="1841619"/>
            <a:ext cx="738695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我們可以兩次碰撞間，電子的</a:t>
            </a:r>
            <a:r>
              <a:rPr kumimoji="1" lang="zh-TW" altLang="en-US" sz="1800" dirty="0"/>
              <a:t>平均速度，來估計電子漂移的平均速度。</a:t>
            </a:r>
          </a:p>
        </p:txBody>
      </p:sp>
      <p:sp>
        <p:nvSpPr>
          <p:cNvPr id="10" name="Text Box 7">
            <a:extLst>
              <a:ext uri="{FF2B5EF4-FFF2-40B4-BE49-F238E27FC236}">
                <a16:creationId xmlns:a16="http://schemas.microsoft.com/office/drawing/2014/main" id="{6766C4CA-F80B-F147-AC13-EF45B9677660}"/>
              </a:ext>
            </a:extLst>
          </p:cNvPr>
          <p:cNvSpPr txBox="1">
            <a:spLocks noChangeArrowheads="1"/>
          </p:cNvSpPr>
          <p:nvPr/>
        </p:nvSpPr>
        <p:spPr bwMode="auto">
          <a:xfrm>
            <a:off x="1427777" y="2889470"/>
            <a:ext cx="44104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
        <p:nvSpPr>
          <p:cNvPr id="5" name="TextBox 4">
            <a:extLst>
              <a:ext uri="{FF2B5EF4-FFF2-40B4-BE49-F238E27FC236}">
                <a16:creationId xmlns:a16="http://schemas.microsoft.com/office/drawing/2014/main" id="{DF825D3D-1C19-7870-3F0A-3B437BAC2FA7}"/>
              </a:ext>
            </a:extLst>
          </p:cNvPr>
          <p:cNvSpPr txBox="1"/>
          <p:nvPr/>
        </p:nvSpPr>
        <p:spPr bwMode="auto">
          <a:xfrm>
            <a:off x="1427777" y="1429047"/>
            <a:ext cx="7515897" cy="369332"/>
          </a:xfrm>
          <a:prstGeom prst="rect">
            <a:avLst/>
          </a:prstGeom>
          <a:noFill/>
          <a:ln w="9525">
            <a:noFill/>
            <a:miter lim="800000"/>
            <a:headEnd/>
            <a:tailEnd/>
          </a:ln>
        </p:spPr>
        <p:txBody>
          <a:bodyPr wrap="square" rtlCol="0">
            <a:spAutoFit/>
          </a:bodyPr>
          <a:lstStyle/>
          <a:p>
            <a:pPr>
              <a:spcBef>
                <a:spcPct val="50000"/>
              </a:spcBef>
            </a:pPr>
            <a:r>
              <a:rPr lang="en-TW" sz="1800" dirty="0"/>
              <a:t>這是等加速度運動，電子速度一直增加，直到與離子碰撞後大致歸零。</a:t>
            </a:r>
          </a:p>
        </p:txBody>
      </p:sp>
      <p:pic>
        <p:nvPicPr>
          <p:cNvPr id="12" name="Picture 11" descr="Chart, diagram&#10;&#10;Description automatically generated">
            <a:extLst>
              <a:ext uri="{FF2B5EF4-FFF2-40B4-BE49-F238E27FC236}">
                <a16:creationId xmlns:a16="http://schemas.microsoft.com/office/drawing/2014/main" id="{1B02AA23-CF42-0EA5-C7A0-6568763A7B04}"/>
              </a:ext>
            </a:extLst>
          </p:cNvPr>
          <p:cNvPicPr>
            <a:picLocks noChangeAspect="1"/>
          </p:cNvPicPr>
          <p:nvPr/>
        </p:nvPicPr>
        <p:blipFill rotWithShape="1">
          <a:blip r:embed="rId5">
            <a:extLst>
              <a:ext uri="{28A0092B-C50C-407E-A947-70E740481C1C}">
                <a14:useLocalDpi xmlns:a14="http://schemas.microsoft.com/office/drawing/2010/main" val="0"/>
              </a:ext>
            </a:extLst>
          </a:blip>
          <a:srcRect t="51835" b="13150"/>
          <a:stretch/>
        </p:blipFill>
        <p:spPr>
          <a:xfrm>
            <a:off x="4823501" y="4293096"/>
            <a:ext cx="2634887" cy="171293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6086BC-1A39-BF2D-A40C-01FBE348766D}"/>
                  </a:ext>
                </a:extLst>
              </p:cNvPr>
              <p:cNvSpPr txBox="1"/>
              <p:nvPr/>
            </p:nvSpPr>
            <p:spPr bwMode="auto">
              <a:xfrm>
                <a:off x="1421971" y="442306"/>
                <a:ext cx="4670839" cy="369332"/>
              </a:xfrm>
              <a:prstGeom prst="rect">
                <a:avLst/>
              </a:prstGeom>
              <a:noFill/>
              <a:ln w="9525">
                <a:noFill/>
                <a:miter lim="800000"/>
                <a:headEnd/>
                <a:tailEnd/>
              </a:ln>
            </p:spPr>
            <p:txBody>
              <a:bodyPr wrap="square" rtlCol="0">
                <a:spAutoFit/>
              </a:bodyPr>
              <a:lstStyle/>
              <a:p>
                <a:pPr>
                  <a:spcBef>
                    <a:spcPct val="50000"/>
                  </a:spcBef>
                </a:pPr>
                <a:r>
                  <a:rPr lang="en-TW" sz="1800"/>
                  <a:t>我們可以估計電子平均</a:t>
                </a:r>
                <a:r>
                  <a:rPr lang="en-US" sz="1800" dirty="0" err="1"/>
                  <a:t>漂移速度</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𝑑</m:t>
                        </m:r>
                      </m:sub>
                    </m:sSub>
                  </m:oMath>
                </a14:m>
                <a:r>
                  <a:rPr lang="en-TW" sz="1800" dirty="0"/>
                  <a:t>！</a:t>
                </a:r>
              </a:p>
            </p:txBody>
          </p:sp>
        </mc:Choice>
        <mc:Fallback xmlns="">
          <p:sp>
            <p:nvSpPr>
              <p:cNvPr id="6" name="TextBox 5">
                <a:extLst>
                  <a:ext uri="{FF2B5EF4-FFF2-40B4-BE49-F238E27FC236}">
                    <a16:creationId xmlns:a16="http://schemas.microsoft.com/office/drawing/2014/main" id="{9F6086BC-1A39-BF2D-A40C-01FBE348766D}"/>
                  </a:ext>
                </a:extLst>
              </p:cNvPr>
              <p:cNvSpPr txBox="1">
                <a:spLocks noRot="1" noChangeAspect="1" noMove="1" noResize="1" noEditPoints="1" noAdjustHandles="1" noChangeArrowheads="1" noChangeShapeType="1" noTextEdit="1"/>
              </p:cNvSpPr>
              <p:nvPr/>
            </p:nvSpPr>
            <p:spPr bwMode="auto">
              <a:xfrm>
                <a:off x="1421971" y="442306"/>
                <a:ext cx="4670839" cy="369332"/>
              </a:xfrm>
              <a:prstGeom prst="rect">
                <a:avLst/>
              </a:prstGeom>
              <a:blipFill>
                <a:blip r:embed="rId6"/>
                <a:stretch>
                  <a:fillRect l="-813" t="-10345" b="-2413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5096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8"/>
                                        </p:tgtEl>
                                        <p:attrNameLst>
                                          <p:attrName>style.visibility</p:attrName>
                                        </p:attrNameLst>
                                      </p:cBhvr>
                                      <p:to>
                                        <p:strVal val="visible"/>
                                      </p:to>
                                    </p:set>
                                    <p:anim calcmode="lin" valueType="num">
                                      <p:cBhvr additive="base">
                                        <p:cTn id="11" dur="500" fill="hold"/>
                                        <p:tgtEl>
                                          <p:spTgt spid="15368"/>
                                        </p:tgtEl>
                                        <p:attrNameLst>
                                          <p:attrName>ppt_x</p:attrName>
                                        </p:attrNameLst>
                                      </p:cBhvr>
                                      <p:tavLst>
                                        <p:tav tm="0">
                                          <p:val>
                                            <p:strVal val="#ppt_x"/>
                                          </p:val>
                                        </p:tav>
                                        <p:tav tm="100000">
                                          <p:val>
                                            <p:strVal val="#ppt_x"/>
                                          </p:val>
                                        </p:tav>
                                      </p:tavLst>
                                    </p:anim>
                                    <p:anim calcmode="lin" valueType="num">
                                      <p:cBhvr additive="base">
                                        <p:cTn id="12" dur="500" fill="hold"/>
                                        <p:tgtEl>
                                          <p:spTgt spid="1536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8" grpId="0"/>
      <p:bldP spid="9" grpId="0" animBg="1"/>
      <p:bldP spid="4"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C:\Users\Chia-Hung Chang\Downloads\Data\Serway\VII\Media\Images\chapter27\2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21" y="1974225"/>
            <a:ext cx="35623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p:cNvSpPr txBox="1">
            <a:spLocks noChangeArrowheads="1"/>
          </p:cNvSpPr>
          <p:nvPr/>
        </p:nvSpPr>
        <p:spPr bwMode="auto">
          <a:xfrm>
            <a:off x="4284663" y="3774123"/>
            <a:ext cx="374372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電流密度</a:t>
            </a:r>
            <a:r>
              <a:rPr lang="zh-TW" altLang="en-US" sz="1800" dirty="0"/>
              <a:t>為單位面積的電流。</a:t>
            </a:r>
          </a:p>
        </p:txBody>
      </p:sp>
      <mc:AlternateContent xmlns:mc="http://schemas.openxmlformats.org/markup-compatibility/2006" xmlns:a14="http://schemas.microsoft.com/office/drawing/2010/main">
        <mc:Choice Requires="a14">
          <p:sp>
            <p:nvSpPr>
              <p:cNvPr id="17418" name="文字方塊 9"/>
              <p:cNvSpPr txBox="1">
                <a:spLocks noChangeArrowheads="1"/>
              </p:cNvSpPr>
              <p:nvPr/>
            </p:nvSpPr>
            <p:spPr bwMode="auto">
              <a:xfrm>
                <a:off x="4284663" y="1580864"/>
                <a:ext cx="44640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取</a:t>
                </a:r>
                <a14:m>
                  <m:oMath xmlns:m="http://schemas.openxmlformats.org/officeDocument/2006/math">
                    <m:r>
                      <m:rPr>
                        <m:sty m:val="p"/>
                      </m:rPr>
                      <a:rPr lang="el-GR" altLang="zh-TW" sz="1800" i="0" dirty="0" smtClean="0">
                        <a:latin typeface="Cambria Math" panose="02040503050406030204" pitchFamily="18" charset="0"/>
                      </a:rPr>
                      <m:t>Δ</m:t>
                    </m:r>
                    <m:r>
                      <a:rPr lang="en-US" altLang="zh-TW" sz="1800" i="1" dirty="0">
                        <a:latin typeface="Cambria Math" panose="02040503050406030204" pitchFamily="18" charset="0"/>
                      </a:rPr>
                      <m:t>𝑡</m:t>
                    </m:r>
                  </m:oMath>
                </a14:m>
                <a:r>
                  <a:rPr lang="zh-TW" altLang="en-US" sz="1800" dirty="0"/>
                  <a:t>，在此時間內通過截面</a:t>
                </a:r>
                <a14:m>
                  <m:oMath xmlns:m="http://schemas.openxmlformats.org/officeDocument/2006/math">
                    <m:r>
                      <a:rPr lang="en-US" altLang="zh-TW" sz="1800" i="1" dirty="0" smtClean="0">
                        <a:latin typeface="Cambria Math" panose="02040503050406030204" pitchFamily="18" charset="0"/>
                      </a:rPr>
                      <m:t>𝐴</m:t>
                    </m:r>
                  </m:oMath>
                </a14:m>
                <a:r>
                  <a:rPr lang="zh-TW" altLang="en-US" sz="1800" dirty="0"/>
                  <a:t>的電荷：</a:t>
                </a:r>
                <a:endParaRPr lang="en-US" altLang="zh-TW" sz="1800" dirty="0"/>
              </a:p>
            </p:txBody>
          </p:sp>
        </mc:Choice>
        <mc:Fallback xmlns="">
          <p:sp>
            <p:nvSpPr>
              <p:cNvPr id="17418" name="文字方塊 9"/>
              <p:cNvSpPr txBox="1">
                <a:spLocks noRot="1" noChangeAspect="1" noMove="1" noResize="1" noEditPoints="1" noAdjustHandles="1" noChangeArrowheads="1" noChangeShapeType="1" noTextEdit="1"/>
              </p:cNvSpPr>
              <p:nvPr/>
            </p:nvSpPr>
            <p:spPr bwMode="auto">
              <a:xfrm>
                <a:off x="4284663" y="1580864"/>
                <a:ext cx="4464050" cy="369888"/>
              </a:xfrm>
              <a:prstGeom prst="rect">
                <a:avLst/>
              </a:prstGeom>
              <a:blipFill>
                <a:blip r:embed="rId3"/>
                <a:stretch>
                  <a:fillRect l="-11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4351648" y="2473881"/>
                <a:ext cx="2880276"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m:t>
                      </m:r>
                      <m:r>
                        <a:rPr lang="en-US" altLang="zh-TW" sz="1800" b="0" i="1" smtClean="0">
                          <a:latin typeface="Cambria Math"/>
                        </a:rPr>
                        <m:t>=</m:t>
                      </m:r>
                      <m:d>
                        <m:dPr>
                          <m:ctrlPr>
                            <a:rPr lang="en-US" altLang="zh-TW" sz="1800" b="0" i="1" smtClean="0">
                              <a:latin typeface="Cambria Math" panose="02040503050406030204" pitchFamily="18" charset="0"/>
                            </a:rPr>
                          </m:ctrlPr>
                        </m:dPr>
                        <m:e>
                          <m:r>
                            <a:rPr lang="en-US" altLang="zh-TW" sz="1800" b="0" i="1" smtClean="0">
                              <a:latin typeface="Cambria Math"/>
                            </a:rPr>
                            <m:t>𝐴</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e>
                      </m:d>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𝑛</m:t>
                      </m:r>
                      <m:r>
                        <a:rPr lang="en-US" altLang="zh-TW" sz="1800" b="0" i="1" smtClean="0">
                          <a:latin typeface="Cambria Math"/>
                        </a:rPr>
                        <m:t>𝑒</m:t>
                      </m:r>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ea typeface="Cambria Math"/>
                        </a:rPr>
                        <m:t>∆</m:t>
                      </m:r>
                      <m:r>
                        <a:rPr lang="en-US" altLang="zh-TW" sz="1800" b="0" i="1" smtClean="0">
                          <a:latin typeface="Cambria Math"/>
                          <a:ea typeface="Cambria Math"/>
                        </a:rPr>
                        <m:t>𝑡</m:t>
                      </m:r>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4351648" y="2473881"/>
                <a:ext cx="2880276" cy="369332"/>
              </a:xfrm>
              <a:prstGeom prst="rect">
                <a:avLst/>
              </a:prstGeom>
              <a:blipFill>
                <a:blip r:embed="rId4"/>
                <a:stretch>
                  <a:fillRect b="-6667"/>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4351648" y="3013021"/>
                <a:ext cx="1853136" cy="566694"/>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i="1">
                              <a:latin typeface="Cambria Math"/>
                              <a:ea typeface="Cambria Math"/>
                            </a:rPr>
                            <m:t>∆</m:t>
                          </m:r>
                          <m:r>
                            <a:rPr lang="en-US" altLang="zh-TW" sz="1800" i="1">
                              <a:latin typeface="Cambria Math"/>
                              <a:ea typeface="Cambria Math"/>
                            </a:rPr>
                            <m:t>𝑡</m:t>
                          </m:r>
                          <m:r>
                            <m:rPr>
                              <m:nor/>
                            </m:rPr>
                            <a:rPr lang="zh-TW" altLang="en-US" sz="1800" dirty="0"/>
                            <m:t> </m:t>
                          </m:r>
                        </m:den>
                      </m:f>
                      <m:r>
                        <a:rPr lang="en-US" altLang="zh-TW" sz="1800" b="0" i="1" smtClean="0">
                          <a:latin typeface="Cambria Math"/>
                        </a:rPr>
                        <m:t>=</m:t>
                      </m:r>
                      <m:r>
                        <a:rPr lang="en-US" altLang="zh-TW" sz="1800" b="0" i="1" smtClean="0">
                          <a:latin typeface="Cambria Math"/>
                        </a:rPr>
                        <m:t>𝑛𝑒𝐴</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4351648" y="3013021"/>
                <a:ext cx="1853136" cy="566694"/>
              </a:xfrm>
              <a:prstGeom prst="rect">
                <a:avLst/>
              </a:prstGeom>
              <a:blipFill>
                <a:blip r:embed="rId5"/>
                <a:stretch>
                  <a:fillRect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4356044" y="4206952"/>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356044" y="4206952"/>
                <a:ext cx="1633011" cy="607346"/>
              </a:xfrm>
              <a:prstGeom prst="rect">
                <a:avLst/>
              </a:prstGeom>
              <a:blipFill>
                <a:blip r:embed="rId6"/>
                <a:stretch>
                  <a:fillRect b="-16327"/>
                </a:stretch>
              </a:blipFill>
              <a:ln w="9525">
                <a:noFill/>
                <a:miter lim="800000"/>
                <a:headEnd/>
                <a:tailEnd/>
              </a:ln>
            </p:spPr>
            <p:txBody>
              <a:bodyPr/>
              <a:lstStyle/>
              <a:p>
                <a:r>
                  <a:rPr lang="en-TW">
                    <a:noFill/>
                  </a:rPr>
                  <a:t> </a:t>
                </a:r>
              </a:p>
            </p:txBody>
          </p:sp>
        </mc:Fallback>
      </mc:AlternateContent>
      <p:sp>
        <p:nvSpPr>
          <p:cNvPr id="10" name="Text Box 7">
            <a:extLst>
              <a:ext uri="{FF2B5EF4-FFF2-40B4-BE49-F238E27FC236}">
                <a16:creationId xmlns:a16="http://schemas.microsoft.com/office/drawing/2014/main" id="{5376776D-F073-F547-A684-87D0D50E25A4}"/>
              </a:ext>
            </a:extLst>
          </p:cNvPr>
          <p:cNvSpPr txBox="1">
            <a:spLocks noChangeArrowheads="1"/>
          </p:cNvSpPr>
          <p:nvPr/>
        </p:nvSpPr>
        <p:spPr bwMode="auto">
          <a:xfrm>
            <a:off x="4284663" y="5010281"/>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 name="TextBox 1">
            <a:extLst>
              <a:ext uri="{FF2B5EF4-FFF2-40B4-BE49-F238E27FC236}">
                <a16:creationId xmlns:a16="http://schemas.microsoft.com/office/drawing/2014/main" id="{0DD676F3-85C7-D547-A0A8-B0753E6D4209}"/>
              </a:ext>
            </a:extLst>
          </p:cNvPr>
          <p:cNvSpPr txBox="1"/>
          <p:nvPr/>
        </p:nvSpPr>
        <p:spPr bwMode="auto">
          <a:xfrm>
            <a:off x="4289770" y="1974225"/>
            <a:ext cx="4239085" cy="369332"/>
          </a:xfrm>
          <a:prstGeom prst="rect">
            <a:avLst/>
          </a:prstGeom>
          <a:noFill/>
          <a:ln w="9525">
            <a:noFill/>
            <a:miter lim="800000"/>
            <a:headEnd/>
            <a:tailEnd/>
          </a:ln>
        </p:spPr>
        <p:txBody>
          <a:bodyPr wrap="square" rtlCol="0">
            <a:spAutoFit/>
          </a:bodyPr>
          <a:lstStyle/>
          <a:p>
            <a:pPr>
              <a:spcBef>
                <a:spcPct val="50000"/>
              </a:spcBef>
            </a:pPr>
            <a:r>
              <a:rPr lang="en-TW" sz="1800" dirty="0"/>
              <a:t>一定就在左圖灰色體積範圍內：</a:t>
            </a:r>
          </a:p>
        </p:txBody>
      </p:sp>
    </p:spTree>
    <p:extLst>
      <p:ext uri="{BB962C8B-B14F-4D97-AF65-F5344CB8AC3E}">
        <p14:creationId xmlns:p14="http://schemas.microsoft.com/office/powerpoint/2010/main" val="2286009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4728294" y="1866304"/>
            <a:ext cx="46038"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439" name="Text Box 7"/>
          <p:cNvSpPr txBox="1">
            <a:spLocks noChangeArrowheads="1"/>
          </p:cNvSpPr>
          <p:nvPr/>
        </p:nvSpPr>
        <p:spPr bwMode="auto">
          <a:xfrm>
            <a:off x="5761757" y="2821979"/>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a:t>歐姆定律</a:t>
            </a:r>
          </a:p>
        </p:txBody>
      </p:sp>
      <p:pic>
        <p:nvPicPr>
          <p:cNvPr id="18440"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b="19756"/>
          <a:stretch>
            <a:fillRect/>
          </a:stretch>
        </p:blipFill>
        <p:spPr bwMode="auto">
          <a:xfrm>
            <a:off x="683344" y="2493367"/>
            <a:ext cx="2595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Line 9"/>
          <p:cNvSpPr>
            <a:spLocks noChangeShapeType="1"/>
          </p:cNvSpPr>
          <p:nvPr/>
        </p:nvSpPr>
        <p:spPr bwMode="auto">
          <a:xfrm flipV="1">
            <a:off x="1907307" y="3428404"/>
            <a:ext cx="4318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0"/>
          <p:cNvSpPr>
            <a:spLocks noChangeShapeType="1"/>
          </p:cNvSpPr>
          <p:nvPr/>
        </p:nvSpPr>
        <p:spPr bwMode="auto">
          <a:xfrm flipV="1">
            <a:off x="1835869" y="3068042"/>
            <a:ext cx="2159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1"/>
          <p:cNvSpPr>
            <a:spLocks noChangeShapeType="1"/>
          </p:cNvSpPr>
          <p:nvPr/>
        </p:nvSpPr>
        <p:spPr bwMode="auto">
          <a:xfrm>
            <a:off x="1978744" y="3860204"/>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44" name="Picture 13" descr="225px-Ohm3">
            <a:hlinkClick r:id="rId3" tooltip="Ohm3.gif"/>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82" y="4076104"/>
            <a:ext cx="152717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14"/>
          <p:cNvSpPr>
            <a:spLocks noChangeArrowheads="1"/>
          </p:cNvSpPr>
          <p:nvPr/>
        </p:nvSpPr>
        <p:spPr bwMode="auto">
          <a:xfrm>
            <a:off x="6686956" y="3750645"/>
            <a:ext cx="1614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t>Georg Simon Ohm</a:t>
            </a:r>
            <a:endParaRPr lang="en-US" altLang="zh-TW" sz="1400"/>
          </a:p>
        </p:txBody>
      </p:sp>
      <p:sp>
        <p:nvSpPr>
          <p:cNvPr id="18447" name="文字方塊 16"/>
          <p:cNvSpPr txBox="1">
            <a:spLocks noChangeArrowheads="1"/>
          </p:cNvSpPr>
          <p:nvPr/>
        </p:nvSpPr>
        <p:spPr bwMode="auto">
          <a:xfrm>
            <a:off x="3054850" y="5855969"/>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a:t>ρ</a:t>
            </a:r>
            <a:r>
              <a:rPr lang="zh-TW" altLang="en-US" sz="1800"/>
              <a:t> 是電阻率 </a:t>
            </a:r>
            <a:r>
              <a:rPr lang="en-US" altLang="zh-TW" sz="1800"/>
              <a:t>Resistivity</a:t>
            </a:r>
            <a:r>
              <a:rPr lang="zh-TW" altLang="en-US" sz="1800"/>
              <a:t>，是材料的性質</a:t>
            </a:r>
          </a:p>
        </p:txBody>
      </p:sp>
      <mc:AlternateContent xmlns:mc="http://schemas.openxmlformats.org/markup-compatibility/2006" xmlns:a14="http://schemas.microsoft.com/office/drawing/2010/main">
        <mc:Choice Requires="a14">
          <p:sp>
            <p:nvSpPr>
              <p:cNvPr id="16" name="文字方塊 15"/>
              <p:cNvSpPr txBox="1"/>
              <p:nvPr/>
            </p:nvSpPr>
            <p:spPr bwMode="auto">
              <a:xfrm>
                <a:off x="5219774" y="908496"/>
                <a:ext cx="1633011" cy="607346"/>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r>
                            <m:rPr>
                              <m:nor/>
                            </m:rPr>
                            <a:rPr lang="zh-TW" altLang="en-US" sz="1800" dirty="0"/>
                            <m:t> </m:t>
                          </m:r>
                        </m:den>
                      </m:f>
                      <m:r>
                        <a:rPr lang="en-US" altLang="zh-TW" sz="1800" b="0" i="1" smtClean="0">
                          <a:latin typeface="Cambria Math"/>
                        </a:rPr>
                        <m:t>=</m:t>
                      </m:r>
                      <m:r>
                        <a:rPr lang="en-US" altLang="zh-TW" sz="1800" b="0" i="1" smtClean="0">
                          <a:latin typeface="Cambria Math"/>
                        </a:rPr>
                        <m:t>𝑛𝑒</m:t>
                      </m:r>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5219774" y="908496"/>
                <a:ext cx="1633011" cy="607346"/>
              </a:xfrm>
              <a:prstGeom prst="rect">
                <a:avLst/>
              </a:prstGeom>
              <a:blipFill>
                <a:blip r:embed="rId5"/>
                <a:stretch>
                  <a:fillRect b="-19149"/>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2906003" y="928822"/>
                <a:ext cx="1745478"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𝑣</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𝑎</m:t>
                      </m:r>
                      <m:r>
                        <a:rPr lang="zh-TW" altLang="en-US" sz="1800" b="0" i="1" smtClean="0">
                          <a:latin typeface="Cambria Math"/>
                        </a:rPr>
                        <m:t>𝜏</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𝑒</m:t>
                          </m:r>
                          <m:r>
                            <a:rPr lang="zh-TW" altLang="en-US" sz="1800" b="0" i="1" smtClean="0">
                              <a:latin typeface="Cambria Math"/>
                            </a:rPr>
                            <m:t>𝜏</m:t>
                          </m:r>
                        </m:num>
                        <m:den>
                          <m:r>
                            <a:rPr lang="en-US" altLang="zh-TW" sz="1800" b="0" i="1" smtClean="0">
                              <a:latin typeface="Cambria Math"/>
                            </a:rPr>
                            <m:t>𝑚</m:t>
                          </m:r>
                        </m:den>
                      </m:f>
                      <m:r>
                        <a:rPr lang="en-US" altLang="zh-TW" sz="1800" i="1">
                          <a:latin typeface="Cambria Math"/>
                        </a:rPr>
                        <m:t>𝐸</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2906003" y="928822"/>
                <a:ext cx="1745478" cy="566694"/>
              </a:xfrm>
              <a:prstGeom prst="rect">
                <a:avLst/>
              </a:prstGeom>
              <a:blipFill>
                <a:blip r:embed="rId6"/>
                <a:stretch>
                  <a:fillRect b="-217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3778742" y="2702853"/>
                <a:ext cx="1564980" cy="720325"/>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2</m:t>
                                  </m:r>
                                </m:sup>
                              </m:sSup>
                              <m:r>
                                <a:rPr lang="en-US" altLang="zh-TW" sz="1800" b="0" i="1" smtClean="0">
                                  <a:latin typeface="Cambria Math"/>
                                </a:rPr>
                                <m:t>𝑛</m:t>
                              </m:r>
                              <m:r>
                                <a:rPr lang="zh-TW" altLang="en-US" sz="1800" b="0" i="1" smtClean="0">
                                  <a:latin typeface="Cambria Math"/>
                                </a:rPr>
                                <m:t>𝜏</m:t>
                              </m:r>
                            </m:num>
                            <m:den>
                              <m:r>
                                <a:rPr lang="en-US" altLang="zh-TW" sz="1800" b="0" i="1" smtClean="0">
                                  <a:latin typeface="Cambria Math"/>
                                </a:rPr>
                                <m:t>𝑚</m:t>
                              </m:r>
                            </m:den>
                          </m:f>
                        </m:e>
                      </m:d>
                      <m:r>
                        <a:rPr lang="en-US" altLang="zh-TW" sz="1800" b="0" i="1" smtClean="0">
                          <a:latin typeface="Cambria Math"/>
                        </a:rPr>
                        <m:t>𝐸</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3778742" y="2702853"/>
                <a:ext cx="1564980" cy="720325"/>
              </a:xfrm>
              <a:prstGeom prst="rect">
                <a:avLst/>
              </a:prstGeom>
              <a:blipFill>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3797081" y="4000370"/>
                <a:ext cx="1528302" cy="582147"/>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e>
                      </m:d>
                      <m:r>
                        <a:rPr lang="en-US" altLang="zh-TW" sz="1800" b="0" i="1" smtClean="0">
                          <a:latin typeface="Cambria Math"/>
                        </a:rPr>
                        <m:t>𝑗</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797081" y="4000370"/>
                <a:ext cx="1528302" cy="582147"/>
              </a:xfrm>
              <a:prstGeom prst="rect">
                <a:avLst/>
              </a:prstGeom>
              <a:blipFill>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1835869" y="5124148"/>
                <a:ext cx="915315" cy="40293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r>
                        <a:rPr lang="zh-TW" altLang="en-US" sz="1800" b="0" i="1" smtClean="0">
                          <a:latin typeface="Cambria Math"/>
                          <a:ea typeface="Cambria Math"/>
                        </a:rPr>
                        <m:t>𝜌</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1835869" y="5124148"/>
                <a:ext cx="915315" cy="402931"/>
              </a:xfrm>
              <a:prstGeom prst="rect">
                <a:avLst/>
              </a:prstGeom>
              <a:blipFill>
                <a:blip r:embed="rId9"/>
                <a:stretch>
                  <a:fillRect b="-6061"/>
                </a:stretch>
              </a:blipFill>
              <a:ln w="9525">
                <a:noFill/>
                <a:miter lim="800000"/>
                <a:headEnd/>
                <a:tailEnd/>
              </a:ln>
            </p:spPr>
            <p:txBody>
              <a:bodyPr/>
              <a:lstStyle/>
              <a:p>
                <a:r>
                  <a:rPr lang="zh-TW" altLang="en-US">
                    <a:noFill/>
                  </a:rPr>
                  <a:t> </a:t>
                </a:r>
              </a:p>
            </p:txBody>
          </p:sp>
        </mc:Fallback>
      </mc:AlternateContent>
      <p:sp>
        <p:nvSpPr>
          <p:cNvPr id="2" name="文字方塊 7">
            <a:extLst>
              <a:ext uri="{FF2B5EF4-FFF2-40B4-BE49-F238E27FC236}">
                <a16:creationId xmlns:a16="http://schemas.microsoft.com/office/drawing/2014/main" id="{58CF7C48-674E-E74E-9CA0-D8D176420A32}"/>
              </a:ext>
            </a:extLst>
          </p:cNvPr>
          <p:cNvSpPr txBox="1">
            <a:spLocks noChangeArrowheads="1"/>
          </p:cNvSpPr>
          <p:nvPr/>
        </p:nvSpPr>
        <p:spPr bwMode="auto">
          <a:xfrm>
            <a:off x="4866136" y="1951209"/>
            <a:ext cx="38847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l-GR" altLang="zh-TW" sz="1800" i="1" dirty="0"/>
              <a:t>τ</a:t>
            </a:r>
            <a:r>
              <a:rPr lang="en-US" altLang="zh-TW" sz="1800" i="1" dirty="0"/>
              <a:t> </a:t>
            </a:r>
            <a:r>
              <a:rPr lang="zh-TW" altLang="en-US" sz="1800" dirty="0"/>
              <a:t>與外加電場無關，可視為一個常數。 </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06A7135-5E3D-064B-BAC1-4810AE8976A4}"/>
                  </a:ext>
                </a:extLst>
              </p:cNvPr>
              <p:cNvSpPr txBox="1"/>
              <p:nvPr/>
            </p:nvSpPr>
            <p:spPr bwMode="auto">
              <a:xfrm>
                <a:off x="1795085" y="5785331"/>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21" name="文字方塊 20">
                <a:extLst>
                  <a:ext uri="{FF2B5EF4-FFF2-40B4-BE49-F238E27FC236}">
                    <a16:creationId xmlns:a16="http://schemas.microsoft.com/office/drawing/2014/main" id="{F06A7135-5E3D-064B-BAC1-4810AE8976A4}"/>
                  </a:ext>
                </a:extLst>
              </p:cNvPr>
              <p:cNvSpPr txBox="1">
                <a:spLocks noRot="1" noChangeAspect="1" noMove="1" noResize="1" noEditPoints="1" noAdjustHandles="1" noChangeArrowheads="1" noChangeShapeType="1" noTextEdit="1"/>
              </p:cNvSpPr>
              <p:nvPr/>
            </p:nvSpPr>
            <p:spPr bwMode="auto">
              <a:xfrm>
                <a:off x="1795085" y="5785331"/>
                <a:ext cx="1153713" cy="566758"/>
              </a:xfrm>
              <a:prstGeom prst="rect">
                <a:avLst/>
              </a:prstGeom>
              <a:blipFill>
                <a:blip r:embed="rId10"/>
                <a:stretch>
                  <a:fillRect b="-2273"/>
                </a:stretch>
              </a:blipFill>
              <a:ln w="9525">
                <a:noFill/>
                <a:miter lim="800000"/>
                <a:headEnd/>
                <a:tailEnd/>
              </a:ln>
            </p:spPr>
            <p:txBody>
              <a:bodyPr/>
              <a:lstStyle/>
              <a:p>
                <a:r>
                  <a:rPr lang="zh-TW" altLang="en-US">
                    <a:noFill/>
                  </a:rPr>
                  <a:t> </a:t>
                </a:r>
              </a:p>
            </p:txBody>
          </p:sp>
        </mc:Fallback>
      </mc:AlternateContent>
      <p:sp>
        <p:nvSpPr>
          <p:cNvPr id="22" name="Text Box 7">
            <a:extLst>
              <a:ext uri="{FF2B5EF4-FFF2-40B4-BE49-F238E27FC236}">
                <a16:creationId xmlns:a16="http://schemas.microsoft.com/office/drawing/2014/main" id="{FF28D3B7-F624-454D-9DF9-DB5A70DA39AC}"/>
              </a:ext>
            </a:extLst>
          </p:cNvPr>
          <p:cNvSpPr txBox="1">
            <a:spLocks noChangeArrowheads="1"/>
          </p:cNvSpPr>
          <p:nvPr/>
        </p:nvSpPr>
        <p:spPr bwMode="auto">
          <a:xfrm>
            <a:off x="5160944" y="394866"/>
            <a:ext cx="3383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電流密度與平均漂移速度成正比。</a:t>
            </a:r>
          </a:p>
        </p:txBody>
      </p:sp>
      <p:sp>
        <p:nvSpPr>
          <p:cNvPr id="23" name="Text Box 7">
            <a:extLst>
              <a:ext uri="{FF2B5EF4-FFF2-40B4-BE49-F238E27FC236}">
                <a16:creationId xmlns:a16="http://schemas.microsoft.com/office/drawing/2014/main" id="{9BA3B998-7FF3-804A-B782-FE65E22AFC9D}"/>
              </a:ext>
            </a:extLst>
          </p:cNvPr>
          <p:cNvSpPr txBox="1">
            <a:spLocks noChangeArrowheads="1"/>
          </p:cNvSpPr>
          <p:nvPr/>
        </p:nvSpPr>
        <p:spPr bwMode="auto">
          <a:xfrm>
            <a:off x="1676968" y="427687"/>
            <a:ext cx="3203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平均漂移速度與電場成正比。</a:t>
            </a:r>
          </a:p>
        </p:txBody>
      </p:sp>
    </p:spTree>
    <p:extLst>
      <p:ext uri="{BB962C8B-B14F-4D97-AF65-F5344CB8AC3E}">
        <p14:creationId xmlns:p14="http://schemas.microsoft.com/office/powerpoint/2010/main" val="3011698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Documents\課程\YoungTextBook\Images\Chapter25\A_Images\A_Figures_and_Photos\25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52513"/>
            <a:ext cx="2817812"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Dropbox\Documents\課程\YoungTextBook\Images\Chapter25\A_Images\A_Figures_and_Photos\25_02_Figure.jpg"/>
          <p:cNvPicPr>
            <a:picLocks noChangeAspect="1" noChangeArrowheads="1"/>
          </p:cNvPicPr>
          <p:nvPr/>
        </p:nvPicPr>
        <p:blipFill>
          <a:blip r:embed="rId3">
            <a:extLst>
              <a:ext uri="{28A0092B-C50C-407E-A947-70E740481C1C}">
                <a14:useLocalDpi xmlns:a14="http://schemas.microsoft.com/office/drawing/2010/main" val="0"/>
              </a:ext>
            </a:extLst>
          </a:blip>
          <a:srcRect t="56721" b="12512"/>
          <a:stretch>
            <a:fillRect/>
          </a:stretch>
        </p:blipFill>
        <p:spPr bwMode="auto">
          <a:xfrm>
            <a:off x="4211960" y="2414707"/>
            <a:ext cx="3535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4215611" y="1063399"/>
                <a:ext cx="1629998"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rms</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6</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15611" y="1063399"/>
                <a:ext cx="1629998" cy="369332"/>
              </a:xfrm>
              <a:prstGeom prst="rect">
                <a:avLst/>
              </a:prstGeom>
              <a:blipFill>
                <a:blip r:embed="rId4"/>
                <a:stretch>
                  <a:fillRect b="-1379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4215611" y="4588371"/>
                <a:ext cx="2413140" cy="369332"/>
              </a:xfrm>
              <a:prstGeom prst="rect">
                <a:avLst/>
              </a:prstGeom>
              <a:solidFill>
                <a:srgbClr val="FFFF00"/>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𝑣</m:t>
                          </m:r>
                        </m:e>
                        <m:sub>
                          <m:r>
                            <m:rPr>
                              <m:sty m:val="p"/>
                            </m:rPr>
                            <a:rPr lang="en-US" altLang="zh-TW" sz="1800" b="0" i="0" smtClean="0">
                              <a:latin typeface="Cambria Math"/>
                            </a:rPr>
                            <m:t>d</m:t>
                          </m:r>
                        </m:sub>
                      </m:sSub>
                      <m:r>
                        <a:rPr lang="en-US" altLang="zh-TW" sz="1800" i="1" smtClean="0">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−4</m:t>
                          </m:r>
                        </m:sup>
                      </m:sSup>
                      <m:r>
                        <m:rPr>
                          <m:nor/>
                        </m:rPr>
                        <a:rPr lang="en-US" altLang="zh-TW" sz="1800" b="0" i="0" smtClean="0">
                          <a:latin typeface="Cambria Math"/>
                          <a:ea typeface="Cambria Math"/>
                        </a:rPr>
                        <m:t>m</m:t>
                      </m:r>
                      <m:r>
                        <m:rPr>
                          <m:nor/>
                        </m:rPr>
                        <a:rPr lang="en-US" altLang="zh-TW" sz="1800" b="0" i="0" smtClean="0">
                          <a:latin typeface="Cambria Math"/>
                          <a:ea typeface="Cambria Math"/>
                        </a:rPr>
                        <m:t>/</m:t>
                      </m:r>
                      <m:r>
                        <m:rPr>
                          <m:nor/>
                        </m:rPr>
                        <a:rPr lang="en-US" altLang="zh-TW" sz="1800" b="0" i="0" smtClean="0">
                          <a:latin typeface="Cambria Math"/>
                          <a:ea typeface="Cambria Math"/>
                        </a:rPr>
                        <m:t>s</m:t>
                      </m:r>
                      <m:r>
                        <a:rPr lang="en-US" altLang="zh-TW" sz="1800" b="0" i="1" smtClean="0">
                          <a:latin typeface="Cambria Math"/>
                          <a:ea typeface="Cambria Math"/>
                        </a:rPr>
                        <m:t>≪</m:t>
                      </m:r>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4215611" y="4588371"/>
                <a:ext cx="2413140" cy="369332"/>
              </a:xfrm>
              <a:prstGeom prst="rect">
                <a:avLst/>
              </a:prstGeom>
              <a:blipFill>
                <a:blip r:embed="rId5"/>
                <a:stretch>
                  <a:fillRect b="-13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9D2B3F82-4F13-B544-8DD4-758E8FAA5EE2}"/>
                  </a:ext>
                </a:extLst>
              </p:cNvPr>
              <p:cNvSpPr txBox="1">
                <a:spLocks noChangeArrowheads="1"/>
              </p:cNvSpPr>
              <p:nvPr/>
            </p:nvSpPr>
            <p:spPr bwMode="auto">
              <a:xfrm>
                <a:off x="4211958" y="5552559"/>
                <a:ext cx="473272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因此</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與外加電場無關。</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可視為一個常數</a:t>
                </a:r>
              </a:p>
            </p:txBody>
          </p:sp>
        </mc:Choice>
        <mc:Fallback xmlns="">
          <p:sp>
            <p:nvSpPr>
              <p:cNvPr id="3" name="文字方塊 7">
                <a:extLst>
                  <a:ext uri="{FF2B5EF4-FFF2-40B4-BE49-F238E27FC236}">
                    <a16:creationId xmlns:a16="http://schemas.microsoft.com/office/drawing/2014/main" id="{9D2B3F82-4F13-B544-8DD4-758E8FAA5EE2}"/>
                  </a:ext>
                </a:extLst>
              </p:cNvPr>
              <p:cNvSpPr txBox="1">
                <a:spLocks noRot="1" noChangeAspect="1" noMove="1" noResize="1" noEditPoints="1" noAdjustHandles="1" noChangeArrowheads="1" noChangeShapeType="1" noTextEdit="1"/>
              </p:cNvSpPr>
              <p:nvPr/>
            </p:nvSpPr>
            <p:spPr bwMode="auto">
              <a:xfrm>
                <a:off x="4211958" y="5552559"/>
                <a:ext cx="4732721" cy="369332"/>
              </a:xfrm>
              <a:prstGeom prst="rect">
                <a:avLst/>
              </a:prstGeom>
              <a:blipFill>
                <a:blip r:embed="rId6"/>
                <a:stretch>
                  <a:fillRect l="-107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文字方塊 3">
            <a:extLst>
              <a:ext uri="{FF2B5EF4-FFF2-40B4-BE49-F238E27FC236}">
                <a16:creationId xmlns:a16="http://schemas.microsoft.com/office/drawing/2014/main" id="{E670B738-E799-2A41-A85C-8C3F6FB47BA1}"/>
              </a:ext>
            </a:extLst>
          </p:cNvPr>
          <p:cNvSpPr txBox="1"/>
          <p:nvPr/>
        </p:nvSpPr>
        <p:spPr bwMode="auto">
          <a:xfrm>
            <a:off x="4211960" y="1524401"/>
            <a:ext cx="4466570"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但電子的熱運動方向隨機，因此互相抵消。</a:t>
            </a:r>
          </a:p>
        </p:txBody>
      </p:sp>
      <p:sp>
        <p:nvSpPr>
          <p:cNvPr id="7" name="文字方塊 6">
            <a:extLst>
              <a:ext uri="{FF2B5EF4-FFF2-40B4-BE49-F238E27FC236}">
                <a16:creationId xmlns:a16="http://schemas.microsoft.com/office/drawing/2014/main" id="{9E075768-5094-634D-9431-FD4842216FF0}"/>
              </a:ext>
            </a:extLst>
          </p:cNvPr>
          <p:cNvSpPr txBox="1"/>
          <p:nvPr/>
        </p:nvSpPr>
        <p:spPr bwMode="auto">
          <a:xfrm>
            <a:off x="4217843" y="1940624"/>
            <a:ext cx="4726836"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討論導電性時，可以忽略而等價以下圖表示。</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9D8A5F36-893A-D165-85FC-6850BD411FEA}"/>
                  </a:ext>
                </a:extLst>
              </p:cNvPr>
              <p:cNvSpPr txBox="1">
                <a:spLocks noChangeArrowheads="1"/>
              </p:cNvSpPr>
              <p:nvPr/>
            </p:nvSpPr>
            <p:spPr bwMode="auto">
              <a:xfrm>
                <a:off x="4180688" y="5091557"/>
                <a:ext cx="50405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漂移速度遠小於熱速度</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，因此</a:t>
                </a:r>
                <a14:m>
                  <m:oMath xmlns:m="http://schemas.openxmlformats.org/officeDocument/2006/math">
                    <m:r>
                      <a:rPr lang="el-GR" altLang="zh-TW" sz="1800" i="1" dirty="0" smtClean="0">
                        <a:latin typeface="Cambria Math" panose="02040503050406030204" pitchFamily="18" charset="0"/>
                      </a:rPr>
                      <m:t>𝜏</m:t>
                    </m:r>
                  </m:oMath>
                </a14:m>
                <a:r>
                  <a:rPr lang="zh-TW" altLang="en-US" sz="1800" dirty="0"/>
                  <a:t>由</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𝑣</m:t>
                        </m:r>
                      </m:e>
                      <m:sub>
                        <m:r>
                          <m:rPr>
                            <m:sty m:val="p"/>
                          </m:rPr>
                          <a:rPr lang="en-US" altLang="zh-TW" sz="1800">
                            <a:latin typeface="Cambria Math"/>
                          </a:rPr>
                          <m:t>rms</m:t>
                        </m:r>
                      </m:sub>
                    </m:sSub>
                  </m:oMath>
                </a14:m>
                <a:r>
                  <a:rPr lang="zh-TW" altLang="en-US" sz="1800" dirty="0"/>
                  <a:t>決定。</a:t>
                </a:r>
              </a:p>
            </p:txBody>
          </p:sp>
        </mc:Choice>
        <mc:Fallback xmlns="">
          <p:sp>
            <p:nvSpPr>
              <p:cNvPr id="8" name="文字方塊 7">
                <a:extLst>
                  <a:ext uri="{FF2B5EF4-FFF2-40B4-BE49-F238E27FC236}">
                    <a16:creationId xmlns:a16="http://schemas.microsoft.com/office/drawing/2014/main" id="{9D8A5F36-893A-D165-85FC-6850BD411FEA}"/>
                  </a:ext>
                </a:extLst>
              </p:cNvPr>
              <p:cNvSpPr txBox="1">
                <a:spLocks noRot="1" noChangeAspect="1" noMove="1" noResize="1" noEditPoints="1" noAdjustHandles="1" noChangeArrowheads="1" noChangeShapeType="1" noTextEdit="1"/>
              </p:cNvSpPr>
              <p:nvPr/>
            </p:nvSpPr>
            <p:spPr bwMode="auto">
              <a:xfrm>
                <a:off x="4180688" y="5091557"/>
                <a:ext cx="5040562" cy="369332"/>
              </a:xfrm>
              <a:prstGeom prst="rect">
                <a:avLst/>
              </a:prstGeom>
              <a:blipFill>
                <a:blip r:embed="rId7"/>
                <a:stretch>
                  <a:fillRect l="-1256" t="-6452" r="-527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78935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13F1B3D-5197-C94A-93F2-EB541BAA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52736"/>
            <a:ext cx="8534400" cy="3835400"/>
          </a:xfrm>
          <a:prstGeom prst="rect">
            <a:avLst/>
          </a:prstGeom>
        </p:spPr>
      </p:pic>
      <mc:AlternateContent xmlns:mc="http://schemas.openxmlformats.org/markup-compatibility/2006" xmlns:a14="http://schemas.microsoft.com/office/drawing/2010/main">
        <mc:Choice Requires="a14">
          <p:sp>
            <p:nvSpPr>
              <p:cNvPr id="4" name="文字方塊 20">
                <a:extLst>
                  <a:ext uri="{FF2B5EF4-FFF2-40B4-BE49-F238E27FC236}">
                    <a16:creationId xmlns:a16="http://schemas.microsoft.com/office/drawing/2014/main" id="{8C18466E-4BE2-4E4A-97C8-EEC8DE3D4173}"/>
                  </a:ext>
                </a:extLst>
              </p:cNvPr>
              <p:cNvSpPr txBox="1"/>
              <p:nvPr/>
            </p:nvSpPr>
            <p:spPr bwMode="auto">
              <a:xfrm>
                <a:off x="3707904" y="5085184"/>
                <a:ext cx="1153713" cy="566758"/>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zh-TW" altLang="en-US" sz="1800" i="1">
                          <a:latin typeface="Cambria Math"/>
                          <a:ea typeface="Cambria Math"/>
                        </a:rPr>
                        <m:t>𝜌</m:t>
                      </m:r>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r>
                            <a:rPr lang="en-US" altLang="zh-TW" sz="1800" i="1">
                              <a:latin typeface="Cambria Math"/>
                            </a:rPr>
                            <m:t>𝑛</m:t>
                          </m:r>
                          <m:r>
                            <a:rPr lang="zh-TW" altLang="en-US" sz="1800" i="1">
                              <a:latin typeface="Cambria Math"/>
                            </a:rPr>
                            <m:t>𝜏</m:t>
                          </m:r>
                        </m:den>
                      </m:f>
                    </m:oMath>
                  </m:oMathPara>
                </a14:m>
                <a:endParaRPr lang="zh-TW" altLang="en-US" sz="1800" dirty="0"/>
              </a:p>
            </p:txBody>
          </p:sp>
        </mc:Choice>
        <mc:Fallback xmlns="">
          <p:sp>
            <p:nvSpPr>
              <p:cNvPr id="4" name="文字方塊 20">
                <a:extLst>
                  <a:ext uri="{FF2B5EF4-FFF2-40B4-BE49-F238E27FC236}">
                    <a16:creationId xmlns:a16="http://schemas.microsoft.com/office/drawing/2014/main" id="{8C18466E-4BE2-4E4A-97C8-EEC8DE3D4173}"/>
                  </a:ext>
                </a:extLst>
              </p:cNvPr>
              <p:cNvSpPr txBox="1">
                <a:spLocks noRot="1" noChangeAspect="1" noMove="1" noResize="1" noEditPoints="1" noAdjustHandles="1" noChangeArrowheads="1" noChangeShapeType="1" noTextEdit="1"/>
              </p:cNvSpPr>
              <p:nvPr/>
            </p:nvSpPr>
            <p:spPr bwMode="auto">
              <a:xfrm>
                <a:off x="3707904" y="5085184"/>
                <a:ext cx="1153713" cy="566758"/>
              </a:xfrm>
              <a:prstGeom prst="rect">
                <a:avLst/>
              </a:prstGeom>
              <a:blipFill>
                <a:blip r:embed="rId3"/>
                <a:stretch>
                  <a:fillRect b="-2222"/>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335452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495DE-809D-FE4B-A73C-6770FBA682F7}"/>
              </a:ext>
            </a:extLst>
          </p:cNvPr>
          <p:cNvPicPr>
            <a:picLocks noChangeAspect="1"/>
          </p:cNvPicPr>
          <p:nvPr/>
        </p:nvPicPr>
        <p:blipFill>
          <a:blip r:embed="rId2"/>
          <a:stretch>
            <a:fillRect/>
          </a:stretch>
        </p:blipFill>
        <p:spPr>
          <a:xfrm>
            <a:off x="539552" y="764704"/>
            <a:ext cx="4609554" cy="4922066"/>
          </a:xfrm>
          <a:prstGeom prst="rect">
            <a:avLst/>
          </a:prstGeom>
        </p:spPr>
      </p:pic>
      <p:pic>
        <p:nvPicPr>
          <p:cNvPr id="3" name="Picture 2" descr="Z:\Dropbox\Documents\課程\Young\Chapter42\A_Images\A_Figures_and_Photos\42_19_Figure.jpg">
            <a:extLst>
              <a:ext uri="{FF2B5EF4-FFF2-40B4-BE49-F238E27FC236}">
                <a16:creationId xmlns:a16="http://schemas.microsoft.com/office/drawing/2014/main" id="{9A762960-245A-6941-B199-35DF5E810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1338" r="33921" b="1338"/>
          <a:stretch/>
        </p:blipFill>
        <p:spPr bwMode="auto">
          <a:xfrm>
            <a:off x="5342919" y="1907120"/>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2">
            <a:extLst>
              <a:ext uri="{FF2B5EF4-FFF2-40B4-BE49-F238E27FC236}">
                <a16:creationId xmlns:a16="http://schemas.microsoft.com/office/drawing/2014/main" id="{74ABCCC6-AEC2-824B-8E59-8C8F20F85E14}"/>
              </a:ext>
            </a:extLst>
          </p:cNvPr>
          <p:cNvSpPr txBox="1"/>
          <p:nvPr/>
        </p:nvSpPr>
        <p:spPr bwMode="auto">
          <a:xfrm>
            <a:off x="5292115" y="1453684"/>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DD09E4D-10BF-2D45-98C1-8767DE3AAB57}"/>
                  </a:ext>
                </a:extLst>
              </p:cNvPr>
              <p:cNvSpPr txBox="1"/>
              <p:nvPr/>
            </p:nvSpPr>
            <p:spPr bwMode="auto">
              <a:xfrm>
                <a:off x="8317212" y="4653136"/>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5" name="文字方塊 8">
                <a:extLst>
                  <a:ext uri="{FF2B5EF4-FFF2-40B4-BE49-F238E27FC236}">
                    <a16:creationId xmlns:a16="http://schemas.microsoft.com/office/drawing/2014/main" id="{EDD09E4D-10BF-2D45-98C1-8767DE3AAB57}"/>
                  </a:ext>
                </a:extLst>
              </p:cNvPr>
              <p:cNvSpPr txBox="1">
                <a:spLocks noRot="1" noChangeAspect="1" noMove="1" noResize="1" noEditPoints="1" noAdjustHandles="1" noChangeArrowheads="1" noChangeShapeType="1" noTextEdit="1"/>
              </p:cNvSpPr>
              <p:nvPr/>
            </p:nvSpPr>
            <p:spPr bwMode="auto">
              <a:xfrm>
                <a:off x="8317212" y="4653136"/>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
        <p:nvSpPr>
          <p:cNvPr id="6" name="文字方塊 3">
            <a:extLst>
              <a:ext uri="{FF2B5EF4-FFF2-40B4-BE49-F238E27FC236}">
                <a16:creationId xmlns:a16="http://schemas.microsoft.com/office/drawing/2014/main" id="{E8C0FEBD-8E5F-DD41-9281-68627281D4F8}"/>
              </a:ext>
            </a:extLst>
          </p:cNvPr>
          <p:cNvSpPr txBox="1"/>
          <p:nvPr/>
        </p:nvSpPr>
        <p:spPr bwMode="auto">
          <a:xfrm>
            <a:off x="395536" y="5805963"/>
            <a:ext cx="86252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若全滿的</a:t>
            </a:r>
            <a:r>
              <a:rPr lang="en-US" altLang="zh-TW" sz="1800" dirty="0"/>
              <a:t>Valence</a:t>
            </a:r>
            <a:r>
              <a:rPr lang="zh-TW" altLang="en-US" sz="1800" dirty="0"/>
              <a:t>能帶與全空的</a:t>
            </a:r>
            <a:r>
              <a:rPr lang="en-US" altLang="zh-TW" sz="1800" dirty="0"/>
              <a:t>Conduction</a:t>
            </a:r>
            <a:r>
              <a:rPr lang="zh-TW" altLang="en-US" sz="1800" dirty="0"/>
              <a:t>能帶間隙很小時，情況與絕緣體很不一樣！</a:t>
            </a:r>
          </a:p>
        </p:txBody>
      </p:sp>
    </p:spTree>
    <p:extLst>
      <p:ext uri="{BB962C8B-B14F-4D97-AF65-F5344CB8AC3E}">
        <p14:creationId xmlns:p14="http://schemas.microsoft.com/office/powerpoint/2010/main" val="3521327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78EC0-CAB2-A23B-4882-23108D7346B9}"/>
              </a:ext>
            </a:extLst>
          </p:cNvPr>
          <p:cNvPicPr>
            <a:picLocks noChangeAspect="1"/>
          </p:cNvPicPr>
          <p:nvPr/>
        </p:nvPicPr>
        <p:blipFill rotWithShape="1">
          <a:blip r:embed="rId2"/>
          <a:srcRect l="46949"/>
          <a:stretch/>
        </p:blipFill>
        <p:spPr>
          <a:xfrm>
            <a:off x="796058" y="114611"/>
            <a:ext cx="2504033" cy="1840814"/>
          </a:xfrm>
          <a:prstGeom prst="rect">
            <a:avLst/>
          </a:prstGeom>
        </p:spPr>
      </p:pic>
      <p:pic>
        <p:nvPicPr>
          <p:cNvPr id="2" name="Picture 1">
            <a:extLst>
              <a:ext uri="{FF2B5EF4-FFF2-40B4-BE49-F238E27FC236}">
                <a16:creationId xmlns:a16="http://schemas.microsoft.com/office/drawing/2014/main" id="{F70FA8CB-2276-B598-158F-E1CCB35C9A06}"/>
              </a:ext>
            </a:extLst>
          </p:cNvPr>
          <p:cNvPicPr>
            <a:picLocks noChangeAspect="1"/>
          </p:cNvPicPr>
          <p:nvPr/>
        </p:nvPicPr>
        <p:blipFill rotWithShape="1">
          <a:blip r:embed="rId2"/>
          <a:srcRect r="55758"/>
          <a:stretch/>
        </p:blipFill>
        <p:spPr>
          <a:xfrm>
            <a:off x="4663585" y="146171"/>
            <a:ext cx="2088232" cy="1840814"/>
          </a:xfrm>
          <a:prstGeom prst="rect">
            <a:avLst/>
          </a:prstGeom>
        </p:spPr>
      </p:pic>
      <p:sp>
        <p:nvSpPr>
          <p:cNvPr id="5" name="AutoShape 2" descr="4: Energy band diagram of (a) germanium, (b) silicon and (c) gallium arsenide.">
            <a:extLst>
              <a:ext uri="{FF2B5EF4-FFF2-40B4-BE49-F238E27FC236}">
                <a16:creationId xmlns:a16="http://schemas.microsoft.com/office/drawing/2014/main" id="{860FF024-ADE9-F86B-C2F8-6620F7467D3E}"/>
              </a:ext>
            </a:extLst>
          </p:cNvPr>
          <p:cNvSpPr>
            <a:spLocks noChangeAspect="1" noChangeArrowheads="1"/>
          </p:cNvSpPr>
          <p:nvPr/>
        </p:nvSpPr>
        <p:spPr bwMode="auto">
          <a:xfrm>
            <a:off x="3780333" y="32811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7" name="Picture 6" descr="Diagram&#10;&#10;Description automatically generated">
            <a:extLst>
              <a:ext uri="{FF2B5EF4-FFF2-40B4-BE49-F238E27FC236}">
                <a16:creationId xmlns:a16="http://schemas.microsoft.com/office/drawing/2014/main" id="{58A67B45-C06B-259A-176C-CBC3F2EFF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8" y="2048462"/>
            <a:ext cx="5998569" cy="4700055"/>
          </a:xfrm>
          <a:prstGeom prst="rect">
            <a:avLst/>
          </a:prstGeom>
        </p:spPr>
      </p:pic>
      <p:sp>
        <p:nvSpPr>
          <p:cNvPr id="4" name="TextBox 3">
            <a:extLst>
              <a:ext uri="{FF2B5EF4-FFF2-40B4-BE49-F238E27FC236}">
                <a16:creationId xmlns:a16="http://schemas.microsoft.com/office/drawing/2014/main" id="{D1CC3D6F-DBE3-D2FE-D6FA-84273810780D}"/>
              </a:ext>
            </a:extLst>
          </p:cNvPr>
          <p:cNvSpPr txBox="1"/>
          <p:nvPr/>
        </p:nvSpPr>
        <p:spPr bwMode="auto">
          <a:xfrm>
            <a:off x="5986393" y="2442119"/>
            <a:ext cx="845840" cy="307777"/>
          </a:xfrm>
          <a:prstGeom prst="rect">
            <a:avLst/>
          </a:prstGeom>
          <a:noFill/>
          <a:ln w="9525">
            <a:noFill/>
            <a:miter lim="800000"/>
            <a:headEnd/>
            <a:tailEnd/>
          </a:ln>
        </p:spPr>
        <p:txBody>
          <a:bodyPr wrap="square">
            <a:spAutoFit/>
          </a:bodyPr>
          <a:lstStyle/>
          <a:p>
            <a:r>
              <a:rPr lang="en-TW" sz="1400" dirty="0"/>
              <a:t>砷化鎵</a:t>
            </a:r>
          </a:p>
        </p:txBody>
      </p:sp>
      <p:sp>
        <p:nvSpPr>
          <p:cNvPr id="8" name="TextBox 7">
            <a:extLst>
              <a:ext uri="{FF2B5EF4-FFF2-40B4-BE49-F238E27FC236}">
                <a16:creationId xmlns:a16="http://schemas.microsoft.com/office/drawing/2014/main" id="{7E04768E-B833-8EE1-2A90-292DED3712B0}"/>
              </a:ext>
            </a:extLst>
          </p:cNvPr>
          <p:cNvSpPr txBox="1"/>
          <p:nvPr/>
        </p:nvSpPr>
        <p:spPr bwMode="auto">
          <a:xfrm>
            <a:off x="5986393" y="2658364"/>
            <a:ext cx="1421904" cy="307777"/>
          </a:xfrm>
          <a:prstGeom prst="rect">
            <a:avLst/>
          </a:prstGeom>
          <a:noFill/>
          <a:ln w="9525">
            <a:noFill/>
            <a:miter lim="800000"/>
            <a:headEnd/>
            <a:tailEnd/>
          </a:ln>
        </p:spPr>
        <p:txBody>
          <a:bodyPr wrap="square">
            <a:spAutoFit/>
          </a:bodyPr>
          <a:lstStyle/>
          <a:p>
            <a:r>
              <a:rPr lang="en-TW" sz="1400" dirty="0">
                <a:latin typeface="Times New Roman" panose="02020603050405020304" pitchFamily="18" charset="0"/>
                <a:cs typeface="Times New Roman" panose="02020603050405020304" pitchFamily="18" charset="0"/>
              </a:rPr>
              <a:t>Gallium arsenide</a:t>
            </a:r>
          </a:p>
        </p:txBody>
      </p:sp>
      <p:sp>
        <p:nvSpPr>
          <p:cNvPr id="9" name="TextBox 8">
            <a:extLst>
              <a:ext uri="{FF2B5EF4-FFF2-40B4-BE49-F238E27FC236}">
                <a16:creationId xmlns:a16="http://schemas.microsoft.com/office/drawing/2014/main" id="{3A23DBF7-3C6D-B8BD-BBD4-A1ECC7D9E253}"/>
              </a:ext>
            </a:extLst>
          </p:cNvPr>
          <p:cNvSpPr txBox="1"/>
          <p:nvPr/>
        </p:nvSpPr>
        <p:spPr bwMode="auto">
          <a:xfrm>
            <a:off x="4355197" y="332654"/>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Direct Gap 發光</a:t>
            </a:r>
          </a:p>
        </p:txBody>
      </p:sp>
      <p:sp>
        <p:nvSpPr>
          <p:cNvPr id="10" name="TextBox 9">
            <a:extLst>
              <a:ext uri="{FF2B5EF4-FFF2-40B4-BE49-F238E27FC236}">
                <a16:creationId xmlns:a16="http://schemas.microsoft.com/office/drawing/2014/main" id="{55A93B9B-B8D0-2137-8CCF-15FEFA1FA978}"/>
              </a:ext>
            </a:extLst>
          </p:cNvPr>
          <p:cNvSpPr txBox="1"/>
          <p:nvPr/>
        </p:nvSpPr>
        <p:spPr bwMode="auto">
          <a:xfrm>
            <a:off x="1976103" y="326261"/>
            <a:ext cx="1448023" cy="307777"/>
          </a:xfrm>
          <a:prstGeom prst="rect">
            <a:avLst/>
          </a:prstGeom>
          <a:noFill/>
          <a:ln w="9525">
            <a:noFill/>
            <a:miter lim="800000"/>
            <a:headEnd/>
            <a:tailEnd/>
          </a:ln>
        </p:spPr>
        <p:txBody>
          <a:bodyPr wrap="square" rtlCol="0">
            <a:spAutoFit/>
          </a:bodyPr>
          <a:lstStyle/>
          <a:p>
            <a:r>
              <a:rPr lang="en-TW" sz="1400" dirty="0">
                <a:latin typeface="Times New Roman" pitchFamily="18" charset="0"/>
                <a:cs typeface="Times New Roman" pitchFamily="18" charset="0"/>
              </a:rPr>
              <a:t>Indirect Gap</a:t>
            </a:r>
          </a:p>
        </p:txBody>
      </p:sp>
      <p:pic>
        <p:nvPicPr>
          <p:cNvPr id="11" name="Picture 10" descr="Diagram&#10;&#10;Description automatically generated">
            <a:extLst>
              <a:ext uri="{FF2B5EF4-FFF2-40B4-BE49-F238E27FC236}">
                <a16:creationId xmlns:a16="http://schemas.microsoft.com/office/drawing/2014/main" id="{4BF1FD1B-ECF1-DFF8-34D9-3C8CBAA8AED0}"/>
              </a:ext>
            </a:extLst>
          </p:cNvPr>
          <p:cNvPicPr>
            <a:picLocks noChangeAspect="1"/>
          </p:cNvPicPr>
          <p:nvPr/>
        </p:nvPicPr>
        <p:blipFill rotWithShape="1">
          <a:blip r:embed="rId4">
            <a:extLst>
              <a:ext uri="{28A0092B-C50C-407E-A947-70E740481C1C}">
                <a14:useLocalDpi xmlns:a14="http://schemas.microsoft.com/office/drawing/2010/main" val="0"/>
              </a:ext>
            </a:extLst>
          </a:blip>
          <a:srcRect r="7515"/>
          <a:stretch/>
        </p:blipFill>
        <p:spPr>
          <a:xfrm>
            <a:off x="6832233" y="3281133"/>
            <a:ext cx="2099124" cy="1802981"/>
          </a:xfrm>
          <a:prstGeom prst="rect">
            <a:avLst/>
          </a:prstGeom>
        </p:spPr>
      </p:pic>
      <p:pic>
        <p:nvPicPr>
          <p:cNvPr id="13" name="Picture 3" descr="C:\Users\Chia-Hung Chang\Downloads\Data\Knight\Media\Chapter42\Images\42_20Figure-F.jpg">
            <a:extLst>
              <a:ext uri="{FF2B5EF4-FFF2-40B4-BE49-F238E27FC236}">
                <a16:creationId xmlns:a16="http://schemas.microsoft.com/office/drawing/2014/main" id="{CA0DFF0D-743B-DECD-9467-73B4DC66760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4193" b="38827"/>
          <a:stretch/>
        </p:blipFill>
        <p:spPr bwMode="auto">
          <a:xfrm>
            <a:off x="6858326" y="157724"/>
            <a:ext cx="2113075" cy="21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8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F0CB31E6-195B-0942-AA96-C31515F0E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988840"/>
            <a:ext cx="2392198" cy="4441429"/>
          </a:xfrm>
          <a:prstGeom prst="rect">
            <a:avLst/>
          </a:prstGeom>
        </p:spPr>
      </p:pic>
      <p:sp>
        <p:nvSpPr>
          <p:cNvPr id="2" name="TextBox 1">
            <a:extLst>
              <a:ext uri="{FF2B5EF4-FFF2-40B4-BE49-F238E27FC236}">
                <a16:creationId xmlns:a16="http://schemas.microsoft.com/office/drawing/2014/main" id="{737502C4-F871-4249-82BF-FF37BCE327ED}"/>
              </a:ext>
            </a:extLst>
          </p:cNvPr>
          <p:cNvSpPr txBox="1"/>
          <p:nvPr/>
        </p:nvSpPr>
        <p:spPr bwMode="auto">
          <a:xfrm>
            <a:off x="1074270" y="485964"/>
            <a:ext cx="7530178" cy="369332"/>
          </a:xfrm>
          <a:prstGeom prst="rect">
            <a:avLst/>
          </a:prstGeom>
          <a:noFill/>
          <a:ln w="9525">
            <a:noFill/>
            <a:miter lim="800000"/>
            <a:headEnd/>
            <a:tailEnd/>
          </a:ln>
        </p:spPr>
        <p:txBody>
          <a:bodyPr wrap="square" rtlCol="0">
            <a:spAutoFit/>
          </a:bodyPr>
          <a:lstStyle/>
          <a:p>
            <a:pPr>
              <a:spcBef>
                <a:spcPct val="50000"/>
              </a:spcBef>
            </a:pPr>
            <a:r>
              <a:rPr lang="en-TW" sz="1800"/>
              <a:t>導體內的</a:t>
            </a:r>
            <a:r>
              <a:rPr lang="en-GB" sz="1800" dirty="0" err="1"/>
              <a:t>電流是</a:t>
            </a:r>
            <a:r>
              <a:rPr lang="en-TW" sz="1800"/>
              <a:t>在外加電場下，</a:t>
            </a:r>
            <a:r>
              <a:rPr lang="en-GB" sz="1800" dirty="0" err="1"/>
              <a:t>正電荷</a:t>
            </a:r>
            <a:r>
              <a:rPr lang="en-TW" sz="1800"/>
              <a:t>朝電場方向</a:t>
            </a:r>
            <a:r>
              <a:rPr lang="en-GB" sz="1800" dirty="0" err="1"/>
              <a:t>進行</a:t>
            </a:r>
            <a:r>
              <a:rPr lang="en-TW" sz="1800"/>
              <a:t>飄移運動！</a:t>
            </a:r>
            <a:endParaRPr lang="en-TW" sz="1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87DF234-35A8-1E43-BC03-13BE436044F3}"/>
                  </a:ext>
                </a:extLst>
              </p:cNvPr>
              <p:cNvSpPr txBox="1"/>
              <p:nvPr/>
            </p:nvSpPr>
            <p:spPr bwMode="auto">
              <a:xfrm>
                <a:off x="1074270" y="918012"/>
                <a:ext cx="7530178" cy="369332"/>
              </a:xfrm>
              <a:prstGeom prst="rect">
                <a:avLst/>
              </a:prstGeom>
              <a:noFill/>
              <a:ln w="9525">
                <a:noFill/>
                <a:miter lim="800000"/>
                <a:headEnd/>
                <a:tailEnd/>
              </a:ln>
            </p:spPr>
            <p:txBody>
              <a:bodyPr wrap="square" rtlCol="0">
                <a:spAutoFit/>
              </a:bodyPr>
              <a:lstStyle/>
              <a:p>
                <a:pPr>
                  <a:spcBef>
                    <a:spcPct val="50000"/>
                  </a:spcBef>
                </a:pPr>
                <a:r>
                  <a:rPr lang="en-GB" sz="1800" dirty="0"/>
                  <a:t>在大部分導體中，是</a:t>
                </a:r>
                <a:r>
                  <a:rPr lang="en-TW" sz="1800"/>
                  <a:t>電子朝電場</a:t>
                </a:r>
                <a:r>
                  <a:rPr lang="en-GB" sz="1800" dirty="0" err="1"/>
                  <a:t>反</a:t>
                </a:r>
                <a:r>
                  <a:rPr lang="en-TW" sz="1800"/>
                  <a:t>方向</a:t>
                </a:r>
                <a:r>
                  <a:rPr lang="en-GB" sz="1800" dirty="0" err="1"/>
                  <a:t>漂</a:t>
                </a:r>
                <a:r>
                  <a:rPr lang="en-TW" sz="1800"/>
                  <a:t>移運動！</a:t>
                </a:r>
                <a:r>
                  <a:rPr lang="en-US" sz="1800" dirty="0" err="1"/>
                  <a:t>漂移速度大約為</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𝑑</m:t>
                        </m:r>
                      </m:sub>
                    </m:sSub>
                  </m:oMath>
                </a14:m>
                <a:r>
                  <a:rPr lang="en-GB" sz="1800" dirty="0"/>
                  <a:t>。</a:t>
                </a:r>
                <a:endParaRPr lang="en-TW" sz="1800" dirty="0"/>
              </a:p>
            </p:txBody>
          </p:sp>
        </mc:Choice>
        <mc:Fallback xmlns="">
          <p:sp>
            <p:nvSpPr>
              <p:cNvPr id="7" name="TextBox 6">
                <a:extLst>
                  <a:ext uri="{FF2B5EF4-FFF2-40B4-BE49-F238E27FC236}">
                    <a16:creationId xmlns:a16="http://schemas.microsoft.com/office/drawing/2014/main" id="{C87DF234-35A8-1E43-BC03-13BE436044F3}"/>
                  </a:ext>
                </a:extLst>
              </p:cNvPr>
              <p:cNvSpPr txBox="1">
                <a:spLocks noRot="1" noChangeAspect="1" noMove="1" noResize="1" noEditPoints="1" noAdjustHandles="1" noChangeArrowheads="1" noChangeShapeType="1" noTextEdit="1"/>
              </p:cNvSpPr>
              <p:nvPr/>
            </p:nvSpPr>
            <p:spPr bwMode="auto">
              <a:xfrm>
                <a:off x="1074270" y="918012"/>
                <a:ext cx="7530178" cy="369332"/>
              </a:xfrm>
              <a:prstGeom prst="rect">
                <a:avLst/>
              </a:prstGeom>
              <a:blipFill>
                <a:blip r:embed="rId3"/>
                <a:stretch>
                  <a:fillRect l="-673" t="-6667" b="-23333"/>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CF3DEB9-B8C2-0967-EAC7-92064256DDAD}"/>
              </a:ext>
            </a:extLst>
          </p:cNvPr>
          <p:cNvSpPr txBox="1"/>
          <p:nvPr/>
        </p:nvSpPr>
        <p:spPr bwMode="auto">
          <a:xfrm>
            <a:off x="1074270" y="1372126"/>
            <a:ext cx="4536504" cy="369332"/>
          </a:xfrm>
          <a:prstGeom prst="rect">
            <a:avLst/>
          </a:prstGeom>
          <a:noFill/>
          <a:ln w="9525">
            <a:noFill/>
            <a:miter lim="800000"/>
            <a:headEnd/>
            <a:tailEnd/>
          </a:ln>
        </p:spPr>
        <p:txBody>
          <a:bodyPr wrap="square" rtlCol="0">
            <a:spAutoFit/>
          </a:bodyPr>
          <a:lstStyle/>
          <a:p>
            <a:pPr>
              <a:spcBef>
                <a:spcPct val="50000"/>
              </a:spcBef>
            </a:pPr>
            <a:r>
              <a:rPr lang="en-US" sz="1800" dirty="0" err="1"/>
              <a:t>用上圖正電荷來代表，效果一樣</a:t>
            </a:r>
            <a:r>
              <a:rPr lang="en-US" sz="1800" dirty="0"/>
              <a:t>。</a:t>
            </a:r>
          </a:p>
        </p:txBody>
      </p:sp>
    </p:spTree>
    <p:extLst>
      <p:ext uri="{BB962C8B-B14F-4D97-AF65-F5344CB8AC3E}">
        <p14:creationId xmlns:p14="http://schemas.microsoft.com/office/powerpoint/2010/main" val="1516583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21" t="-1338" r="33921" b="1338"/>
          <a:stretch/>
        </p:blipFill>
        <p:spPr bwMode="auto">
          <a:xfrm>
            <a:off x="950430" y="1013286"/>
            <a:ext cx="3261529" cy="377965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99626" y="559850"/>
            <a:ext cx="27363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 </a:t>
            </a:r>
            <a:r>
              <a:rPr lang="en-US" altLang="zh-TW" sz="1800" dirty="0"/>
              <a:t>Semiconductor</a:t>
            </a:r>
            <a:endParaRPr lang="zh-CN" altLang="en-US" sz="1800" dirty="0"/>
          </a:p>
        </p:txBody>
      </p:sp>
      <p:sp>
        <p:nvSpPr>
          <p:cNvPr id="4" name="文字方塊 3"/>
          <p:cNvSpPr txBox="1"/>
          <p:nvPr/>
        </p:nvSpPr>
        <p:spPr bwMode="auto">
          <a:xfrm>
            <a:off x="755576" y="5062274"/>
            <a:ext cx="77261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半導體的能帶間隙小，在室溫時即可以有電子由</a:t>
            </a:r>
            <a:r>
              <a:rPr lang="en-US" altLang="zh-TW" sz="1800" dirty="0"/>
              <a:t>Valence</a:t>
            </a:r>
            <a:r>
              <a:rPr lang="zh-TW" altLang="en-US" sz="1800" dirty="0"/>
              <a:t>跳上</a:t>
            </a:r>
            <a:r>
              <a:rPr lang="en-US" altLang="zh-TW" sz="1800" dirty="0"/>
              <a:t>Conduction</a:t>
            </a:r>
            <a:r>
              <a:rPr lang="zh-TW" altLang="en-US" sz="1800" dirty="0"/>
              <a:t>。</a:t>
            </a:r>
          </a:p>
        </p:txBody>
      </p:sp>
      <p:pic>
        <p:nvPicPr>
          <p:cNvPr id="5" name="Picture 3" descr="Z:\Dropbox\Documents\課程\Young\Chapter42\A_Images\A_Figures_and_Photos\42_2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7" y="1771767"/>
            <a:ext cx="2943778" cy="250726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55576" y="5481133"/>
            <a:ext cx="7039171" cy="369332"/>
          </a:xfrm>
          <a:prstGeom prst="rect">
            <a:avLst/>
          </a:prstGeom>
        </p:spPr>
        <p:txBody>
          <a:bodyPr wrap="none">
            <a:spAutoFit/>
          </a:bodyPr>
          <a:lstStyle/>
          <a:p>
            <a:r>
              <a:rPr lang="en-US" altLang="zh-TW" sz="1800" dirty="0"/>
              <a:t>Conduction</a:t>
            </a:r>
            <a:r>
              <a:rPr lang="zh-TW" altLang="en-US" sz="1800" dirty="0"/>
              <a:t>帶內的電子及</a:t>
            </a:r>
            <a:r>
              <a:rPr lang="en-US" altLang="zh-TW" sz="1800" dirty="0"/>
              <a:t>Valence</a:t>
            </a:r>
            <a:r>
              <a:rPr lang="zh-TW" altLang="en-US" sz="1800" dirty="0"/>
              <a:t>帶內的電洞形成導電的載體</a:t>
            </a:r>
            <a:r>
              <a:rPr lang="en-US" altLang="zh-TW" sz="1800" dirty="0"/>
              <a:t>carrier</a:t>
            </a:r>
            <a:r>
              <a:rPr lang="zh-TW" altLang="en-US" sz="1800" dirty="0"/>
              <a:t>。</a:t>
            </a:r>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DCDF6E95-3E93-FE4A-8922-638800E235EE}"/>
                  </a:ext>
                </a:extLst>
              </p:cNvPr>
              <p:cNvSpPr txBox="1"/>
              <p:nvPr/>
            </p:nvSpPr>
            <p:spPr bwMode="auto">
              <a:xfrm>
                <a:off x="617522" y="3876837"/>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ea typeface="Cambria Math" panose="02040503050406030204" pitchFamily="18" charset="0"/>
                        </a:rPr>
                        <m:t>&lt;</m:t>
                      </m:r>
                      <m:r>
                        <m:rPr>
                          <m:nor/>
                        </m:rPr>
                        <a:rPr kumimoji="1" lang="en-US" altLang="zh-TW" sz="1800" b="0" i="0" smtClean="0">
                          <a:latin typeface="Cambria Math" panose="02040503050406030204" pitchFamily="18" charset="0"/>
                          <a:ea typeface="Cambria Math" panose="02040503050406030204" pitchFamily="18" charset="0"/>
                        </a:rPr>
                        <m:t>1</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9" name="文字方塊 8">
                <a:extLst>
                  <a:ext uri="{FF2B5EF4-FFF2-40B4-BE49-F238E27FC236}">
                    <a16:creationId xmlns:a16="http://schemas.microsoft.com/office/drawing/2014/main" id="{DCDF6E95-3E93-FE4A-8922-638800E235EE}"/>
                  </a:ext>
                </a:extLst>
              </p:cNvPr>
              <p:cNvSpPr txBox="1">
                <a:spLocks noRot="1" noChangeAspect="1" noMove="1" noResize="1" noEditPoints="1" noAdjustHandles="1" noChangeArrowheads="1" noChangeShapeType="1" noTextEdit="1"/>
              </p:cNvSpPr>
              <p:nvPr/>
            </p:nvSpPr>
            <p:spPr bwMode="auto">
              <a:xfrm>
                <a:off x="617522" y="3876837"/>
                <a:ext cx="708399" cy="369332"/>
              </a:xfrm>
              <a:prstGeom prst="rect">
                <a:avLst/>
              </a:prstGeom>
              <a:blipFill>
                <a:blip r:embed="rId4"/>
                <a:stretch>
                  <a:fillRect r="-1052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76001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Young\Chapter42\A_Images\A_Figures_and_Photos\42_25_Figure.jpg">
            <a:extLst>
              <a:ext uri="{FF2B5EF4-FFF2-40B4-BE49-F238E27FC236}">
                <a16:creationId xmlns:a16="http://schemas.microsoft.com/office/drawing/2014/main" id="{DB068350-53F7-904E-AF8A-04386ECE5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04360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EC7491-0480-E24C-8511-3AE8049D9A9C}"/>
              </a:ext>
            </a:extLst>
          </p:cNvPr>
          <p:cNvPicPr>
            <a:picLocks noChangeAspect="1"/>
          </p:cNvPicPr>
          <p:nvPr/>
        </p:nvPicPr>
        <p:blipFill>
          <a:blip r:embed="rId3"/>
          <a:stretch>
            <a:fillRect/>
          </a:stretch>
        </p:blipFill>
        <p:spPr>
          <a:xfrm>
            <a:off x="3583161" y="1916832"/>
            <a:ext cx="5313271" cy="2592288"/>
          </a:xfrm>
          <a:prstGeom prst="rect">
            <a:avLst/>
          </a:prstGeom>
        </p:spPr>
      </p:pic>
      <p:sp>
        <p:nvSpPr>
          <p:cNvPr id="4" name="TextBox 3">
            <a:extLst>
              <a:ext uri="{FF2B5EF4-FFF2-40B4-BE49-F238E27FC236}">
                <a16:creationId xmlns:a16="http://schemas.microsoft.com/office/drawing/2014/main" id="{2F1AB01E-E216-E746-A922-66943C49856C}"/>
              </a:ext>
            </a:extLst>
          </p:cNvPr>
          <p:cNvSpPr txBox="1"/>
          <p:nvPr/>
        </p:nvSpPr>
        <p:spPr bwMode="auto">
          <a:xfrm>
            <a:off x="5220072" y="4725144"/>
            <a:ext cx="2520280" cy="369332"/>
          </a:xfrm>
          <a:prstGeom prst="rect">
            <a:avLst/>
          </a:prstGeom>
          <a:noFill/>
          <a:ln w="9525">
            <a:noFill/>
            <a:miter lim="800000"/>
            <a:headEnd/>
            <a:tailEnd/>
          </a:ln>
        </p:spPr>
        <p:txBody>
          <a:bodyPr wrap="square" rtlCol="0">
            <a:spAutoFit/>
          </a:bodyPr>
          <a:lstStyle/>
          <a:p>
            <a:pPr>
              <a:spcBef>
                <a:spcPct val="50000"/>
              </a:spcBef>
            </a:pPr>
            <a:r>
              <a:rPr lang="en-TW" sz="1800" dirty="0"/>
              <a:t>電洞也能導電！</a:t>
            </a:r>
          </a:p>
        </p:txBody>
      </p:sp>
    </p:spTree>
    <p:extLst>
      <p:ext uri="{BB962C8B-B14F-4D97-AF65-F5344CB8AC3E}">
        <p14:creationId xmlns:p14="http://schemas.microsoft.com/office/powerpoint/2010/main" val="2018757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712CBEB-E94D-CC4D-A958-6413F9EAD7B7}"/>
              </a:ext>
            </a:extLst>
          </p:cNvPr>
          <p:cNvPicPr>
            <a:picLocks noChangeAspect="1"/>
          </p:cNvPicPr>
          <p:nvPr/>
        </p:nvPicPr>
        <p:blipFill rotWithShape="1">
          <a:blip r:embed="rId2">
            <a:extLst>
              <a:ext uri="{28A0092B-C50C-407E-A947-70E740481C1C}">
                <a14:useLocalDpi xmlns:a14="http://schemas.microsoft.com/office/drawing/2010/main" val="0"/>
              </a:ext>
            </a:extLst>
          </a:blip>
          <a:srcRect b="2436"/>
          <a:stretch/>
        </p:blipFill>
        <p:spPr>
          <a:xfrm>
            <a:off x="27392" y="603866"/>
            <a:ext cx="3340977" cy="2194750"/>
          </a:xfrm>
          <a:prstGeom prst="rect">
            <a:avLst/>
          </a:prstGeom>
        </p:spPr>
      </p:pic>
      <p:pic>
        <p:nvPicPr>
          <p:cNvPr id="5" name="圖片 4">
            <a:extLst>
              <a:ext uri="{FF2B5EF4-FFF2-40B4-BE49-F238E27FC236}">
                <a16:creationId xmlns:a16="http://schemas.microsoft.com/office/drawing/2014/main" id="{3D3F047D-DDD9-8948-90BE-950518FA2586}"/>
              </a:ext>
            </a:extLst>
          </p:cNvPr>
          <p:cNvPicPr>
            <a:picLocks noChangeAspect="1"/>
          </p:cNvPicPr>
          <p:nvPr/>
        </p:nvPicPr>
        <p:blipFill>
          <a:blip r:embed="rId3"/>
          <a:stretch>
            <a:fillRect/>
          </a:stretch>
        </p:blipFill>
        <p:spPr>
          <a:xfrm>
            <a:off x="2555776" y="2949354"/>
            <a:ext cx="5194194" cy="3672408"/>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C175E836-8B26-7647-AE98-F0EE30CE6E05}"/>
                  </a:ext>
                </a:extLst>
              </p:cNvPr>
              <p:cNvSpPr txBox="1"/>
              <p:nvPr/>
            </p:nvSpPr>
            <p:spPr>
              <a:xfrm>
                <a:off x="3438444" y="893747"/>
                <a:ext cx="1528047" cy="3861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m:t>
                          </m:r>
                          <m:sSub>
                            <m:sSubPr>
                              <m:ctrlPr>
                                <a:rPr lang="en-US" altLang="zh-TW" sz="180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𝑔</m:t>
                              </m:r>
                            </m:sub>
                          </m:sSub>
                          <m:r>
                            <a:rPr lang="en-US" altLang="zh-TW" sz="1800" i="1">
                              <a:latin typeface="Cambria Math"/>
                              <a:ea typeface="Cambria Math"/>
                            </a:rPr>
                            <m:t>/</m:t>
                          </m:r>
                          <m:r>
                            <a:rPr lang="en-US" altLang="zh-TW" sz="1800" b="0" i="1" smtClean="0">
                              <a:latin typeface="Cambria Math" panose="02040503050406030204" pitchFamily="18" charset="0"/>
                              <a:ea typeface="Cambria Math"/>
                            </a:rPr>
                            <m:t>2</m:t>
                          </m:r>
                          <m:r>
                            <a:rPr lang="en-US" altLang="zh-TW" sz="1800" i="1">
                              <a:latin typeface="Cambria Math"/>
                              <a:ea typeface="Cambria Math"/>
                            </a:rPr>
                            <m:t>𝑘𝑇</m:t>
                          </m:r>
                        </m:sup>
                      </m:sSup>
                    </m:oMath>
                  </m:oMathPara>
                </a14:m>
                <a:endParaRPr lang="zh-CN" altLang="en-US" sz="1800" dirty="0"/>
              </a:p>
            </p:txBody>
          </p:sp>
        </mc:Choice>
        <mc:Fallback xmlns="">
          <p:sp>
            <p:nvSpPr>
              <p:cNvPr id="6" name="文字方塊 5">
                <a:extLst>
                  <a:ext uri="{FF2B5EF4-FFF2-40B4-BE49-F238E27FC236}">
                    <a16:creationId xmlns:a16="http://schemas.microsoft.com/office/drawing/2014/main" id="{C175E836-8B26-7647-AE98-F0EE30CE6E05}"/>
                  </a:ext>
                </a:extLst>
              </p:cNvPr>
              <p:cNvSpPr txBox="1">
                <a:spLocks noRot="1" noChangeAspect="1" noMove="1" noResize="1" noEditPoints="1" noAdjustHandles="1" noChangeArrowheads="1" noChangeShapeType="1" noTextEdit="1"/>
              </p:cNvSpPr>
              <p:nvPr/>
            </p:nvSpPr>
            <p:spPr>
              <a:xfrm>
                <a:off x="3438444" y="893747"/>
                <a:ext cx="1528047" cy="386196"/>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2C78364-309D-004B-80F9-B9EB2BEC6022}"/>
                  </a:ext>
                </a:extLst>
              </p:cNvPr>
              <p:cNvSpPr/>
              <p:nvPr/>
            </p:nvSpPr>
            <p:spPr>
              <a:xfrm>
                <a:off x="3438444" y="1391727"/>
                <a:ext cx="3998402" cy="66576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𝐸</m:t>
                              </m:r>
                            </m:e>
                            <m:sub>
                              <m:r>
                                <a:rPr lang="en-US" altLang="zh-TW" sz="1800" i="1">
                                  <a:latin typeface="Cambria Math" panose="02040503050406030204" pitchFamily="18" charset="0"/>
                                  <a:ea typeface="Cambria Math"/>
                                </a:rPr>
                                <m:t>𝑔</m:t>
                              </m:r>
                            </m:sub>
                          </m:sSub>
                        </m:num>
                        <m:den>
                          <m:r>
                            <a:rPr lang="en-US" altLang="zh-TW" sz="1800" i="1">
                              <a:latin typeface="Cambria Math" panose="02040503050406030204" pitchFamily="18" charset="0"/>
                              <a:ea typeface="Cambria Math"/>
                            </a:rPr>
                            <m:t>𝑘𝑇</m:t>
                          </m:r>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0.2</m:t>
                          </m:r>
                          <m:r>
                            <m:rPr>
                              <m:nor/>
                            </m:rPr>
                            <a:rPr lang="en-US" altLang="zh-TW" sz="1800">
                              <a:latin typeface="Cambria Math" panose="02040503050406030204" pitchFamily="18" charset="0"/>
                              <a:ea typeface="Cambria Math"/>
                            </a:rPr>
                            <m:t>eV</m:t>
                          </m:r>
                        </m:num>
                        <m:den>
                          <m:r>
                            <a:rPr lang="en-US" altLang="zh-TW" sz="1800" i="1">
                              <a:latin typeface="Cambria Math" panose="02040503050406030204" pitchFamily="18" charset="0"/>
                              <a:ea typeface="Cambria Math"/>
                            </a:rPr>
                            <m:t>8.617</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10</m:t>
                              </m:r>
                            </m:e>
                            <m:sup>
                              <m:r>
                                <a:rPr lang="en-US" altLang="zh-TW" sz="1800" i="1">
                                  <a:latin typeface="Cambria Math" panose="02040503050406030204" pitchFamily="18" charset="0"/>
                                  <a:ea typeface="Cambria Math" panose="02040503050406030204" pitchFamily="18" charset="0"/>
                                </a:rPr>
                                <m:t>−5</m:t>
                              </m:r>
                            </m:sup>
                          </m:sSup>
                          <m:r>
                            <m:rPr>
                              <m:nor/>
                            </m:rPr>
                            <a:rPr lang="en-US" altLang="zh-TW" sz="1800">
                              <a:latin typeface="Cambria Math" panose="02040503050406030204" pitchFamily="18" charset="0"/>
                              <a:ea typeface="Cambria Math" panose="02040503050406030204" pitchFamily="18" charset="0"/>
                            </a:rPr>
                            <m:t>eV</m:t>
                          </m:r>
                          <m:r>
                            <m:rPr>
                              <m:nor/>
                            </m:rPr>
                            <a:rPr lang="en-US" altLang="zh-TW" sz="1800">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K</m:t>
                          </m:r>
                          <m:r>
                            <a:rPr lang="en-US" altLang="zh-TW" sz="1800" i="1">
                              <a:latin typeface="Cambria Math" panose="02040503050406030204" pitchFamily="18" charset="0"/>
                              <a:ea typeface="Cambria Math" panose="02040503050406030204" pitchFamily="18" charset="0"/>
                            </a:rPr>
                            <m:t>∙</m:t>
                          </m:r>
                          <m:r>
                            <m:rPr>
                              <m:nor/>
                            </m:rPr>
                            <a:rPr lang="en-US" altLang="zh-TW" sz="1800">
                              <a:latin typeface="Cambria Math" panose="02040503050406030204" pitchFamily="18" charset="0"/>
                              <a:ea typeface="Cambria Math" panose="02040503050406030204" pitchFamily="18" charset="0"/>
                            </a:rPr>
                            <m:t>300</m:t>
                          </m:r>
                          <m:r>
                            <m:rPr>
                              <m:nor/>
                            </m:rPr>
                            <a:rPr lang="en-US" altLang="zh-TW" sz="1800">
                              <a:latin typeface="Cambria Math" panose="02040503050406030204" pitchFamily="18" charset="0"/>
                              <a:ea typeface="Cambria Math" panose="02040503050406030204" pitchFamily="18" charset="0"/>
                            </a:rPr>
                            <m:t>K</m:t>
                          </m:r>
                          <m:r>
                            <m:rPr>
                              <m:nor/>
                            </m:rPr>
                            <a:rPr lang="en-US" altLang="zh-TW" sz="1800">
                              <a:latin typeface="Cambria Math" panose="02040503050406030204" pitchFamily="18" charset="0"/>
                              <a:ea typeface="Cambria Math" panose="02040503050406030204" pitchFamily="18" charset="0"/>
                            </a:rPr>
                            <m:t> </m:t>
                          </m:r>
                        </m:den>
                      </m:f>
                      <m:r>
                        <a:rPr lang="en-US" altLang="zh-TW" sz="1800" i="1">
                          <a:latin typeface="Cambria Math" panose="02040503050406030204" pitchFamily="18" charset="0"/>
                          <a:ea typeface="Cambria Math" panose="02040503050406030204" pitchFamily="18" charset="0"/>
                        </a:rPr>
                        <m:t>~7</m:t>
                      </m:r>
                      <m:r>
                        <a:rPr lang="en-US" altLang="zh-TW" sz="1800" b="0" i="1" smtClean="0">
                          <a:latin typeface="Cambria Math" panose="02040503050406030204" pitchFamily="18" charset="0"/>
                          <a:ea typeface="Cambria Math" panose="02040503050406030204" pitchFamily="18" charset="0"/>
                        </a:rPr>
                        <m:t>.736</m:t>
                      </m:r>
                    </m:oMath>
                  </m:oMathPara>
                </a14:m>
                <a:endParaRPr lang="zh-TW" altLang="en-US" sz="1800" dirty="0"/>
              </a:p>
            </p:txBody>
          </p:sp>
        </mc:Choice>
        <mc:Fallback xmlns="">
          <p:sp>
            <p:nvSpPr>
              <p:cNvPr id="9" name="矩形 8">
                <a:extLst>
                  <a:ext uri="{FF2B5EF4-FFF2-40B4-BE49-F238E27FC236}">
                    <a16:creationId xmlns:a16="http://schemas.microsoft.com/office/drawing/2014/main" id="{72C78364-309D-004B-80F9-B9EB2BEC6022}"/>
                  </a:ext>
                </a:extLst>
              </p:cNvPr>
              <p:cNvSpPr>
                <a:spLocks noRot="1" noChangeAspect="1" noMove="1" noResize="1" noEditPoints="1" noAdjustHandles="1" noChangeArrowheads="1" noChangeShapeType="1" noTextEdit="1"/>
              </p:cNvSpPr>
              <p:nvPr/>
            </p:nvSpPr>
            <p:spPr>
              <a:xfrm>
                <a:off x="3438444" y="1391727"/>
                <a:ext cx="3998402" cy="665760"/>
              </a:xfrm>
              <a:prstGeom prst="rect">
                <a:avLst/>
              </a:prstGeom>
              <a:blipFill>
                <a:blip r:embed="rId5"/>
                <a:stretch>
                  <a:fillRect b="-925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6F5C3B6-A4D6-3041-8E09-7E82BB6FC64C}"/>
                  </a:ext>
                </a:extLst>
              </p:cNvPr>
              <p:cNvSpPr txBox="1"/>
              <p:nvPr/>
            </p:nvSpPr>
            <p:spPr>
              <a:xfrm>
                <a:off x="3438444" y="2169271"/>
                <a:ext cx="175952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Cambria Math"/>
                        </a:rPr>
                        <m:t>𝑛</m:t>
                      </m:r>
                      <m:r>
                        <a:rPr lang="en-US" altLang="zh-CN" sz="1800" b="0" i="1" smtClean="0">
                          <a:latin typeface="Cambria Math"/>
                          <a:ea typeface="Cambria Math"/>
                        </a:rPr>
                        <m:t>∝</m:t>
                      </m:r>
                      <m:r>
                        <a:rPr lang="en-US" altLang="zh-TW" sz="1800" b="0" i="1" smtClean="0">
                          <a:latin typeface="Cambria Math" panose="02040503050406030204" pitchFamily="18" charset="0"/>
                          <a:ea typeface="Cambria Math"/>
                        </a:rPr>
                        <m:t>2.00</m:t>
                      </m:r>
                      <m:r>
                        <a:rPr lang="en-US" altLang="zh-TW" sz="180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−2</m:t>
                          </m:r>
                        </m:sup>
                      </m:sSup>
                    </m:oMath>
                  </m:oMathPara>
                </a14:m>
                <a:endParaRPr lang="zh-CN" altLang="en-US" sz="1800" dirty="0"/>
              </a:p>
            </p:txBody>
          </p:sp>
        </mc:Choice>
        <mc:Fallback xmlns="">
          <p:sp>
            <p:nvSpPr>
              <p:cNvPr id="10" name="文字方塊 9">
                <a:extLst>
                  <a:ext uri="{FF2B5EF4-FFF2-40B4-BE49-F238E27FC236}">
                    <a16:creationId xmlns:a16="http://schemas.microsoft.com/office/drawing/2014/main" id="{86F5C3B6-A4D6-3041-8E09-7E82BB6FC64C}"/>
                  </a:ext>
                </a:extLst>
              </p:cNvPr>
              <p:cNvSpPr txBox="1">
                <a:spLocks noRot="1" noChangeAspect="1" noMove="1" noResize="1" noEditPoints="1" noAdjustHandles="1" noChangeArrowheads="1" noChangeShapeType="1" noTextEdit="1"/>
              </p:cNvSpPr>
              <p:nvPr/>
            </p:nvSpPr>
            <p:spPr>
              <a:xfrm>
                <a:off x="3438444" y="2169271"/>
                <a:ext cx="1759521"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3E72DA95-B488-7BEF-B7F9-5CC720FEF0BE}"/>
              </a:ext>
            </a:extLst>
          </p:cNvPr>
          <p:cNvSpPr txBox="1"/>
          <p:nvPr/>
        </p:nvSpPr>
        <p:spPr bwMode="auto">
          <a:xfrm>
            <a:off x="5051374" y="912739"/>
            <a:ext cx="326246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導電電子密度由能隙決定！</a:t>
            </a:r>
          </a:p>
        </p:txBody>
      </p:sp>
      <p:pic>
        <p:nvPicPr>
          <p:cNvPr id="4" name="Picture 3">
            <a:extLst>
              <a:ext uri="{FF2B5EF4-FFF2-40B4-BE49-F238E27FC236}">
                <a16:creationId xmlns:a16="http://schemas.microsoft.com/office/drawing/2014/main" id="{91E136BC-50A4-5B2A-5D1C-C870EF309E06}"/>
              </a:ext>
            </a:extLst>
          </p:cNvPr>
          <p:cNvPicPr>
            <a:picLocks noChangeAspect="1"/>
          </p:cNvPicPr>
          <p:nvPr/>
        </p:nvPicPr>
        <p:blipFill rotWithShape="1">
          <a:blip r:embed="rId7"/>
          <a:srcRect l="54077" r="4309" b="3243"/>
          <a:stretch/>
        </p:blipFill>
        <p:spPr>
          <a:xfrm>
            <a:off x="964971" y="2990225"/>
            <a:ext cx="1190165" cy="3036682"/>
          </a:xfrm>
          <a:prstGeom prst="rect">
            <a:avLst/>
          </a:prstGeom>
        </p:spPr>
      </p:pic>
      <p:pic>
        <p:nvPicPr>
          <p:cNvPr id="7" name="Picture 6">
            <a:extLst>
              <a:ext uri="{FF2B5EF4-FFF2-40B4-BE49-F238E27FC236}">
                <a16:creationId xmlns:a16="http://schemas.microsoft.com/office/drawing/2014/main" id="{1FB35292-58A2-80A8-0E79-F70643AC3269}"/>
              </a:ext>
            </a:extLst>
          </p:cNvPr>
          <p:cNvPicPr>
            <a:picLocks noChangeAspect="1"/>
          </p:cNvPicPr>
          <p:nvPr/>
        </p:nvPicPr>
        <p:blipFill rotWithShape="1">
          <a:blip r:embed="rId7"/>
          <a:srcRect l="6561" t="6764" r="57303" b="50632"/>
          <a:stretch/>
        </p:blipFill>
        <p:spPr>
          <a:xfrm>
            <a:off x="955052" y="2990224"/>
            <a:ext cx="1190165" cy="1518341"/>
          </a:xfrm>
          <a:prstGeom prst="rect">
            <a:avLst/>
          </a:prstGeom>
        </p:spPr>
      </p:pic>
      <p:sp>
        <p:nvSpPr>
          <p:cNvPr id="8" name="Rectangle 7">
            <a:extLst>
              <a:ext uri="{FF2B5EF4-FFF2-40B4-BE49-F238E27FC236}">
                <a16:creationId xmlns:a16="http://schemas.microsoft.com/office/drawing/2014/main" id="{DFB7961F-94DC-1899-D998-1AB98B350AEA}"/>
              </a:ext>
            </a:extLst>
          </p:cNvPr>
          <p:cNvSpPr/>
          <p:nvPr/>
        </p:nvSpPr>
        <p:spPr>
          <a:xfrm>
            <a:off x="971600" y="4653136"/>
            <a:ext cx="1039671" cy="672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59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24BB0C-3005-2B36-C2F2-8DE8F766E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489461"/>
            <a:ext cx="3470320" cy="2270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Resistivity vs. temperature for the silicon/PANI PNCs; and (b)... |  Download Scientific Diagram">
            <a:extLst>
              <a:ext uri="{FF2B5EF4-FFF2-40B4-BE49-F238E27FC236}">
                <a16:creationId xmlns:a16="http://schemas.microsoft.com/office/drawing/2014/main" id="{241FB845-7C32-84EB-7DB9-6CDA64E9A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71269" y="2040444"/>
            <a:ext cx="3440692" cy="269640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7">
            <a:extLst>
              <a:ext uri="{FF2B5EF4-FFF2-40B4-BE49-F238E27FC236}">
                <a16:creationId xmlns:a16="http://schemas.microsoft.com/office/drawing/2014/main" id="{7C972B83-7873-E7D3-4717-A10F6251A958}"/>
              </a:ext>
            </a:extLst>
          </p:cNvPr>
          <p:cNvSpPr txBox="1"/>
          <p:nvPr/>
        </p:nvSpPr>
        <p:spPr bwMode="auto">
          <a:xfrm>
            <a:off x="2459914" y="5013176"/>
            <a:ext cx="41764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半導體的電阻率隨溫度增加快速降低。</a:t>
            </a:r>
          </a:p>
        </p:txBody>
      </p:sp>
      <p:sp>
        <p:nvSpPr>
          <p:cNvPr id="5" name="文字方塊 7">
            <a:extLst>
              <a:ext uri="{FF2B5EF4-FFF2-40B4-BE49-F238E27FC236}">
                <a16:creationId xmlns:a16="http://schemas.microsoft.com/office/drawing/2014/main" id="{C26B7F49-EC8F-8460-AF0F-0B036D990951}"/>
              </a:ext>
            </a:extLst>
          </p:cNvPr>
          <p:cNvSpPr txBox="1"/>
          <p:nvPr/>
        </p:nvSpPr>
        <p:spPr bwMode="auto">
          <a:xfrm>
            <a:off x="2459914" y="5450787"/>
            <a:ext cx="5640478" cy="369332"/>
          </a:xfrm>
          <a:prstGeom prst="rect">
            <a:avLst/>
          </a:prstGeom>
          <a:noFill/>
          <a:ln w="9525">
            <a:noFill/>
            <a:miter lim="800000"/>
            <a:headEnd/>
            <a:tailEnd/>
          </a:ln>
        </p:spPr>
        <p:txBody>
          <a:bodyPr wrap="square" rtlCol="0">
            <a:spAutoFit/>
          </a:bodyPr>
          <a:lstStyle/>
          <a:p>
            <a:pPr>
              <a:spcBef>
                <a:spcPct val="50000"/>
              </a:spcBef>
            </a:pPr>
            <a:r>
              <a:rPr lang="zh-TW" altLang="en-US" sz="1800" dirty="0"/>
              <a:t>相對的、導體的電阻率隨溫度增加而增加。</a:t>
            </a:r>
          </a:p>
        </p:txBody>
      </p:sp>
    </p:spTree>
    <p:extLst>
      <p:ext uri="{BB962C8B-B14F-4D97-AF65-F5344CB8AC3E}">
        <p14:creationId xmlns:p14="http://schemas.microsoft.com/office/powerpoint/2010/main" val="1904741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3059280-D82A-0F13-3641-4C3799113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458" y="908720"/>
            <a:ext cx="5650106" cy="594928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473FEC3C-0FEE-457C-52B3-D92E519044CB}"/>
                  </a:ext>
                </a:extLst>
              </p:cNvPr>
              <p:cNvSpPr/>
              <p:nvPr/>
            </p:nvSpPr>
            <p:spPr>
              <a:xfrm>
                <a:off x="2051720" y="44607"/>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的電子數量還是少於導體，</a:t>
                </a:r>
              </a:p>
            </p:txBody>
          </p:sp>
        </mc:Choice>
        <mc:Fallback xmlns="">
          <p:sp>
            <p:nvSpPr>
              <p:cNvPr id="4" name="矩形 9">
                <a:extLst>
                  <a:ext uri="{FF2B5EF4-FFF2-40B4-BE49-F238E27FC236}">
                    <a16:creationId xmlns:a16="http://schemas.microsoft.com/office/drawing/2014/main" id="{473FEC3C-0FEE-457C-52B3-D92E519044CB}"/>
                  </a:ext>
                </a:extLst>
              </p:cNvPr>
              <p:cNvSpPr>
                <a:spLocks noRot="1" noChangeAspect="1" noMove="1" noResize="1" noEditPoints="1" noAdjustHandles="1" noChangeArrowheads="1" noChangeShapeType="1" noTextEdit="1"/>
              </p:cNvSpPr>
              <p:nvPr/>
            </p:nvSpPr>
            <p:spPr>
              <a:xfrm>
                <a:off x="2051720" y="44607"/>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5" name="矩形 5">
            <a:extLst>
              <a:ext uri="{FF2B5EF4-FFF2-40B4-BE49-F238E27FC236}">
                <a16:creationId xmlns:a16="http://schemas.microsoft.com/office/drawing/2014/main" id="{ABAE9D8D-C41E-AFDE-7163-D1FDEFDBF540}"/>
              </a:ext>
            </a:extLst>
          </p:cNvPr>
          <p:cNvSpPr/>
          <p:nvPr/>
        </p:nvSpPr>
        <p:spPr>
          <a:xfrm>
            <a:off x="2051720" y="512537"/>
            <a:ext cx="3185487" cy="369332"/>
          </a:xfrm>
          <a:prstGeom prst="rect">
            <a:avLst/>
          </a:prstGeom>
        </p:spPr>
        <p:txBody>
          <a:bodyPr wrap="none">
            <a:spAutoFit/>
          </a:bodyPr>
          <a:lstStyle/>
          <a:p>
            <a:r>
              <a:rPr lang="zh-TW" altLang="en-US" sz="1800" dirty="0"/>
              <a:t>電阻率比起導體還是來得大！</a:t>
            </a:r>
          </a:p>
        </p:txBody>
      </p:sp>
    </p:spTree>
    <p:extLst>
      <p:ext uri="{BB962C8B-B14F-4D97-AF65-F5344CB8AC3E}">
        <p14:creationId xmlns:p14="http://schemas.microsoft.com/office/powerpoint/2010/main" val="3732885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585E28-FF81-9899-5ED1-DCED1C9C88C8}"/>
              </a:ext>
            </a:extLst>
          </p:cNvPr>
          <p:cNvSpPr/>
          <p:nvPr/>
        </p:nvSpPr>
        <p:spPr>
          <a:xfrm>
            <a:off x="877127" y="3635133"/>
            <a:ext cx="4680520"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97AC051B-B409-E91A-9D12-4F6B4F361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688602"/>
            <a:ext cx="4513684" cy="254772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1">
            <a:extLst>
              <a:ext uri="{FF2B5EF4-FFF2-40B4-BE49-F238E27FC236}">
                <a16:creationId xmlns:a16="http://schemas.microsoft.com/office/drawing/2014/main" id="{EDB673AB-ED6D-3CA1-FE84-DDBB216ECA83}"/>
              </a:ext>
            </a:extLst>
          </p:cNvPr>
          <p:cNvSpPr txBox="1"/>
          <p:nvPr/>
        </p:nvSpPr>
        <p:spPr bwMode="auto">
          <a:xfrm>
            <a:off x="1691680" y="1380836"/>
            <a:ext cx="63503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我們可以用雜質</a:t>
            </a:r>
            <a:r>
              <a:rPr lang="en-US" altLang="zh-TW" sz="1800" dirty="0"/>
              <a:t>Doping</a:t>
            </a:r>
            <a:r>
              <a:rPr lang="zh-TW" altLang="en-US" sz="1800" dirty="0"/>
              <a:t>來增加半導體的導電性：</a:t>
            </a:r>
          </a:p>
        </p:txBody>
      </p:sp>
      <mc:AlternateContent xmlns:mc="http://schemas.openxmlformats.org/markup-compatibility/2006" xmlns:a14="http://schemas.microsoft.com/office/drawing/2010/main">
        <mc:Choice Requires="a14">
          <p:sp>
            <p:nvSpPr>
              <p:cNvPr id="5" name="矩形 9">
                <a:extLst>
                  <a:ext uri="{FF2B5EF4-FFF2-40B4-BE49-F238E27FC236}">
                    <a16:creationId xmlns:a16="http://schemas.microsoft.com/office/drawing/2014/main" id="{30768518-BF8D-226C-84DF-26579B3D41F0}"/>
                  </a:ext>
                </a:extLst>
              </p:cNvPr>
              <p:cNvSpPr/>
              <p:nvPr/>
            </p:nvSpPr>
            <p:spPr>
              <a:xfrm>
                <a:off x="1706277" y="426495"/>
                <a:ext cx="6134328" cy="391902"/>
              </a:xfrm>
              <a:prstGeom prst="rect">
                <a:avLst/>
              </a:prstGeom>
            </p:spPr>
            <p:txBody>
              <a:bodyPr wrap="square">
                <a:spAutoFit/>
              </a:bodyPr>
              <a:lstStyle/>
              <a:p>
                <a:pPr>
                  <a:spcBef>
                    <a:spcPct val="50000"/>
                  </a:spcBef>
                </a:pPr>
                <a:r>
                  <a:rPr lang="zh-TW" altLang="en-US" sz="1800" dirty="0"/>
                  <a:t>但</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𝑔</m:t>
                        </m:r>
                      </m:sub>
                    </m:sSub>
                    <m:r>
                      <a:rPr lang="en-US" altLang="zh-TW" sz="1800" i="1" smtClean="0">
                        <a:latin typeface="Cambria Math"/>
                        <a:ea typeface="Cambria Math"/>
                      </a:rPr>
                      <m:t>~</m:t>
                    </m:r>
                    <m:r>
                      <a:rPr lang="en-US" altLang="zh-TW" sz="1800" b="0" i="1" smtClean="0">
                        <a:latin typeface="Cambria Math"/>
                        <a:ea typeface="Cambria Math"/>
                      </a:rPr>
                      <m:t>1.0</m:t>
                    </m:r>
                    <m:r>
                      <m:rPr>
                        <m:nor/>
                      </m:rPr>
                      <a:rPr lang="en-US" altLang="zh-TW" sz="1800" b="0" i="0" smtClean="0">
                        <a:latin typeface="Cambria Math"/>
                        <a:ea typeface="Cambria Math"/>
                      </a:rPr>
                      <m:t>eV</m:t>
                    </m:r>
                  </m:oMath>
                </a14:m>
                <a:r>
                  <a:rPr lang="zh-TW" altLang="en-US" sz="1800" dirty="0"/>
                  <a:t>能跳上</a:t>
                </a:r>
                <a:r>
                  <a:rPr lang="en-US" altLang="zh-TW" sz="1800" dirty="0"/>
                  <a:t>Conduction</a:t>
                </a:r>
                <a:r>
                  <a:rPr lang="zh-TW" altLang="en-US" sz="1800" dirty="0"/>
                  <a:t>的電子數量還是少於導體，</a:t>
                </a:r>
              </a:p>
            </p:txBody>
          </p:sp>
        </mc:Choice>
        <mc:Fallback xmlns="">
          <p:sp>
            <p:nvSpPr>
              <p:cNvPr id="5" name="矩形 9">
                <a:extLst>
                  <a:ext uri="{FF2B5EF4-FFF2-40B4-BE49-F238E27FC236}">
                    <a16:creationId xmlns:a16="http://schemas.microsoft.com/office/drawing/2014/main" id="{30768518-BF8D-226C-84DF-26579B3D41F0}"/>
                  </a:ext>
                </a:extLst>
              </p:cNvPr>
              <p:cNvSpPr>
                <a:spLocks noRot="1" noChangeAspect="1" noMove="1" noResize="1" noEditPoints="1" noAdjustHandles="1" noChangeArrowheads="1" noChangeShapeType="1" noTextEdit="1"/>
              </p:cNvSpPr>
              <p:nvPr/>
            </p:nvSpPr>
            <p:spPr>
              <a:xfrm>
                <a:off x="1706277" y="426495"/>
                <a:ext cx="6134328" cy="391902"/>
              </a:xfrm>
              <a:prstGeom prst="rect">
                <a:avLst/>
              </a:prstGeom>
              <a:blipFill>
                <a:blip r:embed="rId3"/>
                <a:stretch>
                  <a:fillRect l="-826" t="-6250" b="-15625"/>
                </a:stretch>
              </a:blipFill>
            </p:spPr>
            <p:txBody>
              <a:bodyPr/>
              <a:lstStyle/>
              <a:p>
                <a:r>
                  <a:rPr lang="en-TW">
                    <a:noFill/>
                  </a:rPr>
                  <a:t> </a:t>
                </a:r>
              </a:p>
            </p:txBody>
          </p:sp>
        </mc:Fallback>
      </mc:AlternateContent>
      <p:sp>
        <p:nvSpPr>
          <p:cNvPr id="6" name="矩形 5">
            <a:extLst>
              <a:ext uri="{FF2B5EF4-FFF2-40B4-BE49-F238E27FC236}">
                <a16:creationId xmlns:a16="http://schemas.microsoft.com/office/drawing/2014/main" id="{F89AE347-61D7-7848-442E-93BECF5F777A}"/>
              </a:ext>
            </a:extLst>
          </p:cNvPr>
          <p:cNvSpPr/>
          <p:nvPr/>
        </p:nvSpPr>
        <p:spPr>
          <a:xfrm>
            <a:off x="1706277" y="894425"/>
            <a:ext cx="3185487" cy="369332"/>
          </a:xfrm>
          <a:prstGeom prst="rect">
            <a:avLst/>
          </a:prstGeom>
        </p:spPr>
        <p:txBody>
          <a:bodyPr wrap="none">
            <a:spAutoFit/>
          </a:bodyPr>
          <a:lstStyle/>
          <a:p>
            <a:r>
              <a:rPr lang="zh-TW" altLang="en-US" sz="1800" dirty="0"/>
              <a:t>電阻率比起導體還是來得大！</a:t>
            </a:r>
          </a:p>
        </p:txBody>
      </p:sp>
      <p:pic>
        <p:nvPicPr>
          <p:cNvPr id="7" name="Picture 3" descr="C:\Users\Chia-Hung Chang\Downloads\Data\Knight\Media\Chapter42\Images\42_20Figure-F.jpg">
            <a:extLst>
              <a:ext uri="{FF2B5EF4-FFF2-40B4-BE49-F238E27FC236}">
                <a16:creationId xmlns:a16="http://schemas.microsoft.com/office/drawing/2014/main" id="{5CC58DE6-C4AE-89F6-CB8E-1E71AB4C773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38827"/>
          <a:stretch/>
        </p:blipFill>
        <p:spPr bwMode="auto">
          <a:xfrm>
            <a:off x="1177031" y="2101224"/>
            <a:ext cx="3776772" cy="139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70D71D9E-2E4F-6448-7DD8-0DF9FEE7D012}"/>
              </a:ext>
            </a:extLst>
          </p:cNvPr>
          <p:cNvSpPr/>
          <p:nvPr/>
        </p:nvSpPr>
        <p:spPr>
          <a:xfrm>
            <a:off x="3985343" y="1970529"/>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Picture 2">
            <a:extLst>
              <a:ext uri="{FF2B5EF4-FFF2-40B4-BE49-F238E27FC236}">
                <a16:creationId xmlns:a16="http://schemas.microsoft.com/office/drawing/2014/main" id="{0A0F64E7-0227-6041-5E23-1F52893D54B2}"/>
              </a:ext>
            </a:extLst>
          </p:cNvPr>
          <p:cNvPicPr>
            <a:picLocks noChangeAspect="1"/>
          </p:cNvPicPr>
          <p:nvPr/>
        </p:nvPicPr>
        <p:blipFill>
          <a:blip r:embed="rId5"/>
          <a:stretch>
            <a:fillRect/>
          </a:stretch>
        </p:blipFill>
        <p:spPr>
          <a:xfrm>
            <a:off x="6166040" y="2101224"/>
            <a:ext cx="2006359" cy="4278266"/>
          </a:xfrm>
          <a:prstGeom prst="rect">
            <a:avLst/>
          </a:prstGeom>
        </p:spPr>
      </p:pic>
    </p:spTree>
    <p:extLst>
      <p:ext uri="{BB962C8B-B14F-4D97-AF65-F5344CB8AC3E}">
        <p14:creationId xmlns:p14="http://schemas.microsoft.com/office/powerpoint/2010/main" val="2857498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a:blip r:embed="rId2"/>
          <a:stretch>
            <a:fillRect/>
          </a:stretch>
        </p:blipFill>
        <p:spPr>
          <a:xfrm>
            <a:off x="1534401" y="885137"/>
            <a:ext cx="6075197" cy="2442937"/>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1734306" y="3345261"/>
            <a:ext cx="6480720"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價能帶已填滿，多出來的電子，就會進入全空的傳導帶</a:t>
            </a:r>
            <a:r>
              <a:rPr lang="en-TW" dirty="0">
                <a:latin typeface="Times New Roman" pitchFamily="18" charset="0"/>
                <a:cs typeface="Times New Roman" pitchFamily="18" charset="0"/>
              </a:rPr>
              <a:t>。</a:t>
            </a:r>
          </a:p>
        </p:txBody>
      </p:sp>
      <p:pic>
        <p:nvPicPr>
          <p:cNvPr id="9" name="Picture 2" descr="Z:\Dropbox\Documents\課程\Young\Chapter42\A_Images\A_Figures_and_Photos\42_19_Figure.jpg">
            <a:extLst>
              <a:ext uri="{FF2B5EF4-FFF2-40B4-BE49-F238E27FC236}">
                <a16:creationId xmlns:a16="http://schemas.microsoft.com/office/drawing/2014/main" id="{751756B1-FFEB-ED21-90C5-1C4D5008A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1" t="28283" r="33921" b="1338"/>
          <a:stretch/>
        </p:blipFill>
        <p:spPr bwMode="auto">
          <a:xfrm>
            <a:off x="2843808" y="3735899"/>
            <a:ext cx="2980748" cy="243107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33A0C44-8E7B-4D38-0C20-8CB8BD53BFE7}"/>
              </a:ext>
            </a:extLst>
          </p:cNvPr>
          <p:cNvSpPr/>
          <p:nvPr/>
        </p:nvSpPr>
        <p:spPr>
          <a:xfrm>
            <a:off x="4585383" y="5301208"/>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Oval 10">
            <a:extLst>
              <a:ext uri="{FF2B5EF4-FFF2-40B4-BE49-F238E27FC236}">
                <a16:creationId xmlns:a16="http://schemas.microsoft.com/office/drawing/2014/main" id="{DDF4C5A7-E8EC-334A-4E8F-19AF6923B834}"/>
              </a:ext>
            </a:extLst>
          </p:cNvPr>
          <p:cNvSpPr/>
          <p:nvPr/>
        </p:nvSpPr>
        <p:spPr>
          <a:xfrm>
            <a:off x="4841165" y="1715253"/>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F02D641A-DFA0-590A-D944-F3887EF4936F}"/>
              </a:ext>
            </a:extLst>
          </p:cNvPr>
          <p:cNvSpPr txBox="1"/>
          <p:nvPr/>
        </p:nvSpPr>
        <p:spPr bwMode="auto">
          <a:xfrm>
            <a:off x="1734306" y="6205649"/>
            <a:ext cx="26642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但不完全……</a:t>
            </a:r>
          </a:p>
        </p:txBody>
      </p:sp>
      <p:sp>
        <p:nvSpPr>
          <p:cNvPr id="4" name="TextBox 3">
            <a:extLst>
              <a:ext uri="{FF2B5EF4-FFF2-40B4-BE49-F238E27FC236}">
                <a16:creationId xmlns:a16="http://schemas.microsoft.com/office/drawing/2014/main" id="{9C2FB0F6-4752-319D-62AB-15DFB8AA188F}"/>
              </a:ext>
            </a:extLst>
          </p:cNvPr>
          <p:cNvSpPr txBox="1"/>
          <p:nvPr/>
        </p:nvSpPr>
        <p:spPr bwMode="auto">
          <a:xfrm>
            <a:off x="1719099" y="431905"/>
            <a:ext cx="528596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如此晶體結構幾乎不變，但電子會多出一個。</a:t>
            </a:r>
          </a:p>
        </p:txBody>
      </p:sp>
    </p:spTree>
    <p:extLst>
      <p:ext uri="{BB962C8B-B14F-4D97-AF65-F5344CB8AC3E}">
        <p14:creationId xmlns:p14="http://schemas.microsoft.com/office/powerpoint/2010/main" val="619690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EA82F-5844-1C3F-973C-905B7F92551D}"/>
              </a:ext>
            </a:extLst>
          </p:cNvPr>
          <p:cNvPicPr>
            <a:picLocks noChangeAspect="1"/>
          </p:cNvPicPr>
          <p:nvPr/>
        </p:nvPicPr>
        <p:blipFill rotWithShape="1">
          <a:blip r:embed="rId2"/>
          <a:srcRect l="33095" r="34902" b="8843"/>
          <a:stretch/>
        </p:blipFill>
        <p:spPr>
          <a:xfrm>
            <a:off x="2978976" y="177972"/>
            <a:ext cx="1944216" cy="2226904"/>
          </a:xfrm>
          <a:prstGeom prst="rect">
            <a:avLst/>
          </a:prstGeom>
        </p:spPr>
      </p:pic>
      <p:sp>
        <p:nvSpPr>
          <p:cNvPr id="3" name="TextBox 2">
            <a:extLst>
              <a:ext uri="{FF2B5EF4-FFF2-40B4-BE49-F238E27FC236}">
                <a16:creationId xmlns:a16="http://schemas.microsoft.com/office/drawing/2014/main" id="{D4E0553D-C44E-496C-A4E2-833199641C52}"/>
              </a:ext>
            </a:extLst>
          </p:cNvPr>
          <p:cNvSpPr txBox="1"/>
          <p:nvPr/>
        </p:nvSpPr>
        <p:spPr bwMode="auto">
          <a:xfrm>
            <a:off x="968372" y="2430446"/>
            <a:ext cx="766272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多出來的電子，與多出來的磷原子核正電荷，會如氫原子，形成束縛態。</a:t>
            </a:r>
          </a:p>
        </p:txBody>
      </p:sp>
      <p:sp>
        <p:nvSpPr>
          <p:cNvPr id="4" name="TextBox 3">
            <a:extLst>
              <a:ext uri="{FF2B5EF4-FFF2-40B4-BE49-F238E27FC236}">
                <a16:creationId xmlns:a16="http://schemas.microsoft.com/office/drawing/2014/main" id="{7B7B9666-AEE3-9993-75A0-1C46C6F74076}"/>
              </a:ext>
            </a:extLst>
          </p:cNvPr>
          <p:cNvSpPr txBox="1"/>
          <p:nvPr/>
        </p:nvSpPr>
        <p:spPr bwMode="auto">
          <a:xfrm>
            <a:off x="955269" y="2845097"/>
            <a:ext cx="604867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但因此電子的有效質量一般小於電子質量，</a:t>
            </a:r>
          </a:p>
        </p:txBody>
      </p:sp>
      <p:sp>
        <p:nvSpPr>
          <p:cNvPr id="5" name="TextBox 4">
            <a:extLst>
              <a:ext uri="{FF2B5EF4-FFF2-40B4-BE49-F238E27FC236}">
                <a16:creationId xmlns:a16="http://schemas.microsoft.com/office/drawing/2014/main" id="{7A574E5B-593D-59B8-A171-224364D881D0}"/>
              </a:ext>
            </a:extLst>
          </p:cNvPr>
          <p:cNvSpPr txBox="1"/>
          <p:nvPr/>
        </p:nvSpPr>
        <p:spPr bwMode="auto">
          <a:xfrm>
            <a:off x="968372" y="3274748"/>
            <a:ext cx="53285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而且必須考慮半導體內的介電性，一般極大。</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61B5E6-7BBE-2341-EA39-CEB4F038214A}"/>
                  </a:ext>
                </a:extLst>
              </p:cNvPr>
              <p:cNvSpPr txBox="1"/>
              <p:nvPr/>
            </p:nvSpPr>
            <p:spPr bwMode="auto">
              <a:xfrm>
                <a:off x="968372" y="3704400"/>
                <a:ext cx="7996116" cy="383118"/>
              </a:xfrm>
              <a:prstGeom prst="rect">
                <a:avLst/>
              </a:prstGeom>
              <a:noFill/>
              <a:ln w="9525">
                <a:noFill/>
                <a:miter lim="800000"/>
                <a:headEnd/>
                <a:tailEnd/>
              </a:ln>
            </p:spPr>
            <p:txBody>
              <a:bodyPr wrap="square" rtlCol="0">
                <a:spAutoFit/>
              </a:bodyPr>
              <a:lstStyle/>
              <a:p>
                <a:r>
                  <a:rPr lang="en-TW" sz="1800" dirty="0">
                    <a:cs typeface="Times New Roman" pitchFamily="18" charset="0"/>
                  </a:rPr>
                  <a:t>因此束縛能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oMath>
                </a14:m>
                <a:r>
                  <a:rPr lang="en-TW" sz="1800" dirty="0">
                    <a:cs typeface="Times New Roman" pitchFamily="18" charset="0"/>
                  </a:rPr>
                  <a:t>遠小於氫原子束縛能，以及能隙</a:t>
                </a:r>
                <a14:m>
                  <m:oMath xmlns:m="http://schemas.openxmlformats.org/officeDocument/2006/math">
                    <m:sSub>
                      <m:sSubPr>
                        <m:ctrlPr>
                          <a:rPr lang="en-TW" sz="1800" i="1" dirty="0" smtClean="0">
                            <a:latin typeface="Cambria Math" panose="02040503050406030204" pitchFamily="18" charset="0"/>
                            <a:cs typeface="Times New Roman" pitchFamily="18" charset="0"/>
                          </a:rPr>
                        </m:ctrlPr>
                      </m:sSubPr>
                      <m:e>
                        <m:r>
                          <a:rPr lang="en-US" sz="1800" b="0" i="1" dirty="0" smtClean="0">
                            <a:latin typeface="Cambria Math" panose="02040503050406030204" pitchFamily="18" charset="0"/>
                            <a:cs typeface="Times New Roman" pitchFamily="18" charset="0"/>
                          </a:rPr>
                          <m:t>𝐸</m:t>
                        </m:r>
                      </m:e>
                      <m:sub>
                        <m:r>
                          <a:rPr lang="en-US" sz="1800" b="0" i="1" dirty="0" smtClean="0">
                            <a:latin typeface="Cambria Math" panose="02040503050406030204" pitchFamily="18" charset="0"/>
                            <a:cs typeface="Times New Roman" pitchFamily="18" charset="0"/>
                          </a:rPr>
                          <m:t>𝐺</m:t>
                        </m:r>
                      </m:sub>
                    </m:sSub>
                  </m:oMath>
                </a14:m>
                <a:r>
                  <a:rPr lang="en-TW" sz="1800" dirty="0">
                    <a:cs typeface="Times New Roman" pitchFamily="18" charset="0"/>
                  </a:rPr>
                  <a:t>，而半徑遠大</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30Å</m:t>
                    </m:r>
                  </m:oMath>
                </a14:m>
                <a:r>
                  <a:rPr lang="en-TW" sz="1800" dirty="0">
                    <a:cs typeface="Times New Roman" pitchFamily="18" charset="0"/>
                  </a:rPr>
                  <a:t>。</a:t>
                </a:r>
              </a:p>
            </p:txBody>
          </p:sp>
        </mc:Choice>
        <mc:Fallback xmlns="">
          <p:sp>
            <p:nvSpPr>
              <p:cNvPr id="6" name="TextBox 5">
                <a:extLst>
                  <a:ext uri="{FF2B5EF4-FFF2-40B4-BE49-F238E27FC236}">
                    <a16:creationId xmlns:a16="http://schemas.microsoft.com/office/drawing/2014/main" id="{0E61B5E6-7BBE-2341-EA39-CEB4F038214A}"/>
                  </a:ext>
                </a:extLst>
              </p:cNvPr>
              <p:cNvSpPr txBox="1">
                <a:spLocks noRot="1" noChangeAspect="1" noMove="1" noResize="1" noEditPoints="1" noAdjustHandles="1" noChangeArrowheads="1" noChangeShapeType="1" noTextEdit="1"/>
              </p:cNvSpPr>
              <p:nvPr/>
            </p:nvSpPr>
            <p:spPr bwMode="auto">
              <a:xfrm>
                <a:off x="968372" y="3704400"/>
                <a:ext cx="7996116" cy="383118"/>
              </a:xfrm>
              <a:prstGeom prst="rect">
                <a:avLst/>
              </a:prstGeom>
              <a:blipFill>
                <a:blip r:embed="rId3"/>
                <a:stretch>
                  <a:fillRect l="-634" t="-3125" b="-1875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6B920D2C-443C-33BB-B139-D61EC3DE36A5}"/>
              </a:ext>
            </a:extLst>
          </p:cNvPr>
          <p:cNvPicPr>
            <a:picLocks noChangeAspect="1"/>
          </p:cNvPicPr>
          <p:nvPr/>
        </p:nvPicPr>
        <p:blipFill rotWithShape="1">
          <a:blip r:embed="rId4"/>
          <a:srcRect t="6803"/>
          <a:stretch/>
        </p:blipFill>
        <p:spPr>
          <a:xfrm>
            <a:off x="2402912" y="4523574"/>
            <a:ext cx="4185312" cy="21773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CF757B0-31E2-D91C-ECB0-B4CE6FB273D1}"/>
                  </a:ext>
                </a:extLst>
              </p:cNvPr>
              <p:cNvSpPr txBox="1"/>
              <p:nvPr/>
            </p:nvSpPr>
            <p:spPr bwMode="auto">
              <a:xfrm>
                <a:off x="971600" y="4149080"/>
                <a:ext cx="7659496" cy="369332"/>
              </a:xfrm>
              <a:prstGeom prst="rect">
                <a:avLst/>
              </a:prstGeom>
              <a:noFill/>
              <a:ln w="9525">
                <a:noFill/>
                <a:miter lim="800000"/>
                <a:headEnd/>
                <a:tailEnd/>
              </a:ln>
            </p:spPr>
            <p:txBody>
              <a:bodyPr wrap="square" rtlCol="0">
                <a:spAutoFit/>
              </a:bodyPr>
              <a:lstStyle/>
              <a:p>
                <a:r>
                  <a:rPr lang="en-TW" sz="1800" dirty="0">
                    <a:cs typeface="Times New Roman" pitchFamily="18" charset="0"/>
                  </a:rPr>
                  <a:t>這些束縛態的能量略低於傳導帶下端，與導帶的間隙就是束縛能</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US" sz="1800" b="0" i="1" smtClean="0">
                        <a:latin typeface="Cambria Math" panose="02040503050406030204" pitchFamily="18" charset="0"/>
                        <a:ea typeface="Cambria Math" panose="02040503050406030204" pitchFamily="18" charset="0"/>
                        <a:cs typeface="Times New Roman" pitchFamily="18" charset="0"/>
                      </a:rPr>
                      <m:t>0.1 </m:t>
                    </m:r>
                    <m:r>
                      <m:rPr>
                        <m:sty m:val="p"/>
                      </m:rPr>
                      <a:rPr lang="en-US" sz="1800" b="0" i="0" smtClean="0">
                        <a:latin typeface="Cambria Math" panose="02040503050406030204" pitchFamily="18" charset="0"/>
                        <a:ea typeface="Cambria Math" panose="02040503050406030204" pitchFamily="18" charset="0"/>
                        <a:cs typeface="Times New Roman" pitchFamily="18" charset="0"/>
                      </a:rPr>
                      <m:t>eV</m:t>
                    </m:r>
                    <m:r>
                      <a:rPr lang="en-US" sz="1800" b="0" i="1" smtClean="0">
                        <a:latin typeface="Cambria Math" panose="02040503050406030204" pitchFamily="18" charset="0"/>
                        <a:ea typeface="Cambria Math" panose="02040503050406030204" pitchFamily="18" charset="0"/>
                        <a:cs typeface="Times New Roman" pitchFamily="18" charset="0"/>
                      </a:rPr>
                      <m:t> </m:t>
                    </m:r>
                  </m:oMath>
                </a14:m>
                <a:r>
                  <a:rPr lang="en-TW" sz="1800" dirty="0">
                    <a:cs typeface="Times New Roman" pitchFamily="18" charset="0"/>
                  </a:rPr>
                  <a:t>。</a:t>
                </a:r>
              </a:p>
            </p:txBody>
          </p:sp>
        </mc:Choice>
        <mc:Fallback xmlns="">
          <p:sp>
            <p:nvSpPr>
              <p:cNvPr id="8" name="TextBox 7">
                <a:extLst>
                  <a:ext uri="{FF2B5EF4-FFF2-40B4-BE49-F238E27FC236}">
                    <a16:creationId xmlns:a16="http://schemas.microsoft.com/office/drawing/2014/main" id="{BCF757B0-31E2-D91C-ECB0-B4CE6FB273D1}"/>
                  </a:ext>
                </a:extLst>
              </p:cNvPr>
              <p:cNvSpPr txBox="1">
                <a:spLocks noRot="1" noChangeAspect="1" noMove="1" noResize="1" noEditPoints="1" noAdjustHandles="1" noChangeArrowheads="1" noChangeShapeType="1" noTextEdit="1"/>
              </p:cNvSpPr>
              <p:nvPr/>
            </p:nvSpPr>
            <p:spPr bwMode="auto">
              <a:xfrm>
                <a:off x="971600" y="4149080"/>
                <a:ext cx="7659496" cy="369332"/>
              </a:xfrm>
              <a:prstGeom prst="rect">
                <a:avLst/>
              </a:prstGeom>
              <a:blipFill>
                <a:blip r:embed="rId5"/>
                <a:stretch>
                  <a:fillRect l="-662" t="-6667" r="-331" b="-23333"/>
                </a:stretch>
              </a:blipFill>
              <a:ln w="9525">
                <a:noFill/>
                <a:miter lim="800000"/>
                <a:headEnd/>
                <a:tailEnd/>
              </a:ln>
            </p:spPr>
            <p:txBody>
              <a:bodyPr/>
              <a:lstStyle/>
              <a:p>
                <a:r>
                  <a:rPr lang="en-TW">
                    <a:noFill/>
                  </a:rPr>
                  <a:t> </a:t>
                </a:r>
              </a:p>
            </p:txBody>
          </p:sp>
        </mc:Fallback>
      </mc:AlternateContent>
      <p:sp>
        <p:nvSpPr>
          <p:cNvPr id="9" name="Oval 8">
            <a:extLst>
              <a:ext uri="{FF2B5EF4-FFF2-40B4-BE49-F238E27FC236}">
                <a16:creationId xmlns:a16="http://schemas.microsoft.com/office/drawing/2014/main" id="{CB607471-38E7-1091-761E-06A4F52ADDA5}"/>
              </a:ext>
            </a:extLst>
          </p:cNvPr>
          <p:cNvSpPr/>
          <p:nvPr/>
        </p:nvSpPr>
        <p:spPr>
          <a:xfrm>
            <a:off x="4026136" y="1072052"/>
            <a:ext cx="144000"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Oval 9">
            <a:extLst>
              <a:ext uri="{FF2B5EF4-FFF2-40B4-BE49-F238E27FC236}">
                <a16:creationId xmlns:a16="http://schemas.microsoft.com/office/drawing/2014/main" id="{C6DB1E95-D26A-3C71-AE57-2E6FBA466C37}"/>
              </a:ext>
            </a:extLst>
          </p:cNvPr>
          <p:cNvSpPr/>
          <p:nvPr/>
        </p:nvSpPr>
        <p:spPr>
          <a:xfrm rot="2553425">
            <a:off x="3714219" y="906198"/>
            <a:ext cx="530773" cy="7441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726759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6439"/>
          <a:stretch/>
        </p:blipFill>
        <p:spPr bwMode="auto">
          <a:xfrm>
            <a:off x="1258947" y="1625478"/>
            <a:ext cx="2592288" cy="286750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173292" y="4578684"/>
            <a:ext cx="56886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加入五價雜質提供鍵結以外多一顆電子。</a:t>
            </a:r>
          </a:p>
        </p:txBody>
      </p:sp>
      <p:sp>
        <p:nvSpPr>
          <p:cNvPr id="4" name="文字方塊 3"/>
          <p:cNvSpPr txBox="1"/>
          <p:nvPr/>
        </p:nvSpPr>
        <p:spPr bwMode="auto">
          <a:xfrm>
            <a:off x="1173292" y="4965292"/>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此電子的能態，在傳導帶之下，且間隙極小，稱為</a:t>
            </a:r>
            <a:r>
              <a:rPr lang="en-US" altLang="zh-TW" sz="1800" dirty="0">
                <a:latin typeface="Times New Roman" panose="02020603050405020304" pitchFamily="18" charset="0"/>
                <a:cs typeface="Times New Roman" panose="02020603050405020304" pitchFamily="18" charset="0"/>
              </a:rPr>
              <a:t>Doner</a:t>
            </a:r>
            <a:r>
              <a:rPr lang="zh-TW" altLang="en-US" sz="1800" dirty="0">
                <a:latin typeface="Times New Roman" panose="02020603050405020304" pitchFamily="18" charset="0"/>
                <a:cs typeface="Times New Roman" panose="02020603050405020304" pitchFamily="18" charset="0"/>
              </a:rPr>
              <a:t>態。</a:t>
            </a:r>
          </a:p>
        </p:txBody>
      </p:sp>
      <p:sp>
        <p:nvSpPr>
          <p:cNvPr id="5" name="文字方塊 4"/>
          <p:cNvSpPr txBox="1"/>
          <p:nvPr/>
        </p:nvSpPr>
        <p:spPr bwMode="auto">
          <a:xfrm>
            <a:off x="1173293" y="6005896"/>
            <a:ext cx="5486253"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作為載體的電子帶負電，此類固體稱為</a:t>
            </a:r>
            <a:r>
              <a:rPr lang="en-US" altLang="zh-TW" sz="1800" dirty="0">
                <a:latin typeface="Times New Roman" panose="02020603050405020304" pitchFamily="18" charset="0"/>
                <a:cs typeface="Times New Roman" panose="02020603050405020304" pitchFamily="18" charset="0"/>
              </a:rPr>
              <a:t>n type</a:t>
            </a:r>
            <a:r>
              <a:rPr lang="zh-TW" altLang="en-US" sz="1800" dirty="0"/>
              <a:t>半導體。</a:t>
            </a:r>
          </a:p>
        </p:txBody>
      </p:sp>
      <p:pic>
        <p:nvPicPr>
          <p:cNvPr id="8" name="Picture 2" descr="Z:\Dropbox\Documents\課程\Young\Chapter42\A_Images\A_Figures_and_Photos\42_26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56921"/>
          <a:stretch/>
        </p:blipFill>
        <p:spPr bwMode="auto">
          <a:xfrm>
            <a:off x="3995936" y="2060848"/>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356005"/>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因此室溫時即可以有大量電子跳上</a:t>
            </a:r>
            <a:r>
              <a:rPr lang="en-US" altLang="zh-TW" sz="1800" dirty="0">
                <a:latin typeface="Times New Roman" panose="02020603050405020304" pitchFamily="18" charset="0"/>
                <a:cs typeface="Times New Roman" panose="02020603050405020304" pitchFamily="18" charset="0"/>
              </a:rPr>
              <a:t>Conduction</a:t>
            </a:r>
            <a:r>
              <a:rPr lang="zh-TW" altLang="en-US" sz="1800" dirty="0"/>
              <a:t>帶，可以導電。</a:t>
            </a:r>
          </a:p>
        </p:txBody>
      </p:sp>
      <p:sp>
        <p:nvSpPr>
          <p:cNvPr id="12" name="TextBox 11">
            <a:extLst>
              <a:ext uri="{FF2B5EF4-FFF2-40B4-BE49-F238E27FC236}">
                <a16:creationId xmlns:a16="http://schemas.microsoft.com/office/drawing/2014/main" id="{801CC043-5724-0B43-AB56-70491C726568}"/>
              </a:ext>
            </a:extLst>
          </p:cNvPr>
          <p:cNvSpPr txBox="1"/>
          <p:nvPr/>
        </p:nvSpPr>
        <p:spPr bwMode="auto">
          <a:xfrm>
            <a:off x="6861923" y="2690235"/>
            <a:ext cx="760553" cy="338554"/>
          </a:xfrm>
          <a:prstGeom prst="rect">
            <a:avLst/>
          </a:prstGeom>
          <a:noFill/>
          <a:ln w="9525">
            <a:noFill/>
            <a:miter lim="800000"/>
            <a:headEnd/>
            <a:tailEnd/>
          </a:ln>
        </p:spPr>
        <p:txBody>
          <a:bodyPr wrap="square" rtlCol="0">
            <a:spAutoFit/>
          </a:bodyPr>
          <a:lstStyle/>
          <a:p>
            <a:pPr>
              <a:spcBef>
                <a:spcPct val="50000"/>
              </a:spcBef>
            </a:pPr>
            <a:r>
              <a:rPr lang="en-TW" sz="1600" dirty="0"/>
              <a:t>鍺</a:t>
            </a:r>
            <a:r>
              <a:rPr lang="zh-TW" altLang="en-US" sz="1600" dirty="0"/>
              <a:t> </a:t>
            </a:r>
            <a:r>
              <a:rPr lang="en-US" altLang="zh-TW" sz="1600" dirty="0">
                <a:latin typeface="Times New Roman" panose="02020603050405020304" pitchFamily="18" charset="0"/>
                <a:cs typeface="Times New Roman" panose="02020603050405020304" pitchFamily="18" charset="0"/>
              </a:rPr>
              <a:t>Ge</a:t>
            </a:r>
            <a:endParaRPr lang="en-TW"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EDE6D3-E354-6D4B-B4CC-550A97E4D7EE}"/>
              </a:ext>
            </a:extLst>
          </p:cNvPr>
          <p:cNvSpPr txBox="1"/>
          <p:nvPr/>
        </p:nvSpPr>
        <p:spPr bwMode="auto">
          <a:xfrm>
            <a:off x="6861923" y="3007774"/>
            <a:ext cx="1539346" cy="338554"/>
          </a:xfrm>
          <a:prstGeom prst="rect">
            <a:avLst/>
          </a:prstGeom>
          <a:noFill/>
          <a:ln w="9525">
            <a:noFill/>
            <a:miter lim="800000"/>
            <a:headEnd/>
            <a:tailEnd/>
          </a:ln>
        </p:spPr>
        <p:txBody>
          <a:bodyPr wrap="square" rtlCol="0">
            <a:spAutoFit/>
          </a:bodyPr>
          <a:lstStyle/>
          <a:p>
            <a:pPr>
              <a:spcBef>
                <a:spcPct val="50000"/>
              </a:spcBef>
            </a:pPr>
            <a:r>
              <a:rPr lang="zh-TW" altLang="en-US" sz="1600" dirty="0"/>
              <a:t>砷 </a:t>
            </a:r>
            <a:r>
              <a:rPr lang="en-US" altLang="zh-TW" sz="1600" dirty="0">
                <a:latin typeface="Times New Roman" panose="02020603050405020304" pitchFamily="18" charset="0"/>
                <a:cs typeface="Times New Roman" panose="02020603050405020304" pitchFamily="18" charset="0"/>
              </a:rPr>
              <a:t>As Arsenic</a:t>
            </a:r>
            <a:endParaRPr lang="en-TW" sz="1600" dirty="0">
              <a:latin typeface="Times New Roman" panose="02020603050405020304" pitchFamily="18" charset="0"/>
              <a:cs typeface="Times New Roman" panose="02020603050405020304" pitchFamily="18" charset="0"/>
            </a:endParaRPr>
          </a:p>
        </p:txBody>
      </p:sp>
      <p:pic>
        <p:nvPicPr>
          <p:cNvPr id="15" name="Picture 3" descr="C:\Users\Chia-Hung Chang\Downloads\Data\Knight\Media\Chapter42\Images\42_20Figure-F.jpg">
            <a:extLst>
              <a:ext uri="{FF2B5EF4-FFF2-40B4-BE49-F238E27FC236}">
                <a16:creationId xmlns:a16="http://schemas.microsoft.com/office/drawing/2014/main" id="{E0A7B2DB-CB5B-88FD-FDDF-E94D267734B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8615" b="52157"/>
          <a:stretch/>
        </p:blipFill>
        <p:spPr bwMode="auto">
          <a:xfrm>
            <a:off x="3961376" y="20222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a:extLst>
              <a:ext uri="{FF2B5EF4-FFF2-40B4-BE49-F238E27FC236}">
                <a16:creationId xmlns:a16="http://schemas.microsoft.com/office/drawing/2014/main" id="{4A14301E-E5A9-DCE4-963E-FDEA14A35EF1}"/>
              </a:ext>
            </a:extLst>
          </p:cNvPr>
          <p:cNvSpPr/>
          <p:nvPr/>
        </p:nvSpPr>
        <p:spPr>
          <a:xfrm>
            <a:off x="7170191" y="897541"/>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Oval 13">
            <a:extLst>
              <a:ext uri="{FF2B5EF4-FFF2-40B4-BE49-F238E27FC236}">
                <a16:creationId xmlns:a16="http://schemas.microsoft.com/office/drawing/2014/main" id="{BDFED84C-D190-1960-E5DE-2B35FCFD8340}"/>
              </a:ext>
            </a:extLst>
          </p:cNvPr>
          <p:cNvSpPr/>
          <p:nvPr/>
        </p:nvSpPr>
        <p:spPr>
          <a:xfrm>
            <a:off x="5487032" y="310982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5148064" y="3117693"/>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sp>
        <p:nvSpPr>
          <p:cNvPr id="2" name="Down Arrow 1">
            <a:extLst>
              <a:ext uri="{FF2B5EF4-FFF2-40B4-BE49-F238E27FC236}">
                <a16:creationId xmlns:a16="http://schemas.microsoft.com/office/drawing/2014/main" id="{3758091E-8124-F374-8194-EAAA5CCEE5C9}"/>
              </a:ext>
            </a:extLst>
          </p:cNvPr>
          <p:cNvSpPr/>
          <p:nvPr/>
        </p:nvSpPr>
        <p:spPr>
          <a:xfrm>
            <a:off x="6861923" y="89754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5277664" y="3247293"/>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2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Hung Chang\Downloads\Data\Knight\Media\Chapter42\Images\42_20Figure-F.jpg">
            <a:extLst>
              <a:ext uri="{FF2B5EF4-FFF2-40B4-BE49-F238E27FC236}">
                <a16:creationId xmlns:a16="http://schemas.microsoft.com/office/drawing/2014/main" id="{DBCFD1B3-7249-CD8A-395B-892C29FF52A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8615" b="52157"/>
          <a:stretch/>
        </p:blipFill>
        <p:spPr bwMode="auto">
          <a:xfrm>
            <a:off x="4261647" y="160848"/>
            <a:ext cx="4419457" cy="17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58802"/>
          <a:stretch/>
        </p:blipFill>
        <p:spPr bwMode="auto">
          <a:xfrm>
            <a:off x="3893474" y="908059"/>
            <a:ext cx="2731759" cy="2449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7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6044"/>
          <a:stretch/>
        </p:blipFill>
        <p:spPr bwMode="auto">
          <a:xfrm>
            <a:off x="1013154" y="149350"/>
            <a:ext cx="2731759" cy="320863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1039615" y="3436802"/>
            <a:ext cx="714243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反之，加入三價雜質使鍵結內少一顆電子，等於價帶出現一個電洞。</a:t>
            </a:r>
          </a:p>
        </p:txBody>
      </p:sp>
      <p:sp>
        <p:nvSpPr>
          <p:cNvPr id="5" name="文字方塊 4"/>
          <p:cNvSpPr txBox="1"/>
          <p:nvPr/>
        </p:nvSpPr>
        <p:spPr bwMode="auto">
          <a:xfrm>
            <a:off x="1031336" y="3834808"/>
            <a:ext cx="792866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此電洞與帶負電原子核的束縛態，稱為</a:t>
            </a:r>
            <a:r>
              <a:rPr lang="en-US" altLang="zh-TW" sz="1800" dirty="0">
                <a:latin typeface="Times New Roman" panose="02020603050405020304" pitchFamily="18" charset="0"/>
                <a:cs typeface="Times New Roman" panose="02020603050405020304" pitchFamily="18" charset="0"/>
              </a:rPr>
              <a:t>Acceptor</a:t>
            </a:r>
            <a:r>
              <a:rPr lang="zh-TW" altLang="en-US" sz="1800" dirty="0"/>
              <a:t>態，在價帶上方，間隙也極小，</a:t>
            </a:r>
          </a:p>
        </p:txBody>
      </p:sp>
      <p:sp>
        <p:nvSpPr>
          <p:cNvPr id="6" name="文字方塊 5"/>
          <p:cNvSpPr txBox="1"/>
          <p:nvPr/>
        </p:nvSpPr>
        <p:spPr bwMode="auto">
          <a:xfrm>
            <a:off x="1026847" y="5117617"/>
            <a:ext cx="646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作為載體的電洞帶正電，此類固體稱為</a:t>
            </a:r>
            <a:r>
              <a:rPr lang="en-US" altLang="zh-TW" sz="1800" dirty="0">
                <a:latin typeface="Times New Roman" panose="02020603050405020304" pitchFamily="18" charset="0"/>
                <a:cs typeface="Times New Roman" panose="02020603050405020304" pitchFamily="18" charset="0"/>
              </a:rPr>
              <a:t>p type</a:t>
            </a:r>
            <a:r>
              <a:rPr lang="zh-TW" altLang="en-US" sz="1800" dirty="0"/>
              <a:t>半導體。</a:t>
            </a:r>
          </a:p>
        </p:txBody>
      </p:sp>
      <p:sp>
        <p:nvSpPr>
          <p:cNvPr id="7" name="文字方塊 6"/>
          <p:cNvSpPr txBox="1"/>
          <p:nvPr/>
        </p:nvSpPr>
        <p:spPr bwMode="auto">
          <a:xfrm>
            <a:off x="1039612" y="4247587"/>
            <a:ext cx="71424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因此室溫時即可以有電子由價帶跳上空的</a:t>
            </a:r>
            <a:r>
              <a:rPr lang="en-US" altLang="zh-TW" sz="1800" dirty="0">
                <a:latin typeface="Times New Roman" panose="02020603050405020304" pitchFamily="18" charset="0"/>
                <a:cs typeface="Times New Roman" panose="02020603050405020304" pitchFamily="18" charset="0"/>
              </a:rPr>
              <a:t>Acceptor</a:t>
            </a:r>
            <a:r>
              <a:rPr lang="zh-TW" altLang="en-US" sz="1800" dirty="0"/>
              <a:t>態。</a:t>
            </a:r>
          </a:p>
        </p:txBody>
      </p:sp>
      <p:sp>
        <p:nvSpPr>
          <p:cNvPr id="8" name="文字方塊 7"/>
          <p:cNvSpPr txBox="1"/>
          <p:nvPr/>
        </p:nvSpPr>
        <p:spPr bwMode="auto">
          <a:xfrm>
            <a:off x="1039612" y="4679591"/>
            <a:ext cx="7462371" cy="461665"/>
          </a:xfrm>
          <a:prstGeom prst="rect">
            <a:avLst/>
          </a:prstGeom>
          <a:noFill/>
          <a:ln w="9525">
            <a:noFill/>
            <a:miter lim="800000"/>
            <a:headEnd/>
            <a:tailEnd/>
          </a:ln>
        </p:spPr>
        <p:txBody>
          <a:bodyPr wrap="square" rtlCol="0">
            <a:spAutoFit/>
          </a:bodyPr>
          <a:lstStyle/>
          <a:p>
            <a:pPr>
              <a:spcBef>
                <a:spcPct val="50000"/>
              </a:spcBef>
            </a:pPr>
            <a:r>
              <a:rPr lang="zh-TW" altLang="en-US" sz="1800" dirty="0"/>
              <a:t>價帶出現電洞</a:t>
            </a:r>
            <a:r>
              <a:rPr lang="zh-TW" altLang="en-US" dirty="0"/>
              <a:t>，</a:t>
            </a:r>
            <a:r>
              <a:rPr lang="zh-TW" altLang="en-US" sz="1800" dirty="0"/>
              <a:t>電洞可以移動，就可以導電。</a:t>
            </a:r>
          </a:p>
        </p:txBody>
      </p:sp>
      <p:sp>
        <p:nvSpPr>
          <p:cNvPr id="2" name="TextBox 1">
            <a:extLst>
              <a:ext uri="{FF2B5EF4-FFF2-40B4-BE49-F238E27FC236}">
                <a16:creationId xmlns:a16="http://schemas.microsoft.com/office/drawing/2014/main" id="{93C6BF8B-B1E8-1F42-920F-7B6EAA86F918}"/>
              </a:ext>
            </a:extLst>
          </p:cNvPr>
          <p:cNvSpPr txBox="1"/>
          <p:nvPr/>
        </p:nvSpPr>
        <p:spPr bwMode="auto">
          <a:xfrm>
            <a:off x="6823432" y="2415020"/>
            <a:ext cx="1614382" cy="338554"/>
          </a:xfrm>
          <a:prstGeom prst="rect">
            <a:avLst/>
          </a:prstGeom>
          <a:noFill/>
          <a:ln w="9525">
            <a:noFill/>
            <a:miter lim="800000"/>
            <a:headEnd/>
            <a:tailEnd/>
          </a:ln>
        </p:spPr>
        <p:txBody>
          <a:bodyPr wrap="square" rtlCol="0">
            <a:spAutoFit/>
          </a:bodyPr>
          <a:lstStyle/>
          <a:p>
            <a:pPr>
              <a:spcBef>
                <a:spcPct val="50000"/>
              </a:spcBef>
            </a:pPr>
            <a:r>
              <a:rPr lang="en-TW" sz="1600" dirty="0">
                <a:latin typeface="Times New Roman" panose="02020603050405020304" pitchFamily="18" charset="0"/>
                <a:cs typeface="Times New Roman" panose="02020603050405020304" pitchFamily="18" charset="0"/>
              </a:rPr>
              <a:t>Ga Gallium </a:t>
            </a:r>
            <a:r>
              <a:rPr lang="zh-TW" altLang="en-US" sz="1600" dirty="0"/>
              <a:t>鎵</a:t>
            </a:r>
            <a:endParaRPr lang="en-TW" sz="1600" dirty="0"/>
          </a:p>
        </p:txBody>
      </p:sp>
      <p:sp>
        <p:nvSpPr>
          <p:cNvPr id="11" name="Oval 10">
            <a:extLst>
              <a:ext uri="{FF2B5EF4-FFF2-40B4-BE49-F238E27FC236}">
                <a16:creationId xmlns:a16="http://schemas.microsoft.com/office/drawing/2014/main" id="{51B44E5B-535D-D76F-0227-961407302C99}"/>
              </a:ext>
            </a:extLst>
          </p:cNvPr>
          <p:cNvSpPr/>
          <p:nvPr/>
        </p:nvSpPr>
        <p:spPr>
          <a:xfrm>
            <a:off x="5129753" y="2753574"/>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Oval 11">
            <a:extLst>
              <a:ext uri="{FF2B5EF4-FFF2-40B4-BE49-F238E27FC236}">
                <a16:creationId xmlns:a16="http://schemas.microsoft.com/office/drawing/2014/main" id="{9FC78E01-CF52-D428-F494-78F249488710}"/>
              </a:ext>
            </a:extLst>
          </p:cNvPr>
          <p:cNvSpPr/>
          <p:nvPr/>
        </p:nvSpPr>
        <p:spPr>
          <a:xfrm>
            <a:off x="5129753" y="2561981"/>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10AA6D81-0935-88A7-4203-7456051FAA8F}"/>
              </a:ext>
            </a:extLst>
          </p:cNvPr>
          <p:cNvCxnSpPr>
            <a:cxnSpLocks/>
          </p:cNvCxnSpPr>
          <p:nvPr/>
        </p:nvCxnSpPr>
        <p:spPr>
          <a:xfrm flipV="1">
            <a:off x="4261647" y="2691581"/>
            <a:ext cx="295240" cy="1227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own Arrow 13">
            <a:extLst>
              <a:ext uri="{FF2B5EF4-FFF2-40B4-BE49-F238E27FC236}">
                <a16:creationId xmlns:a16="http://schemas.microsoft.com/office/drawing/2014/main" id="{08585130-8CEB-CE64-A9A0-9B522234543F}"/>
              </a:ext>
            </a:extLst>
          </p:cNvPr>
          <p:cNvSpPr/>
          <p:nvPr/>
        </p:nvSpPr>
        <p:spPr>
          <a:xfrm>
            <a:off x="6878854" y="842097"/>
            <a:ext cx="144016"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5" name="Down Arrow 14">
            <a:extLst>
              <a:ext uri="{FF2B5EF4-FFF2-40B4-BE49-F238E27FC236}">
                <a16:creationId xmlns:a16="http://schemas.microsoft.com/office/drawing/2014/main" id="{CE074B86-4B81-2FFB-C347-8B04C67277FE}"/>
              </a:ext>
            </a:extLst>
          </p:cNvPr>
          <p:cNvSpPr/>
          <p:nvPr/>
        </p:nvSpPr>
        <p:spPr>
          <a:xfrm>
            <a:off x="7162194" y="856161"/>
            <a:ext cx="152400" cy="347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196BD41-6743-873F-4395-B9BD00639A7C}"/>
              </a:ext>
            </a:extLst>
          </p:cNvPr>
          <p:cNvSpPr/>
          <p:nvPr/>
        </p:nvSpPr>
        <p:spPr>
          <a:xfrm>
            <a:off x="5445504" y="2551111"/>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2255CDFD-D211-60C2-2FC5-B175A0F2948A}"/>
              </a:ext>
            </a:extLst>
          </p:cNvPr>
          <p:cNvSpPr/>
          <p:nvPr/>
        </p:nvSpPr>
        <p:spPr>
          <a:xfrm>
            <a:off x="5698855" y="2732459"/>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9CB937F2-7D23-B93E-1174-C9B4F9D105C4}"/>
              </a:ext>
            </a:extLst>
          </p:cNvPr>
          <p:cNvCxnSpPr>
            <a:cxnSpLocks/>
            <a:stCxn id="17" idx="1"/>
          </p:cNvCxnSpPr>
          <p:nvPr/>
        </p:nvCxnSpPr>
        <p:spPr>
          <a:xfrm flipH="1" flipV="1">
            <a:off x="5573400" y="2659987"/>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17F00F-67E3-C1E1-7F6D-D4AB15A6E99A}"/>
              </a:ext>
            </a:extLst>
          </p:cNvPr>
          <p:cNvSpPr txBox="1"/>
          <p:nvPr/>
        </p:nvSpPr>
        <p:spPr bwMode="auto">
          <a:xfrm>
            <a:off x="1026847" y="5802981"/>
            <a:ext cx="793315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以帶正電的粒子來導電的固態導體，在自然界是不存在的，</a:t>
            </a:r>
            <a:endParaRPr lang="en-TW" dirty="0"/>
          </a:p>
        </p:txBody>
      </p:sp>
      <p:sp>
        <p:nvSpPr>
          <p:cNvPr id="22" name="TextBox 21">
            <a:extLst>
              <a:ext uri="{FF2B5EF4-FFF2-40B4-BE49-F238E27FC236}">
                <a16:creationId xmlns:a16="http://schemas.microsoft.com/office/drawing/2014/main" id="{B954FBCA-A8EC-E079-2E1E-4FB8377F5CF6}"/>
              </a:ext>
            </a:extLst>
          </p:cNvPr>
          <p:cNvSpPr txBox="1"/>
          <p:nvPr/>
        </p:nvSpPr>
        <p:spPr bwMode="auto">
          <a:xfrm>
            <a:off x="1013154" y="6241007"/>
            <a:ext cx="6104821" cy="369332"/>
          </a:xfrm>
          <a:prstGeom prst="rect">
            <a:avLst/>
          </a:prstGeom>
          <a:noFill/>
          <a:ln w="9525">
            <a:noFill/>
            <a:miter lim="800000"/>
            <a:headEnd/>
            <a:tailEnd/>
          </a:ln>
        </p:spPr>
        <p:txBody>
          <a:bodyPr wrap="square">
            <a:spAutoFit/>
          </a:bodyPr>
          <a:lstStyle/>
          <a:p>
            <a:r>
              <a:rPr lang="zh-TW" sz="1800" dirty="0">
                <a:effectLst/>
                <a:ea typeface="MingLiU" panose="02020509000000000000" pitchFamily="49" charset="-120"/>
                <a:cs typeface="PingFang TC" panose="020B0400000000000000" pitchFamily="34" charset="-120"/>
              </a:rPr>
              <a:t>因此這是一種人類利用半導體所發明的新材料</a:t>
            </a:r>
            <a:r>
              <a:rPr lang="en-TW" dirty="0">
                <a:effectLst/>
              </a:rPr>
              <a:t> </a:t>
            </a:r>
            <a:endParaRPr lang="en-TW" dirty="0"/>
          </a:p>
        </p:txBody>
      </p:sp>
    </p:spTree>
    <p:extLst>
      <p:ext uri="{BB962C8B-B14F-4D97-AF65-F5344CB8AC3E}">
        <p14:creationId xmlns:p14="http://schemas.microsoft.com/office/powerpoint/2010/main" val="29579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animBg="1"/>
      <p:bldP spid="16" grpId="0" animBg="1"/>
      <p:bldP spid="17" grpId="0" animBg="1"/>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6"/>
          <p:cNvSpPr txBox="1">
            <a:spLocks noChangeArrowheads="1"/>
          </p:cNvSpPr>
          <p:nvPr/>
        </p:nvSpPr>
        <p:spPr bwMode="auto">
          <a:xfrm>
            <a:off x="1691680" y="323952"/>
            <a:ext cx="5113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電流為單位時間流過某一截面積</a:t>
            </a:r>
            <a:r>
              <a:rPr lang="en-US" altLang="zh-TW" sz="1800" i="1" dirty="0"/>
              <a:t>A</a:t>
            </a:r>
            <a:r>
              <a:rPr lang="zh-TW" altLang="en-US" sz="1800" dirty="0"/>
              <a:t>的電荷量！</a:t>
            </a:r>
          </a:p>
        </p:txBody>
      </p:sp>
      <p:sp>
        <p:nvSpPr>
          <p:cNvPr id="2" name="文字方塊 1"/>
          <p:cNvSpPr txBox="1"/>
          <p:nvPr/>
        </p:nvSpPr>
        <p:spPr bwMode="auto">
          <a:xfrm>
            <a:off x="2559835" y="1272675"/>
            <a:ext cx="2262016"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注意電流不是向量！</a:t>
            </a:r>
            <a:endParaRPr lang="en-US" altLang="zh-TW" sz="1800" dirty="0"/>
          </a:p>
        </p:txBody>
      </p:sp>
      <mc:AlternateContent xmlns:mc="http://schemas.openxmlformats.org/markup-compatibility/2006" xmlns:a14="http://schemas.microsoft.com/office/drawing/2010/main">
        <mc:Choice Requires="a14">
          <p:sp>
            <p:nvSpPr>
              <p:cNvPr id="5" name="文字方塊 4"/>
              <p:cNvSpPr txBox="1"/>
              <p:nvPr/>
            </p:nvSpPr>
            <p:spPr bwMode="auto">
              <a:xfrm>
                <a:off x="1691680" y="1173994"/>
                <a:ext cx="859659" cy="566694"/>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𝑖</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r>
                            <a:rPr lang="en-US" altLang="zh-TW"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691680" y="1173994"/>
                <a:ext cx="859659" cy="566694"/>
              </a:xfrm>
              <a:prstGeom prst="rect">
                <a:avLst/>
              </a:prstGeom>
              <a:blipFill>
                <a:blip r:embed="rId2"/>
                <a:stretch>
                  <a:fillRect b="-4348"/>
                </a:stretch>
              </a:blipFill>
              <a:ln w="9525">
                <a:noFill/>
                <a:miter lim="800000"/>
                <a:headEnd/>
                <a:tailEnd/>
              </a:ln>
            </p:spPr>
            <p:txBody>
              <a:bodyPr/>
              <a:lstStyle/>
              <a:p>
                <a:r>
                  <a:rPr lang="en-TW">
                    <a:noFill/>
                  </a:rPr>
                  <a:t> </a:t>
                </a:r>
              </a:p>
            </p:txBody>
          </p:sp>
        </mc:Fallback>
      </mc:AlternateContent>
      <p:pic>
        <p:nvPicPr>
          <p:cNvPr id="10" name="Picture 9" descr="Diagram&#10;&#10;Description automatically generated">
            <a:extLst>
              <a:ext uri="{FF2B5EF4-FFF2-40B4-BE49-F238E27FC236}">
                <a16:creationId xmlns:a16="http://schemas.microsoft.com/office/drawing/2014/main" id="{D9F8E0A0-6BF9-D146-942B-38E3E769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820878"/>
            <a:ext cx="3384748" cy="4713170"/>
          </a:xfrm>
          <a:prstGeom prst="rect">
            <a:avLst/>
          </a:prstGeom>
        </p:spPr>
      </p:pic>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5AB7CED3-EB23-B84B-AF04-DC30D7633C9D}"/>
                  </a:ext>
                </a:extLst>
              </p:cNvPr>
              <p:cNvSpPr txBox="1">
                <a:spLocks noChangeArrowheads="1"/>
              </p:cNvSpPr>
              <p:nvPr/>
            </p:nvSpPr>
            <p:spPr bwMode="auto">
              <a:xfrm>
                <a:off x="1691680" y="716205"/>
                <a:ext cx="69127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這等於一段時間內流過截面積</a:t>
                </a:r>
                <a:r>
                  <a:rPr lang="en-US" altLang="zh-TW" sz="1800" i="1" dirty="0"/>
                  <a:t>A</a:t>
                </a:r>
                <a:r>
                  <a:rPr lang="zh-TW" altLang="en-US" sz="1800" dirty="0"/>
                  <a:t>的電荷量</a:t>
                </a:r>
                <a14:m>
                  <m:oMath xmlns:m="http://schemas.openxmlformats.org/officeDocument/2006/math">
                    <m:r>
                      <a:rPr lang="en-US" altLang="zh-TW" sz="1800" i="1">
                        <a:latin typeface="Cambria Math"/>
                      </a:rPr>
                      <m:t>𝑞</m:t>
                    </m:r>
                  </m:oMath>
                </a14:m>
                <a:r>
                  <a:rPr lang="zh-TW" altLang="en-US" sz="1800" dirty="0"/>
                  <a:t>除以時間間隔</a:t>
                </a:r>
                <a14:m>
                  <m:oMath xmlns:m="http://schemas.openxmlformats.org/officeDocument/2006/math">
                    <m:r>
                      <a:rPr lang="en-US" altLang="zh-TW" sz="1800" i="1">
                        <a:latin typeface="Cambria Math"/>
                        <a:ea typeface="Cambria Math"/>
                      </a:rPr>
                      <m:t>∆</m:t>
                    </m:r>
                    <m:r>
                      <a:rPr lang="en-US" altLang="zh-TW" sz="1800" i="1">
                        <a:latin typeface="Cambria Math"/>
                        <a:ea typeface="Cambria Math"/>
                      </a:rPr>
                      <m:t>𝑡</m:t>
                    </m:r>
                  </m:oMath>
                </a14:m>
                <a:r>
                  <a:rPr lang="zh-TW" altLang="en-US" sz="1800" dirty="0"/>
                  <a:t>！</a:t>
                </a:r>
              </a:p>
            </p:txBody>
          </p:sp>
        </mc:Choice>
        <mc:Fallback xmlns="">
          <p:sp>
            <p:nvSpPr>
              <p:cNvPr id="6" name="Text Box 6">
                <a:extLst>
                  <a:ext uri="{FF2B5EF4-FFF2-40B4-BE49-F238E27FC236}">
                    <a16:creationId xmlns:a16="http://schemas.microsoft.com/office/drawing/2014/main" id="{5AB7CED3-EB23-B84B-AF04-DC30D7633C9D}"/>
                  </a:ext>
                </a:extLst>
              </p:cNvPr>
              <p:cNvSpPr txBox="1">
                <a:spLocks noRot="1" noChangeAspect="1" noMove="1" noResize="1" noEditPoints="1" noAdjustHandles="1" noChangeArrowheads="1" noChangeShapeType="1" noTextEdit="1"/>
              </p:cNvSpPr>
              <p:nvPr/>
            </p:nvSpPr>
            <p:spPr bwMode="auto">
              <a:xfrm>
                <a:off x="1691680" y="716205"/>
                <a:ext cx="6912768" cy="369332"/>
              </a:xfrm>
              <a:prstGeom prst="rect">
                <a:avLst/>
              </a:prstGeom>
              <a:blipFill>
                <a:blip r:embed="rId4"/>
                <a:stretch>
                  <a:fillRect l="-73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bwMode="auto">
              <a:xfrm>
                <a:off x="223457" y="4339484"/>
                <a:ext cx="8920543"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因能量間隙</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b="0" i="1" smtClean="0">
                            <a:latin typeface="Cambria Math" panose="02040503050406030204" pitchFamily="18" charset="0"/>
                          </a:rPr>
                          <m:t>𝑑</m:t>
                        </m:r>
                      </m:sub>
                    </m:sSub>
                  </m:oMath>
                </a14:m>
                <a:r>
                  <a:rPr lang="zh-TW" altLang="en-US" sz="1800" dirty="0"/>
                  <a:t>很小，定溫下，許多電子會由</a:t>
                </a:r>
                <a:r>
                  <a:rPr lang="en-US" altLang="zh-TW" sz="1800" dirty="0">
                    <a:cs typeface="Times New Roman" panose="02020603050405020304" pitchFamily="18" charset="0"/>
                  </a:rPr>
                  <a:t>Doner Level</a:t>
                </a:r>
                <a:r>
                  <a:rPr lang="zh-TW" altLang="en-US" sz="1800" dirty="0">
                    <a:cs typeface="Times New Roman" panose="02020603050405020304" pitchFamily="18" charset="0"/>
                  </a:rPr>
                  <a:t>上到傳導帶，如氫原子的游離。</a:t>
                </a:r>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23457" y="4339484"/>
                <a:ext cx="8920543" cy="369332"/>
              </a:xfrm>
              <a:prstGeom prst="rect">
                <a:avLst/>
              </a:prstGeom>
              <a:blipFill>
                <a:blip r:embed="rId2"/>
                <a:stretch>
                  <a:fillRect l="-569" t="-6667" r="-42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202154" y="4748702"/>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在導帶上，這些電子的能量分佈大致是波茲曼分佈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202154" y="4748702"/>
                <a:ext cx="7142437" cy="392993"/>
              </a:xfrm>
              <a:prstGeom prst="rect">
                <a:avLst/>
              </a:prstGeom>
              <a:blipFill>
                <a:blip r:embed="rId3"/>
                <a:stretch>
                  <a:fillRect l="-532" b="-21875"/>
                </a:stretch>
              </a:blipFill>
              <a:ln w="9525">
                <a:noFill/>
                <a:miter lim="800000"/>
                <a:headEnd/>
                <a:tailEnd/>
              </a:ln>
            </p:spPr>
            <p:txBody>
              <a:bodyPr/>
              <a:lstStyle/>
              <a:p>
                <a:r>
                  <a:rPr lang="en-TW">
                    <a:noFill/>
                  </a:rPr>
                  <a:t> </a:t>
                </a:r>
              </a:p>
            </p:txBody>
          </p:sp>
        </mc:Fallback>
      </mc:AlternateContent>
      <p:sp>
        <p:nvSpPr>
          <p:cNvPr id="5" name="文字方塊 4"/>
          <p:cNvSpPr txBox="1"/>
          <p:nvPr/>
        </p:nvSpPr>
        <p:spPr bwMode="auto">
          <a:xfrm>
            <a:off x="237142" y="3926469"/>
            <a:ext cx="5486253" cy="369332"/>
          </a:xfrm>
          <a:prstGeom prst="rect">
            <a:avLst/>
          </a:prstGeom>
          <a:noFill/>
          <a:ln w="9525">
            <a:noFill/>
            <a:miter lim="800000"/>
            <a:headEnd/>
            <a:tailEnd/>
          </a:ln>
        </p:spPr>
        <p:txBody>
          <a:bodyPr wrap="square" rtlCol="0">
            <a:spAutoFit/>
          </a:bodyPr>
          <a:lstStyle/>
          <a:p>
            <a:pPr>
              <a:spcBef>
                <a:spcPct val="50000"/>
              </a:spcBef>
            </a:pPr>
            <a:r>
              <a:rPr lang="en-US" altLang="zh-TW" sz="1800" dirty="0">
                <a:latin typeface="Times New Roman" panose="02020603050405020304" pitchFamily="18" charset="0"/>
                <a:cs typeface="Times New Roman" panose="02020603050405020304" pitchFamily="18" charset="0"/>
              </a:rPr>
              <a:t>n type</a:t>
            </a:r>
            <a:r>
              <a:rPr lang="zh-TW" altLang="en-US" sz="1800" dirty="0"/>
              <a:t>半導體內，</a:t>
            </a:r>
          </a:p>
        </p:txBody>
      </p:sp>
      <p:pic>
        <p:nvPicPr>
          <p:cNvPr id="8" name="Picture 2" descr="Z:\Dropbox\Documents\課程\Young\Chapter42\A_Images\A_Figures_and_Photos\42_26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56921"/>
          <a:stretch/>
        </p:blipFill>
        <p:spPr bwMode="auto">
          <a:xfrm>
            <a:off x="278164" y="606762"/>
            <a:ext cx="2709815" cy="2410901"/>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bwMode="auto">
          <a:xfrm>
            <a:off x="1173292" y="5161137"/>
            <a:ext cx="7142437" cy="369332"/>
          </a:xfrm>
          <a:prstGeom prst="rect">
            <a:avLst/>
          </a:prstGeom>
          <a:noFill/>
          <a:ln w="9525">
            <a:noFill/>
            <a:miter lim="800000"/>
            <a:headEnd/>
            <a:tailEnd/>
          </a:ln>
        </p:spPr>
        <p:txBody>
          <a:bodyPr wrap="square" rtlCol="0">
            <a:spAutoFit/>
          </a:bodyPr>
          <a:lstStyle/>
          <a:p>
            <a:pPr>
              <a:spcBef>
                <a:spcPct val="50000"/>
              </a:spcBef>
            </a:pPr>
            <a:endParaRPr lang="zh-TW" altLang="en-US" sz="1800" dirty="0"/>
          </a:p>
        </p:txBody>
      </p:sp>
      <p:sp>
        <p:nvSpPr>
          <p:cNvPr id="14" name="Oval 13">
            <a:extLst>
              <a:ext uri="{FF2B5EF4-FFF2-40B4-BE49-F238E27FC236}">
                <a16:creationId xmlns:a16="http://schemas.microsoft.com/office/drawing/2014/main" id="{BDFED84C-D190-1960-E5DE-2B35FCFD8340}"/>
              </a:ext>
            </a:extLst>
          </p:cNvPr>
          <p:cNvSpPr/>
          <p:nvPr/>
        </p:nvSpPr>
        <p:spPr>
          <a:xfrm>
            <a:off x="1769260" y="1655735"/>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Oval 17">
            <a:extLst>
              <a:ext uri="{FF2B5EF4-FFF2-40B4-BE49-F238E27FC236}">
                <a16:creationId xmlns:a16="http://schemas.microsoft.com/office/drawing/2014/main" id="{2EFCE615-D1F1-83A4-A2D4-C1C2F1E9CD88}"/>
              </a:ext>
            </a:extLst>
          </p:cNvPr>
          <p:cNvSpPr/>
          <p:nvPr/>
        </p:nvSpPr>
        <p:spPr>
          <a:xfrm>
            <a:off x="1430292" y="1663607"/>
            <a:ext cx="129600" cy="129600"/>
          </a:xfrm>
          <a:prstGeom prst="ellipse">
            <a:avLst/>
          </a:prstGeom>
          <a:solidFill>
            <a:srgbClr val="FFE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rgbClr val="FFEFC6"/>
              </a:solidFill>
            </a:endParaRPr>
          </a:p>
        </p:txBody>
      </p:sp>
      <p:cxnSp>
        <p:nvCxnSpPr>
          <p:cNvPr id="7" name="Straight Arrow Connector 6">
            <a:extLst>
              <a:ext uri="{FF2B5EF4-FFF2-40B4-BE49-F238E27FC236}">
                <a16:creationId xmlns:a16="http://schemas.microsoft.com/office/drawing/2014/main" id="{B080E521-B442-A262-8466-2B96C3E0889B}"/>
              </a:ext>
            </a:extLst>
          </p:cNvPr>
          <p:cNvCxnSpPr>
            <a:cxnSpLocks/>
          </p:cNvCxnSpPr>
          <p:nvPr/>
        </p:nvCxnSpPr>
        <p:spPr>
          <a:xfrm flipV="1">
            <a:off x="1559892" y="1793207"/>
            <a:ext cx="230440" cy="99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C36770-FDFC-68C2-949D-D0E35820E75A}"/>
              </a:ext>
            </a:extLst>
          </p:cNvPr>
          <p:cNvPicPr>
            <a:picLocks noChangeAspect="1"/>
          </p:cNvPicPr>
          <p:nvPr/>
        </p:nvPicPr>
        <p:blipFill rotWithShape="1">
          <a:blip r:embed="rId5"/>
          <a:srcRect l="54077" r="4309" b="3243"/>
          <a:stretch/>
        </p:blipFill>
        <p:spPr>
          <a:xfrm>
            <a:off x="3042531" y="634364"/>
            <a:ext cx="1402109" cy="3577454"/>
          </a:xfrm>
          <a:prstGeom prst="rect">
            <a:avLst/>
          </a:prstGeom>
        </p:spPr>
      </p:pic>
      <p:sp>
        <p:nvSpPr>
          <p:cNvPr id="10" name="Rectangle 9">
            <a:extLst>
              <a:ext uri="{FF2B5EF4-FFF2-40B4-BE49-F238E27FC236}">
                <a16:creationId xmlns:a16="http://schemas.microsoft.com/office/drawing/2014/main" id="{68027325-0532-8AA3-06AA-8F26D66ED6B6}"/>
              </a:ext>
            </a:extLst>
          </p:cNvPr>
          <p:cNvSpPr/>
          <p:nvPr/>
        </p:nvSpPr>
        <p:spPr>
          <a:xfrm>
            <a:off x="3042531" y="2661252"/>
            <a:ext cx="849360" cy="70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Picture 1">
            <a:extLst>
              <a:ext uri="{FF2B5EF4-FFF2-40B4-BE49-F238E27FC236}">
                <a16:creationId xmlns:a16="http://schemas.microsoft.com/office/drawing/2014/main" id="{FF131C45-031E-C98F-6135-67E5DBF6FEB3}"/>
              </a:ext>
            </a:extLst>
          </p:cNvPr>
          <p:cNvPicPr>
            <a:picLocks noChangeAspect="1"/>
          </p:cNvPicPr>
          <p:nvPr/>
        </p:nvPicPr>
        <p:blipFill rotWithShape="1">
          <a:blip r:embed="rId5"/>
          <a:srcRect l="6561" r="56420" b="18725"/>
          <a:stretch/>
        </p:blipFill>
        <p:spPr>
          <a:xfrm>
            <a:off x="7484154" y="606762"/>
            <a:ext cx="1436389" cy="3460737"/>
          </a:xfrm>
          <a:prstGeom prst="rect">
            <a:avLst/>
          </a:prstGeom>
        </p:spPr>
      </p:pic>
      <p:pic>
        <p:nvPicPr>
          <p:cNvPr id="11" name="Picture 2" descr="Z:\Dropbox\Documents\課程\Young\Chapter42\A_Images\A_Figures_and_Photos\42_27_Figure.jpg">
            <a:extLst>
              <a:ext uri="{FF2B5EF4-FFF2-40B4-BE49-F238E27FC236}">
                <a16:creationId xmlns:a16="http://schemas.microsoft.com/office/drawing/2014/main" id="{FD165043-E6B6-0B0C-050E-A6188DCA6C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802"/>
          <a:stretch/>
        </p:blipFill>
        <p:spPr bwMode="auto">
          <a:xfrm>
            <a:off x="4667539" y="642785"/>
            <a:ext cx="2731759" cy="244992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5D0FBE8-6890-CAF6-7A02-CB757A9259C0}"/>
              </a:ext>
            </a:extLst>
          </p:cNvPr>
          <p:cNvSpPr/>
          <p:nvPr/>
        </p:nvSpPr>
        <p:spPr>
          <a:xfrm>
            <a:off x="5903818" y="2488300"/>
            <a:ext cx="129600" cy="129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Oval 15">
            <a:extLst>
              <a:ext uri="{FF2B5EF4-FFF2-40B4-BE49-F238E27FC236}">
                <a16:creationId xmlns:a16="http://schemas.microsoft.com/office/drawing/2014/main" id="{66964F45-F368-A3F8-B001-A435A57C3A92}"/>
              </a:ext>
            </a:extLst>
          </p:cNvPr>
          <p:cNvSpPr/>
          <p:nvPr/>
        </p:nvSpPr>
        <p:spPr>
          <a:xfrm>
            <a:off x="5903818" y="2296707"/>
            <a:ext cx="129600" cy="12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Oval 16">
            <a:extLst>
              <a:ext uri="{FF2B5EF4-FFF2-40B4-BE49-F238E27FC236}">
                <a16:creationId xmlns:a16="http://schemas.microsoft.com/office/drawing/2014/main" id="{42120A53-CB07-7EBF-07D5-845346750110}"/>
              </a:ext>
            </a:extLst>
          </p:cNvPr>
          <p:cNvSpPr/>
          <p:nvPr/>
        </p:nvSpPr>
        <p:spPr>
          <a:xfrm>
            <a:off x="6219569" y="2285837"/>
            <a:ext cx="129600" cy="129600"/>
          </a:xfrm>
          <a:prstGeom prst="ellipse">
            <a:avLst/>
          </a:prstGeom>
          <a:solidFill>
            <a:srgbClr val="FF6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Oval 18">
            <a:extLst>
              <a:ext uri="{FF2B5EF4-FFF2-40B4-BE49-F238E27FC236}">
                <a16:creationId xmlns:a16="http://schemas.microsoft.com/office/drawing/2014/main" id="{7DCCDBC7-32EB-89E7-A6AE-33D80A2E673E}"/>
              </a:ext>
            </a:extLst>
          </p:cNvPr>
          <p:cNvSpPr/>
          <p:nvPr/>
        </p:nvSpPr>
        <p:spPr>
          <a:xfrm>
            <a:off x="6472920" y="2467185"/>
            <a:ext cx="129600" cy="129600"/>
          </a:xfrm>
          <a:prstGeom prst="ellipse">
            <a:avLst/>
          </a:prstGeom>
          <a:solidFill>
            <a:schemeClr val="bg1"/>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0" name="Straight Arrow Connector 19">
            <a:extLst>
              <a:ext uri="{FF2B5EF4-FFF2-40B4-BE49-F238E27FC236}">
                <a16:creationId xmlns:a16="http://schemas.microsoft.com/office/drawing/2014/main" id="{2DCF661C-A830-FC8B-A8EB-E1316E0D2BD6}"/>
              </a:ext>
            </a:extLst>
          </p:cNvPr>
          <p:cNvCxnSpPr>
            <a:cxnSpLocks/>
            <a:stCxn id="19" idx="1"/>
          </p:cNvCxnSpPr>
          <p:nvPr/>
        </p:nvCxnSpPr>
        <p:spPr>
          <a:xfrm flipH="1" flipV="1">
            <a:off x="6347465" y="2394713"/>
            <a:ext cx="144434" cy="9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
            <a:extLst>
              <a:ext uri="{FF2B5EF4-FFF2-40B4-BE49-F238E27FC236}">
                <a16:creationId xmlns:a16="http://schemas.microsoft.com/office/drawing/2014/main" id="{69EC2937-9CDE-62E9-A7B8-29155D0207A3}"/>
              </a:ext>
            </a:extLst>
          </p:cNvPr>
          <p:cNvSpPr txBox="1"/>
          <p:nvPr/>
        </p:nvSpPr>
        <p:spPr bwMode="auto">
          <a:xfrm>
            <a:off x="275541" y="5746867"/>
            <a:ext cx="6276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同時，還是有比較少的電子會跳上導帶，</a:t>
            </a:r>
          </a:p>
        </p:txBody>
      </p:sp>
      <mc:AlternateContent xmlns:mc="http://schemas.openxmlformats.org/markup-compatibility/2006" xmlns:a14="http://schemas.microsoft.com/office/drawing/2010/main">
        <mc:Choice Requires="a14">
          <p:sp>
            <p:nvSpPr>
              <p:cNvPr id="22" name="文字方塊 3">
                <a:extLst>
                  <a:ext uri="{FF2B5EF4-FFF2-40B4-BE49-F238E27FC236}">
                    <a16:creationId xmlns:a16="http://schemas.microsoft.com/office/drawing/2014/main" id="{786CEEED-CFE7-E8D1-8048-185F7885AE16}"/>
                  </a:ext>
                </a:extLst>
              </p:cNvPr>
              <p:cNvSpPr txBox="1"/>
              <p:nvPr/>
            </p:nvSpPr>
            <p:spPr bwMode="auto">
              <a:xfrm>
                <a:off x="237142" y="6185924"/>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在導帶上，這些電子的數量大致是波茲曼分佈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r>
                          <a:rPr lang="en-US" altLang="zh-TW" sz="1800" b="0" i="1" smtClean="0">
                            <a:latin typeface="Cambria Math" panose="02040503050406030204" pitchFamily="18" charset="0"/>
                            <a:ea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2" name="文字方塊 3">
                <a:extLst>
                  <a:ext uri="{FF2B5EF4-FFF2-40B4-BE49-F238E27FC236}">
                    <a16:creationId xmlns:a16="http://schemas.microsoft.com/office/drawing/2014/main" id="{786CEEED-CFE7-E8D1-8048-185F7885AE16}"/>
                  </a:ext>
                </a:extLst>
              </p:cNvPr>
              <p:cNvSpPr txBox="1">
                <a:spLocks noRot="1" noChangeAspect="1" noMove="1" noResize="1" noEditPoints="1" noAdjustHandles="1" noChangeArrowheads="1" noChangeShapeType="1" noTextEdit="1"/>
              </p:cNvSpPr>
              <p:nvPr/>
            </p:nvSpPr>
            <p:spPr bwMode="auto">
              <a:xfrm>
                <a:off x="237142" y="6185924"/>
                <a:ext cx="7142437" cy="392993"/>
              </a:xfrm>
              <a:prstGeom prst="rect">
                <a:avLst/>
              </a:prstGeom>
              <a:blipFill>
                <a:blip r:embed="rId7"/>
                <a:stretch>
                  <a:fillRect l="-709" t="-6452" b="-22581"/>
                </a:stretch>
              </a:blipFill>
              <a:ln w="9525">
                <a:noFill/>
                <a:miter lim="800000"/>
                <a:headEnd/>
                <a:tailEnd/>
              </a:ln>
            </p:spPr>
            <p:txBody>
              <a:bodyPr/>
              <a:lstStyle/>
              <a:p>
                <a:r>
                  <a:rPr lang="en-TW">
                    <a:noFill/>
                  </a:rPr>
                  <a:t> </a:t>
                </a:r>
              </a:p>
            </p:txBody>
          </p:sp>
        </mc:Fallback>
      </mc:AlternateContent>
      <p:sp>
        <p:nvSpPr>
          <p:cNvPr id="23" name="文字方塊 4">
            <a:extLst>
              <a:ext uri="{FF2B5EF4-FFF2-40B4-BE49-F238E27FC236}">
                <a16:creationId xmlns:a16="http://schemas.microsoft.com/office/drawing/2014/main" id="{724BBCFE-E060-754A-5E3D-8ADB44DD7A86}"/>
              </a:ext>
            </a:extLst>
          </p:cNvPr>
          <p:cNvSpPr txBox="1"/>
          <p:nvPr/>
        </p:nvSpPr>
        <p:spPr bwMode="auto">
          <a:xfrm>
            <a:off x="275541" y="5336188"/>
            <a:ext cx="8328907" cy="369332"/>
          </a:xfrm>
          <a:prstGeom prst="rect">
            <a:avLst/>
          </a:prstGeom>
          <a:noFill/>
          <a:ln w="9525">
            <a:noFill/>
            <a:miter lim="800000"/>
            <a:headEnd/>
            <a:tailEnd/>
          </a:ln>
        </p:spPr>
        <p:txBody>
          <a:bodyPr wrap="square" rtlCol="0">
            <a:spAutoFit/>
          </a:bodyPr>
          <a:lstStyle/>
          <a:p>
            <a:pPr>
              <a:spcBef>
                <a:spcPct val="50000"/>
              </a:spcBef>
            </a:pPr>
            <a:r>
              <a:rPr lang="en-US" altLang="zh-TW" sz="1800" dirty="0">
                <a:cs typeface="Times New Roman" panose="02020603050405020304" pitchFamily="18" charset="0"/>
              </a:rPr>
              <a:t>p type</a:t>
            </a:r>
            <a:r>
              <a:rPr lang="zh-TW" altLang="en-US" sz="1800" dirty="0"/>
              <a:t>半導體內，電子從價帶跳上</a:t>
            </a:r>
            <a:r>
              <a:rPr lang="en-US" altLang="zh-TW" sz="1800" dirty="0">
                <a:cs typeface="Times New Roman" panose="02020603050405020304" pitchFamily="18" charset="0"/>
              </a:rPr>
              <a:t>Acceptor</a:t>
            </a:r>
            <a:r>
              <a:rPr lang="zh-TW" altLang="en-US" sz="1800" dirty="0">
                <a:cs typeface="Times New Roman" panose="02020603050405020304" pitchFamily="18" charset="0"/>
              </a:rPr>
              <a:t> </a:t>
            </a:r>
            <a:r>
              <a:rPr lang="en-US" altLang="zh-TW" sz="1800" dirty="0">
                <a:cs typeface="Times New Roman" panose="02020603050405020304" pitchFamily="18" charset="0"/>
              </a:rPr>
              <a:t>Level</a:t>
            </a:r>
            <a:r>
              <a:rPr lang="zh-TW" altLang="en-US" sz="1800" dirty="0"/>
              <a:t>，也同理在價帶有電洞的分佈。</a:t>
            </a:r>
          </a:p>
        </p:txBody>
      </p:sp>
      <p:sp>
        <p:nvSpPr>
          <p:cNvPr id="24" name="TextBox 23">
            <a:extLst>
              <a:ext uri="{FF2B5EF4-FFF2-40B4-BE49-F238E27FC236}">
                <a16:creationId xmlns:a16="http://schemas.microsoft.com/office/drawing/2014/main" id="{CBF0CE5E-7E7B-D98B-8AEE-9A9FD91B16D7}"/>
              </a:ext>
            </a:extLst>
          </p:cNvPr>
          <p:cNvSpPr txBox="1"/>
          <p:nvPr/>
        </p:nvSpPr>
        <p:spPr bwMode="auto">
          <a:xfrm>
            <a:off x="267640" y="101438"/>
            <a:ext cx="5951929"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室溫下，雜質半導體內的電子與電洞分佈：</a:t>
            </a:r>
          </a:p>
        </p:txBody>
      </p:sp>
    </p:spTree>
    <p:extLst>
      <p:ext uri="{BB962C8B-B14F-4D97-AF65-F5344CB8AC3E}">
        <p14:creationId xmlns:p14="http://schemas.microsoft.com/office/powerpoint/2010/main" val="20973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p:bldP spid="22" grpId="0"/>
      <p:bldP spid="2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1340768"/>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bwMode="auto">
          <a:xfrm>
            <a:off x="554252" y="764704"/>
            <a:ext cx="803549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將不同型的半導體組合在一起可以製造出各式半導體元件來控制電路中的電流：</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340768"/>
            <a:ext cx="21145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75" y="3717032"/>
            <a:ext cx="2440335" cy="244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23605"/>
            <a:ext cx="2863585" cy="214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7" y="3776942"/>
            <a:ext cx="2922929" cy="204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bwMode="auto">
          <a:xfrm>
            <a:off x="3152775" y="6237312"/>
            <a:ext cx="3473119" cy="369332"/>
          </a:xfrm>
          <a:prstGeom prst="rect">
            <a:avLst/>
          </a:prstGeom>
          <a:noFill/>
          <a:ln w="9525">
            <a:noFill/>
            <a:miter lim="800000"/>
            <a:headEnd/>
            <a:tailEnd/>
          </a:ln>
        </p:spPr>
        <p:txBody>
          <a:bodyPr wrap="square" rtlCol="0">
            <a:spAutoFit/>
          </a:bodyPr>
          <a:lstStyle/>
          <a:p>
            <a:pPr>
              <a:spcBef>
                <a:spcPct val="50000"/>
              </a:spcBef>
            </a:pPr>
            <a:r>
              <a:rPr lang="en-US" altLang="zh-TW" sz="1800" dirty="0"/>
              <a:t>Integrated Circuit IC </a:t>
            </a:r>
            <a:r>
              <a:rPr lang="zh-TW" altLang="en-US" sz="1800" dirty="0"/>
              <a:t>積體電路</a:t>
            </a:r>
            <a:endParaRPr lang="zh-CN" altLang="en-US" sz="1800" dirty="0"/>
          </a:p>
        </p:txBody>
      </p:sp>
    </p:spTree>
    <p:extLst>
      <p:ext uri="{BB962C8B-B14F-4D97-AF65-F5344CB8AC3E}">
        <p14:creationId xmlns:p14="http://schemas.microsoft.com/office/powerpoint/2010/main" val="3145991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683599" y="2094134"/>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671660" y="1603224"/>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671660" y="1603224"/>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4" name="文字方塊 3"/>
          <p:cNvSpPr txBox="1"/>
          <p:nvPr/>
        </p:nvSpPr>
        <p:spPr bwMode="auto">
          <a:xfrm>
            <a:off x="755576" y="5373216"/>
            <a:ext cx="80982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Forward Bias</a:t>
            </a:r>
            <a:r>
              <a:rPr lang="zh-TW" altLang="en-US" sz="1800" dirty="0"/>
              <a:t>流向，電子流入</a:t>
            </a:r>
            <a:r>
              <a:rPr lang="en-US" altLang="zh-TW" sz="1800" dirty="0"/>
              <a:t>n</a:t>
            </a:r>
            <a:r>
              <a:rPr lang="zh-TW" altLang="en-US" sz="1800" dirty="0"/>
              <a:t>，可以推動原來傳帶中電子流動。</a:t>
            </a:r>
          </a:p>
        </p:txBody>
      </p:sp>
      <p:sp>
        <p:nvSpPr>
          <p:cNvPr id="13" name="文字方塊 3">
            <a:extLst>
              <a:ext uri="{FF2B5EF4-FFF2-40B4-BE49-F238E27FC236}">
                <a16:creationId xmlns:a16="http://schemas.microsoft.com/office/drawing/2014/main" id="{E010C9F8-CFD3-E6A3-596D-A15B00E2F204}"/>
              </a:ext>
            </a:extLst>
          </p:cNvPr>
          <p:cNvSpPr txBox="1"/>
          <p:nvPr/>
        </p:nvSpPr>
        <p:spPr bwMode="auto">
          <a:xfrm>
            <a:off x="753734" y="5722126"/>
            <a:ext cx="820759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同時，電子從</a:t>
            </a:r>
            <a:r>
              <a:rPr lang="en-US" altLang="zh-TW" sz="1800" dirty="0"/>
              <a:t>p</a:t>
            </a:r>
            <a:r>
              <a:rPr lang="zh-TW" altLang="en-US" sz="1800" dirty="0"/>
              <a:t>流走，等於加入電洞，電洞在</a:t>
            </a:r>
            <a:r>
              <a:rPr lang="en-US" altLang="zh-TW" sz="1800" dirty="0"/>
              <a:t>p</a:t>
            </a:r>
            <a:r>
              <a:rPr lang="zh-TW" altLang="en-US" sz="1800" dirty="0"/>
              <a:t>中可以流動到介面，與電子抵消。</a:t>
            </a:r>
          </a:p>
        </p:txBody>
      </p:sp>
      <p:pic>
        <p:nvPicPr>
          <p:cNvPr id="14" name="Picture 2" descr="Z:\Dropbox\Documents\課程\Young\Chapter42\A_Images\A_Figures_and_Photos\42_26_Figure.jpg">
            <a:extLst>
              <a:ext uri="{FF2B5EF4-FFF2-40B4-BE49-F238E27FC236}">
                <a16:creationId xmlns:a16="http://schemas.microsoft.com/office/drawing/2014/main" id="{DFB7B1D2-DD50-9FCB-C4AA-2E0858C09C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454" b="2239"/>
          <a:stretch/>
        </p:blipFill>
        <p:spPr bwMode="auto">
          <a:xfrm>
            <a:off x="4737172" y="2177831"/>
            <a:ext cx="2709815"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6A068E2-C9A9-1616-4E7F-E31AE4EC25A6}"/>
              </a:ext>
            </a:extLst>
          </p:cNvPr>
          <p:cNvCxnSpPr/>
          <p:nvPr/>
        </p:nvCxnSpPr>
        <p:spPr>
          <a:xfrm flipH="1">
            <a:off x="3147597" y="2763637"/>
            <a:ext cx="3056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BA2CA48-C447-A806-C5DD-E9835B040779}"/>
              </a:ext>
            </a:extLst>
          </p:cNvPr>
          <p:cNvSpPr/>
          <p:nvPr/>
        </p:nvSpPr>
        <p:spPr>
          <a:xfrm>
            <a:off x="3506192" y="2691629"/>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6" name="Picture 2">
            <a:extLst>
              <a:ext uri="{FF2B5EF4-FFF2-40B4-BE49-F238E27FC236}">
                <a16:creationId xmlns:a16="http://schemas.microsoft.com/office/drawing/2014/main" id="{E2DF3010-2409-5285-3A8B-C29FBF02BF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710503" y="848176"/>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2590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66267" y="1679377"/>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54328" y="1188467"/>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54328" y="1188467"/>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sp>
        <p:nvSpPr>
          <p:cNvPr id="10" name="文字方塊 9"/>
          <p:cNvSpPr txBox="1"/>
          <p:nvPr/>
        </p:nvSpPr>
        <p:spPr bwMode="auto">
          <a:xfrm>
            <a:off x="854328" y="5189221"/>
            <a:ext cx="81821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在</a:t>
            </a:r>
            <a:r>
              <a:rPr lang="en-US" altLang="zh-TW" sz="1800" dirty="0"/>
              <a:t>Reverse Bias</a:t>
            </a:r>
            <a:r>
              <a:rPr lang="zh-TW" altLang="en-US" sz="1800" dirty="0"/>
              <a:t>流向，電子從左流入</a:t>
            </a:r>
            <a:r>
              <a:rPr lang="en-US" altLang="zh-TW" sz="1800" dirty="0"/>
              <a:t>p</a:t>
            </a:r>
            <a:r>
              <a:rPr lang="zh-TW" altLang="en-US" sz="1800" dirty="0"/>
              <a:t>，只能填入電洞，能傳導的電洞反而消失了。</a:t>
            </a:r>
          </a:p>
        </p:txBody>
      </p:sp>
      <p:sp>
        <p:nvSpPr>
          <p:cNvPr id="5" name="文字方塊 4"/>
          <p:cNvSpPr txBox="1"/>
          <p:nvPr/>
        </p:nvSpPr>
        <p:spPr bwMode="auto">
          <a:xfrm>
            <a:off x="866266" y="5662989"/>
            <a:ext cx="72561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而</a:t>
            </a:r>
            <a:r>
              <a:rPr lang="en-US" altLang="zh-TW" sz="1800" dirty="0"/>
              <a:t>p</a:t>
            </a:r>
            <a:r>
              <a:rPr lang="zh-TW" altLang="en-US" sz="1800" dirty="0"/>
              <a:t>中的電子，根本無法流動。因此電子幾乎無法流過</a:t>
            </a:r>
            <a:r>
              <a:rPr lang="en-US" altLang="zh-TW" sz="1800" dirty="0"/>
              <a:t>p </a:t>
            </a:r>
            <a:r>
              <a:rPr lang="zh-TW" altLang="en-US" sz="1800" dirty="0"/>
              <a:t>，到達介面。</a:t>
            </a:r>
          </a:p>
        </p:txBody>
      </p:sp>
      <p:pic>
        <p:nvPicPr>
          <p:cNvPr id="9"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74" t="31158" r="32977" b="60562"/>
          <a:stretch/>
        </p:blipFill>
        <p:spPr bwMode="auto">
          <a:xfrm rot="10800000">
            <a:off x="1911826" y="3839617"/>
            <a:ext cx="1257302" cy="57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2" t="19835" r="93053" b="71885"/>
          <a:stretch/>
        </p:blipFill>
        <p:spPr bwMode="auto">
          <a:xfrm rot="10800000">
            <a:off x="906557" y="3047529"/>
            <a:ext cx="207453" cy="574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Dropbox\Documents\課程\Young\Chapter42\A_Images\A_Figures_and_Photos\42_27_Figure.jpg">
            <a:extLst>
              <a:ext uri="{FF2B5EF4-FFF2-40B4-BE49-F238E27FC236}">
                <a16:creationId xmlns:a16="http://schemas.microsoft.com/office/drawing/2014/main" id="{8027A5BC-B492-F454-3A68-FBDF721F8C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523" b="2838"/>
          <a:stretch/>
        </p:blipFill>
        <p:spPr bwMode="auto">
          <a:xfrm>
            <a:off x="4823297" y="2564904"/>
            <a:ext cx="2731759" cy="15841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8091BB42-A601-60B3-6E08-063771DAFBEC}"/>
              </a:ext>
            </a:extLst>
          </p:cNvPr>
          <p:cNvCxnSpPr>
            <a:cxnSpLocks/>
          </p:cNvCxnSpPr>
          <p:nvPr/>
        </p:nvCxnSpPr>
        <p:spPr>
          <a:xfrm>
            <a:off x="1071658" y="2420888"/>
            <a:ext cx="3319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C70E172-DB68-A65F-99EE-74B77A0FA05E}"/>
              </a:ext>
            </a:extLst>
          </p:cNvPr>
          <p:cNvSpPr/>
          <p:nvPr/>
        </p:nvSpPr>
        <p:spPr>
          <a:xfrm>
            <a:off x="1491928" y="2348880"/>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7" name="Picture 2">
            <a:extLst>
              <a:ext uri="{FF2B5EF4-FFF2-40B4-BE49-F238E27FC236}">
                <a16:creationId xmlns:a16="http://schemas.microsoft.com/office/drawing/2014/main" id="{83673335-9781-2F54-93BB-D2AA098FA4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251"/>
          <a:stretch/>
        </p:blipFill>
        <p:spPr bwMode="auto">
          <a:xfrm flipH="1">
            <a:off x="906557" y="477017"/>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5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54642"/>
          <a:stretch/>
        </p:blipFill>
        <p:spPr bwMode="auto">
          <a:xfrm>
            <a:off x="827584" y="2492896"/>
            <a:ext cx="3348421" cy="3147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bwMode="auto">
              <a:xfrm>
                <a:off x="815645" y="2001986"/>
                <a:ext cx="7268112" cy="369332"/>
              </a:xfrm>
              <a:prstGeom prst="rect">
                <a:avLst/>
              </a:prstGeom>
              <a:noFill/>
              <a:ln w="9525">
                <a:noFill/>
                <a:miter lim="800000"/>
                <a:headEnd/>
                <a:tailEnd/>
              </a:ln>
            </p:spPr>
            <p:txBody>
              <a:bodyPr wrap="square" rtlCol="0">
                <a:spAutoFit/>
              </a:bodyPr>
              <a:lstStyle/>
              <a:p>
                <a:pPr>
                  <a:spcBef>
                    <a:spcPct val="50000"/>
                  </a:spcBef>
                </a:pPr>
                <a:r>
                  <a:rPr lang="en-US" altLang="zh-TW" sz="1800" dirty="0"/>
                  <a:t>p-n Junction, Diode</a:t>
                </a:r>
                <a:r>
                  <a:rPr lang="zh-TW" altLang="en-US" sz="1800" dirty="0"/>
                  <a:t>二極體：電流只能朝單一方向</a:t>
                </a:r>
                <a:r>
                  <a:rPr lang="en-US" altLang="zh-TW" sz="1800" dirty="0"/>
                  <a:t>p</a:t>
                </a:r>
                <a14:m>
                  <m:oMath xmlns:m="http://schemas.openxmlformats.org/officeDocument/2006/math">
                    <m:r>
                      <a:rPr lang="en-US" altLang="zh-TW" sz="1800" i="1" dirty="0" smtClean="0">
                        <a:latin typeface="Cambria Math" panose="02040503050406030204" pitchFamily="18" charset="0"/>
                        <a:ea typeface="Cambria Math" panose="02040503050406030204" pitchFamily="18" charset="0"/>
                      </a:rPr>
                      <m:t>→</m:t>
                    </m:r>
                  </m:oMath>
                </a14:m>
                <a:r>
                  <a:rPr lang="en-US" altLang="zh-TW" sz="1800" dirty="0"/>
                  <a:t>n</a:t>
                </a:r>
                <a:r>
                  <a:rPr lang="zh-TW" altLang="en-US" sz="1800" dirty="0"/>
                  <a:t>流動！整流器</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815645" y="2001986"/>
                <a:ext cx="7268112" cy="369332"/>
              </a:xfrm>
              <a:prstGeom prst="rect">
                <a:avLst/>
              </a:prstGeom>
              <a:blipFill>
                <a:blip r:embed="rId3"/>
                <a:stretch>
                  <a:fillRect l="-698" t="-6667" b="-23333"/>
                </a:stretch>
              </a:blipFill>
              <a:ln w="9525">
                <a:noFill/>
                <a:miter lim="800000"/>
                <a:headEnd/>
                <a:tailEnd/>
              </a:ln>
            </p:spPr>
            <p:txBody>
              <a:bodyPr/>
              <a:lstStyle/>
              <a:p>
                <a:r>
                  <a:rPr lang="en-TW">
                    <a:noFill/>
                  </a:rPr>
                  <a:t> </a:t>
                </a:r>
              </a:p>
            </p:txBody>
          </p:sp>
        </mc:Fallback>
      </mc:AlternateContent>
      <p:pic>
        <p:nvPicPr>
          <p:cNvPr id="8" name="Picture 2" descr="Z:\Dropbox\Documents\課程\Young\Chapter42\A_Images\A_Figures_and_Photos\42_2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82"/>
          <a:stretch/>
        </p:blipFill>
        <p:spPr bwMode="auto">
          <a:xfrm>
            <a:off x="5469421" y="2514327"/>
            <a:ext cx="2880984" cy="314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251"/>
          <a:stretch/>
        </p:blipFill>
        <p:spPr bwMode="auto">
          <a:xfrm flipH="1">
            <a:off x="843859" y="1124744"/>
            <a:ext cx="1442872" cy="69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5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947BF0-F237-8007-0DDE-B8C5946EA3B5}"/>
              </a:ext>
            </a:extLst>
          </p:cNvPr>
          <p:cNvPicPr>
            <a:picLocks noChangeAspect="1"/>
          </p:cNvPicPr>
          <p:nvPr/>
        </p:nvPicPr>
        <p:blipFill>
          <a:blip r:embed="rId2"/>
          <a:stretch>
            <a:fillRect/>
          </a:stretch>
        </p:blipFill>
        <p:spPr>
          <a:xfrm>
            <a:off x="827584" y="1700808"/>
            <a:ext cx="6141910" cy="2916706"/>
          </a:xfrm>
          <a:prstGeom prst="rect">
            <a:avLst/>
          </a:prstGeom>
        </p:spPr>
      </p:pic>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8289" b="32527"/>
          <a:stretch/>
        </p:blipFill>
        <p:spPr bwMode="auto">
          <a:xfrm flipH="1">
            <a:off x="7144093" y="3426537"/>
            <a:ext cx="1238827" cy="119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71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22688" y="2352315"/>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722688" y="5095185"/>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722688" y="116102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順向 </a:t>
            </a:r>
            <a:r>
              <a:rPr lang="en-US" altLang="zh-TW" sz="1800" dirty="0"/>
              <a:t>Forward Bias</a:t>
            </a:r>
            <a:endParaRPr lang="zh-TW" altLang="en-US" sz="1800" dirty="0"/>
          </a:p>
        </p:txBody>
      </p:sp>
      <p:sp>
        <p:nvSpPr>
          <p:cNvPr id="8" name="文字方塊 7"/>
          <p:cNvSpPr txBox="1"/>
          <p:nvPr/>
        </p:nvSpPr>
        <p:spPr bwMode="auto">
          <a:xfrm>
            <a:off x="739732" y="3960952"/>
            <a:ext cx="201622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逆向 </a:t>
            </a:r>
            <a:r>
              <a:rPr lang="en-US" altLang="zh-TW" sz="1800" dirty="0"/>
              <a:t>Reverse Bias</a:t>
            </a:r>
            <a:endParaRPr lang="zh-TW" altLang="en-US" sz="1800" dirty="0"/>
          </a:p>
        </p:txBody>
      </p:sp>
      <p:sp>
        <p:nvSpPr>
          <p:cNvPr id="3" name="文字方塊 2"/>
          <p:cNvSpPr txBox="1"/>
          <p:nvPr/>
        </p:nvSpPr>
        <p:spPr bwMode="auto">
          <a:xfrm>
            <a:off x="722721" y="1534893"/>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n</a:t>
            </a:r>
            <a:r>
              <a:rPr lang="zh-TW" altLang="en-US" sz="1800" dirty="0"/>
              <a:t>，傳到介面，正好從右邊填補了離開的電子，電子可繼續向左滲透。</a:t>
            </a:r>
          </a:p>
        </p:txBody>
      </p:sp>
      <p:sp>
        <p:nvSpPr>
          <p:cNvPr id="4" name="矩形 3"/>
          <p:cNvSpPr/>
          <p:nvPr/>
        </p:nvSpPr>
        <p:spPr>
          <a:xfrm>
            <a:off x="722688" y="1913105"/>
            <a:ext cx="3997172" cy="369332"/>
          </a:xfrm>
          <a:prstGeom prst="rect">
            <a:avLst/>
          </a:prstGeom>
        </p:spPr>
        <p:txBody>
          <a:bodyPr wrap="square">
            <a:spAutoFit/>
          </a:bodyPr>
          <a:lstStyle/>
          <a:p>
            <a:pPr>
              <a:spcBef>
                <a:spcPct val="50000"/>
              </a:spcBef>
            </a:pPr>
            <a:r>
              <a:rPr lang="zh-TW" altLang="en-US" sz="1800" dirty="0"/>
              <a:t>因此電子繼續流入</a:t>
            </a:r>
            <a:r>
              <a:rPr lang="en-US" altLang="zh-TW" sz="1800" dirty="0"/>
              <a:t>p</a:t>
            </a:r>
            <a:r>
              <a:rPr lang="zh-TW" altLang="en-US" sz="1800" dirty="0"/>
              <a:t>。電流可以流動。</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a:stretch/>
        </p:blipFill>
        <p:spPr bwMode="auto">
          <a:xfrm>
            <a:off x="3820719" y="2352315"/>
            <a:ext cx="866218" cy="2030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820719" y="4950736"/>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bwMode="auto">
          <a:xfrm>
            <a:off x="750717" y="260815"/>
            <a:ext cx="321401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如此則通電時，方向不同，</a:t>
            </a:r>
            <a:endParaRPr lang="zh-CN" altLang="en-US" sz="1800" dirty="0"/>
          </a:p>
        </p:txBody>
      </p:sp>
      <p:sp>
        <p:nvSpPr>
          <p:cNvPr id="7" name="文字方塊 6"/>
          <p:cNvSpPr txBox="1"/>
          <p:nvPr/>
        </p:nvSpPr>
        <p:spPr bwMode="auto">
          <a:xfrm>
            <a:off x="750717" y="630147"/>
            <a:ext cx="307000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結果完全不同！</a:t>
            </a:r>
            <a:endParaRPr lang="zh-CN" altLang="en-US" sz="1800" dirty="0"/>
          </a:p>
        </p:txBody>
      </p:sp>
      <p:pic>
        <p:nvPicPr>
          <p:cNvPr id="14" name="Picture 2" descr="Z:\Dropbox\Documents\課程\Halliday10E\Image Gallery\CH41\halliday_10e_fig_41_12.jpg">
            <a:extLst>
              <a:ext uri="{FF2B5EF4-FFF2-40B4-BE49-F238E27FC236}">
                <a16:creationId xmlns:a16="http://schemas.microsoft.com/office/drawing/2014/main" id="{35BB049D-81DF-AF4D-A040-8925F94E34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428" r="22776" b="32527"/>
          <a:stretch/>
        </p:blipFill>
        <p:spPr bwMode="auto">
          <a:xfrm>
            <a:off x="4710142" y="182071"/>
            <a:ext cx="3256604" cy="132673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2">
            <a:extLst>
              <a:ext uri="{FF2B5EF4-FFF2-40B4-BE49-F238E27FC236}">
                <a16:creationId xmlns:a16="http://schemas.microsoft.com/office/drawing/2014/main" id="{36D5D808-7673-A442-8E36-C13B955BB38E}"/>
              </a:ext>
            </a:extLst>
          </p:cNvPr>
          <p:cNvSpPr txBox="1"/>
          <p:nvPr/>
        </p:nvSpPr>
        <p:spPr bwMode="auto">
          <a:xfrm>
            <a:off x="722721" y="4314186"/>
            <a:ext cx="8064428"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電子越過</a:t>
            </a:r>
            <a:r>
              <a:rPr lang="en-US" altLang="zh-TW" sz="1800" dirty="0"/>
              <a:t>p</a:t>
            </a:r>
            <a:r>
              <a:rPr lang="zh-TW" altLang="en-US" sz="1800" dirty="0"/>
              <a:t>，傳到介面，現在卻與從右邊滲透過來的電子擠在一起，搶奪電洞。</a:t>
            </a:r>
          </a:p>
        </p:txBody>
      </p:sp>
      <p:sp>
        <p:nvSpPr>
          <p:cNvPr id="9" name="Rectangle 8">
            <a:extLst>
              <a:ext uri="{FF2B5EF4-FFF2-40B4-BE49-F238E27FC236}">
                <a16:creationId xmlns:a16="http://schemas.microsoft.com/office/drawing/2014/main" id="{319BCF62-A749-A848-AF52-4794BC87FB6B}"/>
              </a:ext>
            </a:extLst>
          </p:cNvPr>
          <p:cNvSpPr/>
          <p:nvPr/>
        </p:nvSpPr>
        <p:spPr>
          <a:xfrm>
            <a:off x="722688" y="4627761"/>
            <a:ext cx="5262979" cy="369332"/>
          </a:xfrm>
          <a:prstGeom prst="rect">
            <a:avLst/>
          </a:prstGeom>
        </p:spPr>
        <p:txBody>
          <a:bodyPr wrap="none">
            <a:spAutoFit/>
          </a:bodyPr>
          <a:lstStyle/>
          <a:p>
            <a:r>
              <a:rPr lang="zh-TW" altLang="en-US" sz="1800" dirty="0"/>
              <a:t>介面上的電洞數量有限，電子無法繼續向右傳導。</a:t>
            </a:r>
            <a:endParaRPr lang="en-TW" sz="1800" dirty="0"/>
          </a:p>
        </p:txBody>
      </p:sp>
    </p:spTree>
    <p:extLst>
      <p:ext uri="{BB962C8B-B14F-4D97-AF65-F5344CB8AC3E}">
        <p14:creationId xmlns:p14="http://schemas.microsoft.com/office/powerpoint/2010/main" val="410308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28F4F1-C3A0-CBF1-202C-73FAA62DD835}"/>
              </a:ext>
            </a:extLst>
          </p:cNvPr>
          <p:cNvPicPr>
            <a:picLocks noChangeAspect="1"/>
          </p:cNvPicPr>
          <p:nvPr/>
        </p:nvPicPr>
        <p:blipFill rotWithShape="1">
          <a:blip r:embed="rId2"/>
          <a:srcRect t="1" b="1447"/>
          <a:stretch/>
        </p:blipFill>
        <p:spPr>
          <a:xfrm>
            <a:off x="683568" y="1556792"/>
            <a:ext cx="7544713" cy="2952328"/>
          </a:xfrm>
          <a:prstGeom prst="rect">
            <a:avLst/>
          </a:prstGeom>
        </p:spPr>
      </p:pic>
    </p:spTree>
    <p:extLst>
      <p:ext uri="{BB962C8B-B14F-4D97-AF65-F5344CB8AC3E}">
        <p14:creationId xmlns:p14="http://schemas.microsoft.com/office/powerpoint/2010/main" val="2182848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88262-557B-B92E-9736-40FD4B264EC8}"/>
              </a:ext>
            </a:extLst>
          </p:cNvPr>
          <p:cNvSpPr/>
          <p:nvPr/>
        </p:nvSpPr>
        <p:spPr>
          <a:xfrm>
            <a:off x="4470457" y="142708"/>
            <a:ext cx="4643476" cy="6552728"/>
          </a:xfrm>
          <a:prstGeom prst="rect">
            <a:avLst/>
          </a:prstGeom>
          <a:solidFill>
            <a:srgbClr val="E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8"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r="28069" b="70010"/>
          <a:stretch/>
        </p:blipFill>
        <p:spPr bwMode="auto">
          <a:xfrm>
            <a:off x="77352" y="2646813"/>
            <a:ext cx="292211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Z:\Dropbox\Documents\課程\Halliday10E\Image Gallery\CH41\halliday_10e_fig_41_15.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80" t="50469" r="28069" b="20332"/>
          <a:stretch/>
        </p:blipFill>
        <p:spPr bwMode="auto">
          <a:xfrm>
            <a:off x="114415" y="5034451"/>
            <a:ext cx="2957942" cy="149190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84040" y="1029706"/>
            <a:ext cx="35197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加上順向電壓 </a:t>
            </a:r>
            <a:r>
              <a:rPr lang="en-US" altLang="zh-TW" sz="1800" dirty="0"/>
              <a:t>Forward Bias</a:t>
            </a:r>
            <a:r>
              <a:rPr lang="zh-TW" altLang="en-US" sz="1800" dirty="0"/>
              <a:t>，</a:t>
            </a:r>
          </a:p>
        </p:txBody>
      </p:sp>
      <p:sp>
        <p:nvSpPr>
          <p:cNvPr id="8" name="文字方塊 7"/>
          <p:cNvSpPr txBox="1"/>
          <p:nvPr/>
        </p:nvSpPr>
        <p:spPr bwMode="auto">
          <a:xfrm>
            <a:off x="77352" y="4199222"/>
            <a:ext cx="3827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若加上逆向電壓 </a:t>
            </a:r>
            <a:r>
              <a:rPr lang="en-US" altLang="zh-TW" sz="1800" dirty="0"/>
              <a:t>Reverse Bias</a:t>
            </a:r>
            <a:endParaRPr lang="zh-TW" altLang="en-US" sz="1800" dirty="0"/>
          </a:p>
        </p:txBody>
      </p:sp>
      <p:sp>
        <p:nvSpPr>
          <p:cNvPr id="3" name="文字方塊 2"/>
          <p:cNvSpPr txBox="1"/>
          <p:nvPr/>
        </p:nvSpPr>
        <p:spPr bwMode="auto">
          <a:xfrm>
            <a:off x="102584" y="1365304"/>
            <a:ext cx="3519752"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內電子能量增加，</a:t>
            </a:r>
          </a:p>
        </p:txBody>
      </p:sp>
      <p:sp>
        <p:nvSpPr>
          <p:cNvPr id="4" name="矩形 3"/>
          <p:cNvSpPr/>
          <p:nvPr/>
        </p:nvSpPr>
        <p:spPr>
          <a:xfrm>
            <a:off x="82078" y="1745151"/>
            <a:ext cx="4335795" cy="369332"/>
          </a:xfrm>
          <a:prstGeom prst="rect">
            <a:avLst/>
          </a:prstGeom>
        </p:spPr>
        <p:txBody>
          <a:bodyPr wrap="square">
            <a:spAutoFit/>
          </a:bodyPr>
          <a:lstStyle/>
          <a:p>
            <a:pPr>
              <a:spcBef>
                <a:spcPct val="50000"/>
              </a:spcBef>
            </a:pPr>
            <a:r>
              <a:rPr lang="zh-TW" altLang="en-US" sz="1800" dirty="0"/>
              <a:t>有越多熱激發電子，具有足夠能量流入</a:t>
            </a:r>
            <a:r>
              <a:rPr lang="en-US" altLang="zh-TW" sz="1800" dirty="0"/>
              <a:t>p</a:t>
            </a:r>
            <a:r>
              <a:rPr lang="zh-TW" altLang="en-US" sz="1800" dirty="0"/>
              <a:t>。</a:t>
            </a:r>
          </a:p>
        </p:txBody>
      </p:sp>
      <p:sp>
        <p:nvSpPr>
          <p:cNvPr id="11" name="文字方塊 10"/>
          <p:cNvSpPr txBox="1"/>
          <p:nvPr/>
        </p:nvSpPr>
        <p:spPr bwMode="auto">
          <a:xfrm>
            <a:off x="90919" y="4579088"/>
            <a:ext cx="3403326" cy="369332"/>
          </a:xfrm>
          <a:prstGeom prst="rect">
            <a:avLst/>
          </a:prstGeom>
          <a:noFill/>
          <a:ln w="9525">
            <a:noFill/>
            <a:miter lim="800000"/>
            <a:headEnd/>
            <a:tailEnd/>
          </a:ln>
        </p:spPr>
        <p:txBody>
          <a:bodyPr wrap="square" rtlCol="0">
            <a:spAutoFit/>
          </a:bodyPr>
          <a:lstStyle/>
          <a:p>
            <a:pPr>
              <a:spcBef>
                <a:spcPct val="50000"/>
              </a:spcBef>
            </a:pPr>
            <a:r>
              <a:rPr lang="en-US" altLang="zh-TW" sz="1800" dirty="0"/>
              <a:t>n</a:t>
            </a:r>
            <a:r>
              <a:rPr lang="zh-TW" altLang="en-US" sz="1800" dirty="0"/>
              <a:t>內可以越過的電子大量減少。</a:t>
            </a:r>
          </a:p>
        </p:txBody>
      </p:sp>
      <p:pic>
        <p:nvPicPr>
          <p:cNvPr id="12" name="Picture 2" descr="Z:\Dropbox\Documents\課程\Young\Chapter42\A_Images\A_Figures_and_Photos\42_29_Fig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02" t="47282" b="7901"/>
          <a:stretch/>
        </p:blipFill>
        <p:spPr bwMode="auto">
          <a:xfrm>
            <a:off x="3046345" y="2620127"/>
            <a:ext cx="759457" cy="1513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Dropbox\Documents\課程\Young\Chapter42\A_Images\A_Figures_and_Photos\42_29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3040855" y="5039936"/>
            <a:ext cx="797570" cy="1486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D8B3EF-0C3B-8C14-5B31-4877AAEB4F9D}"/>
              </a:ext>
            </a:extLst>
          </p:cNvPr>
          <p:cNvPicPr>
            <a:picLocks noChangeAspect="1"/>
          </p:cNvPicPr>
          <p:nvPr/>
        </p:nvPicPr>
        <p:blipFill rotWithShape="1">
          <a:blip r:embed="rId5"/>
          <a:srcRect l="16607"/>
          <a:stretch/>
        </p:blipFill>
        <p:spPr>
          <a:xfrm rot="60000">
            <a:off x="4540613" y="201491"/>
            <a:ext cx="4517335" cy="6455016"/>
          </a:xfrm>
          <a:prstGeom prst="rect">
            <a:avLst/>
          </a:prstGeom>
        </p:spPr>
      </p:pic>
      <p:sp>
        <p:nvSpPr>
          <p:cNvPr id="17" name="TextBox 16">
            <a:extLst>
              <a:ext uri="{FF2B5EF4-FFF2-40B4-BE49-F238E27FC236}">
                <a16:creationId xmlns:a16="http://schemas.microsoft.com/office/drawing/2014/main" id="{4162C9C1-5C06-F6CA-F7E1-F19AA8A098D2}"/>
              </a:ext>
            </a:extLst>
          </p:cNvPr>
          <p:cNvSpPr txBox="1"/>
          <p:nvPr/>
        </p:nvSpPr>
        <p:spPr bwMode="auto">
          <a:xfrm>
            <a:off x="102584" y="2123398"/>
            <a:ext cx="4572000" cy="369332"/>
          </a:xfrm>
          <a:prstGeom prst="rect">
            <a:avLst/>
          </a:prstGeom>
          <a:noFill/>
          <a:ln w="9525">
            <a:noFill/>
            <a:miter lim="800000"/>
            <a:headEnd/>
            <a:tailEnd/>
          </a:ln>
        </p:spPr>
        <p:txBody>
          <a:bodyPr wrap="square">
            <a:spAutoFit/>
          </a:bodyPr>
          <a:lstStyle/>
          <a:p>
            <a:r>
              <a:rPr lang="zh-TW" altLang="en-US" sz="1800" dirty="0"/>
              <a:t>因此淨電流向右，且是指數遞增。</a:t>
            </a:r>
            <a:endParaRPr lang="en-TW" sz="1800" dirty="0"/>
          </a:p>
        </p:txBody>
      </p:sp>
      <p:cxnSp>
        <p:nvCxnSpPr>
          <p:cNvPr id="16" name="Straight Arrow Connector 15">
            <a:extLst>
              <a:ext uri="{FF2B5EF4-FFF2-40B4-BE49-F238E27FC236}">
                <a16:creationId xmlns:a16="http://schemas.microsoft.com/office/drawing/2014/main" id="{6D230607-217B-69CB-CB8C-92C72AAF9C0F}"/>
              </a:ext>
            </a:extLst>
          </p:cNvPr>
          <p:cNvCxnSpPr>
            <a:cxnSpLocks/>
          </p:cNvCxnSpPr>
          <p:nvPr/>
        </p:nvCxnSpPr>
        <p:spPr>
          <a:xfrm>
            <a:off x="4371387" y="2049986"/>
            <a:ext cx="2072821" cy="909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94171AA-D070-A718-20CC-A621E2115F42}"/>
              </a:ext>
            </a:extLst>
          </p:cNvPr>
          <p:cNvSpPr/>
          <p:nvPr/>
        </p:nvSpPr>
        <p:spPr>
          <a:xfrm>
            <a:off x="6444208" y="2780928"/>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1" name="Straight Arrow Connector 20">
            <a:extLst>
              <a:ext uri="{FF2B5EF4-FFF2-40B4-BE49-F238E27FC236}">
                <a16:creationId xmlns:a16="http://schemas.microsoft.com/office/drawing/2014/main" id="{E908366C-9FC6-5EA5-B71A-F8834503175F}"/>
              </a:ext>
            </a:extLst>
          </p:cNvPr>
          <p:cNvCxnSpPr>
            <a:cxnSpLocks/>
          </p:cNvCxnSpPr>
          <p:nvPr/>
        </p:nvCxnSpPr>
        <p:spPr>
          <a:xfrm>
            <a:off x="3275856" y="4675934"/>
            <a:ext cx="3284136" cy="4832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22AFA29-C834-2700-580A-5D3BE5E12EE3}"/>
              </a:ext>
            </a:extLst>
          </p:cNvPr>
          <p:cNvSpPr/>
          <p:nvPr/>
        </p:nvSpPr>
        <p:spPr>
          <a:xfrm>
            <a:off x="6559993" y="4952116"/>
            <a:ext cx="864096" cy="4141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5" name="Straight Arrow Connector 24">
            <a:extLst>
              <a:ext uri="{FF2B5EF4-FFF2-40B4-BE49-F238E27FC236}">
                <a16:creationId xmlns:a16="http://schemas.microsoft.com/office/drawing/2014/main" id="{9B832B68-2F72-4628-FED0-E533AB6A779B}"/>
              </a:ext>
            </a:extLst>
          </p:cNvPr>
          <p:cNvCxnSpPr>
            <a:cxnSpLocks/>
          </p:cNvCxnSpPr>
          <p:nvPr/>
        </p:nvCxnSpPr>
        <p:spPr>
          <a:xfrm>
            <a:off x="2109435" y="1550738"/>
            <a:ext cx="5558909" cy="23752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1">
            <a:extLst>
              <a:ext uri="{FF2B5EF4-FFF2-40B4-BE49-F238E27FC236}">
                <a16:creationId xmlns:a16="http://schemas.microsoft.com/office/drawing/2014/main" id="{5B2BB8ED-F880-1CD7-4631-E2383CB53B06}"/>
              </a:ext>
            </a:extLst>
          </p:cNvPr>
          <p:cNvSpPr txBox="1"/>
          <p:nvPr/>
        </p:nvSpPr>
        <p:spPr bwMode="auto">
          <a:xfrm>
            <a:off x="98370" y="182732"/>
            <a:ext cx="3897566" cy="369332"/>
          </a:xfrm>
          <a:prstGeom prst="rect">
            <a:avLst/>
          </a:prstGeom>
          <a:noFill/>
          <a:ln w="9525">
            <a:noFill/>
            <a:miter lim="800000"/>
            <a:headEnd/>
            <a:tailEnd/>
          </a:ln>
        </p:spPr>
        <p:txBody>
          <a:bodyPr wrap="square" rtlCol="0">
            <a:spAutoFit/>
          </a:bodyPr>
          <a:lstStyle/>
          <a:p>
            <a:pPr>
              <a:spcBef>
                <a:spcPct val="50000"/>
              </a:spcBef>
            </a:pPr>
            <a:r>
              <a:rPr lang="zh-TW" altLang="en-US" sz="1800" dirty="0"/>
              <a:t>無電壓時，熱激發的電子可以傳播：</a:t>
            </a:r>
          </a:p>
        </p:txBody>
      </p:sp>
      <p:sp>
        <p:nvSpPr>
          <p:cNvPr id="30" name="TextBox 29">
            <a:extLst>
              <a:ext uri="{FF2B5EF4-FFF2-40B4-BE49-F238E27FC236}">
                <a16:creationId xmlns:a16="http://schemas.microsoft.com/office/drawing/2014/main" id="{F1EF8747-B5F9-54CD-C0D7-2ECA05E2462D}"/>
              </a:ext>
            </a:extLst>
          </p:cNvPr>
          <p:cNvSpPr txBox="1"/>
          <p:nvPr/>
        </p:nvSpPr>
        <p:spPr bwMode="auto">
          <a:xfrm>
            <a:off x="84040" y="545141"/>
            <a:ext cx="3519752" cy="369332"/>
          </a:xfrm>
          <a:prstGeom prst="rect">
            <a:avLst/>
          </a:prstGeom>
          <a:noFill/>
          <a:ln w="9525">
            <a:noFill/>
            <a:miter lim="800000"/>
            <a:headEnd/>
            <a:tailEnd/>
          </a:ln>
        </p:spPr>
        <p:txBody>
          <a:bodyPr wrap="square">
            <a:spAutoFit/>
          </a:bodyPr>
          <a:lstStyle/>
          <a:p>
            <a:r>
              <a:rPr lang="zh-TW" altLang="en-US" sz="1800" dirty="0"/>
              <a:t>但往右與往左的電子大致抵消。</a:t>
            </a:r>
            <a:endParaRPr lang="en-TW" sz="1800" dirty="0"/>
          </a:p>
        </p:txBody>
      </p:sp>
    </p:spTree>
    <p:extLst>
      <p:ext uri="{BB962C8B-B14F-4D97-AF65-F5344CB8AC3E}">
        <p14:creationId xmlns:p14="http://schemas.microsoft.com/office/powerpoint/2010/main" val="6273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4" grpId="0"/>
      <p:bldP spid="11" grpId="0"/>
      <p:bldP spid="17" grpId="0"/>
      <p:bldP spid="18"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D646E-D317-1011-CCD9-8C83056209A4}"/>
              </a:ext>
            </a:extLst>
          </p:cNvPr>
          <p:cNvPicPr>
            <a:picLocks noChangeAspect="1"/>
          </p:cNvPicPr>
          <p:nvPr/>
        </p:nvPicPr>
        <p:blipFill>
          <a:blip r:embed="rId2"/>
          <a:stretch>
            <a:fillRect/>
          </a:stretch>
        </p:blipFill>
        <p:spPr>
          <a:xfrm>
            <a:off x="651726" y="1700808"/>
            <a:ext cx="7840547" cy="2808312"/>
          </a:xfrm>
          <a:prstGeom prst="rect">
            <a:avLst/>
          </a:prstGeom>
        </p:spPr>
      </p:pic>
    </p:spTree>
    <p:extLst>
      <p:ext uri="{BB962C8B-B14F-4D97-AF65-F5344CB8AC3E}">
        <p14:creationId xmlns:p14="http://schemas.microsoft.com/office/powerpoint/2010/main" val="157282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9"/>
          <p:cNvSpPr txBox="1">
            <a:spLocks noChangeArrowheads="1"/>
          </p:cNvSpPr>
          <p:nvPr/>
        </p:nvSpPr>
        <p:spPr bwMode="auto">
          <a:xfrm>
            <a:off x="4872415" y="1927639"/>
            <a:ext cx="367240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稱為電流密度：單位面積的電流。</a:t>
            </a:r>
          </a:p>
        </p:txBody>
      </p:sp>
      <p:sp>
        <p:nvSpPr>
          <p:cNvPr id="6149" name="Text Box 10"/>
          <p:cNvSpPr txBox="1">
            <a:spLocks noChangeArrowheads="1"/>
          </p:cNvSpPr>
          <p:nvPr/>
        </p:nvSpPr>
        <p:spPr bwMode="auto">
          <a:xfrm>
            <a:off x="3948124" y="836712"/>
            <a:ext cx="4392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電流一般會與垂直截面積成正比。</a:t>
            </a:r>
          </a:p>
        </p:txBody>
      </p:sp>
      <p:sp>
        <p:nvSpPr>
          <p:cNvPr id="6151" name="文字方塊 11"/>
          <p:cNvSpPr txBox="1">
            <a:spLocks noChangeArrowheads="1"/>
          </p:cNvSpPr>
          <p:nvPr/>
        </p:nvSpPr>
        <p:spPr bwMode="auto">
          <a:xfrm>
            <a:off x="3956051" y="3116393"/>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定電荷流動的方向為電流密度的方向</a:t>
            </a:r>
          </a:p>
        </p:txBody>
      </p:sp>
      <p:sp>
        <p:nvSpPr>
          <p:cNvPr id="6156" name="矩形 16"/>
          <p:cNvSpPr>
            <a:spLocks noChangeArrowheads="1"/>
          </p:cNvSpPr>
          <p:nvPr/>
        </p:nvSpPr>
        <p:spPr bwMode="auto">
          <a:xfrm>
            <a:off x="4007748" y="4001053"/>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導體各處都可以有一個當地的電流密度。</a:t>
            </a:r>
          </a:p>
        </p:txBody>
      </p:sp>
      <p:sp>
        <p:nvSpPr>
          <p:cNvPr id="3" name="矩形 2"/>
          <p:cNvSpPr/>
          <p:nvPr/>
        </p:nvSpPr>
        <p:spPr>
          <a:xfrm>
            <a:off x="3948124" y="1259920"/>
            <a:ext cx="4656324" cy="369332"/>
          </a:xfrm>
          <a:prstGeom prst="rect">
            <a:avLst/>
          </a:prstGeom>
        </p:spPr>
        <p:txBody>
          <a:bodyPr wrap="square">
            <a:spAutoFit/>
          </a:bodyPr>
          <a:lstStyle/>
          <a:p>
            <a:r>
              <a:rPr lang="zh-TW" altLang="en-US" sz="1800" dirty="0"/>
              <a:t>將電流除以面積，才代表當地電荷的流動。</a:t>
            </a:r>
          </a:p>
        </p:txBody>
      </p:sp>
      <p:sp>
        <p:nvSpPr>
          <p:cNvPr id="4" name="矩形 3"/>
          <p:cNvSpPr/>
          <p:nvPr/>
        </p:nvSpPr>
        <p:spPr>
          <a:xfrm>
            <a:off x="3956051" y="2565027"/>
            <a:ext cx="4880768" cy="369332"/>
          </a:xfrm>
          <a:prstGeom prst="rect">
            <a:avLst/>
          </a:prstGeom>
        </p:spPr>
        <p:txBody>
          <a:bodyPr wrap="square">
            <a:spAutoFit/>
          </a:bodyPr>
          <a:lstStyle/>
          <a:p>
            <a:r>
              <a:rPr lang="zh-TW" altLang="en-US" sz="1800" dirty="0"/>
              <a:t>電流密度代表當地電荷流動，可以給予一方向！</a:t>
            </a:r>
          </a:p>
        </p:txBody>
      </p:sp>
      <p:pic>
        <p:nvPicPr>
          <p:cNvPr id="16" name="圖片 3" descr="scan.jpg"/>
          <p:cNvPicPr>
            <a:picLocks noChangeAspect="1"/>
          </p:cNvPicPr>
          <p:nvPr/>
        </p:nvPicPr>
        <p:blipFill>
          <a:blip r:embed="rId2">
            <a:extLst>
              <a:ext uri="{28A0092B-C50C-407E-A947-70E740481C1C}">
                <a14:useLocalDpi xmlns:a14="http://schemas.microsoft.com/office/drawing/2010/main" val="0"/>
              </a:ext>
            </a:extLst>
          </a:blip>
          <a:srcRect l="3995" t="5873" r="6702" b="9268"/>
          <a:stretch>
            <a:fillRect/>
          </a:stretch>
        </p:blipFill>
        <p:spPr bwMode="auto">
          <a:xfrm>
            <a:off x="615888" y="3407678"/>
            <a:ext cx="3236032" cy="24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10"/>
              <p:cNvSpPr txBox="1">
                <a:spLocks noChangeArrowheads="1"/>
              </p:cNvSpPr>
              <p:nvPr/>
            </p:nvSpPr>
            <p:spPr bwMode="auto">
              <a:xfrm>
                <a:off x="4044794" y="4759953"/>
                <a:ext cx="2663825"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電流密度是位置</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𝑟</m:t>
                        </m:r>
                      </m:e>
                    </m:acc>
                  </m:oMath>
                </a14:m>
                <a:r>
                  <a:rPr lang="zh-TW" altLang="en-US" sz="1800" dirty="0"/>
                  <a:t>的函數</a:t>
                </a:r>
              </a:p>
            </p:txBody>
          </p:sp>
        </mc:Choice>
        <mc:Fallback xmlns="">
          <p:sp>
            <p:nvSpPr>
              <p:cNvPr id="18" name="文字方塊 10"/>
              <p:cNvSpPr txBox="1">
                <a:spLocks noRot="1" noChangeAspect="1" noMove="1" noResize="1" noEditPoints="1" noAdjustHandles="1" noChangeArrowheads="1" noChangeShapeType="1" noTextEdit="1"/>
              </p:cNvSpPr>
              <p:nvPr/>
            </p:nvSpPr>
            <p:spPr bwMode="auto">
              <a:xfrm>
                <a:off x="4044794" y="4759953"/>
                <a:ext cx="2663825" cy="368300"/>
              </a:xfrm>
              <a:prstGeom prst="rect">
                <a:avLst/>
              </a:prstGeom>
              <a:blipFill>
                <a:blip r:embed="rId3"/>
                <a:stretch>
                  <a:fillRect l="-1905"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07748" y="1792981"/>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07748" y="1792981"/>
                <a:ext cx="779188" cy="607218"/>
              </a:xfrm>
              <a:prstGeom prst="rect">
                <a:avLst/>
              </a:prstGeom>
              <a:blipFill>
                <a:blip r:embed="rId4"/>
                <a:stretch>
                  <a:fillRect b="-40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070186" y="3573016"/>
                <a:ext cx="73751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070186" y="3573016"/>
                <a:ext cx="737510" cy="369332"/>
              </a:xfrm>
              <a:prstGeom prst="rect">
                <a:avLst/>
              </a:prstGeom>
              <a:blipFill rotWithShape="1">
                <a:blip r:embed="rId6"/>
                <a:stretch>
                  <a:fillRect t="-21311" r="-37190" b="-13115"/>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4065037" y="4380503"/>
                <a:ext cx="1041439"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𝑗</m:t>
                          </m:r>
                        </m:e>
                      </m:acc>
                      <m:d>
                        <m:dPr>
                          <m:ctrlPr>
                            <a:rPr lang="en-US" altLang="zh-TW" sz="1800" b="0" i="1" smtClean="0">
                              <a:latin typeface="Cambria Math" panose="02040503050406030204" pitchFamily="18" charset="0"/>
                              <a:ea typeface="Cambria Math"/>
                            </a:rPr>
                          </m:ctrlPr>
                        </m:dPr>
                        <m:e>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𝑟</m:t>
                              </m:r>
                            </m:e>
                          </m:acc>
                        </m:e>
                      </m:d>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4065037" y="4380503"/>
                <a:ext cx="1041439" cy="369332"/>
              </a:xfrm>
              <a:prstGeom prst="rect">
                <a:avLst/>
              </a:prstGeom>
              <a:blipFill>
                <a:blip r:embed="rId7"/>
                <a:stretch>
                  <a:fillRect t="-13793" b="-6897"/>
                </a:stretch>
              </a:blipFill>
              <a:ln w="9525">
                <a:noFill/>
                <a:miter lim="800000"/>
                <a:headEnd/>
                <a:tailEnd/>
              </a:ln>
            </p:spPr>
            <p:txBody>
              <a:bodyPr/>
              <a:lstStyle/>
              <a:p>
                <a:r>
                  <a:rPr lang="en-TW">
                    <a:noFill/>
                  </a:rPr>
                  <a:t> </a:t>
                </a:r>
              </a:p>
            </p:txBody>
          </p:sp>
        </mc:Fallback>
      </mc:AlternateContent>
      <p:pic>
        <p:nvPicPr>
          <p:cNvPr id="17" name="Picture 16" descr="Diagram&#10;&#10;Description automatically generated">
            <a:extLst>
              <a:ext uri="{FF2B5EF4-FFF2-40B4-BE49-F238E27FC236}">
                <a16:creationId xmlns:a16="http://schemas.microsoft.com/office/drawing/2014/main" id="{071D4255-39C7-8248-BC25-370AFEC5BD2F}"/>
              </a:ext>
            </a:extLst>
          </p:cNvPr>
          <p:cNvPicPr>
            <a:picLocks noChangeAspect="1"/>
          </p:cNvPicPr>
          <p:nvPr/>
        </p:nvPicPr>
        <p:blipFill rotWithShape="1">
          <a:blip r:embed="rId8">
            <a:extLst>
              <a:ext uri="{28A0092B-C50C-407E-A947-70E740481C1C}">
                <a14:useLocalDpi xmlns:a14="http://schemas.microsoft.com/office/drawing/2010/main" val="0"/>
              </a:ext>
            </a:extLst>
          </a:blip>
          <a:srcRect t="48825" b="1572"/>
          <a:stretch/>
        </p:blipFill>
        <p:spPr>
          <a:xfrm>
            <a:off x="615888" y="904071"/>
            <a:ext cx="2939434" cy="203028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C8BD-1361-B906-B338-27519E86F760}"/>
              </a:ext>
            </a:extLst>
          </p:cNvPr>
          <p:cNvPicPr>
            <a:picLocks noChangeAspect="1"/>
          </p:cNvPicPr>
          <p:nvPr/>
        </p:nvPicPr>
        <p:blipFill>
          <a:blip r:embed="rId2"/>
          <a:stretch>
            <a:fillRect/>
          </a:stretch>
        </p:blipFill>
        <p:spPr>
          <a:xfrm>
            <a:off x="2146826" y="836712"/>
            <a:ext cx="3910603" cy="4192559"/>
          </a:xfrm>
          <a:prstGeom prst="rect">
            <a:avLst/>
          </a:prstGeom>
        </p:spPr>
      </p:pic>
      <p:sp>
        <p:nvSpPr>
          <p:cNvPr id="3" name="文字方塊 1">
            <a:extLst>
              <a:ext uri="{FF2B5EF4-FFF2-40B4-BE49-F238E27FC236}">
                <a16:creationId xmlns:a16="http://schemas.microsoft.com/office/drawing/2014/main" id="{26305CD8-1D68-67B1-E553-5F321977F4AA}"/>
              </a:ext>
            </a:extLst>
          </p:cNvPr>
          <p:cNvSpPr txBox="1"/>
          <p:nvPr/>
        </p:nvSpPr>
        <p:spPr bwMode="auto">
          <a:xfrm>
            <a:off x="863958" y="5092580"/>
            <a:ext cx="5976664" cy="369332"/>
          </a:xfrm>
          <a:prstGeom prst="rect">
            <a:avLst/>
          </a:prstGeom>
          <a:noFill/>
          <a:ln w="9525">
            <a:noFill/>
            <a:miter lim="800000"/>
            <a:headEnd/>
            <a:tailEnd/>
          </a:ln>
        </p:spPr>
        <p:txBody>
          <a:bodyPr wrap="square" rtlCol="0">
            <a:spAutoFit/>
          </a:bodyPr>
          <a:lstStyle/>
          <a:p>
            <a:pPr>
              <a:spcBef>
                <a:spcPct val="50000"/>
              </a:spcBef>
            </a:pPr>
            <a:r>
              <a:rPr lang="zh-TW" altLang="en-US" sz="1800" dirty="0"/>
              <a:t>介面上右邊</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的電子會滲透進入左邊</a:t>
            </a:r>
            <a:r>
              <a:rPr lang="en-US" altLang="zh-TW" sz="1800" dirty="0">
                <a:latin typeface="Times New Roman" panose="02020603050405020304" pitchFamily="18" charset="0"/>
                <a:cs typeface="Times New Roman" panose="02020603050405020304" pitchFamily="18" charset="0"/>
              </a:rPr>
              <a:t>p</a:t>
            </a:r>
            <a:r>
              <a:rPr lang="zh-TW" altLang="en-US" sz="1800" dirty="0"/>
              <a:t>，填入電洞之中，</a:t>
            </a:r>
          </a:p>
        </p:txBody>
      </p:sp>
      <p:sp>
        <p:nvSpPr>
          <p:cNvPr id="4" name="文字方塊 2">
            <a:extLst>
              <a:ext uri="{FF2B5EF4-FFF2-40B4-BE49-F238E27FC236}">
                <a16:creationId xmlns:a16="http://schemas.microsoft.com/office/drawing/2014/main" id="{2EEF3317-6EBC-14DD-E94D-388BB8CD530B}"/>
              </a:ext>
            </a:extLst>
          </p:cNvPr>
          <p:cNvSpPr txBox="1"/>
          <p:nvPr/>
        </p:nvSpPr>
        <p:spPr bwMode="auto">
          <a:xfrm>
            <a:off x="869183" y="5493566"/>
            <a:ext cx="7321375"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因此介面處會形成一層無載體區域，</a:t>
            </a:r>
          </a:p>
        </p:txBody>
      </p:sp>
      <p:sp>
        <p:nvSpPr>
          <p:cNvPr id="5" name="文字方塊 6">
            <a:extLst>
              <a:ext uri="{FF2B5EF4-FFF2-40B4-BE49-F238E27FC236}">
                <a16:creationId xmlns:a16="http://schemas.microsoft.com/office/drawing/2014/main" id="{4E5FDE8E-DC9F-2F88-84C5-F48BB3CF2B08}"/>
              </a:ext>
            </a:extLst>
          </p:cNvPr>
          <p:cNvSpPr txBox="1"/>
          <p:nvPr/>
        </p:nvSpPr>
        <p:spPr bwMode="auto">
          <a:xfrm>
            <a:off x="867716" y="5926207"/>
            <a:ext cx="825926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右邊電子離開後留下正電離子，左邊電子進入帶負電，薄層中會有一向右電場。</a:t>
            </a:r>
          </a:p>
        </p:txBody>
      </p:sp>
      <p:sp>
        <p:nvSpPr>
          <p:cNvPr id="6" name="文字方塊 3">
            <a:extLst>
              <a:ext uri="{FF2B5EF4-FFF2-40B4-BE49-F238E27FC236}">
                <a16:creationId xmlns:a16="http://schemas.microsoft.com/office/drawing/2014/main" id="{D8142F9F-ECDC-6BE5-2EA2-FC1587F8F858}"/>
              </a:ext>
            </a:extLst>
          </p:cNvPr>
          <p:cNvSpPr txBox="1"/>
          <p:nvPr/>
        </p:nvSpPr>
        <p:spPr bwMode="auto">
          <a:xfrm>
            <a:off x="886051" y="6358848"/>
            <a:ext cx="318189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因此</a:t>
            </a:r>
            <a:r>
              <a:rPr lang="en-US" altLang="zh-TW" sz="1800" dirty="0">
                <a:latin typeface="Times New Roman" panose="02020603050405020304" pitchFamily="18" charset="0"/>
                <a:cs typeface="Times New Roman" panose="02020603050405020304" pitchFamily="18" charset="0"/>
              </a:rPr>
              <a:t>n</a:t>
            </a:r>
            <a:r>
              <a:rPr lang="zh-TW" altLang="en-US" sz="1800" dirty="0">
                <a:latin typeface="Times New Roman" panose="02020603050405020304" pitchFamily="18" charset="0"/>
                <a:cs typeface="Times New Roman" panose="02020603050405020304" pitchFamily="18" charset="0"/>
              </a:rPr>
              <a:t>與</a:t>
            </a:r>
            <a:r>
              <a:rPr lang="en-US" altLang="zh-TW" sz="1800" dirty="0">
                <a:latin typeface="Times New Roman" panose="02020603050405020304" pitchFamily="18" charset="0"/>
                <a:cs typeface="Times New Roman" panose="02020603050405020304" pitchFamily="18" charset="0"/>
              </a:rPr>
              <a:t>p</a:t>
            </a:r>
            <a:r>
              <a:rPr lang="zh-TW" altLang="en-US" sz="1800" dirty="0"/>
              <a:t>之間出現電位差！</a:t>
            </a:r>
          </a:p>
        </p:txBody>
      </p:sp>
      <p:pic>
        <p:nvPicPr>
          <p:cNvPr id="7" name="Picture 6" descr="Z:\Dropbox\Documents\課程\Halliday10E\Image Gallery\CH41\halliday_10e_fig_41_12.jpg">
            <a:extLst>
              <a:ext uri="{FF2B5EF4-FFF2-40B4-BE49-F238E27FC236}">
                <a16:creationId xmlns:a16="http://schemas.microsoft.com/office/drawing/2014/main" id="{721BE818-B3D9-A151-AE44-BC39CCFF0B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28" r="65269" b="32527"/>
          <a:stretch/>
        </p:blipFill>
        <p:spPr bwMode="auto">
          <a:xfrm>
            <a:off x="6444208" y="828664"/>
            <a:ext cx="1987165" cy="1744287"/>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4">
            <a:extLst>
              <a:ext uri="{FF2B5EF4-FFF2-40B4-BE49-F238E27FC236}">
                <a16:creationId xmlns:a16="http://schemas.microsoft.com/office/drawing/2014/main" id="{0BFF2D39-029E-809D-2B87-BD01B1BB35A7}"/>
              </a:ext>
            </a:extLst>
          </p:cNvPr>
          <p:cNvSpPr txBox="1"/>
          <p:nvPr/>
        </p:nvSpPr>
        <p:spPr bwMode="auto">
          <a:xfrm>
            <a:off x="867920" y="389235"/>
            <a:ext cx="5792312" cy="369332"/>
          </a:xfrm>
          <a:prstGeom prst="rect">
            <a:avLst/>
          </a:prstGeom>
          <a:noFill/>
          <a:ln w="9525">
            <a:noFill/>
            <a:miter lim="800000"/>
            <a:headEnd/>
            <a:tailEnd/>
          </a:ln>
        </p:spPr>
        <p:txBody>
          <a:bodyPr wrap="square" rtlCol="0">
            <a:spAutoFit/>
          </a:bodyPr>
          <a:lstStyle/>
          <a:p>
            <a:pPr>
              <a:spcBef>
                <a:spcPct val="50000"/>
              </a:spcBef>
            </a:pPr>
            <a:r>
              <a:rPr lang="zh-TW" altLang="en-US" sz="1800" dirty="0"/>
              <a:t>比較精細的推導顯示：二極體的關鍵在</a:t>
            </a:r>
            <a:r>
              <a:rPr lang="en-US" altLang="zh-TW" sz="1800" dirty="0">
                <a:latin typeface="Times New Roman" panose="02020603050405020304" pitchFamily="18" charset="0"/>
                <a:cs typeface="Times New Roman" panose="02020603050405020304" pitchFamily="18" charset="0"/>
              </a:rPr>
              <a:t>p-n</a:t>
            </a:r>
            <a:r>
              <a:rPr lang="zh-TW" altLang="en-US" sz="1800" dirty="0"/>
              <a:t>介面！</a:t>
            </a:r>
            <a:endParaRPr lang="zh-CN" altLang="en-US" sz="1800" dirty="0"/>
          </a:p>
        </p:txBody>
      </p:sp>
      <p:cxnSp>
        <p:nvCxnSpPr>
          <p:cNvPr id="10" name="Straight Arrow Connector 9">
            <a:extLst>
              <a:ext uri="{FF2B5EF4-FFF2-40B4-BE49-F238E27FC236}">
                <a16:creationId xmlns:a16="http://schemas.microsoft.com/office/drawing/2014/main" id="{3F21F888-D65E-ACB5-9FC4-EEAE2C1A2E19}"/>
              </a:ext>
            </a:extLst>
          </p:cNvPr>
          <p:cNvCxnSpPr/>
          <p:nvPr/>
        </p:nvCxnSpPr>
        <p:spPr>
          <a:xfrm flipH="1">
            <a:off x="3203848" y="1124744"/>
            <a:ext cx="864096"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Z:\Dropbox\Documents\課程\Halliday10E\Image Gallery\CH41\halliday_10e_fig_41_12.jpg">
            <a:extLst>
              <a:ext uri="{FF2B5EF4-FFF2-40B4-BE49-F238E27FC236}">
                <a16:creationId xmlns:a16="http://schemas.microsoft.com/office/drawing/2014/main" id="{D62D2E5F-BD1D-55BD-92AC-3B70248CB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05" t="23428" r="22776" b="32527"/>
          <a:stretch/>
        </p:blipFill>
        <p:spPr bwMode="auto">
          <a:xfrm>
            <a:off x="6439759" y="3466195"/>
            <a:ext cx="1991614" cy="158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492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BFA48-D75F-E29A-17A7-5DD5F6EB6A10}"/>
              </a:ext>
            </a:extLst>
          </p:cNvPr>
          <p:cNvPicPr>
            <a:picLocks noChangeAspect="1"/>
          </p:cNvPicPr>
          <p:nvPr/>
        </p:nvPicPr>
        <p:blipFill rotWithShape="1">
          <a:blip r:embed="rId2"/>
          <a:srcRect r="11606" b="18725"/>
          <a:stretch/>
        </p:blipFill>
        <p:spPr>
          <a:xfrm>
            <a:off x="2305101" y="1441095"/>
            <a:ext cx="2997360" cy="3024336"/>
          </a:xfrm>
          <a:prstGeom prst="rect">
            <a:avLst/>
          </a:prstGeom>
        </p:spPr>
      </p:pic>
      <p:pic>
        <p:nvPicPr>
          <p:cNvPr id="3" name="Picture 2">
            <a:extLst>
              <a:ext uri="{FF2B5EF4-FFF2-40B4-BE49-F238E27FC236}">
                <a16:creationId xmlns:a16="http://schemas.microsoft.com/office/drawing/2014/main" id="{ED018B4F-6F1E-4CD8-FB2E-EAFC2643EBE5}"/>
              </a:ext>
            </a:extLst>
          </p:cNvPr>
          <p:cNvPicPr>
            <a:picLocks noChangeAspect="1"/>
          </p:cNvPicPr>
          <p:nvPr/>
        </p:nvPicPr>
        <p:blipFill rotWithShape="1">
          <a:blip r:embed="rId2"/>
          <a:srcRect l="54077" b="3243"/>
          <a:stretch/>
        </p:blipFill>
        <p:spPr>
          <a:xfrm>
            <a:off x="3745261" y="865031"/>
            <a:ext cx="1557200" cy="3600400"/>
          </a:xfrm>
          <a:prstGeom prst="rect">
            <a:avLst/>
          </a:prstGeom>
        </p:spPr>
      </p:pic>
      <p:cxnSp>
        <p:nvCxnSpPr>
          <p:cNvPr id="4" name="Straight Arrow Connector 3">
            <a:extLst>
              <a:ext uri="{FF2B5EF4-FFF2-40B4-BE49-F238E27FC236}">
                <a16:creationId xmlns:a16="http://schemas.microsoft.com/office/drawing/2014/main" id="{351C7C94-99CD-EF56-0489-F41AE912E7D1}"/>
              </a:ext>
            </a:extLst>
          </p:cNvPr>
          <p:cNvCxnSpPr>
            <a:cxnSpLocks/>
          </p:cNvCxnSpPr>
          <p:nvPr/>
        </p:nvCxnSpPr>
        <p:spPr>
          <a:xfrm flipV="1">
            <a:off x="4537349" y="2377199"/>
            <a:ext cx="0" cy="422082"/>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2080C3-FEFF-6E04-8500-7E6F5D90C126}"/>
              </a:ext>
            </a:extLst>
          </p:cNvPr>
          <p:cNvCxnSpPr>
            <a:cxnSpLocks/>
          </p:cNvCxnSpPr>
          <p:nvPr/>
        </p:nvCxnSpPr>
        <p:spPr>
          <a:xfrm flipV="1">
            <a:off x="3169197" y="2429597"/>
            <a:ext cx="0" cy="1215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C7CCC8E-52F6-81BC-F0AD-10E5DA0D2F1B}"/>
              </a:ext>
            </a:extLst>
          </p:cNvPr>
          <p:cNvSpPr/>
          <p:nvPr/>
        </p:nvSpPr>
        <p:spPr>
          <a:xfrm>
            <a:off x="2305101" y="865031"/>
            <a:ext cx="14401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Left Arrow 7">
            <a:extLst>
              <a:ext uri="{FF2B5EF4-FFF2-40B4-BE49-F238E27FC236}">
                <a16:creationId xmlns:a16="http://schemas.microsoft.com/office/drawing/2014/main" id="{36BACC2E-5C8A-1973-CB76-6C4F6F7043BB}"/>
              </a:ext>
            </a:extLst>
          </p:cNvPr>
          <p:cNvSpPr/>
          <p:nvPr/>
        </p:nvSpPr>
        <p:spPr>
          <a:xfrm>
            <a:off x="3736413" y="1343351"/>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Left Arrow 8">
            <a:extLst>
              <a:ext uri="{FF2B5EF4-FFF2-40B4-BE49-F238E27FC236}">
                <a16:creationId xmlns:a16="http://schemas.microsoft.com/office/drawing/2014/main" id="{B93BDFBA-D9E9-CA0E-E797-044D11CAEC17}"/>
              </a:ext>
            </a:extLst>
          </p:cNvPr>
          <p:cNvSpPr/>
          <p:nvPr/>
        </p:nvSpPr>
        <p:spPr>
          <a:xfrm flipH="1" flipV="1">
            <a:off x="3338370" y="1949077"/>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10E0BA87-3142-F6DE-B49E-66CFD0E286E6}"/>
              </a:ext>
            </a:extLst>
          </p:cNvPr>
          <p:cNvSpPr txBox="1"/>
          <p:nvPr/>
        </p:nvSpPr>
        <p:spPr bwMode="auto">
          <a:xfrm>
            <a:off x="755576" y="392333"/>
            <a:ext cx="71287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Depletion Zone產生前：考慮兩種雜質半導體內的電子電洞分佈：</a:t>
            </a:r>
          </a:p>
        </p:txBody>
      </p:sp>
      <p:sp>
        <p:nvSpPr>
          <p:cNvPr id="11" name="TextBox 10">
            <a:extLst>
              <a:ext uri="{FF2B5EF4-FFF2-40B4-BE49-F238E27FC236}">
                <a16:creationId xmlns:a16="http://schemas.microsoft.com/office/drawing/2014/main" id="{3D758A4B-F816-2170-3BBE-9D0A088DC9AE}"/>
              </a:ext>
            </a:extLst>
          </p:cNvPr>
          <p:cNvSpPr txBox="1"/>
          <p:nvPr/>
        </p:nvSpPr>
        <p:spPr bwMode="auto">
          <a:xfrm>
            <a:off x="755576" y="5972764"/>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因此電子淨向左流，再填入價帶的電洞，如前述，產生了Depletion Zone。</a:t>
            </a:r>
          </a:p>
        </p:txBody>
      </p:sp>
      <p:sp>
        <p:nvSpPr>
          <p:cNvPr id="5" name="TextBox 4">
            <a:extLst>
              <a:ext uri="{FF2B5EF4-FFF2-40B4-BE49-F238E27FC236}">
                <a16:creationId xmlns:a16="http://schemas.microsoft.com/office/drawing/2014/main" id="{3D2D967D-2CD0-9CE0-496B-96A1698D7907}"/>
              </a:ext>
            </a:extLst>
          </p:cNvPr>
          <p:cNvSpPr txBox="1"/>
          <p:nvPr/>
        </p:nvSpPr>
        <p:spPr bwMode="auto">
          <a:xfrm>
            <a:off x="747410" y="4580491"/>
            <a:ext cx="596167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讓我們專注於導帶內電子可能的流動：</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D67C4F-D8E3-E8FF-AA31-44EF87B79B3B}"/>
                  </a:ext>
                </a:extLst>
              </p:cNvPr>
              <p:cNvSpPr txBox="1"/>
              <p:nvPr/>
            </p:nvSpPr>
            <p:spPr bwMode="auto">
              <a:xfrm>
                <a:off x="755576" y="4931359"/>
                <a:ext cx="8136902" cy="491288"/>
              </a:xfrm>
              <a:prstGeom prst="rect">
                <a:avLst/>
              </a:prstGeom>
              <a:noFill/>
              <a:ln w="9525">
                <a:noFill/>
                <a:miter lim="800000"/>
                <a:headEnd/>
                <a:tailEnd/>
              </a:ln>
            </p:spPr>
            <p:txBody>
              <a:bodyPr wrap="square" rtlCol="0">
                <a:spAutoFit/>
              </a:bodyPr>
              <a:lstStyle/>
              <a:p>
                <a:r>
                  <a:rPr lang="en-TW" sz="1800" dirty="0">
                    <a:cs typeface="Times New Roman" pitchFamily="18" charset="0"/>
                  </a:rPr>
                  <a:t>左端p，價帶上方少量電子，因熱擾動由價帶跳上傳導帶，</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𝐺</m:t>
                                </m:r>
                              </m:sub>
                            </m:sSub>
                          </m:num>
                          <m:den>
                            <m:r>
                              <a:rPr lang="en-US" sz="1800" b="0" i="1" smtClean="0">
                                <a:latin typeface="Cambria Math" panose="02040503050406030204" pitchFamily="18" charset="0"/>
                                <a:ea typeface="Cambria Math" panose="02040503050406030204" pitchFamily="18" charset="0"/>
                                <a:cs typeface="Times New Roman" pitchFamily="18" charset="0"/>
                              </a:rPr>
                              <m:t>2</m:t>
                            </m:r>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。向右流。</a:t>
                </a:r>
              </a:p>
            </p:txBody>
          </p:sp>
        </mc:Choice>
        <mc:Fallback xmlns="">
          <p:sp>
            <p:nvSpPr>
              <p:cNvPr id="12" name="TextBox 11">
                <a:extLst>
                  <a:ext uri="{FF2B5EF4-FFF2-40B4-BE49-F238E27FC236}">
                    <a16:creationId xmlns:a16="http://schemas.microsoft.com/office/drawing/2014/main" id="{08D67C4F-D8E3-E8FF-AA31-44EF87B79B3B}"/>
                  </a:ext>
                </a:extLst>
              </p:cNvPr>
              <p:cNvSpPr txBox="1">
                <a:spLocks noRot="1" noChangeAspect="1" noMove="1" noResize="1" noEditPoints="1" noAdjustHandles="1" noChangeArrowheads="1" noChangeShapeType="1" noTextEdit="1"/>
              </p:cNvSpPr>
              <p:nvPr/>
            </p:nvSpPr>
            <p:spPr bwMode="auto">
              <a:xfrm>
                <a:off x="755576" y="4931359"/>
                <a:ext cx="8136902" cy="491288"/>
              </a:xfrm>
              <a:prstGeom prst="rect">
                <a:avLst/>
              </a:prstGeom>
              <a:blipFill>
                <a:blip r:embed="rId3"/>
                <a:stretch>
                  <a:fillRect l="-623" b="-15000"/>
                </a:stretch>
              </a:blipFill>
              <a:ln w="9525">
                <a:noFill/>
                <a:miter lim="800000"/>
                <a:headEnd/>
                <a:tailEnd/>
              </a:ln>
            </p:spPr>
            <p:txBody>
              <a:bodyPr/>
              <a:lstStyle/>
              <a:p>
                <a:r>
                  <a:rPr lang="en-TW">
                    <a:noFill/>
                  </a:rPr>
                  <a:t> </a:t>
                </a:r>
              </a:p>
            </p:txBody>
          </p:sp>
        </mc:Fallback>
      </mc:AlternateContent>
      <p:cxnSp>
        <p:nvCxnSpPr>
          <p:cNvPr id="13" name="Straight Arrow Connector 12">
            <a:extLst>
              <a:ext uri="{FF2B5EF4-FFF2-40B4-BE49-F238E27FC236}">
                <a16:creationId xmlns:a16="http://schemas.microsoft.com/office/drawing/2014/main" id="{1F611C77-6D6A-D39A-66ED-9BB2B0CC3A14}"/>
              </a:ext>
            </a:extLst>
          </p:cNvPr>
          <p:cNvCxnSpPr>
            <a:cxnSpLocks/>
          </p:cNvCxnSpPr>
          <p:nvPr/>
        </p:nvCxnSpPr>
        <p:spPr>
          <a:xfrm flipV="1">
            <a:off x="6516216" y="4931359"/>
            <a:ext cx="0" cy="440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C6720D5-9139-4AB2-4851-89BFB6878F83}"/>
                  </a:ext>
                </a:extLst>
              </p:cNvPr>
              <p:cNvSpPr txBox="1"/>
              <p:nvPr/>
            </p:nvSpPr>
            <p:spPr bwMode="auto">
              <a:xfrm>
                <a:off x="755576" y="5348851"/>
                <a:ext cx="8568952" cy="487826"/>
              </a:xfrm>
              <a:prstGeom prst="rect">
                <a:avLst/>
              </a:prstGeom>
              <a:noFill/>
              <a:ln w="9525">
                <a:noFill/>
                <a:miter lim="800000"/>
                <a:headEnd/>
                <a:tailEnd/>
              </a:ln>
            </p:spPr>
            <p:txBody>
              <a:bodyPr wrap="square" rtlCol="0">
                <a:spAutoFit/>
              </a:bodyPr>
              <a:lstStyle/>
              <a:p>
                <a:r>
                  <a:rPr lang="en-TW" sz="1800" dirty="0">
                    <a:cs typeface="Times New Roman" pitchFamily="18" charset="0"/>
                  </a:rPr>
                  <a:t>右端n，Noner內電子，也會因熱到達傳導帶，</a:t>
                </a:r>
                <a:r>
                  <a:rPr lang="en-TW" sz="1800" dirty="0">
                    <a:ea typeface="Cambria Math" panose="02040503050406030204" pitchFamily="18" charset="0"/>
                    <a:cs typeface="Times New Roman" pitchFamily="18" charset="0"/>
                  </a:rPr>
                  <a:t> </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sSup>
                      <m:sSupPr>
                        <m:ctrlPr>
                          <a:rPr lang="en-TW" sz="1800" i="1" smtClean="0">
                            <a:latin typeface="Cambria Math" panose="02040503050406030204" pitchFamily="18" charset="0"/>
                            <a:ea typeface="Cambria Math" panose="02040503050406030204" pitchFamily="18" charset="0"/>
                            <a:cs typeface="Times New Roman" pitchFamily="18" charset="0"/>
                          </a:rPr>
                        </m:ctrlPr>
                      </m:sSupPr>
                      <m:e>
                        <m:r>
                          <a:rPr lang="en-US" sz="1800" b="0" i="1" smtClean="0">
                            <a:latin typeface="Cambria Math" panose="02040503050406030204" pitchFamily="18" charset="0"/>
                            <a:ea typeface="Cambria Math" panose="02040503050406030204" pitchFamily="18" charset="0"/>
                            <a:cs typeface="Times New Roman" pitchFamily="18" charset="0"/>
                          </a:rPr>
                          <m:t>𝑒</m:t>
                        </m:r>
                      </m:e>
                      <m:sup>
                        <m:r>
                          <a:rPr lang="en-US" sz="1800" b="0" i="1" smtClean="0">
                            <a:latin typeface="Cambria Math" panose="02040503050406030204" pitchFamily="18" charset="0"/>
                            <a:ea typeface="Cambria Math" panose="02040503050406030204" pitchFamily="18" charset="0"/>
                            <a:cs typeface="Times New Roman" pitchFamily="18" charset="0"/>
                          </a:rPr>
                          <m:t>−</m:t>
                        </m:r>
                        <m:f>
                          <m:fPr>
                            <m:ctrlPr>
                              <a:rPr lang="en-US" sz="1800" b="0" i="1" smtClean="0">
                                <a:latin typeface="Cambria Math" panose="02040503050406030204" pitchFamily="18" charset="0"/>
                                <a:ea typeface="Cambria Math" panose="02040503050406030204" pitchFamily="18" charset="0"/>
                                <a:cs typeface="Times New Roman" pitchFamily="18" charset="0"/>
                              </a:rPr>
                            </m:ctrlPr>
                          </m:fPr>
                          <m:num>
                            <m:sSub>
                              <m:sSubPr>
                                <m:ctrlPr>
                                  <a:rPr lang="en-US" sz="1800" b="0" i="1" smtClean="0">
                                    <a:latin typeface="Cambria Math" panose="02040503050406030204" pitchFamily="18" charset="0"/>
                                    <a:ea typeface="Cambria Math" panose="02040503050406030204" pitchFamily="18" charset="0"/>
                                    <a:cs typeface="Times New Roman" pitchFamily="18" charset="0"/>
                                  </a:rPr>
                                </m:ctrlPr>
                              </m:sSubPr>
                              <m:e>
                                <m:r>
                                  <a:rPr lang="en-US" sz="1800" b="0" i="1" smtClean="0">
                                    <a:latin typeface="Cambria Math" panose="02040503050406030204" pitchFamily="18" charset="0"/>
                                    <a:ea typeface="Cambria Math" panose="02040503050406030204" pitchFamily="18" charset="0"/>
                                    <a:cs typeface="Times New Roman" pitchFamily="18" charset="0"/>
                                  </a:rPr>
                                  <m:t>𝐸</m:t>
                                </m:r>
                              </m:e>
                              <m:sub>
                                <m:r>
                                  <a:rPr lang="en-US" sz="1800" b="0" i="1" smtClean="0">
                                    <a:latin typeface="Cambria Math" panose="02040503050406030204" pitchFamily="18" charset="0"/>
                                    <a:ea typeface="Cambria Math" panose="02040503050406030204" pitchFamily="18" charset="0"/>
                                    <a:cs typeface="Times New Roman" pitchFamily="18" charset="0"/>
                                  </a:rPr>
                                  <m:t>𝐷</m:t>
                                </m:r>
                              </m:sub>
                            </m:sSub>
                          </m:num>
                          <m:den>
                            <m:r>
                              <a:rPr lang="en-US" sz="1800" b="0" i="1" smtClean="0">
                                <a:latin typeface="Cambria Math" panose="02040503050406030204" pitchFamily="18" charset="0"/>
                                <a:ea typeface="Cambria Math" panose="02040503050406030204" pitchFamily="18" charset="0"/>
                                <a:cs typeface="Times New Roman" pitchFamily="18" charset="0"/>
                              </a:rPr>
                              <m:t>𝑘𝑇</m:t>
                            </m:r>
                          </m:den>
                        </m:f>
                      </m:sup>
                    </m:sSup>
                  </m:oMath>
                </a14:m>
                <a:r>
                  <a:rPr lang="en-TW" sz="1800" dirty="0">
                    <a:cs typeface="Times New Roman" pitchFamily="18" charset="0"/>
                  </a:rPr>
                  <a:t>。間隙較小，電子數量較大。</a:t>
                </a:r>
              </a:p>
            </p:txBody>
          </p:sp>
        </mc:Choice>
        <mc:Fallback xmlns="">
          <p:sp>
            <p:nvSpPr>
              <p:cNvPr id="15" name="TextBox 14">
                <a:extLst>
                  <a:ext uri="{FF2B5EF4-FFF2-40B4-BE49-F238E27FC236}">
                    <a16:creationId xmlns:a16="http://schemas.microsoft.com/office/drawing/2014/main" id="{9C6720D5-9139-4AB2-4851-89BFB6878F83}"/>
                  </a:ext>
                </a:extLst>
              </p:cNvPr>
              <p:cNvSpPr txBox="1">
                <a:spLocks noRot="1" noChangeAspect="1" noMove="1" noResize="1" noEditPoints="1" noAdjustHandles="1" noChangeArrowheads="1" noChangeShapeType="1" noTextEdit="1"/>
              </p:cNvSpPr>
              <p:nvPr/>
            </p:nvSpPr>
            <p:spPr bwMode="auto">
              <a:xfrm>
                <a:off x="755576" y="5348851"/>
                <a:ext cx="8568952" cy="487826"/>
              </a:xfrm>
              <a:prstGeom prst="rect">
                <a:avLst/>
              </a:prstGeom>
              <a:blipFill>
                <a:blip r:embed="rId4"/>
                <a:stretch>
                  <a:fillRect l="-592" b="-20000"/>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1426172A-D989-D731-1220-61E8FE2860B7}"/>
              </a:ext>
            </a:extLst>
          </p:cNvPr>
          <p:cNvCxnSpPr>
            <a:cxnSpLocks/>
          </p:cNvCxnSpPr>
          <p:nvPr/>
        </p:nvCxnSpPr>
        <p:spPr>
          <a:xfrm flipV="1">
            <a:off x="5436096" y="5422647"/>
            <a:ext cx="0" cy="395088"/>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Arrow 13">
            <a:extLst>
              <a:ext uri="{FF2B5EF4-FFF2-40B4-BE49-F238E27FC236}">
                <a16:creationId xmlns:a16="http://schemas.microsoft.com/office/drawing/2014/main" id="{B872CE8B-DF05-DF33-14B8-5A086E7B55D3}"/>
              </a:ext>
            </a:extLst>
          </p:cNvPr>
          <p:cNvSpPr/>
          <p:nvPr/>
        </p:nvSpPr>
        <p:spPr>
          <a:xfrm flipH="1" flipV="1">
            <a:off x="8631863" y="5128744"/>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Left Arrow 15">
            <a:extLst>
              <a:ext uri="{FF2B5EF4-FFF2-40B4-BE49-F238E27FC236}">
                <a16:creationId xmlns:a16="http://schemas.microsoft.com/office/drawing/2014/main" id="{7855A9F9-71DB-178D-9BCA-F6E64E17B56F}"/>
              </a:ext>
            </a:extLst>
          </p:cNvPr>
          <p:cNvSpPr/>
          <p:nvPr/>
        </p:nvSpPr>
        <p:spPr>
          <a:xfrm>
            <a:off x="8493861" y="5803749"/>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991312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Halliday10E\Image Gallery\CH41\halliday_10e_fig_41_12.jpg">
            <a:extLst>
              <a:ext uri="{FF2B5EF4-FFF2-40B4-BE49-F238E27FC236}">
                <a16:creationId xmlns:a16="http://schemas.microsoft.com/office/drawing/2014/main" id="{C115C0F2-1A08-2DC6-1230-E32E83BB0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28" r="68289" b="32527"/>
          <a:stretch/>
        </p:blipFill>
        <p:spPr bwMode="auto">
          <a:xfrm>
            <a:off x="6588224" y="581508"/>
            <a:ext cx="1440160" cy="11909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6DDB6F-028A-C41E-82CA-792B32CFAAD0}"/>
                  </a:ext>
                </a:extLst>
              </p:cNvPr>
              <p:cNvSpPr txBox="1"/>
              <p:nvPr/>
            </p:nvSpPr>
            <p:spPr bwMode="auto">
              <a:xfrm>
                <a:off x="984651" y="4145314"/>
                <a:ext cx="7684107" cy="369332"/>
              </a:xfrm>
              <a:prstGeom prst="rect">
                <a:avLst/>
              </a:prstGeom>
              <a:noFill/>
              <a:ln w="9525">
                <a:noFill/>
                <a:miter lim="800000"/>
                <a:headEnd/>
                <a:tailEnd/>
              </a:ln>
            </p:spPr>
            <p:txBody>
              <a:bodyPr wrap="square" rtlCol="0">
                <a:spAutoFit/>
              </a:bodyPr>
              <a:lstStyle/>
              <a:p>
                <a:r>
                  <a:rPr lang="en-TW" sz="1800" dirty="0">
                    <a:cs typeface="Times New Roman" pitchFamily="18" charset="0"/>
                  </a:rPr>
                  <a:t>Depletion Zone產生的電子位能差異</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，應該加在兩端n與p的能帶圖上：</a:t>
                </a:r>
              </a:p>
            </p:txBody>
          </p:sp>
        </mc:Choice>
        <mc:Fallback xmlns="">
          <p:sp>
            <p:nvSpPr>
              <p:cNvPr id="5" name="TextBox 4">
                <a:extLst>
                  <a:ext uri="{FF2B5EF4-FFF2-40B4-BE49-F238E27FC236}">
                    <a16:creationId xmlns:a16="http://schemas.microsoft.com/office/drawing/2014/main" id="{AE6DDB6F-028A-C41E-82CA-792B32CFAAD0}"/>
                  </a:ext>
                </a:extLst>
              </p:cNvPr>
              <p:cNvSpPr txBox="1">
                <a:spLocks noRot="1" noChangeAspect="1" noMove="1" noResize="1" noEditPoints="1" noAdjustHandles="1" noChangeArrowheads="1" noChangeShapeType="1" noTextEdit="1"/>
              </p:cNvSpPr>
              <p:nvPr/>
            </p:nvSpPr>
            <p:spPr bwMode="auto">
              <a:xfrm>
                <a:off x="984651" y="4145314"/>
                <a:ext cx="7684107" cy="369332"/>
              </a:xfrm>
              <a:prstGeom prst="rect">
                <a:avLst/>
              </a:prstGeom>
              <a:blipFill>
                <a:blip r:embed="rId3"/>
                <a:stretch>
                  <a:fillRect l="-660" t="-6667" b="-23333"/>
                </a:stretch>
              </a:blipFill>
              <a:ln w="9525">
                <a:noFill/>
                <a:miter lim="800000"/>
                <a:headEnd/>
                <a:tailEnd/>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8DA5C5CE-B9D9-6435-6A00-199CE5D485D5}"/>
              </a:ext>
            </a:extLst>
          </p:cNvPr>
          <p:cNvPicPr>
            <a:picLocks noChangeAspect="1"/>
          </p:cNvPicPr>
          <p:nvPr/>
        </p:nvPicPr>
        <p:blipFill>
          <a:blip r:embed="rId4"/>
          <a:stretch>
            <a:fillRect/>
          </a:stretch>
        </p:blipFill>
        <p:spPr>
          <a:xfrm>
            <a:off x="2699792" y="344931"/>
            <a:ext cx="3390900" cy="37211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84BB2F-EC6D-3D2A-8B62-B43544955924}"/>
                  </a:ext>
                </a:extLst>
              </p:cNvPr>
              <p:cNvSpPr txBox="1"/>
              <p:nvPr/>
            </p:nvSpPr>
            <p:spPr bwMode="auto">
              <a:xfrm>
                <a:off x="984652" y="4608625"/>
                <a:ext cx="7473841" cy="369332"/>
              </a:xfrm>
              <a:prstGeom prst="rect">
                <a:avLst/>
              </a:prstGeom>
              <a:noFill/>
              <a:ln w="9525">
                <a:noFill/>
                <a:miter lim="800000"/>
                <a:headEnd/>
                <a:tailEnd/>
              </a:ln>
            </p:spPr>
            <p:txBody>
              <a:bodyPr wrap="square" rtlCol="0">
                <a:spAutoFit/>
              </a:bodyPr>
              <a:lstStyle/>
              <a:p>
                <a:r>
                  <a:rPr lang="en-TW" sz="1800" dirty="0">
                    <a:latin typeface="PMingLiU" panose="02020500000000000000" pitchFamily="18" charset="-120"/>
                    <a:ea typeface="PMingLiU" panose="02020500000000000000" pitchFamily="18" charset="-120"/>
                    <a:cs typeface="Times New Roman" pitchFamily="18" charset="0"/>
                  </a:rPr>
                  <a:t>左右兩端導帶的能量高度出現差距，也就是</a:t>
                </a:r>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構成了一個障礙。</a:t>
                </a:r>
              </a:p>
            </p:txBody>
          </p:sp>
        </mc:Choice>
        <mc:Fallback xmlns="">
          <p:sp>
            <p:nvSpPr>
              <p:cNvPr id="8" name="TextBox 7">
                <a:extLst>
                  <a:ext uri="{FF2B5EF4-FFF2-40B4-BE49-F238E27FC236}">
                    <a16:creationId xmlns:a16="http://schemas.microsoft.com/office/drawing/2014/main" id="{4F84BB2F-EC6D-3D2A-8B62-B43544955924}"/>
                  </a:ext>
                </a:extLst>
              </p:cNvPr>
              <p:cNvSpPr txBox="1">
                <a:spLocks noRot="1" noChangeAspect="1" noMove="1" noResize="1" noEditPoints="1" noAdjustHandles="1" noChangeArrowheads="1" noChangeShapeType="1" noTextEdit="1"/>
              </p:cNvSpPr>
              <p:nvPr/>
            </p:nvSpPr>
            <p:spPr bwMode="auto">
              <a:xfrm>
                <a:off x="984652" y="4608625"/>
                <a:ext cx="7473841" cy="369332"/>
              </a:xfrm>
              <a:prstGeom prst="rect">
                <a:avLst/>
              </a:prstGeom>
              <a:blipFill>
                <a:blip r:embed="rId5"/>
                <a:stretch>
                  <a:fillRect l="-678" t="-6452" b="-19355"/>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CAD28594-6C86-B20F-E005-190811909B95}"/>
              </a:ext>
            </a:extLst>
          </p:cNvPr>
          <p:cNvSpPr txBox="1"/>
          <p:nvPr/>
        </p:nvSpPr>
        <p:spPr bwMode="auto">
          <a:xfrm>
            <a:off x="987215" y="5046289"/>
            <a:ext cx="7471278" cy="461665"/>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現在右端n的導帶電子，必須跳上到達左邊導帶的能高，才能往左流</a:t>
            </a:r>
            <a:r>
              <a:rPr lang="en-TW" dirty="0">
                <a:latin typeface="Times New Roman" pitchFamily="18" charset="0"/>
                <a:cs typeface="Times New Roman" pitchFamily="18" charset="0"/>
              </a:rPr>
              <a:t>。</a:t>
            </a:r>
          </a:p>
        </p:txBody>
      </p:sp>
      <p:sp>
        <p:nvSpPr>
          <p:cNvPr id="12" name="Left Arrow 11">
            <a:extLst>
              <a:ext uri="{FF2B5EF4-FFF2-40B4-BE49-F238E27FC236}">
                <a16:creationId xmlns:a16="http://schemas.microsoft.com/office/drawing/2014/main" id="{1BEA98B9-2094-B703-A77C-1BBEDE590722}"/>
              </a:ext>
            </a:extLst>
          </p:cNvPr>
          <p:cNvSpPr/>
          <p:nvPr/>
        </p:nvSpPr>
        <p:spPr>
          <a:xfrm>
            <a:off x="8101218" y="5209566"/>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3" name="Straight Arrow Connector 12">
            <a:extLst>
              <a:ext uri="{FF2B5EF4-FFF2-40B4-BE49-F238E27FC236}">
                <a16:creationId xmlns:a16="http://schemas.microsoft.com/office/drawing/2014/main" id="{DD487004-66D9-16F9-7CF9-66FC0586EA0A}"/>
              </a:ext>
            </a:extLst>
          </p:cNvPr>
          <p:cNvCxnSpPr/>
          <p:nvPr/>
        </p:nvCxnSpPr>
        <p:spPr>
          <a:xfrm flipV="1">
            <a:off x="6444208" y="4909861"/>
            <a:ext cx="0" cy="576064"/>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D8A22C-5E37-C62C-0C83-4A5730BB1072}"/>
                  </a:ext>
                </a:extLst>
              </p:cNvPr>
              <p:cNvSpPr txBox="1"/>
              <p:nvPr/>
            </p:nvSpPr>
            <p:spPr bwMode="auto">
              <a:xfrm>
                <a:off x="971613" y="5880337"/>
                <a:ext cx="8064884" cy="369332"/>
              </a:xfrm>
              <a:prstGeom prst="rect">
                <a:avLst/>
              </a:prstGeom>
              <a:noFill/>
              <a:ln w="9525">
                <a:noFill/>
                <a:miter lim="800000"/>
                <a:headEnd/>
                <a:tailEnd/>
              </a:ln>
            </p:spPr>
            <p:txBody>
              <a:bodyPr wrap="square" rtlCol="0">
                <a:spAutoFit/>
              </a:bodyPr>
              <a:lstStyle/>
              <a:p>
                <a14:m>
                  <m:oMath xmlns:m="http://schemas.openxmlformats.org/officeDocument/2006/math">
                    <m:r>
                      <a:rPr lang="en-TW" sz="1800" i="1" smtClean="0">
                        <a:latin typeface="Cambria Math" panose="02040503050406030204" pitchFamily="18" charset="0"/>
                        <a:ea typeface="Cambria Math" panose="02040503050406030204" pitchFamily="18" charset="0"/>
                        <a:cs typeface="Times New Roman" pitchFamily="18" charset="0"/>
                      </a:rPr>
                      <m:t>∆</m:t>
                    </m:r>
                    <m:r>
                      <a:rPr lang="en-TW" sz="1800" i="1" smtClean="0">
                        <a:latin typeface="Cambria Math" panose="02040503050406030204" pitchFamily="18" charset="0"/>
                        <a:ea typeface="Cambria Math" panose="02040503050406030204" pitchFamily="18" charset="0"/>
                        <a:cs typeface="Times New Roman" pitchFamily="18" charset="0"/>
                      </a:rPr>
                      <m:t>𝜙</m:t>
                    </m:r>
                  </m:oMath>
                </a14:m>
                <a:r>
                  <a:rPr lang="en-TW" sz="1800" dirty="0">
                    <a:cs typeface="Times New Roman" pitchFamily="18" charset="0"/>
                  </a:rPr>
                  <a:t>累積到使到達左邊導帶高，兩邊電子數量相同，電流就會抵消而達到穩定。</a:t>
                </a:r>
              </a:p>
            </p:txBody>
          </p:sp>
        </mc:Choice>
        <mc:Fallback xmlns="">
          <p:sp>
            <p:nvSpPr>
              <p:cNvPr id="14" name="TextBox 13">
                <a:extLst>
                  <a:ext uri="{FF2B5EF4-FFF2-40B4-BE49-F238E27FC236}">
                    <a16:creationId xmlns:a16="http://schemas.microsoft.com/office/drawing/2014/main" id="{81D8A22C-5E37-C62C-0C83-4A5730BB1072}"/>
                  </a:ext>
                </a:extLst>
              </p:cNvPr>
              <p:cNvSpPr txBox="1">
                <a:spLocks noRot="1" noChangeAspect="1" noMove="1" noResize="1" noEditPoints="1" noAdjustHandles="1" noChangeArrowheads="1" noChangeShapeType="1" noTextEdit="1"/>
              </p:cNvSpPr>
              <p:nvPr/>
            </p:nvSpPr>
            <p:spPr bwMode="auto">
              <a:xfrm>
                <a:off x="971613" y="5880337"/>
                <a:ext cx="8064884" cy="369332"/>
              </a:xfrm>
              <a:prstGeom prst="rect">
                <a:avLst/>
              </a:prstGeom>
              <a:blipFill>
                <a:blip r:embed="rId6"/>
                <a:stretch>
                  <a:fillRect t="-10000" r="-157" b="-20000"/>
                </a:stretch>
              </a:blipFill>
              <a:ln w="9525">
                <a:noFill/>
                <a:miter lim="800000"/>
                <a:headEnd/>
                <a:tailEnd/>
              </a:ln>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47C6610B-BE90-B470-B655-F13B8A5822DB}"/>
              </a:ext>
            </a:extLst>
          </p:cNvPr>
          <p:cNvCxnSpPr>
            <a:cxnSpLocks/>
          </p:cNvCxnSpPr>
          <p:nvPr/>
        </p:nvCxnSpPr>
        <p:spPr>
          <a:xfrm flipV="1">
            <a:off x="3203848" y="1385832"/>
            <a:ext cx="0" cy="903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Arrow 16">
            <a:extLst>
              <a:ext uri="{FF2B5EF4-FFF2-40B4-BE49-F238E27FC236}">
                <a16:creationId xmlns:a16="http://schemas.microsoft.com/office/drawing/2014/main" id="{0DE3272F-D1F9-5E3E-296B-D8AD2456D9A8}"/>
              </a:ext>
            </a:extLst>
          </p:cNvPr>
          <p:cNvSpPr/>
          <p:nvPr/>
        </p:nvSpPr>
        <p:spPr>
          <a:xfrm flipH="1">
            <a:off x="4194214" y="1209027"/>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8" name="Straight Arrow Connector 17">
            <a:extLst>
              <a:ext uri="{FF2B5EF4-FFF2-40B4-BE49-F238E27FC236}">
                <a16:creationId xmlns:a16="http://schemas.microsoft.com/office/drawing/2014/main" id="{45A4D9CC-205E-30FB-6C81-0B396F863C13}"/>
              </a:ext>
            </a:extLst>
          </p:cNvPr>
          <p:cNvCxnSpPr>
            <a:cxnSpLocks/>
          </p:cNvCxnSpPr>
          <p:nvPr/>
        </p:nvCxnSpPr>
        <p:spPr>
          <a:xfrm flipV="1">
            <a:off x="5436096" y="1301958"/>
            <a:ext cx="0" cy="905215"/>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Left Arrow 20">
            <a:extLst>
              <a:ext uri="{FF2B5EF4-FFF2-40B4-BE49-F238E27FC236}">
                <a16:creationId xmlns:a16="http://schemas.microsoft.com/office/drawing/2014/main" id="{CDE151BC-302E-9305-EDAE-00DAA203BE4D}"/>
              </a:ext>
            </a:extLst>
          </p:cNvPr>
          <p:cNvSpPr/>
          <p:nvPr/>
        </p:nvSpPr>
        <p:spPr>
          <a:xfrm>
            <a:off x="4131968" y="637583"/>
            <a:ext cx="376873" cy="92931"/>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文字方塊 3">
            <a:extLst>
              <a:ext uri="{FF2B5EF4-FFF2-40B4-BE49-F238E27FC236}">
                <a16:creationId xmlns:a16="http://schemas.microsoft.com/office/drawing/2014/main" id="{5D4D4C97-8345-6C11-16CE-94C5C162C33F}"/>
              </a:ext>
            </a:extLst>
          </p:cNvPr>
          <p:cNvSpPr txBox="1"/>
          <p:nvPr/>
        </p:nvSpPr>
        <p:spPr bwMode="auto">
          <a:xfrm>
            <a:off x="986589" y="6276492"/>
            <a:ext cx="7905891"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cs typeface="Times New Roman" panose="02020603050405020304" pitchFamily="18" charset="0"/>
              </a:rPr>
              <a:t>可以說</a:t>
            </a:r>
            <a:r>
              <a:rPr lang="en-TW" sz="1800" dirty="0">
                <a:latin typeface="Times New Roman" pitchFamily="18" charset="0"/>
                <a:cs typeface="Times New Roman" pitchFamily="18" charset="0"/>
              </a:rPr>
              <a:t>Depletion Zone</a:t>
            </a:r>
            <a:r>
              <a:rPr lang="zh-TW" altLang="en-US" sz="1800" dirty="0"/>
              <a:t>出現的電位差，阻止了電子由右向左的擴散繼續進行。</a:t>
            </a:r>
          </a:p>
        </p:txBody>
      </p:sp>
      <p:sp>
        <p:nvSpPr>
          <p:cNvPr id="4" name="Left Arrow 3">
            <a:extLst>
              <a:ext uri="{FF2B5EF4-FFF2-40B4-BE49-F238E27FC236}">
                <a16:creationId xmlns:a16="http://schemas.microsoft.com/office/drawing/2014/main" id="{F3D5DFCB-7CB3-C1F6-ED57-D3E3AE8D1CCB}"/>
              </a:ext>
            </a:extLst>
          </p:cNvPr>
          <p:cNvSpPr/>
          <p:nvPr/>
        </p:nvSpPr>
        <p:spPr>
          <a:xfrm flipH="1">
            <a:off x="5247659" y="5601513"/>
            <a:ext cx="376873" cy="92931"/>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TextBox 8">
            <a:extLst>
              <a:ext uri="{FF2B5EF4-FFF2-40B4-BE49-F238E27FC236}">
                <a16:creationId xmlns:a16="http://schemas.microsoft.com/office/drawing/2014/main" id="{2EC8ED6F-3CE8-7A2A-2A6A-EABC87154D10}"/>
              </a:ext>
            </a:extLst>
          </p:cNvPr>
          <p:cNvSpPr txBox="1"/>
          <p:nvPr/>
        </p:nvSpPr>
        <p:spPr bwMode="auto">
          <a:xfrm>
            <a:off x="989623" y="5458275"/>
            <a:ext cx="488349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向左電流變小，但向右電流並不被影響。</a:t>
            </a:r>
          </a:p>
        </p:txBody>
      </p:sp>
    </p:spTree>
    <p:extLst>
      <p:ext uri="{BB962C8B-B14F-4D97-AF65-F5344CB8AC3E}">
        <p14:creationId xmlns:p14="http://schemas.microsoft.com/office/powerpoint/2010/main" val="2243809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C8BD4-9A6F-EF7F-9FC0-D818A5F9E41B}"/>
              </a:ext>
            </a:extLst>
          </p:cNvPr>
          <p:cNvPicPr>
            <a:picLocks noChangeAspect="1"/>
          </p:cNvPicPr>
          <p:nvPr/>
        </p:nvPicPr>
        <p:blipFill rotWithShape="1">
          <a:blip r:embed="rId2"/>
          <a:srcRect b="5001"/>
          <a:stretch/>
        </p:blipFill>
        <p:spPr>
          <a:xfrm>
            <a:off x="2247381" y="685633"/>
            <a:ext cx="3505200" cy="3571191"/>
          </a:xfrm>
          <a:prstGeom prst="rect">
            <a:avLst/>
          </a:prstGeom>
        </p:spPr>
      </p:pic>
      <p:pic>
        <p:nvPicPr>
          <p:cNvPr id="3" name="Picture 4" descr="Z:\Dropbox\Documents\課程\Halliday10E\Image Gallery\CH41\halliday_10e_fig_41_15.jpg">
            <a:extLst>
              <a:ext uri="{FF2B5EF4-FFF2-40B4-BE49-F238E27FC236}">
                <a16:creationId xmlns:a16="http://schemas.microsoft.com/office/drawing/2014/main" id="{D51C9F80-C944-0906-D2E5-EC4DB57C8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r="28069" b="70010"/>
          <a:stretch/>
        </p:blipFill>
        <p:spPr bwMode="auto">
          <a:xfrm>
            <a:off x="6009625" y="836712"/>
            <a:ext cx="2212997" cy="1316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FA59CBC-435D-E4F7-BD0C-8BBECA6FA342}"/>
                  </a:ext>
                </a:extLst>
              </p:cNvPr>
              <p:cNvSpPr txBox="1"/>
              <p:nvPr/>
            </p:nvSpPr>
            <p:spPr bwMode="auto">
              <a:xfrm>
                <a:off x="1046007" y="271495"/>
                <a:ext cx="8097993" cy="369332"/>
              </a:xfrm>
              <a:prstGeom prst="rect">
                <a:avLst/>
              </a:prstGeom>
              <a:noFill/>
              <a:ln w="9525">
                <a:noFill/>
                <a:miter lim="800000"/>
                <a:headEnd/>
                <a:tailEnd/>
              </a:ln>
            </p:spPr>
            <p:txBody>
              <a:bodyPr wrap="square" rtlCol="0">
                <a:spAutoFit/>
              </a:bodyPr>
              <a:lstStyle/>
              <a:p>
                <a:r>
                  <a:rPr lang="en-TW" sz="1800" dirty="0">
                    <a:cs typeface="Times New Roman" pitchFamily="18" charset="0"/>
                  </a:rPr>
                  <a:t>現在p-n間加上一順向的、正的電位差</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，在介面左右能量差將縮小，如下圖：</a:t>
                </a:r>
              </a:p>
            </p:txBody>
          </p:sp>
        </mc:Choice>
        <mc:Fallback xmlns="">
          <p:sp>
            <p:nvSpPr>
              <p:cNvPr id="4" name="TextBox 3">
                <a:extLst>
                  <a:ext uri="{FF2B5EF4-FFF2-40B4-BE49-F238E27FC236}">
                    <a16:creationId xmlns:a16="http://schemas.microsoft.com/office/drawing/2014/main" id="{8FA59CBC-435D-E4F7-BD0C-8BBECA6FA342}"/>
                  </a:ext>
                </a:extLst>
              </p:cNvPr>
              <p:cNvSpPr txBox="1">
                <a:spLocks noRot="1" noChangeAspect="1" noMove="1" noResize="1" noEditPoints="1" noAdjustHandles="1" noChangeArrowheads="1" noChangeShapeType="1" noTextEdit="1"/>
              </p:cNvSpPr>
              <p:nvPr/>
            </p:nvSpPr>
            <p:spPr bwMode="auto">
              <a:xfrm>
                <a:off x="1046007" y="271495"/>
                <a:ext cx="8097993" cy="369332"/>
              </a:xfrm>
              <a:prstGeom prst="rect">
                <a:avLst/>
              </a:prstGeom>
              <a:blipFill>
                <a:blip r:embed="rId4"/>
                <a:stretch>
                  <a:fillRect l="-627" t="-6667" b="-23333"/>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E2B7A31E-2FBF-452E-FF51-35FA3AE60EAB}"/>
              </a:ext>
            </a:extLst>
          </p:cNvPr>
          <p:cNvSpPr txBox="1"/>
          <p:nvPr/>
        </p:nvSpPr>
        <p:spPr bwMode="auto">
          <a:xfrm>
            <a:off x="1034065" y="4268043"/>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8" name="Straight Arrow Connector 7">
            <a:extLst>
              <a:ext uri="{FF2B5EF4-FFF2-40B4-BE49-F238E27FC236}">
                <a16:creationId xmlns:a16="http://schemas.microsoft.com/office/drawing/2014/main" id="{4814130A-4651-9C10-FAEC-0CD11BF5BA63}"/>
              </a:ext>
            </a:extLst>
          </p:cNvPr>
          <p:cNvCxnSpPr>
            <a:cxnSpLocks/>
          </p:cNvCxnSpPr>
          <p:nvPr/>
        </p:nvCxnSpPr>
        <p:spPr>
          <a:xfrm flipV="1">
            <a:off x="5986247" y="4256824"/>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Left Arrow 8">
            <a:extLst>
              <a:ext uri="{FF2B5EF4-FFF2-40B4-BE49-F238E27FC236}">
                <a16:creationId xmlns:a16="http://schemas.microsoft.com/office/drawing/2014/main" id="{739901BF-137F-5522-1D14-11ECCC569DB8}"/>
              </a:ext>
            </a:extLst>
          </p:cNvPr>
          <p:cNvSpPr/>
          <p:nvPr/>
        </p:nvSpPr>
        <p:spPr>
          <a:xfrm flipH="1" flipV="1">
            <a:off x="3623195" y="1594315"/>
            <a:ext cx="317760" cy="146097"/>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F9B2A360-5D54-7384-6C17-9AC595D3A922}"/>
              </a:ext>
            </a:extLst>
          </p:cNvPr>
          <p:cNvSpPr txBox="1"/>
          <p:nvPr/>
        </p:nvSpPr>
        <p:spPr bwMode="auto">
          <a:xfrm>
            <a:off x="1019484" y="4683272"/>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右端n的導帶下方，因熱達到左邊導帶能高的電子增加！</a:t>
            </a:r>
          </a:p>
        </p:txBody>
      </p:sp>
      <p:sp>
        <p:nvSpPr>
          <p:cNvPr id="11" name="Left Arrow 10">
            <a:extLst>
              <a:ext uri="{FF2B5EF4-FFF2-40B4-BE49-F238E27FC236}">
                <a16:creationId xmlns:a16="http://schemas.microsoft.com/office/drawing/2014/main" id="{9431DA99-2EBB-541D-56BF-E0EF8049B65C}"/>
              </a:ext>
            </a:extLst>
          </p:cNvPr>
          <p:cNvSpPr/>
          <p:nvPr/>
        </p:nvSpPr>
        <p:spPr>
          <a:xfrm>
            <a:off x="3347192" y="1042230"/>
            <a:ext cx="593763" cy="19548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2" name="Straight Arrow Connector 11">
            <a:extLst>
              <a:ext uri="{FF2B5EF4-FFF2-40B4-BE49-F238E27FC236}">
                <a16:creationId xmlns:a16="http://schemas.microsoft.com/office/drawing/2014/main" id="{BB1B5282-DE35-863E-506D-1EB4E9069D56}"/>
              </a:ext>
            </a:extLst>
          </p:cNvPr>
          <p:cNvCxnSpPr>
            <a:cxnSpLocks/>
          </p:cNvCxnSpPr>
          <p:nvPr/>
        </p:nvCxnSpPr>
        <p:spPr>
          <a:xfrm flipV="1">
            <a:off x="6732240" y="4648491"/>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699130" y="1906453"/>
            <a:ext cx="0" cy="886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568A4A1-75EB-DA61-19A7-791637854499}"/>
              </a:ext>
            </a:extLst>
          </p:cNvPr>
          <p:cNvCxnSpPr>
            <a:cxnSpLocks/>
          </p:cNvCxnSpPr>
          <p:nvPr/>
        </p:nvCxnSpPr>
        <p:spPr>
          <a:xfrm flipV="1">
            <a:off x="4914502" y="2146150"/>
            <a:ext cx="0" cy="340780"/>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F5C212-8DD5-CAD2-6433-791C04EA9088}"/>
              </a:ext>
            </a:extLst>
          </p:cNvPr>
          <p:cNvSpPr txBox="1"/>
          <p:nvPr/>
        </p:nvSpPr>
        <p:spPr bwMode="auto">
          <a:xfrm>
            <a:off x="1019484" y="5098501"/>
            <a:ext cx="5298382"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就是電子要跨越的門檻能差因加電壓變小，</a:t>
            </a:r>
          </a:p>
        </p:txBody>
      </p:sp>
      <p:sp>
        <p:nvSpPr>
          <p:cNvPr id="22" name="TextBox 21">
            <a:extLst>
              <a:ext uri="{FF2B5EF4-FFF2-40B4-BE49-F238E27FC236}">
                <a16:creationId xmlns:a16="http://schemas.microsoft.com/office/drawing/2014/main" id="{B18C63A7-6AA7-DAC2-B031-E225C39C97C8}"/>
              </a:ext>
            </a:extLst>
          </p:cNvPr>
          <p:cNvSpPr txBox="1"/>
          <p:nvPr/>
        </p:nvSpPr>
        <p:spPr bwMode="auto">
          <a:xfrm>
            <a:off x="1034065" y="6325413"/>
            <a:ext cx="692231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因此電子會淨流向左，隨電壓依指數增加的電流向右流。</a:t>
            </a:r>
          </a:p>
        </p:txBody>
      </p:sp>
      <p:sp>
        <p:nvSpPr>
          <p:cNvPr id="24" name="Oval 23">
            <a:extLst>
              <a:ext uri="{FF2B5EF4-FFF2-40B4-BE49-F238E27FC236}">
                <a16:creationId xmlns:a16="http://schemas.microsoft.com/office/drawing/2014/main" id="{7D4EA213-A5BA-F683-B01B-E9CE9A6FFD71}"/>
              </a:ext>
            </a:extLst>
          </p:cNvPr>
          <p:cNvSpPr/>
          <p:nvPr/>
        </p:nvSpPr>
        <p:spPr>
          <a:xfrm>
            <a:off x="3940955" y="1042230"/>
            <a:ext cx="1405169" cy="8642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5" name="Picture 2" descr="Z:\Dropbox\Documents\課程\Young\Chapter42\A_Images\A_Figures_and_Photos\42_29_Figure.jpg">
            <a:extLst>
              <a:ext uri="{FF2B5EF4-FFF2-40B4-BE49-F238E27FC236}">
                <a16:creationId xmlns:a16="http://schemas.microsoft.com/office/drawing/2014/main" id="{FDBA5DAB-D250-5EEF-890A-16026CD8E5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02" t="47282"/>
          <a:stretch/>
        </p:blipFill>
        <p:spPr bwMode="auto">
          <a:xfrm>
            <a:off x="6854837" y="2467619"/>
            <a:ext cx="866218" cy="20309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3">
                <a:extLst>
                  <a:ext uri="{FF2B5EF4-FFF2-40B4-BE49-F238E27FC236}">
                    <a16:creationId xmlns:a16="http://schemas.microsoft.com/office/drawing/2014/main" id="{65199101-8E77-3B0C-ABD7-9D032AE7E6AE}"/>
                  </a:ext>
                </a:extLst>
              </p:cNvPr>
              <p:cNvSpPr txBox="1"/>
              <p:nvPr/>
            </p:nvSpPr>
            <p:spPr bwMode="auto">
              <a:xfrm>
                <a:off x="1019484" y="5503629"/>
                <a:ext cx="7142437" cy="392993"/>
              </a:xfrm>
              <a:prstGeom prst="rect">
                <a:avLst/>
              </a:prstGeom>
              <a:noFill/>
              <a:ln w="9525">
                <a:noFill/>
                <a:miter lim="800000"/>
                <a:headEnd/>
                <a:tailEnd/>
              </a:ln>
            </p:spPr>
            <p:txBody>
              <a:bodyPr wrap="square" rtlCol="0">
                <a:spAutoFit/>
              </a:bodyPr>
              <a:lstStyle/>
              <a:p>
                <a:pPr>
                  <a:spcBef>
                    <a:spcPct val="50000"/>
                  </a:spcBef>
                </a:pPr>
                <a:r>
                  <a:rPr lang="zh-TW" altLang="en-US" sz="1800" dirty="0"/>
                  <a:t>在導帶上電子的能量分佈是波茲曼分佈</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sSup>
                      <m:sSupPr>
                        <m:ctrlPr>
                          <a:rPr lang="en-US" altLang="zh-TW" sz="180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d>
                          <m:dPr>
                            <m:ctrlPr>
                              <a:rPr lang="en-US" altLang="zh-TW" sz="1800" b="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𝐸</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𝐸</m:t>
                                </m:r>
                              </m:e>
                              <m:sub>
                                <m:r>
                                  <a:rPr lang="en-US" altLang="zh-TW" sz="1800" i="1">
                                    <a:latin typeface="Cambria Math" panose="02040503050406030204" pitchFamily="18" charset="0"/>
                                    <a:ea typeface="Cambria Math" panose="02040503050406030204" pitchFamily="18" charset="0"/>
                                  </a:rPr>
                                  <m:t>𝐺</m:t>
                                </m:r>
                              </m:sub>
                            </m:sSub>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sup>
                    </m:sSup>
                  </m:oMath>
                </a14:m>
                <a:r>
                  <a:rPr lang="zh-TW" altLang="en-US" sz="1800" dirty="0"/>
                  <a:t>。</a:t>
                </a:r>
              </a:p>
            </p:txBody>
          </p:sp>
        </mc:Choice>
        <mc:Fallback xmlns="">
          <p:sp>
            <p:nvSpPr>
              <p:cNvPr id="2" name="文字方塊 3">
                <a:extLst>
                  <a:ext uri="{FF2B5EF4-FFF2-40B4-BE49-F238E27FC236}">
                    <a16:creationId xmlns:a16="http://schemas.microsoft.com/office/drawing/2014/main" id="{65199101-8E77-3B0C-ABD7-9D032AE7E6AE}"/>
                  </a:ext>
                </a:extLst>
              </p:cNvPr>
              <p:cNvSpPr txBox="1">
                <a:spLocks noRot="1" noChangeAspect="1" noMove="1" noResize="1" noEditPoints="1" noAdjustHandles="1" noChangeArrowheads="1" noChangeShapeType="1" noTextEdit="1"/>
              </p:cNvSpPr>
              <p:nvPr/>
            </p:nvSpPr>
            <p:spPr bwMode="auto">
              <a:xfrm>
                <a:off x="1019484" y="5503629"/>
                <a:ext cx="7142437" cy="392993"/>
              </a:xfrm>
              <a:prstGeom prst="rect">
                <a:avLst/>
              </a:prstGeom>
              <a:blipFill>
                <a:blip r:embed="rId6"/>
                <a:stretch>
                  <a:fillRect l="-710" b="-2187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281DE4-9BCA-A108-6E4B-0F3DFE33CC19}"/>
                  </a:ext>
                </a:extLst>
              </p:cNvPr>
              <p:cNvSpPr txBox="1"/>
              <p:nvPr/>
            </p:nvSpPr>
            <p:spPr bwMode="auto">
              <a:xfrm>
                <a:off x="1034065" y="5929698"/>
                <a:ext cx="5554159" cy="379656"/>
              </a:xfrm>
              <a:prstGeom prst="rect">
                <a:avLst/>
              </a:prstGeom>
              <a:noFill/>
              <a:ln w="9525">
                <a:noFill/>
                <a:miter lim="800000"/>
                <a:headEnd/>
                <a:tailEnd/>
              </a:ln>
            </p:spPr>
            <p:txBody>
              <a:bodyPr wrap="square">
                <a:spAutoFit/>
              </a:bodyPr>
              <a:lstStyle/>
              <a:p>
                <a:r>
                  <a:rPr lang="en-TW" sz="1800" dirty="0">
                    <a:cs typeface="Times New Roman" pitchFamily="18" charset="0"/>
                  </a:rPr>
                  <a:t>門檻降低</a:t>
                </a:r>
                <a14:m>
                  <m:oMath xmlns:m="http://schemas.openxmlformats.org/officeDocument/2006/math">
                    <m:r>
                      <a:rPr lang="en-US" sz="1800" b="0" i="1" smtClean="0">
                        <a:latin typeface="Cambria Math" panose="02040503050406030204" pitchFamily="18" charset="0"/>
                        <a:cs typeface="Times New Roman" pitchFamily="18" charset="0"/>
                      </a:rPr>
                      <m:t>𝑉</m:t>
                    </m:r>
                  </m:oMath>
                </a14:m>
                <a:r>
                  <a:rPr lang="en-TW" sz="1800" dirty="0">
                    <a:cs typeface="Times New Roman" pitchFamily="18" charset="0"/>
                  </a:rPr>
                  <a:t>，達到的電子數就增加</a:t>
                </a:r>
                <a14:m>
                  <m:oMath xmlns:m="http://schemas.openxmlformats.org/officeDocument/2006/math">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𝑉</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𝑘𝑇</m:t>
                        </m:r>
                      </m:sup>
                    </m:sSup>
                  </m:oMath>
                </a14:m>
                <a:r>
                  <a:rPr lang="en-TW" sz="1800" dirty="0">
                    <a:cs typeface="Times New Roman" pitchFamily="18" charset="0"/>
                  </a:rPr>
                  <a:t>倍！</a:t>
                </a:r>
                <a:endParaRPr lang="en-TW" sz="1800" dirty="0"/>
              </a:p>
            </p:txBody>
          </p:sp>
        </mc:Choice>
        <mc:Fallback xmlns="">
          <p:sp>
            <p:nvSpPr>
              <p:cNvPr id="14" name="TextBox 13">
                <a:extLst>
                  <a:ext uri="{FF2B5EF4-FFF2-40B4-BE49-F238E27FC236}">
                    <a16:creationId xmlns:a16="http://schemas.microsoft.com/office/drawing/2014/main" id="{4D281DE4-9BCA-A108-6E4B-0F3DFE33CC19}"/>
                  </a:ext>
                </a:extLst>
              </p:cNvPr>
              <p:cNvSpPr txBox="1">
                <a:spLocks noRot="1" noChangeAspect="1" noMove="1" noResize="1" noEditPoints="1" noAdjustHandles="1" noChangeArrowheads="1" noChangeShapeType="1" noTextEdit="1"/>
              </p:cNvSpPr>
              <p:nvPr/>
            </p:nvSpPr>
            <p:spPr bwMode="auto">
              <a:xfrm>
                <a:off x="1034065" y="5929698"/>
                <a:ext cx="5554159" cy="379656"/>
              </a:xfrm>
              <a:prstGeom prst="rect">
                <a:avLst/>
              </a:prstGeom>
              <a:blipFill>
                <a:blip r:embed="rId7"/>
                <a:stretch>
                  <a:fillRect l="-913"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450276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DBB5A-A05D-F5C2-6B3A-AA0ED4C2B2EF}"/>
              </a:ext>
            </a:extLst>
          </p:cNvPr>
          <p:cNvPicPr>
            <a:picLocks noChangeAspect="1"/>
          </p:cNvPicPr>
          <p:nvPr/>
        </p:nvPicPr>
        <p:blipFill>
          <a:blip r:embed="rId2"/>
          <a:stretch>
            <a:fillRect/>
          </a:stretch>
        </p:blipFill>
        <p:spPr>
          <a:xfrm>
            <a:off x="2055457" y="434917"/>
            <a:ext cx="3581400" cy="3835400"/>
          </a:xfrm>
          <a:prstGeom prst="rect">
            <a:avLst/>
          </a:prstGeom>
        </p:spPr>
      </p:pic>
      <p:cxnSp>
        <p:nvCxnSpPr>
          <p:cNvPr id="13" name="Straight Arrow Connector 12">
            <a:extLst>
              <a:ext uri="{FF2B5EF4-FFF2-40B4-BE49-F238E27FC236}">
                <a16:creationId xmlns:a16="http://schemas.microsoft.com/office/drawing/2014/main" id="{8614A27B-545B-847A-E909-8C6B30D7301D}"/>
              </a:ext>
            </a:extLst>
          </p:cNvPr>
          <p:cNvCxnSpPr>
            <a:cxnSpLocks/>
          </p:cNvCxnSpPr>
          <p:nvPr/>
        </p:nvCxnSpPr>
        <p:spPr>
          <a:xfrm flipV="1">
            <a:off x="2754868" y="1298935"/>
            <a:ext cx="0" cy="766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Left Arrow 18">
            <a:extLst>
              <a:ext uri="{FF2B5EF4-FFF2-40B4-BE49-F238E27FC236}">
                <a16:creationId xmlns:a16="http://schemas.microsoft.com/office/drawing/2014/main" id="{E7B1E2E1-F0BE-DEEB-2507-5B7C62EFEDB0}"/>
              </a:ext>
            </a:extLst>
          </p:cNvPr>
          <p:cNvSpPr/>
          <p:nvPr/>
        </p:nvSpPr>
        <p:spPr>
          <a:xfrm>
            <a:off x="3750343" y="788987"/>
            <a:ext cx="191628" cy="211428"/>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Left Arrow 19">
            <a:extLst>
              <a:ext uri="{FF2B5EF4-FFF2-40B4-BE49-F238E27FC236}">
                <a16:creationId xmlns:a16="http://schemas.microsoft.com/office/drawing/2014/main" id="{D3B717EE-5911-BB69-A4AF-8E3083882331}"/>
              </a:ext>
            </a:extLst>
          </p:cNvPr>
          <p:cNvSpPr/>
          <p:nvPr/>
        </p:nvSpPr>
        <p:spPr>
          <a:xfrm flipH="1">
            <a:off x="3778320" y="1221909"/>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BF343AFA-8501-FF27-F2E5-DD4DFFBC9549}"/>
              </a:ext>
            </a:extLst>
          </p:cNvPr>
          <p:cNvCxnSpPr>
            <a:cxnSpLocks/>
          </p:cNvCxnSpPr>
          <p:nvPr/>
        </p:nvCxnSpPr>
        <p:spPr>
          <a:xfrm flipV="1">
            <a:off x="4872362" y="2171166"/>
            <a:ext cx="0" cy="119086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82F4261-7F02-4AC2-7435-503F19BC5CC4}"/>
              </a:ext>
            </a:extLst>
          </p:cNvPr>
          <p:cNvSpPr txBox="1"/>
          <p:nvPr/>
        </p:nvSpPr>
        <p:spPr bwMode="auto">
          <a:xfrm>
            <a:off x="755577" y="4367711"/>
            <a:ext cx="7176614"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若p-n間加上一負的反向電位差，左右能量差加大，</a:t>
            </a:r>
          </a:p>
        </p:txBody>
      </p:sp>
      <p:sp>
        <p:nvSpPr>
          <p:cNvPr id="23" name="TextBox 22">
            <a:extLst>
              <a:ext uri="{FF2B5EF4-FFF2-40B4-BE49-F238E27FC236}">
                <a16:creationId xmlns:a16="http://schemas.microsoft.com/office/drawing/2014/main" id="{D582535F-01D0-185C-6000-20C948AF957C}"/>
              </a:ext>
            </a:extLst>
          </p:cNvPr>
          <p:cNvSpPr txBox="1"/>
          <p:nvPr/>
        </p:nvSpPr>
        <p:spPr bwMode="auto">
          <a:xfrm>
            <a:off x="730355" y="4810549"/>
            <a:ext cx="7201837"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左端p的價帶上方電子，依舊不受所加電壓影響。</a:t>
            </a:r>
          </a:p>
        </p:txBody>
      </p:sp>
      <p:cxnSp>
        <p:nvCxnSpPr>
          <p:cNvPr id="24" name="Straight Arrow Connector 23">
            <a:extLst>
              <a:ext uri="{FF2B5EF4-FFF2-40B4-BE49-F238E27FC236}">
                <a16:creationId xmlns:a16="http://schemas.microsoft.com/office/drawing/2014/main" id="{DB52F1BB-9CF1-8FBA-F124-EA9563DEBD14}"/>
              </a:ext>
            </a:extLst>
          </p:cNvPr>
          <p:cNvCxnSpPr>
            <a:cxnSpLocks/>
          </p:cNvCxnSpPr>
          <p:nvPr/>
        </p:nvCxnSpPr>
        <p:spPr>
          <a:xfrm flipV="1">
            <a:off x="4854512" y="4781991"/>
            <a:ext cx="0" cy="42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765ED3D-8A43-2294-4895-76261E6B81DC}"/>
              </a:ext>
            </a:extLst>
          </p:cNvPr>
          <p:cNvSpPr txBox="1"/>
          <p:nvPr/>
        </p:nvSpPr>
        <p:spPr bwMode="auto">
          <a:xfrm>
            <a:off x="730354" y="5214662"/>
            <a:ext cx="8064891"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右端n的導帶下方，因熱達到左邊導帶能高的電子則因門檻增加而減少！</a:t>
            </a:r>
          </a:p>
        </p:txBody>
      </p:sp>
      <p:cxnSp>
        <p:nvCxnSpPr>
          <p:cNvPr id="26" name="Straight Arrow Connector 25">
            <a:extLst>
              <a:ext uri="{FF2B5EF4-FFF2-40B4-BE49-F238E27FC236}">
                <a16:creationId xmlns:a16="http://schemas.microsoft.com/office/drawing/2014/main" id="{CECDD4C5-6C86-9913-98CD-53EED91726FB}"/>
              </a:ext>
            </a:extLst>
          </p:cNvPr>
          <p:cNvCxnSpPr>
            <a:cxnSpLocks/>
          </p:cNvCxnSpPr>
          <p:nvPr/>
        </p:nvCxnSpPr>
        <p:spPr>
          <a:xfrm flipV="1">
            <a:off x="5718365" y="5208439"/>
            <a:ext cx="0" cy="404113"/>
          </a:xfrm>
          <a:prstGeom prst="straightConnector1">
            <a:avLst/>
          </a:prstGeom>
          <a:ln>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36EB93-5A67-3599-E77D-B48C0B25E046}"/>
              </a:ext>
            </a:extLst>
          </p:cNvPr>
          <p:cNvSpPr txBox="1"/>
          <p:nvPr/>
        </p:nvSpPr>
        <p:spPr bwMode="auto">
          <a:xfrm>
            <a:off x="720371" y="5752028"/>
            <a:ext cx="8064896" cy="369332"/>
          </a:xfrm>
          <a:prstGeom prst="rect">
            <a:avLst/>
          </a:prstGeom>
          <a:noFill/>
          <a:ln w="9525">
            <a:noFill/>
            <a:miter lim="800000"/>
            <a:headEnd/>
            <a:tailEnd/>
          </a:ln>
        </p:spPr>
        <p:txBody>
          <a:bodyPr wrap="square" rtlCol="0">
            <a:spAutoFit/>
          </a:bodyPr>
          <a:lstStyle/>
          <a:p>
            <a:r>
              <a:rPr lang="en-TW" sz="1800" dirty="0">
                <a:latin typeface="Times New Roman" pitchFamily="18" charset="0"/>
                <a:cs typeface="Times New Roman" pitchFamily="18" charset="0"/>
              </a:rPr>
              <a:t>因此電子會淨流向右，但只剩下半導體原來因室溫擾動產生的很小的導電度。</a:t>
            </a:r>
          </a:p>
        </p:txBody>
      </p:sp>
      <p:sp>
        <p:nvSpPr>
          <p:cNvPr id="29" name="Left Arrow 28">
            <a:extLst>
              <a:ext uri="{FF2B5EF4-FFF2-40B4-BE49-F238E27FC236}">
                <a16:creationId xmlns:a16="http://schemas.microsoft.com/office/drawing/2014/main" id="{134E279E-513E-9716-6554-D49E7253F613}"/>
              </a:ext>
            </a:extLst>
          </p:cNvPr>
          <p:cNvSpPr/>
          <p:nvPr/>
        </p:nvSpPr>
        <p:spPr>
          <a:xfrm flipH="1">
            <a:off x="8478810" y="6109208"/>
            <a:ext cx="327301" cy="151628"/>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0" name="Picture 29" descr="Z:\Dropbox\Documents\課程\Halliday10E\Image Gallery\CH41\halliday_10e_fig_41_15.jpg">
            <a:extLst>
              <a:ext uri="{FF2B5EF4-FFF2-40B4-BE49-F238E27FC236}">
                <a16:creationId xmlns:a16="http://schemas.microsoft.com/office/drawing/2014/main" id="{0E082A95-2032-06C5-83F7-0D26F73CE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0" t="50469" r="28069" b="20332"/>
          <a:stretch/>
        </p:blipFill>
        <p:spPr bwMode="auto">
          <a:xfrm>
            <a:off x="6336268" y="1175567"/>
            <a:ext cx="2306193" cy="11631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Z:\Dropbox\Documents\課程\Young\Chapter42\A_Images\A_Figures_and_Photos\42_29_Figure.jpg">
            <a:extLst>
              <a:ext uri="{FF2B5EF4-FFF2-40B4-BE49-F238E27FC236}">
                <a16:creationId xmlns:a16="http://schemas.microsoft.com/office/drawing/2014/main" id="{0586AD94-4E24-A3E8-7A43-306AC6785D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 t="47282" r="40674"/>
          <a:stretch/>
        </p:blipFill>
        <p:spPr bwMode="auto">
          <a:xfrm>
            <a:off x="7039793" y="2626027"/>
            <a:ext cx="899141" cy="1675714"/>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id="{E7E91167-11A7-8870-966A-5B00A0E35610}"/>
              </a:ext>
            </a:extLst>
          </p:cNvPr>
          <p:cNvSpPr/>
          <p:nvPr/>
        </p:nvSpPr>
        <p:spPr>
          <a:xfrm>
            <a:off x="4443938" y="985703"/>
            <a:ext cx="466379" cy="22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83521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Z:\Dropbox\Documents\課程\Halliday10E\Image Gallery\CH41\halliday_10e_fig_41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332" y="2081552"/>
            <a:ext cx="4406708" cy="3147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Dropbox\Documents\課程\Young\Chapter42\A_Images\A_Figures_and_Photos\42_2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82"/>
          <a:stretch/>
        </p:blipFill>
        <p:spPr bwMode="auto">
          <a:xfrm>
            <a:off x="1043608" y="2081552"/>
            <a:ext cx="2880984" cy="31476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84100" y="1273582"/>
            <a:ext cx="4572000" cy="369332"/>
          </a:xfrm>
          <a:prstGeom prst="rect">
            <a:avLst/>
          </a:prstGeom>
        </p:spPr>
        <p:txBody>
          <a:bodyPr>
            <a:spAutoFit/>
          </a:bodyPr>
          <a:lstStyle/>
          <a:p>
            <a:pPr>
              <a:spcBef>
                <a:spcPct val="50000"/>
              </a:spcBef>
            </a:pPr>
            <a:r>
              <a:rPr lang="zh-TW" altLang="en-US" sz="1800" dirty="0"/>
              <a:t>電流只能朝單一方向流動！稱為整流器。</a:t>
            </a:r>
          </a:p>
        </p:txBody>
      </p:sp>
    </p:spTree>
    <p:extLst>
      <p:ext uri="{BB962C8B-B14F-4D97-AF65-F5344CB8AC3E}">
        <p14:creationId xmlns:p14="http://schemas.microsoft.com/office/powerpoint/2010/main" val="1546893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bwMode="auto">
          <a:xfrm>
            <a:off x="1649698" y="2853204"/>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如果對</a:t>
            </a:r>
            <a:r>
              <a:rPr lang="en-US" altLang="zh-TW" sz="1800" dirty="0"/>
              <a:t>p</a:t>
            </a:r>
            <a:r>
              <a:rPr lang="zh-TW" altLang="en-US" sz="1800" dirty="0"/>
              <a:t>內輸入傳導電子，他們可以大量地流入</a:t>
            </a:r>
            <a:r>
              <a:rPr lang="en-US" altLang="zh-TW" sz="1800" dirty="0"/>
              <a:t>n</a:t>
            </a:r>
            <a:r>
              <a:rPr lang="zh-TW" altLang="en-US" sz="1800" dirty="0"/>
              <a:t>。</a:t>
            </a:r>
          </a:p>
        </p:txBody>
      </p:sp>
      <p:sp>
        <p:nvSpPr>
          <p:cNvPr id="4" name="文字方塊 3"/>
          <p:cNvSpPr txBox="1"/>
          <p:nvPr/>
        </p:nvSpPr>
        <p:spPr bwMode="auto">
          <a:xfrm>
            <a:off x="1649698" y="5304321"/>
            <a:ext cx="511256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如果在</a:t>
            </a:r>
            <a:r>
              <a:rPr lang="en-US" altLang="zh-TW" sz="1800" dirty="0"/>
              <a:t>p</a:t>
            </a:r>
            <a:r>
              <a:rPr lang="zh-TW" altLang="en-US" sz="1800" dirty="0"/>
              <a:t>的左邊再放一個</a:t>
            </a:r>
            <a:r>
              <a:rPr lang="en-US" altLang="zh-TW" sz="1800" dirty="0"/>
              <a:t>n</a:t>
            </a:r>
            <a:r>
              <a:rPr lang="zh-TW" altLang="en-US" sz="1800" dirty="0"/>
              <a:t>，並施以順向電壓，</a:t>
            </a:r>
          </a:p>
        </p:txBody>
      </p:sp>
      <p:sp>
        <p:nvSpPr>
          <p:cNvPr id="5" name="矩形 4"/>
          <p:cNvSpPr/>
          <p:nvPr/>
        </p:nvSpPr>
        <p:spPr>
          <a:xfrm>
            <a:off x="1649698" y="5712859"/>
            <a:ext cx="6968182" cy="369332"/>
          </a:xfrm>
          <a:prstGeom prst="rect">
            <a:avLst/>
          </a:prstGeom>
        </p:spPr>
        <p:txBody>
          <a:bodyPr wrap="square">
            <a:spAutoFit/>
          </a:bodyPr>
          <a:lstStyle/>
          <a:p>
            <a:r>
              <a:rPr lang="zh-TW" altLang="en-US" sz="1800" dirty="0"/>
              <a:t>傳導電子就可以由左邊的</a:t>
            </a:r>
            <a:r>
              <a:rPr lang="en-US" altLang="zh-TW" sz="1800" dirty="0"/>
              <a:t>n</a:t>
            </a:r>
            <a:r>
              <a:rPr lang="zh-TW" altLang="en-US" sz="1800" dirty="0"/>
              <a:t>大量地流入</a:t>
            </a:r>
            <a:r>
              <a:rPr lang="en-US" altLang="zh-TW" sz="1800" dirty="0"/>
              <a:t>p</a:t>
            </a:r>
            <a:r>
              <a:rPr lang="zh-TW" altLang="en-US" sz="1800" dirty="0"/>
              <a:t>，再大量流入右邊</a:t>
            </a:r>
            <a:r>
              <a:rPr lang="en-US" altLang="zh-TW" sz="1800" dirty="0"/>
              <a:t>n</a:t>
            </a:r>
            <a:r>
              <a:rPr lang="zh-TW" altLang="en-US" sz="1800" dirty="0"/>
              <a:t>。</a:t>
            </a:r>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31260" t="5217" r="35810" b="5199"/>
          <a:stretch/>
        </p:blipFill>
        <p:spPr>
          <a:xfrm rot="5400000">
            <a:off x="3452266" y="2460502"/>
            <a:ext cx="1723456" cy="3516437"/>
          </a:xfrm>
          <a:prstGeom prst="rect">
            <a:avLst/>
          </a:prstGeom>
        </p:spPr>
      </p:pic>
      <p:sp>
        <p:nvSpPr>
          <p:cNvPr id="9" name="文字方塊 8"/>
          <p:cNvSpPr txBox="1"/>
          <p:nvPr/>
        </p:nvSpPr>
        <p:spPr bwMode="auto">
          <a:xfrm>
            <a:off x="1649698" y="792630"/>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注意</a:t>
            </a:r>
            <a:r>
              <a:rPr lang="en-US" altLang="zh-TW" sz="1800" dirty="0"/>
              <a:t>n-p</a:t>
            </a:r>
            <a:r>
              <a:rPr lang="zh-TW" altLang="en-US" sz="1800" dirty="0"/>
              <a:t>介面中，</a:t>
            </a:r>
            <a:r>
              <a:rPr lang="en-US" altLang="zh-TW" sz="1800" dirty="0"/>
              <a:t>n</a:t>
            </a:r>
            <a:r>
              <a:rPr lang="zh-TW" altLang="en-US" sz="1800" dirty="0"/>
              <a:t>與</a:t>
            </a:r>
            <a:r>
              <a:rPr lang="en-US" altLang="zh-TW" sz="1800" dirty="0"/>
              <a:t>p</a:t>
            </a:r>
            <a:r>
              <a:rPr lang="zh-TW" altLang="en-US" sz="1800" dirty="0"/>
              <a:t>之間會有電位差！。</a:t>
            </a:r>
          </a:p>
        </p:txBody>
      </p:sp>
      <p:pic>
        <p:nvPicPr>
          <p:cNvPr id="10" name="Picture 9">
            <a:extLst>
              <a:ext uri="{FF2B5EF4-FFF2-40B4-BE49-F238E27FC236}">
                <a16:creationId xmlns:a16="http://schemas.microsoft.com/office/drawing/2014/main" id="{B9D80CC8-5ACA-2C2D-17E2-1D90A6657D0D}"/>
              </a:ext>
            </a:extLst>
          </p:cNvPr>
          <p:cNvPicPr>
            <a:picLocks noChangeAspect="1"/>
          </p:cNvPicPr>
          <p:nvPr/>
        </p:nvPicPr>
        <p:blipFill rotWithShape="1">
          <a:blip r:embed="rId3"/>
          <a:srcRect l="10457" t="70418" r="14047"/>
          <a:stretch/>
        </p:blipFill>
        <p:spPr>
          <a:xfrm>
            <a:off x="2543821" y="1267503"/>
            <a:ext cx="3528392" cy="1482227"/>
          </a:xfrm>
          <a:prstGeom prst="rect">
            <a:avLst/>
          </a:prstGeom>
        </p:spPr>
      </p:pic>
    </p:spTree>
    <p:extLst>
      <p:ext uri="{BB962C8B-B14F-4D97-AF65-F5344CB8AC3E}">
        <p14:creationId xmlns:p14="http://schemas.microsoft.com/office/powerpoint/2010/main" val="446235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25115" t="2524" r="48135" b="7892"/>
          <a:stretch/>
        </p:blipFill>
        <p:spPr>
          <a:xfrm rot="5400000">
            <a:off x="3961802" y="-625401"/>
            <a:ext cx="1669639" cy="4193660"/>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31260" t="5217" r="35810" b="5199"/>
          <a:stretch/>
        </p:blipFill>
        <p:spPr>
          <a:xfrm rot="5400000">
            <a:off x="2465865" y="854615"/>
            <a:ext cx="3011079" cy="6143626"/>
          </a:xfrm>
          <a:prstGeom prst="rect">
            <a:avLst/>
          </a:prstGeom>
        </p:spPr>
      </p:pic>
      <p:sp>
        <p:nvSpPr>
          <p:cNvPr id="5" name="文字方塊 4"/>
          <p:cNvSpPr txBox="1"/>
          <p:nvPr/>
        </p:nvSpPr>
        <p:spPr bwMode="auto">
          <a:xfrm>
            <a:off x="802663" y="5546607"/>
            <a:ext cx="7960346" cy="369332"/>
          </a:xfrm>
          <a:prstGeom prst="rect">
            <a:avLst/>
          </a:prstGeom>
          <a:noFill/>
          <a:ln w="9525">
            <a:noFill/>
            <a:miter lim="800000"/>
            <a:headEnd/>
            <a:tailEnd/>
          </a:ln>
        </p:spPr>
        <p:txBody>
          <a:bodyPr wrap="square" rtlCol="0">
            <a:spAutoFit/>
          </a:bodyPr>
          <a:lstStyle/>
          <a:p>
            <a:pPr>
              <a:spcBef>
                <a:spcPct val="50000"/>
              </a:spcBef>
            </a:pPr>
            <a:r>
              <a:rPr lang="zh-TW" altLang="en-US" sz="1800" dirty="0"/>
              <a:t>左邊的二極體的順向電壓控制流到</a:t>
            </a:r>
            <a:r>
              <a:rPr lang="en-US" altLang="zh-TW" sz="1800" dirty="0"/>
              <a:t>p</a:t>
            </a:r>
            <a:r>
              <a:rPr lang="zh-TW" altLang="en-US" sz="1800" dirty="0"/>
              <a:t>的電子，也就控制了流到右邊</a:t>
            </a:r>
            <a:r>
              <a:rPr lang="en-US" altLang="zh-TW" sz="1800" dirty="0"/>
              <a:t>n</a:t>
            </a:r>
            <a:r>
              <a:rPr lang="zh-TW" altLang="en-US" sz="1800" dirty="0"/>
              <a:t>的電流大小。</a:t>
            </a:r>
            <a:endParaRPr lang="zh-CN" altLang="en-US" sz="1800"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88206" y="2420888"/>
            <a:ext cx="1690125"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15C4767-82E5-D2D6-727F-058055C13C40}"/>
              </a:ext>
            </a:extLst>
          </p:cNvPr>
          <p:cNvSpPr txBox="1"/>
          <p:nvPr/>
        </p:nvSpPr>
        <p:spPr bwMode="auto">
          <a:xfrm>
            <a:off x="2700324" y="6036725"/>
            <a:ext cx="3384377" cy="369332"/>
          </a:xfrm>
          <a:prstGeom prst="rect">
            <a:avLst/>
          </a:prstGeom>
          <a:noFill/>
          <a:ln w="9525">
            <a:noFill/>
            <a:miter lim="800000"/>
            <a:headEnd/>
            <a:tailEnd/>
          </a:ln>
        </p:spPr>
        <p:txBody>
          <a:bodyPr wrap="square" rtlCol="0">
            <a:spAutoFit/>
          </a:bodyPr>
          <a:lstStyle/>
          <a:p>
            <a:pPr>
              <a:spcBef>
                <a:spcPct val="50000"/>
              </a:spcBef>
            </a:pPr>
            <a:r>
              <a:rPr lang="en-TW" sz="1800" dirty="0"/>
              <a:t>Bipolar Transistor</a:t>
            </a:r>
            <a:r>
              <a:rPr lang="zh-TW" altLang="en-US" sz="1800" dirty="0"/>
              <a:t> 雙極性電晶體</a:t>
            </a:r>
            <a:endParaRPr lang="en-TW" sz="1800" dirty="0"/>
          </a:p>
        </p:txBody>
      </p:sp>
    </p:spTree>
    <p:extLst>
      <p:ext uri="{BB962C8B-B14F-4D97-AF65-F5344CB8AC3E}">
        <p14:creationId xmlns:p14="http://schemas.microsoft.com/office/powerpoint/2010/main" val="3769595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836897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，電子進到</a:t>
                </a:r>
                <a:r>
                  <a:rPr lang="en-US" altLang="zh-TW" sz="1800" dirty="0"/>
                  <a:t>Collector</a:t>
                </a:r>
                <a:r>
                  <a:rPr lang="zh-TW" altLang="en-US" sz="1800" dirty="0"/>
                  <a:t>的</a:t>
                </a:r>
                <a:r>
                  <a:rPr lang="en-US" altLang="zh-TW" sz="1800" dirty="0"/>
                  <a:t>p</a:t>
                </a:r>
                <a:r>
                  <a:rPr lang="zh-TW" altLang="en-US" sz="1800" dirty="0"/>
                  <a:t>，在介面遇左方來的電子。</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8368974" cy="369332"/>
              </a:xfrm>
              <a:prstGeom prst="rect">
                <a:avLst/>
              </a:prstGeom>
              <a:blipFill>
                <a:blip r:embed="rId3"/>
                <a:stretch>
                  <a:fillRect l="-455" t="-6667" r="-348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，電子會由</a:t>
                </a:r>
                <a:r>
                  <a:rPr lang="en-US" altLang="zh-TW" sz="1800" dirty="0"/>
                  <a:t>Base</a:t>
                </a:r>
                <a:r>
                  <a:rPr lang="zh-TW" altLang="en-US" sz="1800" dirty="0"/>
                  <a:t>的</a:t>
                </a:r>
                <a:r>
                  <a:rPr lang="en-US" altLang="zh-TW" sz="1800" dirty="0"/>
                  <a:t>n</a:t>
                </a:r>
                <a:r>
                  <a:rPr lang="zh-TW" altLang="en-US" sz="1800" dirty="0"/>
                  <a:t>被抽走進入</a:t>
                </a:r>
                <a:r>
                  <a:rPr lang="en-US" altLang="zh-TW" sz="1800" dirty="0"/>
                  <a:t>Emitter</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4398705" cy="369332"/>
              </a:xfrm>
              <a:prstGeom prst="rect">
                <a:avLst/>
              </a:prstGeom>
            </p:spPr>
            <p:txBody>
              <a:bodyPr wrap="none">
                <a:spAutoFit/>
              </a:bodyPr>
              <a:lstStyle/>
              <a:p>
                <a:r>
                  <a:rPr lang="zh-TW" altLang="en-US" sz="1800" dirty="0"/>
                  <a:t>電子無法繼續往左由流入</a:t>
                </a:r>
                <a:r>
                  <a:rPr lang="en-US" altLang="zh-TW" sz="1800" dirty="0"/>
                  <a:t>n</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4398705" cy="369332"/>
              </a:xfrm>
              <a:prstGeom prst="rect">
                <a:avLst/>
              </a:prstGeom>
              <a:blipFill>
                <a:blip r:embed="rId5"/>
                <a:stretch>
                  <a:fillRect l="-1153" t="-6667" r="-28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82381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a:t>
                </a:r>
                <a:r>
                  <a:rPr lang="en-US" altLang="zh-TW" sz="1800" dirty="0"/>
                  <a:t>Collector</a:t>
                </a:r>
                <a:r>
                  <a:rPr lang="zh-TW" altLang="en-US" sz="1800" dirty="0"/>
                  <a:t>來的，到介面上電子被電壓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Base</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8238132" cy="369332"/>
              </a:xfrm>
              <a:prstGeom prst="rect">
                <a:avLst/>
              </a:prstGeom>
              <a:blipFill>
                <a:blip r:embed="rId6"/>
                <a:stretch>
                  <a:fillRect l="-462" t="-6452" r="-3385"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667"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667" b="-20000"/>
                </a:stretch>
              </a:blipFill>
              <a:ln w="9525">
                <a:noFill/>
                <a:miter lim="800000"/>
                <a:headEnd/>
                <a:tailEnd/>
              </a:ln>
            </p:spPr>
            <p:txBody>
              <a:bodyPr/>
              <a:lstStyle/>
              <a:p>
                <a:r>
                  <a:rPr lang="zh-TW" altLang="en-US">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864" r="25373" b="32240"/>
          <a:stretch/>
        </p:blipFill>
        <p:spPr bwMode="auto">
          <a:xfrm>
            <a:off x="7822399" y="2414020"/>
            <a:ext cx="1089266" cy="121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id="{D1E80BB5-47B9-E647-85FA-72C593D82BAE}"/>
              </a:ext>
            </a:extLst>
          </p:cNvPr>
          <p:cNvSpPr/>
          <p:nvPr/>
        </p:nvSpPr>
        <p:spPr>
          <a:xfrm>
            <a:off x="1331640" y="2687426"/>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4704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Z:\Dropbox\Documents\課程\Young\Chapter42\A_Images\A_Figures_and_Photos\42_33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978"/>
          <a:stretch/>
        </p:blipFill>
        <p:spPr bwMode="auto">
          <a:xfrm>
            <a:off x="990594" y="725725"/>
            <a:ext cx="3636513" cy="29192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3491880" y="260648"/>
            <a:ext cx="208823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電晶體 </a:t>
            </a:r>
            <a:r>
              <a:rPr lang="en-US" altLang="zh-TW" sz="1800" dirty="0"/>
              <a:t>transistor</a:t>
            </a:r>
            <a:endParaRPr lang="zh-TW" altLang="en-US" sz="1800" dirty="0"/>
          </a:p>
        </p:txBody>
      </p:sp>
      <p:pic>
        <p:nvPicPr>
          <p:cNvPr id="5" name="Picture 2" descr="Z:\Dropbox\Documents\課程\Young\Chapter42\A_Images\A_Figures_and_Photos\42_33_Figu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313"/>
          <a:stretch/>
        </p:blipFill>
        <p:spPr bwMode="auto">
          <a:xfrm>
            <a:off x="4778949" y="737766"/>
            <a:ext cx="3105420" cy="1676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bwMode="auto">
              <a:xfrm>
                <a:off x="775026" y="3689221"/>
                <a:ext cx="7272808"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右邊是一個</a:t>
                </a:r>
                <a:r>
                  <a:rPr lang="en-US" altLang="zh-TW" sz="1800" dirty="0"/>
                  <a:t>Reverse Bias</a:t>
                </a:r>
                <a:r>
                  <a:rPr lang="zh-TW" altLang="en-US" sz="1800" dirty="0"/>
                  <a:t>的電壓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a:rPr>
                          <m:t>𝑐</m:t>
                        </m:r>
                      </m:sub>
                    </m:sSub>
                    <m:r>
                      <a:rPr lang="en-US" altLang="zh-TW" sz="1800" i="1">
                        <a:latin typeface="Cambria Math"/>
                      </a:rPr>
                      <m:t> </m:t>
                    </m:r>
                  </m:oMath>
                </a14:m>
                <a:r>
                  <a:rPr lang="zh-TW" altLang="en-US" sz="1800" dirty="0"/>
                  <a:t>，因為</a:t>
                </a:r>
                <a:r>
                  <a:rPr lang="en-US" altLang="zh-TW" sz="1800" dirty="0"/>
                  <a:t>Base</a:t>
                </a:r>
                <a:r>
                  <a:rPr lang="zh-TW" altLang="en-US" sz="1800" dirty="0"/>
                  <a:t>的</a:t>
                </a:r>
                <a:r>
                  <a:rPr lang="en-US" altLang="zh-TW" sz="1800" dirty="0"/>
                  <a:t>n</a:t>
                </a:r>
                <a:r>
                  <a:rPr lang="zh-TW" altLang="en-US" sz="1800" dirty="0"/>
                  <a:t>沒有電洞，</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775026" y="3689221"/>
                <a:ext cx="7272808" cy="369332"/>
              </a:xfrm>
              <a:prstGeom prst="rect">
                <a:avLst/>
              </a:prstGeom>
              <a:blipFill>
                <a:blip r:embed="rId3"/>
                <a:stretch>
                  <a:fillRect l="-52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98365" y="4531825"/>
                <a:ext cx="6956250" cy="369332"/>
              </a:xfrm>
              <a:prstGeom prst="rect">
                <a:avLst/>
              </a:prstGeom>
              <a:noFill/>
              <a:ln w="9525">
                <a:noFill/>
                <a:miter lim="800000"/>
                <a:headEnd/>
                <a:tailEnd/>
              </a:ln>
            </p:spPr>
            <p:txBody>
              <a:bodyPr wrap="square" rtlCol="0">
                <a:spAutoFit/>
              </a:bodyPr>
              <a:lstStyle/>
              <a:p>
                <a:pPr>
                  <a:spcBef>
                    <a:spcPct val="50000"/>
                  </a:spcBef>
                </a:pPr>
                <a:r>
                  <a:rPr lang="zh-TW" altLang="en-US" sz="1800" dirty="0"/>
                  <a:t>但如果左方加一個電壓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𝑒</m:t>
                        </m:r>
                      </m:sub>
                    </m:sSub>
                  </m:oMath>
                </a14:m>
                <a:r>
                  <a:rPr lang="zh-TW" altLang="en-US" sz="1800" dirty="0"/>
                  <a:t>，電洞會由左方</a:t>
                </a:r>
                <a:r>
                  <a:rPr lang="en-US" altLang="zh-TW" sz="1800" dirty="0"/>
                  <a:t>emitter</a:t>
                </a:r>
                <a:r>
                  <a:rPr lang="zh-TW" altLang="en-US" sz="1800" dirty="0"/>
                  <a:t>的</a:t>
                </a:r>
                <a:r>
                  <a:rPr lang="en-US" altLang="zh-TW" sz="1800" dirty="0"/>
                  <a:t>p</a:t>
                </a:r>
                <a:r>
                  <a:rPr lang="zh-TW" altLang="en-US" sz="1800" dirty="0"/>
                  <a:t>流入很薄的</a:t>
                </a:r>
                <a:r>
                  <a:rPr lang="en-US" altLang="zh-TW" sz="1800" dirty="0"/>
                  <a:t>n</a:t>
                </a:r>
                <a:r>
                  <a:rPr lang="zh-TW" altLang="en-US" sz="1800" dirty="0"/>
                  <a:t>，</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98365" y="4531825"/>
                <a:ext cx="6956250" cy="369332"/>
              </a:xfrm>
              <a:prstGeom prst="rect">
                <a:avLst/>
              </a:prstGeom>
              <a:blipFill>
                <a:blip r:embed="rId4"/>
                <a:stretch>
                  <a:fillRect l="-54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77494" y="4092156"/>
                <a:ext cx="5142498" cy="369332"/>
              </a:xfrm>
              <a:prstGeom prst="rect">
                <a:avLst/>
              </a:prstGeom>
            </p:spPr>
            <p:txBody>
              <a:bodyPr wrap="none">
                <a:spAutoFit/>
              </a:bodyPr>
              <a:lstStyle/>
              <a:p>
                <a:r>
                  <a:rPr lang="zh-TW" altLang="en-US" sz="1800" dirty="0"/>
                  <a:t>電流無法往右由</a:t>
                </a:r>
                <a:r>
                  <a:rPr lang="en-US" altLang="zh-TW" sz="1800" dirty="0"/>
                  <a:t>n</a:t>
                </a:r>
                <a:r>
                  <a:rPr lang="zh-TW" altLang="en-US" sz="1800" dirty="0"/>
                  <a:t>流入</a:t>
                </a:r>
                <a:r>
                  <a:rPr lang="en-US" altLang="zh-TW" sz="1800" dirty="0"/>
                  <a:t>Collector</a:t>
                </a:r>
                <a:r>
                  <a:rPr lang="zh-TW" altLang="en-US" sz="1800" dirty="0"/>
                  <a:t>的</a:t>
                </a:r>
                <a:r>
                  <a:rPr lang="en-US" altLang="zh-TW" sz="1800" dirty="0"/>
                  <a:t>p</a:t>
                </a:r>
                <a:r>
                  <a:rPr lang="zh-TW" altLang="en-US" sz="1800" dirty="0"/>
                  <a:t>，因此</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a:rPr>
                          <m:t>𝐼</m:t>
                        </m:r>
                      </m:e>
                      <m:sub>
                        <m:r>
                          <a:rPr lang="en-US" altLang="zh-TW" sz="1800" i="1">
                            <a:latin typeface="Cambria Math"/>
                          </a:rPr>
                          <m:t>𝑐</m:t>
                        </m:r>
                      </m:sub>
                    </m:sSub>
                  </m:oMath>
                </a14:m>
                <a:r>
                  <a:rPr lang="zh-TW" altLang="en-US" sz="1800" dirty="0"/>
                  <a:t>很小，</a:t>
                </a:r>
              </a:p>
            </p:txBody>
          </p:sp>
        </mc:Choice>
        <mc:Fallback xmlns="">
          <p:sp>
            <p:nvSpPr>
              <p:cNvPr id="6" name="矩形 5"/>
              <p:cNvSpPr>
                <a:spLocks noRot="1" noChangeAspect="1" noMove="1" noResize="1" noEditPoints="1" noAdjustHandles="1" noChangeArrowheads="1" noChangeShapeType="1" noTextEdit="1"/>
              </p:cNvSpPr>
              <p:nvPr/>
            </p:nvSpPr>
            <p:spPr>
              <a:xfrm>
                <a:off x="777494" y="4092156"/>
                <a:ext cx="5142498" cy="369332"/>
              </a:xfrm>
              <a:prstGeom prst="rect">
                <a:avLst/>
              </a:prstGeom>
              <a:blipFill>
                <a:blip r:embed="rId5"/>
                <a:stretch>
                  <a:fillRect l="-98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798364" y="4950636"/>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這些流入</a:t>
                </a:r>
                <a:r>
                  <a:rPr lang="en-US" altLang="zh-TW" sz="1800" dirty="0"/>
                  <a:t>n</a:t>
                </a:r>
                <a:r>
                  <a:rPr lang="zh-TW" altLang="en-US" sz="1800" dirty="0"/>
                  <a:t>的電洞被電壓</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𝑐</m:t>
                        </m:r>
                      </m:sub>
                    </m:sSub>
                  </m:oMath>
                </a14:m>
                <a:r>
                  <a:rPr lang="zh-TW" altLang="en-US" sz="1800" dirty="0"/>
                  <a:t>推動，就能由繼續流入</a:t>
                </a:r>
                <a:r>
                  <a:rPr lang="en-US" altLang="zh-TW" sz="1800" dirty="0"/>
                  <a:t>Collector</a:t>
                </a:r>
                <a:r>
                  <a:rPr lang="zh-TW" altLang="en-US" sz="1800" dirty="0"/>
                  <a:t>的</a:t>
                </a:r>
                <a:r>
                  <a:rPr lang="en-US" altLang="zh-TW" sz="1800" dirty="0"/>
                  <a:t>p</a:t>
                </a:r>
                <a:r>
                  <a:rPr lang="zh-TW" altLang="en-US" sz="1800" dirty="0"/>
                  <a:t>，產生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798364" y="4950636"/>
                <a:ext cx="7959749" cy="369332"/>
              </a:xfrm>
              <a:prstGeom prst="rect">
                <a:avLst/>
              </a:prstGeom>
              <a:blipFill>
                <a:blip r:embed="rId6"/>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798365" y="5382684"/>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798365" y="5382684"/>
                <a:ext cx="7959749" cy="369332"/>
              </a:xfrm>
              <a:prstGeom prst="rect">
                <a:avLst/>
              </a:prstGeom>
              <a:blipFill>
                <a:blip r:embed="rId7"/>
                <a:stretch>
                  <a:fillRect l="-47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822412" y="5853711"/>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𝑒</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𝑐</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i="1">
                            <a:latin typeface="Cambria Math"/>
                          </a:rPr>
                          <m:t>𝑐</m:t>
                        </m:r>
                      </m:sub>
                    </m:sSub>
                  </m:oMath>
                </a14:m>
                <a:r>
                  <a:rPr lang="zh-TW" altLang="en-US" sz="1800" dirty="0"/>
                  <a:t>就會攜帶訊號。</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822412" y="5853711"/>
                <a:ext cx="7959749" cy="369332"/>
              </a:xfrm>
              <a:prstGeom prst="rect">
                <a:avLst/>
              </a:prstGeom>
              <a:blipFill>
                <a:blip r:embed="rId8"/>
                <a:stretch>
                  <a:fillRect l="-637" t="-6452" b="-19355"/>
                </a:stretch>
              </a:blipFill>
              <a:ln w="9525">
                <a:noFill/>
                <a:miter lim="800000"/>
                <a:headEnd/>
                <a:tailEnd/>
              </a:ln>
            </p:spPr>
            <p:txBody>
              <a:bodyPr/>
              <a:lstStyle/>
              <a:p>
                <a:r>
                  <a:rPr lang="en-TW">
                    <a:noFill/>
                  </a:rPr>
                  <a:t> </a:t>
                </a:r>
              </a:p>
            </p:txBody>
          </p:sp>
        </mc:Fallback>
      </mc:AlternateContent>
      <p:sp>
        <p:nvSpPr>
          <p:cNvPr id="7" name="文字方塊 6"/>
          <p:cNvSpPr txBox="1"/>
          <p:nvPr/>
        </p:nvSpPr>
        <p:spPr bwMode="auto">
          <a:xfrm>
            <a:off x="798364" y="6324738"/>
            <a:ext cx="39604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這就是訊號放大器！</a:t>
            </a:r>
          </a:p>
        </p:txBody>
      </p:sp>
      <p:sp>
        <p:nvSpPr>
          <p:cNvPr id="8" name="矩形 7">
            <a:extLst>
              <a:ext uri="{FF2B5EF4-FFF2-40B4-BE49-F238E27FC236}">
                <a16:creationId xmlns:a16="http://schemas.microsoft.com/office/drawing/2014/main" id="{D1E80BB5-47B9-E647-85FA-72C593D82BAE}"/>
              </a:ext>
            </a:extLst>
          </p:cNvPr>
          <p:cNvSpPr/>
          <p:nvPr/>
        </p:nvSpPr>
        <p:spPr>
          <a:xfrm>
            <a:off x="1331640" y="2708920"/>
            <a:ext cx="10081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70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D:\Dropbox\Documents\課程\YoungTextBook\Images\Chapter22\A_Images\A_Figures_and_Photos\22_05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17029" b="4896"/>
          <a:stretch/>
        </p:blipFill>
        <p:spPr bwMode="auto">
          <a:xfrm>
            <a:off x="243313" y="1223900"/>
            <a:ext cx="3303588" cy="20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D:\Dropbox\Documents\課程\YoungTextBook\Images\Chapter22\A_Images\A_Figures_and_Photos\22_05_FigureB.jpg"/>
          <p:cNvPicPr>
            <a:picLocks noChangeAspect="1" noChangeArrowheads="1"/>
          </p:cNvPicPr>
          <p:nvPr/>
        </p:nvPicPr>
        <p:blipFill>
          <a:blip r:embed="rId3">
            <a:extLst>
              <a:ext uri="{28A0092B-C50C-407E-A947-70E740481C1C}">
                <a14:useLocalDpi xmlns:a14="http://schemas.microsoft.com/office/drawing/2010/main" val="0"/>
              </a:ext>
            </a:extLst>
          </a:blip>
          <a:srcRect l="1692" t="18318" r="8604" b="6120"/>
          <a:stretch>
            <a:fillRect/>
          </a:stretch>
        </p:blipFill>
        <p:spPr bwMode="auto">
          <a:xfrm>
            <a:off x="288844" y="3435380"/>
            <a:ext cx="38163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155" name="文字方塊 15"/>
              <p:cNvSpPr txBox="1">
                <a:spLocks noChangeArrowheads="1"/>
              </p:cNvSpPr>
              <p:nvPr/>
            </p:nvSpPr>
            <p:spPr bwMode="auto">
              <a:xfrm>
                <a:off x="4321904" y="3456121"/>
                <a:ext cx="4643437"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如果平面不是垂直於</a:t>
                </a:r>
                <a14:m>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𝑗</m:t>
                        </m:r>
                      </m:e>
                    </m:acc>
                  </m:oMath>
                </a14:m>
                <a:r>
                  <a:rPr lang="zh-TW" altLang="en-US" sz="1800" dirty="0"/>
                  <a:t>，</a:t>
                </a:r>
              </a:p>
            </p:txBody>
          </p:sp>
        </mc:Choice>
        <mc:Fallback xmlns="">
          <p:sp>
            <p:nvSpPr>
              <p:cNvPr id="6155" name="文字方塊 15"/>
              <p:cNvSpPr txBox="1">
                <a:spLocks noRot="1" noChangeAspect="1" noMove="1" noResize="1" noEditPoints="1" noAdjustHandles="1" noChangeArrowheads="1" noChangeShapeType="1" noTextEdit="1"/>
              </p:cNvSpPr>
              <p:nvPr/>
            </p:nvSpPr>
            <p:spPr bwMode="auto">
              <a:xfrm>
                <a:off x="4321904" y="3456121"/>
                <a:ext cx="4643437" cy="368300"/>
              </a:xfrm>
              <a:prstGeom prst="rect">
                <a:avLst/>
              </a:prstGeom>
              <a:blipFill>
                <a:blip r:embed="rId4"/>
                <a:stretch>
                  <a:fillRect l="-1090" t="-1379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6" name="矩形 16"/>
          <p:cNvSpPr>
            <a:spLocks noChangeArrowheads="1"/>
          </p:cNvSpPr>
          <p:nvPr/>
        </p:nvSpPr>
        <p:spPr bwMode="auto">
          <a:xfrm>
            <a:off x="4321904" y="4527683"/>
            <a:ext cx="387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電流即是電流密度對該平面的通量！</a:t>
            </a:r>
          </a:p>
        </p:txBody>
      </p:sp>
      <mc:AlternateContent xmlns:mc="http://schemas.openxmlformats.org/markup-compatibility/2006" xmlns:a14="http://schemas.microsoft.com/office/drawing/2010/main">
        <mc:Choice Requires="a14">
          <p:sp>
            <p:nvSpPr>
              <p:cNvPr id="5" name="文字方塊 4"/>
              <p:cNvSpPr txBox="1"/>
              <p:nvPr/>
            </p:nvSpPr>
            <p:spPr bwMode="auto">
              <a:xfrm>
                <a:off x="685590" y="414905"/>
                <a:ext cx="6910745"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電流密度</a:t>
                </a:r>
                <a14:m>
                  <m:oMath xmlns:m="http://schemas.openxmlformats.org/officeDocument/2006/math">
                    <m:r>
                      <a:rPr lang="en-US" altLang="zh-TW" sz="1800" b="0" i="1" smtClean="0">
                        <a:latin typeface="Cambria Math"/>
                      </a:rPr>
                      <m:t>𝑗</m:t>
                    </m:r>
                  </m:oMath>
                </a14:m>
                <a:r>
                  <a:rPr lang="zh-TW" altLang="en-US" sz="1800" dirty="0"/>
                  <a:t>就是電荷流動的通量！如同流體的流量是一樣的！</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685590" y="414905"/>
                <a:ext cx="6910745" cy="369332"/>
              </a:xfrm>
              <a:prstGeom prst="rect">
                <a:avLst/>
              </a:prstGeom>
              <a:blipFill>
                <a:blip r:embed="rId5"/>
                <a:stretch>
                  <a:fillRect l="-733" t="-6667" b="-23333"/>
                </a:stretch>
              </a:blipFill>
              <a:ln w="9525">
                <a:noFill/>
                <a:miter lim="800000"/>
                <a:headEnd/>
                <a:tailEnd/>
              </a:ln>
            </p:spPr>
            <p:txBody>
              <a:bodyPr/>
              <a:lstStyle/>
              <a:p>
                <a:r>
                  <a:rPr lang="en-US">
                    <a:noFill/>
                  </a:rPr>
                  <a:t> </a:t>
                </a:r>
              </a:p>
            </p:txBody>
          </p:sp>
        </mc:Fallback>
      </mc:AlternateContent>
      <p:sp>
        <p:nvSpPr>
          <p:cNvPr id="7" name="文字方塊 6"/>
          <p:cNvSpPr txBox="1"/>
          <p:nvPr/>
        </p:nvSpPr>
        <p:spPr bwMode="auto">
          <a:xfrm>
            <a:off x="685590" y="809913"/>
            <a:ext cx="6149600"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有了電流密度即可計算單位時間通過任一平面的電荷量。</a:t>
            </a:r>
          </a:p>
        </p:txBody>
      </p:sp>
      <mc:AlternateContent xmlns:mc="http://schemas.openxmlformats.org/markup-compatibility/2006" xmlns:a14="http://schemas.microsoft.com/office/drawing/2010/main">
        <mc:Choice Requires="a14">
          <p:sp>
            <p:nvSpPr>
              <p:cNvPr id="21" name="文字方塊 15"/>
              <p:cNvSpPr txBox="1">
                <a:spLocks noChangeArrowheads="1"/>
              </p:cNvSpPr>
              <p:nvPr/>
            </p:nvSpPr>
            <p:spPr bwMode="auto">
              <a:xfrm>
                <a:off x="4341940" y="1353550"/>
                <a:ext cx="2311511"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如果平面垂直於</a:t>
                </a:r>
                <a14:m>
                  <m:oMath xmlns:m="http://schemas.openxmlformats.org/officeDocument/2006/math">
                    <m:r>
                      <a:rPr lang="en-US" altLang="zh-TW" sz="1800" b="0" i="1" dirty="0" smtClean="0">
                        <a:latin typeface="Cambria Math"/>
                      </a:rPr>
                      <m:t>𝑗</m:t>
                    </m:r>
                  </m:oMath>
                </a14:m>
                <a:r>
                  <a:rPr lang="zh-TW" altLang="en-US" sz="1800" dirty="0"/>
                  <a:t>，</a:t>
                </a:r>
              </a:p>
            </p:txBody>
          </p:sp>
        </mc:Choice>
        <mc:Fallback xmlns="">
          <p:sp>
            <p:nvSpPr>
              <p:cNvPr id="21" name="文字方塊 15"/>
              <p:cNvSpPr txBox="1">
                <a:spLocks noRot="1" noChangeAspect="1" noMove="1" noResize="1" noEditPoints="1" noAdjustHandles="1" noChangeArrowheads="1" noChangeShapeType="1" noTextEdit="1"/>
              </p:cNvSpPr>
              <p:nvPr/>
            </p:nvSpPr>
            <p:spPr bwMode="auto">
              <a:xfrm>
                <a:off x="4341940" y="1353550"/>
                <a:ext cx="2311511" cy="368300"/>
              </a:xfrm>
              <a:prstGeom prst="rect">
                <a:avLst/>
              </a:prstGeom>
              <a:blipFill>
                <a:blip r:embed="rId6"/>
                <a:stretch>
                  <a:fillRect l="-21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491785" y="1936050"/>
                <a:ext cx="779188" cy="607218"/>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𝑗</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𝑖</m:t>
                          </m:r>
                        </m:num>
                        <m:den>
                          <m:r>
                            <a:rPr lang="en-US" altLang="zh-TW" sz="1800" b="0" i="1" smtClean="0">
                              <a:latin typeface="Cambria Math"/>
                            </a:rPr>
                            <m:t>𝐴</m:t>
                          </m:r>
                        </m:den>
                      </m:f>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491785" y="1936050"/>
                <a:ext cx="779188" cy="607218"/>
              </a:xfrm>
              <a:prstGeom prst="rect">
                <a:avLst/>
              </a:prstGeom>
              <a:blipFill>
                <a:blip r:embed="rId7"/>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5643913" y="2057330"/>
                <a:ext cx="856260" cy="369332"/>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a:rPr>
                        <m:t>𝑖</m:t>
                      </m:r>
                      <m:r>
                        <a:rPr lang="en-US" altLang="zh-TW" sz="1800" i="1">
                          <a:latin typeface="Cambria Math"/>
                        </a:rPr>
                        <m:t>=</m:t>
                      </m:r>
                      <m:r>
                        <a:rPr lang="en-US" altLang="zh-TW" sz="1800" i="1">
                          <a:latin typeface="Cambria Math"/>
                        </a:rPr>
                        <m:t>𝑗𝐴</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5643913" y="2057330"/>
                <a:ext cx="856260" cy="369332"/>
              </a:xfrm>
              <a:prstGeom prst="rect">
                <a:avLst/>
              </a:prstGeom>
              <a:blipFill>
                <a:blip r:embed="rId8"/>
                <a:stretch>
                  <a:fillRect b="-96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7691917" y="2057330"/>
                <a:ext cx="99815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b="0" i="1" smtClean="0">
                          <a:latin typeface="Cambria Math"/>
                        </a:rPr>
                        <m:t>𝜙</m:t>
                      </m:r>
                      <m:r>
                        <a:rPr lang="en-US" altLang="zh-TW" sz="1800" b="0" i="1" smtClean="0">
                          <a:latin typeface="Cambria Math"/>
                        </a:rPr>
                        <m:t>=</m:t>
                      </m:r>
                      <m:r>
                        <a:rPr lang="en-US" altLang="zh-TW" sz="1800" b="0" i="1" smtClean="0">
                          <a:latin typeface="Cambria Math"/>
                        </a:rPr>
                        <m:t>𝐸𝐴</m:t>
                      </m:r>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691917" y="2057330"/>
                <a:ext cx="998158" cy="369332"/>
              </a:xfrm>
              <a:prstGeom prst="rect">
                <a:avLst/>
              </a:prstGeom>
              <a:blipFill>
                <a:blip r:embed="rId9"/>
                <a:stretch>
                  <a:fillRect b="-9677"/>
                </a:stretch>
              </a:blipFill>
            </p:spPr>
            <p:txBody>
              <a:bodyPr/>
              <a:lstStyle/>
              <a:p>
                <a:r>
                  <a:rPr lang="en-US">
                    <a:noFill/>
                  </a:rPr>
                  <a:t> </a:t>
                </a:r>
              </a:p>
            </p:txBody>
          </p:sp>
        </mc:Fallback>
      </mc:AlternateContent>
      <p:sp>
        <p:nvSpPr>
          <p:cNvPr id="3" name="左-右雙向箭號 2"/>
          <p:cNvSpPr/>
          <p:nvPr/>
        </p:nvSpPr>
        <p:spPr>
          <a:xfrm>
            <a:off x="6820088" y="2057330"/>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 name="文字方塊 19"/>
              <p:cNvSpPr txBox="1"/>
              <p:nvPr/>
            </p:nvSpPr>
            <p:spPr bwMode="auto">
              <a:xfrm>
                <a:off x="4475552" y="4011444"/>
                <a:ext cx="2914388" cy="404791"/>
              </a:xfrm>
              <a:prstGeom prst="rect">
                <a:avLst/>
              </a:prstGeom>
              <a:solidFill>
                <a:srgbClr val="FFFF99"/>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r>
                        <a:rPr lang="en-US" altLang="zh-TW" sz="1800" i="1" smtClean="0">
                          <a:latin typeface="Cambria Math"/>
                        </a:rPr>
                        <m:t>𝑗</m:t>
                      </m:r>
                      <m:sSub>
                        <m:sSubPr>
                          <m:ctrlPr>
                            <a:rPr lang="en-US" altLang="zh-TW" sz="1800" i="1">
                              <a:latin typeface="Cambria Math" panose="02040503050406030204" pitchFamily="18" charset="0"/>
                            </a:rPr>
                          </m:ctrlPr>
                        </m:sSubPr>
                        <m:e>
                          <m:r>
                            <a:rPr lang="en-US" altLang="zh-TW" sz="1800" i="1">
                              <a:latin typeface="Cambria Math"/>
                            </a:rPr>
                            <m:t>𝐴</m:t>
                          </m:r>
                        </m:e>
                        <m:sub>
                          <m:r>
                            <a:rPr lang="en-US" altLang="zh-TW" sz="1800" i="1">
                              <a:latin typeface="Cambria Math"/>
                              <a:ea typeface="Cambria Math"/>
                            </a:rPr>
                            <m:t>⊥</m:t>
                          </m:r>
                        </m:sub>
                      </m:sSub>
                      <m:r>
                        <a:rPr lang="en-US" altLang="zh-TW" sz="1800" i="1">
                          <a:latin typeface="Cambria Math"/>
                          <a:ea typeface="Cambria Math"/>
                        </a:rPr>
                        <m:t>=</m:t>
                      </m:r>
                      <m:r>
                        <a:rPr lang="en-US" altLang="zh-TW" sz="1800" b="0" i="1" smtClean="0">
                          <a:latin typeface="Cambria Math"/>
                          <a:ea typeface="Cambria Math"/>
                        </a:rPr>
                        <m:t>𝑗</m:t>
                      </m:r>
                      <m:r>
                        <a:rPr lang="en-US" altLang="zh-TW" sz="1800" i="1">
                          <a:latin typeface="Cambria Math"/>
                          <a:ea typeface="Cambria Math"/>
                        </a:rPr>
                        <m:t>∙</m:t>
                      </m:r>
                      <m:r>
                        <a:rPr lang="en-US" altLang="zh-TW" sz="1800" i="1">
                          <a:latin typeface="Cambria Math"/>
                          <a:ea typeface="Cambria Math"/>
                        </a:rPr>
                        <m:t>𝐴</m:t>
                      </m:r>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cos</m:t>
                          </m:r>
                        </m:fName>
                        <m:e>
                          <m:r>
                            <a:rPr lang="zh-TW" altLang="en-US" sz="1800" i="1">
                              <a:latin typeface="Cambria Math"/>
                              <a:ea typeface="Cambria Math"/>
                            </a:rPr>
                            <m:t>𝜃</m:t>
                          </m:r>
                        </m:e>
                      </m:func>
                      <m:r>
                        <a:rPr lang="en-US" altLang="zh-TW" sz="1800" b="0" i="1" smtClean="0">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475552" y="4011444"/>
                <a:ext cx="2914388" cy="404791"/>
              </a:xfrm>
              <a:prstGeom prst="rect">
                <a:avLst/>
              </a:prstGeom>
              <a:blipFill>
                <a:blip r:embed="rId10"/>
                <a:stretch>
                  <a:fillRect t="-12121" b="-1212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4475552" y="5019556"/>
                <a:ext cx="1018805" cy="404791"/>
              </a:xfrm>
              <a:prstGeom prst="rect">
                <a:avLst/>
              </a:prstGeom>
              <a:solidFill>
                <a:srgbClr val="FFFF00"/>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smtClean="0">
                          <a:latin typeface="Cambria Math"/>
                        </a:rPr>
                        <m:t>𝑖</m:t>
                      </m:r>
                      <m:r>
                        <a:rPr lang="en-US" altLang="zh-TW" sz="1800" i="1" smtClean="0">
                          <a:latin typeface="Cambria Math"/>
                        </a:rPr>
                        <m:t>=</m:t>
                      </m:r>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r>
                        <a:rPr lang="en-US" altLang="zh-TW" sz="1800" i="1">
                          <a:latin typeface="Cambria Math"/>
                          <a:ea typeface="Cambria Math"/>
                        </a:rPr>
                        <m:t>∙</m:t>
                      </m:r>
                      <m:acc>
                        <m:accPr>
                          <m:chr m:val="⃗"/>
                          <m:ctrlPr>
                            <a:rPr lang="en-US" altLang="zh-TW" sz="1800" i="1">
                              <a:latin typeface="Cambria Math" panose="02040503050406030204" pitchFamily="18" charset="0"/>
                              <a:ea typeface="Cambria Math"/>
                            </a:rPr>
                          </m:ctrlPr>
                        </m:accPr>
                        <m:e>
                          <m:r>
                            <a:rPr lang="en-US" altLang="zh-TW" sz="1800" i="1">
                              <a:latin typeface="Cambria Math"/>
                              <a:ea typeface="Cambria Math"/>
                            </a:rPr>
                            <m:t>𝐴</m:t>
                          </m:r>
                        </m:e>
                      </m:acc>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475552" y="5019556"/>
                <a:ext cx="1018805" cy="404791"/>
              </a:xfrm>
              <a:prstGeom prst="rect">
                <a:avLst/>
              </a:prstGeom>
              <a:blipFill>
                <a:blip r:embed="rId11"/>
                <a:stretch>
                  <a:fillRect t="-12121" b="-606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89940" y="5039135"/>
                <a:ext cx="1310102"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ea typeface="Cambria Math"/>
                            </a:rPr>
                          </m:ctrlPr>
                        </m:sSubPr>
                        <m:e>
                          <m:r>
                            <m:rPr>
                              <m:sty m:val="p"/>
                            </m:rPr>
                            <a:rPr lang="el-GR" altLang="zh-TW" sz="1800" i="1">
                              <a:latin typeface="Cambria Math"/>
                              <a:ea typeface="Cambria Math"/>
                            </a:rPr>
                            <m:t>Φ</m:t>
                          </m:r>
                        </m:e>
                        <m:sub>
                          <m:r>
                            <a:rPr lang="en-US" altLang="zh-TW" sz="1800" i="1">
                              <a:latin typeface="Cambria Math"/>
                              <a:ea typeface="Cambria Math"/>
                            </a:rPr>
                            <m:t>𝐸</m:t>
                          </m:r>
                        </m:sub>
                      </m:sSub>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𝐸</m:t>
                          </m:r>
                        </m:e>
                      </m:acc>
                      <m:r>
                        <a:rPr lang="en-US" altLang="zh-TW" sz="1800"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oMath>
                  </m:oMathPara>
                </a14:m>
                <a:endParaRPr lang="zh-TW" altLang="en-US" sz="1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89940" y="5039135"/>
                <a:ext cx="1310102" cy="404791"/>
              </a:xfrm>
              <a:prstGeom prst="rect">
                <a:avLst/>
              </a:prstGeom>
              <a:blipFill>
                <a:blip r:embed="rId12"/>
                <a:stretch>
                  <a:fillRect t="-12121"/>
                </a:stretch>
              </a:blipFill>
            </p:spPr>
            <p:txBody>
              <a:bodyPr/>
              <a:lstStyle/>
              <a:p>
                <a:r>
                  <a:rPr lang="en-US">
                    <a:noFill/>
                  </a:rPr>
                  <a:t> </a:t>
                </a:r>
              </a:p>
            </p:txBody>
          </p:sp>
        </mc:Fallback>
      </mc:AlternateContent>
      <p:sp>
        <p:nvSpPr>
          <p:cNvPr id="26" name="左-右雙向箭號 25"/>
          <p:cNvSpPr/>
          <p:nvPr/>
        </p:nvSpPr>
        <p:spPr>
          <a:xfrm>
            <a:off x="6188544" y="5080489"/>
            <a:ext cx="646646" cy="3634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字方塊 26"/>
              <p:cNvSpPr txBox="1"/>
              <p:nvPr/>
            </p:nvSpPr>
            <p:spPr bwMode="auto">
              <a:xfrm>
                <a:off x="2619577" y="1869716"/>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2619577" y="1869716"/>
                <a:ext cx="327975" cy="369332"/>
              </a:xfrm>
              <a:prstGeom prst="rect">
                <a:avLst/>
              </a:prstGeom>
              <a:blipFill>
                <a:blip r:embed="rId13"/>
                <a:stretch>
                  <a:fillRect t="-13333" b="-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bwMode="auto">
              <a:xfrm>
                <a:off x="3148933" y="4207072"/>
                <a:ext cx="327975" cy="369332"/>
              </a:xfrm>
              <a:prstGeom prst="rect">
                <a:avLst/>
              </a:prstGeom>
              <a:solidFill>
                <a:srgbClr val="66FFFF"/>
              </a:solidFill>
              <a:ln w="9525">
                <a:noFill/>
                <a:miter lim="800000"/>
                <a:headEnd/>
                <a:tailEnd/>
              </a:ln>
            </p:spPr>
            <p:txBody>
              <a:bodyPr wrap="none" rtlCol="0">
                <a:spAutoFit/>
              </a:bodyPr>
              <a:lstStyle/>
              <a:p>
                <a:pPr>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800" i="1">
                              <a:latin typeface="Cambria Math" panose="02040503050406030204" pitchFamily="18" charset="0"/>
                              <a:ea typeface="Cambria Math"/>
                            </a:rPr>
                          </m:ctrlPr>
                        </m:accPr>
                        <m:e>
                          <m:r>
                            <a:rPr lang="en-US" altLang="zh-TW" sz="1800" b="0" i="1" smtClean="0">
                              <a:latin typeface="Cambria Math"/>
                              <a:ea typeface="Cambria Math"/>
                            </a:rPr>
                            <m:t>𝑗</m:t>
                          </m:r>
                        </m:e>
                      </m:acc>
                    </m:oMath>
                  </m:oMathPara>
                </a14:m>
                <a:endParaRPr lang="zh-TW" altLang="en-US" sz="1800" dirty="0"/>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3148933" y="4207072"/>
                <a:ext cx="327975" cy="369332"/>
              </a:xfrm>
              <a:prstGeom prst="rect">
                <a:avLst/>
              </a:prstGeom>
              <a:blipFill>
                <a:blip r:embed="rId14"/>
                <a:stretch>
                  <a:fillRect t="-13333" b="-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629901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7984" y="995193"/>
            <a:ext cx="3333750" cy="225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27984" y="3922960"/>
            <a:ext cx="3333750" cy="17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922960"/>
            <a:ext cx="3333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45" y="4441533"/>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995193"/>
            <a:ext cx="3333750" cy="225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51324" y="601366"/>
            <a:ext cx="3227137" cy="369332"/>
          </a:xfrm>
          <a:prstGeom prst="rect">
            <a:avLst/>
          </a:prstGeom>
        </p:spPr>
        <p:txBody>
          <a:bodyPr wrap="square">
            <a:spAutoFit/>
          </a:bodyPr>
          <a:lstStyle/>
          <a:p>
            <a:r>
              <a:rPr lang="en-US" altLang="zh-CN" sz="1800" dirty="0"/>
              <a:t>audio amplifier</a:t>
            </a:r>
            <a:r>
              <a:rPr lang="zh-TW" altLang="en-US" sz="1800" dirty="0"/>
              <a:t> 音響放大器</a:t>
            </a:r>
            <a:endParaRPr lang="zh-CN" altLang="en-US" sz="1800"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329" y="3404386"/>
            <a:ext cx="2319933" cy="103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9329" y="991232"/>
            <a:ext cx="2952328" cy="22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29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842095-69A5-5A9C-5852-AAD62B7F9407}"/>
              </a:ext>
            </a:extLst>
          </p:cNvPr>
          <p:cNvSpPr txBox="1"/>
          <p:nvPr/>
        </p:nvSpPr>
        <p:spPr bwMode="auto">
          <a:xfrm>
            <a:off x="2021609" y="188640"/>
            <a:ext cx="4680520" cy="369332"/>
          </a:xfrm>
          <a:prstGeom prst="rect">
            <a:avLst/>
          </a:prstGeom>
          <a:noFill/>
          <a:ln w="9525">
            <a:noFill/>
            <a:miter lim="800000"/>
            <a:headEnd/>
            <a:tailEnd/>
          </a:ln>
        </p:spPr>
        <p:txBody>
          <a:bodyPr wrap="square">
            <a:spAutoFit/>
          </a:bodyPr>
          <a:lstStyle/>
          <a:p>
            <a:r>
              <a:rPr lang="en-TW" sz="1800" dirty="0"/>
              <a:t>金屬氧化物半導體、場效型電晶體 MOSFET</a:t>
            </a:r>
          </a:p>
        </p:txBody>
      </p:sp>
      <p:sp>
        <p:nvSpPr>
          <p:cNvPr id="9" name="TextBox 8">
            <a:extLst>
              <a:ext uri="{FF2B5EF4-FFF2-40B4-BE49-F238E27FC236}">
                <a16:creationId xmlns:a16="http://schemas.microsoft.com/office/drawing/2014/main" id="{D67C447A-3B9F-72BE-8480-7C7F009006B8}"/>
              </a:ext>
            </a:extLst>
          </p:cNvPr>
          <p:cNvSpPr txBox="1"/>
          <p:nvPr/>
        </p:nvSpPr>
        <p:spPr bwMode="auto">
          <a:xfrm>
            <a:off x="2011957" y="570490"/>
            <a:ext cx="5688632" cy="369332"/>
          </a:xfrm>
          <a:prstGeom prst="rect">
            <a:avLst/>
          </a:prstGeom>
          <a:noFill/>
          <a:ln w="9525">
            <a:noFill/>
            <a:miter lim="800000"/>
            <a:headEnd/>
            <a:tailEnd/>
          </a:ln>
        </p:spPr>
        <p:txBody>
          <a:bodyPr wrap="square">
            <a:spAutoFit/>
          </a:bodyPr>
          <a:lstStyle/>
          <a:p>
            <a:r>
              <a:rPr lang="en-TW" sz="1800" dirty="0"/>
              <a:t>Metal-Oxide-Semiconductor Field Effect Transistor</a:t>
            </a:r>
          </a:p>
        </p:txBody>
      </p:sp>
      <p:pic>
        <p:nvPicPr>
          <p:cNvPr id="6" name="Picture 5">
            <a:extLst>
              <a:ext uri="{FF2B5EF4-FFF2-40B4-BE49-F238E27FC236}">
                <a16:creationId xmlns:a16="http://schemas.microsoft.com/office/drawing/2014/main" id="{9EB85B51-5F66-E11B-FB0A-D9055072874C}"/>
              </a:ext>
            </a:extLst>
          </p:cNvPr>
          <p:cNvPicPr>
            <a:picLocks noChangeAspect="1"/>
          </p:cNvPicPr>
          <p:nvPr/>
        </p:nvPicPr>
        <p:blipFill>
          <a:blip r:embed="rId2"/>
          <a:stretch>
            <a:fillRect/>
          </a:stretch>
        </p:blipFill>
        <p:spPr>
          <a:xfrm>
            <a:off x="1763688" y="2924944"/>
            <a:ext cx="5605367" cy="3879374"/>
          </a:xfrm>
          <a:prstGeom prst="rect">
            <a:avLst/>
          </a:prstGeom>
        </p:spPr>
      </p:pic>
      <p:pic>
        <p:nvPicPr>
          <p:cNvPr id="10" name="Picture 9">
            <a:extLst>
              <a:ext uri="{FF2B5EF4-FFF2-40B4-BE49-F238E27FC236}">
                <a16:creationId xmlns:a16="http://schemas.microsoft.com/office/drawing/2014/main" id="{58963E49-EBEE-1649-F13A-A1B5CE765B7D}"/>
              </a:ext>
            </a:extLst>
          </p:cNvPr>
          <p:cNvPicPr>
            <a:picLocks noChangeAspect="1"/>
          </p:cNvPicPr>
          <p:nvPr/>
        </p:nvPicPr>
        <p:blipFill>
          <a:blip r:embed="rId3"/>
          <a:stretch>
            <a:fillRect/>
          </a:stretch>
        </p:blipFill>
        <p:spPr>
          <a:xfrm>
            <a:off x="1774945" y="953783"/>
            <a:ext cx="5616624" cy="1969888"/>
          </a:xfrm>
          <a:prstGeom prst="rect">
            <a:avLst/>
          </a:prstGeom>
        </p:spPr>
      </p:pic>
    </p:spTree>
    <p:extLst>
      <p:ext uri="{BB962C8B-B14F-4D97-AF65-F5344CB8AC3E}">
        <p14:creationId xmlns:p14="http://schemas.microsoft.com/office/powerpoint/2010/main" val="4107576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8BA24-C34B-993A-0A27-582CF6261724}"/>
              </a:ext>
            </a:extLst>
          </p:cNvPr>
          <p:cNvPicPr>
            <a:picLocks noChangeAspect="1"/>
          </p:cNvPicPr>
          <p:nvPr/>
        </p:nvPicPr>
        <p:blipFill>
          <a:blip r:embed="rId2"/>
          <a:stretch>
            <a:fillRect/>
          </a:stretch>
        </p:blipFill>
        <p:spPr>
          <a:xfrm>
            <a:off x="683568" y="1124744"/>
            <a:ext cx="3693366" cy="2088232"/>
          </a:xfrm>
          <a:prstGeom prst="rect">
            <a:avLst/>
          </a:prstGeom>
        </p:spPr>
      </p:pic>
      <p:pic>
        <p:nvPicPr>
          <p:cNvPr id="4" name="Picture 3">
            <a:extLst>
              <a:ext uri="{FF2B5EF4-FFF2-40B4-BE49-F238E27FC236}">
                <a16:creationId xmlns:a16="http://schemas.microsoft.com/office/drawing/2014/main" id="{D2CFC973-AD9B-3438-5736-06A4097714E2}"/>
              </a:ext>
            </a:extLst>
          </p:cNvPr>
          <p:cNvPicPr>
            <a:picLocks noChangeAspect="1"/>
          </p:cNvPicPr>
          <p:nvPr/>
        </p:nvPicPr>
        <p:blipFill rotWithShape="1">
          <a:blip r:embed="rId3"/>
          <a:srcRect t="10407"/>
          <a:stretch/>
        </p:blipFill>
        <p:spPr>
          <a:xfrm>
            <a:off x="4499991" y="1103351"/>
            <a:ext cx="3693366" cy="2097049"/>
          </a:xfrm>
          <a:prstGeom prst="rect">
            <a:avLst/>
          </a:prstGeom>
        </p:spPr>
      </p:pic>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9BD86E8A-0E78-F6C9-4751-07E7D51B3154}"/>
                  </a:ext>
                </a:extLst>
              </p:cNvPr>
              <p:cNvSpPr txBox="1"/>
              <p:nvPr/>
            </p:nvSpPr>
            <p:spPr bwMode="auto">
              <a:xfrm>
                <a:off x="899592" y="3472935"/>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如此以閘電壓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做為條件，來控制電壓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是否能產生</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a:t>
                </a:r>
              </a:p>
            </p:txBody>
          </p:sp>
        </mc:Choice>
        <mc:Fallback xmlns="">
          <p:sp>
            <p:nvSpPr>
              <p:cNvPr id="11" name="文字方塊 9">
                <a:extLst>
                  <a:ext uri="{FF2B5EF4-FFF2-40B4-BE49-F238E27FC236}">
                    <a16:creationId xmlns:a16="http://schemas.microsoft.com/office/drawing/2014/main" id="{9BD86E8A-0E78-F6C9-4751-07E7D51B3154}"/>
                  </a:ext>
                </a:extLst>
              </p:cNvPr>
              <p:cNvSpPr txBox="1">
                <a:spLocks noRot="1" noChangeAspect="1" noMove="1" noResize="1" noEditPoints="1" noAdjustHandles="1" noChangeArrowheads="1" noChangeShapeType="1" noTextEdit="1"/>
              </p:cNvSpPr>
              <p:nvPr/>
            </p:nvSpPr>
            <p:spPr bwMode="auto">
              <a:xfrm>
                <a:off x="899592" y="3472935"/>
                <a:ext cx="7959749" cy="369332"/>
              </a:xfrm>
              <a:prstGeom prst="rect">
                <a:avLst/>
              </a:prstGeom>
              <a:blipFill>
                <a:blip r:embed="rId4"/>
                <a:stretch>
                  <a:fillRect l="-7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0">
                <a:extLst>
                  <a:ext uri="{FF2B5EF4-FFF2-40B4-BE49-F238E27FC236}">
                    <a16:creationId xmlns:a16="http://schemas.microsoft.com/office/drawing/2014/main" id="{EEE750DB-DED2-2900-1DE2-F6B30E66F822}"/>
                  </a:ext>
                </a:extLst>
              </p:cNvPr>
              <p:cNvSpPr txBox="1"/>
              <p:nvPr/>
            </p:nvSpPr>
            <p:spPr bwMode="auto">
              <a:xfrm>
                <a:off x="873562" y="3917560"/>
                <a:ext cx="7959749"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a14:m>
                <a:r>
                  <a:rPr lang="zh-TW" altLang="en-US" sz="1800" dirty="0"/>
                  <a:t>很小而且有訊號，電壓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a14:m>
                <a:r>
                  <a:rPr lang="zh-TW" altLang="en-US" sz="1800" dirty="0"/>
                  <a:t>很大，所產生的大</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𝐼</m:t>
                        </m:r>
                      </m:e>
                      <m:sub>
                        <m:r>
                          <a:rPr lang="en-US" altLang="zh-TW" sz="1800" b="0" i="1" smtClean="0">
                            <a:latin typeface="Cambria Math" panose="02040503050406030204" pitchFamily="18" charset="0"/>
                          </a:rPr>
                          <m:t>𝑆</m:t>
                        </m:r>
                      </m:sub>
                    </m:sSub>
                  </m:oMath>
                </a14:m>
                <a:r>
                  <a:rPr lang="zh-TW" altLang="en-US" sz="1800" dirty="0"/>
                  <a:t>就會攜帶訊號。</a:t>
                </a:r>
              </a:p>
            </p:txBody>
          </p:sp>
        </mc:Choice>
        <mc:Fallback xmlns="">
          <p:sp>
            <p:nvSpPr>
              <p:cNvPr id="12" name="文字方塊 10">
                <a:extLst>
                  <a:ext uri="{FF2B5EF4-FFF2-40B4-BE49-F238E27FC236}">
                    <a16:creationId xmlns:a16="http://schemas.microsoft.com/office/drawing/2014/main" id="{EEE750DB-DED2-2900-1DE2-F6B30E66F822}"/>
                  </a:ext>
                </a:extLst>
              </p:cNvPr>
              <p:cNvSpPr txBox="1">
                <a:spLocks noRot="1" noChangeAspect="1" noMove="1" noResize="1" noEditPoints="1" noAdjustHandles="1" noChangeArrowheads="1" noChangeShapeType="1" noTextEdit="1"/>
              </p:cNvSpPr>
              <p:nvPr/>
            </p:nvSpPr>
            <p:spPr bwMode="auto">
              <a:xfrm>
                <a:off x="873562" y="3917560"/>
                <a:ext cx="7959749" cy="369332"/>
              </a:xfrm>
              <a:prstGeom prst="rect">
                <a:avLst/>
              </a:prstGeom>
              <a:blipFill>
                <a:blip r:embed="rId5"/>
                <a:stretch>
                  <a:fillRect l="-637" t="-6667" b="-23333"/>
                </a:stretch>
              </a:blipFill>
              <a:ln w="9525">
                <a:noFill/>
                <a:miter lim="800000"/>
                <a:headEnd/>
                <a:tailEnd/>
              </a:ln>
            </p:spPr>
            <p:txBody>
              <a:bodyPr/>
              <a:lstStyle/>
              <a:p>
                <a:r>
                  <a:rPr lang="en-TW">
                    <a:noFill/>
                  </a:rPr>
                  <a:t> </a:t>
                </a:r>
              </a:p>
            </p:txBody>
          </p:sp>
        </mc:Fallback>
      </mc:AlternateContent>
      <p:pic>
        <p:nvPicPr>
          <p:cNvPr id="13" name="圖片 2">
            <a:extLst>
              <a:ext uri="{FF2B5EF4-FFF2-40B4-BE49-F238E27FC236}">
                <a16:creationId xmlns:a16="http://schemas.microsoft.com/office/drawing/2014/main" id="{9E72297D-5ED5-9F4E-1CB4-3340116F88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115" t="2524" r="48135" b="7892"/>
          <a:stretch/>
        </p:blipFill>
        <p:spPr>
          <a:xfrm rot="5400000">
            <a:off x="1947816" y="3391126"/>
            <a:ext cx="1669639" cy="4193660"/>
          </a:xfrm>
          <a:prstGeom prst="rect">
            <a:avLst/>
          </a:prstGeom>
        </p:spPr>
      </p:pic>
      <p:pic>
        <p:nvPicPr>
          <p:cNvPr id="5" name="Picture 4">
            <a:extLst>
              <a:ext uri="{FF2B5EF4-FFF2-40B4-BE49-F238E27FC236}">
                <a16:creationId xmlns:a16="http://schemas.microsoft.com/office/drawing/2014/main" id="{229F4789-A0E5-E0EE-4DB4-091B2A83EED1}"/>
              </a:ext>
            </a:extLst>
          </p:cNvPr>
          <p:cNvPicPr>
            <a:picLocks noChangeAspect="1"/>
          </p:cNvPicPr>
          <p:nvPr/>
        </p:nvPicPr>
        <p:blipFill>
          <a:blip r:embed="rId7"/>
          <a:stretch>
            <a:fillRect/>
          </a:stretch>
        </p:blipFill>
        <p:spPr>
          <a:xfrm>
            <a:off x="5594063" y="4885294"/>
            <a:ext cx="3200400" cy="1435100"/>
          </a:xfrm>
          <a:prstGeom prst="rect">
            <a:avLst/>
          </a:prstGeom>
        </p:spPr>
      </p:pic>
      <p:sp>
        <p:nvSpPr>
          <p:cNvPr id="8" name="Down Arrow 7">
            <a:extLst>
              <a:ext uri="{FF2B5EF4-FFF2-40B4-BE49-F238E27FC236}">
                <a16:creationId xmlns:a16="http://schemas.microsoft.com/office/drawing/2014/main" id="{B056C870-1456-357B-76EA-9AEAD5E07BA3}"/>
              </a:ext>
            </a:extLst>
          </p:cNvPr>
          <p:cNvSpPr/>
          <p:nvPr/>
        </p:nvSpPr>
        <p:spPr>
          <a:xfrm>
            <a:off x="6300192" y="4653136"/>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F19A35-0288-1A7B-70C7-CB95CF343BCB}"/>
                  </a:ext>
                </a:extLst>
              </p:cNvPr>
              <p:cNvSpPr txBox="1"/>
              <p:nvPr/>
            </p:nvSpPr>
            <p:spPr bwMode="auto">
              <a:xfrm>
                <a:off x="6169922" y="4283804"/>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5" name="TextBox 14">
                <a:extLst>
                  <a:ext uri="{FF2B5EF4-FFF2-40B4-BE49-F238E27FC236}">
                    <a16:creationId xmlns:a16="http://schemas.microsoft.com/office/drawing/2014/main" id="{D9F19A35-0288-1A7B-70C7-CB95CF343BCB}"/>
                  </a:ext>
                </a:extLst>
              </p:cNvPr>
              <p:cNvSpPr txBox="1">
                <a:spLocks noRot="1" noChangeAspect="1" noMove="1" noResize="1" noEditPoints="1" noAdjustHandles="1" noChangeArrowheads="1" noChangeShapeType="1" noTextEdit="1"/>
              </p:cNvSpPr>
              <p:nvPr/>
            </p:nvSpPr>
            <p:spPr bwMode="auto">
              <a:xfrm>
                <a:off x="6169922" y="4283804"/>
                <a:ext cx="404556" cy="369332"/>
              </a:xfrm>
              <a:prstGeom prst="rect">
                <a:avLst/>
              </a:prstGeom>
              <a:blipFill>
                <a:blip r:embed="rId8"/>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5A9F12-5BB6-8CD3-1B5D-F25C6CF63032}"/>
                  </a:ext>
                </a:extLst>
              </p:cNvPr>
              <p:cNvSpPr txBox="1"/>
              <p:nvPr/>
            </p:nvSpPr>
            <p:spPr bwMode="auto">
              <a:xfrm>
                <a:off x="5594063" y="5303290"/>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𝑆</m:t>
                          </m:r>
                        </m:sub>
                      </m:sSub>
                    </m:oMath>
                  </m:oMathPara>
                </a14:m>
                <a:endParaRPr lang="en-TW" sz="1800" dirty="0"/>
              </a:p>
            </p:txBody>
          </p:sp>
        </mc:Choice>
        <mc:Fallback xmlns="">
          <p:sp>
            <p:nvSpPr>
              <p:cNvPr id="16" name="TextBox 15">
                <a:extLst>
                  <a:ext uri="{FF2B5EF4-FFF2-40B4-BE49-F238E27FC236}">
                    <a16:creationId xmlns:a16="http://schemas.microsoft.com/office/drawing/2014/main" id="{4C5A9F12-5BB6-8CD3-1B5D-F25C6CF63032}"/>
                  </a:ext>
                </a:extLst>
              </p:cNvPr>
              <p:cNvSpPr txBox="1">
                <a:spLocks noRot="1" noChangeAspect="1" noMove="1" noResize="1" noEditPoints="1" noAdjustHandles="1" noChangeArrowheads="1" noChangeShapeType="1" noTextEdit="1"/>
              </p:cNvSpPr>
              <p:nvPr/>
            </p:nvSpPr>
            <p:spPr bwMode="auto">
              <a:xfrm>
                <a:off x="5594063" y="5303290"/>
                <a:ext cx="404556" cy="369332"/>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p:sp>
        <p:nvSpPr>
          <p:cNvPr id="17" name="Down Arrow 16">
            <a:extLst>
              <a:ext uri="{FF2B5EF4-FFF2-40B4-BE49-F238E27FC236}">
                <a16:creationId xmlns:a16="http://schemas.microsoft.com/office/drawing/2014/main" id="{07C97AAB-D698-F4F6-85BB-3A0E784934F4}"/>
              </a:ext>
            </a:extLst>
          </p:cNvPr>
          <p:cNvSpPr/>
          <p:nvPr/>
        </p:nvSpPr>
        <p:spPr>
          <a:xfrm rot="16200000">
            <a:off x="5702075" y="5502621"/>
            <a:ext cx="144016" cy="3600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DC75665-CBBE-CADE-51D8-AC0A591A91F1}"/>
                  </a:ext>
                </a:extLst>
              </p:cNvPr>
              <p:cNvSpPr txBox="1"/>
              <p:nvPr/>
            </p:nvSpPr>
            <p:spPr bwMode="auto">
              <a:xfrm>
                <a:off x="6144396" y="755412"/>
                <a:ext cx="404556"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𝑉</m:t>
                          </m:r>
                        </m:e>
                        <m:sub>
                          <m:r>
                            <a:rPr lang="en-US" altLang="zh-TW" sz="1800" b="0" i="1" smtClean="0">
                              <a:latin typeface="Cambria Math" panose="02040503050406030204" pitchFamily="18" charset="0"/>
                            </a:rPr>
                            <m:t>𝐺</m:t>
                          </m:r>
                        </m:sub>
                      </m:sSub>
                    </m:oMath>
                  </m:oMathPara>
                </a14:m>
                <a:endParaRPr lang="en-TW" sz="1800" dirty="0"/>
              </a:p>
            </p:txBody>
          </p:sp>
        </mc:Choice>
        <mc:Fallback xmlns="">
          <p:sp>
            <p:nvSpPr>
              <p:cNvPr id="18" name="TextBox 17">
                <a:extLst>
                  <a:ext uri="{FF2B5EF4-FFF2-40B4-BE49-F238E27FC236}">
                    <a16:creationId xmlns:a16="http://schemas.microsoft.com/office/drawing/2014/main" id="{5DC75665-CBBE-CADE-51D8-AC0A591A91F1}"/>
                  </a:ext>
                </a:extLst>
              </p:cNvPr>
              <p:cNvSpPr txBox="1">
                <a:spLocks noRot="1" noChangeAspect="1" noMove="1" noResize="1" noEditPoints="1" noAdjustHandles="1" noChangeArrowheads="1" noChangeShapeType="1" noTextEdit="1"/>
              </p:cNvSpPr>
              <p:nvPr/>
            </p:nvSpPr>
            <p:spPr bwMode="auto">
              <a:xfrm>
                <a:off x="6144396" y="755412"/>
                <a:ext cx="404556" cy="369332"/>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5608120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Dropbox\Documents\課程\Young\Chapter42\A_Images\A_Figures_and_Photos\42_35_Figure.jpg">
            <a:extLst>
              <a:ext uri="{FF2B5EF4-FFF2-40B4-BE49-F238E27FC236}">
                <a16:creationId xmlns:a16="http://schemas.microsoft.com/office/drawing/2014/main" id="{27FC58C9-7FF7-8744-A018-09518F8FFA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27" y="3147404"/>
            <a:ext cx="4724441" cy="2874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E1A9B1-EE31-334E-B46B-68B38155B882}"/>
              </a:ext>
            </a:extLst>
          </p:cNvPr>
          <p:cNvSpPr txBox="1"/>
          <p:nvPr/>
        </p:nvSpPr>
        <p:spPr bwMode="auto">
          <a:xfrm>
            <a:off x="3131841" y="6236526"/>
            <a:ext cx="3240360" cy="369332"/>
          </a:xfrm>
          <a:prstGeom prst="rect">
            <a:avLst/>
          </a:prstGeom>
          <a:noFill/>
          <a:ln w="9525">
            <a:noFill/>
            <a:miter lim="800000"/>
            <a:headEnd/>
            <a:tailEnd/>
          </a:ln>
        </p:spPr>
        <p:txBody>
          <a:bodyPr wrap="square" rtlCol="0">
            <a:spAutoFit/>
          </a:bodyPr>
          <a:lstStyle/>
          <a:p>
            <a:pPr>
              <a:spcBef>
                <a:spcPct val="50000"/>
              </a:spcBef>
            </a:pPr>
            <a:r>
              <a:rPr lang="en-TW" sz="1800" dirty="0"/>
              <a:t>Integrated Circuit 積體電路</a:t>
            </a:r>
          </a:p>
        </p:txBody>
      </p:sp>
      <p:pic>
        <p:nvPicPr>
          <p:cNvPr id="5" name="Picture 4">
            <a:extLst>
              <a:ext uri="{FF2B5EF4-FFF2-40B4-BE49-F238E27FC236}">
                <a16:creationId xmlns:a16="http://schemas.microsoft.com/office/drawing/2014/main" id="{02F28355-5E94-E21D-0112-1FE93A164294}"/>
              </a:ext>
            </a:extLst>
          </p:cNvPr>
          <p:cNvPicPr>
            <a:picLocks noChangeAspect="1"/>
          </p:cNvPicPr>
          <p:nvPr/>
        </p:nvPicPr>
        <p:blipFill>
          <a:blip r:embed="rId3"/>
          <a:stretch>
            <a:fillRect/>
          </a:stretch>
        </p:blipFill>
        <p:spPr>
          <a:xfrm>
            <a:off x="2082826" y="1490426"/>
            <a:ext cx="4724441" cy="1656978"/>
          </a:xfrm>
          <a:prstGeom prst="rect">
            <a:avLst/>
          </a:prstGeom>
        </p:spPr>
      </p:pic>
    </p:spTree>
    <p:extLst>
      <p:ext uri="{BB962C8B-B14F-4D97-AF65-F5344CB8AC3E}">
        <p14:creationId xmlns:p14="http://schemas.microsoft.com/office/powerpoint/2010/main" val="3383281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AFADDD-7A5D-DEAD-FCAB-833478374A36}"/>
              </a:ext>
            </a:extLst>
          </p:cNvPr>
          <p:cNvSpPr/>
          <p:nvPr/>
        </p:nvSpPr>
        <p:spPr>
          <a:xfrm>
            <a:off x="6417807" y="4933149"/>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95735457-8AD6-5EE7-9A3B-6372099A93B3}"/>
              </a:ext>
            </a:extLst>
          </p:cNvPr>
          <p:cNvSpPr/>
          <p:nvPr/>
        </p:nvSpPr>
        <p:spPr>
          <a:xfrm>
            <a:off x="3582699" y="4918092"/>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2FBCFF43-1DD2-FBF7-8C4D-4C70B6D96FAF}"/>
              </a:ext>
            </a:extLst>
          </p:cNvPr>
          <p:cNvSpPr/>
          <p:nvPr/>
        </p:nvSpPr>
        <p:spPr>
          <a:xfrm>
            <a:off x="727487" y="4941168"/>
            <a:ext cx="22187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026" name="Picture 2">
            <a:extLst>
              <a:ext uri="{FF2B5EF4-FFF2-40B4-BE49-F238E27FC236}">
                <a16:creationId xmlns:a16="http://schemas.microsoft.com/office/drawing/2014/main" id="{E92DD970-CB37-5FD0-AB2A-E97F693D8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87" y="1340769"/>
            <a:ext cx="2218756" cy="3227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60A0EE-52A3-7C85-AB97-525B0925F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2258737" cy="3227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C05FE8-DE2A-A840-5900-28EE6AF459E2}"/>
              </a:ext>
            </a:extLst>
          </p:cNvPr>
          <p:cNvSpPr txBox="1"/>
          <p:nvPr/>
        </p:nvSpPr>
        <p:spPr bwMode="auto">
          <a:xfrm>
            <a:off x="3677306" y="759100"/>
            <a:ext cx="1656184" cy="369332"/>
          </a:xfrm>
          <a:prstGeom prst="rect">
            <a:avLst/>
          </a:prstGeom>
          <a:noFill/>
          <a:ln w="9525">
            <a:noFill/>
            <a:miter lim="800000"/>
            <a:headEnd/>
            <a:tailEnd/>
          </a:ln>
        </p:spPr>
        <p:txBody>
          <a:bodyPr wrap="square">
            <a:spAutoFit/>
          </a:bodyPr>
          <a:lstStyle/>
          <a:p>
            <a:r>
              <a:rPr lang="en-TW" sz="1800" dirty="0"/>
              <a:t>Logical Gates</a:t>
            </a:r>
          </a:p>
        </p:txBody>
      </p:sp>
      <p:pic>
        <p:nvPicPr>
          <p:cNvPr id="1030" name="Picture 6">
            <a:extLst>
              <a:ext uri="{FF2B5EF4-FFF2-40B4-BE49-F238E27FC236}">
                <a16:creationId xmlns:a16="http://schemas.microsoft.com/office/drawing/2014/main" id="{8429083C-BD83-BB63-1363-5A3AFBDD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1" y="4941168"/>
            <a:ext cx="2088232" cy="673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 symbol">
            <a:extLst>
              <a:ext uri="{FF2B5EF4-FFF2-40B4-BE49-F238E27FC236}">
                <a16:creationId xmlns:a16="http://schemas.microsoft.com/office/drawing/2014/main" id="{3F15F974-48DF-F3C2-AC5A-2833A1576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4941168"/>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8E2412-0FA7-A3BF-C2BD-29760BD6C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960632"/>
            <a:ext cx="1270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lendar&#10;&#10;Description automatically generated with medium confidence">
            <a:extLst>
              <a:ext uri="{FF2B5EF4-FFF2-40B4-BE49-F238E27FC236}">
                <a16:creationId xmlns:a16="http://schemas.microsoft.com/office/drawing/2014/main" id="{B4BD7E01-25C7-C53F-FE7D-B826DE6E34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16" y="2244503"/>
            <a:ext cx="1752600" cy="2324100"/>
          </a:xfrm>
          <a:prstGeom prst="rect">
            <a:avLst/>
          </a:prstGeom>
        </p:spPr>
      </p:pic>
      <p:sp>
        <p:nvSpPr>
          <p:cNvPr id="7" name="TextBox 6">
            <a:extLst>
              <a:ext uri="{FF2B5EF4-FFF2-40B4-BE49-F238E27FC236}">
                <a16:creationId xmlns:a16="http://schemas.microsoft.com/office/drawing/2014/main" id="{11969CDE-81E8-CDA0-7F66-5FED25ECA595}"/>
              </a:ext>
            </a:extLst>
          </p:cNvPr>
          <p:cNvSpPr txBox="1"/>
          <p:nvPr/>
        </p:nvSpPr>
        <p:spPr bwMode="auto">
          <a:xfrm>
            <a:off x="3573758" y="5833109"/>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電晶體可以組成邏輯閘門！</a:t>
            </a:r>
          </a:p>
        </p:txBody>
      </p:sp>
    </p:spTree>
    <p:extLst>
      <p:ext uri="{BB962C8B-B14F-4D97-AF65-F5344CB8AC3E}">
        <p14:creationId xmlns:p14="http://schemas.microsoft.com/office/powerpoint/2010/main" val="3067232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7CF743-E6A1-3897-D225-493366C9D436}"/>
              </a:ext>
            </a:extLst>
          </p:cNvPr>
          <p:cNvSpPr/>
          <p:nvPr/>
        </p:nvSpPr>
        <p:spPr>
          <a:xfrm>
            <a:off x="3419872" y="1340769"/>
            <a:ext cx="273630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050" name="Picture 2">
            <a:extLst>
              <a:ext uri="{FF2B5EF4-FFF2-40B4-BE49-F238E27FC236}">
                <a16:creationId xmlns:a16="http://schemas.microsoft.com/office/drawing/2014/main" id="{42D644F1-E1BE-2F64-52E7-AEDC292B3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50" y="3269127"/>
            <a:ext cx="3759153" cy="284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C4D4D2-E561-7802-4E7F-82A344FAC250}"/>
              </a:ext>
            </a:extLst>
          </p:cNvPr>
          <p:cNvSpPr txBox="1"/>
          <p:nvPr/>
        </p:nvSpPr>
        <p:spPr bwMode="auto">
          <a:xfrm>
            <a:off x="3388338" y="896376"/>
            <a:ext cx="2520280" cy="369332"/>
          </a:xfrm>
          <a:prstGeom prst="rect">
            <a:avLst/>
          </a:prstGeom>
          <a:noFill/>
          <a:ln w="9525">
            <a:noFill/>
            <a:miter lim="800000"/>
            <a:headEnd/>
            <a:tailEnd/>
          </a:ln>
        </p:spPr>
        <p:txBody>
          <a:bodyPr wrap="square">
            <a:spAutoFit/>
          </a:bodyPr>
          <a:lstStyle/>
          <a:p>
            <a:r>
              <a:rPr lang="en-GB" sz="1800" i="0" u="none" strike="noStrike" dirty="0">
                <a:solidFill>
                  <a:srgbClr val="000000"/>
                </a:solidFill>
                <a:effectLst/>
                <a:latin typeface="+mn-lt"/>
              </a:rPr>
              <a:t>Half adder </a:t>
            </a:r>
            <a:r>
              <a:rPr lang="en-GB" sz="1800" dirty="0">
                <a:latin typeface="+mn-lt"/>
              </a:rPr>
              <a:t>logic circuits</a:t>
            </a:r>
            <a:endParaRPr lang="en-GB" sz="1800" i="0" u="none" strike="noStrike" dirty="0">
              <a:solidFill>
                <a:srgbClr val="000000"/>
              </a:solidFill>
              <a:effectLst/>
              <a:latin typeface="+mn-lt"/>
            </a:endParaRPr>
          </a:p>
        </p:txBody>
      </p:sp>
      <p:pic>
        <p:nvPicPr>
          <p:cNvPr id="2052" name="Picture 4">
            <a:extLst>
              <a:ext uri="{FF2B5EF4-FFF2-40B4-BE49-F238E27FC236}">
                <a16:creationId xmlns:a16="http://schemas.microsoft.com/office/drawing/2014/main" id="{5077C7EF-06AD-DFC5-849F-E981BECF9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460962"/>
            <a:ext cx="2555776" cy="1417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F3271F-B0CD-9A25-BC01-81376227EEC9}"/>
              </a:ext>
            </a:extLst>
          </p:cNvPr>
          <p:cNvSpPr txBox="1"/>
          <p:nvPr/>
        </p:nvSpPr>
        <p:spPr bwMode="auto">
          <a:xfrm>
            <a:off x="2971650" y="480718"/>
            <a:ext cx="4248472" cy="369332"/>
          </a:xfrm>
          <a:prstGeom prst="rect">
            <a:avLst/>
          </a:prstGeom>
          <a:noFill/>
          <a:ln w="9525">
            <a:noFill/>
            <a:miter lim="800000"/>
            <a:headEnd/>
            <a:tailEnd/>
          </a:ln>
        </p:spPr>
        <p:txBody>
          <a:bodyPr wrap="square" rtlCol="0">
            <a:spAutoFit/>
          </a:bodyPr>
          <a:lstStyle/>
          <a:p>
            <a:pPr>
              <a:spcBef>
                <a:spcPct val="50000"/>
              </a:spcBef>
            </a:pPr>
            <a:r>
              <a:rPr lang="en-TW" sz="1800" dirty="0"/>
              <a:t>邏輯閘門可以組成演算電路！</a:t>
            </a:r>
          </a:p>
        </p:txBody>
      </p:sp>
    </p:spTree>
    <p:extLst>
      <p:ext uri="{BB962C8B-B14F-4D97-AF65-F5344CB8AC3E}">
        <p14:creationId xmlns:p14="http://schemas.microsoft.com/office/powerpoint/2010/main" val="560845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Z:\Dropbox\Documents\課程\Young\Chapter42\A_Images\A_Figures_and_Photos\42_36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4866" y="374922"/>
            <a:ext cx="4555728" cy="3171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149" y="3645024"/>
            <a:ext cx="3539162" cy="247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9998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21BBA-9379-4146-90A7-FC6AD7E3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036" y="235596"/>
            <a:ext cx="3547348" cy="274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D93CF9-0B72-4E4E-AAE6-393301FCB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340" y="3084567"/>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804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20072" y="598376"/>
            <a:ext cx="2802599" cy="286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98376"/>
            <a:ext cx="2802599" cy="286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extLst>
              <a:ext uri="{FF2B5EF4-FFF2-40B4-BE49-F238E27FC236}">
                <a16:creationId xmlns:a16="http://schemas.microsoft.com/office/drawing/2014/main" id="{68289831-B061-B84B-86D1-C73819680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98376"/>
            <a:ext cx="3846242"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511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83ECD72-03C6-6B45-B37D-0F962A913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5369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3B3597-3399-104E-989E-D6DDD103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18"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6897"/>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a:spAutoFit/>
      </a:bodyPr>
      <a:lstStyle>
        <a:defPPr>
          <a:spcBef>
            <a:spcPct val="50000"/>
          </a:spcBef>
          <a:defRPr sz="1800" dirty="0"/>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4153</TotalTime>
  <Words>3298</Words>
  <Application>Microsoft Macintosh PowerPoint</Application>
  <PresentationFormat>On-screen Show (4:3)</PresentationFormat>
  <Paragraphs>335</Paragraphs>
  <Slides>99</Slides>
  <Notes>0</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MingLiU</vt:lpstr>
      <vt:lpstr>PMingLiU</vt:lpstr>
      <vt:lpstr>Arial</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253</cp:revision>
  <dcterms:created xsi:type="dcterms:W3CDTF">1601-01-01T00:00:00Z</dcterms:created>
  <dcterms:modified xsi:type="dcterms:W3CDTF">2025-04-21T08:22:58Z</dcterms:modified>
</cp:coreProperties>
</file>