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1097" r:id="rId2"/>
    <p:sldId id="401" r:id="rId3"/>
    <p:sldId id="449" r:id="rId4"/>
    <p:sldId id="1094" r:id="rId5"/>
    <p:sldId id="1147" r:id="rId6"/>
    <p:sldId id="331" r:id="rId7"/>
    <p:sldId id="300" r:id="rId8"/>
    <p:sldId id="329" r:id="rId9"/>
    <p:sldId id="1105" r:id="rId10"/>
    <p:sldId id="1114" r:id="rId11"/>
    <p:sldId id="1108" r:id="rId12"/>
    <p:sldId id="1730" r:id="rId13"/>
    <p:sldId id="322" r:id="rId14"/>
    <p:sldId id="1148" r:id="rId15"/>
    <p:sldId id="1107" r:id="rId16"/>
    <p:sldId id="1150" r:id="rId17"/>
    <p:sldId id="301" r:id="rId18"/>
    <p:sldId id="1571" r:id="rId19"/>
    <p:sldId id="1110" r:id="rId20"/>
    <p:sldId id="1111" r:id="rId21"/>
    <p:sldId id="1116" r:id="rId22"/>
    <p:sldId id="1112" r:id="rId23"/>
    <p:sldId id="1113" r:id="rId24"/>
    <p:sldId id="1149" r:id="rId25"/>
    <p:sldId id="1536" r:id="rId26"/>
    <p:sldId id="1731" r:id="rId27"/>
    <p:sldId id="1732" r:id="rId28"/>
    <p:sldId id="1733" r:id="rId29"/>
    <p:sldId id="1151" r:id="rId30"/>
    <p:sldId id="330" r:id="rId31"/>
    <p:sldId id="275" r:id="rId32"/>
    <p:sldId id="326" r:id="rId33"/>
    <p:sldId id="1109" r:id="rId34"/>
    <p:sldId id="1152" r:id="rId35"/>
    <p:sldId id="1153" r:id="rId36"/>
    <p:sldId id="327" r:id="rId37"/>
    <p:sldId id="325" r:id="rId38"/>
    <p:sldId id="371" r:id="rId39"/>
    <p:sldId id="335" r:id="rId40"/>
    <p:sldId id="276" r:id="rId41"/>
    <p:sldId id="1117" r:id="rId42"/>
    <p:sldId id="1123" r:id="rId43"/>
    <p:sldId id="1124" r:id="rId44"/>
    <p:sldId id="1125" r:id="rId45"/>
    <p:sldId id="1118" r:id="rId46"/>
    <p:sldId id="1119" r:id="rId47"/>
    <p:sldId id="1120" r:id="rId48"/>
    <p:sldId id="1121" r:id="rId49"/>
    <p:sldId id="1122" r:id="rId50"/>
    <p:sldId id="1126" r:id="rId51"/>
    <p:sldId id="1129" r:id="rId52"/>
    <p:sldId id="1127" r:id="rId53"/>
    <p:sldId id="1133" r:id="rId54"/>
    <p:sldId id="1128" r:id="rId55"/>
    <p:sldId id="1132" r:id="rId56"/>
    <p:sldId id="1130" r:id="rId57"/>
    <p:sldId id="1131" r:id="rId58"/>
    <p:sldId id="468" r:id="rId59"/>
    <p:sldId id="277" r:id="rId60"/>
    <p:sldId id="1137" r:id="rId61"/>
    <p:sldId id="1138" r:id="rId62"/>
    <p:sldId id="328" r:id="rId63"/>
    <p:sldId id="1154" r:id="rId64"/>
    <p:sldId id="1729" r:id="rId65"/>
    <p:sldId id="1142" r:id="rId66"/>
    <p:sldId id="1143" r:id="rId67"/>
    <p:sldId id="1144" r:id="rId68"/>
    <p:sldId id="1145" r:id="rId69"/>
    <p:sldId id="1146" r:id="rId70"/>
    <p:sldId id="1136" r:id="rId71"/>
    <p:sldId id="1135" r:id="rId72"/>
    <p:sldId id="1134" r:id="rId7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/>
    <p:restoredTop sz="96197" autoAdjust="0"/>
  </p:normalViewPr>
  <p:slideViewPr>
    <p:cSldViewPr>
      <p:cViewPr varScale="1">
        <p:scale>
          <a:sx n="116" d="100"/>
          <a:sy n="116" d="100"/>
        </p:scale>
        <p:origin x="1440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6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10.jpeg"/><Relationship Id="rId3" Type="http://schemas.openxmlformats.org/officeDocument/2006/relationships/image" Target="../media/image380.png"/><Relationship Id="rId7" Type="http://schemas.openxmlformats.org/officeDocument/2006/relationships/image" Target="../media/image351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image" Target="../media/image37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1.png"/><Relationship Id="rId11" Type="http://schemas.openxmlformats.org/officeDocument/2006/relationships/image" Target="../media/image41.png"/><Relationship Id="rId5" Type="http://schemas.openxmlformats.org/officeDocument/2006/relationships/image" Target="../media/image331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451.png"/><Relationship Id="rId7" Type="http://schemas.openxmlformats.org/officeDocument/2006/relationships/image" Target="../media/image49.png"/><Relationship Id="rId12" Type="http://schemas.openxmlformats.org/officeDocument/2006/relationships/image" Target="../media/image502.png"/><Relationship Id="rId2" Type="http://schemas.openxmlformats.org/officeDocument/2006/relationships/image" Target="../media/image44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12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1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70.jpeg"/><Relationship Id="rId2" Type="http://schemas.openxmlformats.org/officeDocument/2006/relationships/image" Target="../media/image75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19" Type="http://schemas.openxmlformats.org/officeDocument/2006/relationships/image" Target="../media/image92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1.png"/><Relationship Id="rId7" Type="http://schemas.openxmlformats.org/officeDocument/2006/relationships/image" Target="../media/image9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1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41.png"/><Relationship Id="rId7" Type="http://schemas.openxmlformats.org/officeDocument/2006/relationships/image" Target="../media/image1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01.png"/><Relationship Id="rId4" Type="http://schemas.openxmlformats.org/officeDocument/2006/relationships/image" Target="../media/image1090.png"/><Relationship Id="rId9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6.png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13" Type="http://schemas.openxmlformats.org/officeDocument/2006/relationships/image" Target="../media/image900.png"/><Relationship Id="rId3" Type="http://schemas.openxmlformats.org/officeDocument/2006/relationships/image" Target="../media/image821.png"/><Relationship Id="rId7" Type="http://schemas.openxmlformats.org/officeDocument/2006/relationships/image" Target="../media/image841.png"/><Relationship Id="rId12" Type="http://schemas.openxmlformats.org/officeDocument/2006/relationships/image" Target="../media/image890.png"/><Relationship Id="rId17" Type="http://schemas.openxmlformats.org/officeDocument/2006/relationships/image" Target="../media/image128.png"/><Relationship Id="rId2" Type="http://schemas.openxmlformats.org/officeDocument/2006/relationships/image" Target="../media/image812.png"/><Relationship Id="rId16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1.png"/><Relationship Id="rId11" Type="http://schemas.openxmlformats.org/officeDocument/2006/relationships/image" Target="../media/image880.png"/><Relationship Id="rId5" Type="http://schemas.openxmlformats.org/officeDocument/2006/relationships/image" Target="../media/image27.png"/><Relationship Id="rId15" Type="http://schemas.openxmlformats.org/officeDocument/2006/relationships/image" Target="../media/image920.png"/><Relationship Id="rId10" Type="http://schemas.openxmlformats.org/officeDocument/2006/relationships/image" Target="../media/image870.png"/><Relationship Id="rId4" Type="http://schemas.openxmlformats.org/officeDocument/2006/relationships/image" Target="../media/image16.png"/><Relationship Id="rId9" Type="http://schemas.openxmlformats.org/officeDocument/2006/relationships/image" Target="../media/image861.png"/><Relationship Id="rId14" Type="http://schemas.openxmlformats.org/officeDocument/2006/relationships/image" Target="../media/image9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60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440.png"/><Relationship Id="rId4" Type="http://schemas.openxmlformats.org/officeDocument/2006/relationships/image" Target="../media/image14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580.png"/><Relationship Id="rId3" Type="http://schemas.openxmlformats.org/officeDocument/2006/relationships/image" Target="../media/image1480.png"/><Relationship Id="rId7" Type="http://schemas.openxmlformats.org/officeDocument/2006/relationships/image" Target="../media/image950.png"/><Relationship Id="rId12" Type="http://schemas.openxmlformats.org/officeDocument/2006/relationships/image" Target="../media/image129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0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1.png"/><Relationship Id="rId13" Type="http://schemas.openxmlformats.org/officeDocument/2006/relationships/image" Target="../media/image970.png"/><Relationship Id="rId3" Type="http://schemas.openxmlformats.org/officeDocument/2006/relationships/image" Target="../media/image981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1.png"/><Relationship Id="rId11" Type="http://schemas.openxmlformats.org/officeDocument/2006/relationships/image" Target="../media/image168.png"/><Relationship Id="rId5" Type="http://schemas.openxmlformats.org/officeDocument/2006/relationships/image" Target="../media/image1000.png"/><Relationship Id="rId10" Type="http://schemas.openxmlformats.org/officeDocument/2006/relationships/image" Target="../media/image167.png"/><Relationship Id="rId4" Type="http://schemas.openxmlformats.org/officeDocument/2006/relationships/image" Target="../media/image990.png"/><Relationship Id="rId9" Type="http://schemas.openxmlformats.org/officeDocument/2006/relationships/image" Target="../media/image166.png"/><Relationship Id="rId14" Type="http://schemas.openxmlformats.org/officeDocument/2006/relationships/image" Target="../media/image9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1040.png"/><Relationship Id="rId7" Type="http://schemas.openxmlformats.org/officeDocument/2006/relationships/image" Target="../media/image115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1.png"/><Relationship Id="rId11" Type="http://schemas.openxmlformats.org/officeDocument/2006/relationships/image" Target="../media/image135.png"/><Relationship Id="rId5" Type="http://schemas.openxmlformats.org/officeDocument/2006/relationships/image" Target="../media/image133.png"/><Relationship Id="rId10" Type="http://schemas.openxmlformats.org/officeDocument/2006/relationships/image" Target="../media/image134.png"/><Relationship Id="rId4" Type="http://schemas.openxmlformats.org/officeDocument/2006/relationships/image" Target="../media/image132.png"/><Relationship Id="rId9" Type="http://schemas.openxmlformats.org/officeDocument/2006/relationships/image" Target="../media/image5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2.png"/><Relationship Id="rId3" Type="http://schemas.openxmlformats.org/officeDocument/2006/relationships/image" Target="../media/image621.png"/><Relationship Id="rId7" Type="http://schemas.openxmlformats.org/officeDocument/2006/relationships/image" Target="../media/image661.png"/><Relationship Id="rId12" Type="http://schemas.openxmlformats.org/officeDocument/2006/relationships/image" Target="../media/image692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11" Type="http://schemas.openxmlformats.org/officeDocument/2006/relationships/image" Target="../media/image681.png"/><Relationship Id="rId5" Type="http://schemas.openxmlformats.org/officeDocument/2006/relationships/image" Target="../media/image1200.png"/><Relationship Id="rId10" Type="http://schemas.openxmlformats.org/officeDocument/2006/relationships/image" Target="../media/image192.png"/><Relationship Id="rId4" Type="http://schemas.openxmlformats.org/officeDocument/2006/relationships/image" Target="../media/image144.jpeg"/><Relationship Id="rId9" Type="http://schemas.openxmlformats.org/officeDocument/2006/relationships/image" Target="../media/image12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260.png"/><Relationship Id="rId18" Type="http://schemas.openxmlformats.org/officeDocument/2006/relationships/image" Target="../media/image1280.png"/><Relationship Id="rId3" Type="http://schemas.openxmlformats.org/officeDocument/2006/relationships/image" Target="../media/image189.png"/><Relationship Id="rId7" Type="http://schemas.openxmlformats.org/officeDocument/2006/relationships/image" Target="../media/image1230.png"/><Relationship Id="rId12" Type="http://schemas.openxmlformats.org/officeDocument/2006/relationships/image" Target="../media/image203.png"/><Relationship Id="rId17" Type="http://schemas.openxmlformats.org/officeDocument/2006/relationships/image" Target="../media/image145.png"/><Relationship Id="rId2" Type="http://schemas.openxmlformats.org/officeDocument/2006/relationships/image" Target="../media/image18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0.png"/><Relationship Id="rId11" Type="http://schemas.openxmlformats.org/officeDocument/2006/relationships/image" Target="../media/image1250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140.jpeg"/><Relationship Id="rId19" Type="http://schemas.openxmlformats.org/officeDocument/2006/relationships/image" Target="../media/image1290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13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1461.png"/><Relationship Id="rId4" Type="http://schemas.openxmlformats.org/officeDocument/2006/relationships/image" Target="../media/image14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2110.png"/><Relationship Id="rId4" Type="http://schemas.openxmlformats.org/officeDocument/2006/relationships/image" Target="../media/image21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1.png"/><Relationship Id="rId5" Type="http://schemas.openxmlformats.org/officeDocument/2006/relationships/image" Target="../media/image771.png"/><Relationship Id="rId4" Type="http://schemas.openxmlformats.org/officeDocument/2006/relationships/image" Target="../media/image1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11.png"/><Relationship Id="rId3" Type="http://schemas.openxmlformats.org/officeDocument/2006/relationships/image" Target="../media/image105.png"/><Relationship Id="rId7" Type="http://schemas.openxmlformats.org/officeDocument/2006/relationships/image" Target="../media/image177.png"/><Relationship Id="rId12" Type="http://schemas.openxmlformats.org/officeDocument/2006/relationships/image" Target="../media/image18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0.jpeg"/><Relationship Id="rId5" Type="http://schemas.openxmlformats.org/officeDocument/2006/relationships/image" Target="../media/image107.png"/><Relationship Id="rId10" Type="http://schemas.openxmlformats.org/officeDocument/2006/relationships/image" Target="../media/image15.png"/><Relationship Id="rId4" Type="http://schemas.openxmlformats.org/officeDocument/2006/relationships/image" Target="../media/image106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87459" y="1581905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3208541" y="2259070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" y="2259070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F38_15">
            <a:extLst>
              <a:ext uri="{FF2B5EF4-FFF2-40B4-BE49-F238E27FC236}">
                <a16:creationId xmlns:a16="http://schemas.microsoft.com/office/drawing/2014/main" id="{228B6B05-5B80-24A5-0754-C9798F60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6300192" y="2276872"/>
            <a:ext cx="262024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5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2635D-C2D4-3038-0673-03D04F9B9625}"/>
                  </a:ext>
                </a:extLst>
              </p:cNvPr>
              <p:cNvSpPr txBox="1"/>
              <p:nvPr/>
            </p:nvSpPr>
            <p:spPr bwMode="auto">
              <a:xfrm>
                <a:off x="2111528" y="1477721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的微分也必須連續！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2635D-C2D4-3038-0673-03D04F9B9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528" y="1477721"/>
                <a:ext cx="3492014" cy="369332"/>
              </a:xfrm>
              <a:prstGeom prst="rect">
                <a:avLst/>
              </a:prstGeom>
              <a:blipFill>
                <a:blip r:embed="rId2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8AB057-7455-3671-A1C7-E029D93CC318}"/>
                  </a:ext>
                </a:extLst>
              </p:cNvPr>
              <p:cNvSpPr txBox="1"/>
              <p:nvPr/>
            </p:nvSpPr>
            <p:spPr bwMode="auto">
              <a:xfrm>
                <a:off x="1161483" y="2132856"/>
                <a:ext cx="6821034" cy="82567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</m:den>
                          </m:f>
                          <m:f>
                            <m:f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→0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8AB057-7455-3671-A1C7-E029D93CC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483" y="2132856"/>
                <a:ext cx="6821034" cy="825675"/>
              </a:xfrm>
              <a:prstGeom prst="rect">
                <a:avLst/>
              </a:prstGeom>
              <a:blipFill>
                <a:blip r:embed="rId3"/>
                <a:stretch>
                  <a:fillRect t="-127692" r="-743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90177-B339-1B71-8FE1-710F4C7EEE3F}"/>
                  </a:ext>
                </a:extLst>
              </p:cNvPr>
              <p:cNvSpPr txBox="1"/>
              <p:nvPr/>
            </p:nvSpPr>
            <p:spPr bwMode="auto">
              <a:xfrm>
                <a:off x="2111528" y="3347701"/>
                <a:ext cx="49226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間都是有限值！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90177-B339-1B71-8FE1-710F4C7E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528" y="3347701"/>
                <a:ext cx="4922685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BDADB4-519B-6E48-42EC-C5C2EF244916}"/>
              </a:ext>
            </a:extLst>
          </p:cNvPr>
          <p:cNvSpPr txBox="1"/>
          <p:nvPr/>
        </p:nvSpPr>
        <p:spPr bwMode="auto">
          <a:xfrm>
            <a:off x="2111528" y="3899470"/>
            <a:ext cx="5904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若位能與波函數都是有限值，波函數與微分都要連續。</a:t>
            </a:r>
          </a:p>
        </p:txBody>
      </p:sp>
    </p:spTree>
    <p:extLst>
      <p:ext uri="{BB962C8B-B14F-4D97-AF65-F5344CB8AC3E}">
        <p14:creationId xmlns:p14="http://schemas.microsoft.com/office/powerpoint/2010/main" val="63569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86E41-0B47-06F3-D752-AEC514CE74F1}"/>
                  </a:ext>
                </a:extLst>
              </p:cNvPr>
              <p:cNvSpPr txBox="1"/>
              <p:nvPr/>
            </p:nvSpPr>
            <p:spPr bwMode="auto">
              <a:xfrm>
                <a:off x="949568" y="4378885"/>
                <a:ext cx="4510016" cy="4081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86E41-0B47-06F3-D752-AEC514CE7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568" y="4378885"/>
                <a:ext cx="4510016" cy="408189"/>
              </a:xfrm>
              <a:prstGeom prst="rect">
                <a:avLst/>
              </a:prstGeom>
              <a:blipFill>
                <a:blip r:embed="rId2"/>
                <a:stretch>
                  <a:fillRect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E73054-C476-3119-F53C-C9569BD8380D}"/>
              </a:ext>
            </a:extLst>
          </p:cNvPr>
          <p:cNvSpPr txBox="1"/>
          <p:nvPr/>
        </p:nvSpPr>
        <p:spPr bwMode="auto">
          <a:xfrm>
            <a:off x="891841" y="3875152"/>
            <a:ext cx="6678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我們得到的定態解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乘上時間演化就是完整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的波函數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7" name="圖片 1" descr="wave 001.jpg">
            <a:extLst>
              <a:ext uri="{FF2B5EF4-FFF2-40B4-BE49-F238E27FC236}">
                <a16:creationId xmlns:a16="http://schemas.microsoft.com/office/drawing/2014/main" id="{8786443B-15B2-2EB0-9E82-CFC58F8B5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297761" y="1481913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FE2CF800-E171-20F8-B013-C1DDDEAB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11" y="1756357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9" name="文字方塊 6">
            <a:extLst>
              <a:ext uri="{FF2B5EF4-FFF2-40B4-BE49-F238E27FC236}">
                <a16:creationId xmlns:a16="http://schemas.microsoft.com/office/drawing/2014/main" id="{2701AF09-EAEF-DD3C-5C5F-F2612E43D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11" y="2827919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04183799-902F-6584-2427-289C4164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74" y="1899232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1" name="直線單箭頭接點 9">
            <a:extLst>
              <a:ext uri="{FF2B5EF4-FFF2-40B4-BE49-F238E27FC236}">
                <a16:creationId xmlns:a16="http://schemas.microsoft.com/office/drawing/2014/main" id="{78C7F7A5-4D0B-10D7-FC74-408DB691DCD8}"/>
              </a:ext>
            </a:extLst>
          </p:cNvPr>
          <p:cNvCxnSpPr/>
          <p:nvPr/>
        </p:nvCxnSpPr>
        <p:spPr>
          <a:xfrm>
            <a:off x="1654824" y="1899232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0">
            <a:extLst>
              <a:ext uri="{FF2B5EF4-FFF2-40B4-BE49-F238E27FC236}">
                <a16:creationId xmlns:a16="http://schemas.microsoft.com/office/drawing/2014/main" id="{03DC39ED-65B7-6E33-85C5-B101984748F5}"/>
              </a:ext>
            </a:extLst>
          </p:cNvPr>
          <p:cNvCxnSpPr/>
          <p:nvPr/>
        </p:nvCxnSpPr>
        <p:spPr>
          <a:xfrm flipV="1">
            <a:off x="1726261" y="2685044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3">
            <a:extLst>
              <a:ext uri="{FF2B5EF4-FFF2-40B4-BE49-F238E27FC236}">
                <a16:creationId xmlns:a16="http://schemas.microsoft.com/office/drawing/2014/main" id="{F05E2F4F-5601-FED7-CCFE-C963C6173EB1}"/>
              </a:ext>
            </a:extLst>
          </p:cNvPr>
          <p:cNvCxnSpPr>
            <a:stCxn id="10" idx="1"/>
          </p:cNvCxnSpPr>
          <p:nvPr/>
        </p:nvCxnSpPr>
        <p:spPr>
          <a:xfrm rot="10800000" flipV="1">
            <a:off x="5583886" y="2083382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向右箭號 12">
            <a:extLst>
              <a:ext uri="{FF2B5EF4-FFF2-40B4-BE49-F238E27FC236}">
                <a16:creationId xmlns:a16="http://schemas.microsoft.com/office/drawing/2014/main" id="{3D7BFD2D-3FB6-1F8E-CFD5-DE792D9F058D}"/>
              </a:ext>
            </a:extLst>
          </p:cNvPr>
          <p:cNvSpPr/>
          <p:nvPr/>
        </p:nvSpPr>
        <p:spPr>
          <a:xfrm>
            <a:off x="3083574" y="1684919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>
            <a:extLst>
              <a:ext uri="{FF2B5EF4-FFF2-40B4-BE49-F238E27FC236}">
                <a16:creationId xmlns:a16="http://schemas.microsoft.com/office/drawing/2014/main" id="{7B668979-8342-8884-72DA-4A8FBEB7CCD7}"/>
              </a:ext>
            </a:extLst>
          </p:cNvPr>
          <p:cNvSpPr/>
          <p:nvPr/>
        </p:nvSpPr>
        <p:spPr>
          <a:xfrm>
            <a:off x="5012386" y="1542044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086B76E7-CE06-2F12-54D2-725FAE0FE519}"/>
              </a:ext>
            </a:extLst>
          </p:cNvPr>
          <p:cNvSpPr/>
          <p:nvPr/>
        </p:nvSpPr>
        <p:spPr>
          <a:xfrm flipH="1">
            <a:off x="1726261" y="2327857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DF5E9DD7-3CF2-75D8-D097-4D0E904F15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9011" y="5534479"/>
                <a:ext cx="8383509" cy="485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入射波的相位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𝑘𝑥</m:t>
                    </m:r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會向右傳播，透射波也向右，反射波相位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向左傳播。</a:t>
                </a: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DF5E9DD7-3CF2-75D8-D097-4D0E904F1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011" y="5534479"/>
                <a:ext cx="8383509" cy="485518"/>
              </a:xfrm>
              <a:prstGeom prst="rect">
                <a:avLst/>
              </a:prstGeom>
              <a:blipFill>
                <a:blip r:embed="rId4"/>
                <a:stretch>
                  <a:fillRect l="-605" r="-454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07B8E2-8E98-8BAC-0EB1-8CE1BE97F89D}"/>
                  </a:ext>
                </a:extLst>
              </p:cNvPr>
              <p:cNvSpPr txBox="1"/>
              <p:nvPr/>
            </p:nvSpPr>
            <p:spPr bwMode="auto">
              <a:xfrm>
                <a:off x="1907704" y="4953824"/>
                <a:ext cx="3524235" cy="4081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           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07B8E2-8E98-8BAC-0EB1-8CE1BE97F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953824"/>
                <a:ext cx="3524235" cy="408189"/>
              </a:xfrm>
              <a:prstGeom prst="rect">
                <a:avLst/>
              </a:prstGeom>
              <a:blipFill>
                <a:blip r:embed="rId5"/>
                <a:stretch>
                  <a:fillRect l="-360" r="-1079"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C176E0-53BB-84AF-993E-2014327FDE8E}"/>
                  </a:ext>
                </a:extLst>
              </p:cNvPr>
              <p:cNvSpPr txBox="1"/>
              <p:nvPr/>
            </p:nvSpPr>
            <p:spPr bwMode="auto">
              <a:xfrm>
                <a:off x="7555652" y="4381363"/>
                <a:ext cx="118822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C176E0-53BB-84AF-993E-2014327FD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652" y="4381363"/>
                <a:ext cx="1188228" cy="648126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6">
                <a:extLst>
                  <a:ext uri="{FF2B5EF4-FFF2-40B4-BE49-F238E27FC236}">
                    <a16:creationId xmlns:a16="http://schemas.microsoft.com/office/drawing/2014/main" id="{652D1863-E3C9-8765-9570-0C8B1890D5E8}"/>
                  </a:ext>
                </a:extLst>
              </p:cNvPr>
              <p:cNvSpPr txBox="1"/>
              <p:nvPr/>
            </p:nvSpPr>
            <p:spPr bwMode="auto">
              <a:xfrm>
                <a:off x="5953398" y="4250077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6">
                <a:extLst>
                  <a:ext uri="{FF2B5EF4-FFF2-40B4-BE49-F238E27FC236}">
                    <a16:creationId xmlns:a16="http://schemas.microsoft.com/office/drawing/2014/main" id="{652D1863-E3C9-8765-9570-0C8B1890D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3398" y="4250077"/>
                <a:ext cx="1329146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328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equations&#10;&#10;Description automatically generated with medium confidence">
            <a:extLst>
              <a:ext uri="{FF2B5EF4-FFF2-40B4-BE49-F238E27FC236}">
                <a16:creationId xmlns:a16="http://schemas.microsoft.com/office/drawing/2014/main" id="{B1D67F0B-BD3C-E156-13F7-8769751D9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8300"/>
            <a:ext cx="7772400" cy="56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文字方塊 2"/>
          <p:cNvSpPr txBox="1">
            <a:spLocks noChangeArrowheads="1"/>
          </p:cNvSpPr>
          <p:nvPr/>
        </p:nvSpPr>
        <p:spPr bwMode="auto">
          <a:xfrm>
            <a:off x="4067944" y="770711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機率分布</a:t>
            </a:r>
          </a:p>
        </p:txBody>
      </p:sp>
      <p:sp>
        <p:nvSpPr>
          <p:cNvPr id="75780" name="文字方塊 10"/>
          <p:cNvSpPr txBox="1">
            <a:spLocks noChangeArrowheads="1"/>
          </p:cNvSpPr>
          <p:nvPr/>
        </p:nvSpPr>
        <p:spPr bwMode="auto">
          <a:xfrm>
            <a:off x="1694295" y="4496882"/>
            <a:ext cx="588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反射的波與入射波疊加干涉！機率分布與位置有關。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003B0-91D0-0FFE-4C22-7D49B634B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30" t="-190" r="24802" b="9250"/>
          <a:stretch/>
        </p:blipFill>
        <p:spPr>
          <a:xfrm>
            <a:off x="315453" y="1268760"/>
            <a:ext cx="3375245" cy="2998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FA355-7D67-DF34-1DBB-B70051A0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268760"/>
            <a:ext cx="48895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A8E41-DF7C-4169-3E5F-DBEF9B195141}"/>
              </a:ext>
            </a:extLst>
          </p:cNvPr>
          <p:cNvSpPr/>
          <p:nvPr/>
        </p:nvSpPr>
        <p:spPr>
          <a:xfrm>
            <a:off x="6580149" y="2552666"/>
            <a:ext cx="997421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7D21B0-D136-9609-040B-9F7659984948}"/>
              </a:ext>
            </a:extLst>
          </p:cNvPr>
          <p:cNvSpPr/>
          <p:nvPr/>
        </p:nvSpPr>
        <p:spPr>
          <a:xfrm>
            <a:off x="6652157" y="3488770"/>
            <a:ext cx="997421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DE967-ABB1-296E-BC20-9EF173CA557E}"/>
              </a:ext>
            </a:extLst>
          </p:cNvPr>
          <p:cNvSpPr txBox="1"/>
          <p:nvPr/>
        </p:nvSpPr>
        <p:spPr bwMode="auto">
          <a:xfrm>
            <a:off x="1694295" y="5339800"/>
            <a:ext cx="5317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而且機率總和是無限大，以上的解並不能歸一化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592C7C-DEAF-F10A-FEB4-B4EA88CD0882}"/>
              </a:ext>
            </a:extLst>
          </p:cNvPr>
          <p:cNvSpPr txBox="1"/>
          <p:nvPr/>
        </p:nvSpPr>
        <p:spPr bwMode="auto">
          <a:xfrm>
            <a:off x="1694295" y="4918341"/>
            <a:ext cx="5317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但這是定態，所有觀測量都與時間無關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F18F0-75E9-A80F-433A-6297E311CBF0}"/>
              </a:ext>
            </a:extLst>
          </p:cNvPr>
          <p:cNvSpPr txBox="1"/>
          <p:nvPr/>
        </p:nvSpPr>
        <p:spPr bwMode="auto">
          <a:xfrm>
            <a:off x="1694295" y="5879263"/>
            <a:ext cx="5686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這個定態解很難解釋！有兩個辦法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B40-5BEA-EEE2-6661-BD1E36DD5C90}"/>
              </a:ext>
            </a:extLst>
          </p:cNvPr>
          <p:cNvSpPr txBox="1"/>
          <p:nvPr/>
        </p:nvSpPr>
        <p:spPr bwMode="auto">
          <a:xfrm>
            <a:off x="5112742" y="5629107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B068-1018-8048-F8FD-44C346C9FCBC}"/>
              </a:ext>
            </a:extLst>
          </p:cNvPr>
          <p:cNvSpPr txBox="1"/>
          <p:nvPr/>
        </p:nvSpPr>
        <p:spPr bwMode="auto">
          <a:xfrm>
            <a:off x="1135186" y="1435771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計算機率密度的時變率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/>
              <p:nvPr/>
            </p:nvSpPr>
            <p:spPr bwMode="auto">
              <a:xfrm>
                <a:off x="5935816" y="4647440"/>
                <a:ext cx="1580754" cy="5266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5816" y="4647440"/>
                <a:ext cx="1580754" cy="526683"/>
              </a:xfrm>
              <a:prstGeom prst="rect">
                <a:avLst/>
              </a:prstGeom>
              <a:blipFill>
                <a:blip r:embed="rId2"/>
                <a:stretch>
                  <a:fillRect l="-3200" t="-2326" r="-320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/>
              <p:nvPr/>
            </p:nvSpPr>
            <p:spPr bwMode="auto">
              <a:xfrm>
                <a:off x="1115616" y="1814783"/>
                <a:ext cx="5896173" cy="6208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814783"/>
                <a:ext cx="5896173" cy="620811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/>
              <p:nvPr/>
            </p:nvSpPr>
            <p:spPr bwMode="auto">
              <a:xfrm>
                <a:off x="1115616" y="2591145"/>
                <a:ext cx="3664913" cy="72032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591145"/>
                <a:ext cx="3664913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/>
              <p:nvPr/>
            </p:nvSpPr>
            <p:spPr bwMode="auto">
              <a:xfrm>
                <a:off x="1153564" y="4565177"/>
                <a:ext cx="2351413" cy="6190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3564" y="4565177"/>
                <a:ext cx="2351413" cy="61901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/>
              <p:nvPr/>
            </p:nvSpPr>
            <p:spPr bwMode="auto">
              <a:xfrm>
                <a:off x="1135186" y="5500418"/>
                <a:ext cx="3818546" cy="6267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186" y="5500418"/>
                <a:ext cx="3818546" cy="626710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44AD8F8-15B3-4222-685C-1D915FAE095D}"/>
              </a:ext>
            </a:extLst>
          </p:cNvPr>
          <p:cNvSpPr txBox="1"/>
          <p:nvPr/>
        </p:nvSpPr>
        <p:spPr bwMode="auto">
          <a:xfrm>
            <a:off x="1031425" y="4087692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機率密度的時變率等於一個量的空間微分，這與電荷守恆式一樣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F7150C5F-1256-8799-E870-6356C77AABCF}"/>
                  </a:ext>
                </a:extLst>
              </p:cNvPr>
              <p:cNvSpPr txBox="1"/>
              <p:nvPr/>
            </p:nvSpPr>
            <p:spPr bwMode="auto">
              <a:xfrm>
                <a:off x="1115616" y="3429000"/>
                <a:ext cx="4650056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F7150C5F-1256-8799-E870-6356C77AA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429000"/>
                <a:ext cx="4650056" cy="626710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16CB17-C1C1-B330-5A7C-F9E7662D6371}"/>
              </a:ext>
            </a:extLst>
          </p:cNvPr>
          <p:cNvSpPr txBox="1"/>
          <p:nvPr/>
        </p:nvSpPr>
        <p:spPr bwMode="auto">
          <a:xfrm>
            <a:off x="1115616" y="530924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我們可以利用之前定義的機率的流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來觀察反射與透射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3490E-9012-58BD-EA46-EE63A1E5539F}"/>
              </a:ext>
            </a:extLst>
          </p:cNvPr>
          <p:cNvSpPr txBox="1"/>
          <p:nvPr/>
        </p:nvSpPr>
        <p:spPr bwMode="auto">
          <a:xfrm>
            <a:off x="1153564" y="927574"/>
            <a:ext cx="7882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機率流是局部的物理量，不涉及積分，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可以適用於不間斷的一束電子流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8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50E5C-A2FE-272B-128D-D7A2CEE9F2C2}"/>
                  </a:ext>
                </a:extLst>
              </p:cNvPr>
              <p:cNvSpPr txBox="1"/>
              <p:nvPr/>
            </p:nvSpPr>
            <p:spPr bwMode="auto">
              <a:xfrm>
                <a:off x="6651029" y="4041585"/>
                <a:ext cx="109273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50E5C-A2FE-272B-128D-D7A2CEE9F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1029" y="4041585"/>
                <a:ext cx="1092735" cy="276999"/>
              </a:xfrm>
              <a:prstGeom prst="rect">
                <a:avLst/>
              </a:prstGeom>
              <a:blipFill>
                <a:blip r:embed="rId2"/>
                <a:stretch>
                  <a:fillRect l="-6897" t="-4545" r="-2299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42DE2A-B073-FD93-65F5-0CCBEDA78639}"/>
              </a:ext>
            </a:extLst>
          </p:cNvPr>
          <p:cNvSpPr txBox="1"/>
          <p:nvPr/>
        </p:nvSpPr>
        <p:spPr bwMode="auto">
          <a:xfrm>
            <a:off x="1155201" y="4041585"/>
            <a:ext cx="5433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若是一束電子的話，反射電流就等於乘電子密度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D1651-6B41-939F-47F6-60A05E54C854}"/>
                  </a:ext>
                </a:extLst>
              </p:cNvPr>
              <p:cNvSpPr txBox="1"/>
              <p:nvPr/>
            </p:nvSpPr>
            <p:spPr bwMode="auto">
              <a:xfrm>
                <a:off x="3646681" y="5740076"/>
                <a:ext cx="3857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透射流，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是透射率</a:t>
                </a:r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D1651-6B41-939F-47F6-60A05E54C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6681" y="5740076"/>
                <a:ext cx="3857241" cy="369332"/>
              </a:xfrm>
              <a:prstGeom prst="rect">
                <a:avLst/>
              </a:prstGeom>
              <a:blipFill>
                <a:blip r:embed="rId3"/>
                <a:stretch>
                  <a:fillRect l="-131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4E3F75-4456-EC84-5A58-061A5CE4A1C4}"/>
              </a:ext>
            </a:extLst>
          </p:cNvPr>
          <p:cNvSpPr txBox="1"/>
          <p:nvPr/>
        </p:nvSpPr>
        <p:spPr bwMode="auto">
          <a:xfrm>
            <a:off x="5309668" y="3452208"/>
            <a:ext cx="3662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這分別是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入射流與反射流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4">
                <a:extLst>
                  <a:ext uri="{FF2B5EF4-FFF2-40B4-BE49-F238E27FC236}">
                    <a16:creationId xmlns:a16="http://schemas.microsoft.com/office/drawing/2014/main" id="{162508D1-2150-9524-5A2A-437C61E441C7}"/>
                  </a:ext>
                </a:extLst>
              </p:cNvPr>
              <p:cNvSpPr txBox="1"/>
              <p:nvPr/>
            </p:nvSpPr>
            <p:spPr bwMode="auto">
              <a:xfrm>
                <a:off x="1216504" y="992258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4">
                <a:extLst>
                  <a:ext uri="{FF2B5EF4-FFF2-40B4-BE49-F238E27FC236}">
                    <a16:creationId xmlns:a16="http://schemas.microsoft.com/office/drawing/2014/main" id="{162508D1-2150-9524-5A2A-437C61E44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04" y="992258"/>
                <a:ext cx="2190343" cy="378245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5">
                <a:extLst>
                  <a:ext uri="{FF2B5EF4-FFF2-40B4-BE49-F238E27FC236}">
                    <a16:creationId xmlns:a16="http://schemas.microsoft.com/office/drawing/2014/main" id="{375BB061-CACD-E2CD-E56D-81CD94E4BB91}"/>
                  </a:ext>
                </a:extLst>
              </p:cNvPr>
              <p:cNvSpPr txBox="1"/>
              <p:nvPr/>
            </p:nvSpPr>
            <p:spPr bwMode="auto">
              <a:xfrm>
                <a:off x="1243686" y="5155464"/>
                <a:ext cx="137839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5">
                <a:extLst>
                  <a:ext uri="{FF2B5EF4-FFF2-40B4-BE49-F238E27FC236}">
                    <a16:creationId xmlns:a16="http://schemas.microsoft.com/office/drawing/2014/main" id="{375BB061-CACD-E2CD-E56D-81CD94E4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686" y="5155464"/>
                <a:ext cx="1378391" cy="378245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/>
              <p:nvPr/>
            </p:nvSpPr>
            <p:spPr bwMode="auto">
              <a:xfrm>
                <a:off x="3494644" y="978487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4644" y="978487"/>
                <a:ext cx="80239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/>
              <p:nvPr/>
            </p:nvSpPr>
            <p:spPr bwMode="auto">
              <a:xfrm>
                <a:off x="2724117" y="516818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4117" y="5168180"/>
                <a:ext cx="80239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/>
              <p:nvPr/>
            </p:nvSpPr>
            <p:spPr bwMode="auto">
              <a:xfrm>
                <a:off x="1216749" y="3393548"/>
                <a:ext cx="2302810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749" y="3393548"/>
                <a:ext cx="2302810" cy="525913"/>
              </a:xfrm>
              <a:prstGeom prst="rect">
                <a:avLst/>
              </a:prstGeom>
              <a:blipFill>
                <a:blip r:embed="rId9"/>
                <a:stretch>
                  <a:fillRect l="-3315" t="-4762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/>
              <p:nvPr/>
            </p:nvSpPr>
            <p:spPr bwMode="auto">
              <a:xfrm>
                <a:off x="1243686" y="5670947"/>
                <a:ext cx="2056332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686" y="5670947"/>
                <a:ext cx="2056332" cy="525913"/>
              </a:xfrm>
              <a:prstGeom prst="rect">
                <a:avLst/>
              </a:prstGeom>
              <a:blipFill>
                <a:blip r:embed="rId10"/>
                <a:stretch>
                  <a:fillRect l="-1840" t="-2326"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85A3BE6-3FA1-5046-E6F9-873E9581F049}"/>
              </a:ext>
            </a:extLst>
          </p:cNvPr>
          <p:cNvSpPr txBox="1"/>
          <p:nvPr/>
        </p:nvSpPr>
        <p:spPr bwMode="auto">
          <a:xfrm>
            <a:off x="1187624" y="298668"/>
            <a:ext cx="5183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現在可以計算各處的機率流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3F80E-D060-9B8A-3884-3283CD4BC71A}"/>
                  </a:ext>
                </a:extLst>
              </p:cNvPr>
              <p:cNvSpPr txBox="1"/>
              <p:nvPr/>
            </p:nvSpPr>
            <p:spPr bwMode="auto">
              <a:xfrm>
                <a:off x="1187534" y="4452052"/>
                <a:ext cx="75609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cs typeface="Times New Roman" pitchFamily="18" charset="0"/>
                  </a:rPr>
                  <a:t>相對於入射電流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可解讀是反射率，</a:t>
                </a:r>
                <a:r>
                  <a:rPr lang="en-TW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看成是反射電子密度。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3F80E-D060-9B8A-3884-3283CD4BC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534" y="4452052"/>
                <a:ext cx="7560930" cy="369332"/>
              </a:xfrm>
              <a:prstGeom prst="rect">
                <a:avLst/>
              </a:prstGeom>
              <a:blipFill>
                <a:blip r:embed="rId11"/>
                <a:stretch>
                  <a:fillRect l="-6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2C4972A-B8D8-EFF6-F0A7-02F0AF893004}"/>
              </a:ext>
            </a:extLst>
          </p:cNvPr>
          <p:cNvSpPr txBox="1"/>
          <p:nvPr/>
        </p:nvSpPr>
        <p:spPr bwMode="auto">
          <a:xfrm>
            <a:off x="1216749" y="2947417"/>
            <a:ext cx="3211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交叉項的虛數部會抵消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364F8FD-19D6-3540-0866-2883264AE1B0}"/>
                  </a:ext>
                </a:extLst>
              </p:cNvPr>
              <p:cNvSpPr txBox="1"/>
              <p:nvPr/>
            </p:nvSpPr>
            <p:spPr bwMode="auto">
              <a:xfrm>
                <a:off x="1216504" y="2221487"/>
                <a:ext cx="5364545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𝑖𝑚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364F8FD-19D6-3540-0866-2883264AE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04" y="2221487"/>
                <a:ext cx="5364545" cy="618246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\\Mac\Dropbox\Documents\課程\Halliday10E\Image Gallery\CH38\halliday_10e_fig_38_15.jpg">
            <a:extLst>
              <a:ext uri="{FF2B5EF4-FFF2-40B4-BE49-F238E27FC236}">
                <a16:creationId xmlns:a16="http://schemas.microsoft.com/office/drawing/2014/main" id="{59A15DCF-F12F-E5EE-8846-E40C623A6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5940152" y="103212"/>
            <a:ext cx="3127541" cy="2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31">
                <a:extLst>
                  <a:ext uri="{FF2B5EF4-FFF2-40B4-BE49-F238E27FC236}">
                    <a16:creationId xmlns:a16="http://schemas.microsoft.com/office/drawing/2014/main" id="{6ADBBD3B-E7A8-BB3C-5373-74DEF1438B20}"/>
                  </a:ext>
                </a:extLst>
              </p:cNvPr>
              <p:cNvSpPr txBox="1"/>
              <p:nvPr/>
            </p:nvSpPr>
            <p:spPr bwMode="auto">
              <a:xfrm>
                <a:off x="7184141" y="605287"/>
                <a:ext cx="29327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文字方塊 31">
                <a:extLst>
                  <a:ext uri="{FF2B5EF4-FFF2-40B4-BE49-F238E27FC236}">
                    <a16:creationId xmlns:a16="http://schemas.microsoft.com/office/drawing/2014/main" id="{6ADBBD3B-E7A8-BB3C-5373-74DEF1438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4141" y="605287"/>
                <a:ext cx="293278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D9E1C-67B2-4EDA-852F-0D5E6CB894CF}"/>
                  </a:ext>
                </a:extLst>
              </p:cNvPr>
              <p:cNvSpPr txBox="1"/>
              <p:nvPr/>
            </p:nvSpPr>
            <p:spPr bwMode="auto">
              <a:xfrm>
                <a:off x="3681496" y="3527244"/>
                <a:ext cx="146623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TW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D9E1C-67B2-4EDA-852F-0D5E6CB8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1496" y="3527244"/>
                <a:ext cx="1466235" cy="276999"/>
              </a:xfrm>
              <a:prstGeom prst="rect">
                <a:avLst/>
              </a:prstGeom>
              <a:blipFill>
                <a:blip r:embed="rId16"/>
                <a:stretch>
                  <a:fillRect l="-855" t="-4348" r="-855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B3EFC6D-3E42-D009-2E94-A1E3BF126CEB}"/>
              </a:ext>
            </a:extLst>
          </p:cNvPr>
          <p:cNvSpPr txBox="1"/>
          <p:nvPr/>
        </p:nvSpPr>
        <p:spPr bwMode="auto">
          <a:xfrm>
            <a:off x="3482374" y="5159920"/>
            <a:ext cx="5183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代入以上機率流公式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B4E133EA-6D09-AA76-4B14-FF9BCE9D3E91}"/>
                  </a:ext>
                </a:extLst>
              </p:cNvPr>
              <p:cNvSpPr txBox="1"/>
              <p:nvPr/>
            </p:nvSpPr>
            <p:spPr bwMode="auto">
              <a:xfrm>
                <a:off x="1216504" y="1481531"/>
                <a:ext cx="5569217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B4E133EA-6D09-AA76-4B14-FF9BCE9D3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04" y="1481531"/>
                <a:ext cx="5569217" cy="626710"/>
              </a:xfrm>
              <a:prstGeom prst="rect">
                <a:avLst/>
              </a:prstGeom>
              <a:blipFill>
                <a:blip r:embed="rId17"/>
                <a:stretch>
                  <a:fillRect b="-19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22" grpId="0" animBg="1"/>
      <p:bldP spid="24" grpId="0"/>
      <p:bldP spid="26" grpId="0" animBg="1"/>
      <p:bldP spid="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2D531F81-8241-9490-D0DB-61ACAD99AEFA}"/>
                  </a:ext>
                </a:extLst>
              </p:cNvPr>
              <p:cNvSpPr txBox="1"/>
              <p:nvPr/>
            </p:nvSpPr>
            <p:spPr bwMode="auto">
              <a:xfrm>
                <a:off x="3932700" y="1317328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2D531F81-8241-9490-D0DB-61ACAD99A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2700" y="1317328"/>
                <a:ext cx="1245469" cy="664926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4964FC8-5DD4-C133-AF22-8F535448119E}"/>
                  </a:ext>
                </a:extLst>
              </p:cNvPr>
              <p:cNvSpPr txBox="1"/>
              <p:nvPr/>
            </p:nvSpPr>
            <p:spPr bwMode="auto">
              <a:xfrm>
                <a:off x="3938990" y="3021154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4964FC8-5DD4-C133-AF22-8F535448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8990" y="3021154"/>
                <a:ext cx="1234184" cy="683264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42DE2A-B073-FD93-65F5-0CCBEDA78639}"/>
              </a:ext>
            </a:extLst>
          </p:cNvPr>
          <p:cNvSpPr txBox="1"/>
          <p:nvPr/>
        </p:nvSpPr>
        <p:spPr bwMode="auto">
          <a:xfrm>
            <a:off x="1118105" y="1934171"/>
            <a:ext cx="385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反射流等於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126A34-FB30-EC33-F0C9-085FA808C8D6}"/>
                  </a:ext>
                </a:extLst>
              </p:cNvPr>
              <p:cNvSpPr txBox="1"/>
              <p:nvPr/>
            </p:nvSpPr>
            <p:spPr bwMode="auto">
              <a:xfrm>
                <a:off x="1206397" y="5283958"/>
                <a:ext cx="232320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126A34-FB30-EC33-F0C9-085FA808C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397" y="5283958"/>
                <a:ext cx="2323200" cy="525913"/>
              </a:xfrm>
              <a:prstGeom prst="rect">
                <a:avLst/>
              </a:prstGeom>
              <a:blipFill>
                <a:blip r:embed="rId4"/>
                <a:stretch>
                  <a:fillRect l="-2186" t="-4762" r="-546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90CBA0-7CAC-7CF1-F318-A6DEB3A0C152}"/>
                  </a:ext>
                </a:extLst>
              </p:cNvPr>
              <p:cNvSpPr txBox="1"/>
              <p:nvPr/>
            </p:nvSpPr>
            <p:spPr bwMode="auto">
              <a:xfrm>
                <a:off x="1136006" y="5896896"/>
                <a:ext cx="69643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雖然大於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，透射流小於入射流，因為在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&gt;0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電子速度較慢。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90CBA0-7CAC-7CF1-F318-A6DEB3A0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006" y="5896896"/>
                <a:ext cx="696438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27D1651-6B41-939F-47F6-60A05E54C854}"/>
              </a:ext>
            </a:extLst>
          </p:cNvPr>
          <p:cNvSpPr txBox="1"/>
          <p:nvPr/>
        </p:nvSpPr>
        <p:spPr bwMode="auto">
          <a:xfrm>
            <a:off x="1150570" y="3621531"/>
            <a:ext cx="202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透射流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/>
              <p:nvPr/>
            </p:nvSpPr>
            <p:spPr bwMode="auto">
              <a:xfrm>
                <a:off x="1183365" y="909069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365" y="909069"/>
                <a:ext cx="8023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/>
              <p:nvPr/>
            </p:nvSpPr>
            <p:spPr bwMode="auto">
              <a:xfrm>
                <a:off x="1206397" y="3133777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397" y="3133777"/>
                <a:ext cx="80239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/>
              <p:nvPr/>
            </p:nvSpPr>
            <p:spPr bwMode="auto">
              <a:xfrm>
                <a:off x="1216567" y="1362095"/>
                <a:ext cx="1757661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67" y="1362095"/>
                <a:ext cx="1757661" cy="525913"/>
              </a:xfrm>
              <a:prstGeom prst="rect">
                <a:avLst/>
              </a:prstGeom>
              <a:blipFill>
                <a:blip r:embed="rId10"/>
                <a:stretch>
                  <a:fillRect l="-431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/>
              <p:nvPr/>
            </p:nvSpPr>
            <p:spPr bwMode="auto">
              <a:xfrm>
                <a:off x="1183365" y="4062727"/>
                <a:ext cx="2648161" cy="5725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365" y="4062727"/>
                <a:ext cx="2648161" cy="572593"/>
              </a:xfrm>
              <a:prstGeom prst="rect">
                <a:avLst/>
              </a:prstGeom>
              <a:blipFill>
                <a:blip r:embed="rId11"/>
                <a:stretch>
                  <a:fillRect l="-3828" t="-2174" r="-1435" b="-152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85A3BE6-3FA1-5046-E6F9-873E9581F049}"/>
              </a:ext>
            </a:extLst>
          </p:cNvPr>
          <p:cNvSpPr txBox="1"/>
          <p:nvPr/>
        </p:nvSpPr>
        <p:spPr bwMode="auto">
          <a:xfrm>
            <a:off x="1176257" y="455651"/>
            <a:ext cx="5183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現在代入實際的透射率及反射率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94DEC-FFAD-E565-9417-3138FF027936}"/>
              </a:ext>
            </a:extLst>
          </p:cNvPr>
          <p:cNvSpPr txBox="1"/>
          <p:nvPr/>
        </p:nvSpPr>
        <p:spPr bwMode="auto">
          <a:xfrm>
            <a:off x="1118104" y="4827601"/>
            <a:ext cx="5038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可以驗證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入射流等於反射流加透射流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34C4E0CE-2C63-9E88-D14D-43BEB25099D4}"/>
                  </a:ext>
                </a:extLst>
              </p:cNvPr>
              <p:cNvSpPr txBox="1"/>
              <p:nvPr/>
            </p:nvSpPr>
            <p:spPr bwMode="auto">
              <a:xfrm>
                <a:off x="7603428" y="5896896"/>
                <a:ext cx="80913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34C4E0CE-2C63-9E88-D14D-43BEB2509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3428" y="5896896"/>
                <a:ext cx="809132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65BD82-0CF6-9710-8DBA-07C605E89068}"/>
                  </a:ext>
                </a:extLst>
              </p:cNvPr>
              <p:cNvSpPr txBox="1"/>
              <p:nvPr/>
            </p:nvSpPr>
            <p:spPr bwMode="auto">
              <a:xfrm>
                <a:off x="1174888" y="2337972"/>
                <a:ext cx="2761525" cy="62728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65BD82-0CF6-9710-8DBA-07C605E89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888" y="2337972"/>
                <a:ext cx="2761525" cy="627288"/>
              </a:xfrm>
              <a:prstGeom prst="rect">
                <a:avLst/>
              </a:prstGeom>
              <a:blipFill>
                <a:blip r:embed="rId13"/>
                <a:stretch>
                  <a:fillRect l="-2283" b="-1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8C6CAF0C-4BC2-7645-4F19-6396B9A65D5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330" t="-190" r="24802" b="9250"/>
          <a:stretch/>
        </p:blipFill>
        <p:spPr>
          <a:xfrm>
            <a:off x="5475513" y="1262890"/>
            <a:ext cx="3375245" cy="2998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F26F0D-EB09-F6FA-57E0-468B4F984AD9}"/>
                  </a:ext>
                </a:extLst>
              </p:cNvPr>
              <p:cNvSpPr txBox="1"/>
              <p:nvPr/>
            </p:nvSpPr>
            <p:spPr bwMode="auto">
              <a:xfrm>
                <a:off x="7619182" y="6332853"/>
                <a:ext cx="104457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F26F0D-EB09-F6FA-57E0-468B4F984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182" y="6332853"/>
                <a:ext cx="104457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4C1E7F-3BC8-8EB4-99CF-74AC9909F0A6}"/>
                  </a:ext>
                </a:extLst>
              </p:cNvPr>
              <p:cNvSpPr txBox="1"/>
              <p:nvPr/>
            </p:nvSpPr>
            <p:spPr bwMode="auto">
              <a:xfrm>
                <a:off x="3831526" y="5427726"/>
                <a:ext cx="119404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4C1E7F-3BC8-8EB4-99CF-74AC9909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1526" y="5427726"/>
                <a:ext cx="1194045" cy="276999"/>
              </a:xfrm>
              <a:prstGeom prst="rect">
                <a:avLst/>
              </a:prstGeom>
              <a:blipFill>
                <a:blip r:embed="rId16"/>
                <a:stretch>
                  <a:fillRect l="-526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1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6" grpId="0"/>
      <p:bldP spid="17" grpId="0"/>
      <p:bldP spid="24" grpId="0"/>
      <p:bldP spid="26" grpId="0" animBg="1"/>
      <p:bldP spid="9" grpId="0"/>
      <p:bldP spid="20" grpId="0" animBg="1"/>
      <p:bldP spid="3" grpId="0" animBg="1"/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3EED94-9283-22DD-F7D4-FC1FA57C5240}"/>
              </a:ext>
            </a:extLst>
          </p:cNvPr>
          <p:cNvSpPr txBox="1"/>
          <p:nvPr/>
        </p:nvSpPr>
        <p:spPr bwMode="auto">
          <a:xfrm>
            <a:off x="649005" y="558025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這個定態解本身無法滿足歸一律，nonnormalizable，不是一個實際可行的解。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8DD2B-0977-F224-6240-ADEEBE63D0F7}"/>
              </a:ext>
            </a:extLst>
          </p:cNvPr>
          <p:cNvSpPr txBox="1"/>
          <p:nvPr/>
        </p:nvSpPr>
        <p:spPr bwMode="auto">
          <a:xfrm>
            <a:off x="649005" y="1397503"/>
            <a:ext cx="7719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這裏我們預期也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可以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用階梯位能的定態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來疊加出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由左向右入射的波包！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00CF8-C81E-F582-A39D-2C3785ACC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6" r="47835" b="30357"/>
          <a:stretch/>
        </p:blipFill>
        <p:spPr>
          <a:xfrm>
            <a:off x="6630891" y="1766835"/>
            <a:ext cx="2397465" cy="3782004"/>
          </a:xfrm>
          <a:prstGeom prst="rect">
            <a:avLst/>
          </a:prstGeom>
        </p:spPr>
      </p:pic>
      <p:sp>
        <p:nvSpPr>
          <p:cNvPr id="2" name="文字方塊 18">
            <a:extLst>
              <a:ext uri="{FF2B5EF4-FFF2-40B4-BE49-F238E27FC236}">
                <a16:creationId xmlns:a16="http://schemas.microsoft.com/office/drawing/2014/main" id="{7BF08E6E-7A35-9493-E44D-9B4D488A0CEB}"/>
              </a:ext>
            </a:extLst>
          </p:cNvPr>
          <p:cNvSpPr txBox="1"/>
          <p:nvPr/>
        </p:nvSpPr>
        <p:spPr bwMode="auto">
          <a:xfrm>
            <a:off x="658444" y="1985015"/>
            <a:ext cx="7719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將以下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階梯位能的定態解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3B9BE-3329-5F22-F272-435DD8E61627}"/>
              </a:ext>
            </a:extLst>
          </p:cNvPr>
          <p:cNvSpPr txBox="1"/>
          <p:nvPr/>
        </p:nvSpPr>
        <p:spPr bwMode="auto">
          <a:xfrm>
            <a:off x="658444" y="165898"/>
            <a:ext cx="2952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另一個看法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1AEA3-46C1-1EF1-AD89-C818A4AF8E34}"/>
              </a:ext>
            </a:extLst>
          </p:cNvPr>
          <p:cNvSpPr txBox="1"/>
          <p:nvPr/>
        </p:nvSpPr>
        <p:spPr bwMode="auto">
          <a:xfrm>
            <a:off x="649005" y="980620"/>
            <a:ext cx="7719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但自由電子波也是如此，那時我們用自由電子波來疊加出可行的波包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D6D177-6AF9-334D-5674-1BFC7CAAEF87}"/>
                  </a:ext>
                </a:extLst>
              </p:cNvPr>
              <p:cNvSpPr txBox="1"/>
              <p:nvPr/>
            </p:nvSpPr>
            <p:spPr bwMode="auto">
              <a:xfrm>
                <a:off x="699642" y="2370240"/>
                <a:ext cx="4687630" cy="10256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ℏ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ℏ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D6D177-6AF9-334D-5674-1BFC7CAAE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642" y="2370240"/>
                <a:ext cx="4687630" cy="1025665"/>
              </a:xfrm>
              <a:prstGeom prst="rect">
                <a:avLst/>
              </a:prstGeom>
              <a:blipFill>
                <a:blip r:embed="rId4"/>
                <a:stretch>
                  <a:fillRect l="-17838" t="-231707" r="-541" b="-3268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EA011A-1D87-C960-70BE-5B82E1F094D5}"/>
                  </a:ext>
                </a:extLst>
              </p:cNvPr>
              <p:cNvSpPr txBox="1"/>
              <p:nvPr/>
            </p:nvSpPr>
            <p:spPr bwMode="auto">
              <a:xfrm>
                <a:off x="684597" y="3445951"/>
                <a:ext cx="3018262" cy="84542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EA011A-1D87-C960-70BE-5B82E1F09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597" y="3445951"/>
                <a:ext cx="3018262" cy="845424"/>
              </a:xfrm>
              <a:prstGeom prst="rect">
                <a:avLst/>
              </a:prstGeom>
              <a:blipFill>
                <a:blip r:embed="rId5"/>
                <a:stretch>
                  <a:fillRect t="-123881" b="-1850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43234EB4-9700-B5A1-0502-08103A455F76}"/>
                  </a:ext>
                </a:extLst>
              </p:cNvPr>
              <p:cNvSpPr txBox="1"/>
              <p:nvPr/>
            </p:nvSpPr>
            <p:spPr bwMode="auto">
              <a:xfrm>
                <a:off x="3772101" y="3561593"/>
                <a:ext cx="2080093" cy="5342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43234EB4-9700-B5A1-0502-08103A455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2101" y="3561593"/>
                <a:ext cx="2080093" cy="534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202722-F639-BBE6-40E3-77AB01A37922}"/>
                  </a:ext>
                </a:extLst>
              </p:cNvPr>
              <p:cNvSpPr txBox="1"/>
              <p:nvPr/>
            </p:nvSpPr>
            <p:spPr bwMode="auto">
              <a:xfrm>
                <a:off x="660482" y="4756872"/>
                <a:ext cx="5901167" cy="18264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ℏ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ℏ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202722-F639-BBE6-40E3-77AB01A37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482" y="4756872"/>
                <a:ext cx="5901167" cy="1826462"/>
              </a:xfrm>
              <a:prstGeom prst="rect">
                <a:avLst/>
              </a:prstGeom>
              <a:blipFill>
                <a:blip r:embed="rId8"/>
                <a:stretch>
                  <a:fillRect t="-55172" b="-8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5E4150-0FFF-C511-46E5-C4DF676EE067}"/>
                  </a:ext>
                </a:extLst>
              </p:cNvPr>
              <p:cNvSpPr txBox="1"/>
              <p:nvPr/>
            </p:nvSpPr>
            <p:spPr bwMode="auto">
              <a:xfrm>
                <a:off x="4483428" y="6058767"/>
                <a:ext cx="1175312" cy="5245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5E4150-0FFF-C511-46E5-C4DF676EE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3428" y="6058767"/>
                <a:ext cx="1175312" cy="524567"/>
              </a:xfrm>
              <a:prstGeom prst="rect">
                <a:avLst/>
              </a:prstGeom>
              <a:blipFill>
                <a:blip r:embed="rId9"/>
                <a:stretch>
                  <a:fillRect b="-23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3">
                <a:extLst>
                  <a:ext uri="{FF2B5EF4-FFF2-40B4-BE49-F238E27FC236}">
                    <a16:creationId xmlns:a16="http://schemas.microsoft.com/office/drawing/2014/main" id="{09A10A26-238B-FC7E-6B06-EA83E9E069AE}"/>
                  </a:ext>
                </a:extLst>
              </p:cNvPr>
              <p:cNvSpPr txBox="1"/>
              <p:nvPr/>
            </p:nvSpPr>
            <p:spPr bwMode="auto">
              <a:xfrm>
                <a:off x="6654521" y="5670103"/>
                <a:ext cx="1920334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23">
                <a:extLst>
                  <a:ext uri="{FF2B5EF4-FFF2-40B4-BE49-F238E27FC236}">
                    <a16:creationId xmlns:a16="http://schemas.microsoft.com/office/drawing/2014/main" id="{09A10A26-238B-FC7E-6B06-EA83E9E06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4521" y="5670103"/>
                <a:ext cx="1920334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8">
                <a:extLst>
                  <a:ext uri="{FF2B5EF4-FFF2-40B4-BE49-F238E27FC236}">
                    <a16:creationId xmlns:a16="http://schemas.microsoft.com/office/drawing/2014/main" id="{D58370E6-1633-BBA7-63D1-0E8A2C1AA35A}"/>
                  </a:ext>
                </a:extLst>
              </p:cNvPr>
              <p:cNvSpPr txBox="1"/>
              <p:nvPr/>
            </p:nvSpPr>
            <p:spPr bwMode="auto">
              <a:xfrm>
                <a:off x="3419841" y="1970605"/>
                <a:ext cx="34402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乘高斯分布的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進行疊加！</a:t>
                </a:r>
              </a:p>
            </p:txBody>
          </p:sp>
        </mc:Choice>
        <mc:Fallback xmlns="">
          <p:sp>
            <p:nvSpPr>
              <p:cNvPr id="8" name="文字方塊 18">
                <a:extLst>
                  <a:ext uri="{FF2B5EF4-FFF2-40B4-BE49-F238E27FC236}">
                    <a16:creationId xmlns:a16="http://schemas.microsoft.com/office/drawing/2014/main" id="{D58370E6-1633-BBA7-63D1-0E8A2C1AA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41" y="1970605"/>
                <a:ext cx="3440228" cy="369332"/>
              </a:xfrm>
              <a:prstGeom prst="rect">
                <a:avLst/>
              </a:prstGeom>
              <a:blipFill>
                <a:blip r:embed="rId11"/>
                <a:stretch>
                  <a:fillRect l="-14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4DF4973-5CC2-2550-F738-97E40C7913D0}"/>
              </a:ext>
            </a:extLst>
          </p:cNvPr>
          <p:cNvSpPr txBox="1"/>
          <p:nvPr/>
        </p:nvSpPr>
        <p:spPr bwMode="auto">
          <a:xfrm>
            <a:off x="676092" y="4365931"/>
            <a:ext cx="3656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結果也要分兩個區域來寫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3" grpId="0" animBg="1"/>
      <p:bldP spid="14" grpId="0" animBg="1"/>
      <p:bldP spid="10" grpId="0" animBg="1"/>
      <p:bldP spid="15" grpId="0" animBg="1"/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/>
              <p:nvPr/>
            </p:nvSpPr>
            <p:spPr bwMode="auto">
              <a:xfrm>
                <a:off x="755576" y="1458647"/>
                <a:ext cx="453650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458647"/>
                <a:ext cx="4536504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B37D0D7-1424-0C92-2654-E5DD990CF0CF}"/>
              </a:ext>
            </a:extLst>
          </p:cNvPr>
          <p:cNvSpPr txBox="1"/>
          <p:nvPr/>
        </p:nvSpPr>
        <p:spPr bwMode="auto">
          <a:xfrm>
            <a:off x="720090" y="963651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自由空間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波包波函數對時間的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演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化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AEC5A-BEF7-1A86-0BA6-682D2DFFD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3" r="12792" b="46416"/>
          <a:stretch/>
        </p:blipFill>
        <p:spPr>
          <a:xfrm>
            <a:off x="2547862" y="3569850"/>
            <a:ext cx="4462461" cy="1744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C0C48CE4-05CF-06C9-37C0-6C7A936248FC}"/>
                  </a:ext>
                </a:extLst>
              </p:cNvPr>
              <p:cNvSpPr txBox="1"/>
              <p:nvPr/>
            </p:nvSpPr>
            <p:spPr bwMode="auto">
              <a:xfrm>
                <a:off x="755576" y="2474128"/>
                <a:ext cx="4023517" cy="91294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C0C48CE4-05CF-06C9-37C0-6C7A93624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474128"/>
                <a:ext cx="4023517" cy="912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20CB32EB-287A-24C3-2C89-C6EC014806BE}"/>
                  </a:ext>
                </a:extLst>
              </p:cNvPr>
              <p:cNvSpPr txBox="1"/>
              <p:nvPr/>
            </p:nvSpPr>
            <p:spPr bwMode="auto">
              <a:xfrm>
                <a:off x="5801930" y="2669905"/>
                <a:ext cx="1092737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20CB32EB-287A-24C3-2C89-C6EC01480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1930" y="2669905"/>
                <a:ext cx="1092737" cy="61824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E942FBDD-ABF9-9EBB-70C2-0BDDA726DC1C}"/>
                  </a:ext>
                </a:extLst>
              </p:cNvPr>
              <p:cNvSpPr txBox="1"/>
              <p:nvPr/>
            </p:nvSpPr>
            <p:spPr bwMode="auto">
              <a:xfrm>
                <a:off x="7132159" y="2669905"/>
                <a:ext cx="842628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E942FBDD-ABF9-9EBB-70C2-0BDDA726D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2159" y="2669905"/>
                <a:ext cx="842628" cy="618246"/>
              </a:xfrm>
              <a:prstGeom prst="rect">
                <a:avLst/>
              </a:prstGeom>
              <a:blipFill>
                <a:blip r:embed="rId6"/>
                <a:stretch>
                  <a:fillRect l="-1493"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5960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4A91A1-1107-AF43-F622-F7A0047FA4F6}"/>
                  </a:ext>
                </a:extLst>
              </p:cNvPr>
              <p:cNvSpPr txBox="1"/>
              <p:nvPr/>
            </p:nvSpPr>
            <p:spPr bwMode="auto">
              <a:xfrm>
                <a:off x="622005" y="604038"/>
                <a:ext cx="6085512" cy="17870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en-US" altLang="zh-TW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ℏ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ℏ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4A91A1-1107-AF43-F622-F7A0047FA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005" y="604038"/>
                <a:ext cx="6085512" cy="1787092"/>
              </a:xfrm>
              <a:prstGeom prst="rect">
                <a:avLst/>
              </a:prstGeom>
              <a:blipFill>
                <a:blip r:embed="rId2"/>
                <a:stretch>
                  <a:fillRect t="-56338" b="-845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5998EDF-1484-B7E2-C05F-941FB3658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00" r="5340" b="11087"/>
          <a:stretch/>
        </p:blipFill>
        <p:spPr>
          <a:xfrm>
            <a:off x="679645" y="2585650"/>
            <a:ext cx="7308030" cy="6105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FD1F816-1D1B-6AB8-F8D4-F0A09CD154B0}"/>
              </a:ext>
            </a:extLst>
          </p:cNvPr>
          <p:cNvSpPr/>
          <p:nvPr/>
        </p:nvSpPr>
        <p:spPr>
          <a:xfrm>
            <a:off x="3006047" y="647644"/>
            <a:ext cx="564528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44CFFB-8603-27FD-B206-50DFC1172377}"/>
              </a:ext>
            </a:extLst>
          </p:cNvPr>
          <p:cNvSpPr/>
          <p:nvPr/>
        </p:nvSpPr>
        <p:spPr>
          <a:xfrm>
            <a:off x="4181286" y="645801"/>
            <a:ext cx="564529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7503A8-9A04-501B-FE4E-62AA82C80B90}"/>
              </a:ext>
            </a:extLst>
          </p:cNvPr>
          <p:cNvSpPr/>
          <p:nvPr/>
        </p:nvSpPr>
        <p:spPr>
          <a:xfrm>
            <a:off x="3268075" y="1556500"/>
            <a:ext cx="564528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CA32D3-4BB2-74F1-5327-672773102DBF}"/>
                  </a:ext>
                </a:extLst>
              </p:cNvPr>
              <p:cNvSpPr txBox="1"/>
              <p:nvPr/>
            </p:nvSpPr>
            <p:spPr bwMode="auto">
              <a:xfrm>
                <a:off x="6944341" y="1465914"/>
                <a:ext cx="137210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CA32D3-4BB2-74F1-5327-672773102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4341" y="1465914"/>
                <a:ext cx="1372102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E635FE-40AC-87D0-2212-B45DDF4FC2DA}"/>
                  </a:ext>
                </a:extLst>
              </p:cNvPr>
              <p:cNvSpPr txBox="1"/>
              <p:nvPr/>
            </p:nvSpPr>
            <p:spPr bwMode="auto">
              <a:xfrm>
                <a:off x="667722" y="3306185"/>
                <a:ext cx="4357603" cy="6178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inc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ref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tr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E635FE-40AC-87D0-2212-B45DDF4FC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22" y="3306185"/>
                <a:ext cx="4357603" cy="617861"/>
              </a:xfrm>
              <a:prstGeom prst="rect">
                <a:avLst/>
              </a:prstGeom>
              <a:blipFill>
                <a:blip r:embed="rId5"/>
                <a:stretch>
                  <a:fillRect l="-3779" t="-224000" r="-1163" b="-3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8D7A20-4FA2-889B-F4CA-7586B8B4CD42}"/>
                  </a:ext>
                </a:extLst>
              </p:cNvPr>
              <p:cNvSpPr txBox="1"/>
              <p:nvPr/>
            </p:nvSpPr>
            <p:spPr bwMode="auto">
              <a:xfrm>
                <a:off x="603175" y="5046713"/>
                <a:ext cx="57606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入射波為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經典的、以速度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向右移的波包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8D7A20-4FA2-889B-F4CA-7586B8B4C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175" y="5046713"/>
                <a:ext cx="5760641" cy="369332"/>
              </a:xfrm>
              <a:prstGeom prst="rect">
                <a:avLst/>
              </a:prstGeom>
              <a:blipFill>
                <a:blip r:embed="rId6"/>
                <a:stretch>
                  <a:fillRect l="-87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AF5CF7-BC65-D36C-8C7D-894A9CD8ABAC}"/>
                  </a:ext>
                </a:extLst>
              </p:cNvPr>
              <p:cNvSpPr txBox="1"/>
              <p:nvPr/>
            </p:nvSpPr>
            <p:spPr bwMode="auto">
              <a:xfrm>
                <a:off x="660020" y="4225367"/>
                <a:ext cx="4692054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inc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AF5CF7-BC65-D36C-8C7D-894A9CD8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020" y="4225367"/>
                <a:ext cx="4692054" cy="825739"/>
              </a:xfrm>
              <a:prstGeom prst="rect">
                <a:avLst/>
              </a:prstGeom>
              <a:blipFill>
                <a:blip r:embed="rId7"/>
                <a:stretch>
                  <a:fillRect t="-125758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7CDA24-F14F-F318-947A-159F09CC4F70}"/>
                  </a:ext>
                </a:extLst>
              </p:cNvPr>
              <p:cNvSpPr txBox="1"/>
              <p:nvPr/>
            </p:nvSpPr>
            <p:spPr bwMode="auto">
              <a:xfrm>
                <a:off x="621735" y="5780565"/>
                <a:ext cx="83529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後，此波包向右移出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適用範圍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於是不再成立而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消失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7CDA24-F14F-F318-947A-159F09CC4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735" y="5780565"/>
                <a:ext cx="8352928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90A7A7D3-D7F9-5EBA-DB11-16CC98A53E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75" r="52046" b="35688"/>
          <a:stretch/>
        </p:blipFill>
        <p:spPr>
          <a:xfrm>
            <a:off x="6084168" y="4221088"/>
            <a:ext cx="2727920" cy="1480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769A1C-EE48-9603-2F4C-D2EC7E089AA3}"/>
                  </a:ext>
                </a:extLst>
              </p:cNvPr>
              <p:cNvSpPr txBox="1"/>
              <p:nvPr/>
            </p:nvSpPr>
            <p:spPr bwMode="auto">
              <a:xfrm>
                <a:off x="636594" y="5408199"/>
                <a:ext cx="53794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時，中心在原點。</a:t>
                </a:r>
                <a:r>
                  <a:rPr lang="en-US" dirty="0">
                    <a:cs typeface="Times New Roman" pitchFamily="18" charset="0"/>
                  </a:rPr>
                  <a:t>它是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/>
                  <a:t>時由左方移入。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769A1C-EE48-9603-2F4C-D2EC7E089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594" y="5408199"/>
                <a:ext cx="5379435" cy="369332"/>
              </a:xfrm>
              <a:prstGeom prst="rect">
                <a:avLst/>
              </a:prstGeom>
              <a:blipFill>
                <a:blip r:embed="rId10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084255-3111-B914-C960-31791C8BC5AC}"/>
                  </a:ext>
                </a:extLst>
              </p:cNvPr>
              <p:cNvSpPr txBox="1"/>
              <p:nvPr/>
            </p:nvSpPr>
            <p:spPr bwMode="auto">
              <a:xfrm>
                <a:off x="621735" y="6197849"/>
                <a:ext cx="73659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 err="1">
                    <a:cs typeface="Times New Roman" pitchFamily="18" charset="0"/>
                  </a:rPr>
                  <a:t>可見電子的散射發生在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原點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散射後，入射電子消失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084255-3111-B914-C960-31791C8BC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735" y="6197849"/>
                <a:ext cx="7365940" cy="369332"/>
              </a:xfrm>
              <a:prstGeom prst="rect">
                <a:avLst/>
              </a:prstGeom>
              <a:blipFill>
                <a:blip r:embed="rId11"/>
                <a:stretch>
                  <a:fillRect l="-51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2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7" grpId="0" animBg="1"/>
      <p:bldP spid="14" grpId="0"/>
      <p:bldP spid="19" grpId="0" animBg="1"/>
      <p:bldP spid="20" grpId="0"/>
      <p:bldP spid="2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文字方塊 2"/>
          <p:cNvSpPr txBox="1">
            <a:spLocks noChangeArrowheads="1"/>
          </p:cNvSpPr>
          <p:nvPr/>
        </p:nvSpPr>
        <p:spPr bwMode="auto">
          <a:xfrm>
            <a:off x="2051050" y="4834593"/>
            <a:ext cx="5689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當波如束縛態被限制於一個範圍內時，</a:t>
            </a:r>
          </a:p>
        </p:txBody>
      </p:sp>
      <p:sp>
        <p:nvSpPr>
          <p:cNvPr id="90118" name="文字方塊 5"/>
          <p:cNvSpPr txBox="1">
            <a:spLocks noChangeArrowheads="1"/>
          </p:cNvSpPr>
          <p:nvPr/>
        </p:nvSpPr>
        <p:spPr bwMode="auto">
          <a:xfrm>
            <a:off x="2051050" y="5320706"/>
            <a:ext cx="547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被限制的波的狀態如駐波般，</a:t>
            </a:r>
          </a:p>
        </p:txBody>
      </p:sp>
      <p:pic>
        <p:nvPicPr>
          <p:cNvPr id="2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676C96-8DFA-2500-8310-EB14CAB5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53520"/>
            <a:ext cx="4870065" cy="29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11">
            <a:extLst>
              <a:ext uri="{FF2B5EF4-FFF2-40B4-BE49-F238E27FC236}">
                <a16:creationId xmlns:a16="http://schemas.microsoft.com/office/drawing/2014/main" id="{C18B62D0-B385-2CE8-BC5D-37436E23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242" y="5773223"/>
            <a:ext cx="5176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能量只有在某些值，定態薛丁格方程式才有解！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A6E46EF8-1704-5434-84EB-AF4D9A1D8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6226772"/>
            <a:ext cx="2354709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能量為離散的能階</a:t>
            </a:r>
          </a:p>
        </p:txBody>
      </p:sp>
    </p:spTree>
    <p:extLst>
      <p:ext uri="{BB962C8B-B14F-4D97-AF65-F5344CB8AC3E}">
        <p14:creationId xmlns:p14="http://schemas.microsoft.com/office/powerpoint/2010/main" val="3657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/>
              <p:nvPr/>
            </p:nvSpPr>
            <p:spPr bwMode="auto">
              <a:xfrm>
                <a:off x="5915648" y="291855"/>
                <a:ext cx="1570430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5648" y="291855"/>
                <a:ext cx="1570430" cy="664926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/>
              <p:nvPr/>
            </p:nvSpPr>
            <p:spPr bwMode="auto">
              <a:xfrm>
                <a:off x="7509783" y="296330"/>
                <a:ext cx="1559145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9783" y="296330"/>
                <a:ext cx="1559145" cy="664926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6EAFD7-7804-B0BF-E314-AD92A67BCA6C}"/>
                  </a:ext>
                </a:extLst>
              </p:cNvPr>
              <p:cNvSpPr txBox="1"/>
              <p:nvPr/>
            </p:nvSpPr>
            <p:spPr bwMode="auto">
              <a:xfrm>
                <a:off x="717514" y="3933273"/>
                <a:ext cx="804666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意思是可以以自由電子正弦波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sSub>
                          <m:sSubPr>
                            <m:ctrlPr>
                              <a:rPr lang="en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來近似入射的波包，以計算係數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6EAFD7-7804-B0BF-E314-AD92A67BC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514" y="3933273"/>
                <a:ext cx="8046668" cy="378245"/>
              </a:xfrm>
              <a:prstGeom prst="rect">
                <a:avLst/>
              </a:prstGeom>
              <a:blipFill>
                <a:blip r:embed="rId4"/>
                <a:stretch>
                  <a:fillRect l="-63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734210-AA7E-8BC3-3DF0-B44B639AEB5F}"/>
                  </a:ext>
                </a:extLst>
              </p:cNvPr>
              <p:cNvSpPr txBox="1"/>
              <p:nvPr/>
            </p:nvSpPr>
            <p:spPr bwMode="auto">
              <a:xfrm>
                <a:off x="728516" y="2376246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TW" dirty="0"/>
                  <a:t>都與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/>
                  <a:t>有關，但若波包的振幅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/>
                  <a:t>集中在一中間值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附近，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734210-AA7E-8BC3-3DF0-B44B639AE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516" y="2376246"/>
                <a:ext cx="7560840" cy="369332"/>
              </a:xfrm>
              <a:prstGeom prst="rect">
                <a:avLst/>
              </a:prstGeom>
              <a:blipFill>
                <a:blip r:embed="rId5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29AEA6-48BA-758D-8EDE-A1225FB7D2D3}"/>
                  </a:ext>
                </a:extLst>
              </p:cNvPr>
              <p:cNvSpPr txBox="1"/>
              <p:nvPr/>
            </p:nvSpPr>
            <p:spPr bwMode="auto">
              <a:xfrm>
                <a:off x="730740" y="2738540"/>
                <a:ext cx="8413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可以以</m:t>
                    </m:r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代入所得的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來近似，於是這兩個係數即為常數，可從積分提出。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29AEA6-48BA-758D-8EDE-A1225FB7D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740" y="2738540"/>
                <a:ext cx="8413260" cy="369332"/>
              </a:xfrm>
              <a:prstGeom prst="rect">
                <a:avLst/>
              </a:prstGeom>
              <a:blipFill>
                <a:blip r:embed="rId6"/>
                <a:stretch>
                  <a:fillRect t="-6667" r="-15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E17563-3889-4F3B-4687-813829495F7D}"/>
                  </a:ext>
                </a:extLst>
              </p:cNvPr>
              <p:cNvSpPr txBox="1"/>
              <p:nvPr/>
            </p:nvSpPr>
            <p:spPr bwMode="auto">
              <a:xfrm>
                <a:off x="732126" y="604346"/>
                <a:ext cx="5055550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E17563-3889-4F3B-4687-813829495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126" y="604346"/>
                <a:ext cx="5055550" cy="825739"/>
              </a:xfrm>
              <a:prstGeom prst="rect">
                <a:avLst/>
              </a:prstGeom>
              <a:blipFill>
                <a:blip r:embed="rId7"/>
                <a:stretch>
                  <a:fillRect l="-501" t="-125758" r="-501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AC4E83-DF16-D052-D664-FCA81637057A}"/>
                  </a:ext>
                </a:extLst>
              </p:cNvPr>
              <p:cNvSpPr txBox="1"/>
              <p:nvPr/>
            </p:nvSpPr>
            <p:spPr bwMode="auto">
              <a:xfrm>
                <a:off x="714826" y="1479201"/>
                <a:ext cx="4816254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tr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𝑖𝑞𝑥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AC4E83-DF16-D052-D664-FCA816370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826" y="1479201"/>
                <a:ext cx="4816254" cy="825739"/>
              </a:xfrm>
              <a:prstGeom prst="rect">
                <a:avLst/>
              </a:prstGeom>
              <a:blipFill>
                <a:blip r:embed="rId8"/>
                <a:stretch>
                  <a:fillRect l="-526" t="-125758" r="-526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816C9F06-69C0-F6FD-2AC9-782633BE2DF2}"/>
                  </a:ext>
                </a:extLst>
              </p:cNvPr>
              <p:cNvSpPr txBox="1"/>
              <p:nvPr/>
            </p:nvSpPr>
            <p:spPr bwMode="auto">
              <a:xfrm>
                <a:off x="1752610" y="3195300"/>
                <a:ext cx="2186817" cy="6653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816C9F06-69C0-F6FD-2AC9-782633BE2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10" y="3195300"/>
                <a:ext cx="2186817" cy="665310"/>
              </a:xfrm>
              <a:prstGeom prst="rect">
                <a:avLst/>
              </a:prstGeom>
              <a:blipFill>
                <a:blip r:embed="rId9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2B615F2A-9EFC-A001-34E0-DACCE3C65D67}"/>
                  </a:ext>
                </a:extLst>
              </p:cNvPr>
              <p:cNvSpPr txBox="1"/>
              <p:nvPr/>
            </p:nvSpPr>
            <p:spPr bwMode="auto">
              <a:xfrm>
                <a:off x="4138632" y="3231699"/>
                <a:ext cx="2164247" cy="6653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2B615F2A-9EFC-A001-34E0-DACCE3C65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8632" y="3231699"/>
                <a:ext cx="2164247" cy="665310"/>
              </a:xfrm>
              <a:prstGeom prst="rect">
                <a:avLst/>
              </a:prstGeom>
              <a:blipFill>
                <a:blip r:embed="rId10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535446E-1CCB-5EEC-37F4-F384D366621B}"/>
              </a:ext>
            </a:extLst>
          </p:cNvPr>
          <p:cNvSpPr txBox="1"/>
          <p:nvPr/>
        </p:nvSpPr>
        <p:spPr bwMode="auto">
          <a:xfrm>
            <a:off x="700746" y="205051"/>
            <a:ext cx="6751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散射後出現的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反射波及透射波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好像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也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是波包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380981-458A-3F08-61CE-C932B3DCC48F}"/>
                  </a:ext>
                </a:extLst>
              </p:cNvPr>
              <p:cNvSpPr txBox="1"/>
              <p:nvPr/>
            </p:nvSpPr>
            <p:spPr bwMode="auto">
              <a:xfrm>
                <a:off x="716703" y="5270582"/>
                <a:ext cx="66591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反射波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時中心在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但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向左移的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波包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380981-458A-3F08-61CE-C932B3DCC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703" y="5270582"/>
                <a:ext cx="6659188" cy="369332"/>
              </a:xfrm>
              <a:prstGeom prst="rect">
                <a:avLst/>
              </a:prstGeom>
              <a:blipFill>
                <a:blip r:embed="rId11"/>
                <a:stretch>
                  <a:fillRect l="-76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B82D36-799B-1F99-B5E4-E62DBBF351E7}"/>
                  </a:ext>
                </a:extLst>
              </p:cNvPr>
              <p:cNvSpPr txBox="1"/>
              <p:nvPr/>
            </p:nvSpPr>
            <p:spPr bwMode="auto">
              <a:xfrm>
                <a:off x="785191" y="4411387"/>
                <a:ext cx="5359096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B82D36-799B-1F99-B5E4-E62DBBF35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191" y="4411387"/>
                <a:ext cx="5359096" cy="825739"/>
              </a:xfrm>
              <a:prstGeom prst="rect">
                <a:avLst/>
              </a:prstGeom>
              <a:blipFill>
                <a:blip r:embed="rId12"/>
                <a:stretch>
                  <a:fillRect l="-236" t="-125758" r="-473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821AFC19-B15A-B971-77EC-D1C12672F6BD}"/>
              </a:ext>
            </a:extLst>
          </p:cNvPr>
          <p:cNvSpPr/>
          <p:nvPr/>
        </p:nvSpPr>
        <p:spPr>
          <a:xfrm>
            <a:off x="1943669" y="4636539"/>
            <a:ext cx="75170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C41EC1-2CB0-9DC7-7D44-9EC14DFF2B2B}"/>
                  </a:ext>
                </a:extLst>
              </p:cNvPr>
              <p:cNvSpPr txBox="1"/>
              <p:nvPr/>
            </p:nvSpPr>
            <p:spPr bwMode="auto">
              <a:xfrm>
                <a:off x="727705" y="5669555"/>
                <a:ext cx="70267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注意</a:t>
                </a:r>
                <a:r>
                  <a:rPr lang="en-US" dirty="0"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時，中心在右邊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&gt;0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不在適用範圍內。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C41EC1-2CB0-9DC7-7D44-9EC14DFF2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705" y="5669555"/>
                <a:ext cx="7026732" cy="369332"/>
              </a:xfrm>
              <a:prstGeom prst="rect">
                <a:avLst/>
              </a:prstGeom>
              <a:blipFill>
                <a:blip r:embed="rId13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324325E-BC8F-0020-E234-C5EB14BC5ED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367" t="2875" r="4673" b="36467"/>
          <a:stretch/>
        </p:blipFill>
        <p:spPr>
          <a:xfrm>
            <a:off x="6321422" y="4440131"/>
            <a:ext cx="2715074" cy="151824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9906FB-985C-DDB8-5431-AE09380B78DB}"/>
              </a:ext>
            </a:extLst>
          </p:cNvPr>
          <p:cNvCxnSpPr/>
          <p:nvPr/>
        </p:nvCxnSpPr>
        <p:spPr>
          <a:xfrm>
            <a:off x="6556847" y="4649693"/>
            <a:ext cx="144016" cy="594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192ABE-1744-017F-3806-6E515B509246}"/>
              </a:ext>
            </a:extLst>
          </p:cNvPr>
          <p:cNvCxnSpPr>
            <a:cxnSpLocks/>
          </p:cNvCxnSpPr>
          <p:nvPr/>
        </p:nvCxnSpPr>
        <p:spPr>
          <a:xfrm>
            <a:off x="3876846" y="4377931"/>
            <a:ext cx="125162" cy="374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D239B9-17A2-7EDB-D4F6-5B345C76E78E}"/>
                  </a:ext>
                </a:extLst>
              </p:cNvPr>
              <p:cNvSpPr txBox="1"/>
              <p:nvPr/>
            </p:nvSpPr>
            <p:spPr bwMode="auto">
              <a:xfrm>
                <a:off x="727705" y="6067577"/>
                <a:ext cx="70267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沒有這個反射波包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反射波包只出現在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D239B9-17A2-7EDB-D4F6-5B345C76E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705" y="6067577"/>
                <a:ext cx="7026732" cy="369332"/>
              </a:xfrm>
              <a:prstGeom prst="rect">
                <a:avLst/>
              </a:prstGeom>
              <a:blipFill>
                <a:blip r:embed="rId15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6B092356-F803-3EC4-85F6-205EF2283331}"/>
                  </a:ext>
                </a:extLst>
              </p:cNvPr>
              <p:cNvSpPr txBox="1"/>
              <p:nvPr/>
            </p:nvSpPr>
            <p:spPr bwMode="auto">
              <a:xfrm>
                <a:off x="721022" y="6436909"/>
                <a:ext cx="53151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𝑅(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即是反射波包的振幅。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6B092356-F803-3EC4-85F6-205EF2283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022" y="6436909"/>
                <a:ext cx="5315118" cy="369332"/>
              </a:xfrm>
              <a:prstGeom prst="rect">
                <a:avLst/>
              </a:prstGeom>
              <a:blipFill>
                <a:blip r:embed="rId16"/>
                <a:stretch>
                  <a:fillRect l="-952"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C11D893-F0F7-FFD1-FA7A-C65E76DA3240}"/>
              </a:ext>
            </a:extLst>
          </p:cNvPr>
          <p:cNvSpPr/>
          <p:nvPr/>
        </p:nvSpPr>
        <p:spPr>
          <a:xfrm>
            <a:off x="7596336" y="5085184"/>
            <a:ext cx="693020" cy="55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55C17D66-643F-7645-1E6D-0E8761A9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7166811" y="1039070"/>
            <a:ext cx="1825446" cy="16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0184E853-98BB-DBA4-A952-01CEED14D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48749" y="1779476"/>
                <a:ext cx="46860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0184E853-98BB-DBA4-A952-01CEED14D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8749" y="1779476"/>
                <a:ext cx="468602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6">
                <a:extLst>
                  <a:ext uri="{FF2B5EF4-FFF2-40B4-BE49-F238E27FC236}">
                    <a16:creationId xmlns:a16="http://schemas.microsoft.com/office/drawing/2014/main" id="{3D62C93B-9FD8-319C-6E82-71B5ADCC361B}"/>
                  </a:ext>
                </a:extLst>
              </p:cNvPr>
              <p:cNvSpPr txBox="1"/>
              <p:nvPr/>
            </p:nvSpPr>
            <p:spPr bwMode="auto">
              <a:xfrm>
                <a:off x="7306879" y="1041382"/>
                <a:ext cx="615228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6">
                <a:extLst>
                  <a:ext uri="{FF2B5EF4-FFF2-40B4-BE49-F238E27FC236}">
                    <a16:creationId xmlns:a16="http://schemas.microsoft.com/office/drawing/2014/main" id="{3D62C93B-9FD8-319C-6E82-71B5ADCC3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6879" y="1041382"/>
                <a:ext cx="615228" cy="2769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2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1" grpId="0"/>
      <p:bldP spid="6" grpId="0" animBg="1"/>
      <p:bldP spid="10" grpId="0" animBg="1"/>
      <p:bldP spid="5" grpId="0"/>
      <p:bldP spid="11" grpId="0" animBg="1"/>
      <p:bldP spid="17" grpId="0" animBg="1"/>
      <p:bldP spid="19" grpId="0"/>
      <p:bldP spid="3" grpId="0"/>
      <p:bldP spid="4" grpId="0"/>
      <p:bldP spid="7" grpId="0" animBg="1"/>
      <p:bldP spid="18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FE9529-740C-8211-FEF0-D6C7D5AAE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67" t="2875" r="4673" b="36467"/>
          <a:stretch/>
        </p:blipFill>
        <p:spPr>
          <a:xfrm>
            <a:off x="6093325" y="3464073"/>
            <a:ext cx="2614491" cy="1461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08AAD3-6279-5285-9B40-702642B0BDF0}"/>
                  </a:ext>
                </a:extLst>
              </p:cNvPr>
              <p:cNvSpPr txBox="1"/>
              <p:nvPr/>
            </p:nvSpPr>
            <p:spPr bwMode="auto">
              <a:xfrm>
                <a:off x="625604" y="903570"/>
                <a:ext cx="5119800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tr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𝑖𝑞𝑥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08AAD3-6279-5285-9B40-702642B0B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604" y="903570"/>
                <a:ext cx="5119800" cy="825739"/>
              </a:xfrm>
              <a:prstGeom prst="rect">
                <a:avLst/>
              </a:prstGeom>
              <a:blipFill>
                <a:blip r:embed="rId3"/>
                <a:stretch>
                  <a:fillRect l="-495" t="-125758" r="-495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0CF64D1-FC41-012B-24DF-C0B5B197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70" t="27000" r="17051" b="44844"/>
          <a:stretch/>
        </p:blipFill>
        <p:spPr>
          <a:xfrm>
            <a:off x="6115712" y="836911"/>
            <a:ext cx="485513" cy="966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05B301A5-7D08-9601-F32D-C7ACFE73E128}"/>
                  </a:ext>
                </a:extLst>
              </p:cNvPr>
              <p:cNvSpPr txBox="1"/>
              <p:nvPr/>
            </p:nvSpPr>
            <p:spPr bwMode="auto">
              <a:xfrm>
                <a:off x="654417" y="3354390"/>
                <a:ext cx="30453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TW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即是透射波包的振幅。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05B301A5-7D08-9601-F32D-C7ACFE73E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417" y="3354390"/>
                <a:ext cx="3045329" cy="369332"/>
              </a:xfrm>
              <a:prstGeom prst="rect">
                <a:avLst/>
              </a:prstGeom>
              <a:blipFill>
                <a:blip r:embed="rId4"/>
                <a:stretch>
                  <a:fillRect t="-6667" r="-1245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6AE0BDDF-2552-7526-341A-E670244F4541}"/>
              </a:ext>
            </a:extLst>
          </p:cNvPr>
          <p:cNvSpPr/>
          <p:nvPr/>
        </p:nvSpPr>
        <p:spPr>
          <a:xfrm>
            <a:off x="1599184" y="1148969"/>
            <a:ext cx="74995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597425-1E97-C677-6258-5D28B0C41BEF}"/>
                  </a:ext>
                </a:extLst>
              </p:cNvPr>
              <p:cNvSpPr txBox="1"/>
              <p:nvPr/>
            </p:nvSpPr>
            <p:spPr bwMode="auto">
              <a:xfrm>
                <a:off x="622673" y="2325008"/>
                <a:ext cx="61555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注意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時，中心在左邊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也不在適用範圍內。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597425-1E97-C677-6258-5D28B0C41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673" y="2325008"/>
                <a:ext cx="6155503" cy="369332"/>
              </a:xfrm>
              <a:prstGeom prst="rect">
                <a:avLst/>
              </a:prstGeom>
              <a:blipFill>
                <a:blip r:embed="rId5"/>
                <a:stretch>
                  <a:fillRect l="-61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2C3CBC-87DD-4743-3176-A52D4904F193}"/>
                  </a:ext>
                </a:extLst>
              </p:cNvPr>
              <p:cNvSpPr txBox="1"/>
              <p:nvPr/>
            </p:nvSpPr>
            <p:spPr bwMode="auto">
              <a:xfrm>
                <a:off x="622673" y="444175"/>
                <a:ext cx="74168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透射波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時，中心在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，向右移的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個波包。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2C3CBC-87DD-4743-3176-A52D4904F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673" y="444175"/>
                <a:ext cx="7416824" cy="369332"/>
              </a:xfrm>
              <a:prstGeom prst="rect">
                <a:avLst/>
              </a:prstGeom>
              <a:blipFill>
                <a:blip r:embed="rId6"/>
                <a:stretch>
                  <a:fillRect l="-512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B21BFA-EC2A-D523-B759-1849C9371365}"/>
              </a:ext>
            </a:extLst>
          </p:cNvPr>
          <p:cNvCxnSpPr>
            <a:cxnSpLocks/>
          </p:cNvCxnSpPr>
          <p:nvPr/>
        </p:nvCxnSpPr>
        <p:spPr>
          <a:xfrm>
            <a:off x="4932040" y="2996952"/>
            <a:ext cx="2686500" cy="1222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95276D-C3C8-2033-3E86-50301A905869}"/>
                  </a:ext>
                </a:extLst>
              </p:cNvPr>
              <p:cNvSpPr txBox="1"/>
              <p:nvPr/>
            </p:nvSpPr>
            <p:spPr bwMode="auto">
              <a:xfrm>
                <a:off x="638513" y="2747069"/>
                <a:ext cx="82470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沒有這個透射波包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透射波包如同反射波包都只出現在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95276D-C3C8-2033-3E86-50301A905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513" y="2747069"/>
                <a:ext cx="8247015" cy="369332"/>
              </a:xfrm>
              <a:prstGeom prst="rect">
                <a:avLst/>
              </a:prstGeom>
              <a:blipFill>
                <a:blip r:embed="rId7"/>
                <a:stretch>
                  <a:fillRect l="-6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F32761D-39D3-7186-2F6D-4F6E886D79BE}"/>
                  </a:ext>
                </a:extLst>
              </p:cNvPr>
              <p:cNvSpPr txBox="1"/>
              <p:nvPr/>
            </p:nvSpPr>
            <p:spPr bwMode="auto">
              <a:xfrm>
                <a:off x="724216" y="3886308"/>
                <a:ext cx="2186817" cy="6653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F32761D-39D3-7186-2F6D-4F6E886D7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216" y="3886308"/>
                <a:ext cx="2186817" cy="665310"/>
              </a:xfrm>
              <a:prstGeom prst="rect">
                <a:avLst/>
              </a:prstGeom>
              <a:blipFill>
                <a:blip r:embed="rId8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FA048AFC-FDEF-0412-D644-258C70AA3423}"/>
                  </a:ext>
                </a:extLst>
              </p:cNvPr>
              <p:cNvSpPr txBox="1"/>
              <p:nvPr/>
            </p:nvSpPr>
            <p:spPr bwMode="auto">
              <a:xfrm>
                <a:off x="3110238" y="3922707"/>
                <a:ext cx="2164247" cy="6653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FA048AFC-FDEF-0412-D644-258C70AA3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0238" y="3922707"/>
                <a:ext cx="2164247" cy="665310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7E02D9-1BD3-4888-7320-ED8B1649BAEC}"/>
                  </a:ext>
                </a:extLst>
              </p:cNvPr>
              <p:cNvSpPr txBox="1"/>
              <p:nvPr/>
            </p:nvSpPr>
            <p:spPr bwMode="auto">
              <a:xfrm>
                <a:off x="717472" y="5026409"/>
                <a:ext cx="8247015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以波包中央值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的自由電子正弦波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sSub>
                          <m:sSubPr>
                            <m:ctrlPr>
                              <a:rPr lang="en-TW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計算係數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</a:rPr>
                  <a:t>就得到透射率與反射率</a:t>
                </a:r>
                <a:r>
                  <a:rPr lang="en-TW">
                    <a:solidFill>
                      <a:srgbClr val="FF0000"/>
                    </a:solidFill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7E02D9-1BD3-4888-7320-ED8B1649B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472" y="5026409"/>
                <a:ext cx="8247015" cy="378245"/>
              </a:xfrm>
              <a:prstGeom prst="rect">
                <a:avLst/>
              </a:prstGeom>
              <a:blipFill>
                <a:blip r:embed="rId10"/>
                <a:stretch>
                  <a:fillRect l="-61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30C8047-F397-C30A-3888-9AA2E79D0A5E}"/>
              </a:ext>
            </a:extLst>
          </p:cNvPr>
          <p:cNvSpPr txBox="1"/>
          <p:nvPr/>
        </p:nvSpPr>
        <p:spPr bwMode="auto">
          <a:xfrm>
            <a:off x="622673" y="1891915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波包群速度等於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849C5B1A-9D70-D8B2-FD56-D27E24D6CB52}"/>
                  </a:ext>
                </a:extLst>
              </p:cNvPr>
              <p:cNvSpPr txBox="1"/>
              <p:nvPr/>
            </p:nvSpPr>
            <p:spPr bwMode="auto">
              <a:xfrm>
                <a:off x="2555776" y="1746374"/>
                <a:ext cx="820928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849C5B1A-9D70-D8B2-FD56-D27E24D6C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1746374"/>
                <a:ext cx="820928" cy="6182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CD7AE25-B87A-5343-33D2-98792889C0AE}"/>
              </a:ext>
            </a:extLst>
          </p:cNvPr>
          <p:cNvSpPr txBox="1"/>
          <p:nvPr/>
        </p:nvSpPr>
        <p:spPr bwMode="auto">
          <a:xfrm>
            <a:off x="3526100" y="1886616"/>
            <a:ext cx="3782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波包寬度較窄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細節詳後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9772B-458C-CBA0-BF44-068CF60B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6632"/>
            <a:ext cx="5049986" cy="5049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C1B0F-3663-D7B3-8588-7E3BADAEE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015824"/>
            <a:ext cx="6527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2E72C-2FC8-1C7C-16CE-A49AC5CCFE3E}"/>
              </a:ext>
            </a:extLst>
          </p:cNvPr>
          <p:cNvSpPr txBox="1"/>
          <p:nvPr/>
        </p:nvSpPr>
        <p:spPr bwMode="auto">
          <a:xfrm>
            <a:off x="1821814" y="2708920"/>
            <a:ext cx="24482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此干涉是因入射波包與反射波包都有寬度，因此會有重疊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0221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E7E77F-5E89-DAA1-F349-012E57C1C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268760"/>
            <a:ext cx="814435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94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" descr="wave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775" r="60693" b="31841"/>
          <a:stretch/>
        </p:blipFill>
        <p:spPr bwMode="auto">
          <a:xfrm>
            <a:off x="3223211" y="3014579"/>
            <a:ext cx="2049462" cy="7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Picture 7" descr="colliding_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1" t="23872" r="2122" b="31007"/>
          <a:stretch>
            <a:fillRect/>
          </a:stretch>
        </p:blipFill>
        <p:spPr bwMode="auto">
          <a:xfrm>
            <a:off x="2809788" y="3246488"/>
            <a:ext cx="2159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6" name="Picture 7" descr="colliding_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r="58298" b="4507"/>
          <a:stretch>
            <a:fillRect/>
          </a:stretch>
        </p:blipFill>
        <p:spPr bwMode="auto">
          <a:xfrm>
            <a:off x="5485696" y="3140919"/>
            <a:ext cx="1238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右箭號 12"/>
          <p:cNvSpPr/>
          <p:nvPr/>
        </p:nvSpPr>
        <p:spPr>
          <a:xfrm>
            <a:off x="5119827" y="3280666"/>
            <a:ext cx="2889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flipH="1">
            <a:off x="3103702" y="3280666"/>
            <a:ext cx="296863" cy="207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2818" name="Text Box 13"/>
          <p:cNvSpPr txBox="1">
            <a:spLocks noChangeArrowheads="1"/>
          </p:cNvSpPr>
          <p:nvPr/>
        </p:nvSpPr>
        <p:spPr bwMode="auto">
          <a:xfrm>
            <a:off x="685331" y="1347176"/>
            <a:ext cx="8136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實驗發現</a:t>
            </a:r>
            <a:r>
              <a:rPr lang="zh-TW" altLang="en-US" sz="1800" dirty="0"/>
              <a:t>，將</a:t>
            </a:r>
            <a:r>
              <a:rPr lang="zh-TW" altLang="en-US" sz="1800" dirty="0">
                <a:solidFill>
                  <a:srgbClr val="FF0000"/>
                </a:solidFill>
              </a:rPr>
              <a:t>一束電子</a:t>
            </a:r>
            <a:r>
              <a:rPr lang="zh-TW" altLang="en-US" sz="1800" dirty="0"/>
              <a:t>入射，散射後電子的分布，的確等於散射波的</a:t>
            </a:r>
            <a:r>
              <a:rPr lang="zh-TW" altLang="en-US" sz="1800" dirty="0">
                <a:solidFill>
                  <a:srgbClr val="FF0000"/>
                </a:solidFill>
              </a:rPr>
              <a:t>波強度</a:t>
            </a:r>
            <a:r>
              <a:rPr lang="zh-TW" altLang="en-US" sz="1800" dirty="0"/>
              <a:t>！</a:t>
            </a:r>
          </a:p>
        </p:txBody>
      </p:sp>
      <p:sp>
        <p:nvSpPr>
          <p:cNvPr id="162819" name="Text Box 14"/>
          <p:cNvSpPr txBox="1">
            <a:spLocks noChangeArrowheads="1"/>
          </p:cNvSpPr>
          <p:nvPr/>
        </p:nvSpPr>
        <p:spPr bwMode="auto">
          <a:xfrm>
            <a:off x="683974" y="4634237"/>
            <a:ext cx="64803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電子束散射後，各處電子的分佈 ≈ 散射後，各處電子波的強度</a:t>
            </a:r>
          </a:p>
        </p:txBody>
      </p:sp>
      <p:pic>
        <p:nvPicPr>
          <p:cNvPr id="162820" name="Picture 7" descr="colliding_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r="58298" b="4507"/>
          <a:stretch>
            <a:fillRect/>
          </a:stretch>
        </p:blipFill>
        <p:spPr bwMode="auto">
          <a:xfrm>
            <a:off x="1635636" y="2095908"/>
            <a:ext cx="1238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圖片 1" descr="wave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284"/>
          <a:stretch/>
        </p:blipFill>
        <p:spPr bwMode="auto">
          <a:xfrm>
            <a:off x="3253299" y="2022883"/>
            <a:ext cx="2049462" cy="72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3" name="文字方塊 40"/>
          <p:cNvSpPr txBox="1">
            <a:spLocks noChangeArrowheads="1"/>
          </p:cNvSpPr>
          <p:nvPr/>
        </p:nvSpPr>
        <p:spPr bwMode="auto">
          <a:xfrm>
            <a:off x="685330" y="4219189"/>
            <a:ext cx="7920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itchFamily="34" charset="0"/>
              </a:rPr>
              <a:t>實驗上看到：大概十個電子入射，散射後就是會有九個向右，一個向左運動！</a:t>
            </a:r>
          </a:p>
        </p:txBody>
      </p:sp>
      <p:sp>
        <p:nvSpPr>
          <p:cNvPr id="10" name="向右箭號 9"/>
          <p:cNvSpPr/>
          <p:nvPr/>
        </p:nvSpPr>
        <p:spPr>
          <a:xfrm>
            <a:off x="3004061" y="2311808"/>
            <a:ext cx="28733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" name="文字方塊 18"/>
          <p:cNvSpPr txBox="1">
            <a:spLocks noChangeArrowheads="1"/>
          </p:cNvSpPr>
          <p:nvPr/>
        </p:nvSpPr>
        <p:spPr bwMode="auto">
          <a:xfrm>
            <a:off x="683974" y="908720"/>
            <a:ext cx="8282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波恩發現，這兩個往相反方向移動的波包，是有觀測上的意義的。</a:t>
            </a:r>
          </a:p>
        </p:txBody>
      </p:sp>
      <p:sp>
        <p:nvSpPr>
          <p:cNvPr id="16" name="文字方塊 40"/>
          <p:cNvSpPr txBox="1">
            <a:spLocks noChangeArrowheads="1"/>
          </p:cNvSpPr>
          <p:nvPr/>
        </p:nvSpPr>
        <p:spPr bwMode="auto">
          <a:xfrm>
            <a:off x="683974" y="3818858"/>
            <a:ext cx="7920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itchFamily="34" charset="0"/>
              </a:rPr>
              <a:t>以上圖為例，向右運動的波包總強度，大約是向左運動的波包總強度的九倍！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E4B7E48-0968-566F-8187-9AFD5AC82B85}"/>
                  </a:ext>
                </a:extLst>
              </p:cNvPr>
              <p:cNvSpPr txBox="1"/>
              <p:nvPr/>
            </p:nvSpPr>
            <p:spPr bwMode="auto">
              <a:xfrm>
                <a:off x="683974" y="5176922"/>
                <a:ext cx="84617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就是反射波與透射波強度。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可解讀是反射率，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可解讀是透射率。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E4B7E48-0968-566F-8187-9AFD5AC82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974" y="5176922"/>
                <a:ext cx="8461788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8C6C242-E65E-22EB-9440-C4B5005D2BDA}"/>
              </a:ext>
            </a:extLst>
          </p:cNvPr>
          <p:cNvSpPr txBox="1"/>
          <p:nvPr/>
        </p:nvSpPr>
        <p:spPr bwMode="auto">
          <a:xfrm>
            <a:off x="679919" y="5814769"/>
            <a:ext cx="8282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古典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非束縛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的情況中，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有位能的能量的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定態組成波包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，可以描述散射問題！</a:t>
            </a:r>
          </a:p>
        </p:txBody>
      </p:sp>
    </p:spTree>
    <p:extLst>
      <p:ext uri="{BB962C8B-B14F-4D97-AF65-F5344CB8AC3E}">
        <p14:creationId xmlns:p14="http://schemas.microsoft.com/office/powerpoint/2010/main" val="193328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61299"/>
            <a:ext cx="5767335" cy="36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94548BA6-0197-9E26-5AD7-142C77C915EA}"/>
              </a:ext>
            </a:extLst>
          </p:cNvPr>
          <p:cNvSpPr txBox="1"/>
          <p:nvPr/>
        </p:nvSpPr>
        <p:spPr>
          <a:xfrm>
            <a:off x="1258898" y="5248805"/>
            <a:ext cx="74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在這散射實驗中，入射的質子及生成的粒子都可以看成極窄的波包。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/>
              <p:nvPr/>
            </p:nvSpPr>
            <p:spPr>
              <a:xfrm>
                <a:off x="1406261" y="4752531"/>
                <a:ext cx="4987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+⋯→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+⋯→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261" y="4752531"/>
                <a:ext cx="4987006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FDCA83-86A7-75E9-3A8E-23E45891F2B8}"/>
                  </a:ext>
                </a:extLst>
              </p:cNvPr>
              <p:cNvSpPr txBox="1"/>
              <p:nvPr/>
            </p:nvSpPr>
            <p:spPr bwMode="auto">
              <a:xfrm>
                <a:off x="1312271" y="5637908"/>
                <a:ext cx="7815402" cy="489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𝑚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波包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，結果相當不錯。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FDCA83-86A7-75E9-3A8E-23E45891F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271" y="5637908"/>
                <a:ext cx="7815402" cy="489749"/>
              </a:xfrm>
              <a:prstGeom prst="rect">
                <a:avLst/>
              </a:prstGeom>
              <a:blipFill>
                <a:blip r:embed="rId4"/>
                <a:stretch>
                  <a:fillRect l="-649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AFFF513-3C7D-2EEF-518D-DAFE24900C16}"/>
              </a:ext>
            </a:extLst>
          </p:cNvPr>
          <p:cNvSpPr txBox="1"/>
          <p:nvPr/>
        </p:nvSpPr>
        <p:spPr bwMode="auto">
          <a:xfrm>
            <a:off x="1278112" y="4272164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基本粒子物理的碰撞實驗就是散射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189771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CE459-ACAE-DF4A-7BBA-DE73836B4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BB8D5A-F595-54DD-B76A-9E77F5C4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67" t="2875" r="4673" b="36467"/>
          <a:stretch/>
        </p:blipFill>
        <p:spPr>
          <a:xfrm>
            <a:off x="6160614" y="2981920"/>
            <a:ext cx="2614491" cy="1461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F23FFD-845D-B51B-8E18-2933544E08C3}"/>
                  </a:ext>
                </a:extLst>
              </p:cNvPr>
              <p:cNvSpPr txBox="1"/>
              <p:nvPr/>
            </p:nvSpPr>
            <p:spPr bwMode="auto">
              <a:xfrm>
                <a:off x="1040814" y="980728"/>
                <a:ext cx="5119800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tr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𝑖𝑞𝑥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F23FFD-845D-B51B-8E18-2933544E0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814" y="980728"/>
                <a:ext cx="5119800" cy="825739"/>
              </a:xfrm>
              <a:prstGeom prst="rect">
                <a:avLst/>
              </a:prstGeom>
              <a:blipFill>
                <a:blip r:embed="rId3"/>
                <a:stretch>
                  <a:fillRect t="-127273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484BCC9-EEF8-22B6-633F-D1427422A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70" t="27000" r="17051" b="44844"/>
          <a:stretch/>
        </p:blipFill>
        <p:spPr>
          <a:xfrm>
            <a:off x="6517921" y="990312"/>
            <a:ext cx="762572" cy="8065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F2AE40-F0E9-1B52-615A-F49C01364710}"/>
              </a:ext>
            </a:extLst>
          </p:cNvPr>
          <p:cNvSpPr txBox="1"/>
          <p:nvPr/>
        </p:nvSpPr>
        <p:spPr bwMode="auto">
          <a:xfrm>
            <a:off x="964148" y="480581"/>
            <a:ext cx="7416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透射波包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的計算比較複雜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F02BDCC-C922-BC12-DC0B-9A6E290DA47E}"/>
              </a:ext>
            </a:extLst>
          </p:cNvPr>
          <p:cNvCxnSpPr>
            <a:cxnSpLocks/>
          </p:cNvCxnSpPr>
          <p:nvPr/>
        </p:nvCxnSpPr>
        <p:spPr>
          <a:xfrm flipH="1">
            <a:off x="7674680" y="2603645"/>
            <a:ext cx="121812" cy="12922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1B0E7038-085B-BEF4-97D1-8A856836F1F4}"/>
                  </a:ext>
                </a:extLst>
              </p:cNvPr>
              <p:cNvSpPr txBox="1"/>
              <p:nvPr/>
            </p:nvSpPr>
            <p:spPr bwMode="auto">
              <a:xfrm>
                <a:off x="1045948" y="1990913"/>
                <a:ext cx="1920334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1B0E7038-085B-BEF4-97D1-8A856836F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948" y="1990913"/>
                <a:ext cx="1920334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EAD082-977D-45A7-95F5-42639CF92AB2}"/>
                  </a:ext>
                </a:extLst>
              </p:cNvPr>
              <p:cNvSpPr txBox="1"/>
              <p:nvPr/>
            </p:nvSpPr>
            <p:spPr bwMode="auto">
              <a:xfrm>
                <a:off x="2966281" y="2261596"/>
                <a:ext cx="61770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這是右邊的角波數，是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的函數，可以對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展開：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EAD082-977D-45A7-95F5-42639CF92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281" y="2261596"/>
                <a:ext cx="6177081" cy="369332"/>
              </a:xfrm>
              <a:prstGeom prst="rect">
                <a:avLst/>
              </a:prstGeom>
              <a:blipFill>
                <a:blip r:embed="rId5"/>
                <a:stretch>
                  <a:fillRect l="-82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C1CBA504-6D73-F20A-5EB6-EB5806C72FC9}"/>
                  </a:ext>
                </a:extLst>
              </p:cNvPr>
              <p:cNvSpPr txBox="1"/>
              <p:nvPr/>
            </p:nvSpPr>
            <p:spPr bwMode="auto">
              <a:xfrm>
                <a:off x="1071550" y="3074945"/>
                <a:ext cx="5010282" cy="11848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den>
                      </m:f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C1CBA504-6D73-F20A-5EB6-EB5806C72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1550" y="3074945"/>
                <a:ext cx="5010282" cy="1184876"/>
              </a:xfrm>
              <a:prstGeom prst="rect">
                <a:avLst/>
              </a:prstGeom>
              <a:blipFill>
                <a:blip r:embed="rId6"/>
                <a:stretch>
                  <a:fillRect t="-195789" r="-21212" b="-2726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3">
                <a:extLst>
                  <a:ext uri="{FF2B5EF4-FFF2-40B4-BE49-F238E27FC236}">
                    <a16:creationId xmlns:a16="http://schemas.microsoft.com/office/drawing/2014/main" id="{639F1689-DB66-C674-D66F-A1815899B160}"/>
                  </a:ext>
                </a:extLst>
              </p:cNvPr>
              <p:cNvSpPr txBox="1"/>
              <p:nvPr/>
            </p:nvSpPr>
            <p:spPr bwMode="auto">
              <a:xfrm>
                <a:off x="1071550" y="4313295"/>
                <a:ext cx="3900235" cy="9628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3">
                <a:extLst>
                  <a:ext uri="{FF2B5EF4-FFF2-40B4-BE49-F238E27FC236}">
                    <a16:creationId xmlns:a16="http://schemas.microsoft.com/office/drawing/2014/main" id="{639F1689-DB66-C674-D66F-A1815899B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1550" y="4313295"/>
                <a:ext cx="3900235" cy="962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3">
                <a:extLst>
                  <a:ext uri="{FF2B5EF4-FFF2-40B4-BE49-F238E27FC236}">
                    <a16:creationId xmlns:a16="http://schemas.microsoft.com/office/drawing/2014/main" id="{19755F03-FACD-3C03-086F-3D14A408B0B3}"/>
                  </a:ext>
                </a:extLst>
              </p:cNvPr>
              <p:cNvSpPr txBox="1"/>
              <p:nvPr/>
            </p:nvSpPr>
            <p:spPr bwMode="auto">
              <a:xfrm>
                <a:off x="5220073" y="4610813"/>
                <a:ext cx="2647470" cy="6653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23">
                <a:extLst>
                  <a:ext uri="{FF2B5EF4-FFF2-40B4-BE49-F238E27FC236}">
                    <a16:creationId xmlns:a16="http://schemas.microsoft.com/office/drawing/2014/main" id="{19755F03-FACD-3C03-086F-3D14A408B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3" y="4610813"/>
                <a:ext cx="2647470" cy="665310"/>
              </a:xfrm>
              <a:prstGeom prst="rect">
                <a:avLst/>
              </a:prstGeom>
              <a:blipFill>
                <a:blip r:embed="rId8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339C3F-7FD9-9CC1-49DB-1076110B99AA}"/>
                  </a:ext>
                </a:extLst>
              </p:cNvPr>
              <p:cNvSpPr txBox="1"/>
              <p:nvPr/>
            </p:nvSpPr>
            <p:spPr bwMode="auto">
              <a:xfrm>
                <a:off x="1086070" y="5551680"/>
                <a:ext cx="6071469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𝑖𝑞𝑥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339C3F-7FD9-9CC1-49DB-1076110B9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6070" y="5551680"/>
                <a:ext cx="6071469" cy="825739"/>
              </a:xfrm>
              <a:prstGeom prst="rect">
                <a:avLst/>
              </a:prstGeom>
              <a:blipFill>
                <a:blip r:embed="rId9"/>
                <a:stretch>
                  <a:fillRect l="-15240" t="-127273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04F978A-6308-9762-FF91-62E7E9D8DFE0}"/>
                  </a:ext>
                </a:extLst>
              </p:cNvPr>
              <p:cNvSpPr txBox="1"/>
              <p:nvPr/>
            </p:nvSpPr>
            <p:spPr bwMode="auto">
              <a:xfrm>
                <a:off x="334919" y="768871"/>
                <a:ext cx="4067944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04F978A-6308-9762-FF91-62E7E9D8D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919" y="768871"/>
                <a:ext cx="4067944" cy="825739"/>
              </a:xfrm>
              <a:prstGeom prst="rect">
                <a:avLst/>
              </a:prstGeom>
              <a:blipFill>
                <a:blip r:embed="rId2"/>
                <a:stretch>
                  <a:fillRect l="-8100" t="-125758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204B986-A37C-655C-C70E-B8A6B0382F34}"/>
                  </a:ext>
                </a:extLst>
              </p:cNvPr>
              <p:cNvSpPr txBox="1"/>
              <p:nvPr/>
            </p:nvSpPr>
            <p:spPr bwMode="auto">
              <a:xfrm>
                <a:off x="4788024" y="692696"/>
                <a:ext cx="4248472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204B986-A37C-655C-C70E-B8A6B0382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692696"/>
                <a:ext cx="4248472" cy="901914"/>
              </a:xfrm>
              <a:prstGeom prst="rect">
                <a:avLst/>
              </a:prstGeom>
              <a:blipFill>
                <a:blip r:embed="rId3"/>
                <a:stretch>
                  <a:fillRect l="-5952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DBE6EF-0686-D1B2-964B-239600B5D651}"/>
                  </a:ext>
                </a:extLst>
              </p:cNvPr>
              <p:cNvSpPr txBox="1"/>
              <p:nvPr/>
            </p:nvSpPr>
            <p:spPr bwMode="auto">
              <a:xfrm>
                <a:off x="1043200" y="1636775"/>
                <a:ext cx="3248591" cy="525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  <a:cs typeface="Times New Roman" pitchFamily="18" charset="0"/>
                  </a:rPr>
                  <a:t>只要以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取代左式的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即可！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DBE6EF-0686-D1B2-964B-239600B5D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200" y="1636775"/>
                <a:ext cx="3248591" cy="525657"/>
              </a:xfrm>
              <a:prstGeom prst="rect">
                <a:avLst/>
              </a:prstGeom>
              <a:blipFill>
                <a:blip r:embed="rId4"/>
                <a:stretch>
                  <a:fillRect l="-15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999D3C03-3104-31DA-E7BD-1D3CEE45CAA8}"/>
              </a:ext>
            </a:extLst>
          </p:cNvPr>
          <p:cNvSpPr/>
          <p:nvPr/>
        </p:nvSpPr>
        <p:spPr>
          <a:xfrm>
            <a:off x="4402863" y="1143653"/>
            <a:ext cx="385161" cy="20201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7A76E30-B79A-923C-7FDA-8EC041BE2615}"/>
                  </a:ext>
                </a:extLst>
              </p:cNvPr>
              <p:cNvSpPr txBox="1"/>
              <p:nvPr/>
            </p:nvSpPr>
            <p:spPr bwMode="auto">
              <a:xfrm>
                <a:off x="4797654" y="2442552"/>
                <a:ext cx="1538370" cy="7215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7A76E30-B79A-923C-7FDA-8EC041BE2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7654" y="2442552"/>
                <a:ext cx="1538370" cy="7215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1F82391-0395-146C-7D9C-1D7F72236431}"/>
                  </a:ext>
                </a:extLst>
              </p:cNvPr>
              <p:cNvSpPr txBox="1"/>
              <p:nvPr/>
            </p:nvSpPr>
            <p:spPr bwMode="auto">
              <a:xfrm>
                <a:off x="1054394" y="2126696"/>
                <a:ext cx="3358099" cy="111485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r>
                        <a:rPr lang="zh-CN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f>
                                        <m:f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1F82391-0395-146C-7D9C-1D7F72236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394" y="2126696"/>
                <a:ext cx="3358099" cy="11148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4A78B3F-6BF2-1333-D643-9265CA040D88}"/>
                  </a:ext>
                </a:extLst>
              </p:cNvPr>
              <p:cNvSpPr txBox="1"/>
              <p:nvPr/>
            </p:nvSpPr>
            <p:spPr bwMode="auto">
              <a:xfrm>
                <a:off x="1549230" y="3760551"/>
                <a:ext cx="4320480" cy="9192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4A78B3F-6BF2-1333-D643-9265CA04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9230" y="3760551"/>
                <a:ext cx="4320480" cy="9192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0553D27-F66D-153B-0F53-3F790A1CE93B}"/>
              </a:ext>
            </a:extLst>
          </p:cNvPr>
          <p:cNvSpPr txBox="1"/>
          <p:nvPr/>
        </p:nvSpPr>
        <p:spPr bwMode="auto">
          <a:xfrm>
            <a:off x="1549230" y="3348353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波包群速度等於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FAF39922-9895-CC3D-E963-221996B7798C}"/>
              </a:ext>
            </a:extLst>
          </p:cNvPr>
          <p:cNvSpPr/>
          <p:nvPr/>
        </p:nvSpPr>
        <p:spPr>
          <a:xfrm>
            <a:off x="4414057" y="2684125"/>
            <a:ext cx="385161" cy="20201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0155F-71E0-94F5-9C81-E40FF65C2FD5}"/>
              </a:ext>
            </a:extLst>
          </p:cNvPr>
          <p:cNvSpPr txBox="1"/>
          <p:nvPr/>
        </p:nvSpPr>
        <p:spPr bwMode="auto">
          <a:xfrm>
            <a:off x="1537596" y="4755678"/>
            <a:ext cx="36645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這就是古典粒子在右方的速度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5B6946-6237-AF2C-212E-DFC99B367B10}"/>
                  </a:ext>
                </a:extLst>
              </p:cNvPr>
              <p:cNvSpPr txBox="1"/>
              <p:nvPr/>
            </p:nvSpPr>
            <p:spPr bwMode="auto">
              <a:xfrm>
                <a:off x="1565117" y="5221698"/>
                <a:ext cx="1943214" cy="6137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5B6946-6237-AF2C-212E-DFC99B367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5117" y="5221698"/>
                <a:ext cx="1943214" cy="6137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F0EB121-0108-64EA-C1E9-520D0F0D2F46}"/>
              </a:ext>
            </a:extLst>
          </p:cNvPr>
          <p:cNvSpPr txBox="1"/>
          <p:nvPr/>
        </p:nvSpPr>
        <p:spPr bwMode="auto">
          <a:xfrm>
            <a:off x="3538010" y="5324580"/>
            <a:ext cx="2523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波包寬度較窄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0DB203-F720-7734-0B65-07E3D0496E9E}"/>
              </a:ext>
            </a:extLst>
          </p:cNvPr>
          <p:cNvSpPr txBox="1"/>
          <p:nvPr/>
        </p:nvSpPr>
        <p:spPr bwMode="auto">
          <a:xfrm>
            <a:off x="206290" y="337284"/>
            <a:ext cx="584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這個積分與自由空間一般波包的積分幾乎完全一樣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3104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5932B514-355B-0009-0EFD-00E2D0792FF2}"/>
                  </a:ext>
                </a:extLst>
              </p:cNvPr>
              <p:cNvSpPr txBox="1"/>
              <p:nvPr/>
            </p:nvSpPr>
            <p:spPr bwMode="auto">
              <a:xfrm>
                <a:off x="1863286" y="4524416"/>
                <a:ext cx="5171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即是反射波包及透射波包的振幅。</a:t>
                </a:r>
                <a:endParaRPr lang="zh-CN" alt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5932B514-355B-0009-0EFD-00E2D0792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3286" y="4524416"/>
                <a:ext cx="5171749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5C11957D-6740-D35F-1D2D-F81CD80E2187}"/>
                  </a:ext>
                </a:extLst>
              </p:cNvPr>
              <p:cNvSpPr txBox="1"/>
              <p:nvPr/>
            </p:nvSpPr>
            <p:spPr bwMode="auto">
              <a:xfrm>
                <a:off x="1863286" y="3752640"/>
                <a:ext cx="2186817" cy="6653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5C11957D-6740-D35F-1D2D-F81CD80E2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3286" y="3752640"/>
                <a:ext cx="2186817" cy="665310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98FDBFE5-3415-CA17-EE5D-8969C01DB3AD}"/>
                  </a:ext>
                </a:extLst>
              </p:cNvPr>
              <p:cNvSpPr txBox="1"/>
              <p:nvPr/>
            </p:nvSpPr>
            <p:spPr bwMode="auto">
              <a:xfrm>
                <a:off x="4427984" y="3789040"/>
                <a:ext cx="2593852" cy="6653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98FDBFE5-3415-CA17-EE5D-8969C01DB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4" y="3789040"/>
                <a:ext cx="2593852" cy="665310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2C8B0F1-2F3F-0C09-DD40-DF7CD832FF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518"/>
          <a:stretch/>
        </p:blipFill>
        <p:spPr>
          <a:xfrm>
            <a:off x="2339752" y="858823"/>
            <a:ext cx="3740418" cy="26737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06D03C-26F8-BF38-81F0-3DAF3982D9FB}"/>
                  </a:ext>
                </a:extLst>
              </p:cNvPr>
              <p:cNvSpPr txBox="1"/>
              <p:nvPr/>
            </p:nvSpPr>
            <p:spPr bwMode="auto">
              <a:xfrm>
                <a:off x="1878247" y="5378745"/>
                <a:ext cx="1839413" cy="52142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06D03C-26F8-BF38-81F0-3DAF3982D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8247" y="5378745"/>
                <a:ext cx="1839413" cy="521425"/>
              </a:xfrm>
              <a:prstGeom prst="rect">
                <a:avLst/>
              </a:prstGeom>
              <a:blipFill>
                <a:blip r:embed="rId6"/>
                <a:stretch>
                  <a:fillRect l="-2055" t="-2381" r="-685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1F61E9B5-449A-6448-7B67-CD09A073BF46}"/>
                  </a:ext>
                </a:extLst>
              </p:cNvPr>
              <p:cNvSpPr txBox="1"/>
              <p:nvPr/>
            </p:nvSpPr>
            <p:spPr bwMode="auto">
              <a:xfrm>
                <a:off x="1871549" y="4916075"/>
                <a:ext cx="5171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，但透射波包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較窄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1F61E9B5-449A-6448-7B67-CD09A073B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1549" y="4916075"/>
                <a:ext cx="5171749" cy="369332"/>
              </a:xfrm>
              <a:prstGeom prst="rect">
                <a:avLst/>
              </a:prstGeom>
              <a:blipFill>
                <a:blip r:embed="rId7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07237C-0E2B-70E3-4E3A-E5BD19A77C9B}"/>
              </a:ext>
            </a:extLst>
          </p:cNvPr>
          <p:cNvSpPr txBox="1"/>
          <p:nvPr/>
        </p:nvSpPr>
        <p:spPr bwMode="auto">
          <a:xfrm>
            <a:off x="3938691" y="5460772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散射前後總機率依舊守恆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4789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/>
              <p:nvPr/>
            </p:nvSpPr>
            <p:spPr bwMode="auto">
              <a:xfrm>
                <a:off x="585687" y="619833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687" y="619833"/>
                <a:ext cx="1245469" cy="664926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/>
              <p:nvPr/>
            </p:nvSpPr>
            <p:spPr bwMode="auto">
              <a:xfrm>
                <a:off x="1940361" y="610664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0361" y="610664"/>
                <a:ext cx="1234184" cy="683264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3B2BCED-7829-B9E9-5D17-E73A7593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4" t="-1332" r="3688" b="73210"/>
          <a:stretch/>
        </p:blipFill>
        <p:spPr>
          <a:xfrm>
            <a:off x="554589" y="3183031"/>
            <a:ext cx="4177951" cy="1368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9F592-6310-95C9-53D3-A23BF205C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98" t="42767" r="24802" b="9501"/>
          <a:stretch/>
        </p:blipFill>
        <p:spPr>
          <a:xfrm>
            <a:off x="4860032" y="3212976"/>
            <a:ext cx="2688940" cy="1334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/>
              <p:nvPr/>
            </p:nvSpPr>
            <p:spPr bwMode="auto">
              <a:xfrm>
                <a:off x="552998" y="143486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反射率，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透射率。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998" y="143486"/>
                <a:ext cx="7056759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/>
              <p:nvPr/>
            </p:nvSpPr>
            <p:spPr bwMode="auto">
              <a:xfrm>
                <a:off x="6881661" y="767630"/>
                <a:ext cx="14615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1661" y="767630"/>
                <a:ext cx="1461554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3">
                <a:extLst>
                  <a:ext uri="{FF2B5EF4-FFF2-40B4-BE49-F238E27FC236}">
                    <a16:creationId xmlns:a16="http://schemas.microsoft.com/office/drawing/2014/main" id="{9F95EABD-8B6C-6C4A-6570-A241DC095606}"/>
                  </a:ext>
                </a:extLst>
              </p:cNvPr>
              <p:cNvSpPr txBox="1"/>
              <p:nvPr/>
            </p:nvSpPr>
            <p:spPr bwMode="auto">
              <a:xfrm>
                <a:off x="4718022" y="598897"/>
                <a:ext cx="20585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3">
                <a:extLst>
                  <a:ext uri="{FF2B5EF4-FFF2-40B4-BE49-F238E27FC236}">
                    <a16:creationId xmlns:a16="http://schemas.microsoft.com/office/drawing/2014/main" id="{9F95EABD-8B6C-6C4A-6570-A241DC095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8022" y="598897"/>
                <a:ext cx="2058512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6">
                <a:extLst>
                  <a:ext uri="{FF2B5EF4-FFF2-40B4-BE49-F238E27FC236}">
                    <a16:creationId xmlns:a16="http://schemas.microsoft.com/office/drawing/2014/main" id="{9FD85880-B282-7AAF-DBBF-202B674C7DA0}"/>
                  </a:ext>
                </a:extLst>
              </p:cNvPr>
              <p:cNvSpPr txBox="1"/>
              <p:nvPr/>
            </p:nvSpPr>
            <p:spPr bwMode="auto">
              <a:xfrm>
                <a:off x="3283750" y="598897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6">
                <a:extLst>
                  <a:ext uri="{FF2B5EF4-FFF2-40B4-BE49-F238E27FC236}">
                    <a16:creationId xmlns:a16="http://schemas.microsoft.com/office/drawing/2014/main" id="{9FD85880-B282-7AAF-DBBF-202B674C7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3750" y="598897"/>
                <a:ext cx="1329146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3">
                <a:extLst>
                  <a:ext uri="{FF2B5EF4-FFF2-40B4-BE49-F238E27FC236}">
                    <a16:creationId xmlns:a16="http://schemas.microsoft.com/office/drawing/2014/main" id="{4A96A76B-4DFF-723F-29B3-758EAB9518BA}"/>
                  </a:ext>
                </a:extLst>
              </p:cNvPr>
              <p:cNvSpPr txBox="1"/>
              <p:nvPr/>
            </p:nvSpPr>
            <p:spPr bwMode="auto">
              <a:xfrm>
                <a:off x="585687" y="1646522"/>
                <a:ext cx="95006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3">
                <a:extLst>
                  <a:ext uri="{FF2B5EF4-FFF2-40B4-BE49-F238E27FC236}">
                    <a16:creationId xmlns:a16="http://schemas.microsoft.com/office/drawing/2014/main" id="{4A96A76B-4DFF-723F-29B3-758EAB951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687" y="1646522"/>
                <a:ext cx="9500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4">
                <a:extLst>
                  <a:ext uri="{FF2B5EF4-FFF2-40B4-BE49-F238E27FC236}">
                    <a16:creationId xmlns:a16="http://schemas.microsoft.com/office/drawing/2014/main" id="{D36C8E75-95D5-B82D-ABC2-00D7EC13AA73}"/>
                  </a:ext>
                </a:extLst>
              </p:cNvPr>
              <p:cNvSpPr txBox="1"/>
              <p:nvPr/>
            </p:nvSpPr>
            <p:spPr bwMode="auto">
              <a:xfrm>
                <a:off x="1611758" y="1657607"/>
                <a:ext cx="21834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4">
                <a:extLst>
                  <a:ext uri="{FF2B5EF4-FFF2-40B4-BE49-F238E27FC236}">
                    <a16:creationId xmlns:a16="http://schemas.microsoft.com/office/drawing/2014/main" id="{D36C8E75-95D5-B82D-ABC2-00D7EC13A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1758" y="1657607"/>
                <a:ext cx="2183483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D0DFEDB-E788-DAD8-0A47-610F23DDB6C9}"/>
              </a:ext>
            </a:extLst>
          </p:cNvPr>
          <p:cNvSpPr txBox="1"/>
          <p:nvPr/>
        </p:nvSpPr>
        <p:spPr bwMode="auto">
          <a:xfrm>
            <a:off x="3948323" y="1679995"/>
            <a:ext cx="37444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階梯位能如同不存在一樣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3">
                <a:extLst>
                  <a:ext uri="{FF2B5EF4-FFF2-40B4-BE49-F238E27FC236}">
                    <a16:creationId xmlns:a16="http://schemas.microsoft.com/office/drawing/2014/main" id="{98EDF780-1483-75DB-CCA7-722104EB96AB}"/>
                  </a:ext>
                </a:extLst>
              </p:cNvPr>
              <p:cNvSpPr txBox="1"/>
              <p:nvPr/>
            </p:nvSpPr>
            <p:spPr bwMode="auto">
              <a:xfrm>
                <a:off x="599399" y="2697814"/>
                <a:ext cx="9388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文字方塊 23">
                <a:extLst>
                  <a:ext uri="{FF2B5EF4-FFF2-40B4-BE49-F238E27FC236}">
                    <a16:creationId xmlns:a16="http://schemas.microsoft.com/office/drawing/2014/main" id="{98EDF780-1483-75DB-CCA7-722104EB9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399" y="2697814"/>
                <a:ext cx="93884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4">
                <a:extLst>
                  <a:ext uri="{FF2B5EF4-FFF2-40B4-BE49-F238E27FC236}">
                    <a16:creationId xmlns:a16="http://schemas.microsoft.com/office/drawing/2014/main" id="{BA900A0F-0531-38AF-176A-66C418500E7B}"/>
                  </a:ext>
                </a:extLst>
              </p:cNvPr>
              <p:cNvSpPr txBox="1"/>
              <p:nvPr/>
            </p:nvSpPr>
            <p:spPr bwMode="auto">
              <a:xfrm>
                <a:off x="1563104" y="2692097"/>
                <a:ext cx="329692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4">
                <a:extLst>
                  <a:ext uri="{FF2B5EF4-FFF2-40B4-BE49-F238E27FC236}">
                    <a16:creationId xmlns:a16="http://schemas.microsoft.com/office/drawing/2014/main" id="{BA900A0F-0531-38AF-176A-66C418500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3104" y="2692097"/>
                <a:ext cx="3296928" cy="378245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7F7718-C6DB-B262-11FF-C463081786E6}"/>
                  </a:ext>
                </a:extLst>
              </p:cNvPr>
              <p:cNvSpPr txBox="1"/>
              <p:nvPr/>
            </p:nvSpPr>
            <p:spPr bwMode="auto">
              <a:xfrm>
                <a:off x="4884890" y="2718687"/>
                <a:ext cx="40226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波在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波函數不是零，但不傳播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7F7718-C6DB-B262-11FF-C46308178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4890" y="2718687"/>
                <a:ext cx="4022627" cy="369332"/>
              </a:xfrm>
              <a:prstGeom prst="rect">
                <a:avLst/>
              </a:prstGeom>
              <a:blipFill>
                <a:blip r:embed="rId14"/>
                <a:stretch>
                  <a:fillRect l="-12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3">
                <a:extLst>
                  <a:ext uri="{FF2B5EF4-FFF2-40B4-BE49-F238E27FC236}">
                    <a16:creationId xmlns:a16="http://schemas.microsoft.com/office/drawing/2014/main" id="{4AB7029C-31B4-0408-5396-3488A5E608F8}"/>
                  </a:ext>
                </a:extLst>
              </p:cNvPr>
              <p:cNvSpPr txBox="1"/>
              <p:nvPr/>
            </p:nvSpPr>
            <p:spPr bwMode="auto">
              <a:xfrm>
                <a:off x="585687" y="2192951"/>
                <a:ext cx="166263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則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3">
                <a:extLst>
                  <a:ext uri="{FF2B5EF4-FFF2-40B4-BE49-F238E27FC236}">
                    <a16:creationId xmlns:a16="http://schemas.microsoft.com/office/drawing/2014/main" id="{4AB7029C-31B4-0408-5396-3488A5E60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687" y="2192951"/>
                <a:ext cx="1662635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48D3B6-D2AB-BCAB-11F4-92E2B26A9516}"/>
                  </a:ext>
                </a:extLst>
              </p:cNvPr>
              <p:cNvSpPr txBox="1"/>
              <p:nvPr/>
            </p:nvSpPr>
            <p:spPr bwMode="auto">
              <a:xfrm>
                <a:off x="2353186" y="2199341"/>
                <a:ext cx="3744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透射率漸漸下降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48D3B6-D2AB-BCAB-11F4-92E2B26A9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3186" y="2199341"/>
                <a:ext cx="3744417" cy="369332"/>
              </a:xfrm>
              <a:prstGeom prst="rect">
                <a:avLst/>
              </a:prstGeom>
              <a:blipFill>
                <a:blip r:embed="rId16"/>
                <a:stretch>
                  <a:fillRect l="-135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93E441-D2E6-ADFD-1C4E-8814C87A0954}"/>
              </a:ext>
            </a:extLst>
          </p:cNvPr>
          <p:cNvCxnSpPr/>
          <p:nvPr/>
        </p:nvCxnSpPr>
        <p:spPr>
          <a:xfrm>
            <a:off x="599399" y="3311838"/>
            <a:ext cx="362599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0F35F9-A151-E59B-3771-B56D67197E45}"/>
              </a:ext>
            </a:extLst>
          </p:cNvPr>
          <p:cNvCxnSpPr/>
          <p:nvPr/>
        </p:nvCxnSpPr>
        <p:spPr>
          <a:xfrm>
            <a:off x="585687" y="3743886"/>
            <a:ext cx="362599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own Arrow 34">
            <a:extLst>
              <a:ext uri="{FF2B5EF4-FFF2-40B4-BE49-F238E27FC236}">
                <a16:creationId xmlns:a16="http://schemas.microsoft.com/office/drawing/2014/main" id="{62DA0942-CB32-1B3B-3226-3B9C1D4B8761}"/>
              </a:ext>
            </a:extLst>
          </p:cNvPr>
          <p:cNvSpPr/>
          <p:nvPr/>
        </p:nvSpPr>
        <p:spPr>
          <a:xfrm flipH="1">
            <a:off x="1657477" y="3383846"/>
            <a:ext cx="119645" cy="2880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5A106C4-7FE1-90C0-8FF3-946FFBEE8D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998" y="4623190"/>
            <a:ext cx="4165024" cy="19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4" grpId="1" animBg="1"/>
      <p:bldP spid="25" grpId="0"/>
      <p:bldP spid="26" grpId="0" animBg="1"/>
      <p:bldP spid="27" grpId="0" animBg="1"/>
      <p:bldP spid="28" grpId="0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00" y="1166815"/>
            <a:ext cx="350837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>
            <a:off x="4592215" y="1670053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024015" y="3398840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919062" y="4630742"/>
                <a:ext cx="5305876" cy="50052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062" y="4630742"/>
                <a:ext cx="5305876" cy="500522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/>
              <p:nvPr/>
            </p:nvSpPr>
            <p:spPr bwMode="auto">
              <a:xfrm>
                <a:off x="1434850" y="5372172"/>
                <a:ext cx="699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若波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如非束縛態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未被限制：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任意的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數值，定態方程式都有解！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4850" y="5372172"/>
                <a:ext cx="6996221" cy="369332"/>
              </a:xfrm>
              <a:prstGeom prst="rect">
                <a:avLst/>
              </a:prstGeom>
              <a:blipFill>
                <a:blip r:embed="rId4"/>
                <a:stretch>
                  <a:fillRect l="-72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9">
            <a:extLst>
              <a:ext uri="{FF2B5EF4-FFF2-40B4-BE49-F238E27FC236}">
                <a16:creationId xmlns:a16="http://schemas.microsoft.com/office/drawing/2014/main" id="{EFC8C49B-10D0-A792-A2A8-2D0E4048E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11" y="5877272"/>
            <a:ext cx="1985022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能量為連續的。</a:t>
            </a:r>
          </a:p>
        </p:txBody>
      </p:sp>
    </p:spTree>
    <p:extLst>
      <p:ext uri="{BB962C8B-B14F-4D97-AF65-F5344CB8AC3E}">
        <p14:creationId xmlns:p14="http://schemas.microsoft.com/office/powerpoint/2010/main" val="1723553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5077041" y="1543480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如果</a:t>
            </a:r>
          </a:p>
        </p:txBody>
      </p:sp>
      <p:sp>
        <p:nvSpPr>
          <p:cNvPr id="40965" name="Text Box 16"/>
          <p:cNvSpPr txBox="1">
            <a:spLocks noChangeArrowheads="1"/>
          </p:cNvSpPr>
          <p:nvPr/>
        </p:nvSpPr>
        <p:spPr bwMode="auto">
          <a:xfrm>
            <a:off x="3745128" y="823534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階梯狀位能全反射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55874" r="17166" b="3912"/>
          <a:stretch/>
        </p:blipFill>
        <p:spPr bwMode="auto">
          <a:xfrm>
            <a:off x="2249116" y="3327884"/>
            <a:ext cx="464576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49116" y="2535796"/>
            <a:ext cx="4645767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2249116" y="3894908"/>
            <a:ext cx="450041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 bwMode="auto">
          <a:xfrm>
            <a:off x="3983581" y="3143218"/>
            <a:ext cx="5040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44663" r="52681" b="46278"/>
          <a:stretch/>
        </p:blipFill>
        <p:spPr bwMode="auto">
          <a:xfrm>
            <a:off x="2945830" y="3764743"/>
            <a:ext cx="1391518" cy="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接點 16"/>
          <p:cNvCxnSpPr>
            <a:stCxn id="7" idx="0"/>
          </p:cNvCxnSpPr>
          <p:nvPr/>
        </p:nvCxnSpPr>
        <p:spPr>
          <a:xfrm flipH="1" flipV="1">
            <a:off x="4571999" y="2792470"/>
            <a:ext cx="1" cy="535414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/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/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3335557" y="2596612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古典粒子不能存在這樣的區域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475656" y="5157192"/>
            <a:ext cx="7396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在量子力學中，波函數還是有解，只是不再是正弦波，而是指數函數。</a:t>
            </a:r>
            <a:endParaRPr lang="en-US" altLang="zh-TW" dirty="0"/>
          </a:p>
        </p:txBody>
      </p:sp>
      <p:sp>
        <p:nvSpPr>
          <p:cNvPr id="4" name="文字方塊 16"/>
          <p:cNvSpPr txBox="1">
            <a:spLocks noChangeArrowheads="1"/>
          </p:cNvSpPr>
          <p:nvPr/>
        </p:nvSpPr>
        <p:spPr bwMode="auto">
          <a:xfrm>
            <a:off x="1442113" y="3161302"/>
            <a:ext cx="4707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但與時間無關的薛丁格方程式依舊有解：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𝐷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波函數若向右隨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增加，則在無限遠處波函數發散，不可能，因此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𝐷</m:t>
                    </m:r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blipFill>
                <a:blip r:embed="rId7"/>
                <a:stretch>
                  <a:fillRect l="-6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/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/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/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/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0F7B36E-CA71-AB1F-3A47-22376DCC10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7961" y="1125146"/>
            <a:ext cx="3436278" cy="1386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/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ABB4E5-858E-754F-41D6-399BB846A1B5}"/>
              </a:ext>
            </a:extLst>
          </p:cNvPr>
          <p:cNvSpPr txBox="1"/>
          <p:nvPr/>
        </p:nvSpPr>
        <p:spPr bwMode="auto">
          <a:xfrm>
            <a:off x="3127961" y="6122829"/>
            <a:ext cx="5044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進入折返點內禁止區後，振幅會指數遞減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3" grpId="0" animBg="1"/>
      <p:bldP spid="26" grpId="0" animBg="1"/>
      <p:bldP spid="26" grpId="1" animBg="1"/>
      <p:bldP spid="27" grpId="0" animBg="1"/>
      <p:bldP spid="28" grpId="0" animBg="1"/>
      <p:bldP spid="5" grpId="0"/>
      <p:bldP spid="11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C34BB-2FC8-EF49-4C44-CFFE778F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23" y="2404147"/>
            <a:ext cx="4919350" cy="2715340"/>
          </a:xfrm>
          <a:prstGeom prst="rect">
            <a:avLst/>
          </a:prstGeom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2631039" y="4271315"/>
            <a:ext cx="345776" cy="948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240593" y="875310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0593" y="875310"/>
                <a:ext cx="1440907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239118" y="397153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118" y="397153"/>
                <a:ext cx="2190343" cy="37824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75422" y="406066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422" y="406066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006270" y="831718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6270" y="831718"/>
                <a:ext cx="8023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/>
          <p:cNvCxnSpPr/>
          <p:nvPr/>
        </p:nvCxnSpPr>
        <p:spPr>
          <a:xfrm flipH="1" flipV="1">
            <a:off x="4921031" y="4423715"/>
            <a:ext cx="432048" cy="795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/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/>
              <p:nvPr/>
            </p:nvSpPr>
            <p:spPr bwMode="auto">
              <a:xfrm>
                <a:off x="2834896" y="1618581"/>
                <a:ext cx="158178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896" y="1618581"/>
                <a:ext cx="15817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/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/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/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與之前式子相同，只要以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替代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即可！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blipFill>
                <a:blip r:embed="rId11"/>
                <a:stretch>
                  <a:fillRect l="-113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/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同樣要求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在邊界原點連續，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blipFill>
                <a:blip r:embed="rId12"/>
                <a:stretch>
                  <a:fillRect l="-11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8175" y="5819989"/>
                <a:ext cx="70962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在禁止區，機率密度不再是常數，而是隨滲透距離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指數遞減了！</a:t>
                </a: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819989"/>
                <a:ext cx="7096234" cy="369332"/>
              </a:xfrm>
              <a:prstGeom prst="rect">
                <a:avLst/>
              </a:prstGeom>
              <a:blipFill>
                <a:blip r:embed="rId13"/>
                <a:stretch>
                  <a:fillRect l="-716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/>
              <p:nvPr/>
            </p:nvSpPr>
            <p:spPr bwMode="auto">
              <a:xfrm>
                <a:off x="1148175" y="5194486"/>
                <a:ext cx="7555273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194486"/>
                <a:ext cx="7555273" cy="559512"/>
              </a:xfrm>
              <a:prstGeom prst="rect">
                <a:avLst/>
              </a:prstGeom>
              <a:blipFill>
                <a:blip r:embed="rId14"/>
                <a:stretch>
                  <a:fillRect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DA5BAD0-B812-601C-EEA4-BED5C99076C1}"/>
              </a:ext>
            </a:extLst>
          </p:cNvPr>
          <p:cNvSpPr txBox="1"/>
          <p:nvPr/>
        </p:nvSpPr>
        <p:spPr bwMode="auto">
          <a:xfrm>
            <a:off x="1148175" y="6233019"/>
            <a:ext cx="383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機率並沒有流過禁止區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2C699-A8D0-67EF-1FF9-2142F1FBD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0"/>
          <a:stretch/>
        </p:blipFill>
        <p:spPr>
          <a:xfrm>
            <a:off x="722111" y="137397"/>
            <a:ext cx="4372170" cy="2376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8F258-D452-E1E4-2F24-D46F0A6EF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19" r="53000"/>
          <a:stretch/>
        </p:blipFill>
        <p:spPr>
          <a:xfrm>
            <a:off x="5312342" y="1422158"/>
            <a:ext cx="3384426" cy="670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/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/>
              <p:nvPr/>
            </p:nvSpPr>
            <p:spPr bwMode="auto">
              <a:xfrm>
                <a:off x="1620001" y="3384892"/>
                <a:ext cx="3767122" cy="62574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001" y="3384892"/>
                <a:ext cx="3767122" cy="625749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/>
              <p:nvPr/>
            </p:nvSpPr>
            <p:spPr bwMode="auto">
              <a:xfrm>
                <a:off x="1621294" y="2532901"/>
                <a:ext cx="3959609" cy="3825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4" y="2532901"/>
                <a:ext cx="3959609" cy="3825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/>
              <p:nvPr/>
            </p:nvSpPr>
            <p:spPr bwMode="auto">
              <a:xfrm>
                <a:off x="1593933" y="3995106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反射波與入射波振幅相同，但相差一個相角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決定。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933" y="3995106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/>
              <p:nvPr/>
            </p:nvSpPr>
            <p:spPr bwMode="auto">
              <a:xfrm>
                <a:off x="1621295" y="4890947"/>
                <a:ext cx="2162964" cy="45967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5" y="4890947"/>
                <a:ext cx="2162964" cy="459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E71FBA-C901-BB81-A129-BFCA5A64A2C2}"/>
              </a:ext>
            </a:extLst>
          </p:cNvPr>
          <p:cNvSpPr txBox="1"/>
          <p:nvPr/>
        </p:nvSpPr>
        <p:spPr bwMode="auto">
          <a:xfrm>
            <a:off x="3848250" y="4936120"/>
            <a:ext cx="4848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反射率為1，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完全反射。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透射率是零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15">
            <a:extLst>
              <a:ext uri="{FF2B5EF4-FFF2-40B4-BE49-F238E27FC236}">
                <a16:creationId xmlns:a16="http://schemas.microsoft.com/office/drawing/2014/main" id="{E06FB7EB-ADEF-5A05-F969-AF2FB003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517232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在禁止區，雖然有滲透機率，可算出機率流為零，並沒有機率流進去！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/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/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對實數的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兩項抵消</a:t>
                </a:r>
                <a:r>
                  <a:rPr lang="en-US" dirty="0"/>
                  <a:t>，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blipFill>
                <a:blip r:embed="rId9"/>
                <a:stretch>
                  <a:fillRect l="-1832" t="-6667" r="-7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80E525C5-4B7F-984C-AB48-C66B8AECC14C}"/>
                  </a:ext>
                </a:extLst>
              </p:cNvPr>
              <p:cNvSpPr txBox="1"/>
              <p:nvPr/>
            </p:nvSpPr>
            <p:spPr bwMode="auto">
              <a:xfrm>
                <a:off x="1620001" y="2957823"/>
                <a:ext cx="3908314" cy="3825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80E525C5-4B7F-984C-AB48-C66B8AECC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001" y="2957823"/>
                <a:ext cx="3908314" cy="3825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45B873-2A45-A7C0-B211-6095174E5169}"/>
                  </a:ext>
                </a:extLst>
              </p:cNvPr>
              <p:cNvSpPr txBox="1"/>
              <p:nvPr/>
            </p:nvSpPr>
            <p:spPr bwMode="auto">
              <a:xfrm>
                <a:off x="5934418" y="2585772"/>
                <a:ext cx="1187115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45B873-2A45-A7C0-B211-6095174E5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4418" y="2585772"/>
                <a:ext cx="1187115" cy="566694"/>
              </a:xfrm>
              <a:prstGeom prst="rect">
                <a:avLst/>
              </a:prstGeom>
              <a:blipFill>
                <a:blip r:embed="rId11"/>
                <a:stretch>
                  <a:fillRect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8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/>
      <p:bldP spid="10" grpId="0"/>
      <p:bldP spid="11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D0713-3536-2304-47EF-8FF27E85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136650"/>
            <a:ext cx="6819900" cy="458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A51172B3-F768-16A3-18BD-CD859E3E948B}"/>
                  </a:ext>
                </a:extLst>
              </p:cNvPr>
              <p:cNvSpPr txBox="1"/>
              <p:nvPr/>
            </p:nvSpPr>
            <p:spPr bwMode="auto">
              <a:xfrm>
                <a:off x="4102576" y="548680"/>
                <a:ext cx="122257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A51172B3-F768-16A3-18BD-CD859E3E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2576" y="548680"/>
                <a:ext cx="122257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3167DFA0-BBC3-47A1-B4AA-94E005A706FD}"/>
                  </a:ext>
                </a:extLst>
              </p:cNvPr>
              <p:cNvSpPr txBox="1"/>
              <p:nvPr/>
            </p:nvSpPr>
            <p:spPr bwMode="auto">
              <a:xfrm>
                <a:off x="5652120" y="451858"/>
                <a:ext cx="823815" cy="56297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3167DFA0-BBC3-47A1-B4AA-94E005A70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2120" y="451858"/>
                <a:ext cx="823815" cy="562975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742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81662-8A08-2BCE-AD47-6E2276F1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6680200" cy="3213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10536-408B-4491-004E-5B4C3DF3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4221088"/>
            <a:ext cx="6261783" cy="5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32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1" descr="QM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" r="11497" b="20187"/>
          <a:stretch>
            <a:fillRect/>
          </a:stretch>
        </p:blipFill>
        <p:spPr bwMode="auto">
          <a:xfrm>
            <a:off x="1507381" y="2348880"/>
            <a:ext cx="4572000" cy="399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1507381" y="667989"/>
            <a:ext cx="6304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波包撞擊位階時，有一段時間，波會滲入禁止區，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1494386" y="10688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dirty="0"/>
              <a:t>但在碰撞過後而言，滲入的部分就會消失，</a:t>
            </a:r>
            <a:endParaRPr lang="en-US" altLang="zh-TW" dirty="0"/>
          </a:p>
        </p:txBody>
      </p:sp>
      <p:sp>
        <p:nvSpPr>
          <p:cNvPr id="3" name="矩形 2"/>
          <p:cNvSpPr/>
          <p:nvPr/>
        </p:nvSpPr>
        <p:spPr>
          <a:xfrm>
            <a:off x="1494386" y="1477233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反射波包的行為幾乎如同一個古典的反彈粒子。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/>
              <p:nvPr/>
            </p:nvSpPr>
            <p:spPr bwMode="auto">
              <a:xfrm>
                <a:off x="1494386" y="1885654"/>
                <a:ext cx="7631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但反射波與入射波的相角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差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，會造成入射波包與反射波包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時間延遲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4386" y="1885654"/>
                <a:ext cx="7631282" cy="369332"/>
              </a:xfrm>
              <a:prstGeom prst="rect">
                <a:avLst/>
              </a:prstGeom>
              <a:blipFill>
                <a:blip r:embed="rId3"/>
                <a:stretch>
                  <a:fillRect l="-6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8021512-C93C-B96A-DDB5-AC55AE533C59}"/>
              </a:ext>
            </a:extLst>
          </p:cNvPr>
          <p:cNvSpPr txBox="1"/>
          <p:nvPr/>
        </p:nvSpPr>
        <p:spPr bwMode="auto">
          <a:xfrm>
            <a:off x="1507381" y="260648"/>
            <a:ext cx="4720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這個波的散射可以用波包處理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ChangeArrowheads="1"/>
          </p:cNvSpPr>
          <p:nvPr/>
        </p:nvSpPr>
        <p:spPr bwMode="auto">
          <a:xfrm>
            <a:off x="-1044624" y="20608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9875" name="Text Box 8"/>
          <p:cNvSpPr txBox="1">
            <a:spLocks noChangeArrowheads="1"/>
          </p:cNvSpPr>
          <p:nvPr/>
        </p:nvSpPr>
        <p:spPr bwMode="auto">
          <a:xfrm>
            <a:off x="1475656" y="2038908"/>
            <a:ext cx="7072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但如果這位能只持續很小一個範圍，位能很薄，粒子便能滲透過去，</a:t>
            </a:r>
            <a:endParaRPr lang="en-US" altLang="zh-TW" dirty="0"/>
          </a:p>
        </p:txBody>
      </p:sp>
      <p:pic>
        <p:nvPicPr>
          <p:cNvPr id="79876" name="Picture 10" descr="F3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2627784" y="3068960"/>
            <a:ext cx="3348192" cy="24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771800" y="1021505"/>
            <a:ext cx="286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穿隧效應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9850" y="251093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在位能壘後方形成一個自由粒子波！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827595" y="3641206"/>
                <a:ext cx="49861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7595" y="3641206"/>
                <a:ext cx="4986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/>
              <p:nvPr/>
            </p:nvSpPr>
            <p:spPr bwMode="auto">
              <a:xfrm>
                <a:off x="4607764" y="5276312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7764" y="5276312"/>
                <a:ext cx="36004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41657C92-9588-FDE4-B7D3-52D8A82B8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850" y="1568119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在禁止區，雖然有滲透機率，可算出機率流為零，並沒有機率流過去！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1" descr="wave 003.jpg"/>
          <p:cNvPicPr>
            <a:picLocks noChangeAspect="1"/>
          </p:cNvPicPr>
          <p:nvPr/>
        </p:nvPicPr>
        <p:blipFill>
          <a:blip r:embed="rId2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b="43661"/>
          <a:stretch>
            <a:fillRect/>
          </a:stretch>
        </p:blipFill>
        <p:spPr bwMode="auto">
          <a:xfrm>
            <a:off x="1857375" y="928688"/>
            <a:ext cx="42862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http://blog.liontravel.com/resserver.aspx?blogId=757&amp;resource=159447-IMGP1982.JPG&amp;mode=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3574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8" descr="http://blog.liontravel.com/resserver.aspx?blogId=757&amp;resource=159452-IMGP19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36258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文字方塊 5"/>
          <p:cNvSpPr txBox="1">
            <a:spLocks noChangeArrowheads="1"/>
          </p:cNvSpPr>
          <p:nvPr/>
        </p:nvSpPr>
        <p:spPr bwMode="auto">
          <a:xfrm>
            <a:off x="4010026" y="1300921"/>
            <a:ext cx="4714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穿牆人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Passe-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MurailleMarcel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Aymé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1943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" descr="f40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785938"/>
            <a:ext cx="18478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f4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00063"/>
            <a:ext cx="28384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f40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28860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Line 7"/>
          <p:cNvSpPr>
            <a:spLocks noChangeShapeType="1"/>
          </p:cNvSpPr>
          <p:nvPr/>
        </p:nvSpPr>
        <p:spPr bwMode="auto">
          <a:xfrm flipH="1">
            <a:off x="1763713" y="2071688"/>
            <a:ext cx="2593975" cy="1212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192" name="文字方塊 8"/>
          <p:cNvSpPr txBox="1">
            <a:spLocks noChangeArrowheads="1"/>
          </p:cNvSpPr>
          <p:nvPr/>
        </p:nvSpPr>
        <p:spPr bwMode="auto">
          <a:xfrm>
            <a:off x="1259632" y="5839368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如果是有限大位能井，能量就會同時有連續與離散的部分！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C153D-F4A7-DCDA-D49F-9DC160F6A311}"/>
              </a:ext>
            </a:extLst>
          </p:cNvPr>
          <p:cNvSpPr txBox="1"/>
          <p:nvPr/>
        </p:nvSpPr>
        <p:spPr bwMode="auto">
          <a:xfrm>
            <a:off x="1259632" y="6258260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因為能階高到一定值後，就不再被束縛了</a:t>
            </a:r>
          </a:p>
        </p:txBody>
      </p:sp>
    </p:spTree>
    <p:extLst>
      <p:ext uri="{BB962C8B-B14F-4D97-AF65-F5344CB8AC3E}">
        <p14:creationId xmlns:p14="http://schemas.microsoft.com/office/powerpoint/2010/main" val="3107116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hia-Hung Chang\Downloads\Data\Knight\Media\Chapter41\Images\41_31Figure-F.jpg">
            <a:extLst>
              <a:ext uri="{FF2B5EF4-FFF2-40B4-BE49-F238E27FC236}">
                <a16:creationId xmlns:a16="http://schemas.microsoft.com/office/drawing/2014/main" id="{9C92DDCA-BEB8-9BA9-DB2C-D7A5467E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22" y="244738"/>
            <a:ext cx="3738750" cy="28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Rectangle 1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173288" y="62832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穿隧效應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3929063" y="37147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67" name="Text Box 18"/>
              <p:cNvSpPr txBox="1">
                <a:spLocks noChangeArrowheads="1"/>
              </p:cNvSpPr>
              <p:nvPr/>
            </p:nvSpPr>
            <p:spPr bwMode="auto">
              <a:xfrm>
                <a:off x="3946524" y="4589049"/>
                <a:ext cx="2128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穿透後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機率</a:t>
                </a:r>
              </a:p>
            </p:txBody>
          </p:sp>
        </mc:Choice>
        <mc:Fallback xmlns="">
          <p:sp>
            <p:nvSpPr>
              <p:cNvPr id="4506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6524" y="4589049"/>
                <a:ext cx="2128147" cy="369332"/>
              </a:xfrm>
              <a:prstGeom prst="rect">
                <a:avLst/>
              </a:prstGeom>
              <a:blipFill>
                <a:blip r:embed="rId3"/>
                <a:stretch>
                  <a:fillRect l="-23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68" name="Picture 6" descr="F38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3"/>
          <a:stretch>
            <a:fillRect/>
          </a:stretch>
        </p:blipFill>
        <p:spPr bwMode="auto">
          <a:xfrm>
            <a:off x="136525" y="3286125"/>
            <a:ext cx="36734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文字方塊 13"/>
          <p:cNvSpPr txBox="1">
            <a:spLocks noChangeArrowheads="1"/>
          </p:cNvSpPr>
          <p:nvPr/>
        </p:nvSpPr>
        <p:spPr bwMode="auto">
          <a:xfrm>
            <a:off x="3929063" y="3286922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在位壘中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70" name="文字方塊 14"/>
              <p:cNvSpPr txBox="1">
                <a:spLocks noChangeArrowheads="1"/>
              </p:cNvSpPr>
              <p:nvPr/>
            </p:nvSpPr>
            <p:spPr bwMode="auto">
              <a:xfrm>
                <a:off x="3942811" y="4164208"/>
                <a:ext cx="45139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隨距離而指數遞減。在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要連續。</a:t>
                </a:r>
              </a:p>
            </p:txBody>
          </p:sp>
        </mc:Choice>
        <mc:Fallback xmlns="">
          <p:sp>
            <p:nvSpPr>
              <p:cNvPr id="45070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2811" y="4164208"/>
                <a:ext cx="4513908" cy="369332"/>
              </a:xfrm>
              <a:prstGeom prst="rect">
                <a:avLst/>
              </a:prstGeom>
              <a:blipFill>
                <a:blip r:embed="rId5"/>
                <a:stretch>
                  <a:fillRect l="-112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71" name="文字方塊 14"/>
          <p:cNvSpPr txBox="1">
            <a:spLocks noChangeArrowheads="1"/>
          </p:cNvSpPr>
          <p:nvPr/>
        </p:nvSpPr>
        <p:spPr bwMode="auto">
          <a:xfrm>
            <a:off x="1280434" y="5270070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一個電子有這麼多的機率會穿透，其餘的機率則反彈回來！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076388" y="3275939"/>
                <a:ext cx="163185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388" y="3275939"/>
                <a:ext cx="1631857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5064958" y="3738420"/>
                <a:ext cx="253137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4958" y="3738420"/>
                <a:ext cx="253137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5824452" y="4572604"/>
                <a:ext cx="212814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4452" y="4572604"/>
                <a:ext cx="2128147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/>
              <p:nvPr/>
            </p:nvSpPr>
            <p:spPr bwMode="auto">
              <a:xfrm>
                <a:off x="5010597" y="2020445"/>
                <a:ext cx="335196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0597" y="2020445"/>
                <a:ext cx="335196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/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7E94F56C-7034-F6F6-383D-624CC4EBF975}"/>
                  </a:ext>
                </a:extLst>
              </p:cNvPr>
              <p:cNvSpPr txBox="1"/>
              <p:nvPr/>
            </p:nvSpPr>
            <p:spPr bwMode="auto">
              <a:xfrm>
                <a:off x="1382888" y="570256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7E94F56C-7034-F6F6-383D-624CC4EBF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2888" y="5702563"/>
                <a:ext cx="2057743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/>
              <p:nvPr/>
            </p:nvSpPr>
            <p:spPr bwMode="auto">
              <a:xfrm>
                <a:off x="3440631" y="5956609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能量差距越小，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越小，穿透率越大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0631" y="5956609"/>
                <a:ext cx="4752528" cy="369332"/>
              </a:xfrm>
              <a:prstGeom prst="rect">
                <a:avLst/>
              </a:prstGeom>
              <a:blipFill>
                <a:blip r:embed="rId12"/>
                <a:stretch>
                  <a:fillRect l="-106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0253B4B1-F1DA-4CC9-5304-C04DEDB5906C}"/>
                  </a:ext>
                </a:extLst>
              </p:cNvPr>
              <p:cNvSpPr txBox="1"/>
              <p:nvPr/>
            </p:nvSpPr>
            <p:spPr bwMode="auto">
              <a:xfrm>
                <a:off x="715636" y="1867753"/>
                <a:ext cx="12376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0253B4B1-F1DA-4CC9-5304-C04DEDB5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36" y="1867753"/>
                <a:ext cx="12376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C08F3618-1669-AB8F-A186-ACA8020F1C0E}"/>
                  </a:ext>
                </a:extLst>
              </p:cNvPr>
              <p:cNvSpPr txBox="1"/>
              <p:nvPr/>
            </p:nvSpPr>
            <p:spPr bwMode="auto">
              <a:xfrm>
                <a:off x="698743" y="781771"/>
                <a:ext cx="8023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C08F3618-1669-AB8F-A186-ACA8020F1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743" y="781771"/>
                <a:ext cx="80239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0D7F1A16-9563-6EE2-8163-4FF1702C8D8F}"/>
                  </a:ext>
                </a:extLst>
              </p:cNvPr>
              <p:cNvSpPr txBox="1"/>
              <p:nvPr/>
            </p:nvSpPr>
            <p:spPr bwMode="auto">
              <a:xfrm>
                <a:off x="703228" y="1269766"/>
                <a:ext cx="2043829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0D7F1A16-9563-6EE2-8163-4FF1702C8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228" y="1269766"/>
                <a:ext cx="2043829" cy="3782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2BE5A20B-8B77-2BCA-43A1-D308C7A042E1}"/>
                  </a:ext>
                </a:extLst>
              </p:cNvPr>
              <p:cNvSpPr txBox="1"/>
              <p:nvPr/>
            </p:nvSpPr>
            <p:spPr bwMode="auto">
              <a:xfrm>
                <a:off x="3460267" y="733302"/>
                <a:ext cx="1371594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2BE5A20B-8B77-2BCA-43A1-D308C7A0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267" y="733302"/>
                <a:ext cx="1371594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2FD14F7-415E-C289-45FD-1C87200F6CEB}"/>
                  </a:ext>
                </a:extLst>
              </p:cNvPr>
              <p:cNvSpPr txBox="1"/>
              <p:nvPr/>
            </p:nvSpPr>
            <p:spPr bwMode="auto">
              <a:xfrm>
                <a:off x="2960531" y="2380820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2FD14F7-415E-C289-45FD-1C87200F6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0531" y="2380820"/>
                <a:ext cx="2057743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69F0560C-71AF-C88E-6567-858694864F55}"/>
                  </a:ext>
                </a:extLst>
              </p:cNvPr>
              <p:cNvSpPr txBox="1"/>
              <p:nvPr/>
            </p:nvSpPr>
            <p:spPr bwMode="auto">
              <a:xfrm>
                <a:off x="704819" y="2380820"/>
                <a:ext cx="222092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69F0560C-71AF-C88E-6567-858694864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819" y="2380820"/>
                <a:ext cx="2220929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DD9A053F-640E-30D5-693D-12E75F56BF0A}"/>
                  </a:ext>
                </a:extLst>
              </p:cNvPr>
              <p:cNvSpPr txBox="1"/>
              <p:nvPr/>
            </p:nvSpPr>
            <p:spPr bwMode="auto">
              <a:xfrm>
                <a:off x="672855" y="3482279"/>
                <a:ext cx="1363387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DD9A053F-640E-30D5-693D-12E75F56B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5" y="3482279"/>
                <a:ext cx="1363387" cy="378245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22101C4-8079-328D-E901-0A1136A64DD8}"/>
                  </a:ext>
                </a:extLst>
              </p:cNvPr>
              <p:cNvSpPr txBox="1"/>
              <p:nvPr/>
            </p:nvSpPr>
            <p:spPr bwMode="auto">
              <a:xfrm>
                <a:off x="672855" y="2969487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22101C4-8079-328D-E901-0A1136A64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5" y="2969487"/>
                <a:ext cx="80804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圖片 1" descr="wave 003.jpg">
            <a:extLst>
              <a:ext uri="{FF2B5EF4-FFF2-40B4-BE49-F238E27FC236}">
                <a16:creationId xmlns:a16="http://schemas.microsoft.com/office/drawing/2014/main" id="{0A3A9033-98E4-8359-6AD0-8625622DD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6" t="30940" b="53682"/>
          <a:stretch/>
        </p:blipFill>
        <p:spPr bwMode="auto">
          <a:xfrm>
            <a:off x="5076056" y="3221369"/>
            <a:ext cx="3788952" cy="112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6BB313-B99E-150A-9E44-BEF1E8AA74D4}"/>
                  </a:ext>
                </a:extLst>
              </p:cNvPr>
              <p:cNvSpPr txBox="1"/>
              <p:nvPr/>
            </p:nvSpPr>
            <p:spPr bwMode="auto">
              <a:xfrm>
                <a:off x="646120" y="4369844"/>
                <a:ext cx="3349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TW" dirty="0"/>
                  <a:t>在兩邊界</a:t>
                </a:r>
                <a:r>
                  <a:rPr lang="en-GB" dirty="0"/>
                  <a:t>都要</a:t>
                </a:r>
                <a:r>
                  <a:rPr lang="en-TW" dirty="0"/>
                  <a:t>連續，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6BB313-B99E-150A-9E44-BEF1E8AA7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120" y="4369844"/>
                <a:ext cx="3349816" cy="369332"/>
              </a:xfrm>
              <a:prstGeom prst="rect">
                <a:avLst/>
              </a:prstGeom>
              <a:blipFill>
                <a:blip r:embed="rId11"/>
                <a:stretch>
                  <a:fillRect l="-377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9">
                <a:extLst>
                  <a:ext uri="{FF2B5EF4-FFF2-40B4-BE49-F238E27FC236}">
                    <a16:creationId xmlns:a16="http://schemas.microsoft.com/office/drawing/2014/main" id="{439289B8-4515-252C-4D05-C77B7737AB74}"/>
                  </a:ext>
                </a:extLst>
              </p:cNvPr>
              <p:cNvSpPr txBox="1"/>
              <p:nvPr/>
            </p:nvSpPr>
            <p:spPr bwMode="auto">
              <a:xfrm>
                <a:off x="2747057" y="4891549"/>
                <a:ext cx="2225096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9">
                <a:extLst>
                  <a:ext uri="{FF2B5EF4-FFF2-40B4-BE49-F238E27FC236}">
                    <a16:creationId xmlns:a16="http://schemas.microsoft.com/office/drawing/2014/main" id="{439289B8-4515-252C-4D05-C77B7737A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7057" y="4891549"/>
                <a:ext cx="2225096" cy="618246"/>
              </a:xfrm>
              <a:prstGeom prst="rect">
                <a:avLst/>
              </a:prstGeom>
              <a:blipFill>
                <a:blip r:embed="rId12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1AF8F1E3-E83F-0D46-0638-666BCCC8D160}"/>
                  </a:ext>
                </a:extLst>
              </p:cNvPr>
              <p:cNvSpPr txBox="1"/>
              <p:nvPr/>
            </p:nvSpPr>
            <p:spPr bwMode="auto">
              <a:xfrm>
                <a:off x="703228" y="1269766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1AF8F1E3-E83F-0D46-0638-666BCCC8D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228" y="1269766"/>
                <a:ext cx="2190343" cy="378245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9">
                <a:extLst>
                  <a:ext uri="{FF2B5EF4-FFF2-40B4-BE49-F238E27FC236}">
                    <a16:creationId xmlns:a16="http://schemas.microsoft.com/office/drawing/2014/main" id="{CD39D822-21B5-5F88-E283-D92D454D20A8}"/>
                  </a:ext>
                </a:extLst>
              </p:cNvPr>
              <p:cNvSpPr txBox="1"/>
              <p:nvPr/>
            </p:nvSpPr>
            <p:spPr bwMode="auto">
              <a:xfrm>
                <a:off x="3407905" y="5647280"/>
                <a:ext cx="3031664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𝑖𝑘𝑎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19">
                <a:extLst>
                  <a:ext uri="{FF2B5EF4-FFF2-40B4-BE49-F238E27FC236}">
                    <a16:creationId xmlns:a16="http://schemas.microsoft.com/office/drawing/2014/main" id="{CD39D822-21B5-5F88-E283-D92D454D2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905" y="5647280"/>
                <a:ext cx="3031664" cy="6182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74744BE2-E691-BB82-F3E5-43B09CBA62FA}"/>
                  </a:ext>
                </a:extLst>
              </p:cNvPr>
              <p:cNvSpPr txBox="1"/>
              <p:nvPr/>
            </p:nvSpPr>
            <p:spPr bwMode="auto">
              <a:xfrm>
                <a:off x="697738" y="4891549"/>
                <a:ext cx="169065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74744BE2-E691-BB82-F3E5-43B09CBA6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738" y="4891549"/>
                <a:ext cx="16906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F4B16369-F27D-9668-49D2-45A403CDE939}"/>
                  </a:ext>
                </a:extLst>
              </p:cNvPr>
              <p:cNvSpPr txBox="1"/>
              <p:nvPr/>
            </p:nvSpPr>
            <p:spPr bwMode="auto">
              <a:xfrm>
                <a:off x="675133" y="5778759"/>
                <a:ext cx="2481449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F4B16369-F27D-9668-49D2-45A403CDE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133" y="5778759"/>
                <a:ext cx="2481449" cy="37824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29D5112-ED81-A9E0-AC71-646E43DDE7F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405" t="28746" r="1299" b="42482"/>
          <a:stretch/>
        </p:blipFill>
        <p:spPr>
          <a:xfrm>
            <a:off x="5076056" y="764704"/>
            <a:ext cx="3752808" cy="2344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E78EE0-B5C5-1C30-4A95-AB7D07034516}"/>
              </a:ext>
            </a:extLst>
          </p:cNvPr>
          <p:cNvSpPr txBox="1"/>
          <p:nvPr/>
        </p:nvSpPr>
        <p:spPr bwMode="auto">
          <a:xfrm>
            <a:off x="3407905" y="260648"/>
            <a:ext cx="2028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比較嚴格的計算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DC989-8B6E-359F-C5E0-0BC6D989F956}"/>
              </a:ext>
            </a:extLst>
          </p:cNvPr>
          <p:cNvSpPr txBox="1"/>
          <p:nvPr/>
        </p:nvSpPr>
        <p:spPr bwMode="auto">
          <a:xfrm>
            <a:off x="1953283" y="1889912"/>
            <a:ext cx="375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在位壘中，指數遞增也要列入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60B86A6A-04FA-9726-ADAD-D0D273CA2536}"/>
                  </a:ext>
                </a:extLst>
              </p:cNvPr>
              <p:cNvSpPr txBox="1"/>
              <p:nvPr/>
            </p:nvSpPr>
            <p:spPr bwMode="auto">
              <a:xfrm>
                <a:off x="5304891" y="4891549"/>
                <a:ext cx="8023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60B86A6A-04FA-9726-ADAD-D0D273CA2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4891" y="4891549"/>
                <a:ext cx="802399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7B5F978-0EB0-D3E9-5DFF-E92224723AD4}"/>
                  </a:ext>
                </a:extLst>
              </p:cNvPr>
              <p:cNvSpPr txBox="1"/>
              <p:nvPr/>
            </p:nvSpPr>
            <p:spPr bwMode="auto">
              <a:xfrm>
                <a:off x="6974973" y="5689158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7B5F978-0EB0-D3E9-5DFF-E92224723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4973" y="5689158"/>
                <a:ext cx="808042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5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  <p:bldP spid="18" grpId="0" animBg="1"/>
      <p:bldP spid="21" grpId="0"/>
      <p:bldP spid="23" grpId="0" animBg="1"/>
      <p:bldP spid="26" grpId="0" animBg="1"/>
      <p:bldP spid="2" grpId="0" animBg="1"/>
      <p:bldP spid="3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5770D-391F-66E9-5146-F3A2D070B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88"/>
          <a:stretch/>
        </p:blipFill>
        <p:spPr>
          <a:xfrm>
            <a:off x="1663700" y="166723"/>
            <a:ext cx="6076652" cy="3046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C7386-8C40-5896-6864-09C6F4BBC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64"/>
          <a:stretch/>
        </p:blipFill>
        <p:spPr>
          <a:xfrm>
            <a:off x="1663700" y="3153149"/>
            <a:ext cx="6076652" cy="279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5AE9F-9BE9-1E37-0A74-39982A9D0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51" b="28569"/>
          <a:stretch/>
        </p:blipFill>
        <p:spPr>
          <a:xfrm>
            <a:off x="1651606" y="5266944"/>
            <a:ext cx="6076652" cy="15234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0C97F8-A40E-A3D9-2C34-D98939DA496C}"/>
              </a:ext>
            </a:extLst>
          </p:cNvPr>
          <p:cNvSpPr/>
          <p:nvPr/>
        </p:nvSpPr>
        <p:spPr>
          <a:xfrm>
            <a:off x="3673405" y="166723"/>
            <a:ext cx="1872208" cy="683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F3AE06-B0E2-5A7C-55E4-409F5E62E9D5}"/>
              </a:ext>
            </a:extLst>
          </p:cNvPr>
          <p:cNvSpPr/>
          <p:nvPr/>
        </p:nvSpPr>
        <p:spPr>
          <a:xfrm>
            <a:off x="3616503" y="2280518"/>
            <a:ext cx="1872208" cy="683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68508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96058-F6F0-8550-2092-64C08EE4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435"/>
          <a:stretch/>
        </p:blipFill>
        <p:spPr>
          <a:xfrm>
            <a:off x="172908" y="4146174"/>
            <a:ext cx="8798183" cy="212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AAD04-7A18-56E2-5976-1A28A2701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40"/>
          <a:stretch/>
        </p:blipFill>
        <p:spPr>
          <a:xfrm>
            <a:off x="173695" y="2274050"/>
            <a:ext cx="8072891" cy="1853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29F0B-2ABE-6AB5-A3FD-58C87E259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41" b="28569"/>
          <a:stretch/>
        </p:blipFill>
        <p:spPr>
          <a:xfrm>
            <a:off x="867863" y="481691"/>
            <a:ext cx="7584034" cy="1007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AA675D-241B-A311-6539-C21A2FA3FAF4}"/>
                  </a:ext>
                </a:extLst>
              </p:cNvPr>
              <p:cNvSpPr txBox="1"/>
              <p:nvPr/>
            </p:nvSpPr>
            <p:spPr bwMode="auto">
              <a:xfrm>
                <a:off x="822494" y="2780928"/>
                <a:ext cx="100168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     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AA675D-241B-A311-6539-C21A2FA3F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94" y="2780928"/>
                <a:ext cx="1001684" cy="276999"/>
              </a:xfrm>
              <a:prstGeom prst="rect">
                <a:avLst/>
              </a:prstGeom>
              <a:blipFill>
                <a:blip r:embed="rId4"/>
                <a:stretch>
                  <a:fillRect l="-7500" t="-4348" r="-1250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07736-6688-374B-C437-97E2119FDCA0}"/>
                  </a:ext>
                </a:extLst>
              </p:cNvPr>
              <p:cNvSpPr txBox="1"/>
              <p:nvPr/>
            </p:nvSpPr>
            <p:spPr bwMode="auto">
              <a:xfrm>
                <a:off x="1547664" y="5068012"/>
                <a:ext cx="100811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2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     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TW" sz="20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07736-6688-374B-C437-97E2119FD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068012"/>
                <a:ext cx="1008112" cy="307777"/>
              </a:xfrm>
              <a:prstGeom prst="rect">
                <a:avLst/>
              </a:prstGeom>
              <a:blipFill>
                <a:blip r:embed="rId5"/>
                <a:stretch>
                  <a:fillRect l="-12346" t="-3846" r="-6173" b="-346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52EF6E6-13DA-3E30-A435-5C043FAC9CFC}"/>
              </a:ext>
            </a:extLst>
          </p:cNvPr>
          <p:cNvSpPr/>
          <p:nvPr/>
        </p:nvSpPr>
        <p:spPr>
          <a:xfrm>
            <a:off x="3909539" y="4912508"/>
            <a:ext cx="551312" cy="61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29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A279D3-29A1-645C-6160-82AACDFD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1631950"/>
            <a:ext cx="3632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5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DCBA4-012F-1C3B-FF7C-9C3628B9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2656"/>
            <a:ext cx="666515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23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B7398-34C1-132A-5178-49C67068A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366483" y="908720"/>
            <a:ext cx="641103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24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9EAE5-D5E3-30BC-4B94-C50559421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763688" y="116632"/>
            <a:ext cx="5400600" cy="400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C0AC3-B5CC-3320-EE25-335C6039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64"/>
          <a:stretch/>
        </p:blipFill>
        <p:spPr>
          <a:xfrm>
            <a:off x="1763688" y="4107634"/>
            <a:ext cx="5816600" cy="26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84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5BD3B-B928-51A9-8132-AC07ECB2F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51"/>
          <a:stretch/>
        </p:blipFill>
        <p:spPr>
          <a:xfrm>
            <a:off x="1403648" y="26565"/>
            <a:ext cx="5816600" cy="2847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39FD5-A103-3789-F194-3143218A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98" y="2874441"/>
            <a:ext cx="5753100" cy="389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47040-7F24-2620-5506-CD6BA97FA8E1}"/>
              </a:ext>
            </a:extLst>
          </p:cNvPr>
          <p:cNvSpPr txBox="1"/>
          <p:nvPr/>
        </p:nvSpPr>
        <p:spPr bwMode="auto">
          <a:xfrm>
            <a:off x="1696735" y="1844824"/>
            <a:ext cx="571009" cy="3600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07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359CA-CD66-BD04-F29A-1F853ECB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0123"/>
            <a:ext cx="6912768" cy="65177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E7FE2-FC9E-A067-BAC7-02BBBBBA7017}"/>
              </a:ext>
            </a:extLst>
          </p:cNvPr>
          <p:cNvSpPr/>
          <p:nvPr/>
        </p:nvSpPr>
        <p:spPr>
          <a:xfrm>
            <a:off x="3131840" y="777484"/>
            <a:ext cx="4176464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DEB54-6D57-FB28-8DAD-45111262A6D5}"/>
              </a:ext>
            </a:extLst>
          </p:cNvPr>
          <p:cNvSpPr/>
          <p:nvPr/>
        </p:nvSpPr>
        <p:spPr>
          <a:xfrm>
            <a:off x="1763688" y="3069216"/>
            <a:ext cx="4392488" cy="1223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/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blipFill>
                <a:blip r:embed="rId3"/>
                <a:stretch>
                  <a:fillRect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/>
              <p:nvPr/>
            </p:nvSpPr>
            <p:spPr bwMode="auto">
              <a:xfrm>
                <a:off x="3337168" y="885791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168" y="885791"/>
                <a:ext cx="437427" cy="276999"/>
              </a:xfrm>
              <a:prstGeom prst="rect">
                <a:avLst/>
              </a:prstGeom>
              <a:blipFill>
                <a:blip r:embed="rId4"/>
                <a:stretch>
                  <a:fillRect t="-4348" r="-277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/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blipFill>
                <a:blip r:embed="rId5"/>
                <a:stretch>
                  <a:fillRect t="-4348" r="-2778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278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72789" y="999728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4427984" y="1634574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34574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E2F00-2A5D-E2D7-BDA2-DC92E9DBE99A}"/>
              </a:ext>
            </a:extLst>
          </p:cNvPr>
          <p:cNvSpPr txBox="1"/>
          <p:nvPr/>
        </p:nvSpPr>
        <p:spPr bwMode="auto">
          <a:xfrm>
            <a:off x="1183526" y="4170057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在非束縛的情況中，定態能組成入射波包，可以描述散射問題！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AACA0-F93E-6724-0F02-738649F521A9}"/>
              </a:ext>
            </a:extLst>
          </p:cNvPr>
          <p:cNvSpPr txBox="1"/>
          <p:nvPr/>
        </p:nvSpPr>
        <p:spPr bwMode="auto">
          <a:xfrm>
            <a:off x="1183526" y="3744634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束縛的定態將展現能量量子化！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8B4F5-D7E1-85D0-6DCE-CB1F9960B92B}"/>
              </a:ext>
            </a:extLst>
          </p:cNvPr>
          <p:cNvSpPr txBox="1"/>
          <p:nvPr/>
        </p:nvSpPr>
        <p:spPr bwMode="auto">
          <a:xfrm>
            <a:off x="1183526" y="5048253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這些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問題都可以分解為一段段常數位能的區域，分開求解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97F0-F288-0A2D-AC40-FA9A82317223}"/>
              </a:ext>
            </a:extLst>
          </p:cNvPr>
          <p:cNvSpPr txBox="1"/>
          <p:nvPr/>
        </p:nvSpPr>
        <p:spPr bwMode="auto">
          <a:xfrm>
            <a:off x="1183526" y="5488940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610D4-0551-F3B2-DE03-305DCF305118}"/>
              </a:ext>
            </a:extLst>
          </p:cNvPr>
          <p:cNvSpPr txBox="1"/>
          <p:nvPr/>
        </p:nvSpPr>
        <p:spPr bwMode="auto">
          <a:xfrm>
            <a:off x="1183526" y="4609155"/>
            <a:ext cx="720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這些問題的物理意義差別很大：但在數學解法上卻非常類似！</a:t>
            </a:r>
          </a:p>
        </p:txBody>
      </p:sp>
    </p:spTree>
    <p:extLst>
      <p:ext uri="{BB962C8B-B14F-4D97-AF65-F5344CB8AC3E}">
        <p14:creationId xmlns:p14="http://schemas.microsoft.com/office/powerpoint/2010/main" val="1307128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609B6-C25A-080D-AD8D-6DD67885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38"/>
          <a:stretch/>
        </p:blipFill>
        <p:spPr>
          <a:xfrm>
            <a:off x="1115616" y="5054898"/>
            <a:ext cx="7128792" cy="1584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B3332-829A-721E-D2AD-2840C476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86"/>
          <a:stretch/>
        </p:blipFill>
        <p:spPr>
          <a:xfrm>
            <a:off x="1115616" y="1121629"/>
            <a:ext cx="7128792" cy="3933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60C8C8-C5F3-C076-F4CA-E7CA017B0DB7}"/>
                  </a:ext>
                </a:extLst>
              </p:cNvPr>
              <p:cNvSpPr txBox="1"/>
              <p:nvPr/>
            </p:nvSpPr>
            <p:spPr bwMode="auto">
              <a:xfrm>
                <a:off x="3102084" y="583398"/>
                <a:ext cx="2891433" cy="5865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60C8C8-C5F3-C076-F4CA-E7CA017B0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2084" y="583398"/>
                <a:ext cx="2891433" cy="586507"/>
              </a:xfrm>
              <a:prstGeom prst="rect">
                <a:avLst/>
              </a:prstGeom>
              <a:blipFill>
                <a:blip r:embed="rId4"/>
                <a:stretch>
                  <a:fillRect l="-1316" r="-439" b="-106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76F4271-A0E7-593E-E4AB-BB515760A4E4}"/>
              </a:ext>
            </a:extLst>
          </p:cNvPr>
          <p:cNvSpPr txBox="1"/>
          <p:nvPr/>
        </p:nvSpPr>
        <p:spPr bwMode="auto">
          <a:xfrm>
            <a:off x="993082" y="178759"/>
            <a:ext cx="7899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更厲害：方程式是線性，若位能壘不是方形，可用方形位能壘來組合近似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B6207-7D3A-FA32-D274-83D317C1E868}"/>
              </a:ext>
            </a:extLst>
          </p:cNvPr>
          <p:cNvSpPr txBox="1"/>
          <p:nvPr/>
        </p:nvSpPr>
        <p:spPr bwMode="auto">
          <a:xfrm>
            <a:off x="1115616" y="3429000"/>
            <a:ext cx="4032448" cy="2880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91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6A8B2-27D5-DC37-57DF-15D1F9B2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218896"/>
            <a:ext cx="6184652" cy="2754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D530F-BFC5-8DB8-7810-0AC47422F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33334" b="66501"/>
          <a:stretch/>
        </p:blipFill>
        <p:spPr>
          <a:xfrm>
            <a:off x="1907704" y="863400"/>
            <a:ext cx="4604494" cy="156223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D410EC-4055-FA16-5713-F28DC18DBE31}"/>
              </a:ext>
            </a:extLst>
          </p:cNvPr>
          <p:cNvCxnSpPr>
            <a:cxnSpLocks/>
          </p:cNvCxnSpPr>
          <p:nvPr/>
        </p:nvCxnSpPr>
        <p:spPr>
          <a:xfrm>
            <a:off x="3995936" y="1644519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E6772-F430-C5DC-7397-936B5DA35EC2}"/>
                  </a:ext>
                </a:extLst>
              </p:cNvPr>
              <p:cNvSpPr txBox="1"/>
              <p:nvPr/>
            </p:nvSpPr>
            <p:spPr bwMode="auto">
              <a:xfrm>
                <a:off x="4082180" y="1659565"/>
                <a:ext cx="187552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</m:oMath>
                </a14:m>
                <a:r>
                  <a:rPr lang="en-TW" sz="1400" i="1" dirty="0"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E6772-F430-C5DC-7397-936B5DA35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180" y="1659565"/>
                <a:ext cx="187552" cy="215444"/>
              </a:xfrm>
              <a:prstGeom prst="rect">
                <a:avLst/>
              </a:prstGeom>
              <a:blipFill>
                <a:blip r:embed="rId4"/>
                <a:stretch>
                  <a:fillRect l="-33333" t="-22222" r="-60000" b="-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EE06C66-F01E-C50D-4630-40D55EE97DF3}"/>
              </a:ext>
            </a:extLst>
          </p:cNvPr>
          <p:cNvSpPr txBox="1"/>
          <p:nvPr/>
        </p:nvSpPr>
        <p:spPr bwMode="auto">
          <a:xfrm>
            <a:off x="1851941" y="2675172"/>
            <a:ext cx="4460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總透射率等於個別透射率的乘積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4EFF31-E85A-A5A3-37ED-821E1DB1DFF8}"/>
              </a:ext>
            </a:extLst>
          </p:cNvPr>
          <p:cNvSpPr/>
          <p:nvPr/>
        </p:nvSpPr>
        <p:spPr>
          <a:xfrm>
            <a:off x="1979712" y="5198435"/>
            <a:ext cx="3744416" cy="774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99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FEBE7-9035-D748-5382-824D6DD7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3651861"/>
            <a:ext cx="7602612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6D8AB-3D9B-E024-553A-97F7185CD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81"/>
          <a:stretch/>
        </p:blipFill>
        <p:spPr>
          <a:xfrm>
            <a:off x="1403648" y="798717"/>
            <a:ext cx="7530729" cy="2853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6DE5A-59F7-E907-FDEC-45044FC06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33334" b="66501"/>
          <a:stretch/>
        </p:blipFill>
        <p:spPr>
          <a:xfrm>
            <a:off x="209623" y="2528022"/>
            <a:ext cx="3312368" cy="11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0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FBF84-51A2-8C5F-441A-29AAD373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16632"/>
            <a:ext cx="7112000" cy="483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3574C-BFE9-FA52-B954-057D6C73E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599"/>
          <a:stretch/>
        </p:blipFill>
        <p:spPr>
          <a:xfrm>
            <a:off x="1017067" y="4959747"/>
            <a:ext cx="7110933" cy="165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A50EC4-0EF6-20CB-AD5D-F2A77C9A043A}"/>
                  </a:ext>
                </a:extLst>
              </p:cNvPr>
              <p:cNvSpPr txBox="1"/>
              <p:nvPr/>
            </p:nvSpPr>
            <p:spPr bwMode="auto">
              <a:xfrm>
                <a:off x="5796136" y="2397482"/>
                <a:ext cx="157645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ℰ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A50EC4-0EF6-20CB-AD5D-F2A77C9A0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2397482"/>
                <a:ext cx="1576457" cy="276999"/>
              </a:xfrm>
              <a:prstGeom prst="rect">
                <a:avLst/>
              </a:prstGeom>
              <a:blipFill>
                <a:blip r:embed="rId4"/>
                <a:stretch>
                  <a:fillRect l="-2400" r="-240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0E8BACB-1C07-3B70-9351-22BE41AD86AA}"/>
              </a:ext>
            </a:extLst>
          </p:cNvPr>
          <p:cNvSpPr txBox="1"/>
          <p:nvPr/>
        </p:nvSpPr>
        <p:spPr bwMode="auto">
          <a:xfrm>
            <a:off x="539552" y="2172843"/>
            <a:ext cx="51125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場放射：加上電場，可以使電子穿隧離開固體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58830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BB1A5-82BB-AAFC-6A16-D6ED54C5C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" y="1842152"/>
            <a:ext cx="7104888" cy="4896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A1F2D-E43F-7730-14EF-DABDD4B4D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98" b="1"/>
          <a:stretch/>
        </p:blipFill>
        <p:spPr>
          <a:xfrm>
            <a:off x="1019556" y="119236"/>
            <a:ext cx="7104888" cy="1944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4516D5-5684-F236-7D49-63EAE24C57DC}"/>
                  </a:ext>
                </a:extLst>
              </p:cNvPr>
              <p:cNvSpPr txBox="1"/>
              <p:nvPr/>
            </p:nvSpPr>
            <p:spPr bwMode="auto">
              <a:xfrm>
                <a:off x="2987824" y="1483271"/>
                <a:ext cx="2826991" cy="35888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𝑊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ℰ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nary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4516D5-5684-F236-7D49-63EAE24C5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1483271"/>
                <a:ext cx="2826991" cy="358881"/>
              </a:xfrm>
              <a:prstGeom prst="rect">
                <a:avLst/>
              </a:prstGeom>
              <a:blipFill>
                <a:blip r:embed="rId4"/>
                <a:stretch>
                  <a:fillRect l="-1345" t="-100000" b="-1448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81A98-3222-244E-366B-5905AC44207C}"/>
                  </a:ext>
                </a:extLst>
              </p:cNvPr>
              <p:cNvSpPr txBox="1"/>
              <p:nvPr/>
            </p:nvSpPr>
            <p:spPr bwMode="auto">
              <a:xfrm>
                <a:off x="2452477" y="5301208"/>
                <a:ext cx="4239046" cy="46602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𝑊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ℰ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b="0" dirty="0">
                  <a:latin typeface="Times New Roman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81A98-3222-244E-366B-5905AC442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2477" y="5301208"/>
                <a:ext cx="4239046" cy="466025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3A3E7-156D-A835-C37D-49D4D1D8BAE4}"/>
                  </a:ext>
                </a:extLst>
              </p:cNvPr>
              <p:cNvSpPr txBox="1"/>
              <p:nvPr/>
            </p:nvSpPr>
            <p:spPr bwMode="auto">
              <a:xfrm>
                <a:off x="4860032" y="4124108"/>
                <a:ext cx="201298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3A3E7-156D-A835-C37D-49D4D1D8B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4124108"/>
                <a:ext cx="2012987" cy="276999"/>
              </a:xfrm>
              <a:prstGeom prst="rect">
                <a:avLst/>
              </a:prstGeom>
              <a:blipFill>
                <a:blip r:embed="rId6"/>
                <a:stretch>
                  <a:fillRect l="-1887" r="-2516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483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3BB92-E654-A59B-F383-0BF6B862F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/>
          <a:stretch/>
        </p:blipFill>
        <p:spPr>
          <a:xfrm>
            <a:off x="1907704" y="73327"/>
            <a:ext cx="5328592" cy="67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3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50F2D-C524-F6E2-B710-FA59B445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49" y="0"/>
            <a:ext cx="4701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205A9-6BDF-D5DB-A512-14776733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739900"/>
            <a:ext cx="7061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6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71136" cy="438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131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5" descr="4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000500"/>
            <a:ext cx="30495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000124" y="810998"/>
            <a:ext cx="564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Scanning Tunneling Microscope   </a:t>
            </a:r>
            <a:r>
              <a:rPr lang="zh-TW" altLang="en-US" dirty="0"/>
              <a:t>穿隧顯微鏡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STM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5" name="Picture 6" descr="C:\Users\Chia-Hung Chang\Downloads\Data\Knight\Media\Chapter41\Images\41_33Figurea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6245"/>
          <a:stretch>
            <a:fillRect/>
          </a:stretch>
        </p:blipFill>
        <p:spPr bwMode="auto">
          <a:xfrm>
            <a:off x="2143125" y="1285875"/>
            <a:ext cx="335756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文字方塊 5"/>
          <p:cNvSpPr txBox="1">
            <a:spLocks noChangeArrowheads="1"/>
          </p:cNvSpPr>
          <p:nvPr/>
        </p:nvSpPr>
        <p:spPr bwMode="auto">
          <a:xfrm>
            <a:off x="5930210" y="6273006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石墨表面的碳原子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67544" y="2924944"/>
                <a:ext cx="12416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924944"/>
                <a:ext cx="124168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2329" y="3504255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29" y="3504255"/>
                <a:ext cx="2057743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538" name="Picture 2" descr="\\Mac\Dropbox\Documents\課程\Young\Chapter40\A_Images\A_Figures_and_Photos\40_21_Figur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76" y="428091"/>
            <a:ext cx="1935374" cy="34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EC01A-B201-6B58-29F5-5FA466948653}"/>
              </a:ext>
            </a:extLst>
          </p:cNvPr>
          <p:cNvSpPr txBox="1"/>
          <p:nvPr/>
        </p:nvSpPr>
        <p:spPr bwMode="auto">
          <a:xfrm>
            <a:off x="997546" y="389172"/>
            <a:ext cx="192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穿隧效應的應用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38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文字方塊 2"/>
          <p:cNvSpPr txBox="1">
            <a:spLocks noChangeArrowheads="1"/>
          </p:cNvSpPr>
          <p:nvPr/>
        </p:nvSpPr>
        <p:spPr bwMode="auto">
          <a:xfrm>
            <a:off x="3214689" y="1797548"/>
            <a:ext cx="2221408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階梯狀位能，散射</a:t>
            </a:r>
          </a:p>
        </p:txBody>
      </p:sp>
      <p:pic>
        <p:nvPicPr>
          <p:cNvPr id="74755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854" r="60693" b="31841"/>
          <a:stretch>
            <a:fillRect/>
          </a:stretch>
        </p:blipFill>
        <p:spPr bwMode="auto">
          <a:xfrm>
            <a:off x="3143250" y="4143375"/>
            <a:ext cx="25622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1990"/>
          <a:stretch>
            <a:fillRect/>
          </a:stretch>
        </p:blipFill>
        <p:spPr bwMode="auto">
          <a:xfrm>
            <a:off x="3214688" y="2643188"/>
            <a:ext cx="25622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A64F9-1B77-C95B-5411-12D4857B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46150"/>
            <a:ext cx="72898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92B9B-AF48-7D94-13DF-E379B596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233" y="0"/>
            <a:ext cx="518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622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se.risechina.org/kxwh/UploadFiles_8179/200807/20080723100201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214563"/>
            <a:ext cx="3305175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6" descr="http://www.blogcdn.com/chinese.engadget.com/media/2008/10/atom_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28625"/>
            <a:ext cx="16430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C:\Users\Chia-Hung Chang\Downloads\Data\Knight\Media\Chapter41\Images\41_32Figure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7" b="9656"/>
          <a:stretch>
            <a:fillRect/>
          </a:stretch>
        </p:blipFill>
        <p:spPr bwMode="auto">
          <a:xfrm>
            <a:off x="1071563" y="3714750"/>
            <a:ext cx="360521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6" descr="C:\Users\Chia-Hung Chang\Downloads\Data\Knight\Media\Chapter41\Images\41_00ChapOpener-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48570" r="8224" b="12743"/>
          <a:stretch>
            <a:fillRect/>
          </a:stretch>
        </p:blipFill>
        <p:spPr bwMode="auto">
          <a:xfrm>
            <a:off x="714375" y="857250"/>
            <a:ext cx="42148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文字方塊 6"/>
          <p:cNvSpPr txBox="1">
            <a:spLocks noChangeArrowheads="1"/>
          </p:cNvSpPr>
          <p:nvPr/>
        </p:nvSpPr>
        <p:spPr bwMode="auto">
          <a:xfrm>
            <a:off x="2143125" y="2714625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Xenon Atoms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231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3970" name="文字方塊 1"/>
              <p:cNvSpPr txBox="1">
                <a:spLocks noChangeArrowheads="1"/>
              </p:cNvSpPr>
              <p:nvPr/>
            </p:nvSpPr>
            <p:spPr bwMode="auto">
              <a:xfrm>
                <a:off x="951796" y="1132982"/>
                <a:ext cx="77763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原子核的</a:t>
                </a:r>
                <a:r>
                  <a:rPr lang="el-GR" altLang="zh-TW" i="1" dirty="0">
                    <a:latin typeface="Times New Roman" pitchFamily="18" charset="0"/>
                    <a:cs typeface="Times New Roman" pitchFamily="18" charset="0"/>
                  </a:rPr>
                  <a:t>α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衰變，可以將衰變原子核，看成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粒子與產物原子核的束縛態。</a:t>
                </a:r>
              </a:p>
            </p:txBody>
          </p:sp>
        </mc:Choice>
        <mc:Fallback xmlns="">
          <p:sp>
            <p:nvSpPr>
              <p:cNvPr id="83970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1796" y="1132982"/>
                <a:ext cx="7776344" cy="369332"/>
              </a:xfrm>
              <a:prstGeom prst="rect">
                <a:avLst/>
              </a:prstGeom>
              <a:blipFill>
                <a:blip r:embed="rId2"/>
                <a:stretch>
                  <a:fillRect l="-489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1" name="Picture 2" descr="D:\Downloads\Data\Knight\Media\Chapter43\Images\43_18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0" y="2708920"/>
            <a:ext cx="357663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 descr="D:\Downloads\Data\Knight\Media\Chapter43\Images\43_19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85" y="2708920"/>
            <a:ext cx="35464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0E1064-AE4F-EC48-4465-08C753665D94}"/>
                  </a:ext>
                </a:extLst>
              </p:cNvPr>
              <p:cNvSpPr txBox="1"/>
              <p:nvPr/>
            </p:nvSpPr>
            <p:spPr>
              <a:xfrm>
                <a:off x="971601" y="1524907"/>
                <a:ext cx="66962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吸引的核力很強，對應很深的位能，但只有短距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0E1064-AE4F-EC48-4465-08C753665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1" y="1524907"/>
                <a:ext cx="6696223" cy="369332"/>
              </a:xfrm>
              <a:prstGeom prst="rect">
                <a:avLst/>
              </a:prstGeom>
              <a:blipFill>
                <a:blip r:embed="rId5"/>
                <a:stretch>
                  <a:fillRect l="-758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06547A-1CBE-6A5B-7A21-7772133B903F}"/>
                  </a:ext>
                </a:extLst>
              </p:cNvPr>
              <p:cNvSpPr txBox="1"/>
              <p:nvPr/>
            </p:nvSpPr>
            <p:spPr>
              <a:xfrm>
                <a:off x="971600" y="1916832"/>
                <a:ext cx="66962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長距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TW" dirty="0"/>
                  <a:t>，位能則由排斥的庫倫位能取代。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06547A-1CBE-6A5B-7A21-7772133B9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916832"/>
                <a:ext cx="6696223" cy="369332"/>
              </a:xfrm>
              <a:prstGeom prst="rect">
                <a:avLst/>
              </a:prstGeom>
              <a:blipFill>
                <a:blip r:embed="rId6"/>
                <a:stretch>
                  <a:fillRect l="-75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">
            <a:extLst>
              <a:ext uri="{FF2B5EF4-FFF2-40B4-BE49-F238E27FC236}">
                <a16:creationId xmlns:a16="http://schemas.microsoft.com/office/drawing/2014/main" id="{091C319C-A146-FCD5-B259-562C6D37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367" y="614511"/>
            <a:ext cx="194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原子核的 </a:t>
            </a:r>
            <a:r>
              <a:rPr lang="el-GR" altLang="zh-TW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衰變</a:t>
            </a:r>
          </a:p>
        </p:txBody>
      </p:sp>
    </p:spTree>
    <p:extLst>
      <p:ext uri="{BB962C8B-B14F-4D97-AF65-F5344CB8AC3E}">
        <p14:creationId xmlns:p14="http://schemas.microsoft.com/office/powerpoint/2010/main" val="35736667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wnloads\Data\Knight\Media\Chapter43\Images\43_19Figure-F.jpg">
            <a:extLst>
              <a:ext uri="{FF2B5EF4-FFF2-40B4-BE49-F238E27FC236}">
                <a16:creationId xmlns:a16="http://schemas.microsoft.com/office/drawing/2014/main" id="{4C688B74-6CCB-4711-009E-642D439D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08719"/>
            <a:ext cx="3021166" cy="28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46F32278-8FC9-3E06-6CBE-3F0DFAB43A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9770" y="1268760"/>
                <a:ext cx="59244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粒子可以透過量子穿隧效應，自發地穿透放射離開。</a:t>
                </a: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46F32278-8FC9-3E06-6CBE-3F0DFAB43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9770" y="1268760"/>
                <a:ext cx="5924460" cy="369332"/>
              </a:xfrm>
              <a:prstGeom prst="rect">
                <a:avLst/>
              </a:prstGeom>
              <a:blipFill>
                <a:blip r:embed="rId3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4467B75-200D-6A3E-8DBE-6DE4281DD7D0}"/>
              </a:ext>
            </a:extLst>
          </p:cNvPr>
          <p:cNvSpPr txBox="1"/>
          <p:nvPr/>
        </p:nvSpPr>
        <p:spPr>
          <a:xfrm>
            <a:off x="1609770" y="1700808"/>
            <a:ext cx="592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因為是量子效應，因此發生的可能是由機率控制！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093DF-0EFC-1945-5C83-0021FA64F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468265"/>
            <a:ext cx="42164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70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58B9C-7919-7A86-08F0-55D8D3E90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484"/>
          <a:stretch/>
        </p:blipFill>
        <p:spPr>
          <a:xfrm>
            <a:off x="1259632" y="980728"/>
            <a:ext cx="7032335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4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AA7FD9-092A-9C36-6E7E-CA294B6D8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50" r="2105" b="23709"/>
          <a:stretch/>
        </p:blipFill>
        <p:spPr>
          <a:xfrm>
            <a:off x="1331640" y="253753"/>
            <a:ext cx="6696744" cy="3300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D4A7B-C3C5-8D98-B156-42CF9F0A7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1"/>
          <a:stretch/>
        </p:blipFill>
        <p:spPr>
          <a:xfrm>
            <a:off x="2699792" y="3569859"/>
            <a:ext cx="3960440" cy="30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722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179C7-9CA4-EB7F-8218-10DC2058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07" r="2105" b="1507"/>
          <a:stretch/>
        </p:blipFill>
        <p:spPr>
          <a:xfrm>
            <a:off x="1229965" y="-28483"/>
            <a:ext cx="5934323" cy="223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C2E39-CF38-EB83-B1A4-CBE0CC77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50"/>
          <a:stretch/>
        </p:blipFill>
        <p:spPr>
          <a:xfrm>
            <a:off x="1229965" y="2204864"/>
            <a:ext cx="5983631" cy="46531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525A79-7191-B7F1-AC8C-B13A99886927}"/>
              </a:ext>
            </a:extLst>
          </p:cNvPr>
          <p:cNvSpPr/>
          <p:nvPr/>
        </p:nvSpPr>
        <p:spPr>
          <a:xfrm>
            <a:off x="1229965" y="-28483"/>
            <a:ext cx="5983631" cy="11532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203609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D8FA8-EA08-D2CD-71E9-9C8A903B1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50"/>
          <a:stretch/>
        </p:blipFill>
        <p:spPr>
          <a:xfrm>
            <a:off x="920750" y="509262"/>
            <a:ext cx="7302500" cy="26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E9158-0792-E5DB-D99F-FEF23A8D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3068960"/>
            <a:ext cx="7302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65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630D1-76B2-ECC0-12CB-A56DA9A2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88640"/>
            <a:ext cx="7150100" cy="557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1A4954-4747-FE48-9869-FEEEFD06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85" b="67036"/>
          <a:stretch/>
        </p:blipFill>
        <p:spPr>
          <a:xfrm>
            <a:off x="996950" y="5763940"/>
            <a:ext cx="730250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1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574488" y="328509"/>
            <a:ext cx="1986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階梯狀位能散射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96136" y="1208255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1208255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574488" y="799777"/>
                <a:ext cx="19959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4488" y="799777"/>
                <a:ext cx="199593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578971" y="1208255"/>
                <a:ext cx="198605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8971" y="1208255"/>
                <a:ext cx="198605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2395841" y="1772816"/>
            <a:ext cx="4352317" cy="28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122869" y="2572278"/>
                <a:ext cx="36440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2869" y="2572278"/>
                <a:ext cx="3644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A506D11-4B6A-6587-A807-570BBAE0E7A8}"/>
              </a:ext>
            </a:extLst>
          </p:cNvPr>
          <p:cNvSpPr txBox="1"/>
          <p:nvPr/>
        </p:nvSpPr>
        <p:spPr bwMode="auto">
          <a:xfrm>
            <a:off x="1835696" y="4711368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解這個位能下的定態，即能量的本徵函數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E60FA-A5A0-3316-A1AB-4350AB7EE0D5}"/>
              </a:ext>
            </a:extLst>
          </p:cNvPr>
          <p:cNvSpPr txBox="1"/>
          <p:nvPr/>
        </p:nvSpPr>
        <p:spPr bwMode="auto">
          <a:xfrm>
            <a:off x="1835696" y="517831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也就是解與時間無關的薛丁格方程式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F515C5DE-B0C8-D523-2778-8FE60C614DA9}"/>
                  </a:ext>
                </a:extLst>
              </p:cNvPr>
              <p:cNvSpPr txBox="1"/>
              <p:nvPr/>
            </p:nvSpPr>
            <p:spPr bwMode="auto">
              <a:xfrm>
                <a:off x="1931252" y="5645262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F515C5DE-B0C8-D523-2778-8FE60C614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1252" y="5645262"/>
                <a:ext cx="4435573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34F9D-0662-33E1-2A60-06560724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348"/>
          <a:stretch/>
        </p:blipFill>
        <p:spPr>
          <a:xfrm>
            <a:off x="1272944" y="692696"/>
            <a:ext cx="6598112" cy="1728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6F8FF-E37D-6996-A4EF-641F715B1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24"/>
          <a:stretch/>
        </p:blipFill>
        <p:spPr>
          <a:xfrm>
            <a:off x="1259631" y="2420888"/>
            <a:ext cx="669501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91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34F9D-0662-33E1-2A60-06560724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1"/>
          <a:stretch/>
        </p:blipFill>
        <p:spPr>
          <a:xfrm>
            <a:off x="1619672" y="116632"/>
            <a:ext cx="6420320" cy="5139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E5B10-0596-C1D2-1FD7-69E4682FC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95"/>
          <a:stretch/>
        </p:blipFill>
        <p:spPr>
          <a:xfrm>
            <a:off x="1619672" y="5256598"/>
            <a:ext cx="6420320" cy="14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44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4DADB-E7DC-4B63-93B2-B042CA29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63811"/>
            <a:ext cx="6312010" cy="51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圖片 1" descr="wave 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384622" y="4513702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文字方塊 2"/>
          <p:cNvSpPr txBox="1">
            <a:spLocks noChangeArrowheads="1"/>
          </p:cNvSpPr>
          <p:nvPr/>
        </p:nvSpPr>
        <p:spPr bwMode="auto">
          <a:xfrm>
            <a:off x="3417423" y="32391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反射與透射</a:t>
            </a:r>
          </a:p>
        </p:txBody>
      </p:sp>
      <p:sp>
        <p:nvSpPr>
          <p:cNvPr id="39948" name="文字方塊 5"/>
          <p:cNvSpPr txBox="1">
            <a:spLocks noChangeArrowheads="1"/>
          </p:cNvSpPr>
          <p:nvPr/>
        </p:nvSpPr>
        <p:spPr bwMode="auto">
          <a:xfrm>
            <a:off x="955872" y="4788146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39949" name="文字方塊 6"/>
          <p:cNvSpPr txBox="1">
            <a:spLocks noChangeArrowheads="1"/>
          </p:cNvSpPr>
          <p:nvPr/>
        </p:nvSpPr>
        <p:spPr bwMode="auto">
          <a:xfrm>
            <a:off x="955872" y="5859708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39950" name="文字方塊 7"/>
          <p:cNvSpPr txBox="1">
            <a:spLocks noChangeArrowheads="1"/>
          </p:cNvSpPr>
          <p:nvPr/>
        </p:nvSpPr>
        <p:spPr bwMode="auto">
          <a:xfrm>
            <a:off x="6599435" y="4931021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1741685" y="4931021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813122" y="5716833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39950" idx="1"/>
          </p:cNvCxnSpPr>
          <p:nvPr/>
        </p:nvCxnSpPr>
        <p:spPr>
          <a:xfrm rot="10800000" flipV="1">
            <a:off x="5670747" y="5115171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向右箭號 12"/>
          <p:cNvSpPr/>
          <p:nvPr/>
        </p:nvSpPr>
        <p:spPr>
          <a:xfrm>
            <a:off x="3170435" y="4716708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5099247" y="4573833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flipH="1">
            <a:off x="1813122" y="5359646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58" name="文字方塊 20"/>
          <p:cNvSpPr txBox="1">
            <a:spLocks noChangeArrowheads="1"/>
          </p:cNvSpPr>
          <p:nvPr/>
        </p:nvSpPr>
        <p:spPr bwMode="auto">
          <a:xfrm>
            <a:off x="764378" y="779092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在兩個區域內分別都是自由粒子，自由電子波定態解可以適用：</a:t>
            </a:r>
          </a:p>
        </p:txBody>
      </p:sp>
      <p:sp>
        <p:nvSpPr>
          <p:cNvPr id="39959" name="文字方塊 22"/>
          <p:cNvSpPr txBox="1">
            <a:spLocks noChangeArrowheads="1"/>
          </p:cNvSpPr>
          <p:nvPr/>
        </p:nvSpPr>
        <p:spPr bwMode="auto">
          <a:xfrm>
            <a:off x="764379" y="4101359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由左向右入射的正弦波，在邊境產生向右的透射波，及向左的反射波。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6387067" y="3090403"/>
                <a:ext cx="80913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7067" y="3090403"/>
                <a:ext cx="809132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7564121" y="3090403"/>
                <a:ext cx="9999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4121" y="3090403"/>
                <a:ext cx="99995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172953" y="1342361"/>
            <a:ext cx="3127541" cy="2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/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若只考慮由左入射的波，</a:t>
                </a: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的部分可忽略。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blipFill>
                <a:blip r:embed="rId13"/>
                <a:stretch>
                  <a:fillRect l="-1747" t="-5769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94A5706-1DA7-FB63-FD80-E37D4BA384D9}"/>
              </a:ext>
            </a:extLst>
          </p:cNvPr>
          <p:cNvSpPr txBox="1"/>
          <p:nvPr/>
        </p:nvSpPr>
        <p:spPr bwMode="auto">
          <a:xfrm>
            <a:off x="6421437" y="3599803"/>
            <a:ext cx="1744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角波數不同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9" grpId="0"/>
      <p:bldP spid="39950" grpId="0"/>
      <p:bldP spid="13" grpId="0" animBg="1"/>
      <p:bldP spid="15" grpId="0" animBg="1"/>
      <p:bldP spid="16" grpId="0" animBg="1"/>
      <p:bldP spid="39959" grpId="0"/>
      <p:bldP spid="26" grpId="0" animBg="1"/>
      <p:bldP spid="24" grpId="0" animBg="1"/>
      <p:bldP spid="28" grpId="0"/>
      <p:bldP spid="29" grpId="0" animBg="1"/>
      <p:bldP spid="30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/>
              <p:nvPr/>
            </p:nvSpPr>
            <p:spPr bwMode="auto">
              <a:xfrm>
                <a:off x="2650663" y="1369632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0663" y="1369632"/>
                <a:ext cx="2190343" cy="378245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/>
              <p:nvPr/>
            </p:nvSpPr>
            <p:spPr bwMode="auto">
              <a:xfrm>
                <a:off x="2664735" y="1827980"/>
                <a:ext cx="137839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4735" y="1827980"/>
                <a:ext cx="1378391" cy="378245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/>
              <p:nvPr/>
            </p:nvSpPr>
            <p:spPr bwMode="auto">
              <a:xfrm>
                <a:off x="1725464" y="1381462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464" y="1381462"/>
                <a:ext cx="80239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/>
              <p:nvPr/>
            </p:nvSpPr>
            <p:spPr bwMode="auto">
              <a:xfrm>
                <a:off x="1725463" y="1836893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463" y="1836893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22">
            <a:extLst>
              <a:ext uri="{FF2B5EF4-FFF2-40B4-BE49-F238E27FC236}">
                <a16:creationId xmlns:a16="http://schemas.microsoft.com/office/drawing/2014/main" id="{0BDEDF8E-5327-3790-9292-A08456B3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613" y="501452"/>
            <a:ext cx="5004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由左向右入射的波，嚴格應該用波包處理，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/>
              <p:nvPr/>
            </p:nvSpPr>
            <p:spPr bwMode="auto">
              <a:xfrm>
                <a:off x="1183613" y="883579"/>
                <a:ext cx="6772763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但我們先以自由電子波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近似，所以就取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883579"/>
                <a:ext cx="6772763" cy="378245"/>
              </a:xfrm>
              <a:prstGeom prst="rect">
                <a:avLst/>
              </a:prstGeom>
              <a:blipFill>
                <a:blip r:embed="rId6"/>
                <a:stretch>
                  <a:fillRect l="-74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/>
              <p:nvPr/>
            </p:nvSpPr>
            <p:spPr bwMode="auto">
              <a:xfrm>
                <a:off x="1183613" y="2281321"/>
                <a:ext cx="75197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在邊界原點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連續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，可以得到兩個連續條件，正好求解得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2281321"/>
                <a:ext cx="7519733" cy="369332"/>
              </a:xfrm>
              <a:prstGeom prst="rect">
                <a:avLst/>
              </a:prstGeom>
              <a:blipFill>
                <a:blip r:embed="rId7"/>
                <a:stretch>
                  <a:fillRect l="-1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/>
              <p:nvPr/>
            </p:nvSpPr>
            <p:spPr bwMode="auto">
              <a:xfrm>
                <a:off x="1336029" y="2959691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6029" y="2959691"/>
                <a:ext cx="12512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/>
              <p:nvPr/>
            </p:nvSpPr>
            <p:spPr bwMode="auto">
              <a:xfrm>
                <a:off x="1336030" y="3462974"/>
                <a:ext cx="15306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6030" y="3462974"/>
                <a:ext cx="153065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/>
              <p:nvPr/>
            </p:nvSpPr>
            <p:spPr bwMode="auto">
              <a:xfrm>
                <a:off x="5098935" y="2811894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935" y="2811894"/>
                <a:ext cx="1245469" cy="66492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/>
              <p:nvPr/>
            </p:nvSpPr>
            <p:spPr bwMode="auto">
              <a:xfrm>
                <a:off x="5121174" y="3559683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1174" y="3559683"/>
                <a:ext cx="1234184" cy="683264"/>
              </a:xfrm>
              <a:prstGeom prst="rect">
                <a:avLst/>
              </a:prstGeom>
              <a:blipFill>
                <a:blip r:embed="rId11"/>
                <a:stretch>
                  <a:fillRect b="-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97C7066-8C67-7EDC-C86E-ED8ED0699301}"/>
              </a:ext>
            </a:extLst>
          </p:cNvPr>
          <p:cNvSpPr/>
          <p:nvPr/>
        </p:nvSpPr>
        <p:spPr>
          <a:xfrm>
            <a:off x="3708224" y="3303665"/>
            <a:ext cx="549174" cy="3186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2BCED-7829-B9E9-5D17-E73A7593A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8667"/>
          <a:stretch/>
        </p:blipFill>
        <p:spPr>
          <a:xfrm>
            <a:off x="852145" y="4763992"/>
            <a:ext cx="3102427" cy="1592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9F592-6310-95C9-53D3-A23BF205C6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898" t="42767" r="24802" b="9501"/>
          <a:stretch/>
        </p:blipFill>
        <p:spPr>
          <a:xfrm>
            <a:off x="4355976" y="4763992"/>
            <a:ext cx="3208956" cy="1592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/>
              <p:nvPr/>
            </p:nvSpPr>
            <p:spPr bwMode="auto">
              <a:xfrm>
                <a:off x="1312626" y="4305530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決定了反射波強度，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決定了透射波強度。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626" y="4305530"/>
                <a:ext cx="7056759" cy="369332"/>
              </a:xfrm>
              <a:prstGeom prst="rect">
                <a:avLst/>
              </a:prstGeom>
              <a:blipFill>
                <a:blip r:embed="rId14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/>
              <p:nvPr/>
            </p:nvSpPr>
            <p:spPr bwMode="auto">
              <a:xfrm>
                <a:off x="5553222" y="1369631"/>
                <a:ext cx="2552237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3222" y="1369631"/>
                <a:ext cx="2552237" cy="378245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/>
              <p:nvPr/>
            </p:nvSpPr>
            <p:spPr bwMode="auto">
              <a:xfrm>
                <a:off x="5553222" y="1827979"/>
                <a:ext cx="157716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𝑖𝑞𝑇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3222" y="1827979"/>
                <a:ext cx="1577163" cy="378245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/>
              <p:nvPr/>
            </p:nvSpPr>
            <p:spPr bwMode="auto">
              <a:xfrm>
                <a:off x="6716936" y="3557741"/>
                <a:ext cx="14615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6936" y="3557741"/>
                <a:ext cx="1461554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0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/>
      <p:bldP spid="10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10902</TotalTime>
  <Words>2352</Words>
  <Application>Microsoft Macintosh PowerPoint</Application>
  <PresentationFormat>On-screen Show (4:3)</PresentationFormat>
  <Paragraphs>342</Paragraphs>
  <Slides>72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623</cp:revision>
  <cp:lastPrinted>2024-11-27T07:48:29Z</cp:lastPrinted>
  <dcterms:created xsi:type="dcterms:W3CDTF">2008-03-17T12:32:20Z</dcterms:created>
  <dcterms:modified xsi:type="dcterms:W3CDTF">2024-12-03T02:22:20Z</dcterms:modified>
</cp:coreProperties>
</file>