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450" r:id="rId2"/>
    <p:sldId id="455" r:id="rId3"/>
    <p:sldId id="762" r:id="rId4"/>
    <p:sldId id="788" r:id="rId5"/>
    <p:sldId id="452" r:id="rId6"/>
    <p:sldId id="475" r:id="rId7"/>
    <p:sldId id="838" r:id="rId8"/>
    <p:sldId id="840" r:id="rId9"/>
    <p:sldId id="454" r:id="rId10"/>
    <p:sldId id="261" r:id="rId11"/>
    <p:sldId id="728" r:id="rId12"/>
    <p:sldId id="739" r:id="rId13"/>
    <p:sldId id="839" r:id="rId14"/>
    <p:sldId id="403" r:id="rId15"/>
    <p:sldId id="837" r:id="rId16"/>
    <p:sldId id="770" r:id="rId17"/>
    <p:sldId id="453" r:id="rId18"/>
    <p:sldId id="264" r:id="rId19"/>
    <p:sldId id="357" r:id="rId20"/>
    <p:sldId id="402" r:id="rId21"/>
    <p:sldId id="550" r:id="rId22"/>
    <p:sldId id="553" r:id="rId23"/>
    <p:sldId id="735" r:id="rId24"/>
    <p:sldId id="737" r:id="rId25"/>
    <p:sldId id="733" r:id="rId26"/>
    <p:sldId id="734" r:id="rId27"/>
    <p:sldId id="308" r:id="rId28"/>
    <p:sldId id="531" r:id="rId29"/>
    <p:sldId id="530" r:id="rId30"/>
    <p:sldId id="347" r:id="rId31"/>
    <p:sldId id="356" r:id="rId32"/>
    <p:sldId id="841" r:id="rId33"/>
    <p:sldId id="713" r:id="rId34"/>
    <p:sldId id="532" r:id="rId35"/>
    <p:sldId id="714" r:id="rId36"/>
    <p:sldId id="715" r:id="rId37"/>
    <p:sldId id="736" r:id="rId38"/>
    <p:sldId id="842" r:id="rId39"/>
    <p:sldId id="843" r:id="rId40"/>
    <p:sldId id="844" r:id="rId41"/>
    <p:sldId id="763" r:id="rId42"/>
    <p:sldId id="764" r:id="rId43"/>
    <p:sldId id="769" r:id="rId44"/>
    <p:sldId id="768" r:id="rId45"/>
    <p:sldId id="765" r:id="rId46"/>
    <p:sldId id="766" r:id="rId47"/>
    <p:sldId id="767" r:id="rId48"/>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68" autoAdjust="0"/>
    <p:restoredTop sz="92577" autoAdjust="0"/>
  </p:normalViewPr>
  <p:slideViewPr>
    <p:cSldViewPr>
      <p:cViewPr varScale="1">
        <p:scale>
          <a:sx n="115" d="100"/>
          <a:sy n="115" d="100"/>
        </p:scale>
        <p:origin x="1704" y="488"/>
      </p:cViewPr>
      <p:guideLst>
        <p:guide orient="horz" pos="2160"/>
        <p:guide pos="2880"/>
      </p:guideLst>
    </p:cSldViewPr>
  </p:slideViewPr>
  <p:notesTextViewPr>
    <p:cViewPr>
      <p:scale>
        <a:sx n="100" d="100"/>
        <a:sy n="100" d="100"/>
      </p:scale>
      <p:origin x="0" y="0"/>
    </p:cViewPr>
  </p:notesTextViewPr>
  <p:notesViewPr>
    <p:cSldViewPr>
      <p:cViewPr varScale="1">
        <p:scale>
          <a:sx n="47" d="100"/>
          <a:sy n="47" d="100"/>
        </p:scale>
        <p:origin x="-2705"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5BCBC6-81F6-E04C-ABC9-9435B9256EC4}" type="datetimeFigureOut">
              <a:rPr lang="en-US" altLang="zh-TW" smtClean="0"/>
              <a:t>3/10/25</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1C796E-C419-B146-B046-18055E55D491}" type="slidenum">
              <a:rPr lang="en-US" altLang="zh-TW" smtClean="0"/>
              <a:t>‹#›</a:t>
            </a:fld>
            <a:endParaRPr lang="zh-TW" altLang="en-US"/>
          </a:p>
        </p:txBody>
      </p:sp>
    </p:spTree>
    <p:extLst>
      <p:ext uri="{BB962C8B-B14F-4D97-AF65-F5344CB8AC3E}">
        <p14:creationId xmlns:p14="http://schemas.microsoft.com/office/powerpoint/2010/main" val="1435263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08BA50-4C98-439F-81E2-EA763F41A8A1}" type="datetimeFigureOut">
              <a:rPr lang="zh-TW" altLang="en-US" smtClean="0"/>
              <a:t>2025/3/10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A3181-AF47-48B8-B17A-28BC6B5E9B68}" type="slidenum">
              <a:rPr lang="zh-TW" altLang="en-US" smtClean="0"/>
              <a:t>‹#›</a:t>
            </a:fld>
            <a:endParaRPr lang="zh-TW" altLang="en-US"/>
          </a:p>
        </p:txBody>
      </p:sp>
    </p:spTree>
    <p:extLst>
      <p:ext uri="{BB962C8B-B14F-4D97-AF65-F5344CB8AC3E}">
        <p14:creationId xmlns:p14="http://schemas.microsoft.com/office/powerpoint/2010/main" val="2849232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B3E33EA-274C-4C07-9E08-77367B00C6E7}" type="slidenum">
              <a:rPr lang="en-US" altLang="zh-TW"/>
              <a:pPr>
                <a:defRPr/>
              </a:pPr>
              <a:t>‹#›</a:t>
            </a:fld>
            <a:endParaRPr lang="en-US" altLang="zh-TW"/>
          </a:p>
        </p:txBody>
      </p:sp>
    </p:spTree>
    <p:extLst>
      <p:ext uri="{BB962C8B-B14F-4D97-AF65-F5344CB8AC3E}">
        <p14:creationId xmlns:p14="http://schemas.microsoft.com/office/powerpoint/2010/main" val="260181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816A80C-A7F0-4FF3-B606-C9FD70851B6A}" type="slidenum">
              <a:rPr lang="en-US" altLang="zh-TW"/>
              <a:pPr>
                <a:defRPr/>
              </a:pPr>
              <a:t>‹#›</a:t>
            </a:fld>
            <a:endParaRPr lang="en-US" altLang="zh-TW"/>
          </a:p>
        </p:txBody>
      </p:sp>
    </p:spTree>
    <p:extLst>
      <p:ext uri="{BB962C8B-B14F-4D97-AF65-F5344CB8AC3E}">
        <p14:creationId xmlns:p14="http://schemas.microsoft.com/office/powerpoint/2010/main" val="306077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817CB59-C8FC-40E8-9D16-D30F79084473}" type="slidenum">
              <a:rPr lang="en-US" altLang="zh-TW"/>
              <a:pPr>
                <a:defRPr/>
              </a:pPr>
              <a:t>‹#›</a:t>
            </a:fld>
            <a:endParaRPr lang="en-US" altLang="zh-TW"/>
          </a:p>
        </p:txBody>
      </p:sp>
    </p:spTree>
    <p:extLst>
      <p:ext uri="{BB962C8B-B14F-4D97-AF65-F5344CB8AC3E}">
        <p14:creationId xmlns:p14="http://schemas.microsoft.com/office/powerpoint/2010/main" val="3786427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C3D0DF4-3CB8-4D43-89DF-009E56FB6E61}" type="slidenum">
              <a:rPr lang="en-US" altLang="zh-TW"/>
              <a:pPr>
                <a:defRPr/>
              </a:pPr>
              <a:t>‹#›</a:t>
            </a:fld>
            <a:endParaRPr lang="en-US" altLang="zh-TW"/>
          </a:p>
        </p:txBody>
      </p:sp>
    </p:spTree>
    <p:extLst>
      <p:ext uri="{BB962C8B-B14F-4D97-AF65-F5344CB8AC3E}">
        <p14:creationId xmlns:p14="http://schemas.microsoft.com/office/powerpoint/2010/main" val="1377203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105AC54-FF7B-4B23-A5D8-0967551E94A9}" type="slidenum">
              <a:rPr lang="en-US" altLang="zh-TW"/>
              <a:pPr>
                <a:defRPr/>
              </a:pPr>
              <a:t>‹#›</a:t>
            </a:fld>
            <a:endParaRPr lang="en-US" altLang="zh-TW"/>
          </a:p>
        </p:txBody>
      </p:sp>
    </p:spTree>
    <p:extLst>
      <p:ext uri="{BB962C8B-B14F-4D97-AF65-F5344CB8AC3E}">
        <p14:creationId xmlns:p14="http://schemas.microsoft.com/office/powerpoint/2010/main" val="263390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C0CB484-AA10-43CB-BFC4-5F6278340709}" type="slidenum">
              <a:rPr lang="en-US" altLang="zh-TW"/>
              <a:pPr>
                <a:defRPr/>
              </a:pPr>
              <a:t>‹#›</a:t>
            </a:fld>
            <a:endParaRPr lang="en-US" altLang="zh-TW"/>
          </a:p>
        </p:txBody>
      </p:sp>
    </p:spTree>
    <p:extLst>
      <p:ext uri="{BB962C8B-B14F-4D97-AF65-F5344CB8AC3E}">
        <p14:creationId xmlns:p14="http://schemas.microsoft.com/office/powerpoint/2010/main" val="406700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B400CA6E-5981-4C27-B9BB-BDB6CF6C9855}" type="slidenum">
              <a:rPr lang="en-US" altLang="zh-TW"/>
              <a:pPr>
                <a:defRPr/>
              </a:pPr>
              <a:t>‹#›</a:t>
            </a:fld>
            <a:endParaRPr lang="en-US" altLang="zh-TW"/>
          </a:p>
        </p:txBody>
      </p:sp>
    </p:spTree>
    <p:extLst>
      <p:ext uri="{BB962C8B-B14F-4D97-AF65-F5344CB8AC3E}">
        <p14:creationId xmlns:p14="http://schemas.microsoft.com/office/powerpoint/2010/main" val="428398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6AC5FCF2-18F8-4CD8-911B-082FB927DC09}" type="slidenum">
              <a:rPr lang="en-US" altLang="zh-TW"/>
              <a:pPr>
                <a:defRPr/>
              </a:pPr>
              <a:t>‹#›</a:t>
            </a:fld>
            <a:endParaRPr lang="en-US" altLang="zh-TW"/>
          </a:p>
        </p:txBody>
      </p:sp>
    </p:spTree>
    <p:extLst>
      <p:ext uri="{BB962C8B-B14F-4D97-AF65-F5344CB8AC3E}">
        <p14:creationId xmlns:p14="http://schemas.microsoft.com/office/powerpoint/2010/main" val="4027563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38DF74C7-5EEF-4DBD-8A31-597B88DD163B}" type="slidenum">
              <a:rPr lang="en-US" altLang="zh-TW"/>
              <a:pPr>
                <a:defRPr/>
              </a:pPr>
              <a:t>‹#›</a:t>
            </a:fld>
            <a:endParaRPr lang="en-US" altLang="zh-TW"/>
          </a:p>
        </p:txBody>
      </p:sp>
    </p:spTree>
    <p:extLst>
      <p:ext uri="{BB962C8B-B14F-4D97-AF65-F5344CB8AC3E}">
        <p14:creationId xmlns:p14="http://schemas.microsoft.com/office/powerpoint/2010/main" val="71755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B31B13E-CAB2-475F-BE24-8B3D749C6AE5}" type="slidenum">
              <a:rPr lang="en-US" altLang="zh-TW"/>
              <a:pPr>
                <a:defRPr/>
              </a:pPr>
              <a:t>‹#›</a:t>
            </a:fld>
            <a:endParaRPr lang="en-US" altLang="zh-TW"/>
          </a:p>
        </p:txBody>
      </p:sp>
    </p:spTree>
    <p:extLst>
      <p:ext uri="{BB962C8B-B14F-4D97-AF65-F5344CB8AC3E}">
        <p14:creationId xmlns:p14="http://schemas.microsoft.com/office/powerpoint/2010/main" val="239050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437BEEA-EC72-4410-949F-26E4806A7EF2}" type="slidenum">
              <a:rPr lang="en-US" altLang="zh-TW"/>
              <a:pPr>
                <a:defRPr/>
              </a:pPr>
              <a:t>‹#›</a:t>
            </a:fld>
            <a:endParaRPr lang="en-US" altLang="zh-TW"/>
          </a:p>
        </p:txBody>
      </p:sp>
    </p:spTree>
    <p:extLst>
      <p:ext uri="{BB962C8B-B14F-4D97-AF65-F5344CB8AC3E}">
        <p14:creationId xmlns:p14="http://schemas.microsoft.com/office/powerpoint/2010/main" val="3360423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新細明體" pitchFamily="18" charset="-120"/>
              </a:defRPr>
            </a:lvl1pPr>
          </a:lstStyle>
          <a:p>
            <a:pPr>
              <a:defRPr/>
            </a:pPr>
            <a:fld id="{3FA8A8C3-0448-47E9-8EA0-EF90D9878E5F}"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3" Type="http://schemas.openxmlformats.org/officeDocument/2006/relationships/image" Target="../media/image150.png"/><Relationship Id="rId3" Type="http://schemas.openxmlformats.org/officeDocument/2006/relationships/image" Target="../media/image181.png"/><Relationship Id="rId2" Type="http://schemas.openxmlformats.org/officeDocument/2006/relationships/image" Target="../media/image22.jpeg"/><Relationship Id="rId16" Type="http://schemas.openxmlformats.org/officeDocument/2006/relationships/image" Target="../media/image220.png"/><Relationship Id="rId1" Type="http://schemas.openxmlformats.org/officeDocument/2006/relationships/slideLayout" Target="../slideLayouts/slideLayout7.xml"/><Relationship Id="rId15" Type="http://schemas.openxmlformats.org/officeDocument/2006/relationships/image" Target="../media/image201.png"/><Relationship Id="rId14" Type="http://schemas.openxmlformats.org/officeDocument/2006/relationships/image" Target="../media/image16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10.jpe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3.tiff"/><Relationship Id="rId4" Type="http://schemas.openxmlformats.org/officeDocument/2006/relationships/image" Target="../media/image6.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7.jpeg"/><Relationship Id="rId7" Type="http://schemas.openxmlformats.org/officeDocument/2006/relationships/image" Target="../media/image26.png"/><Relationship Id="rId2"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291.png"/></Relationships>
</file>

<file path=ppt/slides/_rels/slide1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file:///upload.wikimedia.org/wikipedia/commons/4/44/Human-Infrared.jpg" TargetMode="Externa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hyperlink" Target="file:///upload.wikimedia.org/wikipedia/commons/9/9b/Human-Visible.jp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7" Type="http://schemas.openxmlformats.org/officeDocument/2006/relationships/image" Target="../media/image406.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333.png"/></Relationships>
</file>

<file path=ppt/slides/_rels/slide2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32.png"/><Relationship Id="rId4" Type="http://schemas.openxmlformats.org/officeDocument/2006/relationships/image" Target="../media/image421.png"/></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Limestone" TargetMode="External"/><Relationship Id="rId3" Type="http://schemas.openxmlformats.org/officeDocument/2006/relationships/hyperlink" Target="https://en.wikipedia.org/wiki/Anodized" TargetMode="External"/><Relationship Id="rId7" Type="http://schemas.openxmlformats.org/officeDocument/2006/relationships/hyperlink" Target="https://en.wikipedia.org/wiki/Ice" TargetMode="External"/><Relationship Id="rId2" Type="http://schemas.openxmlformats.org/officeDocument/2006/relationships/hyperlink" Target="https://en.wikipedia.org/wiki/Aluminum_foil" TargetMode="External"/><Relationship Id="rId1" Type="http://schemas.openxmlformats.org/officeDocument/2006/relationships/slideLayout" Target="../slideLayouts/slideLayout7.xml"/><Relationship Id="rId6" Type="http://schemas.openxmlformats.org/officeDocument/2006/relationships/hyperlink" Target="https://en.wikipedia.org/wiki/Glass#Silicate_glass" TargetMode="External"/><Relationship Id="rId11" Type="http://schemas.openxmlformats.org/officeDocument/2006/relationships/hyperlink" Target="https://en.wikipedia.org/wiki/Water" TargetMode="External"/><Relationship Id="rId5" Type="http://schemas.openxmlformats.org/officeDocument/2006/relationships/hyperlink" Target="https://en.wikipedia.org/wiki/Copper" TargetMode="External"/><Relationship Id="rId10" Type="http://schemas.openxmlformats.org/officeDocument/2006/relationships/hyperlink" Target="https://en.wikipedia.org/wiki/Silver" TargetMode="External"/><Relationship Id="rId4" Type="http://schemas.openxmlformats.org/officeDocument/2006/relationships/hyperlink" Target="https://en.wikipedia.org/wiki/Asphalt" TargetMode="External"/><Relationship Id="rId9" Type="http://schemas.openxmlformats.org/officeDocument/2006/relationships/hyperlink" Target="https://en.wikipedia.org/wiki/Plast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4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0.png"/><Relationship Id="rId4" Type="http://schemas.openxmlformats.org/officeDocument/2006/relationships/image" Target="../media/image460.png"/></Relationships>
</file>

<file path=ppt/slides/_rels/slide32.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7.jpeg"/><Relationship Id="rId7" Type="http://schemas.openxmlformats.org/officeDocument/2006/relationships/image" Target="../media/image26.png"/><Relationship Id="rId2"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291.pn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18" Type="http://schemas.openxmlformats.org/officeDocument/2006/relationships/image" Target="../media/image560.png"/><Relationship Id="rId3" Type="http://schemas.openxmlformats.org/officeDocument/2006/relationships/image" Target="../media/image55.png"/><Relationship Id="rId7" Type="http://schemas.openxmlformats.org/officeDocument/2006/relationships/image" Target="../media/image57.png"/><Relationship Id="rId17" Type="http://schemas.openxmlformats.org/officeDocument/2006/relationships/image" Target="../media/image561.png"/><Relationship Id="rId2" Type="http://schemas.openxmlformats.org/officeDocument/2006/relationships/image" Target="../media/image49.png"/><Relationship Id="rId16" Type="http://schemas.openxmlformats.org/officeDocument/2006/relationships/image" Target="../media/image5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5.jpeg"/><Relationship Id="rId19"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3" Type="http://schemas.openxmlformats.org/officeDocument/2006/relationships/image" Target="../media/image63.png"/><Relationship Id="rId3" Type="http://schemas.openxmlformats.org/officeDocument/2006/relationships/image" Target="../media/image27.jpeg"/><Relationship Id="rId12" Type="http://schemas.openxmlformats.org/officeDocument/2006/relationships/image" Target="../media/image62.png"/><Relationship Id="rId17" Type="http://schemas.openxmlformats.org/officeDocument/2006/relationships/image" Target="../media/image66.png"/><Relationship Id="rId2" Type="http://schemas.openxmlformats.org/officeDocument/2006/relationships/image" Target="../media/image590.png"/><Relationship Id="rId16" Type="http://schemas.openxmlformats.org/officeDocument/2006/relationships/image" Target="../media/image60.tiff"/><Relationship Id="rId1" Type="http://schemas.openxmlformats.org/officeDocument/2006/relationships/slideLayout" Target="../slideLayouts/slideLayout7.xml"/><Relationship Id="rId11" Type="http://schemas.openxmlformats.org/officeDocument/2006/relationships/image" Target="../media/image57.png"/><Relationship Id="rId15" Type="http://schemas.openxmlformats.org/officeDocument/2006/relationships/image" Target="../media/image65.png"/><Relationship Id="rId10" Type="http://schemas.openxmlformats.org/officeDocument/2006/relationships/image" Target="../media/image610.png"/><Relationship Id="rId4" Type="http://schemas.openxmlformats.org/officeDocument/2006/relationships/image" Target="../media/image59.jpeg"/><Relationship Id="rId14" Type="http://schemas.openxmlformats.org/officeDocument/2006/relationships/image" Target="../media/image64.png"/></Relationships>
</file>

<file path=ppt/slides/_rels/slide36.xml.rels><?xml version="1.0" encoding="UTF-8" standalone="yes"?>
<Relationships xmlns="http://schemas.openxmlformats.org/package/2006/relationships"><Relationship Id="rId7" Type="http://schemas.openxmlformats.org/officeDocument/2006/relationships/image" Target="../media/image68.png"/><Relationship Id="rId2" Type="http://schemas.openxmlformats.org/officeDocument/2006/relationships/image" Target="../media/image60.tiff"/><Relationship Id="rId1" Type="http://schemas.openxmlformats.org/officeDocument/2006/relationships/slideLayout" Target="../slideLayouts/slideLayout7.xml"/><Relationship Id="rId6" Type="http://schemas.openxmlformats.org/officeDocument/2006/relationships/image" Target="../media/image61.wmf"/><Relationship Id="rId11" Type="http://schemas.openxmlformats.org/officeDocument/2006/relationships/image" Target="../media/image69.png"/><Relationship Id="rId5" Type="http://schemas.openxmlformats.org/officeDocument/2006/relationships/oleObject" Target="../embeddings/oleObject1.bin"/><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1.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jpeg"/><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0CO"/>
          <p:cNvPicPr>
            <a:picLocks noChangeAspect="1" noChangeArrowheads="1"/>
          </p:cNvPicPr>
          <p:nvPr/>
        </p:nvPicPr>
        <p:blipFill rotWithShape="1">
          <a:blip r:embed="rId2">
            <a:extLst>
              <a:ext uri="{28A0092B-C50C-407E-A947-70E740481C1C}">
                <a14:useLocalDpi xmlns:a14="http://schemas.microsoft.com/office/drawing/2010/main" val="0"/>
              </a:ext>
            </a:extLst>
          </a:blip>
          <a:srcRect b="3741"/>
          <a:stretch/>
        </p:blipFill>
        <p:spPr bwMode="auto">
          <a:xfrm>
            <a:off x="969530" y="1739804"/>
            <a:ext cx="3310649" cy="320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p:cNvSpPr txBox="1">
            <a:spLocks noChangeArrowheads="1"/>
          </p:cNvSpPr>
          <p:nvPr/>
        </p:nvSpPr>
        <p:spPr bwMode="auto">
          <a:xfrm>
            <a:off x="1475656" y="1107431"/>
            <a:ext cx="6698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熱輻射</a:t>
            </a:r>
            <a:r>
              <a:rPr lang="en-US" altLang="zh-TW" sz="1800" dirty="0">
                <a:solidFill>
                  <a:srgbClr val="FF0000"/>
                </a:solidFill>
              </a:rPr>
              <a:t> </a:t>
            </a:r>
            <a:r>
              <a:rPr lang="en-US" altLang="zh-TW" sz="1800" dirty="0">
                <a:solidFill>
                  <a:srgbClr val="FF0000"/>
                </a:solidFill>
                <a:latin typeface="+mj-lt"/>
              </a:rPr>
              <a:t>Thermal Radiation</a:t>
            </a:r>
            <a:r>
              <a:rPr lang="zh-TW" altLang="en-US" sz="1800" dirty="0">
                <a:solidFill>
                  <a:srgbClr val="FF0000"/>
                </a:solidFill>
              </a:rPr>
              <a:t>（三種導熱方式中唯一不需要接觸者！）</a:t>
            </a:r>
          </a:p>
        </p:txBody>
      </p:sp>
      <p:pic>
        <p:nvPicPr>
          <p:cNvPr id="2052" name="Picture 4" descr="heat4"/>
          <p:cNvPicPr>
            <a:picLocks noChangeAspect="1" noChangeArrowheads="1"/>
          </p:cNvPicPr>
          <p:nvPr/>
        </p:nvPicPr>
        <p:blipFill>
          <a:blip r:embed="rId3">
            <a:extLst>
              <a:ext uri="{28A0092B-C50C-407E-A947-70E740481C1C}">
                <a14:useLocalDpi xmlns:a14="http://schemas.microsoft.com/office/drawing/2010/main" val="0"/>
              </a:ext>
            </a:extLst>
          </a:blip>
          <a:srcRect l="11794" t="11696" r="60846" b="8850"/>
          <a:stretch>
            <a:fillRect/>
          </a:stretch>
        </p:blipFill>
        <p:spPr bwMode="auto">
          <a:xfrm>
            <a:off x="4572000" y="1700808"/>
            <a:ext cx="3813810" cy="326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049824" y="5221015"/>
            <a:ext cx="6626632" cy="369332"/>
          </a:xfrm>
          <a:prstGeom prst="rect">
            <a:avLst/>
          </a:prstGeom>
        </p:spPr>
        <p:txBody>
          <a:bodyPr wrap="square">
            <a:spAutoFit/>
          </a:bodyPr>
          <a:lstStyle/>
          <a:p>
            <a:r>
              <a:rPr lang="zh-TW" altLang="en-US" dirty="0"/>
              <a:t>物體內原子的熱運動會放出電磁波 </a:t>
            </a:r>
            <a:r>
              <a:rPr lang="en-US" altLang="zh-TW" dirty="0">
                <a:latin typeface="+mj-lt"/>
              </a:rPr>
              <a:t>Electromagnetic wave</a:t>
            </a:r>
            <a:r>
              <a:rPr lang="zh-TW" altLang="en-US" dirty="0"/>
              <a:t>！</a:t>
            </a:r>
          </a:p>
        </p:txBody>
      </p:sp>
      <p:sp>
        <p:nvSpPr>
          <p:cNvPr id="3" name="文字方塊 2"/>
          <p:cNvSpPr txBox="1"/>
          <p:nvPr/>
        </p:nvSpPr>
        <p:spPr>
          <a:xfrm>
            <a:off x="2049824" y="5686167"/>
            <a:ext cx="6266592" cy="369332"/>
          </a:xfrm>
          <a:prstGeom prst="rect">
            <a:avLst/>
          </a:prstGeom>
          <a:noFill/>
        </p:spPr>
        <p:txBody>
          <a:bodyPr wrap="square" rtlCol="0">
            <a:spAutoFit/>
          </a:bodyPr>
          <a:lstStyle/>
          <a:p>
            <a:r>
              <a:rPr lang="zh-TW" altLang="en-US" dirty="0"/>
              <a:t>注意：電磁波無需介質即可傳播！因此可以隔空傳熱。</a:t>
            </a:r>
          </a:p>
        </p:txBody>
      </p:sp>
    </p:spTree>
    <p:extLst>
      <p:ext uri="{BB962C8B-B14F-4D97-AF65-F5344CB8AC3E}">
        <p14:creationId xmlns:p14="http://schemas.microsoft.com/office/powerpoint/2010/main" val="156114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黑體01"/>
          <p:cNvPicPr>
            <a:picLocks noChangeAspect="1" noChangeArrowheads="1"/>
          </p:cNvPicPr>
          <p:nvPr/>
        </p:nvPicPr>
        <p:blipFill>
          <a:blip r:embed="rId2">
            <a:extLst>
              <a:ext uri="{28A0092B-C50C-407E-A947-70E740481C1C}">
                <a14:useLocalDpi xmlns:a14="http://schemas.microsoft.com/office/drawing/2010/main" val="0"/>
              </a:ext>
            </a:extLst>
          </a:blip>
          <a:srcRect l="4314" t="8943"/>
          <a:stretch>
            <a:fillRect/>
          </a:stretch>
        </p:blipFill>
        <p:spPr bwMode="auto">
          <a:xfrm>
            <a:off x="706932" y="497012"/>
            <a:ext cx="64087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5"/>
          <p:cNvSpPr txBox="1">
            <a:spLocks noChangeArrowheads="1"/>
          </p:cNvSpPr>
          <p:nvPr/>
        </p:nvSpPr>
        <p:spPr bwMode="auto">
          <a:xfrm>
            <a:off x="679032" y="4610997"/>
            <a:ext cx="6480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當兩者達到熱平衡時，溫度相等。能量交換彼此抵消。 </a:t>
            </a:r>
          </a:p>
        </p:txBody>
      </p:sp>
      <p:sp>
        <p:nvSpPr>
          <p:cNvPr id="28677" name="Text Box 6"/>
          <p:cNvSpPr txBox="1">
            <a:spLocks noChangeArrowheads="1"/>
          </p:cNvSpPr>
          <p:nvPr/>
        </p:nvSpPr>
        <p:spPr bwMode="auto">
          <a:xfrm>
            <a:off x="656953" y="6015401"/>
            <a:ext cx="6408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而同一溫度時的空腔輻射只有一種（空腔是空的！）</a:t>
            </a:r>
          </a:p>
        </p:txBody>
      </p:sp>
      <p:sp>
        <p:nvSpPr>
          <p:cNvPr id="5127" name="文字方塊 6"/>
          <p:cNvSpPr txBox="1">
            <a:spLocks noChangeArrowheads="1"/>
          </p:cNvSpPr>
          <p:nvPr/>
        </p:nvSpPr>
        <p:spPr bwMode="auto">
          <a:xfrm>
            <a:off x="19124" y="4155953"/>
            <a:ext cx="9260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空腔幅射被黑體吸收的比例，因開口與黑體等面積，洽等於黑體幅射被空腔吸收的比例。</a:t>
            </a:r>
          </a:p>
        </p:txBody>
      </p:sp>
      <p:sp>
        <p:nvSpPr>
          <p:cNvPr id="5128" name="文字方塊 7"/>
          <p:cNvSpPr txBox="1">
            <a:spLocks noChangeArrowheads="1"/>
          </p:cNvSpPr>
          <p:nvPr/>
        </p:nvSpPr>
        <p:spPr bwMode="auto">
          <a:xfrm>
            <a:off x="689301" y="5064606"/>
            <a:ext cx="742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因此空腔幅射與黑體幅射總量相等。</a:t>
            </a:r>
          </a:p>
        </p:txBody>
      </p:sp>
      <p:sp>
        <p:nvSpPr>
          <p:cNvPr id="9" name="等腰三角形 8"/>
          <p:cNvSpPr/>
          <p:nvPr/>
        </p:nvSpPr>
        <p:spPr>
          <a:xfrm rot="16200000">
            <a:off x="4207369" y="568450"/>
            <a:ext cx="785813" cy="2786062"/>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等腰三角形 9"/>
          <p:cNvSpPr/>
          <p:nvPr/>
        </p:nvSpPr>
        <p:spPr>
          <a:xfrm rot="5400000">
            <a:off x="4278807" y="568449"/>
            <a:ext cx="785813" cy="278606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向左箭號 10"/>
          <p:cNvSpPr/>
          <p:nvPr/>
        </p:nvSpPr>
        <p:spPr>
          <a:xfrm>
            <a:off x="4207370" y="1854324"/>
            <a:ext cx="357187" cy="21431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向右箭號 11"/>
          <p:cNvSpPr/>
          <p:nvPr/>
        </p:nvSpPr>
        <p:spPr>
          <a:xfrm>
            <a:off x="4778870" y="1854324"/>
            <a:ext cx="357187" cy="21431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a:spLocks noChangeArrowheads="1"/>
          </p:cNvSpPr>
          <p:nvPr/>
        </p:nvSpPr>
        <p:spPr bwMode="auto">
          <a:xfrm>
            <a:off x="622344" y="6447510"/>
            <a:ext cx="73117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所以，所有黑體，不論材質，同一溫度時發出的熱輻射都一樣！</a:t>
            </a:r>
          </a:p>
        </p:txBody>
      </p:sp>
      <p:sp>
        <p:nvSpPr>
          <p:cNvPr id="18" name="Text Box 3"/>
          <p:cNvSpPr txBox="1">
            <a:spLocks noChangeArrowheads="1"/>
          </p:cNvSpPr>
          <p:nvPr/>
        </p:nvSpPr>
        <p:spPr bwMode="auto">
          <a:xfrm>
            <a:off x="706932" y="78147"/>
            <a:ext cx="8183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None/>
            </a:pPr>
            <a:r>
              <a:rPr lang="zh-TW" altLang="en-US" sz="1800" dirty="0"/>
              <a:t>將一空腔輻射，及一個與其開口同面積的黑體輻射放在一起！</a:t>
            </a:r>
          </a:p>
        </p:txBody>
      </p:sp>
      <mc:AlternateContent xmlns:mc="http://schemas.openxmlformats.org/markup-compatibility/2006" xmlns:a14="http://schemas.microsoft.com/office/drawing/2010/main">
        <mc:Choice Requires="a14">
          <p:sp>
            <p:nvSpPr>
              <p:cNvPr id="19" name="Text Box 3"/>
              <p:cNvSpPr txBox="1">
                <a:spLocks noChangeArrowheads="1"/>
              </p:cNvSpPr>
              <p:nvPr/>
            </p:nvSpPr>
            <p:spPr bwMode="auto">
              <a:xfrm>
                <a:off x="667178" y="5570517"/>
                <a:ext cx="615099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chemeClr val="tx1"/>
                    </a:solidFill>
                  </a:rPr>
                  <a:t>溫度為</a:t>
                </a:r>
                <a14:m>
                  <m:oMath xmlns:m="http://schemas.openxmlformats.org/officeDocument/2006/math">
                    <m:r>
                      <a:rPr lang="en-US" altLang="zh-TW" sz="1800" i="1">
                        <a:solidFill>
                          <a:schemeClr val="tx1"/>
                        </a:solidFill>
                        <a:latin typeface="Cambria Math"/>
                      </a:rPr>
                      <m:t>𝑇</m:t>
                    </m:r>
                  </m:oMath>
                </a14:m>
                <a:r>
                  <a:rPr lang="zh-TW" altLang="en-US" sz="1800" dirty="0">
                    <a:solidFill>
                      <a:schemeClr val="tx1"/>
                    </a:solidFill>
                  </a:rPr>
                  <a:t>的空腔輻射，及溫度為</a:t>
                </a:r>
                <a14:m>
                  <m:oMath xmlns:m="http://schemas.openxmlformats.org/officeDocument/2006/math">
                    <m:r>
                      <a:rPr lang="en-US" altLang="zh-TW" sz="1800" i="1">
                        <a:solidFill>
                          <a:schemeClr val="tx1"/>
                        </a:solidFill>
                        <a:latin typeface="Cambria Math"/>
                      </a:rPr>
                      <m:t>𝑇</m:t>
                    </m:r>
                  </m:oMath>
                </a14:m>
                <a:r>
                  <a:rPr lang="zh-TW" altLang="en-US" sz="1800" dirty="0">
                    <a:solidFill>
                      <a:schemeClr val="tx1"/>
                    </a:solidFill>
                  </a:rPr>
                  <a:t>的黑體之輻射完全相同！</a:t>
                </a:r>
              </a:p>
            </p:txBody>
          </p:sp>
        </mc:Choice>
        <mc:Fallback xmlns="">
          <p:sp>
            <p:nvSpPr>
              <p:cNvPr id="19" name="Text Box 3"/>
              <p:cNvSpPr txBox="1">
                <a:spLocks noRot="1" noChangeAspect="1" noMove="1" noResize="1" noEditPoints="1" noAdjustHandles="1" noChangeArrowheads="1" noChangeShapeType="1" noTextEdit="1"/>
              </p:cNvSpPr>
              <p:nvPr/>
            </p:nvSpPr>
            <p:spPr bwMode="auto">
              <a:xfrm>
                <a:off x="667178" y="5570517"/>
                <a:ext cx="6150992" cy="369332"/>
              </a:xfrm>
              <a:prstGeom prst="rect">
                <a:avLst/>
              </a:prstGeom>
              <a:blipFill>
                <a:blip r:embed="rId3"/>
                <a:stretch>
                  <a:fillRect l="-82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5EAAE3-40AA-824B-A542-0A841F8F20C3}"/>
                  </a:ext>
                </a:extLst>
              </p:cNvPr>
              <p:cNvSpPr txBox="1"/>
              <p:nvPr/>
            </p:nvSpPr>
            <p:spPr>
              <a:xfrm>
                <a:off x="5864735" y="1119863"/>
                <a:ext cx="948914" cy="339580"/>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5" name="TextBox 4">
                <a:extLst>
                  <a:ext uri="{FF2B5EF4-FFF2-40B4-BE49-F238E27FC236}">
                    <a16:creationId xmlns:a16="http://schemas.microsoft.com/office/drawing/2014/main" id="{AE5EAAE3-40AA-824B-A542-0A841F8F20C3}"/>
                  </a:ext>
                </a:extLst>
              </p:cNvPr>
              <p:cNvSpPr txBox="1">
                <a:spLocks noRot="1" noChangeAspect="1" noMove="1" noResize="1" noEditPoints="1" noAdjustHandles="1" noChangeArrowheads="1" noChangeShapeType="1" noTextEdit="1"/>
              </p:cNvSpPr>
              <p:nvPr/>
            </p:nvSpPr>
            <p:spPr>
              <a:xfrm>
                <a:off x="5864735" y="1119863"/>
                <a:ext cx="948914" cy="339580"/>
              </a:xfrm>
              <a:prstGeom prst="rect">
                <a:avLst/>
              </a:prstGeom>
              <a:blipFill>
                <a:blip r:embed="rId13"/>
                <a:stretch>
                  <a:fillRect l="-5263" r="-5263" b="-2963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D0ED076-0139-7E4C-B508-67B5AAC9D109}"/>
                  </a:ext>
                </a:extLst>
              </p:cNvPr>
              <p:cNvSpPr txBox="1"/>
              <p:nvPr/>
            </p:nvSpPr>
            <p:spPr>
              <a:xfrm>
                <a:off x="3615643" y="1119863"/>
                <a:ext cx="948914" cy="34131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smtClean="0">
                              <a:latin typeface="Cambria Math" panose="02040503050406030204" pitchFamily="18" charset="0"/>
                              <a:ea typeface="+mj-ea"/>
                            </a:rPr>
                            <m:t>黑</m:t>
                          </m:r>
                        </m:sub>
                      </m:sSub>
                    </m:oMath>
                  </m:oMathPara>
                </a14:m>
                <a:endParaRPr lang="en-TW" dirty="0"/>
              </a:p>
            </p:txBody>
          </p:sp>
        </mc:Choice>
        <mc:Fallback xmlns="">
          <p:sp>
            <p:nvSpPr>
              <p:cNvPr id="20" name="TextBox 19">
                <a:extLst>
                  <a:ext uri="{FF2B5EF4-FFF2-40B4-BE49-F238E27FC236}">
                    <a16:creationId xmlns:a16="http://schemas.microsoft.com/office/drawing/2014/main" id="{CD0ED076-0139-7E4C-B508-67B5AAC9D109}"/>
                  </a:ext>
                </a:extLst>
              </p:cNvPr>
              <p:cNvSpPr txBox="1">
                <a:spLocks noRot="1" noChangeAspect="1" noMove="1" noResize="1" noEditPoints="1" noAdjustHandles="1" noChangeArrowheads="1" noChangeShapeType="1" noTextEdit="1"/>
              </p:cNvSpPr>
              <p:nvPr/>
            </p:nvSpPr>
            <p:spPr>
              <a:xfrm>
                <a:off x="3615643" y="1119863"/>
                <a:ext cx="948914" cy="341312"/>
              </a:xfrm>
              <a:prstGeom prst="rect">
                <a:avLst/>
              </a:prstGeom>
              <a:blipFill>
                <a:blip r:embed="rId14"/>
                <a:stretch>
                  <a:fillRect l="-5263" r="-6579" b="-2857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24682F5-7F5A-044B-A759-2CE37127C989}"/>
                  </a:ext>
                </a:extLst>
              </p:cNvPr>
              <p:cNvSpPr txBox="1"/>
              <p:nvPr/>
            </p:nvSpPr>
            <p:spPr>
              <a:xfrm>
                <a:off x="6354386" y="4614113"/>
                <a:ext cx="2482004"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𝑎</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黑</m:t>
                          </m:r>
                        </m:sub>
                      </m:sSub>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1" name="TextBox 20">
                <a:extLst>
                  <a:ext uri="{FF2B5EF4-FFF2-40B4-BE49-F238E27FC236}">
                    <a16:creationId xmlns:a16="http://schemas.microsoft.com/office/drawing/2014/main" id="{624682F5-7F5A-044B-A759-2CE37127C989}"/>
                  </a:ext>
                </a:extLst>
              </p:cNvPr>
              <p:cNvSpPr txBox="1">
                <a:spLocks noRot="1" noChangeAspect="1" noMove="1" noResize="1" noEditPoints="1" noAdjustHandles="1" noChangeArrowheads="1" noChangeShapeType="1" noTextEdit="1"/>
              </p:cNvSpPr>
              <p:nvPr/>
            </p:nvSpPr>
            <p:spPr>
              <a:xfrm>
                <a:off x="6354386" y="4614113"/>
                <a:ext cx="2482004" cy="341312"/>
              </a:xfrm>
              <a:prstGeom prst="rect">
                <a:avLst/>
              </a:prstGeom>
              <a:blipFill>
                <a:blip r:embed="rId15"/>
                <a:stretch>
                  <a:fillRect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19BADF-7F0D-5C42-8683-40BDA14D35C9}"/>
                  </a:ext>
                </a:extLst>
              </p:cNvPr>
              <p:cNvSpPr txBox="1"/>
              <p:nvPr/>
            </p:nvSpPr>
            <p:spPr>
              <a:xfrm>
                <a:off x="4431456" y="5093182"/>
                <a:ext cx="1664965"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黑</m:t>
                          </m:r>
                        </m:sub>
                      </m:sSub>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2" name="TextBox 21">
                <a:extLst>
                  <a:ext uri="{FF2B5EF4-FFF2-40B4-BE49-F238E27FC236}">
                    <a16:creationId xmlns:a16="http://schemas.microsoft.com/office/drawing/2014/main" id="{3219BADF-7F0D-5C42-8683-40BDA14D35C9}"/>
                  </a:ext>
                </a:extLst>
              </p:cNvPr>
              <p:cNvSpPr txBox="1">
                <a:spLocks noRot="1" noChangeAspect="1" noMove="1" noResize="1" noEditPoints="1" noAdjustHandles="1" noChangeArrowheads="1" noChangeShapeType="1" noTextEdit="1"/>
              </p:cNvSpPr>
              <p:nvPr/>
            </p:nvSpPr>
            <p:spPr>
              <a:xfrm>
                <a:off x="4431456" y="5093182"/>
                <a:ext cx="1664965" cy="341312"/>
              </a:xfrm>
              <a:prstGeom prst="rect">
                <a:avLst/>
              </a:prstGeom>
              <a:blipFill>
                <a:blip r:embed="rId16"/>
                <a:stretch>
                  <a:fillRect b="-3214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BF6A08B-A293-8426-0ACA-F8A2CB1FBC59}"/>
              </a:ext>
            </a:extLst>
          </p:cNvPr>
          <p:cNvSpPr txBox="1"/>
          <p:nvPr/>
        </p:nvSpPr>
        <p:spPr>
          <a:xfrm>
            <a:off x="705137" y="3390006"/>
            <a:ext cx="8179137" cy="369332"/>
          </a:xfrm>
          <a:prstGeom prst="rect">
            <a:avLst/>
          </a:prstGeom>
          <a:noFill/>
        </p:spPr>
        <p:txBody>
          <a:bodyPr wrap="square">
            <a:spAutoFit/>
          </a:bodyPr>
          <a:lstStyle/>
          <a:p>
            <a:r>
              <a:rPr lang="zh-TW" altLang="en-US" dirty="0"/>
              <a:t>從</a:t>
            </a:r>
            <a:r>
              <a:rPr lang="zh-TW" altLang="en-US" sz="1800" dirty="0"/>
              <a:t>開口放射出來的空腔幅射，一部分會照在</a:t>
            </a:r>
            <a:r>
              <a:rPr lang="zh-TW" altLang="en-US" sz="1800" dirty="0">
                <a:solidFill>
                  <a:srgbClr val="FF0000"/>
                </a:solidFill>
              </a:rPr>
              <a:t>黑體</a:t>
            </a:r>
            <a:r>
              <a:rPr lang="zh-TW" altLang="en-US" sz="1800" dirty="0"/>
              <a:t>上，被黑體</a:t>
            </a:r>
            <a:r>
              <a:rPr lang="zh-TW" altLang="en-US" dirty="0"/>
              <a:t>完全</a:t>
            </a:r>
            <a:r>
              <a:rPr lang="zh-TW" altLang="en-US" sz="1800" dirty="0"/>
              <a:t>吸收</a:t>
            </a:r>
            <a:r>
              <a:rPr lang="zh-TW" altLang="en-US" dirty="0"/>
              <a:t>。</a:t>
            </a:r>
            <a:endParaRPr lang="en-US" dirty="0"/>
          </a:p>
        </p:txBody>
      </p:sp>
      <p:sp>
        <p:nvSpPr>
          <p:cNvPr id="2" name="TextBox 1">
            <a:extLst>
              <a:ext uri="{FF2B5EF4-FFF2-40B4-BE49-F238E27FC236}">
                <a16:creationId xmlns:a16="http://schemas.microsoft.com/office/drawing/2014/main" id="{2005A4A5-81C7-E708-16A8-37E287D32D5B}"/>
              </a:ext>
            </a:extLst>
          </p:cNvPr>
          <p:cNvSpPr txBox="1"/>
          <p:nvPr/>
        </p:nvSpPr>
        <p:spPr>
          <a:xfrm>
            <a:off x="711605" y="3785063"/>
            <a:ext cx="8179137" cy="369332"/>
          </a:xfrm>
          <a:prstGeom prst="rect">
            <a:avLst/>
          </a:prstGeom>
          <a:noFill/>
        </p:spPr>
        <p:txBody>
          <a:bodyPr wrap="square">
            <a:spAutoFit/>
          </a:bodyPr>
          <a:lstStyle/>
          <a:p>
            <a:r>
              <a:rPr lang="zh-TW" altLang="en-US" dirty="0"/>
              <a:t>從黑體</a:t>
            </a:r>
            <a:r>
              <a:rPr lang="zh-TW" altLang="en-US" sz="1800" dirty="0"/>
              <a:t>放射出來的</a:t>
            </a:r>
            <a:r>
              <a:rPr lang="zh-TW" altLang="en-US" dirty="0"/>
              <a:t>黑體</a:t>
            </a:r>
            <a:r>
              <a:rPr lang="zh-TW" altLang="en-US" sz="1800" dirty="0"/>
              <a:t>幅射，一部分會照在</a:t>
            </a:r>
            <a:r>
              <a:rPr lang="zh-TW" altLang="en-US" dirty="0">
                <a:solidFill>
                  <a:srgbClr val="FF0000"/>
                </a:solidFill>
              </a:rPr>
              <a:t>開口</a:t>
            </a:r>
            <a:r>
              <a:rPr lang="zh-TW" altLang="en-US" sz="1800" dirty="0"/>
              <a:t>上，自然直接進入空腔被吸收</a:t>
            </a:r>
            <a:r>
              <a:rPr lang="zh-TW" altLang="en-US" dirty="0"/>
              <a:t>。</a:t>
            </a:r>
            <a:endParaRPr lang="en-US" dirty="0"/>
          </a:p>
        </p:txBody>
      </p:sp>
      <p:sp>
        <p:nvSpPr>
          <p:cNvPr id="6" name="Up-down Arrow 5">
            <a:extLst>
              <a:ext uri="{FF2B5EF4-FFF2-40B4-BE49-F238E27FC236}">
                <a16:creationId xmlns:a16="http://schemas.microsoft.com/office/drawing/2014/main" id="{449E12AC-5D9C-7A4C-1B2F-0D747614D202}"/>
              </a:ext>
            </a:extLst>
          </p:cNvPr>
          <p:cNvSpPr/>
          <p:nvPr/>
        </p:nvSpPr>
        <p:spPr>
          <a:xfrm>
            <a:off x="5263938" y="3665580"/>
            <a:ext cx="144016" cy="210391"/>
          </a:xfrm>
          <a:prstGeom prst="up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7"/>
                                        </p:tgtEl>
                                        <p:attrNameLst>
                                          <p:attrName>style.visibility</p:attrName>
                                        </p:attrNameLst>
                                      </p:cBhvr>
                                      <p:to>
                                        <p:strVal val="visible"/>
                                      </p:to>
                                    </p:set>
                                    <p:anim calcmode="lin" valueType="num">
                                      <p:cBhvr additive="base">
                                        <p:cTn id="49" dur="500" fill="hold"/>
                                        <p:tgtEl>
                                          <p:spTgt spid="5127"/>
                                        </p:tgtEl>
                                        <p:attrNameLst>
                                          <p:attrName>ppt_x</p:attrName>
                                        </p:attrNameLst>
                                      </p:cBhvr>
                                      <p:tavLst>
                                        <p:tav tm="0">
                                          <p:val>
                                            <p:strVal val="#ppt_x"/>
                                          </p:val>
                                        </p:tav>
                                        <p:tav tm="100000">
                                          <p:val>
                                            <p:strVal val="#ppt_x"/>
                                          </p:val>
                                        </p:tav>
                                      </p:tavLst>
                                    </p:anim>
                                    <p:anim calcmode="lin" valueType="num">
                                      <p:cBhvr additive="base">
                                        <p:cTn id="50"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124"/>
                                        </p:tgtEl>
                                        <p:attrNameLst>
                                          <p:attrName>style.visibility</p:attrName>
                                        </p:attrNameLst>
                                      </p:cBhvr>
                                      <p:to>
                                        <p:strVal val="visible"/>
                                      </p:to>
                                    </p:set>
                                    <p:anim calcmode="lin" valueType="num">
                                      <p:cBhvr additive="base">
                                        <p:cTn id="55" dur="500" fill="hold"/>
                                        <p:tgtEl>
                                          <p:spTgt spid="5124"/>
                                        </p:tgtEl>
                                        <p:attrNameLst>
                                          <p:attrName>ppt_x</p:attrName>
                                        </p:attrNameLst>
                                      </p:cBhvr>
                                      <p:tavLst>
                                        <p:tav tm="0">
                                          <p:val>
                                            <p:strVal val="#ppt_x"/>
                                          </p:val>
                                        </p:tav>
                                        <p:tav tm="100000">
                                          <p:val>
                                            <p:strVal val="#ppt_x"/>
                                          </p:val>
                                        </p:tav>
                                      </p:tavLst>
                                    </p:anim>
                                    <p:anim calcmode="lin" valueType="num">
                                      <p:cBhvr additive="base">
                                        <p:cTn id="56" dur="500" fill="hold"/>
                                        <p:tgtEl>
                                          <p:spTgt spid="512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128"/>
                                        </p:tgtEl>
                                        <p:attrNameLst>
                                          <p:attrName>style.visibility</p:attrName>
                                        </p:attrNameLst>
                                      </p:cBhvr>
                                      <p:to>
                                        <p:strVal val="visible"/>
                                      </p:to>
                                    </p:set>
                                    <p:anim calcmode="lin" valueType="num">
                                      <p:cBhvr additive="base">
                                        <p:cTn id="65" dur="500" fill="hold"/>
                                        <p:tgtEl>
                                          <p:spTgt spid="5128"/>
                                        </p:tgtEl>
                                        <p:attrNameLst>
                                          <p:attrName>ppt_x</p:attrName>
                                        </p:attrNameLst>
                                      </p:cBhvr>
                                      <p:tavLst>
                                        <p:tav tm="0">
                                          <p:val>
                                            <p:strVal val="#ppt_x"/>
                                          </p:val>
                                        </p:tav>
                                        <p:tav tm="100000">
                                          <p:val>
                                            <p:strVal val="#ppt_x"/>
                                          </p:val>
                                        </p:tav>
                                      </p:tavLst>
                                    </p:anim>
                                    <p:anim calcmode="lin" valueType="num">
                                      <p:cBhvr additive="base">
                                        <p:cTn id="66" dur="500" fill="hold"/>
                                        <p:tgtEl>
                                          <p:spTgt spid="512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8677"/>
                                        </p:tgtEl>
                                        <p:attrNameLst>
                                          <p:attrName>style.visibility</p:attrName>
                                        </p:attrNameLst>
                                      </p:cBhvr>
                                      <p:to>
                                        <p:strVal val="visible"/>
                                      </p:to>
                                    </p:set>
                                    <p:anim calcmode="lin" valueType="num">
                                      <p:cBhvr additive="base">
                                        <p:cTn id="79" dur="500" fill="hold"/>
                                        <p:tgtEl>
                                          <p:spTgt spid="28677"/>
                                        </p:tgtEl>
                                        <p:attrNameLst>
                                          <p:attrName>ppt_x</p:attrName>
                                        </p:attrNameLst>
                                      </p:cBhvr>
                                      <p:tavLst>
                                        <p:tav tm="0">
                                          <p:val>
                                            <p:strVal val="#ppt_x"/>
                                          </p:val>
                                        </p:tav>
                                        <p:tav tm="100000">
                                          <p:val>
                                            <p:strVal val="#ppt_x"/>
                                          </p:val>
                                        </p:tav>
                                      </p:tavLst>
                                    </p:anim>
                                    <p:anim calcmode="lin" valueType="num">
                                      <p:cBhvr additive="base">
                                        <p:cTn id="80" dur="500" fill="hold"/>
                                        <p:tgtEl>
                                          <p:spTgt spid="2867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28677" grpId="0"/>
      <p:bldP spid="5127" grpId="0"/>
      <p:bldP spid="5128" grpId="0"/>
      <p:bldP spid="9" grpId="0" animBg="1"/>
      <p:bldP spid="10" grpId="0" animBg="1"/>
      <p:bldP spid="11" grpId="0" animBg="1"/>
      <p:bldP spid="12" grpId="0" animBg="1"/>
      <p:bldP spid="4" grpId="0"/>
      <p:bldP spid="19" grpId="0"/>
      <p:bldP spid="5" grpId="0" animBg="1"/>
      <p:bldP spid="20" grpId="0" animBg="1"/>
      <p:bldP spid="21" grpId="0" animBg="1"/>
      <p:bldP spid="22" grpId="0" animBg="1"/>
      <p:bldP spid="3" grpId="0"/>
      <p:bldP spid="2"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F9A07A67-F875-FE4D-B4CC-BA41A98746FE}"/>
              </a:ext>
            </a:extLst>
          </p:cNvPr>
          <p:cNvSpPr/>
          <p:nvPr/>
        </p:nvSpPr>
        <p:spPr>
          <a:xfrm>
            <a:off x="3259678" y="3960457"/>
            <a:ext cx="3269049" cy="2708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矩形 1"/>
          <p:cNvSpPr/>
          <p:nvPr/>
        </p:nvSpPr>
        <p:spPr>
          <a:xfrm>
            <a:off x="931802" y="1260939"/>
            <a:ext cx="2323461" cy="211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8003" name="Picture 3" descr="\\psf\Home\Downloads\bkg3.gif"/>
          <p:cNvPicPr>
            <a:picLocks noChangeAspect="1" noChangeArrowheads="1"/>
          </p:cNvPicPr>
          <p:nvPr/>
        </p:nvPicPr>
        <p:blipFill rotWithShape="1">
          <a:blip r:embed="rId2">
            <a:extLst>
              <a:ext uri="{28A0092B-C50C-407E-A947-70E740481C1C}">
                <a14:useLocalDpi xmlns:a14="http://schemas.microsoft.com/office/drawing/2010/main" val="0"/>
              </a:ext>
            </a:extLst>
          </a:blip>
          <a:srcRect t="44542" r="54848"/>
          <a:stretch/>
        </p:blipFill>
        <p:spPr bwMode="auto">
          <a:xfrm>
            <a:off x="635114" y="1269031"/>
            <a:ext cx="2457911" cy="21599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at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22" t="19014" r="62779" b="13586"/>
          <a:stretch/>
        </p:blipFill>
        <p:spPr bwMode="auto">
          <a:xfrm>
            <a:off x="1534706" y="1845095"/>
            <a:ext cx="900771" cy="74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字方塊 7">
            <a:extLst>
              <a:ext uri="{FF2B5EF4-FFF2-40B4-BE49-F238E27FC236}">
                <a16:creationId xmlns:a16="http://schemas.microsoft.com/office/drawing/2014/main" id="{1A2E633B-1248-A34F-8BD4-F643D88F0766}"/>
              </a:ext>
            </a:extLst>
          </p:cNvPr>
          <p:cNvSpPr txBox="1">
            <a:spLocks noChangeArrowheads="1"/>
          </p:cNvSpPr>
          <p:nvPr/>
        </p:nvSpPr>
        <p:spPr bwMode="auto">
          <a:xfrm>
            <a:off x="797545" y="3505126"/>
            <a:ext cx="80140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黑體幅射等同於空腔幅射，也等同於電磁波與一群物質一起達成的熱平衡狀態！</a:t>
            </a:r>
          </a:p>
        </p:txBody>
      </p:sp>
      <p:pic>
        <p:nvPicPr>
          <p:cNvPr id="27" name="圖片 26">
            <a:extLst>
              <a:ext uri="{FF2B5EF4-FFF2-40B4-BE49-F238E27FC236}">
                <a16:creationId xmlns:a16="http://schemas.microsoft.com/office/drawing/2014/main" id="{5E4EC86A-D7F0-0B4E-8A97-79F6B8169F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28" t="64532" r="58224" b="20962"/>
          <a:stretch/>
        </p:blipFill>
        <p:spPr>
          <a:xfrm>
            <a:off x="6493813" y="1465137"/>
            <a:ext cx="2137266" cy="1943101"/>
          </a:xfrm>
          <a:prstGeom prst="rect">
            <a:avLst/>
          </a:prstGeom>
        </p:spPr>
      </p:pic>
      <p:pic>
        <p:nvPicPr>
          <p:cNvPr id="14" name="圖片 13">
            <a:extLst>
              <a:ext uri="{FF2B5EF4-FFF2-40B4-BE49-F238E27FC236}">
                <a16:creationId xmlns:a16="http://schemas.microsoft.com/office/drawing/2014/main" id="{149B190F-8BF9-B44B-BFDD-511C9DFBBE39}"/>
              </a:ext>
            </a:extLst>
          </p:cNvPr>
          <p:cNvPicPr>
            <a:picLocks noChangeAspect="1"/>
          </p:cNvPicPr>
          <p:nvPr/>
        </p:nvPicPr>
        <p:blipFill>
          <a:blip r:embed="rId5"/>
          <a:stretch>
            <a:fillRect/>
          </a:stretch>
        </p:blipFill>
        <p:spPr>
          <a:xfrm>
            <a:off x="3199507" y="3971346"/>
            <a:ext cx="3269049" cy="2615239"/>
          </a:xfrm>
          <a:prstGeom prst="rect">
            <a:avLst/>
          </a:prstGeom>
        </p:spPr>
      </p:pic>
      <p:pic>
        <p:nvPicPr>
          <p:cNvPr id="1026" name="Picture 2" descr="Black body radiation">
            <a:extLst>
              <a:ext uri="{FF2B5EF4-FFF2-40B4-BE49-F238E27FC236}">
                <a16:creationId xmlns:a16="http://schemas.microsoft.com/office/drawing/2014/main" id="{1DAB3BBA-5D46-9986-798C-512941CE7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1485900"/>
            <a:ext cx="2590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 descr="http://t2.gstatic.com/images?q=tbn:ANd9GcT6CWMQT7u-cX61oSIbeczGLNdy97xl1L5Krl7ugYod_58iX-qZRunNlgi8tA">
            <a:extLst>
              <a:ext uri="{FF2B5EF4-FFF2-40B4-BE49-F238E27FC236}">
                <a16:creationId xmlns:a16="http://schemas.microsoft.com/office/drawing/2014/main" id="{F4691535-2F63-16CB-354C-11A7D7DE91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4706" y="215012"/>
            <a:ext cx="1277819" cy="95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screenshot of a cell phone&#10;&#10;AI-generated content may be incorrect.">
            <a:extLst>
              <a:ext uri="{FF2B5EF4-FFF2-40B4-BE49-F238E27FC236}">
                <a16:creationId xmlns:a16="http://schemas.microsoft.com/office/drawing/2014/main" id="{DE78641B-F585-FA98-D86A-C0BC26051692}"/>
              </a:ext>
            </a:extLst>
          </p:cNvPr>
          <p:cNvPicPr>
            <a:picLocks noChangeAspect="1"/>
          </p:cNvPicPr>
          <p:nvPr/>
        </p:nvPicPr>
        <p:blipFill>
          <a:blip r:embed="rId8">
            <a:extLst>
              <a:ext uri="{28A0092B-C50C-407E-A947-70E740481C1C}">
                <a14:useLocalDpi xmlns:a14="http://schemas.microsoft.com/office/drawing/2010/main" val="0"/>
              </a:ext>
            </a:extLst>
          </a:blip>
          <a:srcRect l="22235" t="9005" r="13840" b="25008"/>
          <a:stretch/>
        </p:blipFill>
        <p:spPr>
          <a:xfrm>
            <a:off x="4165664" y="178716"/>
            <a:ext cx="1277819" cy="1085585"/>
          </a:xfrm>
          <a:prstGeom prst="rect">
            <a:avLst/>
          </a:prstGeom>
        </p:spPr>
      </p:pic>
      <p:pic>
        <p:nvPicPr>
          <p:cNvPr id="6" name="Picture 6" descr="Universe_expansion">
            <a:extLst>
              <a:ext uri="{FF2B5EF4-FFF2-40B4-BE49-F238E27FC236}">
                <a16:creationId xmlns:a16="http://schemas.microsoft.com/office/drawing/2014/main" id="{8F025C94-2CB6-0A77-C17C-080DA750ED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6622" y="125958"/>
            <a:ext cx="1290736" cy="129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34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827584" y="1945409"/>
            <a:ext cx="7704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t> </a:t>
            </a:r>
            <a:r>
              <a:rPr lang="zh-TW" altLang="en-US" sz="1800" dirty="0"/>
              <a:t>經過測量，</a:t>
            </a:r>
            <a:r>
              <a:rPr lang="zh-TW" altLang="en-US" sz="1800" dirty="0">
                <a:solidFill>
                  <a:srgbClr val="FF0000"/>
                </a:solidFill>
              </a:rPr>
              <a:t>黑體輻射總功率，與黑體的面積、及溫度的四次方成正比：</a:t>
            </a:r>
          </a:p>
        </p:txBody>
      </p:sp>
      <p:sp>
        <p:nvSpPr>
          <p:cNvPr id="6149" name="Text Box 12"/>
          <p:cNvSpPr txBox="1">
            <a:spLocks noChangeArrowheads="1"/>
          </p:cNvSpPr>
          <p:nvPr/>
        </p:nvSpPr>
        <p:spPr bwMode="auto">
          <a:xfrm>
            <a:off x="3846729" y="3810573"/>
            <a:ext cx="35290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latin typeface="Times New Roman" pitchFamily="18" charset="0"/>
                <a:cs typeface="Times New Roman" pitchFamily="18" charset="0"/>
              </a:rPr>
              <a:t>Stefan-Boltzmann Constant</a:t>
            </a:r>
          </a:p>
        </p:txBody>
      </p:sp>
      <p:pic>
        <p:nvPicPr>
          <p:cNvPr id="6151" name="Picture 14" descr="http://image.absoluteastronomy.com/images/encyclopediaimages/p/pa/pahoehoe_to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965" y="4608902"/>
            <a:ext cx="28575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descr="40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127" y="4608902"/>
            <a:ext cx="1872977" cy="188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6" descr="http://t2.gstatic.com/images?q=tbn:ANd9GcT6CWMQT7u-cX61oSIbeczGLNdy97xl1L5Krl7ugYod_58iX-qZRunNlgi8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092" y="4601996"/>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899592" y="2377026"/>
            <a:ext cx="4357216" cy="369332"/>
          </a:xfrm>
          <a:prstGeom prst="rect">
            <a:avLst/>
          </a:prstGeom>
          <a:noFill/>
        </p:spPr>
        <p:txBody>
          <a:bodyPr wrap="square" rtlCol="0">
            <a:spAutoFit/>
          </a:bodyPr>
          <a:lstStyle/>
          <a:p>
            <a:r>
              <a:rPr lang="zh-TW" altLang="en-US" dirty="0"/>
              <a:t>而與所有其他黑體的性質都無關。</a:t>
            </a:r>
          </a:p>
        </p:txBody>
      </p:sp>
      <p:sp>
        <p:nvSpPr>
          <p:cNvPr id="11" name="矩形 10"/>
          <p:cNvSpPr>
            <a:spLocks noChangeArrowheads="1"/>
          </p:cNvSpPr>
          <p:nvPr/>
        </p:nvSpPr>
        <p:spPr bwMode="auto">
          <a:xfrm>
            <a:off x="900659" y="1099157"/>
            <a:ext cx="6530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所有黑體，不論材質，同一溫度時發出的熱輻射都一樣！</a:t>
            </a:r>
          </a:p>
        </p:txBody>
      </p:sp>
      <mc:AlternateContent xmlns:mc="http://schemas.openxmlformats.org/markup-compatibility/2006" xmlns:a14="http://schemas.microsoft.com/office/drawing/2010/main">
        <mc:Choice Requires="a14">
          <p:sp>
            <p:nvSpPr>
              <p:cNvPr id="12" name="文字方塊 11"/>
              <p:cNvSpPr txBox="1"/>
              <p:nvPr/>
            </p:nvSpPr>
            <p:spPr>
              <a:xfrm>
                <a:off x="971600" y="2881082"/>
                <a:ext cx="1775037" cy="6127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r>
                            <a:rPr lang="en-US" altLang="zh-TW" b="0" i="1" smtClean="0">
                              <a:latin typeface="Cambria Math"/>
                              <a:ea typeface="Cambria Math"/>
                            </a:rPr>
                            <m:t>∆</m:t>
                          </m:r>
                          <m:r>
                            <a:rPr lang="en-US" altLang="zh-TW" b="0" i="1" smtClean="0">
                              <a:latin typeface="Cambria Math"/>
                              <a:ea typeface="Cambria Math"/>
                            </a:rPr>
                            <m:t>𝑡</m:t>
                          </m:r>
                        </m:den>
                      </m:f>
                      <m:r>
                        <a:rPr lang="en-US" altLang="zh-TW" b="0" i="1" smtClean="0">
                          <a:latin typeface="Cambria Math"/>
                        </a:rPr>
                        <m:t>=</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971600" y="2881082"/>
                <a:ext cx="1775037" cy="612732"/>
              </a:xfrm>
              <a:prstGeom prst="rect">
                <a:avLst/>
              </a:prstGeom>
              <a:blipFill>
                <a:blip r:embed="rId5"/>
                <a:stretch>
                  <a:fillRect b="-20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1">
                <a:extLst>
                  <a:ext uri="{FF2B5EF4-FFF2-40B4-BE49-F238E27FC236}">
                    <a16:creationId xmlns:a16="http://schemas.microsoft.com/office/drawing/2014/main" id="{FB1D71D1-374D-F243-9A5D-E5BBBA9DE85F}"/>
                  </a:ext>
                </a:extLst>
              </p:cNvPr>
              <p:cNvSpPr txBox="1"/>
              <p:nvPr/>
            </p:nvSpPr>
            <p:spPr>
              <a:xfrm>
                <a:off x="971600" y="3785857"/>
                <a:ext cx="2676374"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b="0" i="1" smtClean="0">
                          <a:latin typeface="Cambria Math"/>
                        </a:rPr>
                        <m:t>𝜎</m:t>
                      </m:r>
                      <m:r>
                        <a:rPr lang="en-US" altLang="zh-TW" b="0" i="1" smtClean="0">
                          <a:latin typeface="Cambria Math" panose="02040503050406030204" pitchFamily="18" charset="0"/>
                        </a:rPr>
                        <m:t>=5.67</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−8</m:t>
                          </m:r>
                        </m:sup>
                      </m:sSup>
                      <m:r>
                        <m:rPr>
                          <m:nor/>
                        </m:rPr>
                        <a:rPr lang="en-US" altLang="zh-TW" b="0" i="0" smtClean="0">
                          <a:latin typeface="Cambria Math" panose="02040503050406030204" pitchFamily="18" charset="0"/>
                          <a:ea typeface="Cambria Math" panose="02040503050406030204" pitchFamily="18" charset="0"/>
                        </a:rPr>
                        <m:t>W</m:t>
                      </m:r>
                      <m:r>
                        <m:rPr>
                          <m:nor/>
                        </m:rPr>
                        <a:rPr lang="en-US" altLang="zh-TW" b="0" i="0"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m:rPr>
                              <m:nor/>
                            </m:rPr>
                            <a:rPr lang="en-US" altLang="zh-TW" b="0" i="0" smtClean="0">
                              <a:latin typeface="Cambria Math" panose="02040503050406030204" pitchFamily="18" charset="0"/>
                              <a:ea typeface="Cambria Math" panose="02040503050406030204" pitchFamily="18" charset="0"/>
                            </a:rPr>
                            <m:t>m</m:t>
                          </m:r>
                        </m:e>
                        <m:sup>
                          <m:r>
                            <a:rPr lang="en-US" altLang="zh-TW" b="0" i="1" smtClean="0">
                              <a:latin typeface="Cambria Math" panose="02040503050406030204" pitchFamily="18" charset="0"/>
                              <a:ea typeface="Cambria Math" panose="02040503050406030204" pitchFamily="18" charset="0"/>
                            </a:rPr>
                            <m:t>2</m:t>
                          </m:r>
                        </m:sup>
                      </m:sSup>
                      <m:sSup>
                        <m:sSupPr>
                          <m:ctrlPr>
                            <a:rPr lang="en-US" altLang="zh-TW" b="0" i="1" smtClean="0">
                              <a:latin typeface="Cambria Math" panose="02040503050406030204" pitchFamily="18" charset="0"/>
                            </a:rPr>
                          </m:ctrlPr>
                        </m:sSupPr>
                        <m:e>
                          <m:r>
                            <m:rPr>
                              <m:nor/>
                            </m:rPr>
                            <a:rPr lang="en-US" altLang="zh-TW" b="0" i="0" smtClean="0">
                              <a:latin typeface="Cambria Math" panose="02040503050406030204" pitchFamily="18" charset="0"/>
                            </a:rPr>
                            <m:t>K</m:t>
                          </m:r>
                        </m:e>
                        <m:sup>
                          <m:r>
                            <a:rPr lang="en-US" altLang="zh-TW" b="0" i="1" smtClean="0">
                              <a:latin typeface="Cambria Math"/>
                            </a:rPr>
                            <m:t>4</m:t>
                          </m:r>
                        </m:sup>
                      </m:sSup>
                    </m:oMath>
                  </m:oMathPara>
                </a14:m>
                <a:endParaRPr lang="zh-TW" altLang="en-US" i="1" dirty="0"/>
              </a:p>
            </p:txBody>
          </p:sp>
        </mc:Choice>
        <mc:Fallback xmlns="">
          <p:sp>
            <p:nvSpPr>
              <p:cNvPr id="13" name="文字方塊 11">
                <a:extLst>
                  <a:ext uri="{FF2B5EF4-FFF2-40B4-BE49-F238E27FC236}">
                    <a16:creationId xmlns:a16="http://schemas.microsoft.com/office/drawing/2014/main" id="{FB1D71D1-374D-F243-9A5D-E5BBBA9DE85F}"/>
                  </a:ext>
                </a:extLst>
              </p:cNvPr>
              <p:cNvSpPr txBox="1">
                <a:spLocks noRot="1" noChangeAspect="1" noMove="1" noResize="1" noEditPoints="1" noAdjustHandles="1" noChangeArrowheads="1" noChangeShapeType="1" noTextEdit="1"/>
              </p:cNvSpPr>
              <p:nvPr/>
            </p:nvSpPr>
            <p:spPr>
              <a:xfrm>
                <a:off x="971600" y="3785857"/>
                <a:ext cx="2676374" cy="369332"/>
              </a:xfrm>
              <a:prstGeom prst="rect">
                <a:avLst/>
              </a:prstGeom>
              <a:blipFill>
                <a:blip r:embed="rId6"/>
                <a:stretch>
                  <a:fillRect b="-1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矩形 10">
                <a:extLst>
                  <a:ext uri="{FF2B5EF4-FFF2-40B4-BE49-F238E27FC236}">
                    <a16:creationId xmlns:a16="http://schemas.microsoft.com/office/drawing/2014/main" id="{9CECCFFF-E0CE-5043-8D10-B69D0CC5C934}"/>
                  </a:ext>
                </a:extLst>
              </p:cNvPr>
              <p:cNvSpPr>
                <a:spLocks noChangeArrowheads="1"/>
              </p:cNvSpPr>
              <p:nvPr/>
            </p:nvSpPr>
            <p:spPr bwMode="auto">
              <a:xfrm>
                <a:off x="899592" y="1522283"/>
                <a:ext cx="763284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這就是溫度為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的黑體輻射！</a:t>
                </a:r>
              </a:p>
            </p:txBody>
          </p:sp>
        </mc:Choice>
        <mc:Fallback xmlns="">
          <p:sp>
            <p:nvSpPr>
              <p:cNvPr id="14" name="矩形 10">
                <a:extLst>
                  <a:ext uri="{FF2B5EF4-FFF2-40B4-BE49-F238E27FC236}">
                    <a16:creationId xmlns:a16="http://schemas.microsoft.com/office/drawing/2014/main" id="{9CECCFFF-E0CE-5043-8D10-B69D0CC5C934}"/>
                  </a:ext>
                </a:extLst>
              </p:cNvPr>
              <p:cNvSpPr>
                <a:spLocks noRot="1" noChangeAspect="1" noMove="1" noResize="1" noEditPoints="1" noAdjustHandles="1" noChangeArrowheads="1" noChangeShapeType="1" noTextEdit="1"/>
              </p:cNvSpPr>
              <p:nvPr/>
            </p:nvSpPr>
            <p:spPr bwMode="auto">
              <a:xfrm>
                <a:off x="899592" y="1522283"/>
                <a:ext cx="7632848" cy="369332"/>
              </a:xfrm>
              <a:prstGeom prst="rect">
                <a:avLst/>
              </a:prstGeom>
              <a:blipFill>
                <a:blip r:embed="rId7"/>
                <a:stretch>
                  <a:fillRect l="-832"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0FABC0-4AB4-CFA6-0C84-259516DFCBB0}"/>
              </a:ext>
            </a:extLst>
          </p:cNvPr>
          <p:cNvSpPr/>
          <p:nvPr/>
        </p:nvSpPr>
        <p:spPr>
          <a:xfrm>
            <a:off x="3923928" y="2254560"/>
            <a:ext cx="1728192" cy="1962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文字方塊 11">
                <a:extLst>
                  <a:ext uri="{FF2B5EF4-FFF2-40B4-BE49-F238E27FC236}">
                    <a16:creationId xmlns:a16="http://schemas.microsoft.com/office/drawing/2014/main" id="{96C1B014-3A15-3EEC-0A73-F676FFFA64A9}"/>
                  </a:ext>
                </a:extLst>
              </p:cNvPr>
              <p:cNvSpPr txBox="1"/>
              <p:nvPr/>
            </p:nvSpPr>
            <p:spPr>
              <a:xfrm>
                <a:off x="3903525" y="1099784"/>
                <a:ext cx="123880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2" name="文字方塊 11">
                <a:extLst>
                  <a:ext uri="{FF2B5EF4-FFF2-40B4-BE49-F238E27FC236}">
                    <a16:creationId xmlns:a16="http://schemas.microsoft.com/office/drawing/2014/main" id="{96C1B014-3A15-3EEC-0A73-F676FFFA64A9}"/>
                  </a:ext>
                </a:extLst>
              </p:cNvPr>
              <p:cNvSpPr txBox="1">
                <a:spLocks noRot="1" noChangeAspect="1" noMove="1" noResize="1" noEditPoints="1" noAdjustHandles="1" noChangeArrowheads="1" noChangeShapeType="1" noTextEdit="1"/>
              </p:cNvSpPr>
              <p:nvPr/>
            </p:nvSpPr>
            <p:spPr>
              <a:xfrm>
                <a:off x="3903525" y="1099784"/>
                <a:ext cx="1238801" cy="369332"/>
              </a:xfrm>
              <a:prstGeom prst="rect">
                <a:avLst/>
              </a:prstGeom>
              <a:blipFill>
                <a:blip r:embed="rId2"/>
                <a:stretch>
                  <a:fillRect/>
                </a:stretch>
              </a:blipFill>
            </p:spPr>
            <p:txBody>
              <a:bodyPr/>
              <a:lstStyle/>
              <a:p>
                <a:r>
                  <a:rPr lang="en-US">
                    <a:noFill/>
                  </a:rPr>
                  <a:t> </a:t>
                </a:r>
              </a:p>
            </p:txBody>
          </p:sp>
        </mc:Fallback>
      </mc:AlternateContent>
      <p:pic>
        <p:nvPicPr>
          <p:cNvPr id="3" name="Picture 11" descr="2353024_812012">
            <a:extLst>
              <a:ext uri="{FF2B5EF4-FFF2-40B4-BE49-F238E27FC236}">
                <a16:creationId xmlns:a16="http://schemas.microsoft.com/office/drawing/2014/main" id="{4305D917-C585-AB0A-1C8C-895CA2687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483" y="2315892"/>
            <a:ext cx="1901363" cy="190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Bottom (Sun-facing side)">
            <a:extLst>
              <a:ext uri="{FF2B5EF4-FFF2-40B4-BE49-F238E27FC236}">
                <a16:creationId xmlns:a16="http://schemas.microsoft.com/office/drawing/2014/main" id="{3D1A34B7-2BAC-7291-FA5B-DC8B7FDEB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254560"/>
            <a:ext cx="2376264" cy="1901363"/>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Cube outline">
            <a:extLst>
              <a:ext uri="{FF2B5EF4-FFF2-40B4-BE49-F238E27FC236}">
                <a16:creationId xmlns:a16="http://schemas.microsoft.com/office/drawing/2014/main" id="{4EE230DB-7E66-5BFB-4CEF-5A1590B82F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14800" y="2564904"/>
            <a:ext cx="1321296" cy="1321296"/>
          </a:xfrm>
          <a:prstGeom prst="rect">
            <a:avLst/>
          </a:prstGeom>
        </p:spPr>
      </p:pic>
      <p:sp>
        <p:nvSpPr>
          <p:cNvPr id="7" name="Text Box 3">
            <a:extLst>
              <a:ext uri="{FF2B5EF4-FFF2-40B4-BE49-F238E27FC236}">
                <a16:creationId xmlns:a16="http://schemas.microsoft.com/office/drawing/2014/main" id="{445384B8-1B31-3FC6-61B5-8A13E8CDA801}"/>
              </a:ext>
            </a:extLst>
          </p:cNvPr>
          <p:cNvSpPr txBox="1">
            <a:spLocks noChangeArrowheads="1"/>
          </p:cNvSpPr>
          <p:nvPr/>
        </p:nvSpPr>
        <p:spPr bwMode="auto">
          <a:xfrm>
            <a:off x="1768249" y="1606722"/>
            <a:ext cx="67481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t> </a:t>
            </a:r>
            <a:r>
              <a:rPr lang="zh-TW" altLang="en-US" sz="1800" dirty="0">
                <a:solidFill>
                  <a:srgbClr val="FF0000"/>
                </a:solidFill>
              </a:rPr>
              <a:t>黑體輻射總功率，由黑體的面積、及溫度就能計算出來。</a:t>
            </a:r>
          </a:p>
        </p:txBody>
      </p:sp>
      <mc:AlternateContent xmlns:mc="http://schemas.openxmlformats.org/markup-compatibility/2006" xmlns:a14="http://schemas.microsoft.com/office/drawing/2010/main">
        <mc:Choice Requires="a14">
          <p:sp>
            <p:nvSpPr>
              <p:cNvPr id="8" name="文字方塊 11">
                <a:extLst>
                  <a:ext uri="{FF2B5EF4-FFF2-40B4-BE49-F238E27FC236}">
                    <a16:creationId xmlns:a16="http://schemas.microsoft.com/office/drawing/2014/main" id="{FDA578CD-31C4-15C6-8703-90B294BC3828}"/>
                  </a:ext>
                </a:extLst>
              </p:cNvPr>
              <p:cNvSpPr txBox="1"/>
              <p:nvPr/>
            </p:nvSpPr>
            <p:spPr>
              <a:xfrm>
                <a:off x="4114800" y="4725144"/>
                <a:ext cx="1460143"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panose="02040503050406030204" pitchFamily="18" charset="0"/>
                        </a:rPr>
                        <m:t>6</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𝑎</m:t>
                          </m:r>
                        </m:e>
                        <m:sup>
                          <m:r>
                            <a:rPr lang="en-US" altLang="zh-TW" b="0" i="1" smtClean="0">
                              <a:latin typeface="Cambria Math" panose="02040503050406030204" pitchFamily="18" charset="0"/>
                            </a:rPr>
                            <m:t>2</m:t>
                          </m:r>
                        </m:sup>
                      </m:sSup>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8" name="文字方塊 11">
                <a:extLst>
                  <a:ext uri="{FF2B5EF4-FFF2-40B4-BE49-F238E27FC236}">
                    <a16:creationId xmlns:a16="http://schemas.microsoft.com/office/drawing/2014/main" id="{FDA578CD-31C4-15C6-8703-90B294BC3828}"/>
                  </a:ext>
                </a:extLst>
              </p:cNvPr>
              <p:cNvSpPr txBox="1">
                <a:spLocks noRot="1" noChangeAspect="1" noMove="1" noResize="1" noEditPoints="1" noAdjustHandles="1" noChangeArrowheads="1" noChangeShapeType="1" noTextEdit="1"/>
              </p:cNvSpPr>
              <p:nvPr/>
            </p:nvSpPr>
            <p:spPr>
              <a:xfrm>
                <a:off x="4114800" y="4725144"/>
                <a:ext cx="1460143"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1">
                <a:extLst>
                  <a:ext uri="{FF2B5EF4-FFF2-40B4-BE49-F238E27FC236}">
                    <a16:creationId xmlns:a16="http://schemas.microsoft.com/office/drawing/2014/main" id="{4AC26751-231D-2D2C-B629-87D9D64BEDDA}"/>
                  </a:ext>
                </a:extLst>
              </p:cNvPr>
              <p:cNvSpPr txBox="1"/>
              <p:nvPr/>
            </p:nvSpPr>
            <p:spPr>
              <a:xfrm>
                <a:off x="6646483" y="4725144"/>
                <a:ext cx="1621662"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𝑅</m:t>
                          </m:r>
                        </m:e>
                        <m:sup>
                          <m:r>
                            <a:rPr lang="en-US" altLang="zh-TW" b="0" i="1" smtClean="0">
                              <a:latin typeface="Cambria Math" panose="02040503050406030204" pitchFamily="18" charset="0"/>
                            </a:rPr>
                            <m:t>2</m:t>
                          </m:r>
                        </m:sup>
                      </m:sSup>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9" name="文字方塊 11">
                <a:extLst>
                  <a:ext uri="{FF2B5EF4-FFF2-40B4-BE49-F238E27FC236}">
                    <a16:creationId xmlns:a16="http://schemas.microsoft.com/office/drawing/2014/main" id="{4AC26751-231D-2D2C-B629-87D9D64BEDDA}"/>
                  </a:ext>
                </a:extLst>
              </p:cNvPr>
              <p:cNvSpPr txBox="1">
                <a:spLocks noRot="1" noChangeAspect="1" noMove="1" noResize="1" noEditPoints="1" noAdjustHandles="1" noChangeArrowheads="1" noChangeShapeType="1" noTextEdit="1"/>
              </p:cNvSpPr>
              <p:nvPr/>
            </p:nvSpPr>
            <p:spPr>
              <a:xfrm>
                <a:off x="6646483" y="4725144"/>
                <a:ext cx="1621662"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1">
                <a:extLst>
                  <a:ext uri="{FF2B5EF4-FFF2-40B4-BE49-F238E27FC236}">
                    <a16:creationId xmlns:a16="http://schemas.microsoft.com/office/drawing/2014/main" id="{7BCDB917-AFB2-5675-6B0C-4AA4F49C73A9}"/>
                  </a:ext>
                </a:extLst>
              </p:cNvPr>
              <p:cNvSpPr txBox="1"/>
              <p:nvPr/>
            </p:nvSpPr>
            <p:spPr>
              <a:xfrm>
                <a:off x="1004096" y="4756311"/>
                <a:ext cx="147726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panose="02040503050406030204" pitchFamily="18" charset="0"/>
                        </a:rPr>
                        <m:t>2</m:t>
                      </m:r>
                      <m:r>
                        <a:rPr lang="en-US" altLang="zh-TW" b="0" i="1" smtClean="0">
                          <a:latin typeface="Cambria Math" panose="02040503050406030204" pitchFamily="18" charset="0"/>
                        </a:rPr>
                        <m:t>𝑎𝑏</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10" name="文字方塊 11">
                <a:extLst>
                  <a:ext uri="{FF2B5EF4-FFF2-40B4-BE49-F238E27FC236}">
                    <a16:creationId xmlns:a16="http://schemas.microsoft.com/office/drawing/2014/main" id="{7BCDB917-AFB2-5675-6B0C-4AA4F49C73A9}"/>
                  </a:ext>
                </a:extLst>
              </p:cNvPr>
              <p:cNvSpPr txBox="1">
                <a:spLocks noRot="1" noChangeAspect="1" noMove="1" noResize="1" noEditPoints="1" noAdjustHandles="1" noChangeArrowheads="1" noChangeShapeType="1" noTextEdit="1"/>
              </p:cNvSpPr>
              <p:nvPr/>
            </p:nvSpPr>
            <p:spPr>
              <a:xfrm>
                <a:off x="1004096" y="4756311"/>
                <a:ext cx="1477264" cy="369332"/>
              </a:xfrm>
              <a:prstGeom prst="rect">
                <a:avLst/>
              </a:prstGeom>
              <a:blipFill>
                <a:blip r:embed="rId9"/>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6F3E9662-06E9-0E6D-133F-89A238C7FAB3}"/>
              </a:ext>
            </a:extLst>
          </p:cNvPr>
          <p:cNvCxnSpPr/>
          <p:nvPr/>
        </p:nvCxnSpPr>
        <p:spPr>
          <a:xfrm flipV="1">
            <a:off x="1979712" y="3886200"/>
            <a:ext cx="360040" cy="9109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8D69B96-6BB8-8F7F-A0EC-7498BF902D65}"/>
              </a:ext>
            </a:extLst>
          </p:cNvPr>
          <p:cNvSpPr txBox="1"/>
          <p:nvPr/>
        </p:nvSpPr>
        <p:spPr>
          <a:xfrm>
            <a:off x="827584" y="5356699"/>
            <a:ext cx="7848872" cy="369332"/>
          </a:xfrm>
          <a:prstGeom prst="rect">
            <a:avLst/>
          </a:prstGeom>
          <a:noFill/>
        </p:spPr>
        <p:txBody>
          <a:bodyPr wrap="square" rtlCol="0">
            <a:spAutoFit/>
          </a:bodyPr>
          <a:lstStyle/>
          <a:p>
            <a:r>
              <a:rPr lang="en-US" dirty="0" err="1"/>
              <a:t>只是它的輻射方向在幾何上自然很複雜。除了球形黑體較簡單，是球對稱</a:t>
            </a:r>
            <a:r>
              <a:rPr lang="en-US" dirty="0"/>
              <a:t>。</a:t>
            </a:r>
          </a:p>
        </p:txBody>
      </p:sp>
    </p:spTree>
    <p:extLst>
      <p:ext uri="{BB962C8B-B14F-4D97-AF65-F5344CB8AC3E}">
        <p14:creationId xmlns:p14="http://schemas.microsoft.com/office/powerpoint/2010/main" val="721058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1.bp.blogspot.com/-9gBQsrG17oU/Tqqd_qNS2zI/AAAAAAAAKyE/gCQ-36XyB4o/s1600/FG04_07.jpg"/>
          <p:cNvPicPr>
            <a:picLocks noChangeAspect="1" noChangeArrowheads="1"/>
          </p:cNvPicPr>
          <p:nvPr/>
        </p:nvPicPr>
        <p:blipFill>
          <a:blip r:embed="rId2">
            <a:extLst>
              <a:ext uri="{28A0092B-C50C-407E-A947-70E740481C1C}">
                <a14:useLocalDpi xmlns:a14="http://schemas.microsoft.com/office/drawing/2010/main" val="0"/>
              </a:ext>
            </a:extLst>
          </a:blip>
          <a:srcRect b="4312"/>
          <a:stretch>
            <a:fillRect/>
          </a:stretch>
        </p:blipFill>
        <p:spPr bwMode="auto">
          <a:xfrm>
            <a:off x="1619250" y="1556792"/>
            <a:ext cx="59055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p:cNvSpPr/>
          <p:nvPr/>
        </p:nvSpPr>
        <p:spPr>
          <a:xfrm>
            <a:off x="3131269" y="3017514"/>
            <a:ext cx="4824536" cy="3744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 name="Text Box 5"/>
              <p:cNvSpPr txBox="1">
                <a:spLocks noChangeArrowheads="1"/>
              </p:cNvSpPr>
              <p:nvPr/>
            </p:nvSpPr>
            <p:spPr bwMode="auto">
              <a:xfrm>
                <a:off x="1603597" y="960167"/>
                <a:ext cx="73452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任一波長的黑體輻射功率，稱為波長分布</a:t>
                </a:r>
                <a14:m>
                  <m:oMath xmlns:m="http://schemas.openxmlformats.org/officeDocument/2006/math">
                    <m:r>
                      <a:rPr lang="en-US" altLang="zh-TW" sz="1800" i="1">
                        <a:solidFill>
                          <a:srgbClr val="FF0000"/>
                        </a:solidFill>
                        <a:latin typeface="Cambria Math"/>
                      </a:rPr>
                      <m:t>𝑃</m:t>
                    </m:r>
                    <m:r>
                      <a:rPr lang="en-US" altLang="zh-TW" sz="1800" b="0" i="1" smtClean="0">
                        <a:solidFill>
                          <a:srgbClr val="FF0000"/>
                        </a:solidFill>
                        <a:latin typeface="Cambria Math"/>
                      </a:rPr>
                      <m:t>(</m:t>
                    </m:r>
                    <m:r>
                      <a:rPr lang="zh-TW" altLang="en-US" sz="1800" b="0" i="1" smtClean="0">
                        <a:solidFill>
                          <a:srgbClr val="FF0000"/>
                        </a:solidFill>
                        <a:latin typeface="Cambria Math"/>
                      </a:rPr>
                      <m:t>𝜆</m:t>
                    </m:r>
                    <m:r>
                      <a:rPr lang="en-US" altLang="zh-TW" sz="1800" b="0" i="1" smtClean="0">
                        <a:solidFill>
                          <a:srgbClr val="FF0000"/>
                        </a:solidFill>
                        <a:latin typeface="Cambria Math"/>
                      </a:rPr>
                      <m:t>)</m:t>
                    </m:r>
                  </m:oMath>
                </a14:m>
                <a:r>
                  <a:rPr lang="zh-TW" altLang="en-US" sz="1800" dirty="0">
                    <a:solidFill>
                      <a:srgbClr val="FF0000"/>
                    </a:solidFill>
                  </a:rPr>
                  <a:t>，同溫度下也只有一種。</a:t>
                </a:r>
              </a:p>
            </p:txBody>
          </p:sp>
        </mc:Choice>
        <mc:Fallback xmlns="">
          <p:sp>
            <p:nvSpPr>
              <p:cNvPr id="5" name="Text Box 5"/>
              <p:cNvSpPr txBox="1">
                <a:spLocks noRot="1" noChangeAspect="1" noMove="1" noResize="1" noEditPoints="1" noAdjustHandles="1" noChangeArrowheads="1" noChangeShapeType="1" noTextEdit="1"/>
              </p:cNvSpPr>
              <p:nvPr/>
            </p:nvSpPr>
            <p:spPr bwMode="auto">
              <a:xfrm>
                <a:off x="1603597" y="960167"/>
                <a:ext cx="7345238" cy="369332"/>
              </a:xfrm>
              <a:prstGeom prst="rect">
                <a:avLst/>
              </a:prstGeom>
              <a:blipFill>
                <a:blip r:embed="rId3"/>
                <a:stretch>
                  <a:fillRect l="-69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TextBox 2">
            <a:extLst>
              <a:ext uri="{FF2B5EF4-FFF2-40B4-BE49-F238E27FC236}">
                <a16:creationId xmlns:a16="http://schemas.microsoft.com/office/drawing/2014/main" id="{B0C67F6C-EA06-0747-459D-460F4B1E1966}"/>
              </a:ext>
            </a:extLst>
          </p:cNvPr>
          <p:cNvSpPr txBox="1"/>
          <p:nvPr/>
        </p:nvSpPr>
        <p:spPr>
          <a:xfrm>
            <a:off x="1603597" y="528119"/>
            <a:ext cx="6553150" cy="369332"/>
          </a:xfrm>
          <a:prstGeom prst="rect">
            <a:avLst/>
          </a:prstGeom>
          <a:noFill/>
        </p:spPr>
        <p:txBody>
          <a:bodyPr wrap="square" rtlCol="0">
            <a:spAutoFit/>
          </a:bodyPr>
          <a:lstStyle/>
          <a:p>
            <a:r>
              <a:rPr lang="en-US" dirty="0" err="1"/>
              <a:t>以上的證明可以加上濾鏡，分離出單一波長的電磁波</a:t>
            </a:r>
            <a:r>
              <a:rPr lang="en-US" dirty="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20E59-35AA-0136-32DF-5C0C00ACD598}"/>
            </a:ext>
          </a:extLst>
        </p:cNvPr>
        <p:cNvGrpSpPr/>
        <p:nvPr/>
      </p:nvGrpSpPr>
      <p:grpSpPr>
        <a:xfrm>
          <a:off x="0" y="0"/>
          <a:ext cx="0" cy="0"/>
          <a:chOff x="0" y="0"/>
          <a:chExt cx="0" cy="0"/>
        </a:xfrm>
      </p:grpSpPr>
      <p:pic>
        <p:nvPicPr>
          <p:cNvPr id="3075" name="Picture 2" descr="4003">
            <a:extLst>
              <a:ext uri="{FF2B5EF4-FFF2-40B4-BE49-F238E27FC236}">
                <a16:creationId xmlns:a16="http://schemas.microsoft.com/office/drawing/2014/main" id="{6AF518E3-0F94-9792-18A5-D598E768C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12"/>
          <a:stretch>
            <a:fillRect/>
          </a:stretch>
        </p:blipFill>
        <p:spPr bwMode="auto">
          <a:xfrm>
            <a:off x="561261" y="692953"/>
            <a:ext cx="39306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Line 7">
            <a:extLst>
              <a:ext uri="{FF2B5EF4-FFF2-40B4-BE49-F238E27FC236}">
                <a16:creationId xmlns:a16="http://schemas.microsoft.com/office/drawing/2014/main" id="{975D452B-2EFB-125F-588E-07D493D1FC8A}"/>
              </a:ext>
            </a:extLst>
          </p:cNvPr>
          <p:cNvSpPr>
            <a:spLocks noChangeShapeType="1"/>
          </p:cNvSpPr>
          <p:nvPr/>
        </p:nvSpPr>
        <p:spPr bwMode="auto">
          <a:xfrm>
            <a:off x="1353424" y="5445928"/>
            <a:ext cx="287337"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197" name="文字方塊 7">
            <a:extLst>
              <a:ext uri="{FF2B5EF4-FFF2-40B4-BE49-F238E27FC236}">
                <a16:creationId xmlns:a16="http://schemas.microsoft.com/office/drawing/2014/main" id="{C0C60ED2-3778-D6DA-0AC4-72A400A13C95}"/>
              </a:ext>
            </a:extLst>
          </p:cNvPr>
          <p:cNvSpPr txBox="1">
            <a:spLocks noChangeArrowheads="1"/>
          </p:cNvSpPr>
          <p:nvPr/>
        </p:nvSpPr>
        <p:spPr bwMode="auto">
          <a:xfrm>
            <a:off x="595473" y="220474"/>
            <a:ext cx="64598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黑體輻射的波長分布只與溫度有關，與材質無關！</a:t>
            </a:r>
          </a:p>
        </p:txBody>
      </p:sp>
      <p:sp>
        <p:nvSpPr>
          <p:cNvPr id="2" name="文字方塊 1">
            <a:extLst>
              <a:ext uri="{FF2B5EF4-FFF2-40B4-BE49-F238E27FC236}">
                <a16:creationId xmlns:a16="http://schemas.microsoft.com/office/drawing/2014/main" id="{645FCBB1-AA4C-F569-60EE-7D4E561DB954}"/>
              </a:ext>
            </a:extLst>
          </p:cNvPr>
          <p:cNvSpPr txBox="1"/>
          <p:nvPr/>
        </p:nvSpPr>
        <p:spPr>
          <a:xfrm>
            <a:off x="345138" y="5805744"/>
            <a:ext cx="1080120" cy="369332"/>
          </a:xfrm>
          <a:prstGeom prst="rect">
            <a:avLst/>
          </a:prstGeom>
          <a:noFill/>
        </p:spPr>
        <p:txBody>
          <a:bodyPr wrap="square" rtlCol="0">
            <a:spAutoFit/>
          </a:bodyPr>
          <a:lstStyle/>
          <a:p>
            <a:r>
              <a:rPr lang="zh-TW" altLang="en-US" sz="1800" dirty="0"/>
              <a:t>可見光</a:t>
            </a:r>
          </a:p>
        </p:txBody>
      </p:sp>
      <p:cxnSp>
        <p:nvCxnSpPr>
          <p:cNvPr id="4" name="直線單箭頭接點 3">
            <a:extLst>
              <a:ext uri="{FF2B5EF4-FFF2-40B4-BE49-F238E27FC236}">
                <a16:creationId xmlns:a16="http://schemas.microsoft.com/office/drawing/2014/main" id="{C97E021E-7DF4-1FC7-7856-54593674B425}"/>
              </a:ext>
            </a:extLst>
          </p:cNvPr>
          <p:cNvCxnSpPr/>
          <p:nvPr/>
        </p:nvCxnSpPr>
        <p:spPr>
          <a:xfrm flipV="1">
            <a:off x="1137226" y="5445928"/>
            <a:ext cx="359866" cy="4318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D936F2F2-18F2-C66B-39DD-AE747A0BB153}"/>
                  </a:ext>
                </a:extLst>
              </p:cNvPr>
              <p:cNvSpPr txBox="1"/>
              <p:nvPr/>
            </p:nvSpPr>
            <p:spPr>
              <a:xfrm>
                <a:off x="4572000" y="1612111"/>
                <a:ext cx="3374322" cy="79252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𝑃</m:t>
                      </m:r>
                      <m:d>
                        <m:dPr>
                          <m:ctrlPr>
                            <a:rPr lang="en-US" altLang="zh-TW" sz="1800" i="1" smtClean="0">
                              <a:latin typeface="Cambria Math" panose="02040503050406030204" pitchFamily="18" charset="0"/>
                            </a:rPr>
                          </m:ctrlPr>
                        </m:dPr>
                        <m:e>
                          <m:r>
                            <a:rPr lang="en-US" altLang="zh-TW" sz="1800" i="1" smtClean="0">
                              <a:latin typeface="Cambria Math" panose="02040503050406030204" pitchFamily="18" charset="0"/>
                              <a:ea typeface="Cambria Math" panose="02040503050406030204" pitchFamily="18" charset="0"/>
                            </a:rPr>
                            <m:t>𝜆</m:t>
                          </m:r>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rPr>
                        <m:t>𝑑</m:t>
                      </m:r>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2</m:t>
                          </m:r>
                          <m:r>
                            <a:rPr lang="en-US" altLang="zh-TW" sz="1800" b="0" i="1" smtClean="0">
                              <a:latin typeface="Cambria Math" panose="02040503050406030204" pitchFamily="18" charset="0"/>
                              <a:ea typeface="Cambria Math" panose="02040503050406030204" pitchFamily="18" charset="0"/>
                            </a:rPr>
                            <m:t>𝜋</m:t>
                          </m:r>
                          <m:r>
                            <a:rPr lang="en-US" altLang="zh-TW" sz="1800" b="0" i="1" smtClean="0">
                              <a:latin typeface="Cambria Math" panose="02040503050406030204" pitchFamily="18" charset="0"/>
                            </a:rPr>
                            <m:t>h</m:t>
                          </m:r>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𝑐</m:t>
                              </m:r>
                            </m:e>
                            <m:sup>
                              <m:r>
                                <a:rPr lang="en-US" altLang="zh-TW" sz="1800" b="0" i="1" smtClean="0">
                                  <a:latin typeface="Cambria Math" panose="02040503050406030204" pitchFamily="18" charset="0"/>
                                </a:rPr>
                                <m:t>2</m:t>
                              </m:r>
                            </m:sup>
                          </m:sSup>
                        </m:num>
                        <m:den>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𝜆</m:t>
                              </m:r>
                            </m:e>
                            <m:sup>
                              <m:r>
                                <a:rPr lang="en-US" altLang="zh-TW" sz="1800" b="0" i="1" smtClean="0">
                                  <a:latin typeface="Cambria Math" panose="02040503050406030204" pitchFamily="18" charset="0"/>
                                </a:rPr>
                                <m:t>5</m:t>
                              </m:r>
                            </m:sup>
                          </m:sSup>
                        </m:den>
                      </m:f>
                      <m:f>
                        <m:fPr>
                          <m:ctrlPr>
                            <a:rPr lang="en-US" altLang="zh-TW" sz="1800" b="0" i="1" smtClean="0">
                              <a:latin typeface="Cambria Math" panose="02040503050406030204" pitchFamily="18" charset="0"/>
                            </a:rPr>
                          </m:ctrlPr>
                        </m:fPr>
                        <m:num>
                          <m:r>
                            <a:rPr lang="en-US" altLang="zh-TW" sz="1800" b="0" i="1" smtClean="0">
                              <a:latin typeface="Cambria Math"/>
                            </a:rPr>
                            <m:t>1</m:t>
                          </m:r>
                        </m:num>
                        <m:den>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f>
                                <m:fPr>
                                  <m:ctrlPr>
                                    <a:rPr lang="en-US" altLang="zh-TW" sz="1800" b="0" i="1" smtClean="0">
                                      <a:latin typeface="Cambria Math" panose="02040503050406030204" pitchFamily="18" charset="0"/>
                                    </a:rPr>
                                  </m:ctrlPr>
                                </m:fPr>
                                <m:num>
                                  <m:r>
                                    <a:rPr lang="en-US" altLang="zh-TW" sz="1800" b="0" i="1" smtClean="0">
                                      <a:latin typeface="Cambria Math"/>
                                    </a:rPr>
                                    <m:t>h</m:t>
                                  </m:r>
                                  <m:r>
                                    <a:rPr lang="en-US" altLang="zh-TW" sz="1800" b="0" i="1" smtClean="0">
                                      <a:latin typeface="Cambria Math" panose="02040503050406030204" pitchFamily="18" charset="0"/>
                                    </a:rPr>
                                    <m:t>𝑐</m:t>
                                  </m:r>
                                </m:num>
                                <m:den>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𝑘𝑇</m:t>
                                  </m:r>
                                </m:den>
                              </m:f>
                            </m:sup>
                          </m:sSup>
                          <m:r>
                            <a:rPr lang="en-US" altLang="zh-TW" sz="1800" b="0" i="1" smtClean="0">
                              <a:latin typeface="Cambria Math"/>
                            </a:rPr>
                            <m:t>−1</m:t>
                          </m:r>
                        </m:den>
                      </m:f>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𝑑</m:t>
                      </m:r>
                      <m:r>
                        <a:rPr lang="en-US" altLang="zh-TW" sz="1800" b="0" i="1" smtClean="0">
                          <a:latin typeface="Cambria Math" panose="02040503050406030204" pitchFamily="18" charset="0"/>
                          <a:ea typeface="Cambria Math" panose="02040503050406030204" pitchFamily="18" charset="0"/>
                        </a:rPr>
                        <m:t>𝜆</m:t>
                      </m:r>
                    </m:oMath>
                  </m:oMathPara>
                </a14:m>
                <a:endParaRPr lang="zh-TW" altLang="en-US" sz="1800" i="1" dirty="0"/>
              </a:p>
            </p:txBody>
          </p:sp>
        </mc:Choice>
        <mc:Fallback xmlns="">
          <p:sp>
            <p:nvSpPr>
              <p:cNvPr id="3" name="文字方塊 2">
                <a:extLst>
                  <a:ext uri="{FF2B5EF4-FFF2-40B4-BE49-F238E27FC236}">
                    <a16:creationId xmlns:a16="http://schemas.microsoft.com/office/drawing/2014/main" id="{D936F2F2-18F2-C66B-39DD-AE747A0BB153}"/>
                  </a:ext>
                </a:extLst>
              </p:cNvPr>
              <p:cNvSpPr txBox="1">
                <a:spLocks noRot="1" noChangeAspect="1" noMove="1" noResize="1" noEditPoints="1" noAdjustHandles="1" noChangeArrowheads="1" noChangeShapeType="1" noTextEdit="1"/>
              </p:cNvSpPr>
              <p:nvPr/>
            </p:nvSpPr>
            <p:spPr>
              <a:xfrm>
                <a:off x="4572000" y="1612111"/>
                <a:ext cx="3374322" cy="792525"/>
              </a:xfrm>
              <a:prstGeom prst="rect">
                <a:avLst/>
              </a:prstGeom>
              <a:blipFill>
                <a:blip r:embed="rId3"/>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B3505078-3B3E-7B1A-C330-DD30A389BFF6}"/>
                  </a:ext>
                </a:extLst>
              </p:cNvPr>
              <p:cNvSpPr txBox="1"/>
              <p:nvPr/>
            </p:nvSpPr>
            <p:spPr>
              <a:xfrm>
                <a:off x="4551493" y="1149767"/>
                <a:ext cx="4474677" cy="369332"/>
              </a:xfrm>
              <a:prstGeom prst="rect">
                <a:avLst/>
              </a:prstGeom>
              <a:noFill/>
            </p:spPr>
            <p:txBody>
              <a:bodyPr wrap="square" rtlCol="0">
                <a:spAutoFit/>
              </a:bodyPr>
              <a:lstStyle/>
              <a:p>
                <a:r>
                  <a:rPr lang="zh-TW" altLang="en-US" dirty="0"/>
                  <a:t>波長</a:t>
                </a:r>
                <a:r>
                  <a:rPr lang="zh-TW" altLang="en-US" sz="1800" dirty="0"/>
                  <a:t>介於</a:t>
                </a:r>
                <a14:m>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𝜆</m:t>
                    </m:r>
                    <m:r>
                      <a:rPr lang="zh-TW" altLang="en-US" sz="1800" b="0" i="1" smtClean="0">
                        <a:latin typeface="Cambria Math"/>
                      </a:rPr>
                      <m:t>及</m:t>
                    </m:r>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m:t>
                    </m:r>
                    <m:r>
                      <a:rPr lang="en-US" altLang="zh-TW" sz="1800" b="0" i="1" smtClean="0">
                        <a:latin typeface="Cambria Math"/>
                      </a:rPr>
                      <m:t>𝑑</m:t>
                    </m:r>
                    <m:r>
                      <a:rPr lang="en-US" altLang="zh-TW" sz="1800" b="0" i="1" smtClean="0">
                        <a:latin typeface="Cambria Math" panose="02040503050406030204" pitchFamily="18" charset="0"/>
                        <a:ea typeface="Cambria Math" panose="02040503050406030204" pitchFamily="18" charset="0"/>
                      </a:rPr>
                      <m:t>𝜆</m:t>
                    </m:r>
                  </m:oMath>
                </a14:m>
                <a:r>
                  <a:rPr lang="zh-TW" altLang="en-US" sz="1800" dirty="0"/>
                  <a:t>的熱輻射的功率等於：</a:t>
                </a:r>
                <a:endParaRPr lang="zh-CN" altLang="en-US" sz="1800" dirty="0"/>
              </a:p>
            </p:txBody>
          </p:sp>
        </mc:Choice>
        <mc:Fallback xmlns="">
          <p:sp>
            <p:nvSpPr>
              <p:cNvPr id="5" name="文字方塊 4">
                <a:extLst>
                  <a:ext uri="{FF2B5EF4-FFF2-40B4-BE49-F238E27FC236}">
                    <a16:creationId xmlns:a16="http://schemas.microsoft.com/office/drawing/2014/main" id="{B3505078-3B3E-7B1A-C330-DD30A389BFF6}"/>
                  </a:ext>
                </a:extLst>
              </p:cNvPr>
              <p:cNvSpPr txBox="1">
                <a:spLocks noRot="1" noChangeAspect="1" noMove="1" noResize="1" noEditPoints="1" noAdjustHandles="1" noChangeArrowheads="1" noChangeShapeType="1" noTextEdit="1"/>
              </p:cNvSpPr>
              <p:nvPr/>
            </p:nvSpPr>
            <p:spPr>
              <a:xfrm>
                <a:off x="4551493" y="1149767"/>
                <a:ext cx="4474677" cy="369332"/>
              </a:xfrm>
              <a:prstGeom prst="rect">
                <a:avLst/>
              </a:prstGeom>
              <a:blipFill>
                <a:blip r:embed="rId4"/>
                <a:stretch>
                  <a:fillRect l="-1133" t="-6667" b="-2333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1E029A3-2E8A-5DD1-C180-33D4D35B36B1}"/>
              </a:ext>
            </a:extLst>
          </p:cNvPr>
          <p:cNvPicPr>
            <a:picLocks noChangeAspect="1"/>
          </p:cNvPicPr>
          <p:nvPr/>
        </p:nvPicPr>
        <p:blipFill>
          <a:blip r:embed="rId5"/>
          <a:stretch>
            <a:fillRect/>
          </a:stretch>
        </p:blipFill>
        <p:spPr>
          <a:xfrm>
            <a:off x="4596905" y="2690040"/>
            <a:ext cx="4165600" cy="2971800"/>
          </a:xfrm>
          <a:prstGeom prst="rect">
            <a:avLst/>
          </a:prstGeom>
        </p:spPr>
      </p:pic>
      <p:sp>
        <p:nvSpPr>
          <p:cNvPr id="7" name="文字方塊 3">
            <a:extLst>
              <a:ext uri="{FF2B5EF4-FFF2-40B4-BE49-F238E27FC236}">
                <a16:creationId xmlns:a16="http://schemas.microsoft.com/office/drawing/2014/main" id="{36A643B1-E9AF-CF71-60F3-7F2F7FD18C24}"/>
              </a:ext>
            </a:extLst>
          </p:cNvPr>
          <p:cNvSpPr txBox="1">
            <a:spLocks noChangeArrowheads="1"/>
          </p:cNvSpPr>
          <p:nvPr/>
        </p:nvSpPr>
        <p:spPr bwMode="auto">
          <a:xfrm>
            <a:off x="4551493" y="673194"/>
            <a:ext cx="4391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注意：黑體輻射的波長分布是連續的！</a:t>
            </a:r>
          </a:p>
        </p:txBody>
      </p:sp>
      <p:sp>
        <p:nvSpPr>
          <p:cNvPr id="10" name="TextBox 9">
            <a:extLst>
              <a:ext uri="{FF2B5EF4-FFF2-40B4-BE49-F238E27FC236}">
                <a16:creationId xmlns:a16="http://schemas.microsoft.com/office/drawing/2014/main" id="{C87CC64C-2A0D-D074-951C-A0448C6BE018}"/>
              </a:ext>
            </a:extLst>
          </p:cNvPr>
          <p:cNvSpPr txBox="1"/>
          <p:nvPr/>
        </p:nvSpPr>
        <p:spPr>
          <a:xfrm>
            <a:off x="595473" y="6341237"/>
            <a:ext cx="6480720" cy="369332"/>
          </a:xfrm>
          <a:prstGeom prst="rect">
            <a:avLst/>
          </a:prstGeom>
          <a:noFill/>
        </p:spPr>
        <p:txBody>
          <a:bodyPr wrap="square" rtlCol="0">
            <a:spAutoFit/>
          </a:bodyPr>
          <a:lstStyle/>
          <a:p>
            <a:r>
              <a:rPr lang="en-US" dirty="0" err="1"/>
              <a:t>溫度越高，黑體輻射的波長越偏向短波長、高頻率的區域</a:t>
            </a:r>
            <a:r>
              <a:rPr lang="en-US" dirty="0"/>
              <a:t>。</a:t>
            </a:r>
          </a:p>
        </p:txBody>
      </p:sp>
      <p:sp>
        <p:nvSpPr>
          <p:cNvPr id="8" name="Rectangle 7">
            <a:extLst>
              <a:ext uri="{FF2B5EF4-FFF2-40B4-BE49-F238E27FC236}">
                <a16:creationId xmlns:a16="http://schemas.microsoft.com/office/drawing/2014/main" id="{5E6D220D-8332-096D-E5AF-68DFE6112E1F}"/>
              </a:ext>
            </a:extLst>
          </p:cNvPr>
          <p:cNvSpPr/>
          <p:nvPr/>
        </p:nvSpPr>
        <p:spPr>
          <a:xfrm>
            <a:off x="4582865" y="5661840"/>
            <a:ext cx="4165600" cy="576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758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additive="base">
                                        <p:cTn id="7" dur="500" fill="hold"/>
                                        <p:tgtEl>
                                          <p:spTgt spid="3077"/>
                                        </p:tgtEl>
                                        <p:attrNameLst>
                                          <p:attrName>ppt_x</p:attrName>
                                        </p:attrNameLst>
                                      </p:cBhvr>
                                      <p:tavLst>
                                        <p:tav tm="0">
                                          <p:val>
                                            <p:strVal val="#ppt_x"/>
                                          </p:val>
                                        </p:tav>
                                        <p:tav tm="100000">
                                          <p:val>
                                            <p:strVal val="#ppt_x"/>
                                          </p:val>
                                        </p:tav>
                                      </p:tavLst>
                                    </p:anim>
                                    <p:anim calcmode="lin" valueType="num">
                                      <p:cBhvr additive="base">
                                        <p:cTn id="8" dur="500" fill="hold"/>
                                        <p:tgtEl>
                                          <p:spTgt spid="307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 grpId="0"/>
      <p:bldP spid="3" grpId="0" animBg="1"/>
      <p:bldP spid="5" grpId="0"/>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260375" y="378016"/>
                <a:ext cx="7445549" cy="369332"/>
              </a:xfrm>
              <a:prstGeom prst="rect">
                <a:avLst/>
              </a:prstGeom>
              <a:noFill/>
            </p:spPr>
            <p:txBody>
              <a:bodyPr wrap="square" rtlCol="0">
                <a:spAutoFit/>
              </a:bodyPr>
              <a:lstStyle/>
              <a:p>
                <a:r>
                  <a:rPr lang="zh-TW" altLang="en-US" dirty="0"/>
                  <a:t>此波長分布有一個很有用的特徵：峰值的波長</a:t>
                </a:r>
                <a14:m>
                  <m:oMath xmlns:m="http://schemas.openxmlformats.org/officeDocument/2006/math">
                    <m:sSub>
                      <m:sSubPr>
                        <m:ctrlPr>
                          <a:rPr lang="en-US" altLang="zh-TW" i="1" smtClean="0">
                            <a:latin typeface="Cambria Math" panose="02040503050406030204" pitchFamily="18" charset="0"/>
                          </a:rPr>
                        </m:ctrlPr>
                      </m:sSubPr>
                      <m:e>
                        <m:r>
                          <a:rPr lang="zh-TW" altLang="en-US" i="1" smtClean="0">
                            <a:latin typeface="Cambria Math"/>
                          </a:rPr>
                          <m:t>𝜆</m:t>
                        </m:r>
                      </m:e>
                      <m:sub>
                        <m:r>
                          <m:rPr>
                            <m:nor/>
                          </m:rPr>
                          <a:rPr lang="en-US" altLang="zh-TW" b="0" i="0" smtClean="0">
                            <a:latin typeface="Cambria Math"/>
                          </a:rPr>
                          <m:t>max</m:t>
                        </m:r>
                      </m:sub>
                    </m:sSub>
                  </m:oMath>
                </a14:m>
                <a:r>
                  <a:rPr lang="zh-TW" altLang="en-US" dirty="0"/>
                  <a:t>與溫度成反比關係！</a:t>
                </a:r>
              </a:p>
            </p:txBody>
          </p:sp>
        </mc:Choice>
        <mc:Fallback xmlns="">
          <p:sp>
            <p:nvSpPr>
              <p:cNvPr id="2" name="文字方塊 1"/>
              <p:cNvSpPr txBox="1">
                <a:spLocks noRot="1" noChangeAspect="1" noMove="1" noResize="1" noEditPoints="1" noAdjustHandles="1" noChangeArrowheads="1" noChangeShapeType="1" noTextEdit="1"/>
              </p:cNvSpPr>
              <p:nvPr/>
            </p:nvSpPr>
            <p:spPr>
              <a:xfrm>
                <a:off x="1260375" y="378016"/>
                <a:ext cx="7445549" cy="369332"/>
              </a:xfrm>
              <a:prstGeom prst="rect">
                <a:avLst/>
              </a:prstGeom>
              <a:blipFill>
                <a:blip r:embed="rId2"/>
                <a:stretch>
                  <a:fillRect l="-681" t="-6452" b="-19355"/>
                </a:stretch>
              </a:blipFill>
            </p:spPr>
            <p:txBody>
              <a:bodyPr/>
              <a:lstStyle/>
              <a:p>
                <a:r>
                  <a:rPr lang="en-US">
                    <a:noFill/>
                  </a:rPr>
                  <a:t> </a:t>
                </a:r>
              </a:p>
            </p:txBody>
          </p:sp>
        </mc:Fallback>
      </mc:AlternateContent>
      <p:sp>
        <p:nvSpPr>
          <p:cNvPr id="5" name="矩形 4"/>
          <p:cNvSpPr/>
          <p:nvPr/>
        </p:nvSpPr>
        <p:spPr>
          <a:xfrm>
            <a:off x="4431038" y="823388"/>
            <a:ext cx="2910156"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Wien's displacement constant</a:t>
            </a:r>
            <a:endParaRPr lang="zh-TW" altLang="en-US" dirty="0">
              <a:latin typeface="Times New Roman" panose="02020603050405020304" pitchFamily="18" charset="0"/>
              <a:cs typeface="Times New Roman" panose="02020603050405020304" pitchFamily="18" charset="0"/>
            </a:endParaRPr>
          </a:p>
        </p:txBody>
      </p:sp>
      <p:pic>
        <p:nvPicPr>
          <p:cNvPr id="3266" name="Picture 194">
            <a:extLst>
              <a:ext uri="{FF2B5EF4-FFF2-40B4-BE49-F238E27FC236}">
                <a16:creationId xmlns:a16="http://schemas.microsoft.com/office/drawing/2014/main" id="{714A187B-0B6C-2948-AC27-92E34DDA6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268760"/>
            <a:ext cx="5403885" cy="46531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FBD6C56-3EC4-2541-936B-C966F5BCBB4C}"/>
                  </a:ext>
                </a:extLst>
              </p:cNvPr>
              <p:cNvSpPr/>
              <p:nvPr/>
            </p:nvSpPr>
            <p:spPr>
              <a:xfrm>
                <a:off x="1295130" y="823388"/>
                <a:ext cx="3126305"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a:rPr>
                            <m:t>𝜆</m:t>
                          </m:r>
                        </m:e>
                        <m:sub>
                          <m:r>
                            <m:rPr>
                              <m:nor/>
                            </m:rPr>
                            <a:rPr lang="en-US" altLang="zh-TW">
                              <a:latin typeface="Cambria Math"/>
                            </a:rPr>
                            <m:t>max</m:t>
                          </m:r>
                        </m:sub>
                      </m:sSub>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r>
                        <a:rPr lang="en-US" altLang="zh-TW" b="0" i="1" smtClean="0">
                          <a:latin typeface="Cambria Math" panose="02040503050406030204" pitchFamily="18" charset="0"/>
                          <a:ea typeface="Cambria Math" panose="02040503050406030204" pitchFamily="18" charset="0"/>
                        </a:rPr>
                        <m:t>=2.898×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m:t>
                          </m:r>
                        </m:sup>
                      </m:sSup>
                      <m:r>
                        <m:rPr>
                          <m:nor/>
                        </m:rPr>
                        <a:rPr lang="en-US" altLang="zh-TW" b="0" i="0" smtClean="0">
                          <a:latin typeface="Cambria Math" panose="02040503050406030204" pitchFamily="18" charset="0"/>
                          <a:ea typeface="Cambria Math" panose="02040503050406030204" pitchFamily="18" charset="0"/>
                        </a:rPr>
                        <m:t>m</m:t>
                      </m:r>
                      <m:r>
                        <a:rPr lang="en-US" altLang="zh-TW" b="0" i="1" smtClean="0">
                          <a:latin typeface="Cambria Math" panose="02040503050406030204" pitchFamily="18" charset="0"/>
                          <a:ea typeface="Cambria Math" panose="02040503050406030204" pitchFamily="18" charset="0"/>
                        </a:rPr>
                        <m:t>∙</m:t>
                      </m:r>
                      <m:r>
                        <m:rPr>
                          <m:nor/>
                        </m:rPr>
                        <a:rPr lang="en-US" altLang="zh-TW" b="0" i="0" smtClean="0">
                          <a:latin typeface="Cambria Math" panose="02040503050406030204" pitchFamily="18" charset="0"/>
                          <a:ea typeface="Cambria Math" panose="02040503050406030204" pitchFamily="18" charset="0"/>
                        </a:rPr>
                        <m:t>K</m:t>
                      </m:r>
                    </m:oMath>
                  </m:oMathPara>
                </a14:m>
                <a:endParaRPr lang="en-TW" dirty="0"/>
              </a:p>
            </p:txBody>
          </p:sp>
        </mc:Choice>
        <mc:Fallback xmlns="">
          <p:sp>
            <p:nvSpPr>
              <p:cNvPr id="4" name="Rectangle 3">
                <a:extLst>
                  <a:ext uri="{FF2B5EF4-FFF2-40B4-BE49-F238E27FC236}">
                    <a16:creationId xmlns:a16="http://schemas.microsoft.com/office/drawing/2014/main" id="{CFBD6C56-3EC4-2541-936B-C966F5BCBB4C}"/>
                  </a:ext>
                </a:extLst>
              </p:cNvPr>
              <p:cNvSpPr>
                <a:spLocks noRot="1" noChangeAspect="1" noMove="1" noResize="1" noEditPoints="1" noAdjustHandles="1" noChangeArrowheads="1" noChangeShapeType="1" noTextEdit="1"/>
              </p:cNvSpPr>
              <p:nvPr/>
            </p:nvSpPr>
            <p:spPr>
              <a:xfrm>
                <a:off x="1295130" y="823388"/>
                <a:ext cx="3126305" cy="369332"/>
              </a:xfrm>
              <a:prstGeom prst="rect">
                <a:avLst/>
              </a:prstGeom>
              <a:blipFill>
                <a:blip r:embed="rId4"/>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E960B32A-5D34-7769-27A1-5748461A4008}"/>
              </a:ext>
            </a:extLst>
          </p:cNvPr>
          <p:cNvSpPr txBox="1"/>
          <p:nvPr/>
        </p:nvSpPr>
        <p:spPr>
          <a:xfrm>
            <a:off x="1403647" y="6030069"/>
            <a:ext cx="7445549" cy="369332"/>
          </a:xfrm>
          <a:prstGeom prst="rect">
            <a:avLst/>
          </a:prstGeom>
          <a:noFill/>
        </p:spPr>
        <p:txBody>
          <a:bodyPr wrap="square" rtlCol="0">
            <a:spAutoFit/>
          </a:bodyPr>
          <a:lstStyle/>
          <a:p>
            <a:r>
              <a:rPr lang="en-US" dirty="0" err="1"/>
              <a:t>顯示：溫度越高，黑體輻射的波長越偏向短波長、高頻率的區域</a:t>
            </a:r>
            <a:r>
              <a:rPr lang="en-US" dirty="0"/>
              <a:t>。</a:t>
            </a:r>
          </a:p>
        </p:txBody>
      </p:sp>
      <p:sp>
        <p:nvSpPr>
          <p:cNvPr id="6" name="文字方塊 2">
            <a:extLst>
              <a:ext uri="{FF2B5EF4-FFF2-40B4-BE49-F238E27FC236}">
                <a16:creationId xmlns:a16="http://schemas.microsoft.com/office/drawing/2014/main" id="{7B0FDBCD-3FC5-7C7F-5A09-6BA4047B61DB}"/>
              </a:ext>
            </a:extLst>
          </p:cNvPr>
          <p:cNvSpPr txBox="1"/>
          <p:nvPr/>
        </p:nvSpPr>
        <p:spPr>
          <a:xfrm>
            <a:off x="1403647" y="6399401"/>
            <a:ext cx="4896544" cy="369332"/>
          </a:xfrm>
          <a:prstGeom prst="rect">
            <a:avLst/>
          </a:prstGeom>
          <a:noFill/>
        </p:spPr>
        <p:txBody>
          <a:bodyPr wrap="square" rtlCol="0">
            <a:spAutoFit/>
          </a:bodyPr>
          <a:lstStyle/>
          <a:p>
            <a:r>
              <a:rPr lang="zh-TW" altLang="en-US" dirty="0"/>
              <a:t>可見光的黑體輻射會慢慢出現。</a:t>
            </a:r>
          </a:p>
        </p:txBody>
      </p:sp>
    </p:spTree>
    <p:extLst>
      <p:ext uri="{BB962C8B-B14F-4D97-AF65-F5344CB8AC3E}">
        <p14:creationId xmlns:p14="http://schemas.microsoft.com/office/powerpoint/2010/main" val="1332375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文字方塊 3"/>
          <p:cNvSpPr txBox="1">
            <a:spLocks noChangeArrowheads="1"/>
          </p:cNvSpPr>
          <p:nvPr/>
        </p:nvSpPr>
        <p:spPr bwMode="auto">
          <a:xfrm>
            <a:off x="1403648" y="5754279"/>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放出熱輻射幾乎都是紅外線！</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32" t="50000" r="67399" b="2471"/>
          <a:stretch/>
        </p:blipFill>
        <p:spPr bwMode="auto">
          <a:xfrm>
            <a:off x="7736225" y="3287812"/>
            <a:ext cx="1195754" cy="198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1403648" y="6135898"/>
            <a:ext cx="6696744" cy="369332"/>
          </a:xfrm>
          <a:prstGeom prst="rect">
            <a:avLst/>
          </a:prstGeom>
          <a:noFill/>
        </p:spPr>
        <p:txBody>
          <a:bodyPr wrap="square" rtlCol="0">
            <a:spAutoFit/>
          </a:bodyPr>
          <a:lstStyle/>
          <a:p>
            <a:r>
              <a:rPr lang="zh-TW" altLang="en-US" dirty="0"/>
              <a:t>即使是約三千度的燈泡，大部分的能量都轉變為紅外線帶走的熱！</a:t>
            </a:r>
          </a:p>
        </p:txBody>
      </p:sp>
      <p:sp>
        <p:nvSpPr>
          <p:cNvPr id="7" name="文字方塊 6"/>
          <p:cNvSpPr txBox="1"/>
          <p:nvPr/>
        </p:nvSpPr>
        <p:spPr>
          <a:xfrm>
            <a:off x="1403648" y="5373216"/>
            <a:ext cx="3672408" cy="369332"/>
          </a:xfrm>
          <a:prstGeom prst="rect">
            <a:avLst/>
          </a:prstGeom>
          <a:noFill/>
        </p:spPr>
        <p:txBody>
          <a:bodyPr wrap="square" rtlCol="0">
            <a:spAutoFit/>
          </a:bodyPr>
          <a:lstStyle/>
          <a:p>
            <a:r>
              <a:rPr lang="zh-TW" altLang="en-US" dirty="0"/>
              <a:t>室溫下黑體輻射幾乎沒有可見光。</a:t>
            </a:r>
          </a:p>
        </p:txBody>
      </p:sp>
      <p:sp>
        <p:nvSpPr>
          <p:cNvPr id="8" name="矩形 2">
            <a:extLst>
              <a:ext uri="{FF2B5EF4-FFF2-40B4-BE49-F238E27FC236}">
                <a16:creationId xmlns:a16="http://schemas.microsoft.com/office/drawing/2014/main" id="{C3F374BC-3CA9-184A-A9EE-17DA5578B7A4}"/>
              </a:ext>
            </a:extLst>
          </p:cNvPr>
          <p:cNvSpPr/>
          <p:nvPr/>
        </p:nvSpPr>
        <p:spPr>
          <a:xfrm>
            <a:off x="1403648" y="377280"/>
            <a:ext cx="6138500" cy="4896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9" name="Picture 2">
            <a:extLst>
              <a:ext uri="{FF2B5EF4-FFF2-40B4-BE49-F238E27FC236}">
                <a16:creationId xmlns:a16="http://schemas.microsoft.com/office/drawing/2014/main" id="{366B3004-C763-C545-B115-9B0BC9BCD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908720"/>
            <a:ext cx="5458401" cy="43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587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Mwave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t="10692" r="8231" b="6261"/>
          <a:stretch>
            <a:fillRect/>
          </a:stretch>
        </p:blipFill>
        <p:spPr>
          <a:xfrm>
            <a:off x="2105025" y="946944"/>
            <a:ext cx="4933950" cy="2592388"/>
          </a:xfrm>
          <a:noFill/>
        </p:spPr>
      </p:pic>
      <p:sp>
        <p:nvSpPr>
          <p:cNvPr id="11267" name="Text Box 3"/>
          <p:cNvSpPr txBox="1">
            <a:spLocks noChangeArrowheads="1"/>
          </p:cNvSpPr>
          <p:nvPr/>
        </p:nvSpPr>
        <p:spPr bwMode="auto">
          <a:xfrm>
            <a:off x="2105025" y="493103"/>
            <a:ext cx="4680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室溫下大部分熱輻射為看不見的紅外線。</a:t>
            </a:r>
          </a:p>
        </p:txBody>
      </p:sp>
      <p:pic>
        <p:nvPicPr>
          <p:cNvPr id="11268" name="Picture 4" descr="4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643313"/>
            <a:ext cx="22542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big5.huaxia.com/uniwaysimages/200805/hgq2809004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071563"/>
            <a:ext cx="4038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descr="N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125538"/>
            <a:ext cx="2928938"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3199E8-95A0-934D-93F6-F753C89D55DC}"/>
              </a:ext>
            </a:extLst>
          </p:cNvPr>
          <p:cNvSpPr txBox="1"/>
          <p:nvPr/>
        </p:nvSpPr>
        <p:spPr>
          <a:xfrm>
            <a:off x="2733675" y="548680"/>
            <a:ext cx="4968552" cy="369332"/>
          </a:xfrm>
          <a:prstGeom prst="rect">
            <a:avLst/>
          </a:prstGeom>
          <a:noFill/>
        </p:spPr>
        <p:txBody>
          <a:bodyPr wrap="square" rtlCol="0">
            <a:spAutoFit/>
          </a:bodyPr>
          <a:lstStyle/>
          <a:p>
            <a:r>
              <a:rPr lang="en-TW" dirty="0"/>
              <a:t>紅外線黑體輻射可以用特殊儀器觀察！</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29164" y="904451"/>
            <a:ext cx="3816424"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8003" name="Picture 3" descr="\\psf\Home\Downloads\bkg3.gif"/>
          <p:cNvPicPr>
            <a:picLocks noChangeAspect="1" noChangeArrowheads="1"/>
          </p:cNvPicPr>
          <p:nvPr/>
        </p:nvPicPr>
        <p:blipFill rotWithShape="1">
          <a:blip r:embed="rId2">
            <a:extLst>
              <a:ext uri="{28A0092B-C50C-407E-A947-70E740481C1C}">
                <a14:useLocalDpi xmlns:a14="http://schemas.microsoft.com/office/drawing/2010/main" val="0"/>
              </a:ext>
            </a:extLst>
          </a:blip>
          <a:srcRect l="3311" t="42884" r="54848" b="-1"/>
          <a:stretch/>
        </p:blipFill>
        <p:spPr bwMode="auto">
          <a:xfrm>
            <a:off x="2654484" y="1077888"/>
            <a:ext cx="3403071" cy="33237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at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22" t="19014" r="62779" b="13586"/>
          <a:stretch/>
        </p:blipFill>
        <p:spPr bwMode="auto">
          <a:xfrm>
            <a:off x="3744158" y="2056579"/>
            <a:ext cx="1386435" cy="11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065156" y="4633369"/>
            <a:ext cx="6519734" cy="369332"/>
          </a:xfrm>
          <a:prstGeom prst="rect">
            <a:avLst/>
          </a:prstGeom>
        </p:spPr>
        <p:txBody>
          <a:bodyPr wrap="none">
            <a:spAutoFit/>
          </a:bodyPr>
          <a:lstStyle/>
          <a:p>
            <a:r>
              <a:rPr lang="zh-TW" altLang="en-US" dirty="0"/>
              <a:t>電磁波會帶走能量，即物體放出熱量，因此熵</a:t>
            </a:r>
            <a:r>
              <a:rPr lang="en-US" altLang="zh-TW" dirty="0">
                <a:latin typeface="+mj-lt"/>
              </a:rPr>
              <a:t>Entropy</a:t>
            </a:r>
            <a:r>
              <a:rPr lang="zh-TW" altLang="en-US" dirty="0"/>
              <a:t>會下降。</a:t>
            </a:r>
          </a:p>
        </p:txBody>
      </p:sp>
      <p:sp>
        <p:nvSpPr>
          <p:cNvPr id="8" name="Rectangle 7">
            <a:extLst>
              <a:ext uri="{FF2B5EF4-FFF2-40B4-BE49-F238E27FC236}">
                <a16:creationId xmlns:a16="http://schemas.microsoft.com/office/drawing/2014/main" id="{961F1E04-751A-E74F-84BE-6BFCD97E22DE}"/>
              </a:ext>
            </a:extLst>
          </p:cNvPr>
          <p:cNvSpPr/>
          <p:nvPr/>
        </p:nvSpPr>
        <p:spPr>
          <a:xfrm>
            <a:off x="5534805" y="1005880"/>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4" name="TextBox 23">
            <a:extLst>
              <a:ext uri="{FF2B5EF4-FFF2-40B4-BE49-F238E27FC236}">
                <a16:creationId xmlns:a16="http://schemas.microsoft.com/office/drawing/2014/main" id="{A280F955-BDDD-9645-A2AD-8C72BB017182}"/>
              </a:ext>
            </a:extLst>
          </p:cNvPr>
          <p:cNvSpPr txBox="1"/>
          <p:nvPr/>
        </p:nvSpPr>
        <p:spPr>
          <a:xfrm>
            <a:off x="1065156" y="5529006"/>
            <a:ext cx="7827324" cy="369332"/>
          </a:xfrm>
          <a:prstGeom prst="rect">
            <a:avLst/>
          </a:prstGeom>
          <a:noFill/>
        </p:spPr>
        <p:txBody>
          <a:bodyPr wrap="square">
            <a:spAutoFit/>
          </a:bodyPr>
          <a:lstStyle/>
          <a:p>
            <a:r>
              <a:rPr lang="zh-TW" altLang="en-US" dirty="0"/>
              <a:t>收到物體熱運動放出的電磁波，熵要增加。</a:t>
            </a:r>
            <a:r>
              <a:rPr lang="zh-TW" altLang="en-US" dirty="0">
                <a:solidFill>
                  <a:srgbClr val="FF0000"/>
                </a:solidFill>
              </a:rPr>
              <a:t>帶著熵的電磁波，稱為熱輻射。</a:t>
            </a:r>
            <a:endParaRPr lang="en-TW" dirty="0">
              <a:solidFill>
                <a:srgbClr val="FF0000"/>
              </a:solidFill>
            </a:endParaRPr>
          </a:p>
        </p:txBody>
      </p:sp>
      <p:sp>
        <p:nvSpPr>
          <p:cNvPr id="14" name="TextBox 13">
            <a:extLst>
              <a:ext uri="{FF2B5EF4-FFF2-40B4-BE49-F238E27FC236}">
                <a16:creationId xmlns:a16="http://schemas.microsoft.com/office/drawing/2014/main" id="{EE5B65E8-EC8E-4740-BCFE-6A5677082D12}"/>
              </a:ext>
            </a:extLst>
          </p:cNvPr>
          <p:cNvSpPr txBox="1"/>
          <p:nvPr/>
        </p:nvSpPr>
        <p:spPr>
          <a:xfrm>
            <a:off x="1065156" y="5083513"/>
            <a:ext cx="7632849" cy="369332"/>
          </a:xfrm>
          <a:prstGeom prst="rect">
            <a:avLst/>
          </a:prstGeom>
          <a:noFill/>
        </p:spPr>
        <p:txBody>
          <a:bodyPr wrap="square" rtlCol="0">
            <a:spAutoFit/>
          </a:bodyPr>
          <a:lstStyle/>
          <a:p>
            <a:r>
              <a:rPr lang="en-TW" dirty="0"/>
              <a:t>根據熱力學第二定律，熵不能減少，因此放出的電磁波，也要帶走熵。</a:t>
            </a:r>
          </a:p>
        </p:txBody>
      </p:sp>
      <p:sp>
        <p:nvSpPr>
          <p:cNvPr id="6" name="TextBox 5">
            <a:extLst>
              <a:ext uri="{FF2B5EF4-FFF2-40B4-BE49-F238E27FC236}">
                <a16:creationId xmlns:a16="http://schemas.microsoft.com/office/drawing/2014/main" id="{459579E8-B073-EB96-7F40-64B027356111}"/>
              </a:ext>
            </a:extLst>
          </p:cNvPr>
          <p:cNvSpPr txBox="1"/>
          <p:nvPr/>
        </p:nvSpPr>
        <p:spPr>
          <a:xfrm>
            <a:off x="6666779" y="5898338"/>
            <a:ext cx="2066684" cy="369332"/>
          </a:xfrm>
          <a:prstGeom prst="rect">
            <a:avLst/>
          </a:prstGeom>
          <a:noFill/>
        </p:spPr>
        <p:txBody>
          <a:bodyPr wrap="square">
            <a:spAutoFit/>
          </a:bodyPr>
          <a:lstStyle/>
          <a:p>
            <a:r>
              <a:rPr lang="en-US" altLang="zh-TW" sz="1800" dirty="0">
                <a:solidFill>
                  <a:srgbClr val="FF0000"/>
                </a:solidFill>
                <a:latin typeface="+mj-lt"/>
              </a:rPr>
              <a:t>Thermal Radiation</a:t>
            </a:r>
            <a:endParaRPr lang="en-US" dirty="0"/>
          </a:p>
        </p:txBody>
      </p:sp>
    </p:spTree>
    <p:extLst>
      <p:ext uri="{BB962C8B-B14F-4D97-AF65-F5344CB8AC3E}">
        <p14:creationId xmlns:p14="http://schemas.microsoft.com/office/powerpoint/2010/main" val="3483067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le:Human-Infrar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645024"/>
            <a:ext cx="41798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File:Human-Visibl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951037"/>
            <a:ext cx="338455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64AE255-C313-5246-AEF4-2A93A2235734}"/>
              </a:ext>
            </a:extLst>
          </p:cNvPr>
          <p:cNvSpPr txBox="1"/>
          <p:nvPr/>
        </p:nvSpPr>
        <p:spPr>
          <a:xfrm>
            <a:off x="5220246" y="2708920"/>
            <a:ext cx="3240360" cy="369332"/>
          </a:xfrm>
          <a:prstGeom prst="rect">
            <a:avLst/>
          </a:prstGeom>
          <a:noFill/>
        </p:spPr>
        <p:txBody>
          <a:bodyPr wrap="square" rtlCol="0">
            <a:spAutoFit/>
          </a:bodyPr>
          <a:lstStyle/>
          <a:p>
            <a:r>
              <a:rPr lang="en-GB" dirty="0" err="1"/>
              <a:t>但</a:t>
            </a:r>
            <a:r>
              <a:rPr lang="en-TW"/>
              <a:t>紅外線甚至可以穿透塑膠</a:t>
            </a:r>
            <a:r>
              <a:rPr lang="en-TW" dirty="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4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9" y="692696"/>
            <a:ext cx="3555718" cy="497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2483768" y="5659928"/>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哪一個恆星溫度較高？恆星的發光接近黑體輻射。</a:t>
            </a:r>
          </a:p>
        </p:txBody>
      </p:sp>
      <p:sp>
        <p:nvSpPr>
          <p:cNvPr id="2" name="TextBox 1">
            <a:extLst>
              <a:ext uri="{FF2B5EF4-FFF2-40B4-BE49-F238E27FC236}">
                <a16:creationId xmlns:a16="http://schemas.microsoft.com/office/drawing/2014/main" id="{10304545-7A30-80E7-F14A-09C7A864CF80}"/>
              </a:ext>
            </a:extLst>
          </p:cNvPr>
          <p:cNvSpPr txBox="1"/>
          <p:nvPr/>
        </p:nvSpPr>
        <p:spPr>
          <a:xfrm>
            <a:off x="2474868" y="6042007"/>
            <a:ext cx="4680520" cy="369332"/>
          </a:xfrm>
          <a:prstGeom prst="rect">
            <a:avLst/>
          </a:prstGeom>
          <a:noFill/>
        </p:spPr>
        <p:txBody>
          <a:bodyPr wrap="square" rtlCol="0">
            <a:spAutoFit/>
          </a:bodyPr>
          <a:lstStyle/>
          <a:p>
            <a:r>
              <a:rPr lang="en-US" dirty="0" err="1"/>
              <a:t>答案是發出波長較短的藍光的恆星</a:t>
            </a:r>
            <a:r>
              <a:rPr lang="en-US" dirty="0"/>
              <a:t>。</a:t>
            </a:r>
          </a:p>
        </p:txBody>
      </p:sp>
    </p:spTree>
    <p:extLst>
      <p:ext uri="{BB962C8B-B14F-4D97-AF65-F5344CB8AC3E}">
        <p14:creationId xmlns:p14="http://schemas.microsoft.com/office/powerpoint/2010/main" val="428755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7043" y="1156659"/>
            <a:ext cx="7200800" cy="468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 name="Picture 2" descr="http://www.mwit.ac.th/~physicslab/hbase/imgmod/bbrc6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646" y="1164837"/>
            <a:ext cx="6800708" cy="452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4C3C3375-2ADD-6B7B-5CD4-20D1E46970D3}"/>
              </a:ext>
            </a:extLst>
          </p:cNvPr>
          <p:cNvCxnSpPr/>
          <p:nvPr/>
        </p:nvCxnSpPr>
        <p:spPr>
          <a:xfrm>
            <a:off x="4716016" y="4077072"/>
            <a:ext cx="108012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ECDF6A2-FB2E-4D59-13C9-0C32C38F1BC3}"/>
              </a:ext>
            </a:extLst>
          </p:cNvPr>
          <p:cNvCxnSpPr/>
          <p:nvPr/>
        </p:nvCxnSpPr>
        <p:spPr>
          <a:xfrm>
            <a:off x="6588224" y="4653136"/>
            <a:ext cx="86409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descr="4004">
            <a:extLst>
              <a:ext uri="{FF2B5EF4-FFF2-40B4-BE49-F238E27FC236}">
                <a16:creationId xmlns:a16="http://schemas.microsoft.com/office/drawing/2014/main" id="{F7B5DC6F-5447-2488-FCB6-9CC2BD979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900" y="1164836"/>
            <a:ext cx="1750621" cy="24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636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his graph shows the variation of blackbody Radiation intensity with wavelengths expressed in micrometers. The radiation curve of the sun (measured above the atmosphere is shown to agree very well with a curve corresponding to black body radiation from an object with temperature of 5777 K. The visible region of the spectrum is highlighted to show that the radiation curve of the sun is peaked in the visible region.">
            <a:extLst>
              <a:ext uri="{FF2B5EF4-FFF2-40B4-BE49-F238E27FC236}">
                <a16:creationId xmlns:a16="http://schemas.microsoft.com/office/drawing/2014/main" id="{E946DC92-ABD6-9B4D-877C-2B2DE8AA6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297" y="1124744"/>
            <a:ext cx="7021406" cy="43347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F53B3C8-A626-D747-BDA4-6E49CD328764}"/>
              </a:ext>
            </a:extLst>
          </p:cNvPr>
          <p:cNvSpPr/>
          <p:nvPr/>
        </p:nvSpPr>
        <p:spPr>
          <a:xfrm>
            <a:off x="1628800" y="5601643"/>
            <a:ext cx="5886400" cy="954107"/>
          </a:xfrm>
          <a:prstGeom prst="rect">
            <a:avLst/>
          </a:prstGeom>
        </p:spPr>
        <p:txBody>
          <a:bodyPr wrap="square">
            <a:spAutoFit/>
          </a:bodyPr>
          <a:lstStyle/>
          <a:p>
            <a:r>
              <a:rPr lang="en-TW" sz="1400" dirty="0">
                <a:latin typeface="+mj-lt"/>
              </a:rPr>
              <a:t>Emission spectrum of the sun as measured above the Earth’s atmosphere (AM0) compared to the black body spectrum of an object at 5777 K. Image Credit: Solar AM0 spectrum with visible spectrum background (en) by Danmichaelo [Public domain], from Wikimedia Commons</a:t>
            </a:r>
          </a:p>
        </p:txBody>
      </p:sp>
      <p:sp>
        <p:nvSpPr>
          <p:cNvPr id="3" name="TextBox 2">
            <a:extLst>
              <a:ext uri="{FF2B5EF4-FFF2-40B4-BE49-F238E27FC236}">
                <a16:creationId xmlns:a16="http://schemas.microsoft.com/office/drawing/2014/main" id="{B7A3A3F7-8BB9-0088-5B49-22C021F34D10}"/>
              </a:ext>
            </a:extLst>
          </p:cNvPr>
          <p:cNvSpPr txBox="1"/>
          <p:nvPr/>
        </p:nvSpPr>
        <p:spPr>
          <a:xfrm>
            <a:off x="1654303" y="637829"/>
            <a:ext cx="3960440" cy="369332"/>
          </a:xfrm>
          <a:prstGeom prst="rect">
            <a:avLst/>
          </a:prstGeom>
          <a:noFill/>
        </p:spPr>
        <p:txBody>
          <a:bodyPr wrap="square" rtlCol="0">
            <a:spAutoFit/>
          </a:bodyPr>
          <a:lstStyle/>
          <a:p>
            <a:r>
              <a:rPr lang="en-US" dirty="0" err="1"/>
              <a:t>這是太陽的光譜</a:t>
            </a:r>
            <a:r>
              <a:rPr lang="en-US" dirty="0"/>
              <a:t>！</a:t>
            </a:r>
          </a:p>
        </p:txBody>
      </p:sp>
    </p:spTree>
    <p:extLst>
      <p:ext uri="{BB962C8B-B14F-4D97-AF65-F5344CB8AC3E}">
        <p14:creationId xmlns:p14="http://schemas.microsoft.com/office/powerpoint/2010/main" val="721823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77E885FB-28BC-EC46-9A22-5D85D6CB4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832" y="476672"/>
            <a:ext cx="6834336" cy="4556224"/>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Tungsten Light Bulb Lamp Blinking Stockvideoklipp (helt royaltyfria)  1015083037 | Shutterstock">
            <a:extLst>
              <a:ext uri="{FF2B5EF4-FFF2-40B4-BE49-F238E27FC236}">
                <a16:creationId xmlns:a16="http://schemas.microsoft.com/office/drawing/2014/main" id="{288A5FA6-1A1A-C048-893E-B4D332AFA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832" y="5157192"/>
            <a:ext cx="2749525" cy="15540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A0659D-C290-F418-0F19-21992F916CB6}"/>
                  </a:ext>
                </a:extLst>
              </p:cNvPr>
              <p:cNvSpPr txBox="1"/>
              <p:nvPr/>
            </p:nvSpPr>
            <p:spPr>
              <a:xfrm>
                <a:off x="4067944" y="5589681"/>
                <a:ext cx="4392904" cy="369332"/>
              </a:xfrm>
              <a:prstGeom prst="rect">
                <a:avLst/>
              </a:prstGeom>
              <a:noFill/>
            </p:spPr>
            <p:txBody>
              <a:bodyPr wrap="square" rtlCol="0">
                <a:spAutoFit/>
              </a:bodyPr>
              <a:lstStyle/>
              <a:p>
                <a:r>
                  <a:rPr lang="en-US" dirty="0"/>
                  <a:t>燈泡的光譜也很接近</a:t>
                </a:r>
                <a14:m>
                  <m:oMath xmlns:m="http://schemas.openxmlformats.org/officeDocument/2006/math">
                    <m:r>
                      <a:rPr lang="en-US" b="0" i="1" smtClean="0">
                        <a:latin typeface="Cambria Math" panose="02040503050406030204" pitchFamily="18" charset="0"/>
                      </a:rPr>
                      <m:t>2856</m:t>
                    </m:r>
                    <m:r>
                      <m:rPr>
                        <m:sty m:val="p"/>
                      </m:rPr>
                      <a:rPr lang="en-US" i="0" dirty="0" smtClean="0">
                        <a:latin typeface="Cambria Math" panose="02040503050406030204" pitchFamily="18" charset="0"/>
                      </a:rPr>
                      <m:t>K</m:t>
                    </m:r>
                  </m:oMath>
                </a14:m>
                <a:r>
                  <a:rPr lang="en-US" dirty="0"/>
                  <a:t>的</a:t>
                </a:r>
                <a:r>
                  <a:rPr lang="en-US" dirty="0" err="1"/>
                  <a:t>黑體輻射</a:t>
                </a:r>
                <a:r>
                  <a:rPr lang="en-US" dirty="0"/>
                  <a:t>！</a:t>
                </a:r>
              </a:p>
            </p:txBody>
          </p:sp>
        </mc:Choice>
        <mc:Fallback xmlns="">
          <p:sp>
            <p:nvSpPr>
              <p:cNvPr id="3" name="TextBox 2">
                <a:extLst>
                  <a:ext uri="{FF2B5EF4-FFF2-40B4-BE49-F238E27FC236}">
                    <a16:creationId xmlns:a16="http://schemas.microsoft.com/office/drawing/2014/main" id="{6BA0659D-C290-F418-0F19-21992F916CB6}"/>
                  </a:ext>
                </a:extLst>
              </p:cNvPr>
              <p:cNvSpPr txBox="1">
                <a:spLocks noRot="1" noChangeAspect="1" noMove="1" noResize="1" noEditPoints="1" noAdjustHandles="1" noChangeArrowheads="1" noChangeShapeType="1" noTextEdit="1"/>
              </p:cNvSpPr>
              <p:nvPr/>
            </p:nvSpPr>
            <p:spPr>
              <a:xfrm>
                <a:off x="4067944" y="5589681"/>
                <a:ext cx="4392904" cy="369332"/>
              </a:xfrm>
              <a:prstGeom prst="rect">
                <a:avLst/>
              </a:prstGeom>
              <a:blipFill>
                <a:blip r:embed="rId4"/>
                <a:stretch>
                  <a:fillRect l="-1153" t="-10000" b="-23333"/>
                </a:stretch>
              </a:blipFill>
            </p:spPr>
            <p:txBody>
              <a:bodyPr/>
              <a:lstStyle/>
              <a:p>
                <a:r>
                  <a:rPr lang="en-US">
                    <a:noFill/>
                  </a:rPr>
                  <a:t> </a:t>
                </a:r>
              </a:p>
            </p:txBody>
          </p:sp>
        </mc:Fallback>
      </mc:AlternateContent>
    </p:spTree>
    <p:extLst>
      <p:ext uri="{BB962C8B-B14F-4D97-AF65-F5344CB8AC3E}">
        <p14:creationId xmlns:p14="http://schemas.microsoft.com/office/powerpoint/2010/main" val="1758170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275856" y="1052736"/>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宇宙也是有溫度的！</a:t>
            </a:r>
          </a:p>
        </p:txBody>
      </p:sp>
      <p:pic>
        <p:nvPicPr>
          <p:cNvPr id="23555" name="Picture 3" descr="p0635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98613"/>
            <a:ext cx="5691187"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594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3k2"/>
          <p:cNvPicPr>
            <a:picLocks noChangeAspect="1" noChangeArrowheads="1"/>
          </p:cNvPicPr>
          <p:nvPr/>
        </p:nvPicPr>
        <p:blipFill>
          <a:blip r:embed="rId2">
            <a:extLst>
              <a:ext uri="{28A0092B-C50C-407E-A947-70E740481C1C}">
                <a14:useLocalDpi xmlns:a14="http://schemas.microsoft.com/office/drawing/2010/main" val="0"/>
              </a:ext>
            </a:extLst>
          </a:blip>
          <a:srcRect l="4509" t="6830" r="4483" b="4150"/>
          <a:stretch>
            <a:fillRect/>
          </a:stretch>
        </p:blipFill>
        <p:spPr bwMode="auto">
          <a:xfrm>
            <a:off x="1115616" y="1844824"/>
            <a:ext cx="684053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203848" y="1340768"/>
            <a:ext cx="2026517" cy="369332"/>
          </a:xfrm>
          <a:prstGeom prst="rect">
            <a:avLst/>
          </a:prstGeom>
          <a:solidFill>
            <a:schemeClr val="bg1"/>
          </a:solidFill>
        </p:spPr>
        <p:txBody>
          <a:bodyPr wrap="none">
            <a:spAutoFit/>
          </a:bodyPr>
          <a:lstStyle/>
          <a:p>
            <a:r>
              <a:rPr lang="en-US" altLang="zh-TW" dirty="0">
                <a:latin typeface="Times New Roman" panose="02020603050405020304" pitchFamily="18" charset="0"/>
                <a:cs typeface="Times New Roman" panose="02020603050405020304" pitchFamily="18" charset="0"/>
              </a:rPr>
              <a:t>2.72548±0.00057 K</a:t>
            </a:r>
            <a:endParaRPr lang="zh-TW" altLang="en-US" dirty="0">
              <a:latin typeface="Times New Roman" panose="02020603050405020304" pitchFamily="18" charset="0"/>
              <a:cs typeface="Times New Roman" panose="02020603050405020304" pitchFamily="18" charset="0"/>
            </a:endParaRPr>
          </a:p>
        </p:txBody>
      </p:sp>
      <p:pic>
        <p:nvPicPr>
          <p:cNvPr id="4" name="Picture 2" descr="\\psf\Home\Desktop\未命名.tiff"/>
          <p:cNvPicPr>
            <a:picLocks noChangeAspect="1" noChangeArrowheads="1"/>
          </p:cNvPicPr>
          <p:nvPr/>
        </p:nvPicPr>
        <p:blipFill rotWithShape="1">
          <a:blip r:embed="rId3">
            <a:extLst>
              <a:ext uri="{28A0092B-C50C-407E-A947-70E740481C1C}">
                <a14:useLocalDpi xmlns:a14="http://schemas.microsoft.com/office/drawing/2010/main" val="0"/>
              </a:ext>
            </a:extLst>
          </a:blip>
          <a:srcRect l="30177" t="83343" r="30973" b="9335"/>
          <a:stretch/>
        </p:blipFill>
        <p:spPr bwMode="auto">
          <a:xfrm>
            <a:off x="1619672" y="334846"/>
            <a:ext cx="5544616" cy="5714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BE6C31-3ED6-716F-637F-AB85D31C315C}"/>
              </a:ext>
            </a:extLst>
          </p:cNvPr>
          <p:cNvSpPr txBox="1"/>
          <p:nvPr/>
        </p:nvSpPr>
        <p:spPr>
          <a:xfrm>
            <a:off x="2267744" y="906281"/>
            <a:ext cx="4896544" cy="369332"/>
          </a:xfrm>
          <a:prstGeom prst="rect">
            <a:avLst/>
          </a:prstGeom>
          <a:noFill/>
        </p:spPr>
        <p:txBody>
          <a:bodyPr wrap="square" rtlCol="0">
            <a:spAutoFit/>
          </a:bodyPr>
          <a:lstStyle/>
          <a:p>
            <a:r>
              <a:rPr lang="en-US" dirty="0" err="1"/>
              <a:t>宇宙有一背景輻射是幾乎完美的黑體輻射</a:t>
            </a:r>
            <a:r>
              <a:rPr lang="en-US" dirty="0"/>
              <a:t>。</a:t>
            </a:r>
          </a:p>
        </p:txBody>
      </p:sp>
    </p:spTree>
    <p:extLst>
      <p:ext uri="{BB962C8B-B14F-4D97-AF65-F5344CB8AC3E}">
        <p14:creationId xmlns:p14="http://schemas.microsoft.com/office/powerpoint/2010/main" val="3545802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黑體01"/>
          <p:cNvPicPr>
            <a:picLocks noChangeAspect="1" noChangeArrowheads="1"/>
          </p:cNvPicPr>
          <p:nvPr/>
        </p:nvPicPr>
        <p:blipFill rotWithShape="1">
          <a:blip r:embed="rId2">
            <a:extLst>
              <a:ext uri="{28A0092B-C50C-407E-A947-70E740481C1C}">
                <a14:useLocalDpi xmlns:a14="http://schemas.microsoft.com/office/drawing/2010/main" val="0"/>
              </a:ext>
            </a:extLst>
          </a:blip>
          <a:srcRect l="63944" t="8943" b="24617"/>
          <a:stretch/>
        </p:blipFill>
        <p:spPr bwMode="auto">
          <a:xfrm>
            <a:off x="1567742" y="1803459"/>
            <a:ext cx="1857374" cy="16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4"/>
          <p:cNvSpPr txBox="1">
            <a:spLocks noChangeArrowheads="1"/>
          </p:cNvSpPr>
          <p:nvPr/>
        </p:nvSpPr>
        <p:spPr bwMode="auto">
          <a:xfrm>
            <a:off x="1567742" y="892311"/>
            <a:ext cx="607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一般物體不完全是黑體，所照到的輻射一部分會反射回去：</a:t>
            </a:r>
          </a:p>
        </p:txBody>
      </p:sp>
      <p:sp>
        <p:nvSpPr>
          <p:cNvPr id="14340" name="文字方塊 5"/>
          <p:cNvSpPr txBox="1">
            <a:spLocks noChangeArrowheads="1"/>
          </p:cNvSpPr>
          <p:nvPr/>
        </p:nvSpPr>
        <p:spPr bwMode="auto">
          <a:xfrm>
            <a:off x="1560598" y="1332641"/>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吸收的比例一般記為吸收率 </a:t>
            </a:r>
            <a:r>
              <a:rPr lang="en-US" altLang="zh-TW" sz="1800" i="1" dirty="0">
                <a:latin typeface="Times New Roman" pitchFamily="18" charset="0"/>
                <a:cs typeface="Times New Roman" pitchFamily="18" charset="0"/>
              </a:rPr>
              <a:t>e</a:t>
            </a:r>
            <a:r>
              <a:rPr lang="zh-TW" altLang="en-US" sz="1800" dirty="0">
                <a:latin typeface="Times New Roman" pitchFamily="18" charset="0"/>
                <a:cs typeface="Times New Roman" pitchFamily="18" charset="0"/>
              </a:rPr>
              <a:t>。</a:t>
            </a:r>
          </a:p>
        </p:txBody>
      </p:sp>
      <p:sp>
        <p:nvSpPr>
          <p:cNvPr id="14342" name="文字方塊 7"/>
          <p:cNvSpPr txBox="1">
            <a:spLocks noChangeArrowheads="1"/>
          </p:cNvSpPr>
          <p:nvPr/>
        </p:nvSpPr>
        <p:spPr bwMode="auto">
          <a:xfrm>
            <a:off x="1560598" y="3675667"/>
            <a:ext cx="7187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吸收率</a:t>
            </a:r>
            <a:r>
              <a:rPr lang="en-US" altLang="zh-TW" sz="1800" i="1" dirty="0">
                <a:latin typeface="Times New Roman" pitchFamily="18" charset="0"/>
                <a:cs typeface="Times New Roman" pitchFamily="18" charset="0"/>
              </a:rPr>
              <a:t>e</a:t>
            </a:r>
            <a:r>
              <a:rPr lang="zh-TW" altLang="en-US" sz="1800" dirty="0">
                <a:cs typeface="Times New Roman" pitchFamily="18" charset="0"/>
              </a:rPr>
              <a:t>也會是</a:t>
            </a:r>
            <a:r>
              <a:rPr lang="zh-TW" altLang="en-US" sz="1800" dirty="0">
                <a:solidFill>
                  <a:srgbClr val="FF0000"/>
                </a:solidFill>
                <a:cs typeface="Times New Roman" pitchFamily="18" charset="0"/>
              </a:rPr>
              <a:t>放射率</a:t>
            </a:r>
            <a:r>
              <a:rPr lang="en-US" altLang="zh-TW" sz="1800" dirty="0">
                <a:latin typeface="Times New Roman" pitchFamily="18" charset="0"/>
                <a:cs typeface="Times New Roman" pitchFamily="18" charset="0"/>
              </a:rPr>
              <a:t>emissivity</a:t>
            </a:r>
            <a:r>
              <a:rPr lang="zh-TW" altLang="en-US" sz="1800" dirty="0">
                <a:latin typeface="Times New Roman" pitchFamily="18" charset="0"/>
                <a:cs typeface="Times New Roman" pitchFamily="18" charset="0"/>
              </a:rPr>
              <a:t>，因此它的熱輻射功率為黑體的</a:t>
            </a:r>
            <a:r>
              <a:rPr lang="en-US" altLang="zh-TW" sz="1800" i="1" dirty="0">
                <a:latin typeface="Times New Roman" pitchFamily="18" charset="0"/>
                <a:cs typeface="Times New Roman" pitchFamily="18" charset="0"/>
              </a:rPr>
              <a:t>e</a:t>
            </a:r>
            <a:r>
              <a:rPr lang="zh-TW" altLang="en-US" sz="1800" dirty="0">
                <a:latin typeface="Times New Roman" pitchFamily="18" charset="0"/>
                <a:cs typeface="Times New Roman" pitchFamily="18" charset="0"/>
              </a:rPr>
              <a:t>倍。</a:t>
            </a:r>
          </a:p>
        </p:txBody>
      </p:sp>
      <mc:AlternateContent xmlns:mc="http://schemas.openxmlformats.org/markup-compatibility/2006" xmlns:a14="http://schemas.microsoft.com/office/drawing/2010/main">
        <mc:Choice Requires="a14">
          <p:sp>
            <p:nvSpPr>
              <p:cNvPr id="2" name="文字方塊 1"/>
              <p:cNvSpPr txBox="1"/>
              <p:nvPr/>
            </p:nvSpPr>
            <p:spPr>
              <a:xfrm>
                <a:off x="1595305" y="4941168"/>
                <a:ext cx="6912768" cy="369332"/>
              </a:xfrm>
              <a:prstGeom prst="rect">
                <a:avLst/>
              </a:prstGeom>
              <a:noFill/>
            </p:spPr>
            <p:txBody>
              <a:bodyPr wrap="square" rtlCol="0">
                <a:spAutoFit/>
              </a:bodyPr>
              <a:lstStyle/>
              <a:p>
                <a14:m>
                  <m:oMath xmlns:m="http://schemas.openxmlformats.org/officeDocument/2006/math">
                    <m:r>
                      <a:rPr lang="en-US" altLang="zh-TW" b="0" i="1" smtClean="0">
                        <a:latin typeface="Cambria Math"/>
                      </a:rPr>
                      <m:t>𝑒</m:t>
                    </m:r>
                  </m:oMath>
                </a14:m>
                <a:r>
                  <a:rPr lang="zh-TW" altLang="en-US" dirty="0"/>
                  <a:t>一般來說與溫度及波長都有關</a:t>
                </a: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𝑒</m:t>
                        </m:r>
                      </m:e>
                      <m:sub>
                        <m:r>
                          <a:rPr lang="zh-TW" altLang="en-US" i="1" smtClean="0">
                            <a:latin typeface="Cambria Math"/>
                          </a:rPr>
                          <m:t>𝜆</m:t>
                        </m:r>
                      </m:sub>
                    </m:sSub>
                    <m:d>
                      <m:dPr>
                        <m:ctrlPr>
                          <a:rPr lang="en-US" altLang="zh-TW" i="1" smtClean="0">
                            <a:latin typeface="Cambria Math" panose="02040503050406030204" pitchFamily="18" charset="0"/>
                          </a:rPr>
                        </m:ctrlPr>
                      </m:dPr>
                      <m:e>
                        <m:r>
                          <a:rPr lang="en-US" altLang="zh-TW" b="0" i="1" smtClean="0">
                            <a:latin typeface="Cambria Math"/>
                          </a:rPr>
                          <m:t>𝑇</m:t>
                        </m:r>
                      </m:e>
                    </m:d>
                    <m:r>
                      <a:rPr lang="en-US" altLang="zh-TW" i="1">
                        <a:latin typeface="Cambria Math"/>
                      </a:rPr>
                      <m:t> </m:t>
                    </m:r>
                  </m:oMath>
                </a14:m>
                <a:r>
                  <a:rPr lang="zh-TW" altLang="en-US" dirty="0"/>
                  <a:t>，但變化不大，可視為常數</a:t>
                </a:r>
                <a14:m>
                  <m:oMath xmlns:m="http://schemas.openxmlformats.org/officeDocument/2006/math">
                    <m:r>
                      <a:rPr lang="en-US" altLang="zh-TW" i="1">
                        <a:latin typeface="Cambria Math"/>
                      </a:rPr>
                      <m:t>𝑒</m:t>
                    </m:r>
                    <m:r>
                      <a:rPr lang="en-US" altLang="zh-TW" i="1">
                        <a:latin typeface="Cambria Math"/>
                      </a:rPr>
                      <m:t> </m:t>
                    </m:r>
                  </m:oMath>
                </a14:m>
                <a:r>
                  <a:rPr lang="zh-TW" altLang="en-US" dirty="0"/>
                  <a:t>。</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95305" y="4941168"/>
                <a:ext cx="6912768" cy="369332"/>
              </a:xfrm>
              <a:prstGeom prst="rect">
                <a:avLst/>
              </a:prstGeom>
              <a:blipFill rotWithShape="1">
                <a:blip r:embed="rId6"/>
                <a:stretch>
                  <a:fillRect t="-6667" r="-3968"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11">
                <a:extLst>
                  <a:ext uri="{FF2B5EF4-FFF2-40B4-BE49-F238E27FC236}">
                    <a16:creationId xmlns:a16="http://schemas.microsoft.com/office/drawing/2014/main" id="{EEA703CA-82FD-9A48-9307-7CD0825D8BE6}"/>
                  </a:ext>
                </a:extLst>
              </p:cNvPr>
              <p:cNvSpPr txBox="1"/>
              <p:nvPr/>
            </p:nvSpPr>
            <p:spPr>
              <a:xfrm>
                <a:off x="3378628" y="4115998"/>
                <a:ext cx="2386743" cy="44140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panose="02040503050406030204" pitchFamily="18" charset="0"/>
                        </a:rPr>
                        <m:t>𝑒</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zh-TW" altLang="en-US" i="1">
                              <a:latin typeface="Cambria Math" panose="02040503050406030204" pitchFamily="18" charset="0"/>
                            </a:rPr>
                            <m:t>黑體</m:t>
                          </m:r>
                        </m:sub>
                      </m:sSub>
                      <m:r>
                        <a:rPr lang="en-US" altLang="zh-TW" b="0" i="1" smtClean="0">
                          <a:latin typeface="Cambria Math"/>
                        </a:rPr>
                        <m:t>=</m:t>
                      </m:r>
                      <m:r>
                        <a:rPr lang="en-US" altLang="zh-TW" b="0" i="1" smtClean="0">
                          <a:latin typeface="Cambria Math" panose="02040503050406030204" pitchFamily="18" charset="0"/>
                        </a:rPr>
                        <m:t>𝑒</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8" name="文字方塊 11">
                <a:extLst>
                  <a:ext uri="{FF2B5EF4-FFF2-40B4-BE49-F238E27FC236}">
                    <a16:creationId xmlns:a16="http://schemas.microsoft.com/office/drawing/2014/main" id="{EEA703CA-82FD-9A48-9307-7CD0825D8BE6}"/>
                  </a:ext>
                </a:extLst>
              </p:cNvPr>
              <p:cNvSpPr txBox="1">
                <a:spLocks noRot="1" noChangeAspect="1" noMove="1" noResize="1" noEditPoints="1" noAdjustHandles="1" noChangeArrowheads="1" noChangeShapeType="1" noTextEdit="1"/>
              </p:cNvSpPr>
              <p:nvPr/>
            </p:nvSpPr>
            <p:spPr>
              <a:xfrm>
                <a:off x="3378628" y="4115998"/>
                <a:ext cx="2386743" cy="441403"/>
              </a:xfrm>
              <a:prstGeom prst="rect">
                <a:avLst/>
              </a:prstGeom>
              <a:blipFill>
                <a:blip r:embed="rId7"/>
                <a:stretch>
                  <a:fillRect b="-11111"/>
                </a:stretch>
              </a:blipFill>
            </p:spPr>
            <p:txBody>
              <a:bodyPr/>
              <a:lstStyle/>
              <a:p>
                <a:r>
                  <a:rPr lang="en-TW">
                    <a:noFill/>
                  </a:rPr>
                  <a:t> </a:t>
                </a:r>
              </a:p>
            </p:txBody>
          </p:sp>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黑體01"/>
          <p:cNvPicPr>
            <a:picLocks noChangeAspect="1" noChangeArrowheads="1"/>
          </p:cNvPicPr>
          <p:nvPr/>
        </p:nvPicPr>
        <p:blipFill>
          <a:blip r:embed="rId2">
            <a:extLst>
              <a:ext uri="{28A0092B-C50C-407E-A947-70E740481C1C}">
                <a14:useLocalDpi xmlns:a14="http://schemas.microsoft.com/office/drawing/2010/main" val="0"/>
              </a:ext>
            </a:extLst>
          </a:blip>
          <a:srcRect l="4314" t="8943"/>
          <a:stretch>
            <a:fillRect/>
          </a:stretch>
        </p:blipFill>
        <p:spPr bwMode="auto">
          <a:xfrm>
            <a:off x="1361780" y="965993"/>
            <a:ext cx="4929187"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6"/>
          <p:cNvSpPr txBox="1">
            <a:spLocks noChangeArrowheads="1"/>
          </p:cNvSpPr>
          <p:nvPr/>
        </p:nvSpPr>
        <p:spPr bwMode="auto">
          <a:xfrm>
            <a:off x="1519238" y="3459956"/>
            <a:ext cx="642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該物體只吸收空腔射到該物體表面的輻射的 </a:t>
            </a:r>
            <a:r>
              <a:rPr lang="en-US" altLang="zh-TW" sz="1800" i="1" dirty="0">
                <a:latin typeface="Times New Roman" pitchFamily="18" charset="0"/>
                <a:cs typeface="Times New Roman" pitchFamily="18" charset="0"/>
              </a:rPr>
              <a:t>e</a:t>
            </a:r>
            <a:r>
              <a:rPr lang="zh-TW" altLang="en-US" sz="1800" i="1" dirty="0">
                <a:cs typeface="Times New Roman" pitchFamily="18" charset="0"/>
              </a:rPr>
              <a:t> </a:t>
            </a:r>
            <a:r>
              <a:rPr lang="zh-TW" altLang="en-US" sz="1800" dirty="0">
                <a:cs typeface="Times New Roman" pitchFamily="18" charset="0"/>
              </a:rPr>
              <a:t>倍，</a:t>
            </a:r>
            <a:endParaRPr lang="en-US" altLang="zh-TW" sz="1800" dirty="0">
              <a:cs typeface="Times New Roman" pitchFamily="18" charset="0"/>
            </a:endParaRPr>
          </a:p>
        </p:txBody>
      </p:sp>
      <p:sp>
        <p:nvSpPr>
          <p:cNvPr id="14342" name="文字方塊 7"/>
          <p:cNvSpPr txBox="1">
            <a:spLocks noChangeArrowheads="1"/>
          </p:cNvSpPr>
          <p:nvPr/>
        </p:nvSpPr>
        <p:spPr bwMode="auto">
          <a:xfrm>
            <a:off x="1500188" y="5572125"/>
            <a:ext cx="5214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所以 </a:t>
            </a:r>
            <a:r>
              <a:rPr lang="en-US" altLang="zh-TW" sz="1800" i="1">
                <a:latin typeface="Times New Roman" pitchFamily="18" charset="0"/>
                <a:cs typeface="Times New Roman" pitchFamily="18" charset="0"/>
              </a:rPr>
              <a:t>e</a:t>
            </a:r>
            <a:r>
              <a:rPr lang="zh-TW" altLang="en-US" sz="1800" i="1">
                <a:cs typeface="Times New Roman" pitchFamily="18" charset="0"/>
              </a:rPr>
              <a:t> </a:t>
            </a:r>
            <a:r>
              <a:rPr lang="zh-TW" altLang="en-US" sz="1800">
                <a:cs typeface="Times New Roman" pitchFamily="18" charset="0"/>
              </a:rPr>
              <a:t>也是</a:t>
            </a:r>
            <a:r>
              <a:rPr lang="zh-TW" altLang="en-US" sz="1800">
                <a:solidFill>
                  <a:srgbClr val="FF0000"/>
                </a:solidFill>
                <a:cs typeface="Times New Roman" pitchFamily="18" charset="0"/>
              </a:rPr>
              <a:t>放射率</a:t>
            </a:r>
            <a:r>
              <a:rPr lang="en-US" altLang="zh-TW" sz="1800">
                <a:latin typeface="Times New Roman" pitchFamily="18" charset="0"/>
                <a:cs typeface="Times New Roman" pitchFamily="18" charset="0"/>
              </a:rPr>
              <a:t>emissivity</a:t>
            </a:r>
            <a:endParaRPr lang="zh-TW" altLang="en-US" sz="1800">
              <a:latin typeface="Times New Roman" pitchFamily="18" charset="0"/>
              <a:cs typeface="Times New Roman" pitchFamily="18" charset="0"/>
            </a:endParaRPr>
          </a:p>
        </p:txBody>
      </p:sp>
      <p:sp>
        <p:nvSpPr>
          <p:cNvPr id="14343" name="文字方塊 8"/>
          <p:cNvSpPr txBox="1">
            <a:spLocks noChangeArrowheads="1"/>
          </p:cNvSpPr>
          <p:nvPr/>
        </p:nvSpPr>
        <p:spPr bwMode="auto">
          <a:xfrm>
            <a:off x="1500188" y="6000750"/>
            <a:ext cx="407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好的吸收者，也會是好的放射者！</a:t>
            </a:r>
          </a:p>
        </p:txBody>
      </p:sp>
      <p:sp>
        <p:nvSpPr>
          <p:cNvPr id="14345" name="文字方塊 9"/>
          <p:cNvSpPr txBox="1">
            <a:spLocks noChangeArrowheads="1"/>
          </p:cNvSpPr>
          <p:nvPr/>
        </p:nvSpPr>
        <p:spPr bwMode="auto">
          <a:xfrm>
            <a:off x="1519238" y="4364831"/>
            <a:ext cx="703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等溫時，兩者熱量吸收相等，該物體的輻射就是空腔輻射的 </a:t>
            </a:r>
            <a:r>
              <a:rPr lang="en-US" altLang="zh-TW" sz="1800" i="1">
                <a:latin typeface="Times New Roman" pitchFamily="18" charset="0"/>
                <a:cs typeface="Times New Roman" pitchFamily="18" charset="0"/>
              </a:rPr>
              <a:t>e</a:t>
            </a:r>
            <a:r>
              <a:rPr lang="zh-TW" altLang="en-US" sz="1800" i="1">
                <a:cs typeface="Times New Roman" pitchFamily="18" charset="0"/>
              </a:rPr>
              <a:t> </a:t>
            </a:r>
            <a:r>
              <a:rPr lang="zh-TW" altLang="en-US" sz="1800">
                <a:cs typeface="Times New Roman" pitchFamily="18" charset="0"/>
              </a:rPr>
              <a:t>倍，</a:t>
            </a:r>
            <a:endParaRPr lang="en-US" altLang="zh-TW" sz="1800">
              <a:cs typeface="Times New Roman" pitchFamily="18" charset="0"/>
            </a:endParaRPr>
          </a:p>
        </p:txBody>
      </p:sp>
      <p:sp>
        <p:nvSpPr>
          <p:cNvPr id="15" name="等腰三角形 14"/>
          <p:cNvSpPr/>
          <p:nvPr/>
        </p:nvSpPr>
        <p:spPr>
          <a:xfrm rot="16200000">
            <a:off x="4219280" y="1180305"/>
            <a:ext cx="571500" cy="1857375"/>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向右箭號 15"/>
          <p:cNvSpPr/>
          <p:nvPr/>
        </p:nvSpPr>
        <p:spPr>
          <a:xfrm>
            <a:off x="4719342" y="2037555"/>
            <a:ext cx="238125" cy="15557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向右箭號 17"/>
          <p:cNvSpPr/>
          <p:nvPr/>
        </p:nvSpPr>
        <p:spPr>
          <a:xfrm rot="13397845">
            <a:off x="5090817" y="1685130"/>
            <a:ext cx="284163" cy="15398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等腰三角形 18"/>
          <p:cNvSpPr/>
          <p:nvPr/>
        </p:nvSpPr>
        <p:spPr>
          <a:xfrm rot="5400000">
            <a:off x="4147843" y="1180305"/>
            <a:ext cx="571500" cy="1857375"/>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向左箭號 19"/>
          <p:cNvSpPr/>
          <p:nvPr/>
        </p:nvSpPr>
        <p:spPr>
          <a:xfrm>
            <a:off x="4004967" y="2037555"/>
            <a:ext cx="238125" cy="1555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54" name="矩形 1"/>
          <p:cNvSpPr>
            <a:spLocks noChangeArrowheads="1"/>
          </p:cNvSpPr>
          <p:nvPr/>
        </p:nvSpPr>
        <p:spPr bwMode="auto">
          <a:xfrm>
            <a:off x="1530350" y="3899694"/>
            <a:ext cx="434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cs typeface="Times New Roman" pitchFamily="18" charset="0"/>
              </a:rPr>
              <a:t>然而它對空腔的幅射，空腔會完全吸收。</a:t>
            </a:r>
          </a:p>
        </p:txBody>
      </p:sp>
      <mc:AlternateContent xmlns:mc="http://schemas.openxmlformats.org/markup-compatibility/2006" xmlns:a14="http://schemas.microsoft.com/office/drawing/2010/main">
        <mc:Choice Requires="a14">
          <p:sp>
            <p:nvSpPr>
              <p:cNvPr id="21" name="文字方塊 11">
                <a:extLst>
                  <a:ext uri="{FF2B5EF4-FFF2-40B4-BE49-F238E27FC236}">
                    <a16:creationId xmlns:a16="http://schemas.microsoft.com/office/drawing/2014/main" id="{602462E2-6269-D34B-8187-005B2B0EDFB8}"/>
                  </a:ext>
                </a:extLst>
              </p:cNvPr>
              <p:cNvSpPr txBox="1"/>
              <p:nvPr/>
            </p:nvSpPr>
            <p:spPr>
              <a:xfrm>
                <a:off x="1530350" y="4829969"/>
                <a:ext cx="2609602" cy="441403"/>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物</m:t>
                          </m:r>
                        </m:sub>
                      </m:sSub>
                      <m:r>
                        <a:rPr lang="en-US" altLang="zh-TW" b="0" i="1" smtClean="0">
                          <a:latin typeface="Cambria Math"/>
                        </a:rPr>
                        <m:t>=</m:t>
                      </m:r>
                      <m:r>
                        <a:rPr lang="en-US" i="1">
                          <a:latin typeface="Cambria Math" panose="02040503050406030204" pitchFamily="18" charset="0"/>
                        </a:rPr>
                        <m:t>𝑒</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空</m:t>
                          </m:r>
                        </m:sub>
                      </m:sSub>
                      <m:r>
                        <a:rPr lang="en-US" b="0" i="0" smtClean="0">
                          <a:latin typeface="Cambria Math" panose="02040503050406030204" pitchFamily="18" charset="0"/>
                        </a:rPr>
                        <m:t>=</m:t>
                      </m:r>
                      <m:r>
                        <a:rPr lang="en-US" altLang="zh-TW" b="0" i="1" smtClean="0">
                          <a:latin typeface="Cambria Math" panose="02040503050406030204" pitchFamily="18" charset="0"/>
                        </a:rPr>
                        <m:t>𝑒</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21" name="文字方塊 11">
                <a:extLst>
                  <a:ext uri="{FF2B5EF4-FFF2-40B4-BE49-F238E27FC236}">
                    <a16:creationId xmlns:a16="http://schemas.microsoft.com/office/drawing/2014/main" id="{602462E2-6269-D34B-8187-005B2B0EDFB8}"/>
                  </a:ext>
                </a:extLst>
              </p:cNvPr>
              <p:cNvSpPr txBox="1">
                <a:spLocks noRot="1" noChangeAspect="1" noMove="1" noResize="1" noEditPoints="1" noAdjustHandles="1" noChangeArrowheads="1" noChangeShapeType="1" noTextEdit="1"/>
              </p:cNvSpPr>
              <p:nvPr/>
            </p:nvSpPr>
            <p:spPr>
              <a:xfrm>
                <a:off x="1530350" y="4829969"/>
                <a:ext cx="2609602" cy="441403"/>
              </a:xfrm>
              <a:prstGeom prst="rect">
                <a:avLst/>
              </a:prstGeom>
              <a:blipFill>
                <a:blip r:embed="rId3"/>
                <a:stretch>
                  <a:fillRect b="-111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1CF1C90-0608-484B-B1B8-5AA49B75E702}"/>
                  </a:ext>
                </a:extLst>
              </p:cNvPr>
              <p:cNvSpPr txBox="1"/>
              <p:nvPr/>
            </p:nvSpPr>
            <p:spPr>
              <a:xfrm>
                <a:off x="5525571" y="1426455"/>
                <a:ext cx="1236108" cy="3356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2" name="TextBox 21">
                <a:extLst>
                  <a:ext uri="{FF2B5EF4-FFF2-40B4-BE49-F238E27FC236}">
                    <a16:creationId xmlns:a16="http://schemas.microsoft.com/office/drawing/2014/main" id="{B1CF1C90-0608-484B-B1B8-5AA49B75E702}"/>
                  </a:ext>
                </a:extLst>
              </p:cNvPr>
              <p:cNvSpPr txBox="1">
                <a:spLocks noRot="1" noChangeAspect="1" noMove="1" noResize="1" noEditPoints="1" noAdjustHandles="1" noChangeArrowheads="1" noChangeShapeType="1" noTextEdit="1"/>
              </p:cNvSpPr>
              <p:nvPr/>
            </p:nvSpPr>
            <p:spPr>
              <a:xfrm>
                <a:off x="5525571" y="1426455"/>
                <a:ext cx="1236108" cy="335669"/>
              </a:xfrm>
              <a:prstGeom prst="rect">
                <a:avLst/>
              </a:prstGeom>
              <a:blipFill>
                <a:blip r:embed="rId4"/>
                <a:stretch>
                  <a:fillRect l="-1010" r="-5051" b="-2963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D2B9B42-05A2-2C4B-82F6-53098C3E192A}"/>
                  </a:ext>
                </a:extLst>
              </p:cNvPr>
              <p:cNvSpPr txBox="1"/>
              <p:nvPr/>
            </p:nvSpPr>
            <p:spPr>
              <a:xfrm>
                <a:off x="3140254" y="1315528"/>
                <a:ext cx="1245469" cy="344710"/>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smtClean="0">
                              <a:latin typeface="Cambria Math" panose="02040503050406030204" pitchFamily="18" charset="0"/>
                              <a:ea typeface="+mj-ea"/>
                            </a:rPr>
                            <m:t>物</m:t>
                          </m:r>
                        </m:sub>
                      </m:sSub>
                    </m:oMath>
                  </m:oMathPara>
                </a14:m>
                <a:endParaRPr lang="en-TW" dirty="0"/>
              </a:p>
            </p:txBody>
          </p:sp>
        </mc:Choice>
        <mc:Fallback xmlns="">
          <p:sp>
            <p:nvSpPr>
              <p:cNvPr id="23" name="TextBox 22">
                <a:extLst>
                  <a:ext uri="{FF2B5EF4-FFF2-40B4-BE49-F238E27FC236}">
                    <a16:creationId xmlns:a16="http://schemas.microsoft.com/office/drawing/2014/main" id="{8D2B9B42-05A2-2C4B-82F6-53098C3E192A}"/>
                  </a:ext>
                </a:extLst>
              </p:cNvPr>
              <p:cNvSpPr txBox="1">
                <a:spLocks noRot="1" noChangeAspect="1" noMove="1" noResize="1" noEditPoints="1" noAdjustHandles="1" noChangeArrowheads="1" noChangeShapeType="1" noTextEdit="1"/>
              </p:cNvSpPr>
              <p:nvPr/>
            </p:nvSpPr>
            <p:spPr>
              <a:xfrm>
                <a:off x="3140254" y="1315528"/>
                <a:ext cx="1245469" cy="344710"/>
              </a:xfrm>
              <a:prstGeom prst="rect">
                <a:avLst/>
              </a:prstGeom>
              <a:blipFill>
                <a:blip r:embed="rId5"/>
                <a:stretch>
                  <a:fillRect l="-4040" r="-5051" b="-32143"/>
                </a:stretch>
              </a:blipFill>
            </p:spPr>
            <p:txBody>
              <a:bodyPr/>
              <a:lstStyle/>
              <a:p>
                <a:r>
                  <a:rPr lang="en-TW">
                    <a:noFill/>
                  </a:rPr>
                  <a:t> </a:t>
                </a:r>
              </a:p>
            </p:txBody>
          </p:sp>
        </mc:Fallback>
      </mc:AlternateContent>
    </p:spTree>
    <p:extLst>
      <p:ext uri="{BB962C8B-B14F-4D97-AF65-F5344CB8AC3E}">
        <p14:creationId xmlns:p14="http://schemas.microsoft.com/office/powerpoint/2010/main" val="1511583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341"/>
                                        </p:tgtEl>
                                        <p:attrNameLst>
                                          <p:attrName>style.visibility</p:attrName>
                                        </p:attrNameLst>
                                      </p:cBhvr>
                                      <p:to>
                                        <p:strVal val="visible"/>
                                      </p:to>
                                    </p:set>
                                    <p:anim calcmode="lin" valueType="num">
                                      <p:cBhvr additive="base">
                                        <p:cTn id="23" dur="500" fill="hold"/>
                                        <p:tgtEl>
                                          <p:spTgt spid="14341"/>
                                        </p:tgtEl>
                                        <p:attrNameLst>
                                          <p:attrName>ppt_x</p:attrName>
                                        </p:attrNameLst>
                                      </p:cBhvr>
                                      <p:tavLst>
                                        <p:tav tm="0">
                                          <p:val>
                                            <p:strVal val="#ppt_x"/>
                                          </p:val>
                                        </p:tav>
                                        <p:tav tm="100000">
                                          <p:val>
                                            <p:strVal val="#ppt_x"/>
                                          </p:val>
                                        </p:tav>
                                      </p:tavLst>
                                    </p:anim>
                                    <p:anim calcmode="lin" valueType="num">
                                      <p:cBhvr additive="base">
                                        <p:cTn id="24"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354"/>
                                        </p:tgtEl>
                                        <p:attrNameLst>
                                          <p:attrName>style.visibility</p:attrName>
                                        </p:attrNameLst>
                                      </p:cBhvr>
                                      <p:to>
                                        <p:strVal val="visible"/>
                                      </p:to>
                                    </p:set>
                                    <p:anim calcmode="lin" valueType="num">
                                      <p:cBhvr additive="base">
                                        <p:cTn id="37" dur="500" fill="hold"/>
                                        <p:tgtEl>
                                          <p:spTgt spid="14354"/>
                                        </p:tgtEl>
                                        <p:attrNameLst>
                                          <p:attrName>ppt_x</p:attrName>
                                        </p:attrNameLst>
                                      </p:cBhvr>
                                      <p:tavLst>
                                        <p:tav tm="0">
                                          <p:val>
                                            <p:strVal val="#ppt_x"/>
                                          </p:val>
                                        </p:tav>
                                        <p:tav tm="100000">
                                          <p:val>
                                            <p:strVal val="#ppt_x"/>
                                          </p:val>
                                        </p:tav>
                                      </p:tavLst>
                                    </p:anim>
                                    <p:anim calcmode="lin" valueType="num">
                                      <p:cBhvr additive="base">
                                        <p:cTn id="38" dur="500" fill="hold"/>
                                        <p:tgtEl>
                                          <p:spTgt spid="1435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345"/>
                                        </p:tgtEl>
                                        <p:attrNameLst>
                                          <p:attrName>style.visibility</p:attrName>
                                        </p:attrNameLst>
                                      </p:cBhvr>
                                      <p:to>
                                        <p:strVal val="visible"/>
                                      </p:to>
                                    </p:set>
                                    <p:anim calcmode="lin" valueType="num">
                                      <p:cBhvr additive="base">
                                        <p:cTn id="49" dur="500" fill="hold"/>
                                        <p:tgtEl>
                                          <p:spTgt spid="14345"/>
                                        </p:tgtEl>
                                        <p:attrNameLst>
                                          <p:attrName>ppt_x</p:attrName>
                                        </p:attrNameLst>
                                      </p:cBhvr>
                                      <p:tavLst>
                                        <p:tav tm="0">
                                          <p:val>
                                            <p:strVal val="#ppt_x"/>
                                          </p:val>
                                        </p:tav>
                                        <p:tav tm="100000">
                                          <p:val>
                                            <p:strVal val="#ppt_x"/>
                                          </p:val>
                                        </p:tav>
                                      </p:tavLst>
                                    </p:anim>
                                    <p:anim calcmode="lin" valueType="num">
                                      <p:cBhvr additive="base">
                                        <p:cTn id="50" dur="500" fill="hold"/>
                                        <p:tgtEl>
                                          <p:spTgt spid="1434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343"/>
                                        </p:tgtEl>
                                        <p:attrNameLst>
                                          <p:attrName>style.visibility</p:attrName>
                                        </p:attrNameLst>
                                      </p:cBhvr>
                                      <p:to>
                                        <p:strVal val="visible"/>
                                      </p:to>
                                    </p:set>
                                    <p:anim calcmode="lin" valueType="num">
                                      <p:cBhvr additive="base">
                                        <p:cTn id="55" dur="500" fill="hold"/>
                                        <p:tgtEl>
                                          <p:spTgt spid="14343"/>
                                        </p:tgtEl>
                                        <p:attrNameLst>
                                          <p:attrName>ppt_x</p:attrName>
                                        </p:attrNameLst>
                                      </p:cBhvr>
                                      <p:tavLst>
                                        <p:tav tm="0">
                                          <p:val>
                                            <p:strVal val="#ppt_x"/>
                                          </p:val>
                                        </p:tav>
                                        <p:tav tm="100000">
                                          <p:val>
                                            <p:strVal val="#ppt_x"/>
                                          </p:val>
                                        </p:tav>
                                      </p:tavLst>
                                    </p:anim>
                                    <p:anim calcmode="lin" valueType="num">
                                      <p:cBhvr additive="base">
                                        <p:cTn id="56" dur="500" fill="hold"/>
                                        <p:tgtEl>
                                          <p:spTgt spid="1434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342"/>
                                        </p:tgtEl>
                                        <p:attrNameLst>
                                          <p:attrName>style.visibility</p:attrName>
                                        </p:attrNameLst>
                                      </p:cBhvr>
                                      <p:to>
                                        <p:strVal val="visible"/>
                                      </p:to>
                                    </p:set>
                                    <p:anim calcmode="lin" valueType="num">
                                      <p:cBhvr additive="base">
                                        <p:cTn id="59" dur="500" fill="hold"/>
                                        <p:tgtEl>
                                          <p:spTgt spid="14342"/>
                                        </p:tgtEl>
                                        <p:attrNameLst>
                                          <p:attrName>ppt_x</p:attrName>
                                        </p:attrNameLst>
                                      </p:cBhvr>
                                      <p:tavLst>
                                        <p:tav tm="0">
                                          <p:val>
                                            <p:strVal val="#ppt_x"/>
                                          </p:val>
                                        </p:tav>
                                        <p:tav tm="100000">
                                          <p:val>
                                            <p:strVal val="#ppt_x"/>
                                          </p:val>
                                        </p:tav>
                                      </p:tavLst>
                                    </p:anim>
                                    <p:anim calcmode="lin" valueType="num">
                                      <p:cBhvr additive="base">
                                        <p:cTn id="60"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14342" grpId="0"/>
      <p:bldP spid="14343" grpId="0"/>
      <p:bldP spid="14345" grpId="0"/>
      <p:bldP spid="15" grpId="0" animBg="1"/>
      <p:bldP spid="16" grpId="0" animBg="1"/>
      <p:bldP spid="18" grpId="0" animBg="1"/>
      <p:bldP spid="19" grpId="0" animBg="1"/>
      <p:bldP spid="20" grpId="0" animBg="1"/>
      <p:bldP spid="14354" grpId="0"/>
      <p:bldP spid="21"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95736" y="548680"/>
            <a:ext cx="4680520" cy="561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286000" y="612845"/>
            <a:ext cx="4374232" cy="5355312"/>
          </a:xfrm>
          <a:prstGeom prst="rect">
            <a:avLst/>
          </a:prstGeom>
          <a:ln>
            <a:solidFill>
              <a:schemeClr val="tx1"/>
            </a:solidFill>
          </a:ln>
        </p:spPr>
        <p:txBody>
          <a:bodyPr wrap="square">
            <a:spAutoFit/>
          </a:bodyPr>
          <a:lstStyle/>
          <a:p>
            <a:r>
              <a:rPr lang="en-US" altLang="zh-TW" b="1" dirty="0"/>
              <a:t>Material</a:t>
            </a:r>
            <a:r>
              <a:rPr lang="zh-TW" altLang="en-US" b="1" dirty="0"/>
              <a:t>  </a:t>
            </a:r>
            <a:r>
              <a:rPr lang="en-US" altLang="zh-TW" b="1" dirty="0"/>
              <a:t>	</a:t>
            </a:r>
            <a:r>
              <a:rPr lang="zh-TW" altLang="en-US" b="1" dirty="0"/>
              <a:t>            </a:t>
            </a:r>
            <a:r>
              <a:rPr lang="en-US" altLang="zh-TW" b="1" dirty="0"/>
              <a:t>Emissivity</a:t>
            </a:r>
          </a:p>
          <a:p>
            <a:r>
              <a:rPr lang="en-US" altLang="zh-TW" dirty="0"/>
              <a:t>Aluminum foil	</a:t>
            </a:r>
            <a:r>
              <a:rPr lang="zh-TW" altLang="en-US" dirty="0"/>
              <a:t>              </a:t>
            </a:r>
            <a:r>
              <a:rPr lang="en-US" altLang="zh-TW" dirty="0"/>
              <a:t>0.03	</a:t>
            </a:r>
            <a:endParaRPr lang="en-US" altLang="zh-TW" dirty="0">
              <a:hlinkClick r:id="rId2"/>
            </a:endParaRPr>
          </a:p>
          <a:p>
            <a:r>
              <a:rPr lang="en-US" altLang="zh-TW" dirty="0"/>
              <a:t>Aluminum, anodized	0.9</a:t>
            </a:r>
            <a:r>
              <a:rPr lang="en-US" altLang="zh-TW" baseline="30000" dirty="0"/>
              <a:t>[11]</a:t>
            </a:r>
            <a:r>
              <a:rPr lang="en-US" altLang="zh-TW" dirty="0"/>
              <a:t>	</a:t>
            </a:r>
            <a:endParaRPr lang="en-US" altLang="zh-TW" dirty="0">
              <a:hlinkClick r:id="rId3"/>
            </a:endParaRPr>
          </a:p>
          <a:p>
            <a:r>
              <a:rPr lang="en-US" altLang="zh-TW" dirty="0"/>
              <a:t>Asphalt	</a:t>
            </a:r>
            <a:r>
              <a:rPr lang="zh-TW" altLang="en-US" dirty="0"/>
              <a:t>                             </a:t>
            </a:r>
            <a:r>
              <a:rPr lang="en-US" altLang="zh-TW" dirty="0"/>
              <a:t>0.88	</a:t>
            </a:r>
            <a:endParaRPr lang="en-US" altLang="zh-TW" dirty="0">
              <a:hlinkClick r:id="rId4"/>
            </a:endParaRPr>
          </a:p>
          <a:p>
            <a:r>
              <a:rPr lang="en-US" altLang="zh-TW" dirty="0"/>
              <a:t>Brick	</a:t>
            </a:r>
            <a:r>
              <a:rPr lang="zh-TW" altLang="en-US" dirty="0"/>
              <a:t>                             </a:t>
            </a:r>
            <a:r>
              <a:rPr lang="en-US" altLang="zh-TW" dirty="0"/>
              <a:t>0.90	</a:t>
            </a:r>
          </a:p>
          <a:p>
            <a:r>
              <a:rPr lang="en-US" altLang="zh-TW" dirty="0"/>
              <a:t>Concrete, rough	</a:t>
            </a:r>
            <a:r>
              <a:rPr lang="zh-TW" altLang="en-US" dirty="0"/>
              <a:t>               </a:t>
            </a:r>
            <a:r>
              <a:rPr lang="en-US" altLang="zh-TW" dirty="0"/>
              <a:t>0.91	</a:t>
            </a:r>
          </a:p>
          <a:p>
            <a:r>
              <a:rPr lang="en-US" altLang="zh-TW" dirty="0"/>
              <a:t>Copper, polished	</a:t>
            </a:r>
            <a:r>
              <a:rPr lang="zh-TW" altLang="en-US" dirty="0"/>
              <a:t>               </a:t>
            </a:r>
            <a:r>
              <a:rPr lang="en-US" altLang="zh-TW" dirty="0"/>
              <a:t>0.04	</a:t>
            </a:r>
            <a:endParaRPr lang="en-US" altLang="zh-TW" dirty="0">
              <a:hlinkClick r:id="rId5"/>
            </a:endParaRPr>
          </a:p>
          <a:p>
            <a:r>
              <a:rPr lang="en-US" altLang="zh-TW" dirty="0"/>
              <a:t>Copper, oxidized	</a:t>
            </a:r>
            <a:r>
              <a:rPr lang="zh-TW" altLang="en-US" dirty="0"/>
              <a:t>               </a:t>
            </a:r>
            <a:r>
              <a:rPr lang="en-US" altLang="zh-TW" dirty="0"/>
              <a:t>0.87	</a:t>
            </a:r>
          </a:p>
          <a:p>
            <a:r>
              <a:rPr lang="en-US" altLang="zh-TW" dirty="0"/>
              <a:t>Glass, smooth </a:t>
            </a:r>
            <a:r>
              <a:rPr lang="zh-TW" altLang="en-US" dirty="0"/>
              <a:t>      </a:t>
            </a:r>
            <a:r>
              <a:rPr lang="en-US" altLang="zh-TW" dirty="0"/>
              <a:t>	</a:t>
            </a:r>
            <a:r>
              <a:rPr lang="zh-TW" altLang="en-US" dirty="0"/>
              <a:t> </a:t>
            </a:r>
            <a:r>
              <a:rPr lang="en-US" altLang="zh-TW" dirty="0"/>
              <a:t>0.95	</a:t>
            </a:r>
            <a:endParaRPr lang="en-US" altLang="zh-TW" dirty="0">
              <a:hlinkClick r:id="rId6"/>
            </a:endParaRPr>
          </a:p>
          <a:p>
            <a:r>
              <a:rPr lang="en-US" altLang="zh-TW" dirty="0"/>
              <a:t>Ice	</a:t>
            </a:r>
            <a:r>
              <a:rPr lang="zh-TW" altLang="en-US" dirty="0"/>
              <a:t>                             </a:t>
            </a:r>
            <a:r>
              <a:rPr lang="en-US" altLang="zh-TW" dirty="0"/>
              <a:t>0.97	</a:t>
            </a:r>
            <a:endParaRPr lang="en-US" altLang="zh-TW" dirty="0">
              <a:hlinkClick r:id="rId7"/>
            </a:endParaRPr>
          </a:p>
          <a:p>
            <a:r>
              <a:rPr lang="en-US" altLang="zh-TW" dirty="0"/>
              <a:t>Limestone	</a:t>
            </a:r>
            <a:r>
              <a:rPr lang="zh-TW" altLang="en-US" dirty="0"/>
              <a:t>               </a:t>
            </a:r>
            <a:r>
              <a:rPr lang="en-US" altLang="zh-TW" dirty="0"/>
              <a:t>0.92	</a:t>
            </a:r>
            <a:endParaRPr lang="en-US" altLang="zh-TW" dirty="0">
              <a:hlinkClick r:id="rId8"/>
            </a:endParaRPr>
          </a:p>
          <a:p>
            <a:r>
              <a:rPr lang="en-US" altLang="zh-TW" dirty="0"/>
              <a:t>Marble (polished)	</a:t>
            </a:r>
            <a:r>
              <a:rPr lang="zh-TW" altLang="en-US" dirty="0"/>
              <a:t>               </a:t>
            </a:r>
            <a:r>
              <a:rPr lang="en-US" altLang="zh-TW" dirty="0"/>
              <a:t>0.89 to 0.92</a:t>
            </a:r>
          </a:p>
          <a:p>
            <a:r>
              <a:rPr lang="en-US" altLang="zh-TW" dirty="0"/>
              <a:t>Paint (including white)	</a:t>
            </a:r>
            <a:r>
              <a:rPr lang="zh-TW" altLang="en-US" dirty="0"/>
              <a:t> </a:t>
            </a:r>
            <a:r>
              <a:rPr lang="en-US" altLang="zh-TW" dirty="0"/>
              <a:t>0.9	</a:t>
            </a:r>
          </a:p>
          <a:p>
            <a:r>
              <a:rPr lang="en-US" altLang="zh-TW" dirty="0"/>
              <a:t>Paper, roofing or white	</a:t>
            </a:r>
            <a:r>
              <a:rPr lang="zh-TW" altLang="en-US" dirty="0"/>
              <a:t> </a:t>
            </a:r>
            <a:r>
              <a:rPr lang="en-US" altLang="zh-TW" dirty="0"/>
              <a:t>0.88 to 0.86</a:t>
            </a:r>
          </a:p>
          <a:p>
            <a:r>
              <a:rPr lang="en-US" altLang="zh-TW" dirty="0"/>
              <a:t>Plaster, rough	</a:t>
            </a:r>
            <a:r>
              <a:rPr lang="zh-TW" altLang="en-US" dirty="0"/>
              <a:t>                </a:t>
            </a:r>
            <a:r>
              <a:rPr lang="en-US" altLang="zh-TW" dirty="0"/>
              <a:t>0.89	</a:t>
            </a:r>
            <a:endParaRPr lang="en-US" altLang="zh-TW" dirty="0">
              <a:hlinkClick r:id="rId9"/>
            </a:endParaRPr>
          </a:p>
          <a:p>
            <a:r>
              <a:rPr lang="en-US" altLang="zh-TW" dirty="0"/>
              <a:t>Silver, polished	</a:t>
            </a:r>
            <a:r>
              <a:rPr lang="zh-TW" altLang="en-US" dirty="0"/>
              <a:t>                </a:t>
            </a:r>
            <a:r>
              <a:rPr lang="en-US" altLang="zh-TW" dirty="0"/>
              <a:t>0.02	</a:t>
            </a:r>
            <a:endParaRPr lang="en-US" altLang="zh-TW" dirty="0">
              <a:hlinkClick r:id="rId10"/>
            </a:endParaRPr>
          </a:p>
          <a:p>
            <a:r>
              <a:rPr lang="en-US" altLang="zh-TW" dirty="0"/>
              <a:t>Silver, oxidized	</a:t>
            </a:r>
            <a:r>
              <a:rPr lang="zh-TW" altLang="en-US" dirty="0"/>
              <a:t>                </a:t>
            </a:r>
            <a:r>
              <a:rPr lang="en-US" altLang="zh-TW" dirty="0"/>
              <a:t>0.04	</a:t>
            </a:r>
          </a:p>
          <a:p>
            <a:r>
              <a:rPr lang="en-US" altLang="zh-TW" dirty="0"/>
              <a:t>Snow	</a:t>
            </a:r>
            <a:r>
              <a:rPr lang="zh-TW" altLang="en-US" dirty="0"/>
              <a:t>                               </a:t>
            </a:r>
            <a:r>
              <a:rPr lang="en-US" altLang="zh-TW" dirty="0"/>
              <a:t>0.8 to 0.9</a:t>
            </a:r>
          </a:p>
          <a:p>
            <a:r>
              <a:rPr lang="en-US" altLang="zh-TW" dirty="0"/>
              <a:t>Water, pure	</a:t>
            </a:r>
            <a:r>
              <a:rPr lang="zh-TW" altLang="en-US" dirty="0"/>
              <a:t>                 </a:t>
            </a:r>
            <a:r>
              <a:rPr lang="en-US" altLang="zh-TW" dirty="0"/>
              <a:t>0.96	</a:t>
            </a:r>
            <a:endParaRPr lang="en-US" altLang="zh-TW" dirty="0">
              <a:hlinkClick r:id="rId11"/>
            </a:endParaRPr>
          </a:p>
        </p:txBody>
      </p:sp>
      <p:cxnSp>
        <p:nvCxnSpPr>
          <p:cNvPr id="4" name="直線接點 3"/>
          <p:cNvCxnSpPr/>
          <p:nvPr/>
        </p:nvCxnSpPr>
        <p:spPr>
          <a:xfrm>
            <a:off x="4860032" y="612845"/>
            <a:ext cx="0" cy="53553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126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evel 2">
            <a:extLst>
              <a:ext uri="{FF2B5EF4-FFF2-40B4-BE49-F238E27FC236}">
                <a16:creationId xmlns:a16="http://schemas.microsoft.com/office/drawing/2014/main" id="{C773BE0D-0EB2-21A5-DF28-EA8CCAD30BF3}"/>
              </a:ext>
            </a:extLst>
          </p:cNvPr>
          <p:cNvSpPr/>
          <p:nvPr/>
        </p:nvSpPr>
        <p:spPr bwMode="auto">
          <a:xfrm>
            <a:off x="2071238" y="332656"/>
            <a:ext cx="4372970" cy="3822010"/>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sp>
        <p:nvSpPr>
          <p:cNvPr id="2" name="矩形 1"/>
          <p:cNvSpPr/>
          <p:nvPr/>
        </p:nvSpPr>
        <p:spPr>
          <a:xfrm>
            <a:off x="2782601" y="886450"/>
            <a:ext cx="2878661" cy="254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4109446" y="671645"/>
            <a:ext cx="216020" cy="220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8003" name="Picture 3" descr="\\psf\Home\Downloads\bkg3.gif"/>
          <p:cNvPicPr>
            <a:picLocks noChangeAspect="1" noChangeArrowheads="1"/>
          </p:cNvPicPr>
          <p:nvPr/>
        </p:nvPicPr>
        <p:blipFill rotWithShape="1">
          <a:blip r:embed="rId2">
            <a:extLst>
              <a:ext uri="{28A0092B-C50C-407E-A947-70E740481C1C}">
                <a14:useLocalDpi xmlns:a14="http://schemas.microsoft.com/office/drawing/2010/main" val="0"/>
              </a:ext>
            </a:extLst>
          </a:blip>
          <a:srcRect t="44542" r="54848"/>
          <a:stretch/>
        </p:blipFill>
        <p:spPr bwMode="auto">
          <a:xfrm>
            <a:off x="2195736" y="742434"/>
            <a:ext cx="3672408" cy="3227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at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22" t="19014" r="62779" b="13586"/>
          <a:stretch/>
        </p:blipFill>
        <p:spPr bwMode="auto">
          <a:xfrm>
            <a:off x="3554746" y="1624636"/>
            <a:ext cx="1386435" cy="11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5661262" y="2068026"/>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p:nvPr/>
        </p:nvCxnSpPr>
        <p:spPr>
          <a:xfrm flipH="1" flipV="1">
            <a:off x="5652120" y="2212042"/>
            <a:ext cx="216024" cy="9364"/>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445238" y="1332620"/>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p:cNvCxnSpPr/>
          <p:nvPr/>
        </p:nvCxnSpPr>
        <p:spPr>
          <a:xfrm flipH="1">
            <a:off x="5451128" y="1389586"/>
            <a:ext cx="144016" cy="123311"/>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139951" y="742434"/>
            <a:ext cx="216020" cy="144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直線單箭頭接點 3"/>
          <p:cNvCxnSpPr>
            <a:cxnSpLocks/>
          </p:cNvCxnSpPr>
          <p:nvPr/>
        </p:nvCxnSpPr>
        <p:spPr>
          <a:xfrm>
            <a:off x="4164550" y="548680"/>
            <a:ext cx="0" cy="337769"/>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816946" y="134100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3" name="直線單箭頭接點 22"/>
          <p:cNvCxnSpPr/>
          <p:nvPr/>
        </p:nvCxnSpPr>
        <p:spPr>
          <a:xfrm>
            <a:off x="2926617" y="1527938"/>
            <a:ext cx="144016" cy="123311"/>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782601" y="2900075"/>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6" name="直線單箭頭接點 25"/>
          <p:cNvCxnSpPr/>
          <p:nvPr/>
        </p:nvCxnSpPr>
        <p:spPr>
          <a:xfrm flipV="1">
            <a:off x="2782601" y="2951281"/>
            <a:ext cx="250369" cy="236826"/>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952186" y="4298682"/>
            <a:ext cx="7436508" cy="369332"/>
          </a:xfrm>
          <a:prstGeom prst="rect">
            <a:avLst/>
          </a:prstGeom>
          <a:noFill/>
        </p:spPr>
        <p:txBody>
          <a:bodyPr wrap="square" rtlCol="0">
            <a:spAutoFit/>
          </a:bodyPr>
          <a:lstStyle/>
          <a:p>
            <a:r>
              <a:rPr lang="zh-TW" altLang="en-US" dirty="0"/>
              <a:t>物體透過熱輻射，同時吸收來自環境的熱輻射，可以與環境交換熱量。</a:t>
            </a:r>
          </a:p>
        </p:txBody>
      </p:sp>
      <mc:AlternateContent xmlns:mc="http://schemas.openxmlformats.org/markup-compatibility/2006" xmlns:a14="http://schemas.microsoft.com/office/drawing/2010/main">
        <mc:Choice Requires="a14">
          <p:sp>
            <p:nvSpPr>
              <p:cNvPr id="6" name="矩形 5"/>
              <p:cNvSpPr/>
              <p:nvPr/>
            </p:nvSpPr>
            <p:spPr>
              <a:xfrm>
                <a:off x="952186" y="4724424"/>
                <a:ext cx="8191814" cy="369332"/>
              </a:xfrm>
              <a:prstGeom prst="rect">
                <a:avLst/>
              </a:prstGeom>
            </p:spPr>
            <p:txBody>
              <a:bodyPr wrap="square">
                <a:spAutoFit/>
              </a:bodyPr>
              <a:lstStyle/>
              <a:p>
                <a:r>
                  <a:rPr lang="zh-TW" altLang="en-US" dirty="0"/>
                  <a:t>效果與熱傳導相同，一段時間後，預期物體與環境會達到熱平衡，溫度</a:t>
                </a:r>
                <a14:m>
                  <m:oMath xmlns:m="http://schemas.openxmlformats.org/officeDocument/2006/math">
                    <m:r>
                      <a:rPr lang="en-US" altLang="zh-TW" b="0" i="1" smtClean="0">
                        <a:latin typeface="Cambria Math" panose="02040503050406030204" pitchFamily="18" charset="0"/>
                      </a:rPr>
                      <m:t>𝑇</m:t>
                    </m:r>
                  </m:oMath>
                </a14:m>
                <a:r>
                  <a:rPr lang="zh-TW" altLang="en-US" dirty="0"/>
                  <a:t>相同。</a:t>
                </a:r>
              </a:p>
            </p:txBody>
          </p:sp>
        </mc:Choice>
        <mc:Fallback xmlns="">
          <p:sp>
            <p:nvSpPr>
              <p:cNvPr id="6" name="矩形 5"/>
              <p:cNvSpPr>
                <a:spLocks noRot="1" noChangeAspect="1" noMove="1" noResize="1" noEditPoints="1" noAdjustHandles="1" noChangeArrowheads="1" noChangeShapeType="1" noTextEdit="1"/>
              </p:cNvSpPr>
              <p:nvPr/>
            </p:nvSpPr>
            <p:spPr>
              <a:xfrm>
                <a:off x="952186" y="4724424"/>
                <a:ext cx="8191814" cy="369332"/>
              </a:xfrm>
              <a:prstGeom prst="rect">
                <a:avLst/>
              </a:prstGeom>
              <a:blipFill>
                <a:blip r:embed="rId4"/>
                <a:stretch>
                  <a:fillRect l="-464" t="-6667" b="-23333"/>
                </a:stretch>
              </a:blipFill>
            </p:spPr>
            <p:txBody>
              <a:bodyPr/>
              <a:lstStyle/>
              <a:p>
                <a:r>
                  <a:rPr lang="en-US">
                    <a:noFill/>
                  </a:rPr>
                  <a:t> </a:t>
                </a:r>
              </a:p>
            </p:txBody>
          </p:sp>
        </mc:Fallback>
      </mc:AlternateContent>
      <p:sp>
        <p:nvSpPr>
          <p:cNvPr id="21" name="矩形 2">
            <a:extLst>
              <a:ext uri="{FF2B5EF4-FFF2-40B4-BE49-F238E27FC236}">
                <a16:creationId xmlns:a16="http://schemas.microsoft.com/office/drawing/2014/main" id="{76A867E8-5013-0D49-892C-F112D2C020C9}"/>
              </a:ext>
            </a:extLst>
          </p:cNvPr>
          <p:cNvSpPr/>
          <p:nvPr/>
        </p:nvSpPr>
        <p:spPr>
          <a:xfrm>
            <a:off x="952186" y="5159427"/>
            <a:ext cx="7340471" cy="369332"/>
          </a:xfrm>
          <a:prstGeom prst="rect">
            <a:avLst/>
          </a:prstGeom>
        </p:spPr>
        <p:txBody>
          <a:bodyPr wrap="none">
            <a:spAutoFit/>
          </a:bodyPr>
          <a:lstStyle/>
          <a:p>
            <a:r>
              <a:rPr lang="zh-TW" altLang="en-US" dirty="0"/>
              <a:t>這時熱輻射與物體不斷交互作用，所以也可以說兩者維持熱平衡。。</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7477616-90F1-48E8-40F5-FC20B55D75F0}"/>
                  </a:ext>
                </a:extLst>
              </p:cNvPr>
              <p:cNvSpPr txBox="1"/>
              <p:nvPr/>
            </p:nvSpPr>
            <p:spPr>
              <a:xfrm>
                <a:off x="952186" y="5594430"/>
                <a:ext cx="5492022" cy="369332"/>
              </a:xfrm>
              <a:prstGeom prst="rect">
                <a:avLst/>
              </a:prstGeom>
              <a:noFill/>
            </p:spPr>
            <p:txBody>
              <a:bodyPr wrap="square" rtlCol="0">
                <a:spAutoFit/>
              </a:bodyPr>
              <a:lstStyle/>
              <a:p>
                <a:r>
                  <a:rPr lang="en-TW"/>
                  <a:t>就說</a:t>
                </a:r>
                <a:r>
                  <a:rPr lang="zh-TW" altLang="en-US" dirty="0">
                    <a:solidFill>
                      <a:srgbClr val="FF0000"/>
                    </a:solidFill>
                  </a:rPr>
                  <a:t>溫度</a:t>
                </a:r>
                <a14:m>
                  <m:oMath xmlns:m="http://schemas.openxmlformats.org/officeDocument/2006/math">
                    <m:r>
                      <a:rPr lang="en-US" altLang="zh-TW" i="1" smtClean="0">
                        <a:solidFill>
                          <a:srgbClr val="FF0000"/>
                        </a:solidFill>
                        <a:latin typeface="Cambria Math"/>
                      </a:rPr>
                      <m:t>𝑇</m:t>
                    </m:r>
                  </m:oMath>
                </a14:m>
                <a:r>
                  <a:rPr lang="zh-TW" altLang="en-US" dirty="0">
                    <a:solidFill>
                      <a:srgbClr val="FF0000"/>
                    </a:solidFill>
                  </a:rPr>
                  <a:t>的物體所發出的</a:t>
                </a:r>
                <a:r>
                  <a:rPr lang="en-TW">
                    <a:solidFill>
                      <a:srgbClr val="FF0000"/>
                    </a:solidFill>
                  </a:rPr>
                  <a:t>熱輻射溫度為</a:t>
                </a:r>
                <a14:m>
                  <m:oMath xmlns:m="http://schemas.openxmlformats.org/officeDocument/2006/math">
                    <m:r>
                      <a:rPr lang="en-US" altLang="zh-TW" i="1">
                        <a:solidFill>
                          <a:srgbClr val="FF0000"/>
                        </a:solidFill>
                        <a:latin typeface="Cambria Math"/>
                      </a:rPr>
                      <m:t>𝑇</m:t>
                    </m:r>
                  </m:oMath>
                </a14:m>
                <a:r>
                  <a:rPr lang="zh-TW" altLang="en-US" dirty="0"/>
                  <a:t>。</a:t>
                </a:r>
                <a:endParaRPr lang="en-TW" dirty="0"/>
              </a:p>
            </p:txBody>
          </p:sp>
        </mc:Choice>
        <mc:Fallback xmlns="">
          <p:sp>
            <p:nvSpPr>
              <p:cNvPr id="8" name="TextBox 7">
                <a:extLst>
                  <a:ext uri="{FF2B5EF4-FFF2-40B4-BE49-F238E27FC236}">
                    <a16:creationId xmlns:a16="http://schemas.microsoft.com/office/drawing/2014/main" id="{37477616-90F1-48E8-40F5-FC20B55D75F0}"/>
                  </a:ext>
                </a:extLst>
              </p:cNvPr>
              <p:cNvSpPr txBox="1">
                <a:spLocks noRot="1" noChangeAspect="1" noMove="1" noResize="1" noEditPoints="1" noAdjustHandles="1" noChangeArrowheads="1" noChangeShapeType="1" noTextEdit="1"/>
              </p:cNvSpPr>
              <p:nvPr/>
            </p:nvSpPr>
            <p:spPr>
              <a:xfrm>
                <a:off x="952186" y="5594430"/>
                <a:ext cx="5492022" cy="369332"/>
              </a:xfrm>
              <a:prstGeom prst="rect">
                <a:avLst/>
              </a:prstGeom>
              <a:blipFill>
                <a:blip r:embed="rId5"/>
                <a:stretch>
                  <a:fillRect l="-691" t="-6667" b="-23333"/>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7CAA0D3F-A7A0-78F8-A99F-D3ADD23EFB4C}"/>
              </a:ext>
            </a:extLst>
          </p:cNvPr>
          <p:cNvSpPr txBox="1"/>
          <p:nvPr/>
        </p:nvSpPr>
        <p:spPr>
          <a:xfrm>
            <a:off x="952186" y="6029433"/>
            <a:ext cx="6860174" cy="369332"/>
          </a:xfrm>
          <a:prstGeom prst="rect">
            <a:avLst/>
          </a:prstGeom>
          <a:noFill/>
        </p:spPr>
        <p:txBody>
          <a:bodyPr wrap="square">
            <a:spAutoFit/>
          </a:bodyPr>
          <a:lstStyle/>
          <a:p>
            <a:r>
              <a:rPr lang="zh-TW" altLang="en-US" dirty="0">
                <a:solidFill>
                  <a:srgbClr val="FF0000"/>
                </a:solidFill>
              </a:rPr>
              <a:t>意思就是：物體與它所放出的熱輻射達到熱平衡。</a:t>
            </a:r>
            <a:endParaRPr lang="en-US" dirty="0">
              <a:solidFill>
                <a:srgbClr val="FF0000"/>
              </a:solidFill>
            </a:endParaRPr>
          </a:p>
        </p:txBody>
      </p:sp>
    </p:spTree>
    <p:extLst>
      <p:ext uri="{BB962C8B-B14F-4D97-AF65-F5344CB8AC3E}">
        <p14:creationId xmlns:p14="http://schemas.microsoft.com/office/powerpoint/2010/main" val="51883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www.sa.ac.th/winyoo/thermo_gas/heattransfer/blacksilverabsorbem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84734"/>
            <a:ext cx="8176963" cy="408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6876256" y="1284734"/>
                <a:ext cx="9736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𝑒</m:t>
                      </m:r>
                      <m:r>
                        <a:rPr lang="en-US" altLang="zh-TW" b="0" i="1" smtClean="0">
                          <a:latin typeface="Cambria Math"/>
                        </a:rPr>
                        <m:t>=0.1</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876256" y="1284734"/>
                <a:ext cx="973600" cy="369332"/>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2987824" y="1293641"/>
                <a:ext cx="11018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𝑒</m:t>
                      </m:r>
                      <m:r>
                        <a:rPr lang="en-US" altLang="zh-TW" b="0" i="1" smtClean="0">
                          <a:latin typeface="Cambria Math"/>
                        </a:rPr>
                        <m:t>=0.97</m:t>
                      </m:r>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2987824" y="1293641"/>
                <a:ext cx="1101840" cy="369332"/>
              </a:xfrm>
              <a:prstGeom prst="rect">
                <a:avLst/>
              </a:prstGeom>
              <a:blipFill rotWithShape="1">
                <a:blip r:embed="rId4"/>
                <a:stretch>
                  <a:fillRect/>
                </a:stretch>
              </a:blipFill>
            </p:spPr>
            <p:txBody>
              <a:bodyPr/>
              <a:lstStyle/>
              <a:p>
                <a:r>
                  <a:rPr lang="zh-TW" altLang="en-US">
                    <a:noFill/>
                  </a:rPr>
                  <a:t> </a:t>
                </a:r>
              </a:p>
            </p:txBody>
          </p:sp>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ms1.fhsh.tp.edu.tw/~stone/book/313/2008031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959" y="1062310"/>
            <a:ext cx="3929062"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文字方塊 3"/>
          <p:cNvSpPr txBox="1">
            <a:spLocks noChangeArrowheads="1"/>
          </p:cNvSpPr>
          <p:nvPr/>
        </p:nvSpPr>
        <p:spPr bwMode="auto">
          <a:xfrm>
            <a:off x="1578720" y="4157936"/>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物體除了放出熱幅射，也接受來自環境的熱幅射：</a:t>
            </a:r>
          </a:p>
        </p:txBody>
      </p:sp>
      <p:sp>
        <p:nvSpPr>
          <p:cNvPr id="16389" name="文字方塊 6"/>
          <p:cNvSpPr txBox="1">
            <a:spLocks noChangeArrowheads="1"/>
          </p:cNvSpPr>
          <p:nvPr/>
        </p:nvSpPr>
        <p:spPr bwMode="auto">
          <a:xfrm>
            <a:off x="1598170" y="5733256"/>
            <a:ext cx="235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單位時間淨輻射熱量：</a:t>
            </a:r>
          </a:p>
        </p:txBody>
      </p:sp>
      <mc:AlternateContent xmlns:mc="http://schemas.openxmlformats.org/markup-compatibility/2006" xmlns:a14="http://schemas.microsoft.com/office/drawing/2010/main">
        <mc:Choice Requires="a14">
          <p:sp>
            <p:nvSpPr>
              <p:cNvPr id="6" name="文字方塊 5"/>
              <p:cNvSpPr txBox="1"/>
              <p:nvPr/>
            </p:nvSpPr>
            <p:spPr>
              <a:xfrm>
                <a:off x="4039340" y="5733256"/>
                <a:ext cx="2093265" cy="4049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a:rPr>
                        <m:t>𝑒</m:t>
                      </m:r>
                      <m:r>
                        <a:rPr lang="zh-TW" altLang="en-US" b="0" i="1" smtClean="0">
                          <a:latin typeface="Cambria Math"/>
                        </a:rPr>
                        <m:t>𝜎</m:t>
                      </m:r>
                      <m:r>
                        <a:rPr lang="en-US" altLang="zh-TW" b="0" i="1" smtClean="0">
                          <a:latin typeface="Cambria Math"/>
                        </a:rPr>
                        <m:t>𝐴</m:t>
                      </m:r>
                      <m:d>
                        <m:dPr>
                          <m:ctrlPr>
                            <a:rPr lang="en-US" altLang="zh-TW" b="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𝑇</m:t>
                              </m:r>
                            </m:e>
                            <m:sup>
                              <m:r>
                                <a:rPr lang="en-US" altLang="zh-TW" i="1">
                                  <a:latin typeface="Cambria Math"/>
                                </a:rPr>
                                <m:t>4</m:t>
                              </m:r>
                            </m:sup>
                          </m:sSup>
                          <m:r>
                            <a:rPr lang="en-US" altLang="zh-TW" b="0" i="1" smtClean="0">
                              <a:latin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a:rPr lang="en-US" altLang="zh-TW" b="0" i="1" smtClean="0">
                                  <a:latin typeface="Cambria Math"/>
                                </a:rPr>
                                <m:t>0</m:t>
                              </m:r>
                            </m:sub>
                            <m:sup>
                              <m:r>
                                <a:rPr lang="en-US" altLang="zh-TW" b="0" i="1" smtClean="0">
                                  <a:latin typeface="Cambria Math"/>
                                </a:rPr>
                                <m:t>4</m:t>
                              </m:r>
                            </m:sup>
                          </m:sSubSup>
                        </m:e>
                      </m:d>
                    </m:oMath>
                  </m:oMathPara>
                </a14:m>
                <a:endParaRPr lang="zh-TW" altLang="en-US" i="1"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039340" y="5733256"/>
                <a:ext cx="2093265" cy="404983"/>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586044" y="4662488"/>
                <a:ext cx="7162419" cy="369332"/>
              </a:xfrm>
              <a:prstGeom prst="rect">
                <a:avLst/>
              </a:prstGeom>
              <a:noFill/>
            </p:spPr>
            <p:txBody>
              <a:bodyPr wrap="square" rtlCol="0">
                <a:spAutoFit/>
              </a:bodyPr>
              <a:lstStyle/>
              <a:p>
                <a:r>
                  <a:rPr lang="zh-TW" altLang="en-US" dirty="0"/>
                  <a:t>如果環境充滿了</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𝑇</m:t>
                        </m:r>
                      </m:e>
                      <m:sub>
                        <m:r>
                          <a:rPr lang="en-US" altLang="zh-TW" b="0" i="1" smtClean="0">
                            <a:latin typeface="Cambria Math"/>
                          </a:rPr>
                          <m:t>0</m:t>
                        </m:r>
                      </m:sub>
                    </m:sSub>
                  </m:oMath>
                </a14:m>
                <a:r>
                  <a:rPr lang="zh-TW" altLang="en-US" dirty="0"/>
                  <a:t>的黑體輻射，那物體的吸收如同空腔輻射的開口！</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86044" y="4662488"/>
                <a:ext cx="7162419" cy="369332"/>
              </a:xfrm>
              <a:prstGeom prst="rect">
                <a:avLst/>
              </a:prstGeom>
              <a:blipFill rotWithShape="1">
                <a:blip r:embed="rId4"/>
                <a:stretch>
                  <a:fillRect l="-681" t="-6667"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5167253" y="5157192"/>
                <a:ext cx="1352613" cy="373628"/>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a:rPr>
                        <m:t>𝑒</m:t>
                      </m:r>
                      <m:r>
                        <a:rPr lang="zh-TW" altLang="en-US" b="0" i="1" smtClean="0">
                          <a:latin typeface="Cambria Math"/>
                        </a:rPr>
                        <m:t>𝜎</m:t>
                      </m:r>
                      <m:r>
                        <a:rPr lang="en-US" altLang="zh-TW" b="0" i="1" smtClean="0">
                          <a:latin typeface="Cambria Math"/>
                        </a:rPr>
                        <m:t>𝐴</m:t>
                      </m:r>
                      <m:sSubSup>
                        <m:sSubSupPr>
                          <m:ctrlPr>
                            <a:rPr lang="zh-TW" altLang="en-US" i="1">
                              <a:latin typeface="Cambria Math" panose="02040503050406030204" pitchFamily="18" charset="0"/>
                            </a:rPr>
                          </m:ctrlPr>
                        </m:sSubSupPr>
                        <m:e>
                          <m:r>
                            <a:rPr lang="en-US" altLang="zh-TW" i="1">
                              <a:latin typeface="Cambria Math"/>
                            </a:rPr>
                            <m:t>𝑇</m:t>
                          </m:r>
                        </m:e>
                        <m:sub>
                          <m:r>
                            <a:rPr lang="en-US" altLang="zh-TW" i="1">
                              <a:latin typeface="Cambria Math"/>
                            </a:rPr>
                            <m:t>0</m:t>
                          </m:r>
                        </m:sub>
                        <m:sup>
                          <m:r>
                            <a:rPr lang="en-US" altLang="zh-TW" i="1">
                              <a:latin typeface="Cambria Math"/>
                            </a:rPr>
                            <m:t>4</m:t>
                          </m:r>
                        </m:sup>
                      </m:sSubSup>
                    </m:oMath>
                  </m:oMathPara>
                </a14:m>
                <a:endParaRPr lang="zh-TW" altLang="en-US" i="1"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167253" y="5157192"/>
                <a:ext cx="1352613" cy="373628"/>
              </a:xfrm>
              <a:prstGeom prst="rect">
                <a:avLst/>
              </a:prstGeom>
              <a:blipFill rotWithShape="1">
                <a:blip r:embed="rId5"/>
                <a:stretch>
                  <a:fillRect b="-327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1578720" y="5176879"/>
                <a:ext cx="5681530" cy="369332"/>
              </a:xfrm>
              <a:prstGeom prst="rect">
                <a:avLst/>
              </a:prstGeom>
              <a:noFill/>
            </p:spPr>
            <p:txBody>
              <a:bodyPr wrap="square" rtlCol="0">
                <a:spAutoFit/>
              </a:bodyPr>
              <a:lstStyle/>
              <a:p>
                <a:r>
                  <a:rPr lang="zh-TW" altLang="en-US" dirty="0"/>
                  <a:t>那表面積為</a:t>
                </a:r>
                <a14:m>
                  <m:oMath xmlns:m="http://schemas.openxmlformats.org/officeDocument/2006/math">
                    <m:r>
                      <a:rPr lang="en-US" altLang="zh-TW" b="0" i="1" smtClean="0">
                        <a:latin typeface="Cambria Math"/>
                      </a:rPr>
                      <m:t>𝐴</m:t>
                    </m:r>
                  </m:oMath>
                </a14:m>
                <a:r>
                  <a:rPr lang="zh-TW" altLang="en-US" dirty="0"/>
                  <a:t>物體的吸收功率恰為</a:t>
                </a:r>
              </a:p>
            </p:txBody>
          </p:sp>
        </mc:Choice>
        <mc:Fallback xmlns="">
          <p:sp>
            <p:nvSpPr>
              <p:cNvPr id="9" name="文字方塊 8"/>
              <p:cNvSpPr txBox="1">
                <a:spLocks noRot="1" noChangeAspect="1" noMove="1" noResize="1" noEditPoints="1" noAdjustHandles="1" noChangeArrowheads="1" noChangeShapeType="1" noTextEdit="1"/>
              </p:cNvSpPr>
              <p:nvPr/>
            </p:nvSpPr>
            <p:spPr>
              <a:xfrm>
                <a:off x="1578720" y="5176879"/>
                <a:ext cx="5681530" cy="369332"/>
              </a:xfrm>
              <a:prstGeom prst="rect">
                <a:avLst/>
              </a:prstGeom>
              <a:blipFill rotWithShape="1">
                <a:blip r:embed="rId6"/>
                <a:stretch>
                  <a:fillRect l="-966" t="-6557" b="-26230"/>
                </a:stretch>
              </a:blipFill>
            </p:spPr>
            <p:txBody>
              <a:bodyPr/>
              <a:lstStyle/>
              <a:p>
                <a:r>
                  <a:rPr lang="zh-TW" altLang="en-US">
                    <a:noFill/>
                  </a:rPr>
                  <a:t> </a:t>
                </a:r>
              </a:p>
            </p:txBody>
          </p:sp>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5744C-38EC-EEC1-D7D1-195ED7DB55C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9D39B48-0604-52A5-518C-5B569BEBE8EB}"/>
              </a:ext>
            </a:extLst>
          </p:cNvPr>
          <p:cNvSpPr/>
          <p:nvPr/>
        </p:nvSpPr>
        <p:spPr>
          <a:xfrm>
            <a:off x="3923928" y="2254560"/>
            <a:ext cx="1728192" cy="1962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文字方塊 11">
                <a:extLst>
                  <a:ext uri="{FF2B5EF4-FFF2-40B4-BE49-F238E27FC236}">
                    <a16:creationId xmlns:a16="http://schemas.microsoft.com/office/drawing/2014/main" id="{0F44246C-13B2-A68B-60C7-BFB0F87EDF6B}"/>
                  </a:ext>
                </a:extLst>
              </p:cNvPr>
              <p:cNvSpPr txBox="1"/>
              <p:nvPr/>
            </p:nvSpPr>
            <p:spPr>
              <a:xfrm>
                <a:off x="3903525" y="1099784"/>
                <a:ext cx="123880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2" name="文字方塊 11">
                <a:extLst>
                  <a:ext uri="{FF2B5EF4-FFF2-40B4-BE49-F238E27FC236}">
                    <a16:creationId xmlns:a16="http://schemas.microsoft.com/office/drawing/2014/main" id="{96C1B014-3A15-3EEC-0A73-F676FFFA64A9}"/>
                  </a:ext>
                </a:extLst>
              </p:cNvPr>
              <p:cNvSpPr txBox="1">
                <a:spLocks noRot="1" noChangeAspect="1" noMove="1" noResize="1" noEditPoints="1" noAdjustHandles="1" noChangeArrowheads="1" noChangeShapeType="1" noTextEdit="1"/>
              </p:cNvSpPr>
              <p:nvPr/>
            </p:nvSpPr>
            <p:spPr>
              <a:xfrm>
                <a:off x="3903525" y="1099784"/>
                <a:ext cx="1238801" cy="369332"/>
              </a:xfrm>
              <a:prstGeom prst="rect">
                <a:avLst/>
              </a:prstGeom>
              <a:blipFill>
                <a:blip r:embed="rId2"/>
                <a:stretch>
                  <a:fillRect/>
                </a:stretch>
              </a:blipFill>
            </p:spPr>
            <p:txBody>
              <a:bodyPr/>
              <a:lstStyle/>
              <a:p>
                <a:r>
                  <a:rPr lang="en-US">
                    <a:noFill/>
                  </a:rPr>
                  <a:t> </a:t>
                </a:r>
              </a:p>
            </p:txBody>
          </p:sp>
        </mc:Fallback>
      </mc:AlternateContent>
      <p:pic>
        <p:nvPicPr>
          <p:cNvPr id="3" name="Picture 11" descr="2353024_812012">
            <a:extLst>
              <a:ext uri="{FF2B5EF4-FFF2-40B4-BE49-F238E27FC236}">
                <a16:creationId xmlns:a16="http://schemas.microsoft.com/office/drawing/2014/main" id="{2CCCCB37-1C4B-94F0-3AC9-F375CB088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483" y="2315892"/>
            <a:ext cx="1901363" cy="190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Bottom (Sun-facing side)">
            <a:extLst>
              <a:ext uri="{FF2B5EF4-FFF2-40B4-BE49-F238E27FC236}">
                <a16:creationId xmlns:a16="http://schemas.microsoft.com/office/drawing/2014/main" id="{A60F09D4-9059-F81F-A01A-724561627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254560"/>
            <a:ext cx="2376264" cy="1901363"/>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Cube outline">
            <a:extLst>
              <a:ext uri="{FF2B5EF4-FFF2-40B4-BE49-F238E27FC236}">
                <a16:creationId xmlns:a16="http://schemas.microsoft.com/office/drawing/2014/main" id="{E1759C47-F16E-130D-4D73-DD8E069E76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14800" y="2564904"/>
            <a:ext cx="1321296" cy="1321296"/>
          </a:xfrm>
          <a:prstGeom prst="rect">
            <a:avLst/>
          </a:prstGeom>
        </p:spPr>
      </p:pic>
      <p:sp>
        <p:nvSpPr>
          <p:cNvPr id="7" name="Text Box 3">
            <a:extLst>
              <a:ext uri="{FF2B5EF4-FFF2-40B4-BE49-F238E27FC236}">
                <a16:creationId xmlns:a16="http://schemas.microsoft.com/office/drawing/2014/main" id="{146272CC-58B6-662A-7E7E-9CF3722F2C21}"/>
              </a:ext>
            </a:extLst>
          </p:cNvPr>
          <p:cNvSpPr txBox="1">
            <a:spLocks noChangeArrowheads="1"/>
          </p:cNvSpPr>
          <p:nvPr/>
        </p:nvSpPr>
        <p:spPr bwMode="auto">
          <a:xfrm>
            <a:off x="1768249" y="1606722"/>
            <a:ext cx="67481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t> </a:t>
            </a:r>
            <a:r>
              <a:rPr lang="zh-TW" altLang="en-US" sz="1800" dirty="0">
                <a:solidFill>
                  <a:srgbClr val="FF0000"/>
                </a:solidFill>
              </a:rPr>
              <a:t>黑體輻射總功率，由黑體的面積、及溫度就能計算出來。</a:t>
            </a:r>
          </a:p>
        </p:txBody>
      </p:sp>
      <mc:AlternateContent xmlns:mc="http://schemas.openxmlformats.org/markup-compatibility/2006" xmlns:a14="http://schemas.microsoft.com/office/drawing/2010/main">
        <mc:Choice Requires="a14">
          <p:sp>
            <p:nvSpPr>
              <p:cNvPr id="8" name="文字方塊 11">
                <a:extLst>
                  <a:ext uri="{FF2B5EF4-FFF2-40B4-BE49-F238E27FC236}">
                    <a16:creationId xmlns:a16="http://schemas.microsoft.com/office/drawing/2014/main" id="{F1E5E660-705B-F927-D5DA-E30BAAD9FF37}"/>
                  </a:ext>
                </a:extLst>
              </p:cNvPr>
              <p:cNvSpPr txBox="1"/>
              <p:nvPr/>
            </p:nvSpPr>
            <p:spPr>
              <a:xfrm>
                <a:off x="4114800" y="4725144"/>
                <a:ext cx="1460143"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panose="02040503050406030204" pitchFamily="18" charset="0"/>
                        </a:rPr>
                        <m:t>6</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𝑎</m:t>
                          </m:r>
                        </m:e>
                        <m:sup>
                          <m:r>
                            <a:rPr lang="en-US" altLang="zh-TW" b="0" i="1" smtClean="0">
                              <a:latin typeface="Cambria Math" panose="02040503050406030204" pitchFamily="18" charset="0"/>
                            </a:rPr>
                            <m:t>2</m:t>
                          </m:r>
                        </m:sup>
                      </m:sSup>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8" name="文字方塊 11">
                <a:extLst>
                  <a:ext uri="{FF2B5EF4-FFF2-40B4-BE49-F238E27FC236}">
                    <a16:creationId xmlns:a16="http://schemas.microsoft.com/office/drawing/2014/main" id="{FDA578CD-31C4-15C6-8703-90B294BC3828}"/>
                  </a:ext>
                </a:extLst>
              </p:cNvPr>
              <p:cNvSpPr txBox="1">
                <a:spLocks noRot="1" noChangeAspect="1" noMove="1" noResize="1" noEditPoints="1" noAdjustHandles="1" noChangeArrowheads="1" noChangeShapeType="1" noTextEdit="1"/>
              </p:cNvSpPr>
              <p:nvPr/>
            </p:nvSpPr>
            <p:spPr>
              <a:xfrm>
                <a:off x="4114800" y="4725144"/>
                <a:ext cx="1460143"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1">
                <a:extLst>
                  <a:ext uri="{FF2B5EF4-FFF2-40B4-BE49-F238E27FC236}">
                    <a16:creationId xmlns:a16="http://schemas.microsoft.com/office/drawing/2014/main" id="{B76D8DD5-9819-7E63-333C-25DFECB55C10}"/>
                  </a:ext>
                </a:extLst>
              </p:cNvPr>
              <p:cNvSpPr txBox="1"/>
              <p:nvPr/>
            </p:nvSpPr>
            <p:spPr>
              <a:xfrm>
                <a:off x="6646483" y="4725144"/>
                <a:ext cx="1621662"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𝑅</m:t>
                          </m:r>
                        </m:e>
                        <m:sup>
                          <m:r>
                            <a:rPr lang="en-US" altLang="zh-TW" b="0" i="1" smtClean="0">
                              <a:latin typeface="Cambria Math" panose="02040503050406030204" pitchFamily="18" charset="0"/>
                            </a:rPr>
                            <m:t>2</m:t>
                          </m:r>
                        </m:sup>
                      </m:sSup>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9" name="文字方塊 11">
                <a:extLst>
                  <a:ext uri="{FF2B5EF4-FFF2-40B4-BE49-F238E27FC236}">
                    <a16:creationId xmlns:a16="http://schemas.microsoft.com/office/drawing/2014/main" id="{4AC26751-231D-2D2C-B629-87D9D64BEDDA}"/>
                  </a:ext>
                </a:extLst>
              </p:cNvPr>
              <p:cNvSpPr txBox="1">
                <a:spLocks noRot="1" noChangeAspect="1" noMove="1" noResize="1" noEditPoints="1" noAdjustHandles="1" noChangeArrowheads="1" noChangeShapeType="1" noTextEdit="1"/>
              </p:cNvSpPr>
              <p:nvPr/>
            </p:nvSpPr>
            <p:spPr>
              <a:xfrm>
                <a:off x="6646483" y="4725144"/>
                <a:ext cx="1621662"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1">
                <a:extLst>
                  <a:ext uri="{FF2B5EF4-FFF2-40B4-BE49-F238E27FC236}">
                    <a16:creationId xmlns:a16="http://schemas.microsoft.com/office/drawing/2014/main" id="{744B5850-ECE0-7251-56DE-4DBFC4301D7D}"/>
                  </a:ext>
                </a:extLst>
              </p:cNvPr>
              <p:cNvSpPr txBox="1"/>
              <p:nvPr/>
            </p:nvSpPr>
            <p:spPr>
              <a:xfrm>
                <a:off x="1004096" y="4756311"/>
                <a:ext cx="147726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b="0" i="1" smtClean="0">
                          <a:latin typeface="Cambria Math" panose="02040503050406030204" pitchFamily="18" charset="0"/>
                        </a:rPr>
                        <m:t>2</m:t>
                      </m:r>
                      <m:r>
                        <a:rPr lang="en-US" altLang="zh-TW" b="0" i="1" smtClean="0">
                          <a:latin typeface="Cambria Math" panose="02040503050406030204" pitchFamily="18" charset="0"/>
                        </a:rPr>
                        <m:t>𝑎𝑏</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10" name="文字方塊 11">
                <a:extLst>
                  <a:ext uri="{FF2B5EF4-FFF2-40B4-BE49-F238E27FC236}">
                    <a16:creationId xmlns:a16="http://schemas.microsoft.com/office/drawing/2014/main" id="{7BCDB917-AFB2-5675-6B0C-4AA4F49C73A9}"/>
                  </a:ext>
                </a:extLst>
              </p:cNvPr>
              <p:cNvSpPr txBox="1">
                <a:spLocks noRot="1" noChangeAspect="1" noMove="1" noResize="1" noEditPoints="1" noAdjustHandles="1" noChangeArrowheads="1" noChangeShapeType="1" noTextEdit="1"/>
              </p:cNvSpPr>
              <p:nvPr/>
            </p:nvSpPr>
            <p:spPr>
              <a:xfrm>
                <a:off x="1004096" y="4756311"/>
                <a:ext cx="1477264" cy="369332"/>
              </a:xfrm>
              <a:prstGeom prst="rect">
                <a:avLst/>
              </a:prstGeom>
              <a:blipFill>
                <a:blip r:embed="rId9"/>
                <a:stretch>
                  <a:fillRect/>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A7AC9A5E-1D03-E145-4064-6811A194B00F}"/>
              </a:ext>
            </a:extLst>
          </p:cNvPr>
          <p:cNvCxnSpPr/>
          <p:nvPr/>
        </p:nvCxnSpPr>
        <p:spPr>
          <a:xfrm flipV="1">
            <a:off x="1979712" y="3886200"/>
            <a:ext cx="360040" cy="9109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A9BC425-DEBB-FF09-526F-10C82D27BFB4}"/>
              </a:ext>
            </a:extLst>
          </p:cNvPr>
          <p:cNvSpPr txBox="1"/>
          <p:nvPr/>
        </p:nvSpPr>
        <p:spPr>
          <a:xfrm>
            <a:off x="827584" y="5356699"/>
            <a:ext cx="7848872" cy="369332"/>
          </a:xfrm>
          <a:prstGeom prst="rect">
            <a:avLst/>
          </a:prstGeom>
          <a:noFill/>
        </p:spPr>
        <p:txBody>
          <a:bodyPr wrap="square" rtlCol="0">
            <a:spAutoFit/>
          </a:bodyPr>
          <a:lstStyle/>
          <a:p>
            <a:r>
              <a:rPr lang="en-US" dirty="0" err="1"/>
              <a:t>只是它的輻射方向在幾何上自然很複雜。除了球形黑體較簡單，是球對稱</a:t>
            </a:r>
            <a:r>
              <a:rPr lang="en-US" dirty="0"/>
              <a:t>。</a:t>
            </a:r>
          </a:p>
        </p:txBody>
      </p:sp>
    </p:spTree>
    <p:extLst>
      <p:ext uri="{BB962C8B-B14F-4D97-AF65-F5344CB8AC3E}">
        <p14:creationId xmlns:p14="http://schemas.microsoft.com/office/powerpoint/2010/main" val="779257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410" name="Text Box 4"/>
              <p:cNvSpPr txBox="1">
                <a:spLocks noChangeArrowheads="1"/>
              </p:cNvSpPr>
              <p:nvPr/>
            </p:nvSpPr>
            <p:spPr bwMode="auto">
              <a:xfrm>
                <a:off x="395287" y="4221163"/>
                <a:ext cx="827185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測量得到：地球大氣上層每單位面積，接收太陽的功率為 </a:t>
                </a:r>
                <a14:m>
                  <m:oMath xmlns:m="http://schemas.openxmlformats.org/officeDocument/2006/math">
                    <m:r>
                      <a:rPr lang="en-US" altLang="zh-TW" sz="1800" i="1" dirty="0" smtClean="0">
                        <a:latin typeface="Cambria Math"/>
                        <a:cs typeface="Times New Roman" pitchFamily="18" charset="0"/>
                      </a:rPr>
                      <m:t>𝐼</m:t>
                    </m:r>
                    <m:r>
                      <a:rPr lang="en-US" altLang="zh-TW" sz="1800" i="1" dirty="0">
                        <a:latin typeface="Cambria Math"/>
                        <a:cs typeface="Times New Roman" pitchFamily="18" charset="0"/>
                      </a:rPr>
                      <m:t>=1370 </m:t>
                    </m:r>
                    <m:r>
                      <m:rPr>
                        <m:nor/>
                      </m:rPr>
                      <a:rPr lang="en-US" altLang="zh-TW" sz="1800" i="0" dirty="0" smtClean="0">
                        <a:latin typeface="Cambria Math"/>
                        <a:cs typeface="Times New Roman" pitchFamily="18" charset="0"/>
                      </a:rPr>
                      <m:t>W</m:t>
                    </m:r>
                    <m:r>
                      <m:rPr>
                        <m:nor/>
                      </m:rPr>
                      <a:rPr lang="en-US" altLang="zh-TW" sz="1800" i="0" dirty="0" smtClean="0">
                        <a:latin typeface="Cambria Math"/>
                        <a:cs typeface="Times New Roman" pitchFamily="18" charset="0"/>
                      </a:rPr>
                      <m:t>/</m:t>
                    </m:r>
                    <m:r>
                      <m:rPr>
                        <m:nor/>
                      </m:rPr>
                      <a:rPr lang="en-US" altLang="zh-TW" sz="1800" i="0" dirty="0" smtClean="0">
                        <a:latin typeface="Cambria Math"/>
                        <a:cs typeface="Times New Roman" pitchFamily="18" charset="0"/>
                      </a:rPr>
                      <m:t>m</m:t>
                    </m:r>
                    <m:r>
                      <a:rPr lang="en-US" altLang="zh-TW" sz="1800" i="1" baseline="30000" dirty="0" smtClean="0">
                        <a:latin typeface="Cambria Math"/>
                        <a:cs typeface="Times New Roman" pitchFamily="18" charset="0"/>
                      </a:rPr>
                      <m:t>2</m:t>
                    </m:r>
                  </m:oMath>
                </a14:m>
                <a:r>
                  <a:rPr lang="zh-TW" altLang="en-US" sz="1800" dirty="0">
                    <a:latin typeface="Times New Roman" pitchFamily="18" charset="0"/>
                    <a:cs typeface="Times New Roman" pitchFamily="18" charset="0"/>
                  </a:rPr>
                  <a:t>。</a:t>
                </a:r>
                <a:endParaRPr lang="en-US" altLang="zh-TW" sz="1800" dirty="0">
                  <a:solidFill>
                    <a:srgbClr val="FF0000"/>
                  </a:solidFill>
                  <a:latin typeface="Times New Roman" pitchFamily="18" charset="0"/>
                  <a:cs typeface="Times New Roman" pitchFamily="18" charset="0"/>
                </a:endParaRPr>
              </a:p>
            </p:txBody>
          </p:sp>
        </mc:Choice>
        <mc:Fallback xmlns="">
          <p:sp>
            <p:nvSpPr>
              <p:cNvPr id="17410" name="Text Box 4"/>
              <p:cNvSpPr txBox="1">
                <a:spLocks noRot="1" noChangeAspect="1" noMove="1" noResize="1" noEditPoints="1" noAdjustHandles="1" noChangeArrowheads="1" noChangeShapeType="1" noTextEdit="1"/>
              </p:cNvSpPr>
              <p:nvPr/>
            </p:nvSpPr>
            <p:spPr bwMode="auto">
              <a:xfrm>
                <a:off x="395287" y="4221163"/>
                <a:ext cx="8271859" cy="369332"/>
              </a:xfrm>
              <a:prstGeom prst="rect">
                <a:avLst/>
              </a:prstGeom>
              <a:blipFill>
                <a:blip r:embed="rId2"/>
                <a:stretch>
                  <a:fillRect l="-76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411" name="Text Box 5"/>
              <p:cNvSpPr txBox="1">
                <a:spLocks noChangeArrowheads="1"/>
              </p:cNvSpPr>
              <p:nvPr/>
            </p:nvSpPr>
            <p:spPr bwMode="auto">
              <a:xfrm>
                <a:off x="395288" y="4655636"/>
                <a:ext cx="547285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a:buNone/>
                </a:pPr>
                <a:r>
                  <a:rPr lang="zh-TW" altLang="en-US" sz="1800" dirty="0"/>
                  <a:t>太陽與地球的距離為 </a:t>
                </a:r>
                <a14:m>
                  <m:oMath xmlns:m="http://schemas.openxmlformats.org/officeDocument/2006/math">
                    <m:r>
                      <a:rPr lang="en-US" altLang="zh-TW" sz="1800" i="1">
                        <a:latin typeface="Cambria Math"/>
                      </a:rPr>
                      <m:t>𝐷</m:t>
                    </m:r>
                    <m:r>
                      <a:rPr lang="en-US" altLang="zh-TW" sz="1800" i="1">
                        <a:latin typeface="Cambria Math"/>
                      </a:rPr>
                      <m:t>=1.5×</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10</m:t>
                        </m:r>
                      </m:e>
                      <m:sup>
                        <m:r>
                          <a:rPr lang="en-US" altLang="zh-TW" sz="1800" i="1">
                            <a:latin typeface="Cambria Math"/>
                            <a:ea typeface="Cambria Math"/>
                          </a:rPr>
                          <m:t>8</m:t>
                        </m:r>
                      </m:sup>
                    </m:sSup>
                    <m:r>
                      <m:rPr>
                        <m:nor/>
                      </m:rPr>
                      <a:rPr lang="en-US" altLang="zh-TW" sz="1800" b="0" i="0" smtClean="0">
                        <a:latin typeface="Cambria Math"/>
                        <a:ea typeface="Cambria Math"/>
                      </a:rPr>
                      <m:t> </m:t>
                    </m:r>
                    <m:r>
                      <m:rPr>
                        <m:nor/>
                      </m:rPr>
                      <a:rPr lang="en-US" altLang="zh-TW" sz="1800">
                        <a:latin typeface="Cambria Math"/>
                        <a:ea typeface="Cambria Math"/>
                      </a:rPr>
                      <m:t>km</m:t>
                    </m:r>
                  </m:oMath>
                </a14:m>
                <a:r>
                  <a:rPr lang="zh-TW" altLang="en-US" sz="1800" dirty="0"/>
                  <a:t>。</a:t>
                </a:r>
              </a:p>
            </p:txBody>
          </p:sp>
        </mc:Choice>
        <mc:Fallback xmlns="">
          <p:sp>
            <p:nvSpPr>
              <p:cNvPr id="17411" name="Text Box 5"/>
              <p:cNvSpPr txBox="1">
                <a:spLocks noRot="1" noChangeAspect="1" noMove="1" noResize="1" noEditPoints="1" noAdjustHandles="1" noChangeArrowheads="1" noChangeShapeType="1" noTextEdit="1"/>
              </p:cNvSpPr>
              <p:nvPr/>
            </p:nvSpPr>
            <p:spPr bwMode="auto">
              <a:xfrm>
                <a:off x="395288" y="4655636"/>
                <a:ext cx="5472856" cy="369332"/>
              </a:xfrm>
              <a:prstGeom prst="rect">
                <a:avLst/>
              </a:prstGeom>
              <a:blipFill>
                <a:blip r:embed="rId3"/>
                <a:stretch>
                  <a:fillRect l="-115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12" name="Text Box 6"/>
              <p:cNvSpPr txBox="1">
                <a:spLocks noChangeArrowheads="1"/>
              </p:cNvSpPr>
              <p:nvPr/>
            </p:nvSpPr>
            <p:spPr bwMode="auto">
              <a:xfrm>
                <a:off x="4048964" y="5065919"/>
                <a:ext cx="48590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太陽的發射功率</a:t>
                </a:r>
                <a:r>
                  <a:rPr lang="en-US" altLang="zh-TW" sz="1800" dirty="0"/>
                  <a:t> </a:t>
                </a:r>
                <a14:m>
                  <m:oMath xmlns:m="http://schemas.openxmlformats.org/officeDocument/2006/math">
                    <m:r>
                      <a:rPr lang="en-US" altLang="zh-TW" sz="1800" i="1" dirty="0" smtClean="0">
                        <a:latin typeface="Cambria Math"/>
                        <a:cs typeface="Times New Roman" pitchFamily="18" charset="0"/>
                      </a:rPr>
                      <m:t>𝑃</m:t>
                    </m:r>
                    <m:r>
                      <a:rPr lang="zh-TW" altLang="en-US" sz="1800" i="1" dirty="0">
                        <a:latin typeface="Cambria Math"/>
                        <a:cs typeface="Times New Roman" pitchFamily="18" charset="0"/>
                      </a:rPr>
                      <m:t> </m:t>
                    </m:r>
                    <m:r>
                      <a:rPr lang="en-US" altLang="zh-TW" sz="1800" i="1" dirty="0">
                        <a:latin typeface="Cambria Math"/>
                        <a:cs typeface="Times New Roman" pitchFamily="18" charset="0"/>
                      </a:rPr>
                      <m:t>=</m:t>
                    </m:r>
                    <m:r>
                      <a:rPr lang="zh-TW" altLang="en-US" sz="1800" i="1" dirty="0">
                        <a:latin typeface="Cambria Math"/>
                        <a:cs typeface="Times New Roman" pitchFamily="18" charset="0"/>
                      </a:rPr>
                      <m:t> </m:t>
                    </m:r>
                    <m:r>
                      <a:rPr lang="en-US" altLang="zh-TW" sz="1800" i="1" dirty="0">
                        <a:latin typeface="Cambria Math"/>
                        <a:cs typeface="Times New Roman" pitchFamily="18" charset="0"/>
                      </a:rPr>
                      <m:t>3.9</m:t>
                    </m:r>
                    <m:r>
                      <a:rPr lang="zh-TW" altLang="en-US" sz="1800" i="1" dirty="0">
                        <a:latin typeface="Cambria Math"/>
                        <a:cs typeface="Times New Roman" pitchFamily="18" charset="0"/>
                      </a:rPr>
                      <m:t>  </m:t>
                    </m:r>
                    <m:r>
                      <a:rPr lang="en-US" altLang="zh-TW" sz="1800" i="1" dirty="0">
                        <a:latin typeface="Cambria Math"/>
                        <a:cs typeface="Times New Roman" pitchFamily="18" charset="0"/>
                      </a:rPr>
                      <m:t>×</m:t>
                    </m:r>
                    <m:r>
                      <a:rPr lang="zh-TW" altLang="en-US" sz="1800" i="1" dirty="0">
                        <a:latin typeface="Cambria Math"/>
                        <a:cs typeface="Times New Roman" pitchFamily="18" charset="0"/>
                      </a:rPr>
                      <m:t> </m:t>
                    </m:r>
                    <m:r>
                      <a:rPr lang="en-US" altLang="zh-TW" sz="1800" i="1" dirty="0">
                        <a:latin typeface="Cambria Math"/>
                        <a:cs typeface="Times New Roman" pitchFamily="18" charset="0"/>
                      </a:rPr>
                      <m:t>10</m:t>
                    </m:r>
                    <m:r>
                      <a:rPr lang="en-US" altLang="zh-TW" sz="1800" i="1" baseline="30000" dirty="0">
                        <a:latin typeface="Cambria Math"/>
                        <a:cs typeface="Times New Roman" pitchFamily="18" charset="0"/>
                      </a:rPr>
                      <m:t>26</m:t>
                    </m:r>
                    <m:r>
                      <a:rPr lang="en-US" altLang="zh-TW" sz="1800" i="1" dirty="0">
                        <a:latin typeface="Cambria Math"/>
                        <a:cs typeface="Times New Roman" pitchFamily="18" charset="0"/>
                      </a:rPr>
                      <m:t> </m:t>
                    </m:r>
                    <m:r>
                      <m:rPr>
                        <m:nor/>
                      </m:rPr>
                      <a:rPr lang="en-US" altLang="zh-TW" sz="1800" i="0" dirty="0" smtClean="0">
                        <a:latin typeface="Cambria Math"/>
                        <a:cs typeface="Times New Roman" pitchFamily="18" charset="0"/>
                      </a:rPr>
                      <m:t>W</m:t>
                    </m:r>
                  </m:oMath>
                </a14:m>
                <a:r>
                  <a:rPr lang="zh-TW" altLang="en-US" sz="1800" dirty="0">
                    <a:latin typeface="Times New Roman" pitchFamily="18" charset="0"/>
                    <a:cs typeface="Times New Roman" pitchFamily="18" charset="0"/>
                  </a:rPr>
                  <a:t>。</a:t>
                </a:r>
                <a:endParaRPr lang="en-US" altLang="zh-TW" sz="1800" dirty="0">
                  <a:latin typeface="Times New Roman" pitchFamily="18" charset="0"/>
                  <a:cs typeface="Times New Roman" pitchFamily="18" charset="0"/>
                </a:endParaRPr>
              </a:p>
            </p:txBody>
          </p:sp>
        </mc:Choice>
        <mc:Fallback xmlns="">
          <p:sp>
            <p:nvSpPr>
              <p:cNvPr id="17412" name="Text Box 6"/>
              <p:cNvSpPr txBox="1">
                <a:spLocks noRot="1" noChangeAspect="1" noMove="1" noResize="1" noEditPoints="1" noAdjustHandles="1" noChangeArrowheads="1" noChangeShapeType="1" noTextEdit="1"/>
              </p:cNvSpPr>
              <p:nvPr/>
            </p:nvSpPr>
            <p:spPr bwMode="auto">
              <a:xfrm>
                <a:off x="4048964" y="5065919"/>
                <a:ext cx="4859094" cy="369332"/>
              </a:xfrm>
              <a:prstGeom prst="rect">
                <a:avLst/>
              </a:prstGeom>
              <a:blipFill>
                <a:blip r:embed="rId4"/>
                <a:stretch>
                  <a:fillRect l="-1042"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7413" name="Text Box 7"/>
          <p:cNvSpPr txBox="1">
            <a:spLocks noChangeArrowheads="1"/>
          </p:cNvSpPr>
          <p:nvPr/>
        </p:nvSpPr>
        <p:spPr bwMode="auto">
          <a:xfrm>
            <a:off x="421842" y="1116606"/>
            <a:ext cx="3240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太陽</a:t>
            </a:r>
            <a:r>
              <a:rPr lang="zh-TW" altLang="en-US" sz="1800" dirty="0">
                <a:latin typeface="Times New Roman" pitchFamily="18" charset="0"/>
                <a:cs typeface="Times New Roman" pitchFamily="18" charset="0"/>
              </a:rPr>
              <a:t>表面積</a:t>
            </a:r>
            <a:endParaRPr lang="zh-TW" altLang="en-US" sz="1800" baseline="30000" dirty="0">
              <a:latin typeface="Times New Roman" pitchFamily="18" charset="0"/>
              <a:cs typeface="Times New Roman" pitchFamily="18" charset="0"/>
            </a:endParaRPr>
          </a:p>
        </p:txBody>
      </p:sp>
      <p:sp>
        <p:nvSpPr>
          <p:cNvPr id="17414" name="Text Box 8"/>
          <p:cNvSpPr txBox="1">
            <a:spLocks noChangeArrowheads="1"/>
          </p:cNvSpPr>
          <p:nvPr/>
        </p:nvSpPr>
        <p:spPr bwMode="auto">
          <a:xfrm>
            <a:off x="406191" y="5078619"/>
            <a:ext cx="20875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可以算出太陽溫度 </a:t>
            </a:r>
          </a:p>
        </p:txBody>
      </p:sp>
      <p:pic>
        <p:nvPicPr>
          <p:cNvPr id="17416" name="Picture 11" descr="s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2736" y="430080"/>
            <a:ext cx="1844411" cy="187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417" name="Text Box 14"/>
              <p:cNvSpPr txBox="1">
                <a:spLocks noChangeArrowheads="1"/>
              </p:cNvSpPr>
              <p:nvPr/>
            </p:nvSpPr>
            <p:spPr bwMode="auto">
              <a:xfrm>
                <a:off x="3152790" y="573681"/>
                <a:ext cx="23438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計算</a:t>
                </a:r>
                <a:r>
                  <a:rPr lang="zh-TW" altLang="en-US" sz="1800" dirty="0">
                    <a:solidFill>
                      <a:srgbClr val="FF0000"/>
                    </a:solidFill>
                  </a:rPr>
                  <a:t>太陽表面</a:t>
                </a:r>
                <a:r>
                  <a:rPr lang="zh-TW" altLang="en-US" sz="1800" dirty="0"/>
                  <a:t>溫度 </a:t>
                </a:r>
                <a14:m>
                  <m:oMath xmlns:m="http://schemas.openxmlformats.org/officeDocument/2006/math">
                    <m:r>
                      <a:rPr lang="en-US" altLang="zh-TW" sz="1800" i="1" dirty="0">
                        <a:latin typeface="Cambria Math"/>
                      </a:rPr>
                      <m:t>𝑇</m:t>
                    </m:r>
                  </m:oMath>
                </a14:m>
                <a:endParaRPr lang="zh-TW" altLang="en-US" sz="1800" i="1" dirty="0"/>
              </a:p>
            </p:txBody>
          </p:sp>
        </mc:Choice>
        <mc:Fallback xmlns="">
          <p:sp>
            <p:nvSpPr>
              <p:cNvPr id="17417" name="Text Box 14"/>
              <p:cNvSpPr txBox="1">
                <a:spLocks noRot="1" noChangeAspect="1" noMove="1" noResize="1" noEditPoints="1" noAdjustHandles="1" noChangeArrowheads="1" noChangeShapeType="1" noTextEdit="1"/>
              </p:cNvSpPr>
              <p:nvPr/>
            </p:nvSpPr>
            <p:spPr bwMode="auto">
              <a:xfrm>
                <a:off x="3152790" y="573681"/>
                <a:ext cx="2343894" cy="369332"/>
              </a:xfrm>
              <a:prstGeom prst="rect">
                <a:avLst/>
              </a:prstGeom>
              <a:blipFill>
                <a:blip r:embed="rId6"/>
                <a:stretch>
                  <a:fillRect l="-216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7420" name="文字方塊 14"/>
          <p:cNvSpPr txBox="1">
            <a:spLocks noChangeArrowheads="1"/>
          </p:cNvSpPr>
          <p:nvPr/>
        </p:nvSpPr>
        <p:spPr bwMode="auto">
          <a:xfrm>
            <a:off x="406191" y="1660247"/>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太陽輻射總功率</a:t>
            </a:r>
          </a:p>
        </p:txBody>
      </p:sp>
      <p:pic>
        <p:nvPicPr>
          <p:cNvPr id="17421" name="Picture 24" descr="http://image.absoluteastronomy.com/images/encyclopediaimages/s/su/sun-earth-radiati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6008" y="2403238"/>
            <a:ext cx="2062050" cy="149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矩形 17"/>
          <p:cNvSpPr>
            <a:spLocks noChangeArrowheads="1"/>
          </p:cNvSpPr>
          <p:nvPr/>
        </p:nvSpPr>
        <p:spPr bwMode="auto">
          <a:xfrm>
            <a:off x="395288" y="2781300"/>
            <a:ext cx="6264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因此地球大氣上層，每單位面積所接收到來自太陽的功率為：</a:t>
            </a:r>
            <a:endParaRPr lang="en-US" altLang="zh-TW" sz="1800" dirty="0"/>
          </a:p>
        </p:txBody>
      </p:sp>
      <mc:AlternateContent xmlns:mc="http://schemas.openxmlformats.org/markup-compatibility/2006" xmlns:a14="http://schemas.microsoft.com/office/drawing/2010/main">
        <mc:Choice Requires="a14">
          <p:sp>
            <p:nvSpPr>
              <p:cNvPr id="17424" name="文字方塊 18"/>
              <p:cNvSpPr txBox="1">
                <a:spLocks noChangeArrowheads="1"/>
              </p:cNvSpPr>
              <p:nvPr/>
            </p:nvSpPr>
            <p:spPr bwMode="auto">
              <a:xfrm>
                <a:off x="395288" y="2349500"/>
                <a:ext cx="655297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在地球處，此總功率平均分配於半徑為兩者距離</a:t>
                </a:r>
                <a14:m>
                  <m:oMath xmlns:m="http://schemas.openxmlformats.org/officeDocument/2006/math">
                    <m:r>
                      <a:rPr lang="en-US" altLang="zh-TW" sz="1800" i="1" smtClean="0">
                        <a:latin typeface="Cambria Math"/>
                      </a:rPr>
                      <m:t>𝐷</m:t>
                    </m:r>
                  </m:oMath>
                </a14:m>
                <a:r>
                  <a:rPr lang="zh-TW" altLang="en-US" sz="1800" dirty="0"/>
                  <a:t>的球表面。</a:t>
                </a:r>
              </a:p>
            </p:txBody>
          </p:sp>
        </mc:Choice>
        <mc:Fallback xmlns="">
          <p:sp>
            <p:nvSpPr>
              <p:cNvPr id="17424" name="文字方塊 18"/>
              <p:cNvSpPr txBox="1">
                <a:spLocks noRot="1" noChangeAspect="1" noMove="1" noResize="1" noEditPoints="1" noAdjustHandles="1" noChangeArrowheads="1" noChangeShapeType="1" noTextEdit="1"/>
              </p:cNvSpPr>
              <p:nvPr/>
            </p:nvSpPr>
            <p:spPr bwMode="auto">
              <a:xfrm>
                <a:off x="395288" y="2349500"/>
                <a:ext cx="6552976" cy="369332"/>
              </a:xfrm>
              <a:prstGeom prst="rect">
                <a:avLst/>
              </a:prstGeom>
              <a:blipFill>
                <a:blip r:embed="rId8"/>
                <a:stretch>
                  <a:fillRect l="-967"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25" name="Text Box 10"/>
              <p:cNvSpPr txBox="1">
                <a:spLocks noChangeArrowheads="1"/>
              </p:cNvSpPr>
              <p:nvPr/>
            </p:nvSpPr>
            <p:spPr bwMode="auto">
              <a:xfrm>
                <a:off x="395287" y="5531645"/>
                <a:ext cx="51847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可預測光譜最大值在波長</a:t>
                </a:r>
                <a14:m>
                  <m:oMath xmlns:m="http://schemas.openxmlformats.org/officeDocument/2006/math">
                    <m:r>
                      <a:rPr lang="en-US" altLang="zh-TW" sz="1800" i="1" smtClean="0">
                        <a:latin typeface="Cambria Math"/>
                        <a:ea typeface="Cambria Math"/>
                      </a:rPr>
                      <m:t>~</m:t>
                    </m:r>
                    <m:r>
                      <a:rPr lang="en-US" altLang="zh-TW" sz="1800" b="0" i="1" smtClean="0">
                        <a:latin typeface="Cambria Math"/>
                        <a:ea typeface="Cambria Math"/>
                      </a:rPr>
                      <m:t>500</m:t>
                    </m:r>
                    <m:r>
                      <m:rPr>
                        <m:nor/>
                      </m:rPr>
                      <a:rPr lang="en-US" altLang="zh-TW" sz="1800" b="0" i="0" smtClean="0">
                        <a:latin typeface="Cambria Math"/>
                        <a:ea typeface="Cambria Math"/>
                      </a:rPr>
                      <m:t>nm</m:t>
                    </m:r>
                  </m:oMath>
                </a14:m>
                <a:r>
                  <a:rPr lang="zh-TW" altLang="en-US" sz="1800" dirty="0">
                    <a:cs typeface="Times New Roman" pitchFamily="18" charset="0"/>
                  </a:rPr>
                  <a:t>，與觀測相符。</a:t>
                </a:r>
              </a:p>
            </p:txBody>
          </p:sp>
        </mc:Choice>
        <mc:Fallback xmlns="">
          <p:sp>
            <p:nvSpPr>
              <p:cNvPr id="17425" name="Text Box 10"/>
              <p:cNvSpPr txBox="1">
                <a:spLocks noRot="1" noChangeAspect="1" noMove="1" noResize="1" noEditPoints="1" noAdjustHandles="1" noChangeArrowheads="1" noChangeShapeType="1" noTextEdit="1"/>
              </p:cNvSpPr>
              <p:nvPr/>
            </p:nvSpPr>
            <p:spPr bwMode="auto">
              <a:xfrm>
                <a:off x="395287" y="5531645"/>
                <a:ext cx="5184775" cy="369332"/>
              </a:xfrm>
              <a:prstGeom prst="rect">
                <a:avLst/>
              </a:prstGeom>
              <a:blipFill>
                <a:blip r:embed="rId9"/>
                <a:stretch>
                  <a:fillRect l="-1222" t="-6667" r="-489"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矩形 1"/>
          <p:cNvSpPr/>
          <p:nvPr/>
        </p:nvSpPr>
        <p:spPr>
          <a:xfrm>
            <a:off x="6377905" y="4600193"/>
            <a:ext cx="1499128"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Solar constant</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文字方塊 18"/>
              <p:cNvSpPr txBox="1"/>
              <p:nvPr/>
            </p:nvSpPr>
            <p:spPr>
              <a:xfrm>
                <a:off x="2117587" y="1660951"/>
                <a:ext cx="180491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zh-TW" altLang="en-US" b="0" i="1" smtClean="0">
                          <a:latin typeface="Cambria Math"/>
                        </a:rPr>
                        <m:t>𝜎</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sun</m:t>
                          </m:r>
                        </m:sub>
                        <m:sup>
                          <m:r>
                            <a:rPr lang="en-US" altLang="zh-TW" i="1">
                              <a:latin typeface="Cambria Math"/>
                            </a:rPr>
                            <m:t>2</m:t>
                          </m:r>
                        </m:sup>
                      </m:sSubSup>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2117587" y="1660951"/>
                <a:ext cx="1804918"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2117587" y="1108946"/>
                <a:ext cx="3036857"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𝐴</m:t>
                      </m:r>
                      <m:r>
                        <a:rPr lang="en-US" altLang="zh-TW" b="0" i="1" smtClean="0">
                          <a:latin typeface="Cambria Math"/>
                        </a:rPr>
                        <m:t>=4</m:t>
                      </m:r>
                      <m:r>
                        <a:rPr lang="zh-TW" altLang="en-US" b="0" i="1" smtClean="0">
                          <a:latin typeface="Cambria Math"/>
                        </a:rPr>
                        <m:t>𝜋</m:t>
                      </m:r>
                      <m:sSubSup>
                        <m:sSubSupPr>
                          <m:ctrlPr>
                            <a:rPr lang="zh-TW" altLang="en-US" i="1">
                              <a:latin typeface="Cambria Math" panose="02040503050406030204" pitchFamily="18" charset="0"/>
                            </a:rPr>
                          </m:ctrlPr>
                        </m:sSubSupPr>
                        <m:e>
                          <m:r>
                            <a:rPr lang="en-US" altLang="zh-TW" b="0" i="1" smtClean="0">
                              <a:latin typeface="Cambria Math"/>
                            </a:rPr>
                            <m:t>𝑅</m:t>
                          </m:r>
                        </m:e>
                        <m:sub>
                          <m:r>
                            <m:rPr>
                              <m:sty m:val="p"/>
                            </m:rPr>
                            <a:rPr lang="en-US" altLang="zh-TW" b="0" i="0" smtClean="0">
                              <a:latin typeface="Cambria Math"/>
                            </a:rPr>
                            <m:t>sun</m:t>
                          </m:r>
                        </m:sub>
                        <m:sup>
                          <m:r>
                            <a:rPr lang="en-US" altLang="zh-TW" b="0" i="1" smtClean="0">
                              <a:latin typeface="Cambria Math"/>
                            </a:rPr>
                            <m:t>2</m:t>
                          </m:r>
                        </m:sup>
                      </m:sSubSup>
                      <m:r>
                        <a:rPr lang="en-US" altLang="zh-TW" b="0" i="1" smtClean="0">
                          <a:latin typeface="Cambria Math"/>
                        </a:rPr>
                        <m:t>=6.1</m:t>
                      </m:r>
                      <m:r>
                        <a:rPr lang="en-US" altLang="zh-TW" b="0" i="1" smtClean="0">
                          <a:latin typeface="Cambria Math"/>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a:ea typeface="Cambria Math"/>
                            </a:rPr>
                            <m:t>18</m:t>
                          </m:r>
                        </m:sup>
                      </m:sSup>
                      <m:sSup>
                        <m:sSupPr>
                          <m:ctrlPr>
                            <a:rPr lang="en-US" altLang="zh-TW" b="0" i="1" smtClean="0">
                              <a:latin typeface="Cambria Math" panose="02040503050406030204" pitchFamily="18" charset="0"/>
                              <a:ea typeface="Cambria Math"/>
                            </a:rPr>
                          </m:ctrlPr>
                        </m:sSupPr>
                        <m:e>
                          <m:r>
                            <m:rPr>
                              <m:nor/>
                            </m:rPr>
                            <a:rPr lang="en-US" altLang="zh-TW" b="0" i="0" smtClean="0">
                              <a:latin typeface="Cambria Math"/>
                              <a:ea typeface="Cambria Math"/>
                            </a:rPr>
                            <m:t>m</m:t>
                          </m:r>
                        </m:e>
                        <m:sup>
                          <m:r>
                            <a:rPr lang="en-US" altLang="zh-TW" b="0" i="1" smtClean="0">
                              <a:latin typeface="Cambria Math"/>
                              <a:ea typeface="Cambria Math"/>
                            </a:rPr>
                            <m:t>2</m:t>
                          </m:r>
                        </m:sup>
                      </m:sSup>
                    </m:oMath>
                  </m:oMathPara>
                </a14:m>
                <a:endParaRPr lang="zh-TW" altLang="en-US" i="1"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2117587" y="1108946"/>
                <a:ext cx="3036857"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a:xfrm>
                <a:off x="435293" y="3287142"/>
                <a:ext cx="3730060" cy="6481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𝐼</m:t>
                      </m:r>
                      <m:r>
                        <a:rPr lang="en-US" altLang="zh-TW" b="0" i="1" smtClean="0">
                          <a:latin typeface="Cambria Math"/>
                        </a:rPr>
                        <m:t>=</m:t>
                      </m:r>
                      <m:f>
                        <m:fPr>
                          <m:ctrlPr>
                            <a:rPr lang="zh-TW" altLang="en-US" i="1" dirty="0" smtClean="0">
                              <a:latin typeface="Cambria Math" panose="02040503050406030204" pitchFamily="18" charset="0"/>
                            </a:rPr>
                          </m:ctrlPr>
                        </m:fPr>
                        <m:num>
                          <m:r>
                            <a:rPr lang="en-US" altLang="zh-TW" b="0" i="1" dirty="0" smtClean="0">
                              <a:latin typeface="Cambria Math"/>
                            </a:rPr>
                            <m:t>𝑃</m:t>
                          </m:r>
                        </m:num>
                        <m:den>
                          <m:r>
                            <a:rPr lang="en-US" altLang="zh-TW" i="1">
                              <a:latin typeface="Cambria Math"/>
                            </a:rPr>
                            <m:t>4</m:t>
                          </m:r>
                          <m:r>
                            <a:rPr lang="zh-TW" altLang="en-US" i="1">
                              <a:latin typeface="Cambria Math"/>
                            </a:rPr>
                            <m:t>𝜋</m:t>
                          </m:r>
                          <m:sSup>
                            <m:sSupPr>
                              <m:ctrlPr>
                                <a:rPr lang="en-US" altLang="zh-TW" i="1" smtClean="0">
                                  <a:latin typeface="Cambria Math" panose="02040503050406030204" pitchFamily="18" charset="0"/>
                                </a:rPr>
                              </m:ctrlPr>
                            </m:sSupPr>
                            <m:e>
                              <m:r>
                                <a:rPr lang="en-US" altLang="zh-TW" b="0" i="1" smtClean="0">
                                  <a:latin typeface="Cambria Math"/>
                                </a:rPr>
                                <m:t>𝐷</m:t>
                              </m:r>
                            </m:e>
                            <m:sup>
                              <m:r>
                                <a:rPr lang="en-US" altLang="zh-TW" b="0" i="1" smtClean="0">
                                  <a:latin typeface="Cambria Math"/>
                                </a:rPr>
                                <m:t>2</m:t>
                              </m:r>
                            </m:sup>
                          </m:sSup>
                        </m:den>
                      </m:f>
                      <m:r>
                        <a:rPr lang="en-US" altLang="zh-TW" b="0" i="1" smtClean="0">
                          <a:latin typeface="Cambria Math"/>
                        </a:rPr>
                        <m:t>=</m:t>
                      </m:r>
                      <m:f>
                        <m:fPr>
                          <m:ctrlPr>
                            <a:rPr lang="en-US" altLang="zh-TW" b="0" i="1" smtClean="0">
                              <a:latin typeface="Cambria Math" panose="02040503050406030204" pitchFamily="18" charset="0"/>
                            </a:rPr>
                          </m:ctrlPr>
                        </m:fPr>
                        <m:num>
                          <m:r>
                            <a:rPr lang="zh-TW" altLang="en-US" i="1">
                              <a:latin typeface="Cambria Math"/>
                            </a:rPr>
                            <m:t>𝜎</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sun</m:t>
                              </m:r>
                            </m:sub>
                            <m:sup>
                              <m:r>
                                <a:rPr lang="en-US" altLang="zh-TW" i="1">
                                  <a:latin typeface="Cambria Math"/>
                                </a:rPr>
                                <m:t>2</m:t>
                              </m:r>
                            </m:sup>
                          </m:sSubSup>
                          <m:sSup>
                            <m:sSupPr>
                              <m:ctrlPr>
                                <a:rPr lang="en-US" altLang="zh-TW" i="1">
                                  <a:latin typeface="Cambria Math" panose="02040503050406030204" pitchFamily="18" charset="0"/>
                                </a:rPr>
                              </m:ctrlPr>
                            </m:sSupPr>
                            <m:e>
                              <m:r>
                                <a:rPr lang="en-US" altLang="zh-TW" i="1">
                                  <a:latin typeface="Cambria Math"/>
                                </a:rPr>
                                <m:t>𝑇</m:t>
                              </m:r>
                            </m:e>
                            <m:sup>
                              <m:r>
                                <a:rPr lang="en-US" altLang="zh-TW" i="1">
                                  <a:latin typeface="Cambria Math"/>
                                </a:rPr>
                                <m:t>4</m:t>
                              </m:r>
                            </m:sup>
                          </m:sSup>
                        </m:num>
                        <m:den>
                          <m:r>
                            <a:rPr lang="en-US" altLang="zh-TW" i="1">
                              <a:latin typeface="Cambria Math"/>
                            </a:rPr>
                            <m:t>4</m:t>
                          </m:r>
                          <m:r>
                            <a:rPr lang="zh-TW" altLang="en-US" i="1">
                              <a:latin typeface="Cambria Math"/>
                            </a:rPr>
                            <m:t>𝜋</m:t>
                          </m:r>
                          <m:sSup>
                            <m:sSupPr>
                              <m:ctrlPr>
                                <a:rPr lang="en-US" altLang="zh-TW" i="1">
                                  <a:latin typeface="Cambria Math" panose="02040503050406030204" pitchFamily="18" charset="0"/>
                                </a:rPr>
                              </m:ctrlPr>
                            </m:sSupPr>
                            <m:e>
                              <m:r>
                                <a:rPr lang="en-US" altLang="zh-TW" i="1">
                                  <a:latin typeface="Cambria Math"/>
                                </a:rPr>
                                <m:t>𝐷</m:t>
                              </m:r>
                            </m:e>
                            <m:sup>
                              <m:r>
                                <a:rPr lang="en-US" altLang="zh-TW" i="1">
                                  <a:latin typeface="Cambria Math"/>
                                </a:rPr>
                                <m:t>2</m:t>
                              </m:r>
                            </m:sup>
                          </m:sSup>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𝜎</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sun</m:t>
                              </m:r>
                            </m:sub>
                            <m:sup>
                              <m:r>
                                <a:rPr lang="en-US" altLang="zh-TW" i="1">
                                  <a:latin typeface="Cambria Math"/>
                                </a:rPr>
                                <m:t>2</m:t>
                              </m:r>
                            </m:sup>
                          </m:sSubSup>
                          <m:sSup>
                            <m:sSupPr>
                              <m:ctrlPr>
                                <a:rPr lang="en-US" altLang="zh-TW" i="1">
                                  <a:latin typeface="Cambria Math" panose="02040503050406030204" pitchFamily="18" charset="0"/>
                                </a:rPr>
                              </m:ctrlPr>
                            </m:sSupPr>
                            <m:e>
                              <m:r>
                                <a:rPr lang="en-US" altLang="zh-TW" i="1">
                                  <a:latin typeface="Cambria Math"/>
                                </a:rPr>
                                <m:t>𝑇</m:t>
                              </m:r>
                            </m:e>
                            <m:sup>
                              <m:r>
                                <a:rPr lang="en-US" altLang="zh-TW" i="1">
                                  <a:latin typeface="Cambria Math"/>
                                </a:rPr>
                                <m:t>4</m:t>
                              </m:r>
                            </m:sup>
                          </m:sSup>
                        </m:num>
                        <m:den>
                          <m:sSup>
                            <m:sSupPr>
                              <m:ctrlPr>
                                <a:rPr lang="en-US" altLang="zh-TW" i="1">
                                  <a:latin typeface="Cambria Math" panose="02040503050406030204" pitchFamily="18" charset="0"/>
                                </a:rPr>
                              </m:ctrlPr>
                            </m:sSupPr>
                            <m:e>
                              <m:r>
                                <a:rPr lang="en-US" altLang="zh-TW" i="1">
                                  <a:latin typeface="Cambria Math"/>
                                </a:rPr>
                                <m:t>𝐷</m:t>
                              </m:r>
                            </m:e>
                            <m:sup>
                              <m:r>
                                <a:rPr lang="en-US" altLang="zh-TW" i="1">
                                  <a:latin typeface="Cambria Math"/>
                                </a:rPr>
                                <m:t>2</m:t>
                              </m:r>
                            </m:sup>
                          </m:sSup>
                        </m:den>
                      </m:f>
                    </m:oMath>
                  </m:oMathPara>
                </a14:m>
                <a:endParaRPr lang="zh-TW" altLang="en-US" i="1"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435293" y="3287142"/>
                <a:ext cx="3730060" cy="648191"/>
              </a:xfrm>
              <a:prstGeom prst="rect">
                <a:avLst/>
              </a:prstGeom>
              <a:blipFill rotWithShape="1">
                <a:blip r:embed="rId1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2446627" y="5065919"/>
                <a:ext cx="1391984"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𝑇</m:t>
                      </m:r>
                      <m:r>
                        <a:rPr lang="en-US" altLang="zh-TW" b="0" i="1" smtClean="0">
                          <a:latin typeface="Cambria Math"/>
                        </a:rPr>
                        <m:t>=5800</m:t>
                      </m:r>
                      <m:r>
                        <m:rPr>
                          <m:nor/>
                        </m:rPr>
                        <a:rPr lang="en-US" altLang="zh-TW" b="0" i="0" smtClean="0">
                          <a:latin typeface="Cambria Math"/>
                        </a:rPr>
                        <m:t> </m:t>
                      </m:r>
                      <m:r>
                        <m:rPr>
                          <m:nor/>
                        </m:rPr>
                        <a:rPr lang="en-US" altLang="zh-TW" b="0" i="0" smtClean="0">
                          <a:latin typeface="Cambria Math"/>
                        </a:rPr>
                        <m:t>K</m:t>
                      </m:r>
                    </m:oMath>
                  </m:oMathPara>
                </a14:m>
                <a:endParaRPr lang="zh-TW" altLang="en-US" i="1"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2446627" y="5065919"/>
                <a:ext cx="1391984" cy="369332"/>
              </a:xfrm>
              <a:prstGeom prst="rect">
                <a:avLst/>
              </a:prstGeom>
              <a:blipFill>
                <a:blip r:embed="rId19"/>
                <a:stretch>
                  <a:fillRect b="-16129"/>
                </a:stretch>
              </a:blipFill>
            </p:spPr>
            <p:txBody>
              <a:bodyPr/>
              <a:lstStyle/>
              <a:p>
                <a:r>
                  <a:rPr lang="en-US">
                    <a:noFill/>
                  </a:rPr>
                  <a:t> </a:t>
                </a:r>
              </a:p>
            </p:txBody>
          </p:sp>
        </mc:Fallback>
      </mc:AlternateContent>
    </p:spTree>
    <p:extLst>
      <p:ext uri="{BB962C8B-B14F-4D97-AF65-F5344CB8AC3E}">
        <p14:creationId xmlns:p14="http://schemas.microsoft.com/office/powerpoint/2010/main" val="26629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1000"/>
                                        <p:tgtEl>
                                          <p:spTgt spid="17411"/>
                                        </p:tgtEl>
                                      </p:cBhvr>
                                    </p:animEffect>
                                    <p:anim calcmode="lin" valueType="num">
                                      <p:cBhvr>
                                        <p:cTn id="8" dur="1000" fill="hold"/>
                                        <p:tgtEl>
                                          <p:spTgt spid="17411"/>
                                        </p:tgtEl>
                                        <p:attrNameLst>
                                          <p:attrName>ppt_x</p:attrName>
                                        </p:attrNameLst>
                                      </p:cBhvr>
                                      <p:tavLst>
                                        <p:tav tm="0">
                                          <p:val>
                                            <p:strVal val="#ppt_x"/>
                                          </p:val>
                                        </p:tav>
                                        <p:tav tm="100000">
                                          <p:val>
                                            <p:strVal val="#ppt_x"/>
                                          </p:val>
                                        </p:tav>
                                      </p:tavLst>
                                    </p:anim>
                                    <p:anim calcmode="lin" valueType="num">
                                      <p:cBhvr>
                                        <p:cTn id="9" dur="1000" fill="hold"/>
                                        <p:tgtEl>
                                          <p:spTgt spid="174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1000"/>
                                        <p:tgtEl>
                                          <p:spTgt spid="17410"/>
                                        </p:tgtEl>
                                      </p:cBhvr>
                                    </p:animEffect>
                                    <p:anim calcmode="lin" valueType="num">
                                      <p:cBhvr>
                                        <p:cTn id="13" dur="1000" fill="hold"/>
                                        <p:tgtEl>
                                          <p:spTgt spid="17410"/>
                                        </p:tgtEl>
                                        <p:attrNameLst>
                                          <p:attrName>ppt_x</p:attrName>
                                        </p:attrNameLst>
                                      </p:cBhvr>
                                      <p:tavLst>
                                        <p:tav tm="0">
                                          <p:val>
                                            <p:strVal val="#ppt_x"/>
                                          </p:val>
                                        </p:tav>
                                        <p:tav tm="100000">
                                          <p:val>
                                            <p:strVal val="#ppt_x"/>
                                          </p:val>
                                        </p:tav>
                                      </p:tavLst>
                                    </p:anim>
                                    <p:anim calcmode="lin" valueType="num">
                                      <p:cBhvr>
                                        <p:cTn id="14" dur="1000" fill="hold"/>
                                        <p:tgtEl>
                                          <p:spTgt spid="174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412"/>
                                        </p:tgtEl>
                                        <p:attrNameLst>
                                          <p:attrName>style.visibility</p:attrName>
                                        </p:attrNameLst>
                                      </p:cBhvr>
                                      <p:to>
                                        <p:strVal val="visible"/>
                                      </p:to>
                                    </p:set>
                                    <p:animEffect transition="in" filter="fade">
                                      <p:cBhvr>
                                        <p:cTn id="17" dur="1000"/>
                                        <p:tgtEl>
                                          <p:spTgt spid="17412"/>
                                        </p:tgtEl>
                                      </p:cBhvr>
                                    </p:animEffect>
                                    <p:anim calcmode="lin" valueType="num">
                                      <p:cBhvr>
                                        <p:cTn id="18" dur="1000" fill="hold"/>
                                        <p:tgtEl>
                                          <p:spTgt spid="17412"/>
                                        </p:tgtEl>
                                        <p:attrNameLst>
                                          <p:attrName>ppt_x</p:attrName>
                                        </p:attrNameLst>
                                      </p:cBhvr>
                                      <p:tavLst>
                                        <p:tav tm="0">
                                          <p:val>
                                            <p:strVal val="#ppt_x"/>
                                          </p:val>
                                        </p:tav>
                                        <p:tav tm="100000">
                                          <p:val>
                                            <p:strVal val="#ppt_x"/>
                                          </p:val>
                                        </p:tav>
                                      </p:tavLst>
                                    </p:anim>
                                    <p:anim calcmode="lin" valueType="num">
                                      <p:cBhvr>
                                        <p:cTn id="19" dur="1000" fill="hold"/>
                                        <p:tgtEl>
                                          <p:spTgt spid="174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414"/>
                                        </p:tgtEl>
                                        <p:attrNameLst>
                                          <p:attrName>style.visibility</p:attrName>
                                        </p:attrNameLst>
                                      </p:cBhvr>
                                      <p:to>
                                        <p:strVal val="visible"/>
                                      </p:to>
                                    </p:set>
                                    <p:animEffect transition="in" filter="fade">
                                      <p:cBhvr>
                                        <p:cTn id="22" dur="1000"/>
                                        <p:tgtEl>
                                          <p:spTgt spid="17414"/>
                                        </p:tgtEl>
                                      </p:cBhvr>
                                    </p:animEffect>
                                    <p:anim calcmode="lin" valueType="num">
                                      <p:cBhvr>
                                        <p:cTn id="23" dur="1000" fill="hold"/>
                                        <p:tgtEl>
                                          <p:spTgt spid="17414"/>
                                        </p:tgtEl>
                                        <p:attrNameLst>
                                          <p:attrName>ppt_x</p:attrName>
                                        </p:attrNameLst>
                                      </p:cBhvr>
                                      <p:tavLst>
                                        <p:tav tm="0">
                                          <p:val>
                                            <p:strVal val="#ppt_x"/>
                                          </p:val>
                                        </p:tav>
                                        <p:tav tm="100000">
                                          <p:val>
                                            <p:strVal val="#ppt_x"/>
                                          </p:val>
                                        </p:tav>
                                      </p:tavLst>
                                    </p:anim>
                                    <p:anim calcmode="lin" valueType="num">
                                      <p:cBhvr>
                                        <p:cTn id="24" dur="1000" fill="hold"/>
                                        <p:tgtEl>
                                          <p:spTgt spid="174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425"/>
                                        </p:tgtEl>
                                        <p:attrNameLst>
                                          <p:attrName>style.visibility</p:attrName>
                                        </p:attrNameLst>
                                      </p:cBhvr>
                                      <p:to>
                                        <p:strVal val="visible"/>
                                      </p:to>
                                    </p:set>
                                    <p:animEffect transition="in" filter="fade">
                                      <p:cBhvr>
                                        <p:cTn id="27" dur="1000"/>
                                        <p:tgtEl>
                                          <p:spTgt spid="17425"/>
                                        </p:tgtEl>
                                      </p:cBhvr>
                                    </p:animEffect>
                                    <p:anim calcmode="lin" valueType="num">
                                      <p:cBhvr>
                                        <p:cTn id="28" dur="1000" fill="hold"/>
                                        <p:tgtEl>
                                          <p:spTgt spid="17425"/>
                                        </p:tgtEl>
                                        <p:attrNameLst>
                                          <p:attrName>ppt_x</p:attrName>
                                        </p:attrNameLst>
                                      </p:cBhvr>
                                      <p:tavLst>
                                        <p:tav tm="0">
                                          <p:val>
                                            <p:strVal val="#ppt_x"/>
                                          </p:val>
                                        </p:tav>
                                        <p:tav tm="100000">
                                          <p:val>
                                            <p:strVal val="#ppt_x"/>
                                          </p:val>
                                        </p:tav>
                                      </p:tavLst>
                                    </p:anim>
                                    <p:anim calcmode="lin" valueType="num">
                                      <p:cBhvr>
                                        <p:cTn id="29" dur="1000" fill="hold"/>
                                        <p:tgtEl>
                                          <p:spTgt spid="17425"/>
                                        </p:tgtEl>
                                        <p:attrNameLst>
                                          <p:attrName>ppt_y</p:attrName>
                                        </p:attrNameLst>
                                      </p:cBhvr>
                                      <p:tavLst>
                                        <p:tav tm="0">
                                          <p:val>
                                            <p:strVal val="#ppt_y+.1"/>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p:bldP spid="17412" grpId="0"/>
      <p:bldP spid="17414" grpId="0"/>
      <p:bldP spid="17425" grpId="0"/>
      <p:bldP spid="2" grpId="0"/>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4010" y="798985"/>
            <a:ext cx="7272808" cy="5184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文字方塊 3"/>
          <p:cNvSpPr txBox="1"/>
          <p:nvPr/>
        </p:nvSpPr>
        <p:spPr>
          <a:xfrm>
            <a:off x="2555776" y="6113173"/>
            <a:ext cx="4320703" cy="369332"/>
          </a:xfrm>
          <a:prstGeom prst="rect">
            <a:avLst/>
          </a:prstGeom>
          <a:noFill/>
        </p:spPr>
        <p:txBody>
          <a:bodyPr wrap="square" rtlCol="0">
            <a:spAutoFit/>
          </a:bodyPr>
          <a:lstStyle/>
          <a:p>
            <a:r>
              <a:rPr lang="zh-TW" altLang="en-US" dirty="0"/>
              <a:t>可見光內有大量太陽的熱輻射。</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017" y="886147"/>
            <a:ext cx="6618312" cy="496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696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401204" y="4201127"/>
            <a:ext cx="8664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None/>
            </a:pPr>
            <a:r>
              <a:rPr lang="zh-TW" altLang="en-US" sz="1800" dirty="0"/>
              <a:t>大氣上層接收的太陽光有</a:t>
            </a:r>
            <a:r>
              <a:rPr lang="en-US" altLang="zh-TW" sz="1800" dirty="0">
                <a:latin typeface="Times New Roman" pitchFamily="18" charset="0"/>
                <a:cs typeface="Times New Roman" pitchFamily="18" charset="0"/>
              </a:rPr>
              <a:t>30%</a:t>
            </a:r>
            <a:r>
              <a:rPr lang="zh-TW" altLang="en-US" sz="1800" dirty="0">
                <a:latin typeface="Times New Roman" pitchFamily="18" charset="0"/>
                <a:cs typeface="Times New Roman" pitchFamily="18" charset="0"/>
              </a:rPr>
              <a:t>被雲層</a:t>
            </a:r>
            <a:r>
              <a:rPr lang="zh-TW" altLang="en-US" sz="1800" dirty="0">
                <a:cs typeface="Times New Roman" pitchFamily="18" charset="0"/>
              </a:rPr>
              <a:t>反射回去。</a:t>
            </a:r>
            <a:r>
              <a:rPr lang="zh-TW" altLang="en-US" sz="1800" dirty="0"/>
              <a:t>其餘的光穿越大氣層被地表吸收。</a:t>
            </a:r>
          </a:p>
        </p:txBody>
      </p:sp>
      <mc:AlternateContent xmlns:mc="http://schemas.openxmlformats.org/markup-compatibility/2006" xmlns:a14="http://schemas.microsoft.com/office/drawing/2010/main">
        <mc:Choice Requires="a14">
          <p:sp>
            <p:nvSpPr>
              <p:cNvPr id="18437" name="Text Box 8"/>
              <p:cNvSpPr txBox="1">
                <a:spLocks noChangeArrowheads="1"/>
              </p:cNvSpPr>
              <p:nvPr/>
            </p:nvSpPr>
            <p:spPr bwMode="auto">
              <a:xfrm>
                <a:off x="401204" y="4664529"/>
                <a:ext cx="4176713"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地表接受的功率 </a:t>
                </a:r>
                <a14:m>
                  <m:oMath xmlns:m="http://schemas.openxmlformats.org/officeDocument/2006/math">
                    <m:r>
                      <a:rPr lang="en-US" altLang="zh-TW" sz="1800" i="1" dirty="0" smtClean="0">
                        <a:latin typeface="Cambria Math"/>
                      </a:rPr>
                      <m:t>=</m:t>
                    </m:r>
                  </m:oMath>
                </a14:m>
                <a:r>
                  <a:rPr lang="zh-TW" altLang="en-US" sz="1800" dirty="0"/>
                  <a:t> 地表輻射散發的功率</a:t>
                </a:r>
              </a:p>
            </p:txBody>
          </p:sp>
        </mc:Choice>
        <mc:Fallback xmlns="">
          <p:sp>
            <p:nvSpPr>
              <p:cNvPr id="18437" name="Text Box 8"/>
              <p:cNvSpPr txBox="1">
                <a:spLocks noRot="1" noChangeAspect="1" noMove="1" noResize="1" noEditPoints="1" noAdjustHandles="1" noChangeArrowheads="1" noChangeShapeType="1" noTextEdit="1"/>
              </p:cNvSpPr>
              <p:nvPr/>
            </p:nvSpPr>
            <p:spPr bwMode="auto">
              <a:xfrm>
                <a:off x="401204" y="4664529"/>
                <a:ext cx="4176713" cy="366713"/>
              </a:xfrm>
              <a:prstGeom prst="rect">
                <a:avLst/>
              </a:prstGeom>
              <a:blipFill>
                <a:blip r:embed="rId2"/>
                <a:stretch>
                  <a:fillRect l="-1212" t="-6897" r="-303"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8438" name="Text Box 9"/>
          <p:cNvSpPr txBox="1">
            <a:spLocks noChangeArrowheads="1"/>
          </p:cNvSpPr>
          <p:nvPr/>
        </p:nvSpPr>
        <p:spPr bwMode="auto">
          <a:xfrm>
            <a:off x="3272161" y="5608635"/>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太冷</a:t>
            </a:r>
            <a:r>
              <a:rPr lang="en-US" altLang="zh-TW" sz="1800"/>
              <a:t>!</a:t>
            </a:r>
          </a:p>
        </p:txBody>
      </p:sp>
      <p:pic>
        <p:nvPicPr>
          <p:cNvPr id="18439" name="Picture 11" descr="2353024_81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257" y="1141884"/>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Line 12"/>
          <p:cNvSpPr>
            <a:spLocks noChangeShapeType="1"/>
          </p:cNvSpPr>
          <p:nvPr/>
        </p:nvSpPr>
        <p:spPr bwMode="auto">
          <a:xfrm>
            <a:off x="2392495" y="1791171"/>
            <a:ext cx="1152525"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1" name="Line 13"/>
          <p:cNvSpPr>
            <a:spLocks noChangeShapeType="1"/>
          </p:cNvSpPr>
          <p:nvPr/>
        </p:nvSpPr>
        <p:spPr bwMode="auto">
          <a:xfrm>
            <a:off x="2392495" y="2078509"/>
            <a:ext cx="1152525"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2" name="Line 14"/>
          <p:cNvSpPr>
            <a:spLocks noChangeShapeType="1"/>
          </p:cNvSpPr>
          <p:nvPr/>
        </p:nvSpPr>
        <p:spPr bwMode="auto">
          <a:xfrm>
            <a:off x="2392495" y="2365846"/>
            <a:ext cx="1152525"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3" name="Line 15"/>
          <p:cNvSpPr>
            <a:spLocks noChangeShapeType="1"/>
          </p:cNvSpPr>
          <p:nvPr/>
        </p:nvSpPr>
        <p:spPr bwMode="auto">
          <a:xfrm flipV="1">
            <a:off x="5345245" y="638646"/>
            <a:ext cx="647700" cy="5762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4" name="Line 17"/>
          <p:cNvSpPr>
            <a:spLocks noChangeShapeType="1"/>
          </p:cNvSpPr>
          <p:nvPr/>
        </p:nvSpPr>
        <p:spPr bwMode="auto">
          <a:xfrm flipV="1">
            <a:off x="5488120" y="1214909"/>
            <a:ext cx="792162" cy="2873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5" name="Line 18"/>
          <p:cNvSpPr>
            <a:spLocks noChangeShapeType="1"/>
          </p:cNvSpPr>
          <p:nvPr/>
        </p:nvSpPr>
        <p:spPr bwMode="auto">
          <a:xfrm flipV="1">
            <a:off x="5561145" y="1862609"/>
            <a:ext cx="936625"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6" name="Line 19"/>
          <p:cNvSpPr>
            <a:spLocks noChangeShapeType="1"/>
          </p:cNvSpPr>
          <p:nvPr/>
        </p:nvSpPr>
        <p:spPr bwMode="auto">
          <a:xfrm>
            <a:off x="5561145" y="2222971"/>
            <a:ext cx="792162" cy="3603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7" name="Line 20"/>
          <p:cNvSpPr>
            <a:spLocks noChangeShapeType="1"/>
          </p:cNvSpPr>
          <p:nvPr/>
        </p:nvSpPr>
        <p:spPr bwMode="auto">
          <a:xfrm flipH="1" flipV="1">
            <a:off x="3616457" y="710084"/>
            <a:ext cx="647700" cy="5032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8" name="Line 21"/>
          <p:cNvSpPr>
            <a:spLocks noChangeShapeType="1"/>
          </p:cNvSpPr>
          <p:nvPr/>
        </p:nvSpPr>
        <p:spPr bwMode="auto">
          <a:xfrm flipH="1" flipV="1">
            <a:off x="3329120" y="1286346"/>
            <a:ext cx="790575" cy="2159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49" name="Line 22"/>
          <p:cNvSpPr>
            <a:spLocks noChangeShapeType="1"/>
          </p:cNvSpPr>
          <p:nvPr/>
        </p:nvSpPr>
        <p:spPr bwMode="auto">
          <a:xfrm flipH="1">
            <a:off x="3329120" y="2005484"/>
            <a:ext cx="790575" cy="15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450" name="Line 23"/>
          <p:cNvSpPr>
            <a:spLocks noChangeShapeType="1"/>
          </p:cNvSpPr>
          <p:nvPr/>
        </p:nvSpPr>
        <p:spPr bwMode="auto">
          <a:xfrm flipH="1">
            <a:off x="3400557" y="2437284"/>
            <a:ext cx="792163" cy="4333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8451" name="Picture 24" descr="s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32" y="1646709"/>
            <a:ext cx="10160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452" name="Text Box 22"/>
              <p:cNvSpPr txBox="1">
                <a:spLocks noChangeArrowheads="1"/>
              </p:cNvSpPr>
              <p:nvPr/>
            </p:nvSpPr>
            <p:spPr bwMode="auto">
              <a:xfrm>
                <a:off x="690974" y="5975347"/>
                <a:ext cx="777039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以真實地表溫度</a:t>
                </a:r>
                <a14:m>
                  <m:oMath xmlns:m="http://schemas.openxmlformats.org/officeDocument/2006/math">
                    <m:r>
                      <a:rPr lang="en-US" altLang="zh-TW" sz="1800" i="1" smtClean="0">
                        <a:latin typeface="Cambria Math"/>
                        <a:ea typeface="Cambria Math"/>
                      </a:rPr>
                      <m:t>~</m:t>
                    </m:r>
                    <m:r>
                      <a:rPr lang="en-US" altLang="zh-TW" sz="1800" b="0" i="1" smtClean="0">
                        <a:latin typeface="Cambria Math"/>
                        <a:ea typeface="Cambria Math"/>
                      </a:rPr>
                      <m:t>300</m:t>
                    </m:r>
                    <m:r>
                      <m:rPr>
                        <m:nor/>
                      </m:rPr>
                      <a:rPr lang="en-US" altLang="zh-TW" sz="1800" b="0" i="0" smtClean="0">
                        <a:latin typeface="Cambria Math"/>
                        <a:ea typeface="Cambria Math"/>
                      </a:rPr>
                      <m:t>K</m:t>
                    </m:r>
                  </m:oMath>
                </a14:m>
                <a:r>
                  <a:rPr lang="zh-TW" altLang="en-US" sz="1800" dirty="0"/>
                  <a:t>來代入右式計算，輻射散發會大於吸收，</a:t>
                </a:r>
                <a:endParaRPr lang="zh-TW" altLang="en-US" sz="1800" dirty="0">
                  <a:cs typeface="Times New Roman" pitchFamily="18" charset="0"/>
                </a:endParaRPr>
              </a:p>
            </p:txBody>
          </p:sp>
        </mc:Choice>
        <mc:Fallback xmlns="">
          <p:sp>
            <p:nvSpPr>
              <p:cNvPr id="18452" name="Text Box 22"/>
              <p:cNvSpPr txBox="1">
                <a:spLocks noRot="1" noChangeAspect="1" noMove="1" noResize="1" noEditPoints="1" noAdjustHandles="1" noChangeArrowheads="1" noChangeShapeType="1" noTextEdit="1"/>
              </p:cNvSpPr>
              <p:nvPr/>
            </p:nvSpPr>
            <p:spPr bwMode="auto">
              <a:xfrm>
                <a:off x="690974" y="5975347"/>
                <a:ext cx="7770395" cy="369332"/>
              </a:xfrm>
              <a:prstGeom prst="rect">
                <a:avLst/>
              </a:prstGeom>
              <a:blipFill>
                <a:blip r:embed="rId10"/>
                <a:stretch>
                  <a:fillRect l="-65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8453" name="文字方塊 21"/>
          <p:cNvSpPr txBox="1">
            <a:spLocks noChangeArrowheads="1"/>
          </p:cNvSpPr>
          <p:nvPr/>
        </p:nvSpPr>
        <p:spPr bwMode="auto">
          <a:xfrm>
            <a:off x="1517973" y="266597"/>
            <a:ext cx="6677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地表也是一個幅射表面，</a:t>
            </a:r>
          </a:p>
        </p:txBody>
      </p:sp>
      <p:pic>
        <p:nvPicPr>
          <p:cNvPr id="18454" name="Picture 24" descr="http://image.absoluteastronomy.com/images/encyclopediaimages/s/su/sun-earth-radiati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1420" y="1108546"/>
            <a:ext cx="2238496"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文字方塊 24"/>
          <p:cNvSpPr txBox="1">
            <a:spLocks noChangeArrowheads="1"/>
          </p:cNvSpPr>
          <p:nvPr/>
        </p:nvSpPr>
        <p:spPr bwMode="auto">
          <a:xfrm>
            <a:off x="401204" y="2849397"/>
            <a:ext cx="8502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地球表面照射到的總太陽輻射，等於單位面積接收的太陽功率，乘上地球的</a:t>
            </a:r>
            <a:r>
              <a:rPr lang="zh-TW" altLang="en-US" sz="1800" dirty="0">
                <a:solidFill>
                  <a:srgbClr val="FF0000"/>
                </a:solidFill>
              </a:rPr>
              <a:t>截面積</a:t>
            </a:r>
            <a:r>
              <a:rPr lang="zh-TW" altLang="en-US" sz="1800" dirty="0"/>
              <a:t>：</a:t>
            </a:r>
          </a:p>
        </p:txBody>
      </p:sp>
      <mc:AlternateContent xmlns:mc="http://schemas.openxmlformats.org/markup-compatibility/2006" xmlns:a14="http://schemas.microsoft.com/office/drawing/2010/main">
        <mc:Choice Requires="a14">
          <p:sp>
            <p:nvSpPr>
              <p:cNvPr id="3" name="矩形 2"/>
              <p:cNvSpPr/>
              <p:nvPr/>
            </p:nvSpPr>
            <p:spPr>
              <a:xfrm>
                <a:off x="682630" y="6381328"/>
                <a:ext cx="4200765" cy="369332"/>
              </a:xfrm>
              <a:prstGeom prst="rect">
                <a:avLst/>
              </a:prstGeom>
            </p:spPr>
            <p:txBody>
              <a:bodyPr wrap="none">
                <a:spAutoFit/>
              </a:bodyPr>
              <a:lstStyle/>
              <a:p>
                <a:pPr eaLnBrk="1" hangingPunct="1">
                  <a:spcBef>
                    <a:spcPct val="50000"/>
                  </a:spcBef>
                  <a:buFontTx/>
                  <a:buNone/>
                </a:pPr>
                <a:r>
                  <a:rPr lang="zh-TW" altLang="en-US" dirty="0"/>
                  <a:t>地球應該愈來愈冷！一直到</a:t>
                </a:r>
                <a14:m>
                  <m:oMath xmlns:m="http://schemas.openxmlformats.org/officeDocument/2006/math">
                    <m:r>
                      <a:rPr lang="en-US" altLang="zh-TW" i="1" dirty="0" smtClean="0">
                        <a:latin typeface="Cambria Math"/>
                        <a:cs typeface="Times New Roman" pitchFamily="18" charset="0"/>
                      </a:rPr>
                      <m:t>255</m:t>
                    </m:r>
                    <m:r>
                      <m:rPr>
                        <m:nor/>
                      </m:rPr>
                      <a:rPr lang="en-US" altLang="zh-TW" i="0" dirty="0" smtClean="0">
                        <a:latin typeface="Cambria Math"/>
                        <a:cs typeface="Times New Roman" pitchFamily="18" charset="0"/>
                      </a:rPr>
                      <m:t>K</m:t>
                    </m:r>
                  </m:oMath>
                </a14:m>
                <a:r>
                  <a:rPr lang="zh-TW" altLang="en-US" dirty="0">
                    <a:cs typeface="Times New Roman" pitchFamily="18" charset="0"/>
                  </a:rPr>
                  <a:t>為止！</a:t>
                </a:r>
              </a:p>
            </p:txBody>
          </p:sp>
        </mc:Choice>
        <mc:Fallback xmlns="">
          <p:sp>
            <p:nvSpPr>
              <p:cNvPr id="3" name="矩形 2"/>
              <p:cNvSpPr>
                <a:spLocks noRot="1" noChangeAspect="1" noMove="1" noResize="1" noEditPoints="1" noAdjustHandles="1" noChangeArrowheads="1" noChangeShapeType="1" noTextEdit="1"/>
              </p:cNvSpPr>
              <p:nvPr/>
            </p:nvSpPr>
            <p:spPr>
              <a:xfrm>
                <a:off x="682630" y="6381328"/>
                <a:ext cx="4200765" cy="369332"/>
              </a:xfrm>
              <a:prstGeom prst="rect">
                <a:avLst/>
              </a:prstGeom>
              <a:blipFill rotWithShape="1">
                <a:blip r:embed="rId12"/>
                <a:stretch>
                  <a:fillRect l="-1306" t="-6667"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1602869" y="3285750"/>
                <a:ext cx="2928494" cy="38767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𝐼</m:t>
                      </m:r>
                      <m:r>
                        <a:rPr lang="en-US" altLang="zh-TW" b="0" i="1" smtClean="0">
                          <a:latin typeface="Cambria Math"/>
                          <a:ea typeface="Cambria Math"/>
                        </a:rPr>
                        <m:t>∙</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b="0" i="0" smtClean="0">
                              <a:latin typeface="Cambria Math"/>
                            </a:rPr>
                            <m:t>earth</m:t>
                          </m:r>
                        </m:sub>
                        <m:sup>
                          <m:r>
                            <a:rPr lang="en-US" altLang="zh-TW" i="1">
                              <a:latin typeface="Cambria Math"/>
                            </a:rPr>
                            <m:t>2</m:t>
                          </m:r>
                        </m:sup>
                      </m:sSubSup>
                      <m:r>
                        <a:rPr lang="en-US" altLang="zh-TW" b="0" i="1" smtClean="0">
                          <a:latin typeface="Cambria Math"/>
                        </a:rPr>
                        <m:t>=1370</m:t>
                      </m:r>
                      <m:r>
                        <a:rPr lang="en-US" altLang="zh-TW" i="1">
                          <a:latin typeface="Cambria Math"/>
                          <a:ea typeface="Cambria Math"/>
                        </a:rPr>
                        <m:t>∙</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earth</m:t>
                          </m:r>
                        </m:sub>
                        <m:sup>
                          <m:r>
                            <a:rPr lang="en-US" altLang="zh-TW" i="1">
                              <a:latin typeface="Cambria Math"/>
                            </a:rPr>
                            <m:t>2</m:t>
                          </m:r>
                        </m:sup>
                      </m:sSubSup>
                    </m:oMath>
                  </m:oMathPara>
                </a14:m>
                <a:endParaRPr lang="zh-TW" altLang="en-US" i="1"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1602869" y="3285750"/>
                <a:ext cx="2928494" cy="387670"/>
              </a:xfrm>
              <a:prstGeom prst="rect">
                <a:avLst/>
              </a:prstGeom>
              <a:blipFill rotWithShape="1">
                <a:blip r:embed="rId13"/>
                <a:stretch>
                  <a:fillRect b="-312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a:xfrm>
                <a:off x="1580054" y="5085171"/>
                <a:ext cx="4285340" cy="38767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1370</m:t>
                      </m:r>
                      <m:r>
                        <a:rPr lang="en-US" altLang="zh-TW" i="1">
                          <a:latin typeface="Cambria Math"/>
                          <a:ea typeface="Cambria Math"/>
                        </a:rPr>
                        <m:t>∙</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earth</m:t>
                          </m:r>
                        </m:sub>
                        <m:sup>
                          <m:r>
                            <a:rPr lang="en-US" altLang="zh-TW" i="1">
                              <a:latin typeface="Cambria Math"/>
                            </a:rPr>
                            <m:t>2</m:t>
                          </m:r>
                        </m:sup>
                      </m:sSubSup>
                      <m:r>
                        <a:rPr lang="en-US" altLang="zh-TW" i="1" smtClean="0">
                          <a:latin typeface="Cambria Math"/>
                          <a:ea typeface="Cambria Math"/>
                        </a:rPr>
                        <m:t>∙</m:t>
                      </m:r>
                      <m:r>
                        <a:rPr lang="en-US" altLang="zh-TW" b="0" i="1" smtClean="0">
                          <a:latin typeface="Cambria Math"/>
                          <a:ea typeface="Cambria Math"/>
                        </a:rPr>
                        <m:t>0.7=</m:t>
                      </m:r>
                      <m:r>
                        <a:rPr lang="zh-TW" altLang="en-US" i="1">
                          <a:latin typeface="Cambria Math"/>
                        </a:rPr>
                        <m:t>𝜎</m:t>
                      </m:r>
                      <m:r>
                        <a:rPr lang="zh-TW" altLang="en-US" i="1" smtClean="0">
                          <a:latin typeface="Cambria Math"/>
                        </a:rPr>
                        <m:t>∙</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earth</m:t>
                          </m:r>
                        </m:sub>
                        <m:sup>
                          <m:r>
                            <a:rPr lang="en-US" altLang="zh-TW" i="1">
                              <a:latin typeface="Cambria Math"/>
                            </a:rPr>
                            <m:t>2</m:t>
                          </m:r>
                        </m:sup>
                      </m:sSubSup>
                      <m:r>
                        <a:rPr lang="en-US" altLang="zh-TW" i="1" smtClean="0">
                          <a:latin typeface="Cambria Math"/>
                          <a:ea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m:rPr>
                              <m:sty m:val="p"/>
                            </m:rPr>
                            <a:rPr lang="en-US" altLang="zh-TW">
                              <a:latin typeface="Cambria Math"/>
                            </a:rPr>
                            <m:t>earth</m:t>
                          </m:r>
                        </m:sub>
                        <m:sup>
                          <m:r>
                            <a:rPr lang="en-US" altLang="zh-TW" b="0" i="1" smtClean="0">
                              <a:latin typeface="Cambria Math"/>
                            </a:rPr>
                            <m:t>4</m:t>
                          </m:r>
                        </m:sup>
                      </m:sSubSup>
                    </m:oMath>
                  </m:oMathPara>
                </a14:m>
                <a:endParaRPr lang="zh-TW" altLang="en-US" i="1"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1580054" y="5085171"/>
                <a:ext cx="4285340" cy="387670"/>
              </a:xfrm>
              <a:prstGeom prst="rect">
                <a:avLst/>
              </a:prstGeom>
              <a:blipFill>
                <a:blip r:embed="rId14"/>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字方塊 28"/>
              <p:cNvSpPr txBox="1"/>
              <p:nvPr/>
            </p:nvSpPr>
            <p:spPr>
              <a:xfrm>
                <a:off x="1595231" y="5608635"/>
                <a:ext cx="154317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𝑇</m:t>
                          </m:r>
                        </m:e>
                        <m:sub>
                          <m:r>
                            <m:rPr>
                              <m:sty m:val="p"/>
                            </m:rPr>
                            <a:rPr lang="en-US" altLang="zh-TW">
                              <a:latin typeface="Cambria Math"/>
                            </a:rPr>
                            <m:t>earth</m:t>
                          </m:r>
                        </m:sub>
                      </m:sSub>
                      <m:r>
                        <a:rPr lang="en-US" altLang="zh-TW" b="0" i="1" smtClean="0">
                          <a:latin typeface="Cambria Math"/>
                          <a:ea typeface="Cambria Math"/>
                        </a:rPr>
                        <m:t>~255</m:t>
                      </m:r>
                      <m:r>
                        <m:rPr>
                          <m:nor/>
                        </m:rPr>
                        <a:rPr lang="en-US" altLang="zh-TW" b="0" i="0" smtClean="0">
                          <a:latin typeface="Cambria Math"/>
                          <a:ea typeface="Cambria Math"/>
                        </a:rPr>
                        <m:t> </m:t>
                      </m:r>
                      <m:r>
                        <m:rPr>
                          <m:nor/>
                        </m:rPr>
                        <a:rPr lang="en-US" altLang="zh-TW" b="0" i="0" smtClean="0">
                          <a:latin typeface="Cambria Math"/>
                          <a:ea typeface="Cambria Math"/>
                        </a:rPr>
                        <m:t>K</m:t>
                      </m:r>
                    </m:oMath>
                  </m:oMathPara>
                </a14:m>
                <a:endParaRPr lang="zh-TW" altLang="en-US" i="1" dirty="0"/>
              </a:p>
            </p:txBody>
          </p:sp>
        </mc:Choice>
        <mc:Fallback xmlns="">
          <p:sp>
            <p:nvSpPr>
              <p:cNvPr id="29" name="文字方塊 28"/>
              <p:cNvSpPr txBox="1">
                <a:spLocks noRot="1" noChangeAspect="1" noMove="1" noResize="1" noEditPoints="1" noAdjustHandles="1" noChangeArrowheads="1" noChangeShapeType="1" noTextEdit="1"/>
              </p:cNvSpPr>
              <p:nvPr/>
            </p:nvSpPr>
            <p:spPr>
              <a:xfrm>
                <a:off x="1595231" y="5608635"/>
                <a:ext cx="1543178" cy="369332"/>
              </a:xfrm>
              <a:prstGeom prst="rect">
                <a:avLst/>
              </a:prstGeom>
              <a:blipFill rotWithShape="1">
                <a:blip r:embed="rId15"/>
                <a:stretch>
                  <a:fillRect b="-1639"/>
                </a:stretch>
              </a:blipFill>
            </p:spPr>
            <p:txBody>
              <a:bodyPr/>
              <a:lstStyle/>
              <a:p>
                <a:r>
                  <a:rPr lang="zh-TW" altLang="en-US">
                    <a:noFill/>
                  </a:rPr>
                  <a:t> </a:t>
                </a:r>
              </a:p>
            </p:txBody>
          </p:sp>
        </mc:Fallback>
      </mc:AlternateContent>
      <p:pic>
        <p:nvPicPr>
          <p:cNvPr id="4" name="Picture 3">
            <a:extLst>
              <a:ext uri="{FF2B5EF4-FFF2-40B4-BE49-F238E27FC236}">
                <a16:creationId xmlns:a16="http://schemas.microsoft.com/office/drawing/2014/main" id="{194606CF-A127-754D-B389-83C679E2FF17}"/>
              </a:ext>
            </a:extLst>
          </p:cNvPr>
          <p:cNvPicPr>
            <a:picLocks noChangeAspect="1"/>
          </p:cNvPicPr>
          <p:nvPr/>
        </p:nvPicPr>
        <p:blipFill rotWithShape="1">
          <a:blip r:embed="rId16"/>
          <a:srcRect t="47945" r="7707"/>
          <a:stretch/>
        </p:blipFill>
        <p:spPr>
          <a:xfrm>
            <a:off x="5957226" y="4773466"/>
            <a:ext cx="2946972" cy="724526"/>
          </a:xfrm>
          <a:prstGeom prst="rect">
            <a:avLst/>
          </a:prstGeom>
        </p:spPr>
      </p:pic>
      <p:sp>
        <p:nvSpPr>
          <p:cNvPr id="5" name="Rectangle 4">
            <a:extLst>
              <a:ext uri="{FF2B5EF4-FFF2-40B4-BE49-F238E27FC236}">
                <a16:creationId xmlns:a16="http://schemas.microsoft.com/office/drawing/2014/main" id="{2A0D00D3-ADDF-8B4F-B1BB-39861EFAF6FA}"/>
              </a:ext>
            </a:extLst>
          </p:cNvPr>
          <p:cNvSpPr/>
          <p:nvPr/>
        </p:nvSpPr>
        <p:spPr>
          <a:xfrm>
            <a:off x="7596336" y="4789639"/>
            <a:ext cx="224332" cy="473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6" name="文字方塊 27">
                <a:extLst>
                  <a:ext uri="{FF2B5EF4-FFF2-40B4-BE49-F238E27FC236}">
                    <a16:creationId xmlns:a16="http://schemas.microsoft.com/office/drawing/2014/main" id="{1AB6B08E-605C-770E-7568-3464BEE3020A}"/>
                  </a:ext>
                </a:extLst>
              </p:cNvPr>
              <p:cNvSpPr txBox="1"/>
              <p:nvPr/>
            </p:nvSpPr>
            <p:spPr>
              <a:xfrm>
                <a:off x="1581576" y="674765"/>
                <a:ext cx="2142831" cy="38767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𝜎</m:t>
                      </m:r>
                      <m:r>
                        <a:rPr lang="zh-TW" altLang="en-US" i="1" smtClean="0">
                          <a:latin typeface="Cambria Math"/>
                        </a:rPr>
                        <m:t>∙</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earth</m:t>
                          </m:r>
                        </m:sub>
                        <m:sup>
                          <m:r>
                            <a:rPr lang="en-US" altLang="zh-TW" i="1">
                              <a:latin typeface="Cambria Math"/>
                            </a:rPr>
                            <m:t>2</m:t>
                          </m:r>
                        </m:sup>
                      </m:sSubSup>
                      <m:r>
                        <a:rPr lang="en-US" altLang="zh-TW" i="1" smtClean="0">
                          <a:latin typeface="Cambria Math"/>
                          <a:ea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m:rPr>
                              <m:sty m:val="p"/>
                            </m:rPr>
                            <a:rPr lang="en-US" altLang="zh-TW">
                              <a:latin typeface="Cambria Math"/>
                            </a:rPr>
                            <m:t>earth</m:t>
                          </m:r>
                        </m:sub>
                        <m:sup>
                          <m:r>
                            <a:rPr lang="en-US" altLang="zh-TW" b="0" i="1" smtClean="0">
                              <a:latin typeface="Cambria Math"/>
                            </a:rPr>
                            <m:t>4</m:t>
                          </m:r>
                        </m:sup>
                      </m:sSubSup>
                    </m:oMath>
                  </m:oMathPara>
                </a14:m>
                <a:endParaRPr lang="zh-TW" altLang="en-US" i="1" dirty="0"/>
              </a:p>
            </p:txBody>
          </p:sp>
        </mc:Choice>
        <mc:Fallback xmlns="">
          <p:sp>
            <p:nvSpPr>
              <p:cNvPr id="6" name="文字方塊 27">
                <a:extLst>
                  <a:ext uri="{FF2B5EF4-FFF2-40B4-BE49-F238E27FC236}">
                    <a16:creationId xmlns:a16="http://schemas.microsoft.com/office/drawing/2014/main" id="{1AB6B08E-605C-770E-7568-3464BEE3020A}"/>
                  </a:ext>
                </a:extLst>
              </p:cNvPr>
              <p:cNvSpPr txBox="1">
                <a:spLocks noRot="1" noChangeAspect="1" noMove="1" noResize="1" noEditPoints="1" noAdjustHandles="1" noChangeArrowheads="1" noChangeShapeType="1" noTextEdit="1"/>
              </p:cNvSpPr>
              <p:nvPr/>
            </p:nvSpPr>
            <p:spPr>
              <a:xfrm>
                <a:off x="1581576" y="674765"/>
                <a:ext cx="2142831" cy="387670"/>
              </a:xfrm>
              <a:prstGeom prst="rect">
                <a:avLst/>
              </a:prstGeom>
              <a:blipFill>
                <a:blip r:embed="rId17"/>
                <a:stretch>
                  <a:fillRect b="-645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6462BE6F-5D69-5487-4CDE-05189A7184EB}"/>
              </a:ext>
            </a:extLst>
          </p:cNvPr>
          <p:cNvSpPr txBox="1"/>
          <p:nvPr/>
        </p:nvSpPr>
        <p:spPr>
          <a:xfrm>
            <a:off x="401204" y="3761765"/>
            <a:ext cx="4572000" cy="369332"/>
          </a:xfrm>
          <a:prstGeom prst="rect">
            <a:avLst/>
          </a:prstGeom>
          <a:noFill/>
        </p:spPr>
        <p:txBody>
          <a:bodyPr wrap="square">
            <a:spAutoFit/>
          </a:bodyPr>
          <a:lstStyle/>
          <a:p>
            <a:r>
              <a:rPr lang="zh-TW" altLang="en-US" sz="1800" dirty="0"/>
              <a:t>從太陽吸收的幅射必須全部放射出去。</a:t>
            </a:r>
            <a:endParaRPr lang="en-US" dirty="0"/>
          </a:p>
        </p:txBody>
      </p:sp>
    </p:spTree>
    <p:extLst>
      <p:ext uri="{BB962C8B-B14F-4D97-AF65-F5344CB8AC3E}">
        <p14:creationId xmlns:p14="http://schemas.microsoft.com/office/powerpoint/2010/main" val="4398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additive="base">
                                        <p:cTn id="7" dur="500" fill="hold"/>
                                        <p:tgtEl>
                                          <p:spTgt spid="18436"/>
                                        </p:tgtEl>
                                        <p:attrNameLst>
                                          <p:attrName>ppt_x</p:attrName>
                                        </p:attrNameLst>
                                      </p:cBhvr>
                                      <p:tavLst>
                                        <p:tav tm="0">
                                          <p:val>
                                            <p:strVal val="#ppt_x"/>
                                          </p:val>
                                        </p:tav>
                                        <p:tav tm="100000">
                                          <p:val>
                                            <p:strVal val="#ppt_x"/>
                                          </p:val>
                                        </p:tav>
                                      </p:tavLst>
                                    </p:anim>
                                    <p:anim calcmode="lin" valueType="num">
                                      <p:cBhvr additive="base">
                                        <p:cTn id="8" dur="500" fill="hold"/>
                                        <p:tgtEl>
                                          <p:spTgt spid="184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7"/>
                                        </p:tgtEl>
                                        <p:attrNameLst>
                                          <p:attrName>style.visibility</p:attrName>
                                        </p:attrNameLst>
                                      </p:cBhvr>
                                      <p:to>
                                        <p:strVal val="visible"/>
                                      </p:to>
                                    </p:set>
                                    <p:anim calcmode="lin" valueType="num">
                                      <p:cBhvr additive="base">
                                        <p:cTn id="11" dur="500" fill="hold"/>
                                        <p:tgtEl>
                                          <p:spTgt spid="18437"/>
                                        </p:tgtEl>
                                        <p:attrNameLst>
                                          <p:attrName>ppt_x</p:attrName>
                                        </p:attrNameLst>
                                      </p:cBhvr>
                                      <p:tavLst>
                                        <p:tav tm="0">
                                          <p:val>
                                            <p:strVal val="#ppt_x"/>
                                          </p:val>
                                        </p:tav>
                                        <p:tav tm="100000">
                                          <p:val>
                                            <p:strVal val="#ppt_x"/>
                                          </p:val>
                                        </p:tav>
                                      </p:tavLst>
                                    </p:anim>
                                    <p:anim calcmode="lin" valueType="num">
                                      <p:cBhvr additive="base">
                                        <p:cTn id="12" dur="500" fill="hold"/>
                                        <p:tgtEl>
                                          <p:spTgt spid="184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438"/>
                                        </p:tgtEl>
                                        <p:attrNameLst>
                                          <p:attrName>style.visibility</p:attrName>
                                        </p:attrNameLst>
                                      </p:cBhvr>
                                      <p:to>
                                        <p:strVal val="visible"/>
                                      </p:to>
                                    </p:set>
                                    <p:anim calcmode="lin" valueType="num">
                                      <p:cBhvr additive="base">
                                        <p:cTn id="33" dur="500" fill="hold"/>
                                        <p:tgtEl>
                                          <p:spTgt spid="18438"/>
                                        </p:tgtEl>
                                        <p:attrNameLst>
                                          <p:attrName>ppt_x</p:attrName>
                                        </p:attrNameLst>
                                      </p:cBhvr>
                                      <p:tavLst>
                                        <p:tav tm="0">
                                          <p:val>
                                            <p:strVal val="#ppt_x"/>
                                          </p:val>
                                        </p:tav>
                                        <p:tav tm="100000">
                                          <p:val>
                                            <p:strVal val="#ppt_x"/>
                                          </p:val>
                                        </p:tav>
                                      </p:tavLst>
                                    </p:anim>
                                    <p:anim calcmode="lin" valueType="num">
                                      <p:cBhvr additive="base">
                                        <p:cTn id="3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452"/>
                                        </p:tgtEl>
                                        <p:attrNameLst>
                                          <p:attrName>style.visibility</p:attrName>
                                        </p:attrNameLst>
                                      </p:cBhvr>
                                      <p:to>
                                        <p:strVal val="visible"/>
                                      </p:to>
                                    </p:set>
                                    <p:anim calcmode="lin" valueType="num">
                                      <p:cBhvr additive="base">
                                        <p:cTn id="39" dur="500" fill="hold"/>
                                        <p:tgtEl>
                                          <p:spTgt spid="18452"/>
                                        </p:tgtEl>
                                        <p:attrNameLst>
                                          <p:attrName>ppt_x</p:attrName>
                                        </p:attrNameLst>
                                      </p:cBhvr>
                                      <p:tavLst>
                                        <p:tav tm="0">
                                          <p:val>
                                            <p:strVal val="#ppt_x"/>
                                          </p:val>
                                        </p:tav>
                                        <p:tav tm="100000">
                                          <p:val>
                                            <p:strVal val="#ppt_x"/>
                                          </p:val>
                                        </p:tav>
                                      </p:tavLst>
                                    </p:anim>
                                    <p:anim calcmode="lin" valueType="num">
                                      <p:cBhvr additive="base">
                                        <p:cTn id="40" dur="500" fill="hold"/>
                                        <p:tgtEl>
                                          <p:spTgt spid="1845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P spid="18438" grpId="0"/>
      <p:bldP spid="18452" grpId="0"/>
      <p:bldP spid="3" grpId="0"/>
      <p:bldP spid="28" grpId="0" animBg="1"/>
      <p:bldP spid="29"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F337BF-032F-A848-97C1-36A0F339B171}"/>
              </a:ext>
            </a:extLst>
          </p:cNvPr>
          <p:cNvPicPr>
            <a:picLocks noChangeAspect="1"/>
          </p:cNvPicPr>
          <p:nvPr/>
        </p:nvPicPr>
        <p:blipFill>
          <a:blip r:embed="rId2"/>
          <a:stretch>
            <a:fillRect/>
          </a:stretch>
        </p:blipFill>
        <p:spPr>
          <a:xfrm>
            <a:off x="1046097" y="2426513"/>
            <a:ext cx="5448300" cy="2374900"/>
          </a:xfrm>
          <a:prstGeom prst="rect">
            <a:avLst/>
          </a:prstGeom>
        </p:spPr>
      </p:pic>
      <mc:AlternateContent xmlns:mc="http://schemas.openxmlformats.org/markup-compatibility/2006" xmlns:a14="http://schemas.microsoft.com/office/drawing/2010/main">
        <mc:Choice Requires="a14">
          <p:sp>
            <p:nvSpPr>
              <p:cNvPr id="18" name="文字方塊 17"/>
              <p:cNvSpPr txBox="1"/>
              <p:nvPr/>
            </p:nvSpPr>
            <p:spPr>
              <a:xfrm>
                <a:off x="1046097" y="5156293"/>
                <a:ext cx="4657237" cy="63478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1370</m:t>
                      </m:r>
                      <m:r>
                        <a:rPr lang="en-US" altLang="zh-TW" i="1">
                          <a:latin typeface="Cambria Math"/>
                          <a:ea typeface="Cambria Math"/>
                        </a:rPr>
                        <m:t>∙</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earth</m:t>
                          </m:r>
                        </m:sub>
                        <m:sup>
                          <m:r>
                            <a:rPr lang="en-US" altLang="zh-TW" i="1">
                              <a:latin typeface="Cambria Math"/>
                            </a:rPr>
                            <m:t>2</m:t>
                          </m:r>
                        </m:sup>
                      </m:sSubSup>
                      <m:r>
                        <a:rPr lang="en-US" altLang="zh-TW" i="1" smtClean="0">
                          <a:latin typeface="Cambria Math"/>
                          <a:ea typeface="Cambria Math"/>
                        </a:rPr>
                        <m:t>∙</m:t>
                      </m:r>
                      <m:r>
                        <a:rPr lang="en-US" altLang="zh-TW" b="0" i="1" smtClean="0">
                          <a:latin typeface="Cambria Math"/>
                          <a:ea typeface="Cambria Math"/>
                        </a:rPr>
                        <m:t>0.7=</m:t>
                      </m:r>
                      <m:r>
                        <a:rPr lang="zh-TW" altLang="en-US" i="1">
                          <a:latin typeface="Cambria Math"/>
                        </a:rPr>
                        <m:t>𝜎</m:t>
                      </m:r>
                      <m:r>
                        <a:rPr lang="zh-TW" altLang="en-US" i="1" smtClean="0">
                          <a:latin typeface="Cambria Math"/>
                        </a:rPr>
                        <m:t>∙</m:t>
                      </m:r>
                      <m:r>
                        <a:rPr lang="en-US" altLang="zh-TW" i="1">
                          <a:latin typeface="Cambria Math"/>
                        </a:rPr>
                        <m:t>4</m:t>
                      </m:r>
                      <m:r>
                        <a:rPr lang="zh-TW" altLang="en-US" i="1">
                          <a:latin typeface="Cambria Math"/>
                        </a:rPr>
                        <m:t>𝜋</m:t>
                      </m:r>
                      <m:sSubSup>
                        <m:sSubSupPr>
                          <m:ctrlPr>
                            <a:rPr lang="zh-TW" altLang="en-US" i="1">
                              <a:latin typeface="Cambria Math" panose="02040503050406030204" pitchFamily="18" charset="0"/>
                            </a:rPr>
                          </m:ctrlPr>
                        </m:sSubSupPr>
                        <m:e>
                          <m:r>
                            <a:rPr lang="en-US" altLang="zh-TW" i="1">
                              <a:latin typeface="Cambria Math"/>
                            </a:rPr>
                            <m:t>𝑅</m:t>
                          </m:r>
                        </m:e>
                        <m:sub>
                          <m:r>
                            <m:rPr>
                              <m:sty m:val="p"/>
                            </m:rPr>
                            <a:rPr lang="en-US" altLang="zh-TW">
                              <a:latin typeface="Cambria Math"/>
                            </a:rPr>
                            <m:t>earth</m:t>
                          </m:r>
                        </m:sub>
                        <m:sup>
                          <m:r>
                            <a:rPr lang="en-US" altLang="zh-TW" i="1">
                              <a:latin typeface="Cambria Math"/>
                            </a:rPr>
                            <m:t>2</m:t>
                          </m:r>
                        </m:sup>
                      </m:sSubSup>
                      <m:r>
                        <a:rPr lang="en-US" altLang="zh-TW" i="1" smtClean="0">
                          <a:latin typeface="Cambria Math"/>
                          <a:ea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m:rPr>
                              <m:sty m:val="p"/>
                            </m:rPr>
                            <a:rPr lang="en-US" altLang="zh-TW">
                              <a:latin typeface="Cambria Math"/>
                            </a:rPr>
                            <m:t>earth</m:t>
                          </m:r>
                        </m:sub>
                        <m:sup>
                          <m:r>
                            <a:rPr lang="en-US" altLang="zh-TW" b="0" i="1" smtClean="0">
                              <a:latin typeface="Cambria Math"/>
                            </a:rPr>
                            <m:t>4</m:t>
                          </m:r>
                        </m:sup>
                      </m:sSubSup>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b="0" i="1" smtClean="0">
                              <a:latin typeface="Cambria Math"/>
                              <a:ea typeface="Cambria Math"/>
                            </a:rPr>
                            <m:t>2</m:t>
                          </m:r>
                        </m:den>
                      </m:f>
                    </m:oMath>
                  </m:oMathPara>
                </a14:m>
                <a:endParaRPr lang="zh-TW" altLang="en-US" i="1"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1046097" y="5156293"/>
                <a:ext cx="4657237" cy="634789"/>
              </a:xfrm>
              <a:prstGeom prst="rect">
                <a:avLst/>
              </a:prstGeom>
              <a:blipFill rotWithShape="1">
                <a:blip r:embed="rId4"/>
                <a:stretch>
                  <a:fillRect/>
                </a:stretch>
              </a:blipFill>
            </p:spPr>
            <p:txBody>
              <a:bodyPr/>
              <a:lstStyle/>
              <a:p>
                <a:r>
                  <a:rPr lang="zh-TW" altLang="en-US">
                    <a:noFill/>
                  </a:rPr>
                  <a:t> </a:t>
                </a:r>
              </a:p>
            </p:txBody>
          </p:sp>
        </mc:Fallback>
      </mc:AlternateContent>
      <p:sp>
        <p:nvSpPr>
          <p:cNvPr id="19459" name="Text Box 4"/>
          <p:cNvSpPr txBox="1">
            <a:spLocks noChangeArrowheads="1"/>
          </p:cNvSpPr>
          <p:nvPr/>
        </p:nvSpPr>
        <p:spPr bwMode="auto">
          <a:xfrm>
            <a:off x="2438091" y="116632"/>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溫室效應</a:t>
            </a:r>
            <a:r>
              <a:rPr lang="zh-TW" altLang="en-US" sz="1800" dirty="0"/>
              <a:t>！</a:t>
            </a:r>
            <a:r>
              <a:rPr lang="en-US" altLang="zh-TW" sz="1800" dirty="0">
                <a:latin typeface="Times New Roman" pitchFamily="18" charset="0"/>
                <a:cs typeface="Times New Roman" pitchFamily="18" charset="0"/>
              </a:rPr>
              <a:t>It is good!</a:t>
            </a:r>
            <a:endParaRPr lang="zh-TW" altLang="en-US" sz="1800" dirty="0">
              <a:latin typeface="Times New Roman" pitchFamily="18" charset="0"/>
              <a:cs typeface="Times New Roman" pitchFamily="18" charset="0"/>
            </a:endParaRPr>
          </a:p>
        </p:txBody>
      </p:sp>
      <p:sp>
        <p:nvSpPr>
          <p:cNvPr id="19460" name="Text Box 5"/>
          <p:cNvSpPr txBox="1">
            <a:spLocks noChangeArrowheads="1"/>
          </p:cNvSpPr>
          <p:nvPr/>
        </p:nvSpPr>
        <p:spPr bwMode="auto">
          <a:xfrm>
            <a:off x="1079185" y="1665648"/>
            <a:ext cx="6408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因此地球所發出的紅外線會有一半又反射回來地球！</a:t>
            </a:r>
          </a:p>
        </p:txBody>
      </p:sp>
      <p:sp>
        <p:nvSpPr>
          <p:cNvPr id="2" name="AutoShape 7"/>
          <p:cNvSpPr>
            <a:spLocks noChangeArrowheads="1"/>
          </p:cNvSpPr>
          <p:nvPr/>
        </p:nvSpPr>
        <p:spPr bwMode="auto">
          <a:xfrm flipV="1">
            <a:off x="3544579" y="3954344"/>
            <a:ext cx="169863" cy="1346864"/>
          </a:xfrm>
          <a:prstGeom prst="upArrow">
            <a:avLst>
              <a:gd name="adj1" fmla="val 50000"/>
              <a:gd name="adj2" fmla="val 150397"/>
            </a:avLst>
          </a:prstGeom>
          <a:solidFill>
            <a:srgbClr val="FF0000"/>
          </a:solidFill>
          <a:ln w="952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19464" name="Text Box 9"/>
          <p:cNvSpPr txBox="1">
            <a:spLocks noChangeArrowheads="1"/>
          </p:cNvSpPr>
          <p:nvPr/>
        </p:nvSpPr>
        <p:spPr bwMode="auto">
          <a:xfrm>
            <a:off x="1071253" y="6438782"/>
            <a:ext cx="2951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大氣層如同一件毛毯</a:t>
            </a:r>
          </a:p>
        </p:txBody>
      </p:sp>
      <p:sp>
        <p:nvSpPr>
          <p:cNvPr id="9" name="橢圓 8"/>
          <p:cNvSpPr/>
          <p:nvPr/>
        </p:nvSpPr>
        <p:spPr>
          <a:xfrm>
            <a:off x="2006291" y="2765307"/>
            <a:ext cx="649287" cy="50482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橢圓 9"/>
          <p:cNvSpPr/>
          <p:nvPr/>
        </p:nvSpPr>
        <p:spPr>
          <a:xfrm>
            <a:off x="3302484" y="5181084"/>
            <a:ext cx="1989596" cy="649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1" name="Object 9"/>
          <p:cNvGraphicFramePr>
            <a:graphicFrameLocks noChangeAspect="1"/>
          </p:cNvGraphicFramePr>
          <p:nvPr>
            <p:extLst>
              <p:ext uri="{D42A27DB-BD31-4B8C-83A1-F6EECF244321}">
                <p14:modId xmlns:p14="http://schemas.microsoft.com/office/powerpoint/2010/main" val="2052187874"/>
              </p:ext>
            </p:extLst>
          </p:nvPr>
        </p:nvGraphicFramePr>
        <p:xfrm>
          <a:off x="2942916" y="2838332"/>
          <a:ext cx="792162" cy="288925"/>
        </p:xfrm>
        <a:graphic>
          <a:graphicData uri="http://schemas.openxmlformats.org/presentationml/2006/ole">
            <mc:AlternateContent xmlns:mc="http://schemas.openxmlformats.org/markup-compatibility/2006">
              <mc:Choice xmlns:v="urn:schemas-microsoft-com:vml" Requires="v">
                <p:oleObj name="方程式" r:id="rId5" imgW="126780" imgH="101424" progId="Equation.3">
                  <p:embed/>
                </p:oleObj>
              </mc:Choice>
              <mc:Fallback>
                <p:oleObj name="方程式" r:id="rId5" imgW="126780" imgH="10142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2916" y="2838332"/>
                        <a:ext cx="792162"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 name="橢圓 12"/>
          <p:cNvSpPr/>
          <p:nvPr/>
        </p:nvSpPr>
        <p:spPr>
          <a:xfrm>
            <a:off x="2771800" y="3701932"/>
            <a:ext cx="857709"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3806516" y="2766894"/>
            <a:ext cx="649287" cy="50482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矩形 2"/>
          <p:cNvSpPr/>
          <p:nvPr/>
        </p:nvSpPr>
        <p:spPr>
          <a:xfrm>
            <a:off x="1079185" y="489914"/>
            <a:ext cx="6606480" cy="369332"/>
          </a:xfrm>
          <a:prstGeom prst="rect">
            <a:avLst/>
          </a:prstGeom>
        </p:spPr>
        <p:txBody>
          <a:bodyPr wrap="square">
            <a:spAutoFit/>
          </a:bodyPr>
          <a:lstStyle/>
          <a:p>
            <a:r>
              <a:rPr lang="zh-TW" altLang="en-US" dirty="0"/>
              <a:t>大氣層對太陽發出的可見光幾乎是</a:t>
            </a:r>
            <a:r>
              <a:rPr lang="zh-TW" altLang="en-US" dirty="0">
                <a:solidFill>
                  <a:srgbClr val="FF0000"/>
                </a:solidFill>
              </a:rPr>
              <a:t>透明</a:t>
            </a:r>
            <a:r>
              <a:rPr lang="zh-TW" altLang="en-US" dirty="0"/>
              <a:t>，對紅外線卻是</a:t>
            </a:r>
            <a:r>
              <a:rPr lang="zh-TW" altLang="en-US" dirty="0">
                <a:solidFill>
                  <a:srgbClr val="FF0000"/>
                </a:solidFill>
              </a:rPr>
              <a:t>模糊</a:t>
            </a:r>
            <a:r>
              <a:rPr lang="zh-TW" altLang="en-US" dirty="0"/>
              <a:t>的，</a:t>
            </a:r>
          </a:p>
        </p:txBody>
      </p:sp>
      <p:sp>
        <p:nvSpPr>
          <p:cNvPr id="15" name="矩形 14"/>
          <p:cNvSpPr/>
          <p:nvPr/>
        </p:nvSpPr>
        <p:spPr>
          <a:xfrm>
            <a:off x="1082086" y="869434"/>
            <a:ext cx="7738385" cy="369332"/>
          </a:xfrm>
          <a:prstGeom prst="rect">
            <a:avLst/>
          </a:prstGeom>
        </p:spPr>
        <p:txBody>
          <a:bodyPr wrap="square">
            <a:spAutoFit/>
          </a:bodyPr>
          <a:lstStyle/>
          <a:p>
            <a:r>
              <a:rPr lang="zh-TW" altLang="en-US" dirty="0"/>
              <a:t>而低溫的地球放出的熱輻射多是紅外線，</a:t>
            </a:r>
          </a:p>
        </p:txBody>
      </p:sp>
      <mc:AlternateContent xmlns:mc="http://schemas.openxmlformats.org/markup-compatibility/2006" xmlns:a14="http://schemas.microsoft.com/office/drawing/2010/main">
        <mc:Choice Requires="a14">
          <p:sp>
            <p:nvSpPr>
              <p:cNvPr id="4" name="文字方塊 3"/>
              <p:cNvSpPr txBox="1"/>
              <p:nvPr/>
            </p:nvSpPr>
            <p:spPr>
              <a:xfrm>
                <a:off x="1079184" y="1271065"/>
                <a:ext cx="7453255" cy="369332"/>
              </a:xfrm>
              <a:prstGeom prst="rect">
                <a:avLst/>
              </a:prstGeom>
              <a:noFill/>
            </p:spPr>
            <p:txBody>
              <a:bodyPr wrap="square" rtlCol="0">
                <a:spAutoFit/>
              </a:bodyPr>
              <a:lstStyle/>
              <a:p>
                <a:r>
                  <a:rPr lang="zh-TW" altLang="en-US" dirty="0"/>
                  <a:t>大氣層會吸收紅外線，</a:t>
                </a:r>
                <a14:m>
                  <m:oMath xmlns:m="http://schemas.openxmlformats.org/officeDocument/2006/math">
                    <m:r>
                      <a:rPr lang="en-US" altLang="zh-TW" b="0" i="1" smtClean="0">
                        <a:latin typeface="Cambria Math"/>
                      </a:rPr>
                      <m:t>𝑒</m:t>
                    </m:r>
                    <m:r>
                      <a:rPr lang="en-US" altLang="zh-TW" b="0" i="1" smtClean="0">
                        <a:latin typeface="Cambria Math"/>
                        <a:ea typeface="Cambria Math"/>
                      </a:rPr>
                      <m:t>~1</m:t>
                    </m:r>
                  </m:oMath>
                </a14:m>
                <a:r>
                  <a:rPr lang="zh-TW" altLang="en-US" dirty="0"/>
                  <a:t>，又將吸收的熱以輻射向上下釋放。</a:t>
                </a:r>
              </a:p>
            </p:txBody>
          </p:sp>
        </mc:Choice>
        <mc:Fallback xmlns="">
          <p:sp>
            <p:nvSpPr>
              <p:cNvPr id="4" name="文字方塊 3"/>
              <p:cNvSpPr txBox="1">
                <a:spLocks noRot="1" noChangeAspect="1" noMove="1" noResize="1" noEditPoints="1" noAdjustHandles="1" noChangeArrowheads="1" noChangeShapeType="1" noTextEdit="1"/>
              </p:cNvSpPr>
              <p:nvPr/>
            </p:nvSpPr>
            <p:spPr>
              <a:xfrm>
                <a:off x="1079184" y="1271065"/>
                <a:ext cx="7453255" cy="369332"/>
              </a:xfrm>
              <a:prstGeom prst="rect">
                <a:avLst/>
              </a:prstGeom>
              <a:blipFill>
                <a:blip r:embed="rId7"/>
                <a:stretch>
                  <a:fillRect l="-510" t="-10000" b="-20000"/>
                </a:stretch>
              </a:blipFill>
            </p:spPr>
            <p:txBody>
              <a:bodyPr/>
              <a:lstStyle/>
              <a:p>
                <a:r>
                  <a:rPr lang="en-US">
                    <a:noFill/>
                  </a:rPr>
                  <a:t> </a:t>
                </a:r>
              </a:p>
            </p:txBody>
          </p:sp>
        </mc:Fallback>
      </mc:AlternateContent>
      <p:sp>
        <p:nvSpPr>
          <p:cNvPr id="5" name="文字方塊 4"/>
          <p:cNvSpPr txBox="1"/>
          <p:nvPr/>
        </p:nvSpPr>
        <p:spPr>
          <a:xfrm>
            <a:off x="1080966" y="2042682"/>
            <a:ext cx="5616624" cy="369332"/>
          </a:xfrm>
          <a:prstGeom prst="rect">
            <a:avLst/>
          </a:prstGeom>
          <a:noFill/>
        </p:spPr>
        <p:txBody>
          <a:bodyPr wrap="square" rtlCol="0">
            <a:spAutoFit/>
          </a:bodyPr>
          <a:lstStyle/>
          <a:p>
            <a:r>
              <a:rPr lang="zh-TW" altLang="en-US" dirty="0"/>
              <a:t>真正離開地球的只有地表熱輻射的一半！</a:t>
            </a:r>
          </a:p>
        </p:txBody>
      </p:sp>
      <mc:AlternateContent xmlns:mc="http://schemas.openxmlformats.org/markup-compatibility/2006" xmlns:a14="http://schemas.microsoft.com/office/drawing/2010/main">
        <mc:Choice Requires="a14">
          <p:sp>
            <p:nvSpPr>
              <p:cNvPr id="19" name="文字方塊 18"/>
              <p:cNvSpPr txBox="1"/>
              <p:nvPr/>
            </p:nvSpPr>
            <p:spPr>
              <a:xfrm>
                <a:off x="1009751" y="5949280"/>
                <a:ext cx="2856679" cy="37965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𝑇</m:t>
                          </m:r>
                        </m:e>
                        <m:sub>
                          <m:r>
                            <m:rPr>
                              <m:sty m:val="p"/>
                            </m:rPr>
                            <a:rPr lang="en-US" altLang="zh-TW">
                              <a:latin typeface="Cambria Math"/>
                            </a:rPr>
                            <m:t>earth</m:t>
                          </m:r>
                        </m:sub>
                      </m:sSub>
                      <m:r>
                        <a:rPr lang="en-US" altLang="zh-TW" b="0" i="1" smtClean="0">
                          <a:latin typeface="Cambria Math"/>
                          <a:ea typeface="Cambria Math"/>
                        </a:rPr>
                        <m:t>~255∙</m:t>
                      </m:r>
                      <m:sSup>
                        <m:sSupPr>
                          <m:ctrlPr>
                            <a:rPr lang="en-US" altLang="zh-TW" b="0" i="1" smtClean="0">
                              <a:latin typeface="Cambria Math" panose="02040503050406030204" pitchFamily="18" charset="0"/>
                              <a:ea typeface="Cambria Math"/>
                            </a:rPr>
                          </m:ctrlPr>
                        </m:sSupPr>
                        <m:e>
                          <m:d>
                            <m:dPr>
                              <m:ctrlPr>
                                <a:rPr lang="en-US" altLang="zh-TW" b="0" i="1" smtClean="0">
                                  <a:latin typeface="Cambria Math" panose="02040503050406030204" pitchFamily="18" charset="0"/>
                                  <a:ea typeface="Cambria Math"/>
                                </a:rPr>
                              </m:ctrlPr>
                            </m:dPr>
                            <m:e>
                              <m:r>
                                <a:rPr lang="en-US" altLang="zh-TW" b="0" i="1" smtClean="0">
                                  <a:latin typeface="Cambria Math"/>
                                  <a:ea typeface="Cambria Math"/>
                                </a:rPr>
                                <m:t>2</m:t>
                              </m:r>
                            </m:e>
                          </m:d>
                        </m:e>
                        <m:sup>
                          <m:r>
                            <a:rPr lang="en-US" altLang="zh-TW" b="0" i="1" smtClean="0">
                              <a:latin typeface="Cambria Math"/>
                              <a:ea typeface="Cambria Math"/>
                            </a:rPr>
                            <m:t>1/4</m:t>
                          </m:r>
                        </m:sup>
                      </m:sSup>
                      <m:r>
                        <a:rPr lang="en-US" altLang="zh-TW" b="0" i="1" smtClean="0">
                          <a:latin typeface="Cambria Math"/>
                          <a:ea typeface="Cambria Math"/>
                        </a:rPr>
                        <m:t>~303</m:t>
                      </m:r>
                      <m:r>
                        <m:rPr>
                          <m:nor/>
                        </m:rPr>
                        <a:rPr lang="en-US" altLang="zh-TW" b="0" i="0" smtClean="0">
                          <a:latin typeface="Cambria Math"/>
                          <a:ea typeface="Cambria Math"/>
                        </a:rPr>
                        <m:t> </m:t>
                      </m:r>
                      <m:r>
                        <m:rPr>
                          <m:nor/>
                        </m:rPr>
                        <a:rPr lang="en-US" altLang="zh-TW" b="0" i="0" smtClean="0">
                          <a:latin typeface="Cambria Math"/>
                          <a:ea typeface="Cambria Math"/>
                        </a:rPr>
                        <m:t>K</m:t>
                      </m:r>
                    </m:oMath>
                  </m:oMathPara>
                </a14:m>
                <a:endParaRPr lang="zh-TW" altLang="en-US" i="1"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009751" y="5949280"/>
                <a:ext cx="2856679" cy="379656"/>
              </a:xfrm>
              <a:prstGeom prst="rect">
                <a:avLst/>
              </a:prstGeom>
              <a:blipFill rotWithShape="1">
                <a:blip r:embed="rId11"/>
                <a:stretch>
                  <a:fillRect b="-322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513926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464"/>
                                        </p:tgtEl>
                                        <p:attrNameLst>
                                          <p:attrName>style.visibility</p:attrName>
                                        </p:attrNameLst>
                                      </p:cBhvr>
                                      <p:to>
                                        <p:strVal val="visible"/>
                                      </p:to>
                                    </p:set>
                                    <p:anim calcmode="lin" valueType="num">
                                      <p:cBhvr additive="base">
                                        <p:cTn id="39" dur="500" fill="hold"/>
                                        <p:tgtEl>
                                          <p:spTgt spid="19464"/>
                                        </p:tgtEl>
                                        <p:attrNameLst>
                                          <p:attrName>ppt_x</p:attrName>
                                        </p:attrNameLst>
                                      </p:cBhvr>
                                      <p:tavLst>
                                        <p:tav tm="0">
                                          <p:val>
                                            <p:strVal val="#ppt_x"/>
                                          </p:val>
                                        </p:tav>
                                        <p:tav tm="100000">
                                          <p:val>
                                            <p:strVal val="#ppt_x"/>
                                          </p:val>
                                        </p:tav>
                                      </p:tavLst>
                                    </p:anim>
                                    <p:anim calcmode="lin" valueType="num">
                                      <p:cBhvr additive="base">
                                        <p:cTn id="40" dur="500" fill="hold"/>
                                        <p:tgtEl>
                                          <p:spTgt spid="1946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19464" grpId="0"/>
      <p:bldP spid="9" grpId="0" animBg="1"/>
      <p:bldP spid="10" grpId="0" animBg="1"/>
      <p:bldP spid="13" grpId="0" animBg="1"/>
      <p:bldP spid="14"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Figure shows UV, IR and visible light from the sun striking the earth through its atmosphere. Of these, only IR is reflected.">
            <a:extLst>
              <a:ext uri="{FF2B5EF4-FFF2-40B4-BE49-F238E27FC236}">
                <a16:creationId xmlns:a16="http://schemas.microsoft.com/office/drawing/2014/main" id="{FAFF77FE-2A1A-AF40-84CF-CAFCA8DBE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0648"/>
            <a:ext cx="6963565" cy="609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342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test&#10;&#10;AI-generated content may be incorrect.">
            <a:extLst>
              <a:ext uri="{FF2B5EF4-FFF2-40B4-BE49-F238E27FC236}">
                <a16:creationId xmlns:a16="http://schemas.microsoft.com/office/drawing/2014/main" id="{3AEC7DBF-8ED9-2361-A6AB-616C684FF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441743"/>
            <a:ext cx="7772400" cy="5974513"/>
          </a:xfrm>
          <a:prstGeom prst="rect">
            <a:avLst/>
          </a:prstGeom>
        </p:spPr>
      </p:pic>
    </p:spTree>
    <p:extLst>
      <p:ext uri="{BB962C8B-B14F-4D97-AF65-F5344CB8AC3E}">
        <p14:creationId xmlns:p14="http://schemas.microsoft.com/office/powerpoint/2010/main" val="657863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blem&#10;&#10;AI-generated content may be incorrect.">
            <a:extLst>
              <a:ext uri="{FF2B5EF4-FFF2-40B4-BE49-F238E27FC236}">
                <a16:creationId xmlns:a16="http://schemas.microsoft.com/office/drawing/2014/main" id="{755216A1-73F1-E569-4161-DFAD3F7D4BDE}"/>
              </a:ext>
            </a:extLst>
          </p:cNvPr>
          <p:cNvPicPr>
            <a:picLocks noChangeAspect="1"/>
          </p:cNvPicPr>
          <p:nvPr/>
        </p:nvPicPr>
        <p:blipFill>
          <a:blip r:embed="rId2">
            <a:extLst>
              <a:ext uri="{28A0092B-C50C-407E-A947-70E740481C1C}">
                <a14:useLocalDpi xmlns:a14="http://schemas.microsoft.com/office/drawing/2010/main" val="0"/>
              </a:ext>
            </a:extLst>
          </a:blip>
          <a:srcRect t="51973"/>
          <a:stretch/>
        </p:blipFill>
        <p:spPr>
          <a:xfrm>
            <a:off x="539552" y="620688"/>
            <a:ext cx="7772400" cy="2461984"/>
          </a:xfrm>
          <a:prstGeom prst="rect">
            <a:avLst/>
          </a:prstGeom>
        </p:spPr>
      </p:pic>
    </p:spTree>
    <p:extLst>
      <p:ext uri="{BB962C8B-B14F-4D97-AF65-F5344CB8AC3E}">
        <p14:creationId xmlns:p14="http://schemas.microsoft.com/office/powerpoint/2010/main" val="273308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10150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420" r="15965" b="51355"/>
          <a:stretch/>
        </p:blipFill>
        <p:spPr bwMode="auto">
          <a:xfrm>
            <a:off x="1643851" y="2512493"/>
            <a:ext cx="2374837" cy="217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1259632" y="5248742"/>
            <a:ext cx="7421449"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50000"/>
              </a:spcBef>
              <a:buFontTx/>
              <a:buNone/>
            </a:pPr>
            <a:r>
              <a:rPr lang="zh-TW" altLang="en-US" sz="1800" dirty="0"/>
              <a:t>這輻射與物質湯不斷碰撞，交互作用，兩者一直維持熱平衡。</a:t>
            </a:r>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30928" t="64532" r="58224" b="20962"/>
          <a:stretch/>
        </p:blipFill>
        <p:spPr>
          <a:xfrm>
            <a:off x="4129686" y="2476534"/>
            <a:ext cx="2384487" cy="2167862"/>
          </a:xfrm>
          <a:prstGeom prst="rect">
            <a:avLst/>
          </a:prstGeom>
        </p:spPr>
      </p:pic>
      <p:pic>
        <p:nvPicPr>
          <p:cNvPr id="7" name="圖片 6"/>
          <p:cNvPicPr>
            <a:picLocks noChangeAspect="1"/>
          </p:cNvPicPr>
          <p:nvPr/>
        </p:nvPicPr>
        <p:blipFill rotWithShape="1">
          <a:blip r:embed="rId3" cstate="print">
            <a:extLst>
              <a:ext uri="{28A0092B-C50C-407E-A947-70E740481C1C}">
                <a14:useLocalDpi xmlns:a14="http://schemas.microsoft.com/office/drawing/2010/main" val="0"/>
              </a:ext>
            </a:extLst>
          </a:blip>
          <a:srcRect l="30928" t="50026" r="58224" b="46400"/>
          <a:stretch/>
        </p:blipFill>
        <p:spPr>
          <a:xfrm>
            <a:off x="5046074" y="1797135"/>
            <a:ext cx="2443225" cy="547310"/>
          </a:xfrm>
          <a:prstGeom prst="rect">
            <a:avLst/>
          </a:prstGeom>
        </p:spPr>
      </p:pic>
      <p:sp>
        <p:nvSpPr>
          <p:cNvPr id="2" name="矩形 1"/>
          <p:cNvSpPr/>
          <p:nvPr/>
        </p:nvSpPr>
        <p:spPr>
          <a:xfrm>
            <a:off x="1259632" y="5733256"/>
            <a:ext cx="7609591" cy="458652"/>
          </a:xfrm>
          <a:prstGeom prst="rect">
            <a:avLst/>
          </a:prstGeom>
        </p:spPr>
        <p:txBody>
          <a:bodyPr wrap="square">
            <a:spAutoFit/>
          </a:bodyPr>
          <a:lstStyle/>
          <a:p>
            <a:pPr eaLnBrk="1" hangingPunct="1">
              <a:lnSpc>
                <a:spcPct val="150000"/>
              </a:lnSpc>
              <a:spcBef>
                <a:spcPct val="50000"/>
              </a:spcBef>
              <a:buFontTx/>
              <a:buNone/>
            </a:pPr>
            <a:r>
              <a:rPr lang="zh-TW" altLang="en-US" dirty="0"/>
              <a:t>輻射的溫度就是物質湯的溫度。</a:t>
            </a:r>
          </a:p>
        </p:txBody>
      </p:sp>
      <p:sp>
        <p:nvSpPr>
          <p:cNvPr id="3" name="矩形 2"/>
          <p:cNvSpPr/>
          <p:nvPr/>
        </p:nvSpPr>
        <p:spPr>
          <a:xfrm>
            <a:off x="1276413" y="4879410"/>
            <a:ext cx="7592809" cy="369332"/>
          </a:xfrm>
          <a:prstGeom prst="rect">
            <a:avLst/>
          </a:prstGeom>
        </p:spPr>
        <p:txBody>
          <a:bodyPr wrap="square">
            <a:spAutoFit/>
          </a:bodyPr>
          <a:lstStyle/>
          <a:p>
            <a:r>
              <a:rPr lang="zh-TW" altLang="en-US" dirty="0"/>
              <a:t>最有名的熱輻射就是接近宇宙大霹靂</a:t>
            </a:r>
            <a:r>
              <a:rPr lang="en-US" altLang="zh-TW" dirty="0">
                <a:latin typeface="+mj-lt"/>
              </a:rPr>
              <a:t>Big Bang</a:t>
            </a:r>
            <a:r>
              <a:rPr lang="zh-TW" altLang="en-US" dirty="0"/>
              <a:t>時，物質湯放出的熱輻射！</a:t>
            </a:r>
          </a:p>
        </p:txBody>
      </p:sp>
      <p:pic>
        <p:nvPicPr>
          <p:cNvPr id="10" name="Picture 6" descr="Universe_expans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4104" y="629940"/>
            <a:ext cx="1720602" cy="17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左箭號 3"/>
          <p:cNvSpPr/>
          <p:nvPr/>
        </p:nvSpPr>
        <p:spPr>
          <a:xfrm>
            <a:off x="4129686" y="1998782"/>
            <a:ext cx="576064" cy="144016"/>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949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blem&#10;&#10;AI-generated content may be incorrect.">
            <a:extLst>
              <a:ext uri="{FF2B5EF4-FFF2-40B4-BE49-F238E27FC236}">
                <a16:creationId xmlns:a16="http://schemas.microsoft.com/office/drawing/2014/main" id="{244068B7-B3F0-8D79-B6C9-72481C42C16B}"/>
              </a:ext>
            </a:extLst>
          </p:cNvPr>
          <p:cNvPicPr>
            <a:picLocks noChangeAspect="1"/>
          </p:cNvPicPr>
          <p:nvPr/>
        </p:nvPicPr>
        <p:blipFill>
          <a:blip r:embed="rId2">
            <a:extLst>
              <a:ext uri="{28A0092B-C50C-407E-A947-70E740481C1C}">
                <a14:useLocalDpi xmlns:a14="http://schemas.microsoft.com/office/drawing/2010/main" val="0"/>
              </a:ext>
            </a:extLst>
          </a:blip>
          <a:srcRect b="57860"/>
          <a:stretch/>
        </p:blipFill>
        <p:spPr>
          <a:xfrm>
            <a:off x="609660" y="908720"/>
            <a:ext cx="7772400" cy="2160240"/>
          </a:xfrm>
          <a:prstGeom prst="rect">
            <a:avLst/>
          </a:prstGeom>
        </p:spPr>
      </p:pic>
      <p:pic>
        <p:nvPicPr>
          <p:cNvPr id="5" name="Picture 4" descr="A math equations and numbers&#10;&#10;AI-generated content may be incorrect.">
            <a:extLst>
              <a:ext uri="{FF2B5EF4-FFF2-40B4-BE49-F238E27FC236}">
                <a16:creationId xmlns:a16="http://schemas.microsoft.com/office/drawing/2014/main" id="{57AF690F-A3A7-7702-BCD7-EE42F535D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60" y="3406223"/>
            <a:ext cx="7772400" cy="2258882"/>
          </a:xfrm>
          <a:prstGeom prst="rect">
            <a:avLst/>
          </a:prstGeom>
        </p:spPr>
      </p:pic>
    </p:spTree>
    <p:extLst>
      <p:ext uri="{BB962C8B-B14F-4D97-AF65-F5344CB8AC3E}">
        <p14:creationId xmlns:p14="http://schemas.microsoft.com/office/powerpoint/2010/main" val="29371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 in a suit and tie&#10;&#10;Description automatically generated with medium confidence">
            <a:extLst>
              <a:ext uri="{FF2B5EF4-FFF2-40B4-BE49-F238E27FC236}">
                <a16:creationId xmlns:a16="http://schemas.microsoft.com/office/drawing/2014/main" id="{58A652A1-36AD-014F-BD91-FC54D4B52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80" y="278561"/>
            <a:ext cx="8532440" cy="6300878"/>
          </a:xfrm>
          <a:prstGeom prst="rect">
            <a:avLst/>
          </a:prstGeom>
        </p:spPr>
      </p:pic>
      <p:sp>
        <p:nvSpPr>
          <p:cNvPr id="4" name="TextBox 3">
            <a:extLst>
              <a:ext uri="{FF2B5EF4-FFF2-40B4-BE49-F238E27FC236}">
                <a16:creationId xmlns:a16="http://schemas.microsoft.com/office/drawing/2014/main" id="{7F3A3C52-C71A-AE59-E865-33BD3D134CC8}"/>
              </a:ext>
            </a:extLst>
          </p:cNvPr>
          <p:cNvSpPr txBox="1"/>
          <p:nvPr/>
        </p:nvSpPr>
        <p:spPr>
          <a:xfrm>
            <a:off x="1907704" y="6210107"/>
            <a:ext cx="1205880" cy="369332"/>
          </a:xfrm>
          <a:prstGeom prst="rect">
            <a:avLst/>
          </a:prstGeom>
          <a:solidFill>
            <a:schemeClr val="bg1"/>
          </a:solidFill>
        </p:spPr>
        <p:txBody>
          <a:bodyPr wrap="square">
            <a:spAutoFit/>
          </a:bodyPr>
          <a:lstStyle/>
          <a:p>
            <a:r>
              <a:rPr lang="zh-TW" altLang="en-US" b="0" i="0" u="none" strike="noStrike" dirty="0">
                <a:solidFill>
                  <a:srgbClr val="202122"/>
                </a:solidFill>
                <a:effectLst/>
                <a:latin typeface="Arial" panose="020B0604020202020204" pitchFamily="34" charset="0"/>
              </a:rPr>
              <a:t>真鍋 淑郎</a:t>
            </a:r>
            <a:endParaRPr lang="en-US" dirty="0"/>
          </a:p>
        </p:txBody>
      </p:sp>
    </p:spTree>
    <p:extLst>
      <p:ext uri="{BB962C8B-B14F-4D97-AF65-F5344CB8AC3E}">
        <p14:creationId xmlns:p14="http://schemas.microsoft.com/office/powerpoint/2010/main" val="426528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EBA8BDCB-5210-8F48-9EF2-69DFDB3E8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548680"/>
            <a:ext cx="7851450" cy="5516702"/>
          </a:xfrm>
          <a:prstGeom prst="rect">
            <a:avLst/>
          </a:prstGeom>
        </p:spPr>
      </p:pic>
    </p:spTree>
    <p:extLst>
      <p:ext uri="{BB962C8B-B14F-4D97-AF65-F5344CB8AC3E}">
        <p14:creationId xmlns:p14="http://schemas.microsoft.com/office/powerpoint/2010/main" val="2369809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15842D-55F9-F549-8FB4-0B44C824D0C7}"/>
              </a:ext>
            </a:extLst>
          </p:cNvPr>
          <p:cNvPicPr>
            <a:picLocks noChangeAspect="1"/>
          </p:cNvPicPr>
          <p:nvPr/>
        </p:nvPicPr>
        <p:blipFill>
          <a:blip r:embed="rId2"/>
          <a:stretch>
            <a:fillRect/>
          </a:stretch>
        </p:blipFill>
        <p:spPr>
          <a:xfrm>
            <a:off x="1979712" y="908720"/>
            <a:ext cx="4684920" cy="3528392"/>
          </a:xfrm>
          <a:prstGeom prst="rect">
            <a:avLst/>
          </a:prstGeom>
        </p:spPr>
      </p:pic>
    </p:spTree>
    <p:extLst>
      <p:ext uri="{BB962C8B-B14F-4D97-AF65-F5344CB8AC3E}">
        <p14:creationId xmlns:p14="http://schemas.microsoft.com/office/powerpoint/2010/main" val="1519489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BF2EF-0205-4F46-9882-9E1F0BC87DC0}"/>
              </a:ext>
            </a:extLst>
          </p:cNvPr>
          <p:cNvPicPr>
            <a:picLocks noChangeAspect="1"/>
          </p:cNvPicPr>
          <p:nvPr/>
        </p:nvPicPr>
        <p:blipFill>
          <a:blip r:embed="rId2"/>
          <a:stretch>
            <a:fillRect/>
          </a:stretch>
        </p:blipFill>
        <p:spPr>
          <a:xfrm>
            <a:off x="1115616" y="999339"/>
            <a:ext cx="4607644" cy="4859322"/>
          </a:xfrm>
          <a:prstGeom prst="rect">
            <a:avLst/>
          </a:prstGeom>
        </p:spPr>
      </p:pic>
      <p:pic>
        <p:nvPicPr>
          <p:cNvPr id="74754" name="Picture 2">
            <a:extLst>
              <a:ext uri="{FF2B5EF4-FFF2-40B4-BE49-F238E27FC236}">
                <a16:creationId xmlns:a16="http://schemas.microsoft.com/office/drawing/2014/main" id="{BDB4A90A-4636-1643-BF97-0F777FFB9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324472"/>
            <a:ext cx="1760842" cy="2209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161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61E445-2A55-0E48-8CF1-9A851D5F0CFB}"/>
              </a:ext>
            </a:extLst>
          </p:cNvPr>
          <p:cNvPicPr>
            <a:picLocks noChangeAspect="1"/>
          </p:cNvPicPr>
          <p:nvPr/>
        </p:nvPicPr>
        <p:blipFill>
          <a:blip r:embed="rId2"/>
          <a:stretch>
            <a:fillRect/>
          </a:stretch>
        </p:blipFill>
        <p:spPr>
          <a:xfrm>
            <a:off x="1179698" y="764704"/>
            <a:ext cx="6784603" cy="5112568"/>
          </a:xfrm>
          <a:prstGeom prst="rect">
            <a:avLst/>
          </a:prstGeom>
        </p:spPr>
      </p:pic>
    </p:spTree>
    <p:extLst>
      <p:ext uri="{BB962C8B-B14F-4D97-AF65-F5344CB8AC3E}">
        <p14:creationId xmlns:p14="http://schemas.microsoft.com/office/powerpoint/2010/main" val="3125920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B1B9D9-05C5-A04E-91CA-1DC4A1709160}"/>
              </a:ext>
            </a:extLst>
          </p:cNvPr>
          <p:cNvPicPr>
            <a:picLocks noChangeAspect="1"/>
          </p:cNvPicPr>
          <p:nvPr/>
        </p:nvPicPr>
        <p:blipFill>
          <a:blip r:embed="rId2"/>
          <a:stretch>
            <a:fillRect/>
          </a:stretch>
        </p:blipFill>
        <p:spPr>
          <a:xfrm>
            <a:off x="1187624" y="728700"/>
            <a:ext cx="6461141" cy="5400600"/>
          </a:xfrm>
          <a:prstGeom prst="rect">
            <a:avLst/>
          </a:prstGeom>
        </p:spPr>
      </p:pic>
    </p:spTree>
    <p:extLst>
      <p:ext uri="{BB962C8B-B14F-4D97-AF65-F5344CB8AC3E}">
        <p14:creationId xmlns:p14="http://schemas.microsoft.com/office/powerpoint/2010/main" val="3014944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360BA-EF06-8648-BE2D-9E35919805A7}"/>
              </a:ext>
            </a:extLst>
          </p:cNvPr>
          <p:cNvPicPr>
            <a:picLocks noChangeAspect="1"/>
          </p:cNvPicPr>
          <p:nvPr/>
        </p:nvPicPr>
        <p:blipFill>
          <a:blip r:embed="rId2"/>
          <a:stretch>
            <a:fillRect/>
          </a:stretch>
        </p:blipFill>
        <p:spPr>
          <a:xfrm>
            <a:off x="1313836" y="1232756"/>
            <a:ext cx="6516328" cy="4392488"/>
          </a:xfrm>
          <a:prstGeom prst="rect">
            <a:avLst/>
          </a:prstGeom>
        </p:spPr>
      </p:pic>
    </p:spTree>
    <p:extLst>
      <p:ext uri="{BB962C8B-B14F-4D97-AF65-F5344CB8AC3E}">
        <p14:creationId xmlns:p14="http://schemas.microsoft.com/office/powerpoint/2010/main" val="2270733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2890627" y="429441"/>
            <a:ext cx="3743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latin typeface="Times New Roman" pitchFamily="18" charset="0"/>
                <a:cs typeface="Times New Roman" pitchFamily="18" charset="0"/>
              </a:rPr>
              <a:t>黑體輻射 </a:t>
            </a:r>
            <a:r>
              <a:rPr lang="en-US" altLang="zh-TW" sz="1800" dirty="0">
                <a:solidFill>
                  <a:srgbClr val="FF0000"/>
                </a:solidFill>
                <a:latin typeface="Times New Roman" pitchFamily="18" charset="0"/>
                <a:cs typeface="Times New Roman" pitchFamily="18" charset="0"/>
              </a:rPr>
              <a:t>Blackbody Radiation</a:t>
            </a:r>
          </a:p>
        </p:txBody>
      </p:sp>
      <p:sp>
        <p:nvSpPr>
          <p:cNvPr id="3" name="TextBox 2">
            <a:extLst>
              <a:ext uri="{FF2B5EF4-FFF2-40B4-BE49-F238E27FC236}">
                <a16:creationId xmlns:a16="http://schemas.microsoft.com/office/drawing/2014/main" id="{F4A606FC-69CC-2043-8671-090F546EE937}"/>
              </a:ext>
            </a:extLst>
          </p:cNvPr>
          <p:cNvSpPr txBox="1"/>
          <p:nvPr/>
        </p:nvSpPr>
        <p:spPr>
          <a:xfrm>
            <a:off x="899591" y="6371376"/>
            <a:ext cx="2052713" cy="369332"/>
          </a:xfrm>
          <a:prstGeom prst="rect">
            <a:avLst/>
          </a:prstGeom>
          <a:noFill/>
        </p:spPr>
        <p:txBody>
          <a:bodyPr wrap="square" rtlCol="0">
            <a:spAutoFit/>
          </a:bodyPr>
          <a:lstStyle/>
          <a:p>
            <a:r>
              <a:rPr lang="en-TW" dirty="0"/>
              <a:t>為什麼？</a:t>
            </a:r>
          </a:p>
        </p:txBody>
      </p:sp>
      <p:pic>
        <p:nvPicPr>
          <p:cNvPr id="4" name="Picture 2" descr="4002">
            <a:extLst>
              <a:ext uri="{FF2B5EF4-FFF2-40B4-BE49-F238E27FC236}">
                <a16:creationId xmlns:a16="http://schemas.microsoft.com/office/drawing/2014/main" id="{1A648209-8D6D-26CC-5B9A-AC6DEED9A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53"/>
          <a:stretch>
            <a:fillRect/>
          </a:stretch>
        </p:blipFill>
        <p:spPr bwMode="auto">
          <a:xfrm>
            <a:off x="899594" y="922951"/>
            <a:ext cx="270033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69DF1CC9-A6DF-30ED-442D-A1ADBA223E3A}"/>
              </a:ext>
            </a:extLst>
          </p:cNvPr>
          <p:cNvSpPr txBox="1">
            <a:spLocks noChangeArrowheads="1"/>
          </p:cNvSpPr>
          <p:nvPr/>
        </p:nvSpPr>
        <p:spPr bwMode="auto">
          <a:xfrm>
            <a:off x="899594" y="4294350"/>
            <a:ext cx="7344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表面不反射，而完全吸收電磁波的物體，稱為</a:t>
            </a:r>
            <a:r>
              <a:rPr lang="zh-TW" altLang="en-US" sz="1800" dirty="0">
                <a:solidFill>
                  <a:srgbClr val="FF0000"/>
                </a:solidFill>
              </a:rPr>
              <a:t>黑體</a:t>
            </a:r>
            <a:r>
              <a:rPr lang="en-US" altLang="zh-TW" sz="1800" dirty="0">
                <a:solidFill>
                  <a:srgbClr val="FF0000"/>
                </a:solidFill>
                <a:latin typeface="Times New Roman" pitchFamily="18" charset="0"/>
                <a:cs typeface="Times New Roman" pitchFamily="18" charset="0"/>
              </a:rPr>
              <a:t>Blackbody </a:t>
            </a:r>
            <a:r>
              <a:rPr lang="zh-TW" altLang="en-US" sz="1800" dirty="0"/>
              <a:t>。</a:t>
            </a:r>
            <a:endParaRPr lang="zh-TW" altLang="en-US" sz="1800" dirty="0">
              <a:solidFill>
                <a:srgbClr val="FF0000"/>
              </a:solidFill>
            </a:endParaRPr>
          </a:p>
        </p:txBody>
      </p:sp>
      <mc:AlternateContent xmlns:mc="http://schemas.openxmlformats.org/markup-compatibility/2006" xmlns:a14="http://schemas.microsoft.com/office/drawing/2010/main">
        <mc:Choice Requires="a14">
          <p:sp>
            <p:nvSpPr>
              <p:cNvPr id="6" name="Text Box 5">
                <a:extLst>
                  <a:ext uri="{FF2B5EF4-FFF2-40B4-BE49-F238E27FC236}">
                    <a16:creationId xmlns:a16="http://schemas.microsoft.com/office/drawing/2014/main" id="{1F74828F-D62E-57D8-ED08-388C692E7FE0}"/>
                  </a:ext>
                </a:extLst>
              </p:cNvPr>
              <p:cNvSpPr txBox="1">
                <a:spLocks noChangeArrowheads="1"/>
              </p:cNvSpPr>
              <p:nvPr/>
            </p:nvSpPr>
            <p:spPr bwMode="auto">
              <a:xfrm>
                <a:off x="899592" y="5591804"/>
                <a:ext cx="824440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黑體很特別：黑體的熱輻射與黑體的其他性質無關，完全由黑體的溫度</a:t>
                </a:r>
                <a14:m>
                  <m:oMath xmlns:m="http://schemas.openxmlformats.org/officeDocument/2006/math">
                    <m:r>
                      <a:rPr lang="en-US" altLang="zh-TW" sz="1800" i="1" smtClean="0">
                        <a:solidFill>
                          <a:srgbClr val="FF0000"/>
                        </a:solidFill>
                        <a:latin typeface="Cambria Math"/>
                      </a:rPr>
                      <m:t>𝑇</m:t>
                    </m:r>
                  </m:oMath>
                </a14:m>
                <a:r>
                  <a:rPr lang="zh-TW" altLang="en-US" sz="1800" dirty="0">
                    <a:solidFill>
                      <a:srgbClr val="FF0000"/>
                    </a:solidFill>
                  </a:rPr>
                  <a:t>決定。</a:t>
                </a:r>
              </a:p>
            </p:txBody>
          </p:sp>
        </mc:Choice>
        <mc:Fallback xmlns="">
          <p:sp>
            <p:nvSpPr>
              <p:cNvPr id="6" name="Text Box 5">
                <a:extLst>
                  <a:ext uri="{FF2B5EF4-FFF2-40B4-BE49-F238E27FC236}">
                    <a16:creationId xmlns:a16="http://schemas.microsoft.com/office/drawing/2014/main" id="{1F74828F-D62E-57D8-ED08-388C692E7FE0}"/>
                  </a:ext>
                </a:extLst>
              </p:cNvPr>
              <p:cNvSpPr txBox="1">
                <a:spLocks noRot="1" noChangeAspect="1" noMove="1" noResize="1" noEditPoints="1" noAdjustHandles="1" noChangeArrowheads="1" noChangeShapeType="1" noTextEdit="1"/>
              </p:cNvSpPr>
              <p:nvPr/>
            </p:nvSpPr>
            <p:spPr bwMode="auto">
              <a:xfrm>
                <a:off x="899592" y="5591804"/>
                <a:ext cx="8244408" cy="369332"/>
              </a:xfrm>
              <a:prstGeom prst="rect">
                <a:avLst/>
              </a:prstGeom>
              <a:blipFill>
                <a:blip r:embed="rId3"/>
                <a:stretch>
                  <a:fillRect l="-77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 Box 7">
            <a:extLst>
              <a:ext uri="{FF2B5EF4-FFF2-40B4-BE49-F238E27FC236}">
                <a16:creationId xmlns:a16="http://schemas.microsoft.com/office/drawing/2014/main" id="{57611950-C8C1-C25A-BE08-43DCEF937BD0}"/>
              </a:ext>
            </a:extLst>
          </p:cNvPr>
          <p:cNvSpPr txBox="1">
            <a:spLocks noChangeArrowheads="1"/>
          </p:cNvSpPr>
          <p:nvPr/>
        </p:nvSpPr>
        <p:spPr bwMode="auto">
          <a:xfrm>
            <a:off x="899595" y="4725144"/>
            <a:ext cx="7741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在紅外線的區域，大部分物體幾乎都是黑體！</a:t>
            </a:r>
          </a:p>
        </p:txBody>
      </p:sp>
      <p:pic>
        <p:nvPicPr>
          <p:cNvPr id="8" name="Picture 8" descr="http://www.lessloss.com/images/blackbody/hot_metal.jpg">
            <a:extLst>
              <a:ext uri="{FF2B5EF4-FFF2-40B4-BE49-F238E27FC236}">
                <a16:creationId xmlns:a16="http://schemas.microsoft.com/office/drawing/2014/main" id="{AE25C8AD-D550-1A9D-69B2-454654B18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5444" y="926196"/>
            <a:ext cx="4398962"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1">
            <a:extLst>
              <a:ext uri="{FF2B5EF4-FFF2-40B4-BE49-F238E27FC236}">
                <a16:creationId xmlns:a16="http://schemas.microsoft.com/office/drawing/2014/main" id="{A32F4733-3513-D3F4-9B59-08E5F3B4CC46}"/>
              </a:ext>
            </a:extLst>
          </p:cNvPr>
          <p:cNvSpPr txBox="1"/>
          <p:nvPr/>
        </p:nvSpPr>
        <p:spPr>
          <a:xfrm>
            <a:off x="891618" y="5982817"/>
            <a:ext cx="7741345" cy="369332"/>
          </a:xfrm>
          <a:prstGeom prst="rect">
            <a:avLst/>
          </a:prstGeom>
          <a:noFill/>
        </p:spPr>
        <p:txBody>
          <a:bodyPr wrap="square" rtlCol="0">
            <a:spAutoFit/>
          </a:bodyPr>
          <a:lstStyle/>
          <a:p>
            <a:r>
              <a:rPr lang="zh-TW" altLang="en-US" sz="1800" dirty="0"/>
              <a:t>如此，所有同溫度的黑體輻射都是一樣的！</a:t>
            </a:r>
          </a:p>
        </p:txBody>
      </p:sp>
      <p:sp>
        <p:nvSpPr>
          <p:cNvPr id="10" name="TextBox 9">
            <a:extLst>
              <a:ext uri="{FF2B5EF4-FFF2-40B4-BE49-F238E27FC236}">
                <a16:creationId xmlns:a16="http://schemas.microsoft.com/office/drawing/2014/main" id="{4FA3A88F-4A8F-33A5-0C11-E0585F336271}"/>
              </a:ext>
            </a:extLst>
          </p:cNvPr>
          <p:cNvSpPr txBox="1"/>
          <p:nvPr/>
        </p:nvSpPr>
        <p:spPr>
          <a:xfrm>
            <a:off x="899592" y="5157192"/>
            <a:ext cx="7992887" cy="369332"/>
          </a:xfrm>
          <a:prstGeom prst="rect">
            <a:avLst/>
          </a:prstGeom>
          <a:noFill/>
        </p:spPr>
        <p:txBody>
          <a:bodyPr wrap="square" rtlCol="0">
            <a:spAutoFit/>
          </a:bodyPr>
          <a:lstStyle/>
          <a:p>
            <a:pPr algn="l"/>
            <a:r>
              <a:rPr lang="en-US" sz="1800" dirty="0" err="1">
                <a:latin typeface="Cambria Math" panose="02040503050406030204" pitchFamily="18" charset="0"/>
              </a:rPr>
              <a:t>室溫下熱輻射又幾乎都是紅外線，因此以黑體輻射描述物體的熱輻射很接近</a:t>
            </a:r>
            <a:r>
              <a:rPr lang="en-US" sz="1800" dirty="0">
                <a:latin typeface="Cambria Math" panose="02040503050406030204" pitchFamily="18" charset="0"/>
              </a:rPr>
              <a:t>。</a:t>
            </a:r>
          </a:p>
        </p:txBody>
      </p:sp>
    </p:spTree>
    <p:extLst>
      <p:ext uri="{BB962C8B-B14F-4D97-AF65-F5344CB8AC3E}">
        <p14:creationId xmlns:p14="http://schemas.microsoft.com/office/powerpoint/2010/main" val="41846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utoUpdateAnimBg="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Text Box 3"/>
              <p:cNvSpPr txBox="1">
                <a:spLocks noChangeArrowheads="1"/>
              </p:cNvSpPr>
              <p:nvPr/>
            </p:nvSpPr>
            <p:spPr bwMode="auto">
              <a:xfrm>
                <a:off x="890132" y="697000"/>
                <a:ext cx="432047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輻射總功率</a:t>
                </a:r>
                <a14:m>
                  <m:oMath xmlns:m="http://schemas.openxmlformats.org/officeDocument/2006/math">
                    <m:r>
                      <a:rPr lang="en-US" altLang="zh-TW" sz="1800" b="0" i="0" smtClean="0">
                        <a:solidFill>
                          <a:srgbClr val="FF0000"/>
                        </a:solidFill>
                        <a:latin typeface="Cambria Math"/>
                      </a:rPr>
                      <m:t> </m:t>
                    </m:r>
                    <m:r>
                      <a:rPr lang="en-US" altLang="zh-TW" sz="1800" b="0" i="1" smtClean="0">
                        <a:solidFill>
                          <a:srgbClr val="FF0000"/>
                        </a:solidFill>
                        <a:latin typeface="Cambria Math"/>
                      </a:rPr>
                      <m:t>𝑃</m:t>
                    </m:r>
                  </m:oMath>
                </a14:m>
                <a:r>
                  <a:rPr lang="zh-TW" altLang="en-US" sz="1800" dirty="0">
                    <a:solidFill>
                      <a:srgbClr val="FF0000"/>
                    </a:solidFill>
                  </a:rPr>
                  <a:t>：單位時間的總輻射能量。</a:t>
                </a:r>
              </a:p>
            </p:txBody>
          </p:sp>
        </mc:Choice>
        <mc:Fallback xmlns="">
          <p:sp>
            <p:nvSpPr>
              <p:cNvPr id="6146" name="Text Box 3"/>
              <p:cNvSpPr txBox="1">
                <a:spLocks noRot="1" noChangeAspect="1" noMove="1" noResize="1" noEditPoints="1" noAdjustHandles="1" noChangeArrowheads="1" noChangeShapeType="1" noTextEdit="1"/>
              </p:cNvSpPr>
              <p:nvPr/>
            </p:nvSpPr>
            <p:spPr bwMode="auto">
              <a:xfrm>
                <a:off x="890132" y="697000"/>
                <a:ext cx="4320479" cy="369332"/>
              </a:xfrm>
              <a:prstGeom prst="rect">
                <a:avLst/>
              </a:prstGeom>
              <a:blipFill>
                <a:blip r:embed="rId2"/>
                <a:stretch>
                  <a:fillRect l="-117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150" name="文字方塊 12"/>
          <p:cNvSpPr txBox="1">
            <a:spLocks noChangeArrowheads="1"/>
          </p:cNvSpPr>
          <p:nvPr/>
        </p:nvSpPr>
        <p:spPr bwMode="auto">
          <a:xfrm>
            <a:off x="889934" y="277115"/>
            <a:ext cx="6192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首先解釋何謂一樣？熱幅射有兩個明顯可測量的特性：</a:t>
            </a:r>
          </a:p>
        </p:txBody>
      </p:sp>
      <p:pic>
        <p:nvPicPr>
          <p:cNvPr id="6153" name="Picture 16" descr="http://t2.gstatic.com/images?q=tbn:ANd9GcT6CWMQT7u-cX61oSIbeczGLNdy97xl1L5Krl7ugYod_58iX-qZRunNlgi8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464" y="697000"/>
            <a:ext cx="2220436" cy="166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 Box 5"/>
              <p:cNvSpPr txBox="1">
                <a:spLocks noChangeArrowheads="1"/>
              </p:cNvSpPr>
              <p:nvPr/>
            </p:nvSpPr>
            <p:spPr bwMode="auto">
              <a:xfrm>
                <a:off x="890132" y="2636912"/>
                <a:ext cx="324036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輻射功率的波長分布：</a:t>
                </a:r>
                <a14:m>
                  <m:oMath xmlns:m="http://schemas.openxmlformats.org/officeDocument/2006/math">
                    <m:r>
                      <a:rPr lang="en-US" altLang="zh-TW" sz="1800" i="1">
                        <a:solidFill>
                          <a:srgbClr val="FF0000"/>
                        </a:solidFill>
                        <a:latin typeface="Cambria Math"/>
                      </a:rPr>
                      <m:t>𝑃</m:t>
                    </m:r>
                    <m:r>
                      <a:rPr lang="en-US" altLang="zh-TW" sz="1800" b="0" i="1" smtClean="0">
                        <a:solidFill>
                          <a:srgbClr val="FF0000"/>
                        </a:solidFill>
                        <a:latin typeface="Cambria Math"/>
                      </a:rPr>
                      <m:t>(</m:t>
                    </m:r>
                    <m:r>
                      <a:rPr lang="zh-TW" altLang="en-US" sz="1800" b="0" i="1" smtClean="0">
                        <a:solidFill>
                          <a:srgbClr val="FF0000"/>
                        </a:solidFill>
                        <a:latin typeface="Cambria Math"/>
                      </a:rPr>
                      <m:t>𝜆</m:t>
                    </m:r>
                    <m:r>
                      <a:rPr lang="en-US" altLang="zh-TW" sz="1800" b="0" i="1" smtClean="0">
                        <a:solidFill>
                          <a:srgbClr val="FF0000"/>
                        </a:solidFill>
                        <a:latin typeface="Cambria Math"/>
                      </a:rPr>
                      <m:t>)</m:t>
                    </m:r>
                  </m:oMath>
                </a14:m>
                <a:endParaRPr lang="zh-TW" altLang="en-US" sz="1800" dirty="0">
                  <a:solidFill>
                    <a:srgbClr val="FF0000"/>
                  </a:solidFill>
                </a:endParaRPr>
              </a:p>
            </p:txBody>
          </p:sp>
        </mc:Choice>
        <mc:Fallback xmlns="">
          <p:sp>
            <p:nvSpPr>
              <p:cNvPr id="10" name="Text Box 5"/>
              <p:cNvSpPr txBox="1">
                <a:spLocks noRot="1" noChangeAspect="1" noMove="1" noResize="1" noEditPoints="1" noAdjustHandles="1" noChangeArrowheads="1" noChangeShapeType="1" noTextEdit="1"/>
              </p:cNvSpPr>
              <p:nvPr/>
            </p:nvSpPr>
            <p:spPr bwMode="auto">
              <a:xfrm>
                <a:off x="890132" y="2636912"/>
                <a:ext cx="3240360" cy="369332"/>
              </a:xfrm>
              <a:prstGeom prst="rect">
                <a:avLst/>
              </a:prstGeom>
              <a:blipFill>
                <a:blip r:embed="rId4"/>
                <a:stretch>
                  <a:fillRect l="-156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1" name="Picture 2" descr="http://1.bp.blogspot.com/-9gBQsrG17oU/Tqqd_qNS2zI/AAAAAAAAKyE/gCQ-36XyB4o/s1600/FG04_07.jpg"/>
          <p:cNvPicPr>
            <a:picLocks noChangeAspect="1" noChangeArrowheads="1"/>
          </p:cNvPicPr>
          <p:nvPr/>
        </p:nvPicPr>
        <p:blipFill rotWithShape="1">
          <a:blip r:embed="rId5">
            <a:extLst>
              <a:ext uri="{28A0092B-C50C-407E-A947-70E740481C1C}">
                <a14:useLocalDpi xmlns:a14="http://schemas.microsoft.com/office/drawing/2010/main" val="0"/>
              </a:ext>
            </a:extLst>
          </a:blip>
          <a:srcRect l="35726" t="31775" b="4312"/>
          <a:stretch/>
        </p:blipFill>
        <p:spPr bwMode="auto">
          <a:xfrm>
            <a:off x="4067944" y="2636912"/>
            <a:ext cx="3734956" cy="302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786676" y="2636912"/>
            <a:ext cx="12961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274508" y="2636912"/>
            <a:ext cx="107173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890132" y="5716357"/>
            <a:ext cx="6422975" cy="369332"/>
          </a:xfrm>
          <a:prstGeom prst="rect">
            <a:avLst/>
          </a:prstGeom>
          <a:noFill/>
        </p:spPr>
        <p:txBody>
          <a:bodyPr wrap="square" rtlCol="0">
            <a:spAutoFit/>
          </a:bodyPr>
          <a:lstStyle/>
          <a:p>
            <a:r>
              <a:rPr lang="zh-TW" altLang="en-US" dirty="0"/>
              <a:t>就以上兩個特性而言，所有同溫度的黑體輻射都是一模一樣！</a:t>
            </a:r>
          </a:p>
        </p:txBody>
      </p:sp>
      <mc:AlternateContent xmlns:mc="http://schemas.openxmlformats.org/markup-compatibility/2006" xmlns:a14="http://schemas.microsoft.com/office/drawing/2010/main">
        <mc:Choice Requires="a14">
          <p:sp>
            <p:nvSpPr>
              <p:cNvPr id="4" name="文字方塊 3"/>
              <p:cNvSpPr txBox="1"/>
              <p:nvPr/>
            </p:nvSpPr>
            <p:spPr>
              <a:xfrm>
                <a:off x="962140" y="1124744"/>
                <a:ext cx="933332" cy="6127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r>
                            <a:rPr lang="en-US" altLang="zh-TW" b="0" i="1" smtClean="0">
                              <a:latin typeface="Cambria Math"/>
                              <a:ea typeface="Cambria Math"/>
                            </a:rPr>
                            <m:t>∆</m:t>
                          </m:r>
                          <m:r>
                            <a:rPr lang="en-US" altLang="zh-TW" b="0" i="1" smtClean="0">
                              <a:latin typeface="Cambria Math"/>
                              <a:ea typeface="Cambria Math"/>
                            </a:rPr>
                            <m:t>𝑡</m:t>
                          </m:r>
                        </m:den>
                      </m:f>
                    </m:oMath>
                  </m:oMathPara>
                </a14:m>
                <a:endParaRPr lang="zh-TW" altLang="en-US" i="1"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962140" y="1124744"/>
                <a:ext cx="933332" cy="612732"/>
              </a:xfrm>
              <a:prstGeom prst="rect">
                <a:avLst/>
              </a:prstGeom>
              <a:blipFill>
                <a:blip r:embed="rId6"/>
                <a:stretch>
                  <a:fillRect b="-408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2F849E0A-D4E1-1F61-ED70-DBB856B653B2}"/>
              </a:ext>
            </a:extLst>
          </p:cNvPr>
          <p:cNvSpPr txBox="1"/>
          <p:nvPr/>
        </p:nvSpPr>
        <p:spPr>
          <a:xfrm>
            <a:off x="908184" y="6161000"/>
            <a:ext cx="4572000" cy="369332"/>
          </a:xfrm>
          <a:prstGeom prst="rect">
            <a:avLst/>
          </a:prstGeom>
          <a:noFill/>
        </p:spPr>
        <p:txBody>
          <a:bodyPr wrap="square">
            <a:spAutoFit/>
          </a:bodyPr>
          <a:lstStyle/>
          <a:p>
            <a:r>
              <a:rPr lang="zh-TW" altLang="en-US" sz="1800" dirty="0"/>
              <a:t>一定溫度下黑體輻射只有一種！</a:t>
            </a:r>
            <a:endParaRPr lang="en-US" dirty="0"/>
          </a:p>
        </p:txBody>
      </p:sp>
    </p:spTree>
    <p:extLst>
      <p:ext uri="{BB962C8B-B14F-4D97-AF65-F5344CB8AC3E}">
        <p14:creationId xmlns:p14="http://schemas.microsoft.com/office/powerpoint/2010/main" val="310655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3" grpId="0" animBg="1"/>
      <p:bldP spid="9"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AF8AF-63B6-97C6-E3D0-ADC7832FF19A}"/>
            </a:ext>
          </a:extLst>
        </p:cNvPr>
        <p:cNvGrpSpPr/>
        <p:nvPr/>
      </p:nvGrpSpPr>
      <p:grpSpPr>
        <a:xfrm>
          <a:off x="0" y="0"/>
          <a:ext cx="0" cy="0"/>
          <a:chOff x="0" y="0"/>
          <a:chExt cx="0" cy="0"/>
        </a:xfrm>
      </p:grpSpPr>
      <p:sp>
        <p:nvSpPr>
          <p:cNvPr id="4099" name="Text Box 4">
            <a:extLst>
              <a:ext uri="{FF2B5EF4-FFF2-40B4-BE49-F238E27FC236}">
                <a16:creationId xmlns:a16="http://schemas.microsoft.com/office/drawing/2014/main" id="{E6B1F5A8-0370-E9B0-7198-754A58E2E4E5}"/>
              </a:ext>
            </a:extLst>
          </p:cNvPr>
          <p:cNvSpPr txBox="1">
            <a:spLocks noChangeArrowheads="1"/>
          </p:cNvSpPr>
          <p:nvPr/>
        </p:nvSpPr>
        <p:spPr bwMode="auto">
          <a:xfrm>
            <a:off x="1169876" y="578809"/>
            <a:ext cx="77226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要證明黑體輻射只有一種，還要介紹一個角色：空腔輻射</a:t>
            </a:r>
            <a:r>
              <a:rPr lang="en-US" altLang="zh-TW" sz="1800" dirty="0">
                <a:solidFill>
                  <a:srgbClr val="FF0000"/>
                </a:solidFill>
                <a:latin typeface="+mn-lt"/>
              </a:rPr>
              <a:t>Cavity Radiation</a:t>
            </a:r>
            <a:r>
              <a:rPr lang="zh-TW" altLang="en-US" sz="1800" dirty="0">
                <a:solidFill>
                  <a:srgbClr val="FF0000"/>
                </a:solidFill>
                <a:latin typeface="+mn-lt"/>
              </a:rPr>
              <a:t>。</a:t>
            </a:r>
          </a:p>
        </p:txBody>
      </p:sp>
      <p:pic>
        <p:nvPicPr>
          <p:cNvPr id="4100" name="Picture 5" descr="D:\Dropbox\Documents\課程\YoungTextBook\Images\Chapter39\A_Images\A_Figures_and_Photos\39_30_Figure.jpg">
            <a:extLst>
              <a:ext uri="{FF2B5EF4-FFF2-40B4-BE49-F238E27FC236}">
                <a16:creationId xmlns:a16="http://schemas.microsoft.com/office/drawing/2014/main" id="{8FE196B6-D683-D8FD-7974-D0138E8567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640"/>
          <a:stretch/>
        </p:blipFill>
        <p:spPr bwMode="auto">
          <a:xfrm>
            <a:off x="2771800" y="1192257"/>
            <a:ext cx="3744912" cy="305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AF24AE1-8E79-5E89-AEBD-DDD9328F8869}"/>
              </a:ext>
            </a:extLst>
          </p:cNvPr>
          <p:cNvSpPr txBox="1"/>
          <p:nvPr/>
        </p:nvSpPr>
        <p:spPr>
          <a:xfrm>
            <a:off x="1144047" y="4941168"/>
            <a:ext cx="7999953" cy="369332"/>
          </a:xfrm>
          <a:prstGeom prst="rect">
            <a:avLst/>
          </a:prstGeom>
          <a:noFill/>
        </p:spPr>
        <p:txBody>
          <a:bodyPr wrap="square" rtlCol="0">
            <a:spAutoFit/>
          </a:bodyPr>
          <a:lstStyle/>
          <a:p>
            <a:r>
              <a:rPr lang="en-GB" dirty="0" err="1"/>
              <a:t>電磁波</a:t>
            </a:r>
            <a:r>
              <a:rPr lang="en-TW" sz="1800"/>
              <a:t>透過小洞進入</a:t>
            </a:r>
            <a:r>
              <a:rPr lang="en-GB" sz="1800" dirty="0" err="1"/>
              <a:t>空腔</a:t>
            </a:r>
            <a:r>
              <a:rPr lang="en-TW" sz="1800"/>
              <a:t>後，</a:t>
            </a:r>
            <a:r>
              <a:rPr lang="en-GB" sz="1800" dirty="0" err="1"/>
              <a:t>洞很小，</a:t>
            </a:r>
            <a:r>
              <a:rPr lang="en-GB" dirty="0" err="1"/>
              <a:t>電磁波</a:t>
            </a:r>
            <a:r>
              <a:rPr lang="en-TW" sz="1800"/>
              <a:t>在</a:t>
            </a:r>
            <a:r>
              <a:rPr lang="en-GB" sz="1800" dirty="0" err="1"/>
              <a:t>空腔內來回反射、也被吸收</a:t>
            </a:r>
            <a:r>
              <a:rPr lang="en-TW" sz="1800"/>
              <a:t>。</a:t>
            </a:r>
            <a:endParaRPr lang="en-TW" sz="18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F66FC81-C059-3D1C-8C82-5E03DC815E06}"/>
                  </a:ext>
                </a:extLst>
              </p:cNvPr>
              <p:cNvSpPr txBox="1"/>
              <p:nvPr/>
            </p:nvSpPr>
            <p:spPr>
              <a:xfrm>
                <a:off x="1144048" y="5369110"/>
                <a:ext cx="7290556" cy="369332"/>
              </a:xfrm>
              <a:prstGeom prst="rect">
                <a:avLst/>
              </a:prstGeom>
              <a:noFill/>
            </p:spPr>
            <p:txBody>
              <a:bodyPr wrap="square" rtlCol="0">
                <a:spAutoFit/>
              </a:bodyPr>
              <a:lstStyle/>
              <a:p>
                <a:r>
                  <a:rPr lang="en-TW" sz="1800"/>
                  <a:t>在</a:t>
                </a:r>
                <a:r>
                  <a:rPr lang="en-GB" sz="1800" dirty="0" err="1"/>
                  <a:t>空腔</a:t>
                </a:r>
                <a:r>
                  <a:rPr lang="en-TW" sz="1800"/>
                  <a:t>裡面待夠久，</a:t>
                </a:r>
                <a:r>
                  <a:rPr lang="en-GB" sz="1800" dirty="0" err="1"/>
                  <a:t>電磁波會</a:t>
                </a:r>
                <a:r>
                  <a:rPr lang="en-TW" sz="1800"/>
                  <a:t>與</a:t>
                </a:r>
                <a:r>
                  <a:rPr lang="en-GB" dirty="0" err="1"/>
                  <a:t>溫度為</a:t>
                </a:r>
                <a14:m>
                  <m:oMath xmlns:m="http://schemas.openxmlformats.org/officeDocument/2006/math">
                    <m:r>
                      <a:rPr lang="en-US" b="0" i="1" smtClean="0">
                        <a:latin typeface="Cambria Math" panose="02040503050406030204" pitchFamily="18" charset="0"/>
                      </a:rPr>
                      <m:t>𝑇</m:t>
                    </m:r>
                  </m:oMath>
                </a14:m>
                <a:r>
                  <a:rPr lang="en-GB" sz="1800" dirty="0"/>
                  <a:t>的</a:t>
                </a:r>
                <a:r>
                  <a:rPr lang="en-TW" sz="1800" dirty="0"/>
                  <a:t>器壁達成熱平衡。</a:t>
                </a:r>
              </a:p>
            </p:txBody>
          </p:sp>
        </mc:Choice>
        <mc:Fallback xmlns="">
          <p:sp>
            <p:nvSpPr>
              <p:cNvPr id="3" name="TextBox 2">
                <a:extLst>
                  <a:ext uri="{FF2B5EF4-FFF2-40B4-BE49-F238E27FC236}">
                    <a16:creationId xmlns:a16="http://schemas.microsoft.com/office/drawing/2014/main" id="{DF66FC81-C059-3D1C-8C82-5E03DC815E06}"/>
                  </a:ext>
                </a:extLst>
              </p:cNvPr>
              <p:cNvSpPr txBox="1">
                <a:spLocks noRot="1" noChangeAspect="1" noMove="1" noResize="1" noEditPoints="1" noAdjustHandles="1" noChangeArrowheads="1" noChangeShapeType="1" noTextEdit="1"/>
              </p:cNvSpPr>
              <p:nvPr/>
            </p:nvSpPr>
            <p:spPr>
              <a:xfrm>
                <a:off x="1144048" y="5369110"/>
                <a:ext cx="7290556" cy="369332"/>
              </a:xfrm>
              <a:prstGeom prst="rect">
                <a:avLst/>
              </a:prstGeom>
              <a:blipFill>
                <a:blip r:embed="rId3"/>
                <a:stretch>
                  <a:fillRect l="-870"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31A7828-4F69-D23D-1CA6-B54449D98816}"/>
                  </a:ext>
                </a:extLst>
              </p:cNvPr>
              <p:cNvSpPr txBox="1"/>
              <p:nvPr/>
            </p:nvSpPr>
            <p:spPr>
              <a:xfrm>
                <a:off x="1144048" y="5797052"/>
                <a:ext cx="5994412" cy="369332"/>
              </a:xfrm>
              <a:prstGeom prst="rect">
                <a:avLst/>
              </a:prstGeom>
              <a:noFill/>
            </p:spPr>
            <p:txBody>
              <a:bodyPr wrap="square" rtlCol="0">
                <a:spAutoFit/>
              </a:bodyPr>
              <a:lstStyle/>
              <a:p>
                <a:r>
                  <a:rPr lang="en-TW" sz="1800"/>
                  <a:t>形成一</a:t>
                </a:r>
                <a:r>
                  <a:rPr lang="en-GB" dirty="0" err="1"/>
                  <a:t>缸處於特定狀態、溫度為</a:t>
                </a:r>
                <a14:m>
                  <m:oMath xmlns:m="http://schemas.openxmlformats.org/officeDocument/2006/math">
                    <m:r>
                      <a:rPr lang="en-US" b="0" i="1" smtClean="0">
                        <a:latin typeface="Cambria Math" panose="02040503050406030204" pitchFamily="18" charset="0"/>
                      </a:rPr>
                      <m:t>𝑇</m:t>
                    </m:r>
                  </m:oMath>
                </a14:m>
                <a:r>
                  <a:rPr lang="en-GB" dirty="0" err="1"/>
                  <a:t>的</a:t>
                </a:r>
                <a:r>
                  <a:rPr lang="en-GB" sz="1800" dirty="0" err="1"/>
                  <a:t>電磁波</a:t>
                </a:r>
                <a:r>
                  <a:rPr lang="en-TW" sz="1800"/>
                  <a:t>！</a:t>
                </a:r>
                <a:endParaRPr lang="en-TW" sz="1800" dirty="0"/>
              </a:p>
            </p:txBody>
          </p:sp>
        </mc:Choice>
        <mc:Fallback xmlns="">
          <p:sp>
            <p:nvSpPr>
              <p:cNvPr id="4" name="TextBox 3">
                <a:extLst>
                  <a:ext uri="{FF2B5EF4-FFF2-40B4-BE49-F238E27FC236}">
                    <a16:creationId xmlns:a16="http://schemas.microsoft.com/office/drawing/2014/main" id="{331A7828-4F69-D23D-1CA6-B54449D98816}"/>
                  </a:ext>
                </a:extLst>
              </p:cNvPr>
              <p:cNvSpPr txBox="1">
                <a:spLocks noRot="1" noChangeAspect="1" noMove="1" noResize="1" noEditPoints="1" noAdjustHandles="1" noChangeArrowheads="1" noChangeShapeType="1" noTextEdit="1"/>
              </p:cNvSpPr>
              <p:nvPr/>
            </p:nvSpPr>
            <p:spPr>
              <a:xfrm>
                <a:off x="1144048" y="5797052"/>
                <a:ext cx="5994412" cy="369332"/>
              </a:xfrm>
              <a:prstGeom prst="rect">
                <a:avLst/>
              </a:prstGeom>
              <a:blipFill>
                <a:blip r:embed="rId4"/>
                <a:stretch>
                  <a:fillRect l="-1057" t="-6667" b="-2333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C7CBCFE-BAAA-2EBB-8D7F-FE1D263F5677}"/>
              </a:ext>
            </a:extLst>
          </p:cNvPr>
          <p:cNvSpPr txBox="1"/>
          <p:nvPr/>
        </p:nvSpPr>
        <p:spPr>
          <a:xfrm>
            <a:off x="1140820" y="4513226"/>
            <a:ext cx="4572000" cy="369332"/>
          </a:xfrm>
          <a:prstGeom prst="rect">
            <a:avLst/>
          </a:prstGeom>
          <a:noFill/>
        </p:spPr>
        <p:txBody>
          <a:bodyPr wrap="square">
            <a:spAutoFit/>
          </a:bodyPr>
          <a:lstStyle/>
          <a:p>
            <a:r>
              <a:rPr lang="en-GB" sz="1800" dirty="0" err="1"/>
              <a:t>考慮有一個</a:t>
            </a:r>
            <a:r>
              <a:rPr lang="en-TW" sz="1800"/>
              <a:t>小洞</a:t>
            </a:r>
            <a:r>
              <a:rPr lang="en-GB" sz="1800" dirty="0" err="1"/>
              <a:t>的空腔</a:t>
            </a:r>
            <a:r>
              <a:rPr lang="en-GB" sz="1800" dirty="0"/>
              <a:t>。</a:t>
            </a:r>
            <a:endParaRPr lang="en-US" dirty="0"/>
          </a:p>
        </p:txBody>
      </p:sp>
    </p:spTree>
    <p:extLst>
      <p:ext uri="{BB962C8B-B14F-4D97-AF65-F5344CB8AC3E}">
        <p14:creationId xmlns:p14="http://schemas.microsoft.com/office/powerpoint/2010/main" val="2876042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vity Type Blackbody Furnace/Blackbody Radiation Calibration">
            <a:extLst>
              <a:ext uri="{FF2B5EF4-FFF2-40B4-BE49-F238E27FC236}">
                <a16:creationId xmlns:a16="http://schemas.microsoft.com/office/drawing/2014/main" id="{0205223A-6AE6-F63D-61ED-B23AFFFD7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397" y="2842823"/>
            <a:ext cx="2832128" cy="2832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ox with a round hole in it&#10;&#10;AI-generated content may be incorrect.">
            <a:extLst>
              <a:ext uri="{FF2B5EF4-FFF2-40B4-BE49-F238E27FC236}">
                <a16:creationId xmlns:a16="http://schemas.microsoft.com/office/drawing/2014/main" id="{EEEA696E-3B15-E2DE-5062-3B3FF56A4803}"/>
              </a:ext>
            </a:extLst>
          </p:cNvPr>
          <p:cNvPicPr>
            <a:picLocks noChangeAspect="1"/>
          </p:cNvPicPr>
          <p:nvPr/>
        </p:nvPicPr>
        <p:blipFill>
          <a:blip r:embed="rId3">
            <a:extLst>
              <a:ext uri="{28A0092B-C50C-407E-A947-70E740481C1C}">
                <a14:useLocalDpi xmlns:a14="http://schemas.microsoft.com/office/drawing/2010/main" val="0"/>
              </a:ext>
            </a:extLst>
          </a:blip>
          <a:srcRect l="8211" t="8467"/>
          <a:stretch/>
        </p:blipFill>
        <p:spPr>
          <a:xfrm>
            <a:off x="5204650" y="199358"/>
            <a:ext cx="2638024" cy="3401616"/>
          </a:xfrm>
          <a:prstGeom prst="rect">
            <a:avLst/>
          </a:prstGeom>
        </p:spPr>
      </p:pic>
      <p:pic>
        <p:nvPicPr>
          <p:cNvPr id="5" name="Picture 4" descr="A screenshot of a cell phone&#10;&#10;AI-generated content may be incorrect.">
            <a:extLst>
              <a:ext uri="{FF2B5EF4-FFF2-40B4-BE49-F238E27FC236}">
                <a16:creationId xmlns:a16="http://schemas.microsoft.com/office/drawing/2014/main" id="{0969FC9A-BCF1-5532-72C3-67FC39D198FE}"/>
              </a:ext>
            </a:extLst>
          </p:cNvPr>
          <p:cNvPicPr>
            <a:picLocks noChangeAspect="1"/>
          </p:cNvPicPr>
          <p:nvPr/>
        </p:nvPicPr>
        <p:blipFill>
          <a:blip r:embed="rId4">
            <a:extLst>
              <a:ext uri="{28A0092B-C50C-407E-A947-70E740481C1C}">
                <a14:useLocalDpi xmlns:a14="http://schemas.microsoft.com/office/drawing/2010/main" val="0"/>
              </a:ext>
            </a:extLst>
          </a:blip>
          <a:srcRect l="22235" t="9005" r="13840" b="25008"/>
          <a:stretch/>
        </p:blipFill>
        <p:spPr>
          <a:xfrm>
            <a:off x="5204650" y="3622203"/>
            <a:ext cx="2630674" cy="2234918"/>
          </a:xfrm>
          <a:prstGeom prst="rect">
            <a:avLst/>
          </a:prstGeom>
        </p:spPr>
      </p:pic>
      <p:sp>
        <p:nvSpPr>
          <p:cNvPr id="2" name="TextBox 1">
            <a:extLst>
              <a:ext uri="{FF2B5EF4-FFF2-40B4-BE49-F238E27FC236}">
                <a16:creationId xmlns:a16="http://schemas.microsoft.com/office/drawing/2014/main" id="{5EC22875-C45E-0252-98E7-CD18ED392C30}"/>
              </a:ext>
            </a:extLst>
          </p:cNvPr>
          <p:cNvSpPr txBox="1"/>
          <p:nvPr/>
        </p:nvSpPr>
        <p:spPr>
          <a:xfrm>
            <a:off x="1170876" y="5878033"/>
            <a:ext cx="7056784" cy="369332"/>
          </a:xfrm>
          <a:prstGeom prst="rect">
            <a:avLst/>
          </a:prstGeom>
          <a:noFill/>
        </p:spPr>
        <p:txBody>
          <a:bodyPr wrap="square" rtlCol="0">
            <a:spAutoFit/>
          </a:bodyPr>
          <a:lstStyle/>
          <a:p>
            <a:r>
              <a:rPr lang="en-US" sz="1800" dirty="0" err="1"/>
              <a:t>這缸</a:t>
            </a:r>
            <a:r>
              <a:rPr lang="en-GB" sz="1800" dirty="0" err="1"/>
              <a:t>輻射也會些許從小洞放射出來，從外面觀測，就稱為</a:t>
            </a:r>
            <a:r>
              <a:rPr lang="en-GB" sz="1800" dirty="0" err="1">
                <a:solidFill>
                  <a:srgbClr val="FF0000"/>
                </a:solidFill>
              </a:rPr>
              <a:t>空腔輻射</a:t>
            </a:r>
            <a:r>
              <a:rPr lang="en-TW" sz="1800"/>
              <a:t>！</a:t>
            </a:r>
            <a:endParaRPr lang="en-TW" sz="18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323054-0764-338C-C5C8-05911728187C}"/>
                  </a:ext>
                </a:extLst>
              </p:cNvPr>
              <p:cNvSpPr txBox="1"/>
              <p:nvPr/>
            </p:nvSpPr>
            <p:spPr>
              <a:xfrm>
                <a:off x="1170876" y="6268277"/>
                <a:ext cx="7056784" cy="369332"/>
              </a:xfrm>
              <a:prstGeom prst="rect">
                <a:avLst/>
              </a:prstGeom>
              <a:noFill/>
            </p:spPr>
            <p:txBody>
              <a:bodyPr wrap="square" rtlCol="0">
                <a:spAutoFit/>
              </a:bodyPr>
              <a:lstStyle/>
              <a:p>
                <a:r>
                  <a:rPr lang="en-GB" sz="1800" dirty="0" err="1"/>
                  <a:t>意思是：空腔輻射就是空腔內</a:t>
                </a:r>
                <a:r>
                  <a:rPr lang="en-GB" dirty="0" err="1"/>
                  <a:t>溫度為</a:t>
                </a:r>
                <a14:m>
                  <m:oMath xmlns:m="http://schemas.openxmlformats.org/officeDocument/2006/math">
                    <m:r>
                      <a:rPr lang="en-US" b="0" i="1" smtClean="0">
                        <a:latin typeface="Cambria Math" panose="02040503050406030204" pitchFamily="18" charset="0"/>
                      </a:rPr>
                      <m:t>𝑇</m:t>
                    </m:r>
                  </m:oMath>
                </a14:m>
                <a:r>
                  <a:rPr lang="en-GB" dirty="0" err="1"/>
                  <a:t>的</a:t>
                </a:r>
                <a:r>
                  <a:rPr lang="en-GB" sz="1800" dirty="0" err="1"/>
                  <a:t>電磁波的一份樣本</a:t>
                </a:r>
                <a:r>
                  <a:rPr lang="en-GB" sz="1800" dirty="0" err="1">
                    <a:latin typeface="+mj-lt"/>
                  </a:rPr>
                  <a:t>sample</a:t>
                </a:r>
                <a:r>
                  <a:rPr lang="en-TW" sz="1800"/>
                  <a:t>！</a:t>
                </a:r>
                <a:endParaRPr lang="en-TW" sz="1800" dirty="0"/>
              </a:p>
            </p:txBody>
          </p:sp>
        </mc:Choice>
        <mc:Fallback xmlns="">
          <p:sp>
            <p:nvSpPr>
              <p:cNvPr id="4" name="TextBox 3">
                <a:extLst>
                  <a:ext uri="{FF2B5EF4-FFF2-40B4-BE49-F238E27FC236}">
                    <a16:creationId xmlns:a16="http://schemas.microsoft.com/office/drawing/2014/main" id="{E0323054-0764-338C-C5C8-05911728187C}"/>
                  </a:ext>
                </a:extLst>
              </p:cNvPr>
              <p:cNvSpPr txBox="1">
                <a:spLocks noRot="1" noChangeAspect="1" noMove="1" noResize="1" noEditPoints="1" noAdjustHandles="1" noChangeArrowheads="1" noChangeShapeType="1" noTextEdit="1"/>
              </p:cNvSpPr>
              <p:nvPr/>
            </p:nvSpPr>
            <p:spPr>
              <a:xfrm>
                <a:off x="1170876" y="6268277"/>
                <a:ext cx="7056784" cy="369332"/>
              </a:xfrm>
              <a:prstGeom prst="rect">
                <a:avLst/>
              </a:prstGeom>
              <a:blipFill>
                <a:blip r:embed="rId5"/>
                <a:stretch>
                  <a:fillRect l="-719" t="-6667" b="-2333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16390A9-7F6B-2EEE-8A73-A5E8586EC638}"/>
              </a:ext>
            </a:extLst>
          </p:cNvPr>
          <p:cNvPicPr>
            <a:picLocks noChangeAspect="1"/>
          </p:cNvPicPr>
          <p:nvPr/>
        </p:nvPicPr>
        <p:blipFill>
          <a:blip r:embed="rId6"/>
          <a:stretch>
            <a:fillRect/>
          </a:stretch>
        </p:blipFill>
        <p:spPr>
          <a:xfrm>
            <a:off x="1582396" y="295868"/>
            <a:ext cx="2832128" cy="2042215"/>
          </a:xfrm>
          <a:prstGeom prst="rect">
            <a:avLst/>
          </a:prstGeom>
        </p:spPr>
      </p:pic>
      <p:cxnSp>
        <p:nvCxnSpPr>
          <p:cNvPr id="8" name="Straight Arrow Connector 7">
            <a:extLst>
              <a:ext uri="{FF2B5EF4-FFF2-40B4-BE49-F238E27FC236}">
                <a16:creationId xmlns:a16="http://schemas.microsoft.com/office/drawing/2014/main" id="{58C73FDF-8692-A92D-9517-3044D0C450C5}"/>
              </a:ext>
            </a:extLst>
          </p:cNvPr>
          <p:cNvCxnSpPr/>
          <p:nvPr/>
        </p:nvCxnSpPr>
        <p:spPr>
          <a:xfrm>
            <a:off x="3347864" y="1231973"/>
            <a:ext cx="360040" cy="85002"/>
          </a:xfrm>
          <a:prstGeom prst="straightConnector1">
            <a:avLst/>
          </a:prstGeom>
          <a:ln w="41275">
            <a:solidFill>
              <a:srgbClr val="00B0F0"/>
            </a:solidFill>
            <a:tailEnd type="stealt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322397-330F-E71E-CE2E-E3CB792982B6}"/>
              </a:ext>
            </a:extLst>
          </p:cNvPr>
          <p:cNvSpPr/>
          <p:nvPr/>
        </p:nvSpPr>
        <p:spPr>
          <a:xfrm rot="757386">
            <a:off x="3746584" y="1219849"/>
            <a:ext cx="360040" cy="210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239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54041" y="6237312"/>
            <a:ext cx="3366120" cy="553998"/>
          </a:xfrm>
          <a:prstGeom prst="rect">
            <a:avLst/>
          </a:prstGeom>
        </p:spPr>
        <p:txBody>
          <a:bodyPr wrap="square">
            <a:spAutoFit/>
          </a:bodyPr>
          <a:lstStyle/>
          <a:p>
            <a:r>
              <a:rPr lang="en-US" altLang="zh-TW" sz="1200" dirty="0" err="1"/>
              <a:t>Noesis</a:t>
            </a:r>
            <a:r>
              <a:rPr lang="zh-TW" altLang="en-US" sz="1200" dirty="0"/>
              <a:t> </a:t>
            </a:r>
            <a:r>
              <a:rPr lang="en-US" altLang="zh-TW" sz="1200" b="1" dirty="0"/>
              <a:t>The Journal of the Mega Society</a:t>
            </a:r>
            <a:r>
              <a:rPr lang="en-US" altLang="zh-TW" b="1" dirty="0"/>
              <a:t>	</a:t>
            </a:r>
          </a:p>
        </p:txBody>
      </p:sp>
      <p:pic>
        <p:nvPicPr>
          <p:cNvPr id="126980" name="Picture 4" descr="\\psf\Home\Downloads\image0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497145"/>
            <a:ext cx="2585763" cy="2502979"/>
          </a:xfrm>
          <a:prstGeom prst="rect">
            <a:avLst/>
          </a:prstGeom>
          <a:solidFill>
            <a:schemeClr val="bg1"/>
          </a:solidFill>
          <a:ln w="0">
            <a:solidFill>
              <a:schemeClr val="tx1"/>
            </a:solidFill>
          </a:ln>
        </p:spPr>
      </p:pic>
      <mc:AlternateContent xmlns:mc="http://schemas.openxmlformats.org/markup-compatibility/2006" xmlns:a14="http://schemas.microsoft.com/office/drawing/2010/main">
        <mc:Choice Requires="a14">
          <p:sp>
            <p:nvSpPr>
              <p:cNvPr id="7" name="Text Box 3"/>
              <p:cNvSpPr txBox="1">
                <a:spLocks noChangeArrowheads="1"/>
              </p:cNvSpPr>
              <p:nvPr/>
            </p:nvSpPr>
            <p:spPr bwMode="auto">
              <a:xfrm>
                <a:off x="899592" y="5301208"/>
                <a:ext cx="806489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chemeClr val="tx1"/>
                    </a:solidFill>
                  </a:rPr>
                  <a:t>我要證明：</a:t>
                </a:r>
                <a:r>
                  <a:rPr lang="zh-TW" altLang="en-US" sz="1800" dirty="0">
                    <a:solidFill>
                      <a:srgbClr val="FF0000"/>
                    </a:solidFill>
                  </a:rPr>
                  <a:t>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的空腔輻射，及溫度為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的黑體之輻射完全相同！</a:t>
                </a:r>
                <a:endParaRPr lang="zh-TW" altLang="en-US" sz="1800" dirty="0">
                  <a:solidFill>
                    <a:schemeClr val="tx1"/>
                  </a:solidFill>
                </a:endParaRPr>
              </a:p>
            </p:txBody>
          </p:sp>
        </mc:Choice>
        <mc:Fallback xmlns="">
          <p:sp>
            <p:nvSpPr>
              <p:cNvPr id="7" name="Text Box 3"/>
              <p:cNvSpPr txBox="1">
                <a:spLocks noRot="1" noChangeAspect="1" noMove="1" noResize="1" noEditPoints="1" noAdjustHandles="1" noChangeArrowheads="1" noChangeShapeType="1" noTextEdit="1"/>
              </p:cNvSpPr>
              <p:nvPr/>
            </p:nvSpPr>
            <p:spPr bwMode="auto">
              <a:xfrm>
                <a:off x="899592" y="5301208"/>
                <a:ext cx="8064896" cy="369332"/>
              </a:xfrm>
              <a:prstGeom prst="rect">
                <a:avLst/>
              </a:prstGeom>
              <a:blipFill>
                <a:blip r:embed="rId3"/>
                <a:stretch>
                  <a:fillRect l="-78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矩形 1">
            <a:extLst>
              <a:ext uri="{FF2B5EF4-FFF2-40B4-BE49-F238E27FC236}">
                <a16:creationId xmlns:a16="http://schemas.microsoft.com/office/drawing/2014/main" id="{AD2074A9-B4A8-B012-BE0D-F36F6CB3CB92}"/>
              </a:ext>
            </a:extLst>
          </p:cNvPr>
          <p:cNvSpPr/>
          <p:nvPr/>
        </p:nvSpPr>
        <p:spPr>
          <a:xfrm>
            <a:off x="5697532" y="2472822"/>
            <a:ext cx="2664297" cy="252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Picture 3" descr="\\psf\Home\Downloads\bkg3.gif">
            <a:extLst>
              <a:ext uri="{FF2B5EF4-FFF2-40B4-BE49-F238E27FC236}">
                <a16:creationId xmlns:a16="http://schemas.microsoft.com/office/drawing/2014/main" id="{56C77EFE-CBAD-6148-B45D-6C7DC5B10A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11" t="42884" r="54848" b="-1"/>
          <a:stretch/>
        </p:blipFill>
        <p:spPr bwMode="auto">
          <a:xfrm>
            <a:off x="5685010" y="2563800"/>
            <a:ext cx="2388787" cy="23330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eat4">
            <a:extLst>
              <a:ext uri="{FF2B5EF4-FFF2-40B4-BE49-F238E27FC236}">
                <a16:creationId xmlns:a16="http://schemas.microsoft.com/office/drawing/2014/main" id="{1F9906D6-53DA-1A85-955D-E9657307577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22" t="19014" r="62779" b="13586"/>
          <a:stretch/>
        </p:blipFill>
        <p:spPr bwMode="auto">
          <a:xfrm>
            <a:off x="6456950" y="3266651"/>
            <a:ext cx="973209" cy="8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C49B3A3-7B8C-335E-C790-CED3B4B0C9DF}"/>
              </a:ext>
            </a:extLst>
          </p:cNvPr>
          <p:cNvSpPr/>
          <p:nvPr/>
        </p:nvSpPr>
        <p:spPr>
          <a:xfrm>
            <a:off x="7614575" y="2536669"/>
            <a:ext cx="471743" cy="15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Left-right Arrow 9">
            <a:extLst>
              <a:ext uri="{FF2B5EF4-FFF2-40B4-BE49-F238E27FC236}">
                <a16:creationId xmlns:a16="http://schemas.microsoft.com/office/drawing/2014/main" id="{DC31007B-24C0-4378-A19D-D8D729DC994B}"/>
              </a:ext>
            </a:extLst>
          </p:cNvPr>
          <p:cNvSpPr/>
          <p:nvPr/>
        </p:nvSpPr>
        <p:spPr>
          <a:xfrm>
            <a:off x="4067944" y="3482675"/>
            <a:ext cx="936104" cy="360040"/>
          </a:xfrm>
          <a:prstGeom prst="lef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ell phone&#10;&#10;AI-generated content may be incorrect.">
            <a:extLst>
              <a:ext uri="{FF2B5EF4-FFF2-40B4-BE49-F238E27FC236}">
                <a16:creationId xmlns:a16="http://schemas.microsoft.com/office/drawing/2014/main" id="{C4E2509C-CC20-B622-3707-4495EAA8FE0F}"/>
              </a:ext>
            </a:extLst>
          </p:cNvPr>
          <p:cNvPicPr>
            <a:picLocks noChangeAspect="1"/>
          </p:cNvPicPr>
          <p:nvPr/>
        </p:nvPicPr>
        <p:blipFill>
          <a:blip r:embed="rId6">
            <a:extLst>
              <a:ext uri="{28A0092B-C50C-407E-A947-70E740481C1C}">
                <a14:useLocalDpi xmlns:a14="http://schemas.microsoft.com/office/drawing/2010/main" val="0"/>
              </a:ext>
            </a:extLst>
          </a:blip>
          <a:srcRect l="22235" t="9005" r="13840" b="25008"/>
          <a:stretch/>
        </p:blipFill>
        <p:spPr>
          <a:xfrm>
            <a:off x="1378658" y="963833"/>
            <a:ext cx="1627629" cy="1382770"/>
          </a:xfrm>
          <a:prstGeom prst="rect">
            <a:avLst/>
          </a:prstGeom>
        </p:spPr>
      </p:pic>
      <p:pic>
        <p:nvPicPr>
          <p:cNvPr id="4" name="Picture 16" descr="http://t2.gstatic.com/images?q=tbn:ANd9GcT6CWMQT7u-cX61oSIbeczGLNdy97xl1L5Krl7ugYod_58iX-qZRunNlgi8tA">
            <a:extLst>
              <a:ext uri="{FF2B5EF4-FFF2-40B4-BE49-F238E27FC236}">
                <a16:creationId xmlns:a16="http://schemas.microsoft.com/office/drawing/2014/main" id="{5EF957FA-C48C-CC0A-889A-88949311AC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6645" y="986825"/>
            <a:ext cx="1846070" cy="138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29773"/>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 2">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9549</TotalTime>
  <Words>1881</Words>
  <Application>Microsoft Macintosh PowerPoint</Application>
  <PresentationFormat>On-screen Show (4:3)</PresentationFormat>
  <Paragraphs>175</Paragraphs>
  <Slides>47</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3" baseType="lpstr">
      <vt:lpstr>Arial</vt:lpstr>
      <vt:lpstr>Calibri</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Chia-Hung Chang</dc:creator>
  <cp:lastModifiedBy>Chia-Hung Vincent Chang</cp:lastModifiedBy>
  <cp:revision>656</cp:revision>
  <cp:lastPrinted>2025-03-03T04:18:01Z</cp:lastPrinted>
  <dcterms:created xsi:type="dcterms:W3CDTF">2008-01-01T08:07:31Z</dcterms:created>
  <dcterms:modified xsi:type="dcterms:W3CDTF">2025-03-10T02:13:25Z</dcterms:modified>
</cp:coreProperties>
</file>