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61" r:id="rId3"/>
    <p:sldId id="353" r:id="rId4"/>
    <p:sldId id="510" r:id="rId5"/>
    <p:sldId id="356" r:id="rId6"/>
    <p:sldId id="433" r:id="rId7"/>
    <p:sldId id="434" r:id="rId8"/>
    <p:sldId id="522" r:id="rId9"/>
    <p:sldId id="521" r:id="rId10"/>
    <p:sldId id="524" r:id="rId11"/>
    <p:sldId id="523" r:id="rId12"/>
    <p:sldId id="288" r:id="rId13"/>
    <p:sldId id="406" r:id="rId14"/>
    <p:sldId id="435" r:id="rId15"/>
    <p:sldId id="389" r:id="rId16"/>
    <p:sldId id="390" r:id="rId17"/>
    <p:sldId id="458" r:id="rId18"/>
    <p:sldId id="511" r:id="rId19"/>
    <p:sldId id="442" r:id="rId20"/>
    <p:sldId id="525" r:id="rId21"/>
    <p:sldId id="478" r:id="rId22"/>
    <p:sldId id="446" r:id="rId23"/>
    <p:sldId id="443" r:id="rId24"/>
    <p:sldId id="527" r:id="rId25"/>
    <p:sldId id="447" r:id="rId26"/>
    <p:sldId id="444" r:id="rId27"/>
    <p:sldId id="445" r:id="rId28"/>
    <p:sldId id="402" r:id="rId29"/>
    <p:sldId id="436" r:id="rId30"/>
    <p:sldId id="395" r:id="rId31"/>
    <p:sldId id="289" r:id="rId32"/>
    <p:sldId id="396" r:id="rId33"/>
    <p:sldId id="423" r:id="rId34"/>
    <p:sldId id="437" r:id="rId35"/>
    <p:sldId id="410" r:id="rId36"/>
    <p:sldId id="465" r:id="rId37"/>
    <p:sldId id="464" r:id="rId38"/>
    <p:sldId id="399" r:id="rId39"/>
    <p:sldId id="383" r:id="rId40"/>
    <p:sldId id="449" r:id="rId41"/>
    <p:sldId id="450" r:id="rId42"/>
    <p:sldId id="382" r:id="rId43"/>
    <p:sldId id="294" r:id="rId44"/>
    <p:sldId id="295" r:id="rId45"/>
    <p:sldId id="414" r:id="rId46"/>
    <p:sldId id="291" r:id="rId47"/>
    <p:sldId id="452" r:id="rId48"/>
    <p:sldId id="484" r:id="rId49"/>
    <p:sldId id="296" r:id="rId50"/>
    <p:sldId id="384" r:id="rId51"/>
    <p:sldId id="485" r:id="rId52"/>
    <p:sldId id="486" r:id="rId53"/>
    <p:sldId id="487" r:id="rId54"/>
    <p:sldId id="488" r:id="rId55"/>
    <p:sldId id="489" r:id="rId56"/>
    <p:sldId id="490" r:id="rId57"/>
    <p:sldId id="416" r:id="rId58"/>
    <p:sldId id="505" r:id="rId59"/>
    <p:sldId id="501" r:id="rId60"/>
    <p:sldId id="500" r:id="rId61"/>
    <p:sldId id="504" r:id="rId62"/>
    <p:sldId id="502" r:id="rId63"/>
    <p:sldId id="297" r:id="rId64"/>
    <p:sldId id="506" r:id="rId65"/>
    <p:sldId id="481" r:id="rId66"/>
    <p:sldId id="482" r:id="rId67"/>
    <p:sldId id="393" r:id="rId68"/>
    <p:sldId id="499" r:id="rId69"/>
    <p:sldId id="503" r:id="rId70"/>
    <p:sldId id="412" r:id="rId71"/>
    <p:sldId id="528" r:id="rId72"/>
    <p:sldId id="520" r:id="rId73"/>
    <p:sldId id="516" r:id="rId74"/>
    <p:sldId id="298" r:id="rId75"/>
    <p:sldId id="417" r:id="rId76"/>
    <p:sldId id="299" r:id="rId77"/>
    <p:sldId id="497" r:id="rId78"/>
    <p:sldId id="498" r:id="rId79"/>
    <p:sldId id="514" r:id="rId80"/>
    <p:sldId id="336" r:id="rId81"/>
    <p:sldId id="513" r:id="rId82"/>
    <p:sldId id="512" r:id="rId83"/>
    <p:sldId id="300" r:id="rId84"/>
    <p:sldId id="426" r:id="rId85"/>
    <p:sldId id="310" r:id="rId86"/>
    <p:sldId id="418" r:id="rId87"/>
    <p:sldId id="301" r:id="rId88"/>
    <p:sldId id="473" r:id="rId89"/>
    <p:sldId id="311" r:id="rId90"/>
    <p:sldId id="302" r:id="rId91"/>
    <p:sldId id="304" r:id="rId92"/>
    <p:sldId id="303" r:id="rId93"/>
    <p:sldId id="427" r:id="rId94"/>
    <p:sldId id="428" r:id="rId95"/>
    <p:sldId id="429" r:id="rId96"/>
    <p:sldId id="431" r:id="rId97"/>
    <p:sldId id="430" r:id="rId98"/>
    <p:sldId id="432" r:id="rId99"/>
    <p:sldId id="472" r:id="rId100"/>
    <p:sldId id="387" r:id="rId101"/>
    <p:sldId id="459" r:id="rId102"/>
    <p:sldId id="471" r:id="rId103"/>
    <p:sldId id="468" r:id="rId104"/>
    <p:sldId id="469" r:id="rId105"/>
    <p:sldId id="441" r:id="rId106"/>
    <p:sldId id="438" r:id="rId107"/>
    <p:sldId id="460" r:id="rId108"/>
    <p:sldId id="461" r:id="rId109"/>
    <p:sldId id="495" r:id="rId110"/>
    <p:sldId id="496" r:id="rId111"/>
    <p:sldId id="474" r:id="rId112"/>
    <p:sldId id="475" r:id="rId113"/>
    <p:sldId id="494" r:id="rId114"/>
    <p:sldId id="491" r:id="rId115"/>
    <p:sldId id="492" r:id="rId116"/>
    <p:sldId id="493" r:id="rId117"/>
    <p:sldId id="509" r:id="rId118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0000"/>
    <a:srgbClr val="FFFA87"/>
    <a:srgbClr val="FFFFCC"/>
    <a:srgbClr val="33CC33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09" autoAdjust="0"/>
    <p:restoredTop sz="94882" autoAdjust="0"/>
  </p:normalViewPr>
  <p:slideViewPr>
    <p:cSldViewPr>
      <p:cViewPr varScale="1">
        <p:scale>
          <a:sx n="116" d="100"/>
          <a:sy n="116" d="100"/>
        </p:scale>
        <p:origin x="376" y="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23F6CC-7BD0-4FA9-BAD0-6581958EECD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0932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B4F436-5BBD-4F3E-BF37-4807A382013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37604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D65C26-5888-4CBC-A0CC-D42E82874B8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39839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C9B00D-C5A0-409E-962C-F7F9577A77F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5365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A4203C-6923-4E26-B0AC-655B0E58D0D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9558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470136-5E69-4047-BE7B-03423504754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74114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BE6328-D4B8-42E5-B599-39DE9F753C1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886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45DD7B-7965-4DF5-A648-8287F4A0301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0503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4DC011-BF26-45A6-9C7E-994CE9E852B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762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347626-B09B-48AD-8DAC-85D8555EF5C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59429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77114D-25D3-43C9-AE5E-938F68F62E1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9831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/>
            </a:lvl1pPr>
          </a:lstStyle>
          <a:p>
            <a:fld id="{E91EBD93-6032-4C78-90A2-30788D57033A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631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590.png"/><Relationship Id="rId12" Type="http://schemas.openxmlformats.org/officeDocument/2006/relationships/image" Target="../media/image190.pn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0.png"/><Relationship Id="rId11" Type="http://schemas.openxmlformats.org/officeDocument/2006/relationships/image" Target="../media/image189.png"/><Relationship Id="rId10" Type="http://schemas.openxmlformats.org/officeDocument/2006/relationships/image" Target="../media/image188.png"/><Relationship Id="rId4" Type="http://schemas.openxmlformats.org/officeDocument/2006/relationships/image" Target="../media/image188.wmf"/><Relationship Id="rId9" Type="http://schemas.openxmlformats.org/officeDocument/2006/relationships/image" Target="../media/image1611.png"/><Relationship Id="rId14" Type="http://schemas.openxmlformats.org/officeDocument/2006/relationships/image" Target="../media/image191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93.png"/><Relationship Id="rId12" Type="http://schemas.openxmlformats.org/officeDocument/2006/relationships/image" Target="../media/image197.pn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wmf"/><Relationship Id="rId11" Type="http://schemas.openxmlformats.org/officeDocument/2006/relationships/image" Target="../media/image196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90.wmf"/><Relationship Id="rId4" Type="http://schemas.openxmlformats.org/officeDocument/2006/relationships/image" Target="../media/image188.wmf"/><Relationship Id="rId9" Type="http://schemas.openxmlformats.org/officeDocument/2006/relationships/oleObject" Target="../embeddings/oleObject6.bin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0.pn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0.png"/><Relationship Id="rId5" Type="http://schemas.openxmlformats.org/officeDocument/2006/relationships/image" Target="../media/image198.png"/><Relationship Id="rId4" Type="http://schemas.openxmlformats.org/officeDocument/2006/relationships/image" Target="../media/image1660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05.wmf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wmf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216.wmf"/><Relationship Id="rId26" Type="http://schemas.openxmlformats.org/officeDocument/2006/relationships/image" Target="../media/image220.wmf"/><Relationship Id="rId3" Type="http://schemas.openxmlformats.org/officeDocument/2006/relationships/oleObject" Target="../embeddings/oleObject10.bin"/><Relationship Id="rId21" Type="http://schemas.openxmlformats.org/officeDocument/2006/relationships/oleObject" Target="../embeddings/oleObject19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213.wmf"/><Relationship Id="rId17" Type="http://schemas.openxmlformats.org/officeDocument/2006/relationships/oleObject" Target="../embeddings/oleObject17.bin"/><Relationship Id="rId25" Type="http://schemas.openxmlformats.org/officeDocument/2006/relationships/oleObject" Target="../embeddings/oleObject21.bin"/><Relationship Id="rId2" Type="http://schemas.openxmlformats.org/officeDocument/2006/relationships/image" Target="../media/image208.jpeg"/><Relationship Id="rId16" Type="http://schemas.openxmlformats.org/officeDocument/2006/relationships/image" Target="../media/image215.wmf"/><Relationship Id="rId20" Type="http://schemas.openxmlformats.org/officeDocument/2006/relationships/image" Target="../media/image217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wmf"/><Relationship Id="rId11" Type="http://schemas.openxmlformats.org/officeDocument/2006/relationships/oleObject" Target="../embeddings/oleObject14.bin"/><Relationship Id="rId24" Type="http://schemas.openxmlformats.org/officeDocument/2006/relationships/image" Target="../media/image219.wmf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6.bin"/><Relationship Id="rId23" Type="http://schemas.openxmlformats.org/officeDocument/2006/relationships/oleObject" Target="../embeddings/oleObject20.bin"/><Relationship Id="rId10" Type="http://schemas.openxmlformats.org/officeDocument/2006/relationships/image" Target="../media/image212.wmf"/><Relationship Id="rId19" Type="http://schemas.openxmlformats.org/officeDocument/2006/relationships/oleObject" Target="../embeddings/oleObject18.bin"/><Relationship Id="rId4" Type="http://schemas.openxmlformats.org/officeDocument/2006/relationships/image" Target="../media/image209.w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214.wmf"/><Relationship Id="rId22" Type="http://schemas.openxmlformats.org/officeDocument/2006/relationships/image" Target="../media/image218.wmf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0.png"/><Relationship Id="rId3" Type="http://schemas.openxmlformats.org/officeDocument/2006/relationships/image" Target="../media/image1860.png"/><Relationship Id="rId7" Type="http://schemas.openxmlformats.org/officeDocument/2006/relationships/image" Target="../media/image1900.png"/><Relationship Id="rId2" Type="http://schemas.openxmlformats.org/officeDocument/2006/relationships/image" Target="../media/image18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0.png"/><Relationship Id="rId11" Type="http://schemas.openxmlformats.org/officeDocument/2006/relationships/image" Target="../media/image1111.png"/><Relationship Id="rId5" Type="http://schemas.openxmlformats.org/officeDocument/2006/relationships/image" Target="../media/image1880.png"/><Relationship Id="rId10" Type="http://schemas.openxmlformats.org/officeDocument/2006/relationships/image" Target="../media/image1950.png"/><Relationship Id="rId4" Type="http://schemas.openxmlformats.org/officeDocument/2006/relationships/image" Target="../media/image1870.png"/><Relationship Id="rId9" Type="http://schemas.openxmlformats.org/officeDocument/2006/relationships/image" Target="../media/image1940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0.png"/><Relationship Id="rId3" Type="http://schemas.openxmlformats.org/officeDocument/2006/relationships/image" Target="../media/image2080.png"/><Relationship Id="rId7" Type="http://schemas.openxmlformats.org/officeDocument/2006/relationships/image" Target="../media/image267.png"/><Relationship Id="rId2" Type="http://schemas.openxmlformats.org/officeDocument/2006/relationships/image" Target="../media/image20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png"/><Relationship Id="rId11" Type="http://schemas.openxmlformats.org/officeDocument/2006/relationships/image" Target="../media/image270.png"/><Relationship Id="rId5" Type="http://schemas.openxmlformats.org/officeDocument/2006/relationships/image" Target="../media/image214.png"/><Relationship Id="rId10" Type="http://schemas.openxmlformats.org/officeDocument/2006/relationships/image" Target="../media/image269.png"/><Relationship Id="rId4" Type="http://schemas.openxmlformats.org/officeDocument/2006/relationships/image" Target="../media/image210.png"/><Relationship Id="rId9" Type="http://schemas.openxmlformats.org/officeDocument/2006/relationships/image" Target="../media/image276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png"/><Relationship Id="rId3" Type="http://schemas.openxmlformats.org/officeDocument/2006/relationships/image" Target="../media/image272.png"/><Relationship Id="rId7" Type="http://schemas.openxmlformats.org/officeDocument/2006/relationships/image" Target="../media/image1140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7.png"/><Relationship Id="rId5" Type="http://schemas.openxmlformats.org/officeDocument/2006/relationships/image" Target="../media/image1130.png"/><Relationship Id="rId4" Type="http://schemas.openxmlformats.org/officeDocument/2006/relationships/image" Target="../media/image1091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25.jpeg"/><Relationship Id="rId7" Type="http://schemas.openxmlformats.org/officeDocument/2006/relationships/image" Target="../media/image3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0.png"/><Relationship Id="rId5" Type="http://schemas.openxmlformats.org/officeDocument/2006/relationships/image" Target="../media/image30.png"/><Relationship Id="rId4" Type="http://schemas.openxmlformats.org/officeDocument/2006/relationships/image" Target="../media/image13.jpeg"/><Relationship Id="rId9" Type="http://schemas.openxmlformats.org/officeDocument/2006/relationships/image" Target="../media/image3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7" Type="http://schemas.openxmlformats.org/officeDocument/2006/relationships/image" Target="../media/image54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3" Type="http://schemas.openxmlformats.org/officeDocument/2006/relationships/image" Target="../media/image47.png"/><Relationship Id="rId12" Type="http://schemas.openxmlformats.org/officeDocument/2006/relationships/image" Target="../media/image48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38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ng"/><Relationship Id="rId3" Type="http://schemas.openxmlformats.org/officeDocument/2006/relationships/image" Target="../media/image63.png"/><Relationship Id="rId12" Type="http://schemas.openxmlformats.org/officeDocument/2006/relationships/image" Target="../media/image6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9.png"/><Relationship Id="rId15" Type="http://schemas.openxmlformats.org/officeDocument/2006/relationships/image" Target="../media/image70.png"/><Relationship Id="rId1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370.png"/><Relationship Id="rId7" Type="http://schemas.openxmlformats.org/officeDocument/2006/relationships/image" Target="../media/image41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6.png"/><Relationship Id="rId5" Type="http://schemas.openxmlformats.org/officeDocument/2006/relationships/image" Target="../media/image71.png"/><Relationship Id="rId10" Type="http://schemas.openxmlformats.org/officeDocument/2006/relationships/image" Target="../media/image45.png"/><Relationship Id="rId4" Type="http://schemas.openxmlformats.org/officeDocument/2006/relationships/image" Target="../media/image7.jpeg"/><Relationship Id="rId9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3" Type="http://schemas.openxmlformats.org/officeDocument/2006/relationships/image" Target="../media/image57.png"/><Relationship Id="rId7" Type="http://schemas.openxmlformats.org/officeDocument/2006/relationships/image" Target="../media/image632.png"/><Relationship Id="rId12" Type="http://schemas.openxmlformats.org/officeDocument/2006/relationships/image" Target="../media/image7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0.png"/><Relationship Id="rId11" Type="http://schemas.openxmlformats.org/officeDocument/2006/relationships/image" Target="../media/image72.png"/><Relationship Id="rId5" Type="http://schemas.openxmlformats.org/officeDocument/2006/relationships/image" Target="../media/image44.jpeg"/><Relationship Id="rId10" Type="http://schemas.openxmlformats.org/officeDocument/2006/relationships/image" Target="../media/image701.png"/><Relationship Id="rId4" Type="http://schemas.openxmlformats.org/officeDocument/2006/relationships/image" Target="../media/image590.png"/><Relationship Id="rId9" Type="http://schemas.openxmlformats.org/officeDocument/2006/relationships/image" Target="../media/image66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1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7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660.png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500.png"/><Relationship Id="rId4" Type="http://schemas.openxmlformats.org/officeDocument/2006/relationships/image" Target="../media/image48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74.png"/><Relationship Id="rId3" Type="http://schemas.openxmlformats.org/officeDocument/2006/relationships/image" Target="../media/image20.wmf"/><Relationship Id="rId7" Type="http://schemas.openxmlformats.org/officeDocument/2006/relationships/image" Target="../media/image720.png"/><Relationship Id="rId12" Type="http://schemas.openxmlformats.org/officeDocument/2006/relationships/image" Target="../media/image78.png"/><Relationship Id="rId2" Type="http://schemas.openxmlformats.org/officeDocument/2006/relationships/oleObject" Target="../embeddings/oleObject1.bin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0.png"/><Relationship Id="rId11" Type="http://schemas.openxmlformats.org/officeDocument/2006/relationships/image" Target="../media/image77.png"/><Relationship Id="rId15" Type="http://schemas.openxmlformats.org/officeDocument/2006/relationships/image" Target="../media/image76.png"/><Relationship Id="rId10" Type="http://schemas.openxmlformats.org/officeDocument/2006/relationships/image" Target="../media/image630.png"/><Relationship Id="rId4" Type="http://schemas.openxmlformats.org/officeDocument/2006/relationships/image" Target="../media/image21.jpeg"/><Relationship Id="rId1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2.wmf"/><Relationship Id="rId7" Type="http://schemas.openxmlformats.org/officeDocument/2006/relationships/image" Target="../media/image80.png"/><Relationship Id="rId12" Type="http://schemas.openxmlformats.org/officeDocument/2006/relationships/image" Target="../media/image89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103.png"/><Relationship Id="rId5" Type="http://schemas.openxmlformats.org/officeDocument/2006/relationships/image" Target="../media/image53.wmf"/><Relationship Id="rId10" Type="http://schemas.openxmlformats.org/officeDocument/2006/relationships/image" Target="../media/image102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3" Type="http://schemas.openxmlformats.org/officeDocument/2006/relationships/image" Target="../media/image741.png"/><Relationship Id="rId7" Type="http://schemas.openxmlformats.org/officeDocument/2006/relationships/image" Target="../media/image7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0.png"/><Relationship Id="rId5" Type="http://schemas.openxmlformats.org/officeDocument/2006/relationships/image" Target="../media/image940.png"/><Relationship Id="rId4" Type="http://schemas.openxmlformats.org/officeDocument/2006/relationships/image" Target="../media/image93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4.png"/><Relationship Id="rId7" Type="http://schemas.openxmlformats.org/officeDocument/2006/relationships/image" Target="../media/image135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10" Type="http://schemas.openxmlformats.org/officeDocument/2006/relationships/image" Target="../media/image138.png"/><Relationship Id="rId4" Type="http://schemas.openxmlformats.org/officeDocument/2006/relationships/image" Target="../media/image6.png"/><Relationship Id="rId9" Type="http://schemas.openxmlformats.org/officeDocument/2006/relationships/image" Target="../media/image13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7.jpeg"/><Relationship Id="rId7" Type="http://schemas.openxmlformats.org/officeDocument/2006/relationships/image" Target="../media/image99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63.jpeg"/><Relationship Id="rId4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image" Target="../media/image11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tiff"/><Relationship Id="rId2" Type="http://schemas.openxmlformats.org/officeDocument/2006/relationships/image" Target="../media/image11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tiff"/><Relationship Id="rId4" Type="http://schemas.openxmlformats.org/officeDocument/2006/relationships/image" Target="../media/image118.tif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tiff"/><Relationship Id="rId7" Type="http://schemas.openxmlformats.org/officeDocument/2006/relationships/image" Target="../media/image121.png"/><Relationship Id="rId2" Type="http://schemas.openxmlformats.org/officeDocument/2006/relationships/image" Target="../media/image11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7" Type="http://schemas.openxmlformats.org/officeDocument/2006/relationships/image" Target="../media/image123.tiff"/><Relationship Id="rId2" Type="http://schemas.openxmlformats.org/officeDocument/2006/relationships/image" Target="../media/image12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tiff"/><Relationship Id="rId5" Type="http://schemas.openxmlformats.org/officeDocument/2006/relationships/image" Target="../media/image121.tiff"/><Relationship Id="rId4" Type="http://schemas.openxmlformats.org/officeDocument/2006/relationships/image" Target="../media/image121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2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131.png"/><Relationship Id="rId4" Type="http://schemas.openxmlformats.org/officeDocument/2006/relationships/image" Target="../media/image12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0.pn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0.png"/><Relationship Id="rId4" Type="http://schemas.openxmlformats.org/officeDocument/2006/relationships/image" Target="../media/image119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1.png"/><Relationship Id="rId2" Type="http://schemas.openxmlformats.org/officeDocument/2006/relationships/image" Target="../media/image129.tif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png"/><Relationship Id="rId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1.jpeg"/><Relationship Id="rId7" Type="http://schemas.openxmlformats.org/officeDocument/2006/relationships/image" Target="../media/image146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2.jpeg"/><Relationship Id="rId9" Type="http://schemas.openxmlformats.org/officeDocument/2006/relationships/image" Target="../media/image148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1.jpeg"/><Relationship Id="rId7" Type="http://schemas.openxmlformats.org/officeDocument/2006/relationships/image" Target="../media/image153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43.jpeg"/><Relationship Id="rId9" Type="http://schemas.openxmlformats.org/officeDocument/2006/relationships/image" Target="../media/image155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7" Type="http://schemas.openxmlformats.org/officeDocument/2006/relationships/image" Target="../media/image1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1432.png"/><Relationship Id="rId4" Type="http://schemas.openxmlformats.org/officeDocument/2006/relationships/image" Target="../media/image1420.png"/><Relationship Id="rId9" Type="http://schemas.openxmlformats.org/officeDocument/2006/relationships/image" Target="../media/image15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0.png"/><Relationship Id="rId7" Type="http://schemas.openxmlformats.org/officeDocument/2006/relationships/image" Target="../media/image15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1.png"/><Relationship Id="rId5" Type="http://schemas.openxmlformats.org/officeDocument/2006/relationships/image" Target="../media/image1491.png"/><Relationship Id="rId4" Type="http://schemas.openxmlformats.org/officeDocument/2006/relationships/image" Target="../media/image1481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0.png"/><Relationship Id="rId3" Type="http://schemas.openxmlformats.org/officeDocument/2006/relationships/image" Target="../media/image141.jpeg"/><Relationship Id="rId7" Type="http://schemas.openxmlformats.org/officeDocument/2006/relationships/image" Target="../media/image1310.png"/><Relationship Id="rId12" Type="http://schemas.openxmlformats.org/officeDocument/2006/relationships/image" Target="../media/image1360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0.png"/><Relationship Id="rId11" Type="http://schemas.openxmlformats.org/officeDocument/2006/relationships/image" Target="../media/image1350.png"/><Relationship Id="rId5" Type="http://schemas.openxmlformats.org/officeDocument/2006/relationships/image" Target="../media/image158.jpeg"/><Relationship Id="rId10" Type="http://schemas.openxmlformats.org/officeDocument/2006/relationships/image" Target="../media/image1340.png"/><Relationship Id="rId4" Type="http://schemas.openxmlformats.org/officeDocument/2006/relationships/image" Target="../media/image157.jpeg"/><Relationship Id="rId9" Type="http://schemas.openxmlformats.org/officeDocument/2006/relationships/image" Target="../media/image13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0.png"/><Relationship Id="rId5" Type="http://schemas.openxmlformats.org/officeDocument/2006/relationships/image" Target="../media/image1400.png"/><Relationship Id="rId4" Type="http://schemas.openxmlformats.org/officeDocument/2006/relationships/image" Target="../media/image155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1.png"/><Relationship Id="rId3" Type="http://schemas.openxmlformats.org/officeDocument/2006/relationships/image" Target="../media/image1380.png"/><Relationship Id="rId7" Type="http://schemas.openxmlformats.org/officeDocument/2006/relationships/image" Target="../media/image141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1.png"/><Relationship Id="rId5" Type="http://schemas.openxmlformats.org/officeDocument/2006/relationships/image" Target="../media/image1400.png"/><Relationship Id="rId4" Type="http://schemas.openxmlformats.org/officeDocument/2006/relationships/image" Target="../media/image1390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161.png"/><Relationship Id="rId7" Type="http://schemas.openxmlformats.org/officeDocument/2006/relationships/image" Target="../media/image23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2.jpg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8.jpeg"/><Relationship Id="rId4" Type="http://schemas.openxmlformats.org/officeDocument/2006/relationships/image" Target="../media/image16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gif"/><Relationship Id="rId2" Type="http://schemas.openxmlformats.org/officeDocument/2006/relationships/image" Target="../media/image17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4.gi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4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0.pn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0.png"/><Relationship Id="rId13" Type="http://schemas.openxmlformats.org/officeDocument/2006/relationships/image" Target="../media/image1600.png"/><Relationship Id="rId3" Type="http://schemas.openxmlformats.org/officeDocument/2006/relationships/image" Target="../media/image175.jpeg"/><Relationship Id="rId7" Type="http://schemas.openxmlformats.org/officeDocument/2006/relationships/image" Target="../media/image1520.png"/><Relationship Id="rId12" Type="http://schemas.openxmlformats.org/officeDocument/2006/relationships/image" Target="../media/image1570.png"/><Relationship Id="rId2" Type="http://schemas.openxmlformats.org/officeDocument/2006/relationships/image" Target="../media/image14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1.png"/><Relationship Id="rId11" Type="http://schemas.openxmlformats.org/officeDocument/2006/relationships/image" Target="../media/image1560.png"/><Relationship Id="rId5" Type="http://schemas.openxmlformats.org/officeDocument/2006/relationships/image" Target="../media/image1500.png"/><Relationship Id="rId10" Type="http://schemas.openxmlformats.org/officeDocument/2006/relationships/image" Target="../media/image1550.png"/><Relationship Id="rId4" Type="http://schemas.openxmlformats.org/officeDocument/2006/relationships/image" Target="../media/image1490.png"/><Relationship Id="rId9" Type="http://schemas.openxmlformats.org/officeDocument/2006/relationships/image" Target="../media/image1540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0.png"/><Relationship Id="rId3" Type="http://schemas.openxmlformats.org/officeDocument/2006/relationships/image" Target="../media/image1591.png"/><Relationship Id="rId7" Type="http://schemas.openxmlformats.org/officeDocument/2006/relationships/image" Target="../media/image170.png"/><Relationship Id="rId12" Type="http://schemas.openxmlformats.org/officeDocument/2006/relationships/image" Target="../media/image1681.png"/><Relationship Id="rId2" Type="http://schemas.openxmlformats.org/officeDocument/2006/relationships/image" Target="../media/image15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11" Type="http://schemas.openxmlformats.org/officeDocument/2006/relationships/image" Target="../media/image1671.png"/><Relationship Id="rId5" Type="http://schemas.openxmlformats.org/officeDocument/2006/relationships/image" Target="../media/image168.png"/><Relationship Id="rId10" Type="http://schemas.openxmlformats.org/officeDocument/2006/relationships/image" Target="../media/image166.png"/><Relationship Id="rId4" Type="http://schemas.openxmlformats.org/officeDocument/2006/relationships/image" Target="../media/image1672.png"/><Relationship Id="rId9" Type="http://schemas.openxmlformats.org/officeDocument/2006/relationships/image" Target="../media/image165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0.png"/><Relationship Id="rId13" Type="http://schemas.openxmlformats.org/officeDocument/2006/relationships/image" Target="../media/image173.png"/><Relationship Id="rId3" Type="http://schemas.openxmlformats.org/officeDocument/2006/relationships/image" Target="../media/image141.jpeg"/><Relationship Id="rId7" Type="http://schemas.openxmlformats.org/officeDocument/2006/relationships/image" Target="../media/image1670.png"/><Relationship Id="rId12" Type="http://schemas.openxmlformats.org/officeDocument/2006/relationships/image" Target="../media/image17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1.png"/><Relationship Id="rId11" Type="http://schemas.openxmlformats.org/officeDocument/2006/relationships/image" Target="../media/image1270.png"/><Relationship Id="rId5" Type="http://schemas.openxmlformats.org/officeDocument/2006/relationships/image" Target="../media/image1651.png"/><Relationship Id="rId10" Type="http://schemas.openxmlformats.org/officeDocument/2006/relationships/image" Target="../media/image1700.png"/><Relationship Id="rId4" Type="http://schemas.openxmlformats.org/officeDocument/2006/relationships/image" Target="../media/image1642.png"/><Relationship Id="rId9" Type="http://schemas.openxmlformats.org/officeDocument/2006/relationships/image" Target="../media/image1690.png"/></Relationships>
</file>

<file path=ppt/slides/_rels/slide8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51.png"/><Relationship Id="rId3" Type="http://schemas.openxmlformats.org/officeDocument/2006/relationships/image" Target="../media/image172.png"/><Relationship Id="rId12" Type="http://schemas.openxmlformats.org/officeDocument/2006/relationships/image" Target="../media/image175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74.png"/><Relationship Id="rId10" Type="http://schemas.openxmlformats.org/officeDocument/2006/relationships/image" Target="../media/image1632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baloon%20dr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47434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20031026-baloon-in-utsunomiy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9" y="3724275"/>
            <a:ext cx="212407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6019799" y="1371600"/>
            <a:ext cx="152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000" b="1" dirty="0">
                <a:solidFill>
                  <a:srgbClr val="FF0000"/>
                </a:solidFill>
              </a:rPr>
              <a:t>氣體 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endParaRPr lang="zh-TW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_09_Figure.jpg">
            <a:extLst>
              <a:ext uri="{FF2B5EF4-FFF2-40B4-BE49-F238E27FC236}">
                <a16:creationId xmlns:a16="http://schemas.microsoft.com/office/drawing/2014/main" id="{1481D8E2-97AE-4DF9-F772-FE5B0CC3A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389888"/>
            <a:ext cx="8546592" cy="40782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050522-1DDA-EF90-F90F-4CDC20594F8D}"/>
              </a:ext>
            </a:extLst>
          </p:cNvPr>
          <p:cNvSpPr txBox="1"/>
          <p:nvPr/>
        </p:nvSpPr>
        <p:spPr>
          <a:xfrm>
            <a:off x="2057400" y="56388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既然有統一的數值，聯通的氣體的壓力就很容易測量</a:t>
            </a:r>
            <a:r>
              <a:rPr 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71147669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F19_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8"/>
          <a:stretch>
            <a:fillRect/>
          </a:stretch>
        </p:blipFill>
        <p:spPr bwMode="auto">
          <a:xfrm>
            <a:off x="682651" y="475890"/>
            <a:ext cx="332910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文字方塊 5"/>
          <p:cNvSpPr txBox="1">
            <a:spLocks noChangeArrowheads="1"/>
          </p:cNvSpPr>
          <p:nvPr/>
        </p:nvSpPr>
        <p:spPr bwMode="auto">
          <a:xfrm>
            <a:off x="590307" y="3092006"/>
            <a:ext cx="541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由各個狀態的壓力與體積即可算出其溫度</a:t>
            </a:r>
          </a:p>
        </p:txBody>
      </p:sp>
      <p:graphicFrame>
        <p:nvGraphicFramePr>
          <p:cNvPr id="542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784156"/>
              </p:ext>
            </p:extLst>
          </p:nvPr>
        </p:nvGraphicFramePr>
        <p:xfrm>
          <a:off x="4953000" y="2985643"/>
          <a:ext cx="788988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533169" imgH="393529" progId="Equation.3">
                  <p:embed/>
                </p:oleObj>
              </mc:Choice>
              <mc:Fallback>
                <p:oleObj name="方程式" r:id="rId3" imgW="533169" imgH="39352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985643"/>
                        <a:ext cx="788988" cy="582613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698082" y="3657600"/>
                <a:ext cx="2645018" cy="616515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5000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×2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1×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=1203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/>
                        </a:rPr>
                        <m:t>K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82" y="3657600"/>
                <a:ext cx="2645018" cy="61651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3503349" y="3686228"/>
                <a:ext cx="2497158" cy="61093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2000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×4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1×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=962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/>
                        </a:rPr>
                        <m:t>K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3349" y="3686228"/>
                <a:ext cx="2497158" cy="61093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705898" y="4878309"/>
                <a:ext cx="5004319" cy="60907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ab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7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𝑛𝑅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7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8.31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1203~35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KJ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898" y="4878309"/>
                <a:ext cx="5004319" cy="609077"/>
              </a:xfrm>
              <a:prstGeom prst="rect">
                <a:avLst/>
              </a:prstGeom>
              <a:blipFill>
                <a:blip r:embed="rId8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6101811" y="3665304"/>
                <a:ext cx="2647328" cy="616515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5000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×4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1×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0" smtClean="0">
                          <a:latin typeface="Cambria Math"/>
                        </a:rPr>
                        <m:t>2406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/>
                        </a:rPr>
                        <m:t>K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1811" y="3665304"/>
                <a:ext cx="2647328" cy="61651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705898" y="4421109"/>
                <a:ext cx="67617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/>
                      </a:rPr>
                      <m:t>𝑎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𝑏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是定壓過程：熱量由定壓比熱算，內能差由定容比熱算！</a:t>
                </a: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898" y="4421109"/>
                <a:ext cx="6761702" cy="369332"/>
              </a:xfrm>
              <a:prstGeom prst="rect">
                <a:avLst/>
              </a:prstGeom>
              <a:blipFill>
                <a:blip r:embed="rId10"/>
                <a:stretch>
                  <a:fillRect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713781" y="5959681"/>
                <a:ext cx="5875391" cy="616515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bc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𝑛𝑅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8.31</m:t>
                      </m:r>
                      <m:r>
                        <a:rPr lang="el-GR" altLang="zh-TW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1544~−30</m:t>
                      </m:r>
                      <m:r>
                        <m:rPr>
                          <m:nor/>
                        </m:rPr>
                        <a:rPr lang="zh-TW" altLang="en-US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KJ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81" y="5959681"/>
                <a:ext cx="5875391" cy="616515"/>
              </a:xfrm>
              <a:prstGeom prst="rect">
                <a:avLst/>
              </a:prstGeom>
              <a:blipFill>
                <a:blip r:embed="rId11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758851" y="5564109"/>
                <a:ext cx="68611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/>
                      </a:rPr>
                      <m:t>𝑏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𝑐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是定容過程：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熱量、內能差都由定容比熱算。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51" y="5564109"/>
                <a:ext cx="6861149" cy="369332"/>
              </a:xfrm>
              <a:prstGeom prst="rect">
                <a:avLst/>
              </a:prstGeom>
              <a:blipFill>
                <a:blip r:embed="rId12"/>
                <a:stretch>
                  <a:fillRect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4315873" y="1062589"/>
                <a:ext cx="1785938" cy="3891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計算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zh-TW">
                            <a:latin typeface="Cambria Math"/>
                          </a:rPr>
                          <m:t>ab</m:t>
                        </m:r>
                      </m:sub>
                    </m:sSub>
                    <m:r>
                      <a:rPr lang="en-US" altLang="zh-TW" b="0" i="1" smtClean="0">
                        <a:latin typeface="Cambria Math"/>
                      </a:rPr>
                      <m:t>,</m:t>
                    </m:r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zh-TW">
                            <a:latin typeface="Cambria Math"/>
                          </a:rPr>
                          <m:t>bc</m:t>
                        </m:r>
                      </m:sub>
                    </m:sSub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873" y="1062589"/>
                <a:ext cx="1785938" cy="389145"/>
              </a:xfrm>
              <a:prstGeom prst="rect">
                <a:avLst/>
              </a:prstGeom>
              <a:blipFill rotWithShape="1">
                <a:blip r:embed="rId13"/>
                <a:stretch>
                  <a:fillRect l="-3072" t="-6250" r="-1706" b="-2031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字方塊 4"/>
          <p:cNvSpPr txBox="1">
            <a:spLocks noChangeArrowheads="1"/>
          </p:cNvSpPr>
          <p:nvPr/>
        </p:nvSpPr>
        <p:spPr bwMode="auto">
          <a:xfrm>
            <a:off x="661869" y="100042"/>
            <a:ext cx="49433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一莫耳理想氣體：雙原子分子組成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3">
                <a:extLst>
                  <a:ext uri="{FF2B5EF4-FFF2-40B4-BE49-F238E27FC236}">
                    <a16:creationId xmlns:a16="http://schemas.microsoft.com/office/drawing/2014/main" id="{2F06E3AB-333B-0041-2D0B-8035BBC681FB}"/>
                  </a:ext>
                </a:extLst>
              </p:cNvPr>
              <p:cNvSpPr txBox="1"/>
              <p:nvPr/>
            </p:nvSpPr>
            <p:spPr>
              <a:xfrm>
                <a:off x="6101811" y="4879818"/>
                <a:ext cx="2378215" cy="616515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ab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𝑛𝑅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2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5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KJ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" name="文字方塊 3">
                <a:extLst>
                  <a:ext uri="{FF2B5EF4-FFF2-40B4-BE49-F238E27FC236}">
                    <a16:creationId xmlns:a16="http://schemas.microsoft.com/office/drawing/2014/main" id="{2F06E3AB-333B-0041-2D0B-8035BBC681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1811" y="4879818"/>
                <a:ext cx="2378215" cy="616515"/>
              </a:xfrm>
              <a:prstGeom prst="rect">
                <a:avLst/>
              </a:prstGeom>
              <a:blipFill>
                <a:blip r:embed="rId1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F19_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8"/>
          <a:stretch>
            <a:fillRect/>
          </a:stretch>
        </p:blipFill>
        <p:spPr bwMode="auto">
          <a:xfrm>
            <a:off x="1361965" y="457201"/>
            <a:ext cx="332910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文字方塊 5"/>
          <p:cNvSpPr txBox="1">
            <a:spLocks noChangeArrowheads="1"/>
          </p:cNvSpPr>
          <p:nvPr/>
        </p:nvSpPr>
        <p:spPr bwMode="auto">
          <a:xfrm>
            <a:off x="1276079" y="3200401"/>
            <a:ext cx="541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由各個狀態的壓力與體積即可算出其溫度</a:t>
            </a:r>
          </a:p>
        </p:txBody>
      </p:sp>
      <p:sp>
        <p:nvSpPr>
          <p:cNvPr id="54279" name="文字方塊 6"/>
          <p:cNvSpPr txBox="1">
            <a:spLocks noChangeArrowheads="1"/>
          </p:cNvSpPr>
          <p:nvPr/>
        </p:nvSpPr>
        <p:spPr bwMode="auto">
          <a:xfrm>
            <a:off x="1255359" y="4957951"/>
            <a:ext cx="342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由溫度即可算出內能！</a:t>
            </a:r>
          </a:p>
        </p:txBody>
      </p:sp>
      <p:graphicFrame>
        <p:nvGraphicFramePr>
          <p:cNvPr id="542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2277100"/>
              </p:ext>
            </p:extLst>
          </p:nvPr>
        </p:nvGraphicFramePr>
        <p:xfrm>
          <a:off x="5848079" y="3048001"/>
          <a:ext cx="788988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533169" imgH="393529" progId="Equation.3">
                  <p:embed/>
                </p:oleObj>
              </mc:Choice>
              <mc:Fallback>
                <p:oleObj name="方程式" r:id="rId3" imgW="53316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8079" y="3048001"/>
                        <a:ext cx="788988" cy="582613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263687"/>
              </p:ext>
            </p:extLst>
          </p:nvPr>
        </p:nvGraphicFramePr>
        <p:xfrm>
          <a:off x="3693759" y="4842063"/>
          <a:ext cx="1981200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269449" imgH="393529" progId="Equation.3">
                  <p:embed/>
                </p:oleObj>
              </mc:Choice>
              <mc:Fallback>
                <p:oleObj name="方程式" r:id="rId5" imgW="126944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3759" y="4842063"/>
                        <a:ext cx="1981200" cy="612775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385212" y="3733801"/>
                <a:ext cx="2645019" cy="616515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5000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×2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=1203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/>
                        </a:rPr>
                        <m:t>K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212" y="3733801"/>
                <a:ext cx="2645019" cy="616515"/>
              </a:xfrm>
              <a:prstGeom prst="rect">
                <a:avLst/>
              </a:prstGeom>
              <a:blipFill>
                <a:blip r:embed="rId7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4191000" y="3733800"/>
                <a:ext cx="2497158" cy="61093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2000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×4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=962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/>
                        </a:rPr>
                        <m:t>K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3733800"/>
                <a:ext cx="2497158" cy="610936"/>
              </a:xfrm>
              <a:prstGeom prst="rect">
                <a:avLst/>
              </a:prstGeom>
              <a:blipFill>
                <a:blip r:embed="rId8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物件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5701902"/>
              </p:ext>
            </p:extLst>
          </p:nvPr>
        </p:nvGraphicFramePr>
        <p:xfrm>
          <a:off x="5811450" y="4842231"/>
          <a:ext cx="2457450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1574640" imgH="393480" progId="Equation.3">
                  <p:embed/>
                </p:oleObj>
              </mc:Choice>
              <mc:Fallback>
                <p:oleObj name="方程式" r:id="rId9" imgW="15746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1450" y="4842231"/>
                        <a:ext cx="2457450" cy="612775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385212" y="5754215"/>
                <a:ext cx="5847242" cy="616515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ac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ac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/>
                            </a:rPr>
                            <m:t>ac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=−5000+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5000+2000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×2=2000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J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212" y="5754215"/>
                <a:ext cx="5847242" cy="616515"/>
              </a:xfrm>
              <a:prstGeom prst="rect">
                <a:avLst/>
              </a:prstGeom>
              <a:blipFill>
                <a:blip r:embed="rId11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135327" y="1079438"/>
                <a:ext cx="12128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計算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ac</m:t>
                        </m:r>
                      </m:sub>
                    </m:sSub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327" y="1079438"/>
                <a:ext cx="1212833" cy="369332"/>
              </a:xfrm>
              <a:prstGeom prst="rect">
                <a:avLst/>
              </a:prstGeom>
              <a:blipFill>
                <a:blip r:embed="rId12"/>
                <a:stretch>
                  <a:fillRect l="-4167" t="-3226" r="-4167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4758233" y="6352527"/>
            <a:ext cx="1362692" cy="37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梯形面積</a:t>
            </a:r>
          </a:p>
        </p:txBody>
      </p:sp>
    </p:spTree>
    <p:extLst>
      <p:ext uri="{BB962C8B-B14F-4D97-AF65-F5344CB8AC3E}">
        <p14:creationId xmlns:p14="http://schemas.microsoft.com/office/powerpoint/2010/main" val="427897091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F19_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8"/>
          <a:stretch>
            <a:fillRect/>
          </a:stretch>
        </p:blipFill>
        <p:spPr bwMode="auto">
          <a:xfrm>
            <a:off x="982091" y="1108752"/>
            <a:ext cx="332910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802623" y="533400"/>
                <a:ext cx="50853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計算一個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TW" i="0" dirty="0" smtClean="0">
                        <a:latin typeface="Cambria Math"/>
                      </a:rPr>
                      <m:t>a</m:t>
                    </m:r>
                    <m:r>
                      <a:rPr lang="en-US" altLang="zh-TW" i="1" dirty="0" smtClean="0">
                        <a:latin typeface="Cambria Math"/>
                        <a:ea typeface="Cambria Math"/>
                      </a:rPr>
                      <m:t>→</m:t>
                    </m:r>
                    <m:r>
                      <m:rPr>
                        <m:nor/>
                      </m:rPr>
                      <a:rPr lang="en-US" altLang="zh-TW" i="0" dirty="0" smtClean="0">
                        <a:latin typeface="Cambria Math"/>
                      </a:rPr>
                      <m:t>b</m:t>
                    </m:r>
                    <m:r>
                      <a:rPr lang="en-US" altLang="zh-TW" i="1" dirty="0" smtClean="0">
                        <a:latin typeface="Cambria Math"/>
                        <a:ea typeface="Cambria Math"/>
                      </a:rPr>
                      <m:t>→</m:t>
                    </m:r>
                    <m:r>
                      <m:rPr>
                        <m:nor/>
                      </m:rPr>
                      <a:rPr lang="en-US" altLang="zh-TW" i="0" dirty="0" smtClean="0">
                        <a:latin typeface="Cambria Math"/>
                      </a:rPr>
                      <m:t>c</m:t>
                    </m:r>
                    <m:r>
                      <a:rPr lang="en-US" altLang="zh-TW" i="1" dirty="0" smtClean="0">
                        <a:latin typeface="Cambria Math"/>
                        <a:ea typeface="Cambria Math"/>
                      </a:rPr>
                      <m:t>→</m:t>
                    </m:r>
                    <m:r>
                      <m:rPr>
                        <m:nor/>
                      </m:rPr>
                      <a:rPr lang="en-US" altLang="zh-TW" b="0" i="0" dirty="0" smtClean="0">
                        <a:latin typeface="Cambria Math"/>
                        <a:ea typeface="Cambria Math"/>
                      </a:rPr>
                      <m:t>a</m:t>
                    </m:r>
                  </m:oMath>
                </a14:m>
                <a:r>
                  <a:rPr lang="zh-TW" altLang="en-US" dirty="0"/>
                  <a:t>循環後氣體所作</a:t>
                </a:r>
                <a14:m>
                  <m:oMath xmlns:m="http://schemas.openxmlformats.org/officeDocument/2006/math">
                    <m:r>
                      <a:rPr lang="zh-TW" altLang="en-US" b="0" i="1" smtClean="0">
                        <a:latin typeface="Cambria Math"/>
                      </a:rPr>
                      <m:t>的功</m:t>
                    </m:r>
                    <m:r>
                      <a:rPr lang="en-US" altLang="zh-TW" i="1" smtClean="0">
                        <a:latin typeface="Cambria Math"/>
                      </a:rPr>
                      <m:t>𝑊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23" y="533400"/>
                <a:ext cx="5085303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079" t="-6667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878798" y="3842266"/>
                <a:ext cx="5581400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=三角形面積=(5000−2000)×2×0.5=3000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J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798" y="3842266"/>
                <a:ext cx="5581400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838200" y="4497457"/>
            <a:ext cx="4822791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另一算法：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838200" y="5029200"/>
                <a:ext cx="7607980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ab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bc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=−2000+35000−30000=3000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J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029200"/>
                <a:ext cx="7607980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838200" y="5638800"/>
                <a:ext cx="5410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此循環將熱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𝑄</m:t>
                    </m:r>
                  </m:oMath>
                </a14:m>
                <a:r>
                  <a:rPr lang="zh-TW" altLang="en-US" dirty="0"/>
                  <a:t>變為功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𝑊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，這就是一個引擎。</a:t>
                </a: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638800"/>
                <a:ext cx="5410200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015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00167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856"/>
            <a:ext cx="9144000" cy="630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4720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275938"/>
            <a:ext cx="9144000" cy="392934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4191000"/>
            <a:ext cx="9144000" cy="237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9336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1157288"/>
            <a:ext cx="718185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6942091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7055833" cy="639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78038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" y="1124744"/>
            <a:ext cx="82200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2192338"/>
            <a:ext cx="7739063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60019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437"/>
            <a:ext cx="9144000" cy="614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19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F104F-C878-5249-BE3A-C98DFA5F7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C61DFC9-19FA-EA7C-2E51-1B3698F80F2D}"/>
              </a:ext>
            </a:extLst>
          </p:cNvPr>
          <p:cNvSpPr/>
          <p:nvPr/>
        </p:nvSpPr>
        <p:spPr>
          <a:xfrm>
            <a:off x="685800" y="1295400"/>
            <a:ext cx="4572000" cy="327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18" name="Line 5">
            <a:extLst>
              <a:ext uri="{FF2B5EF4-FFF2-40B4-BE49-F238E27FC236}">
                <a16:creationId xmlns:a16="http://schemas.microsoft.com/office/drawing/2014/main" id="{0641B93E-CF92-0C99-1BEC-4B0531153C05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4267200"/>
            <a:ext cx="312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19" name="Line 6">
            <a:extLst>
              <a:ext uri="{FF2B5EF4-FFF2-40B4-BE49-F238E27FC236}">
                <a16:creationId xmlns:a16="http://schemas.microsoft.com/office/drawing/2014/main" id="{26865A99-F0C0-1A1E-906A-4A476C37B7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95400" y="1600200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0" name="Text Box 7">
                <a:extLst>
                  <a:ext uri="{FF2B5EF4-FFF2-40B4-BE49-F238E27FC236}">
                    <a16:creationId xmlns:a16="http://schemas.microsoft.com/office/drawing/2014/main" id="{3452C287-14C6-A1E0-1339-A5527DFFE0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95800" y="4038600"/>
                <a:ext cx="4572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𝑇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220" name="Text Box 7">
                <a:extLst>
                  <a:ext uri="{FF2B5EF4-FFF2-40B4-BE49-F238E27FC236}">
                    <a16:creationId xmlns:a16="http://schemas.microsoft.com/office/drawing/2014/main" id="{3452C287-14C6-A1E0-1339-A5527DFFE0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95800" y="4038600"/>
                <a:ext cx="457200" cy="36671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21" name="Text Box 8">
                <a:extLst>
                  <a:ext uri="{FF2B5EF4-FFF2-40B4-BE49-F238E27FC236}">
                    <a16:creationId xmlns:a16="http://schemas.microsoft.com/office/drawing/2014/main" id="{A672B262-8CAF-FB79-9615-4EB50498D3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8200" y="1371600"/>
                <a:ext cx="3810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221" name="Text Box 8">
                <a:extLst>
                  <a:ext uri="{FF2B5EF4-FFF2-40B4-BE49-F238E27FC236}">
                    <a16:creationId xmlns:a16="http://schemas.microsoft.com/office/drawing/2014/main" id="{A672B262-8CAF-FB79-9615-4EB50498D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200" y="1371600"/>
                <a:ext cx="381000" cy="3667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2" name="Line 9">
            <a:extLst>
              <a:ext uri="{FF2B5EF4-FFF2-40B4-BE49-F238E27FC236}">
                <a16:creationId xmlns:a16="http://schemas.microsoft.com/office/drawing/2014/main" id="{8AE07B33-C72C-906F-1537-6E38C47359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2514600"/>
            <a:ext cx="0" cy="9906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3" name="Line 10">
            <a:extLst>
              <a:ext uri="{FF2B5EF4-FFF2-40B4-BE49-F238E27FC236}">
                <a16:creationId xmlns:a16="http://schemas.microsoft.com/office/drawing/2014/main" id="{55528686-6102-D224-87C6-691967796F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2971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4" name="Text Box 12">
                <a:extLst>
                  <a:ext uri="{FF2B5EF4-FFF2-40B4-BE49-F238E27FC236}">
                    <a16:creationId xmlns:a16="http://schemas.microsoft.com/office/drawing/2014/main" id="{A91F40D2-81D3-ECD6-59F4-C31948C8CA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8200" y="2286000"/>
                <a:ext cx="4572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sz="1800" i="1" baseline="-25000" dirty="0">
                          <a:latin typeface="Cambria Math"/>
                          <a:cs typeface="Times New Roman" pitchFamily="18" charset="0"/>
                        </a:rPr>
                        <m:t>2</m:t>
                      </m:r>
                    </m:oMath>
                  </m:oMathPara>
                </a14:m>
                <a:endParaRPr lang="en-US" altLang="zh-TW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224" name="Text Box 12">
                <a:extLst>
                  <a:ext uri="{FF2B5EF4-FFF2-40B4-BE49-F238E27FC236}">
                    <a16:creationId xmlns:a16="http://schemas.microsoft.com/office/drawing/2014/main" id="{A91F40D2-81D3-ECD6-59F4-C31948C8CA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200" y="2286000"/>
                <a:ext cx="457200" cy="3667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5" name="Line 13">
            <a:extLst>
              <a:ext uri="{FF2B5EF4-FFF2-40B4-BE49-F238E27FC236}">
                <a16:creationId xmlns:a16="http://schemas.microsoft.com/office/drawing/2014/main" id="{DFD59890-D402-0101-C97E-AB56A898FD3D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3505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6" name="Line 14">
            <a:extLst>
              <a:ext uri="{FF2B5EF4-FFF2-40B4-BE49-F238E27FC236}">
                <a16:creationId xmlns:a16="http://schemas.microsoft.com/office/drawing/2014/main" id="{43B66F19-CD48-FE4E-3464-0D2402A83D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2514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7" name="Text Box 15">
            <a:extLst>
              <a:ext uri="{FF2B5EF4-FFF2-40B4-BE49-F238E27FC236}">
                <a16:creationId xmlns:a16="http://schemas.microsoft.com/office/drawing/2014/main" id="{49D63973-5C6E-0943-4CD4-E51914FA4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953000"/>
            <a:ext cx="4343400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氣體需要兩個變數來描述標定它的狀態。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9" name="Text Box 12">
                <a:extLst>
                  <a:ext uri="{FF2B5EF4-FFF2-40B4-BE49-F238E27FC236}">
                    <a16:creationId xmlns:a16="http://schemas.microsoft.com/office/drawing/2014/main" id="{649F1203-B886-8C1E-E66C-5EAE36B1F9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8200" y="3352799"/>
                <a:ext cx="4572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sz="1800" i="1" baseline="-25000" dirty="0">
                          <a:latin typeface="Cambria Math"/>
                          <a:cs typeface="Times New Roman" pitchFamily="18" charset="0"/>
                        </a:rPr>
                        <m:t>1</m:t>
                      </m:r>
                    </m:oMath>
                  </m:oMathPara>
                </a14:m>
                <a:endParaRPr lang="en-US" altLang="zh-TW" sz="1800" baseline="-250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229" name="Text Box 12">
                <a:extLst>
                  <a:ext uri="{FF2B5EF4-FFF2-40B4-BE49-F238E27FC236}">
                    <a16:creationId xmlns:a16="http://schemas.microsoft.com/office/drawing/2014/main" id="{649F1203-B886-8C1E-E66C-5EAE36B1F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200" y="3352799"/>
                <a:ext cx="457200" cy="3667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2E63A9-0F9E-F212-C022-C104C3E72644}"/>
                  </a:ext>
                </a:extLst>
              </p:cNvPr>
              <p:cNvSpPr txBox="1"/>
              <p:nvPr/>
            </p:nvSpPr>
            <p:spPr>
              <a:xfrm>
                <a:off x="2209800" y="5896797"/>
                <a:ext cx="6400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這兩個熱座標可以選擇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TW" dirty="0"/>
                  <a:t>或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</m:oMath>
                </a14:m>
                <a:r>
                  <a:rPr lang="en-TW" dirty="0"/>
                  <a:t>或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2E63A9-0F9E-F212-C022-C104C3E726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896797"/>
                <a:ext cx="6400800" cy="369332"/>
              </a:xfrm>
              <a:prstGeom prst="rect">
                <a:avLst/>
              </a:prstGeom>
              <a:blipFill>
                <a:blip r:embed="rId6"/>
                <a:stretch>
                  <a:fillRect l="-990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2B614C4-D881-B35E-E745-D2CAA046AF8E}"/>
                  </a:ext>
                </a:extLst>
              </p:cNvPr>
              <p:cNvSpPr txBox="1"/>
              <p:nvPr/>
            </p:nvSpPr>
            <p:spPr>
              <a:xfrm>
                <a:off x="2209800" y="5454134"/>
                <a:ext cx="6019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壓力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的數值也可以作為</a:t>
                </a:r>
                <a:r>
                  <a:rPr lang="en-US" dirty="0" err="1"/>
                  <a:t>氣體</a:t>
                </a:r>
                <a:r>
                  <a:rPr lang="en-US" dirty="0"/>
                  <a:t>的熱座標！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2B614C4-D881-B35E-E745-D2CAA046A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454134"/>
                <a:ext cx="6019800" cy="369332"/>
              </a:xfrm>
              <a:prstGeom prst="rect">
                <a:avLst/>
              </a:prstGeom>
              <a:blipFill>
                <a:blip r:embed="rId7"/>
                <a:stretch>
                  <a:fillRect l="-105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2004">
            <a:extLst>
              <a:ext uri="{FF2B5EF4-FFF2-40B4-BE49-F238E27FC236}">
                <a16:creationId xmlns:a16="http://schemas.microsoft.com/office/drawing/2014/main" id="{9E1C0CA8-0114-CF71-070F-D9977F449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466" y="1327916"/>
            <a:ext cx="3583447" cy="32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1CFC4EEA-D852-6FC7-4C13-508286C7F6EB}"/>
              </a:ext>
            </a:extLst>
          </p:cNvPr>
          <p:cNvSpPr/>
          <p:nvPr/>
        </p:nvSpPr>
        <p:spPr>
          <a:xfrm>
            <a:off x="4951976" y="2652713"/>
            <a:ext cx="533400" cy="35718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486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778" b="40774"/>
          <a:stretch/>
        </p:blipFill>
        <p:spPr>
          <a:xfrm>
            <a:off x="-18361" y="3124200"/>
            <a:ext cx="9398000" cy="319121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65" r="357"/>
          <a:stretch/>
        </p:blipFill>
        <p:spPr>
          <a:xfrm>
            <a:off x="-2033" y="5818305"/>
            <a:ext cx="9111343" cy="556877"/>
          </a:xfrm>
          <a:prstGeom prst="rect">
            <a:avLst/>
          </a:prstGeom>
        </p:spPr>
      </p:pic>
      <p:pic>
        <p:nvPicPr>
          <p:cNvPr id="4" name="圖片 1">
            <a:extLst>
              <a:ext uri="{FF2B5EF4-FFF2-40B4-BE49-F238E27FC236}">
                <a16:creationId xmlns:a16="http://schemas.microsoft.com/office/drawing/2014/main" id="{F39FDD9B-F70B-76FB-FC7B-986D9AB3A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1" b="21462"/>
          <a:stretch/>
        </p:blipFill>
        <p:spPr>
          <a:xfrm>
            <a:off x="0" y="979802"/>
            <a:ext cx="91440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0043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743200"/>
            <a:ext cx="73533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168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512261"/>
              </p:ext>
            </p:extLst>
          </p:nvPr>
        </p:nvGraphicFramePr>
        <p:xfrm>
          <a:off x="3429000" y="1143000"/>
          <a:ext cx="1752600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787058" imgH="253890" progId="Equation.3">
                  <p:embed/>
                </p:oleObj>
              </mc:Choice>
              <mc:Fallback>
                <p:oleObj name="方程式" r:id="rId3" imgW="787058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1143000"/>
                        <a:ext cx="1752600" cy="56673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4" name="Object 4"/>
          <p:cNvGraphicFramePr>
            <a:graphicFrameLocks noChangeAspect="1"/>
          </p:cNvGraphicFramePr>
          <p:nvPr/>
        </p:nvGraphicFramePr>
        <p:xfrm>
          <a:off x="3429000" y="1828800"/>
          <a:ext cx="2260600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015559" imgH="253890" progId="Equation.3">
                  <p:embed/>
                </p:oleObj>
              </mc:Choice>
              <mc:Fallback>
                <p:oleObj name="方程式" r:id="rId5" imgW="1015559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1828800"/>
                        <a:ext cx="2260600" cy="5667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7432461"/>
              </p:ext>
            </p:extLst>
          </p:nvPr>
        </p:nvGraphicFramePr>
        <p:xfrm>
          <a:off x="5867400" y="1905000"/>
          <a:ext cx="2216150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180588" imgH="253890" progId="Equation.3">
                  <p:embed/>
                </p:oleObj>
              </mc:Choice>
              <mc:Fallback>
                <p:oleObj name="方程式" r:id="rId7" imgW="1180588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905000"/>
                        <a:ext cx="2216150" cy="47783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851431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fig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53"/>
          <a:stretch>
            <a:fillRect/>
          </a:stretch>
        </p:blipFill>
        <p:spPr bwMode="auto">
          <a:xfrm>
            <a:off x="2438400" y="1247775"/>
            <a:ext cx="42957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2707" name="Object 5"/>
          <p:cNvGraphicFramePr>
            <a:graphicFrameLocks noChangeAspect="1"/>
          </p:cNvGraphicFramePr>
          <p:nvPr/>
        </p:nvGraphicFramePr>
        <p:xfrm>
          <a:off x="1752600" y="4038600"/>
          <a:ext cx="5318125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2806700" imgH="228600" progId="Equation.3">
                  <p:embed/>
                </p:oleObj>
              </mc:Choice>
              <mc:Fallback>
                <p:oleObj name="方程式" r:id="rId3" imgW="2806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4038600"/>
                        <a:ext cx="5318125" cy="43338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08" name="Object 4"/>
          <p:cNvGraphicFramePr>
            <a:graphicFrameLocks noChangeAspect="1"/>
          </p:cNvGraphicFramePr>
          <p:nvPr/>
        </p:nvGraphicFramePr>
        <p:xfrm>
          <a:off x="3754438" y="4648200"/>
          <a:ext cx="973137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583947" imgH="228501" progId="Equation.3">
                  <p:embed/>
                </p:oleObj>
              </mc:Choice>
              <mc:Fallback>
                <p:oleObj name="方程式" r:id="rId5" imgW="583947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4438" y="4648200"/>
                        <a:ext cx="973137" cy="3810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1" name="Object 6"/>
          <p:cNvGraphicFramePr>
            <a:graphicFrameLocks noChangeAspect="1"/>
          </p:cNvGraphicFramePr>
          <p:nvPr/>
        </p:nvGraphicFramePr>
        <p:xfrm>
          <a:off x="3200400" y="5181600"/>
          <a:ext cx="198120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939392" imgH="253890" progId="Equation.3">
                  <p:embed/>
                </p:oleObj>
              </mc:Choice>
              <mc:Fallback>
                <p:oleObj name="方程式" r:id="rId7" imgW="939392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5181600"/>
                        <a:ext cx="1981200" cy="53498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2" name="Object 5"/>
          <p:cNvGraphicFramePr>
            <a:graphicFrameLocks noChangeAspect="1"/>
          </p:cNvGraphicFramePr>
          <p:nvPr/>
        </p:nvGraphicFramePr>
        <p:xfrm>
          <a:off x="3187700" y="5803900"/>
          <a:ext cx="200818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952087" imgH="241195" progId="Equation.3">
                  <p:embed/>
                </p:oleObj>
              </mc:Choice>
              <mc:Fallback>
                <p:oleObj name="方程式" r:id="rId9" imgW="952087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7700" y="5803900"/>
                        <a:ext cx="2008188" cy="5080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3" name="Object 7"/>
          <p:cNvGraphicFramePr>
            <a:graphicFrameLocks noChangeAspect="1"/>
          </p:cNvGraphicFramePr>
          <p:nvPr/>
        </p:nvGraphicFramePr>
        <p:xfrm>
          <a:off x="6019800" y="5867400"/>
          <a:ext cx="27463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165028" imgH="228501" progId="Equation.3">
                  <p:embed/>
                </p:oleObj>
              </mc:Choice>
              <mc:Fallback>
                <p:oleObj name="方程式" r:id="rId11" imgW="165028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5867400"/>
                        <a:ext cx="274638" cy="3810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向右箭號 7"/>
          <p:cNvSpPr/>
          <p:nvPr/>
        </p:nvSpPr>
        <p:spPr>
          <a:xfrm>
            <a:off x="5334000" y="5943600"/>
            <a:ext cx="457200" cy="304800"/>
          </a:xfrm>
          <a:prstGeom prst="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graphicFrame>
        <p:nvGraphicFramePr>
          <p:cNvPr id="60424" name="Object 8"/>
          <p:cNvGraphicFramePr>
            <a:graphicFrameLocks noChangeAspect="1"/>
          </p:cNvGraphicFramePr>
          <p:nvPr/>
        </p:nvGraphicFramePr>
        <p:xfrm>
          <a:off x="7815263" y="5867400"/>
          <a:ext cx="27622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3" imgW="165028" imgH="228501" progId="Equation.3">
                  <p:embed/>
                </p:oleObj>
              </mc:Choice>
              <mc:Fallback>
                <p:oleObj name="方程式" r:id="rId13" imgW="165028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5263" y="5867400"/>
                        <a:ext cx="276225" cy="3810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向右箭號 9"/>
          <p:cNvSpPr/>
          <p:nvPr/>
        </p:nvSpPr>
        <p:spPr>
          <a:xfrm>
            <a:off x="6858000" y="5943600"/>
            <a:ext cx="457200" cy="304800"/>
          </a:xfrm>
          <a:prstGeom prst="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graphicFrame>
        <p:nvGraphicFramePr>
          <p:cNvPr id="12" name="Object 9"/>
          <p:cNvGraphicFramePr>
            <a:graphicFrameLocks noChangeAspect="1"/>
          </p:cNvGraphicFramePr>
          <p:nvPr/>
        </p:nvGraphicFramePr>
        <p:xfrm>
          <a:off x="6705600" y="5410200"/>
          <a:ext cx="1016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5" imgW="761669" imgH="228501" progId="Equation.3">
                  <p:embed/>
                </p:oleObj>
              </mc:Choice>
              <mc:Fallback>
                <p:oleObj name="方程式" r:id="rId15" imgW="761669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410200"/>
                        <a:ext cx="1016000" cy="3048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16" name="文字方塊 12"/>
          <p:cNvSpPr txBox="1">
            <a:spLocks noChangeArrowheads="1"/>
          </p:cNvSpPr>
          <p:nvPr/>
        </p:nvSpPr>
        <p:spPr bwMode="auto">
          <a:xfrm>
            <a:off x="2514600" y="685800"/>
            <a:ext cx="434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1 mol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monoatomic gas</a:t>
            </a:r>
            <a:endParaRPr lang="zh-TW" altLang="en-US" sz="18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Object 10"/>
          <p:cNvGraphicFramePr>
            <a:graphicFrameLocks noChangeAspect="1"/>
          </p:cNvGraphicFramePr>
          <p:nvPr/>
        </p:nvGraphicFramePr>
        <p:xfrm>
          <a:off x="7162800" y="381000"/>
          <a:ext cx="852488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7" imgW="774364" imgH="761669" progId="Equation.3">
                  <p:embed/>
                </p:oleObj>
              </mc:Choice>
              <mc:Fallback>
                <p:oleObj name="方程式" r:id="rId17" imgW="774364" imgH="76166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381000"/>
                        <a:ext cx="852488" cy="8382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向右箭號 15"/>
          <p:cNvSpPr/>
          <p:nvPr/>
        </p:nvSpPr>
        <p:spPr>
          <a:xfrm>
            <a:off x="4876800" y="762000"/>
            <a:ext cx="381000" cy="304800"/>
          </a:xfrm>
          <a:prstGeom prst="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graphicFrame>
        <p:nvGraphicFramePr>
          <p:cNvPr id="17" name="Object 11"/>
          <p:cNvGraphicFramePr>
            <a:graphicFrameLocks noChangeAspect="1"/>
          </p:cNvGraphicFramePr>
          <p:nvPr/>
        </p:nvGraphicFramePr>
        <p:xfrm>
          <a:off x="5715000" y="609600"/>
          <a:ext cx="11017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9" imgW="812447" imgH="393529" progId="Equation.3">
                  <p:embed/>
                </p:oleObj>
              </mc:Choice>
              <mc:Fallback>
                <p:oleObj name="方程式" r:id="rId19" imgW="812447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609600"/>
                        <a:ext cx="1101725" cy="5334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1"/>
          <p:cNvGraphicFramePr>
            <a:graphicFrameLocks noChangeAspect="1"/>
          </p:cNvGraphicFramePr>
          <p:nvPr/>
        </p:nvGraphicFramePr>
        <p:xfrm>
          <a:off x="1893888" y="5867400"/>
          <a:ext cx="296862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1" imgW="177646" imgH="228402" progId="Equation.3">
                  <p:embed/>
                </p:oleObj>
              </mc:Choice>
              <mc:Fallback>
                <p:oleObj name="方程式" r:id="rId21" imgW="177646" imgH="22840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3888" y="5867400"/>
                        <a:ext cx="296862" cy="3810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向右箭號 18"/>
          <p:cNvSpPr/>
          <p:nvPr/>
        </p:nvSpPr>
        <p:spPr>
          <a:xfrm>
            <a:off x="1219200" y="5943600"/>
            <a:ext cx="457200" cy="304800"/>
          </a:xfrm>
          <a:prstGeom prst="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graphicFrame>
        <p:nvGraphicFramePr>
          <p:cNvPr id="20" name="Object 12"/>
          <p:cNvGraphicFramePr>
            <a:graphicFrameLocks noChangeAspect="1"/>
          </p:cNvGraphicFramePr>
          <p:nvPr/>
        </p:nvGraphicFramePr>
        <p:xfrm>
          <a:off x="674688" y="5867400"/>
          <a:ext cx="2984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3" imgW="177646" imgH="228402" progId="Equation.3">
                  <p:embed/>
                </p:oleObj>
              </mc:Choice>
              <mc:Fallback>
                <p:oleObj name="方程式" r:id="rId23" imgW="177646" imgH="22840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688" y="5867400"/>
                        <a:ext cx="298450" cy="3810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向右箭號 20"/>
          <p:cNvSpPr/>
          <p:nvPr/>
        </p:nvSpPr>
        <p:spPr>
          <a:xfrm>
            <a:off x="2438400" y="5943600"/>
            <a:ext cx="457200" cy="304800"/>
          </a:xfrm>
          <a:prstGeom prst="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graphicFrame>
        <p:nvGraphicFramePr>
          <p:cNvPr id="22" name="Object 13"/>
          <p:cNvGraphicFramePr>
            <a:graphicFrameLocks noChangeAspect="1"/>
          </p:cNvGraphicFramePr>
          <p:nvPr/>
        </p:nvGraphicFramePr>
        <p:xfrm>
          <a:off x="982663" y="5410200"/>
          <a:ext cx="1033462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5" imgW="774364" imgH="228501" progId="Equation.3">
                  <p:embed/>
                </p:oleObj>
              </mc:Choice>
              <mc:Fallback>
                <p:oleObj name="方程式" r:id="rId25" imgW="774364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663" y="5410200"/>
                        <a:ext cx="1033462" cy="3048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084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6" grpId="0" animBg="1"/>
      <p:bldP spid="19" grpId="0" animBg="1"/>
      <p:bldP spid="21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514600" y="17526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例如熱力學與偏微分</a:t>
            </a:r>
          </a:p>
        </p:txBody>
      </p:sp>
    </p:spTree>
    <p:extLst>
      <p:ext uri="{BB962C8B-B14F-4D97-AF65-F5344CB8AC3E}">
        <p14:creationId xmlns:p14="http://schemas.microsoft.com/office/powerpoint/2010/main" val="19224465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267854" y="2653995"/>
                <a:ext cx="6963060" cy="485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/>
                  <a:t>因此將狀態方程式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𝑃</m:t>
                    </m:r>
                    <m:r>
                      <a:rPr lang="en-US" altLang="zh-TW" b="0" i="1" smtClean="0">
                        <a:latin typeface="Cambria Math"/>
                      </a:rPr>
                      <m:t>=</m:t>
                    </m:r>
                    <m:r>
                      <a:rPr lang="en-US" altLang="zh-TW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𝑇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e>
                    </m:d>
                    <m:r>
                      <a:rPr lang="en-US" altLang="zh-TW" b="0" i="1" smtClean="0">
                        <a:latin typeface="Cambria Math"/>
                      </a:rPr>
                      <m:t>(</m:t>
                    </m:r>
                    <m:r>
                      <a:rPr lang="zh-TW" altLang="en-US" i="1">
                        <a:latin typeface="Cambria Math"/>
                      </a:rPr>
                      <m:t>例如</m:t>
                    </m:r>
                    <m:r>
                      <a:rPr lang="en-US" altLang="zh-TW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/>
                          </a:rPr>
                          <m:t>𝑛𝑅𝑇</m:t>
                        </m:r>
                      </m:num>
                      <m:den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den>
                    </m:f>
                    <m:r>
                      <a:rPr lang="en-US" altLang="zh-TW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zh-TW" altLang="en-US" dirty="0"/>
                  <a:t>，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代入</m:t>
                    </m:r>
                    <m:r>
                      <a:rPr lang="en-US" altLang="zh-TW" i="1" smtClean="0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𝑃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e>
                    </m:d>
                    <m:r>
                      <a:rPr lang="en-US" altLang="zh-TW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altLang="zh-TW" i="1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𝑇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</a:rPr>
                          <m:t>𝑉</m:t>
                        </m:r>
                      </m:e>
                    </m:d>
                  </m:oMath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854" y="2653995"/>
                <a:ext cx="6963060" cy="485774"/>
              </a:xfrm>
              <a:prstGeom prst="rect">
                <a:avLst/>
              </a:prstGeom>
              <a:blipFill rotWithShape="1">
                <a:blip r:embed="rId2"/>
                <a:stretch>
                  <a:fillRect l="-788" b="-7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360337" y="4724124"/>
                <a:ext cx="2468817" cy="75238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𝑑𝑈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0337" y="4724124"/>
                <a:ext cx="2468817" cy="75238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305956" y="744075"/>
                <a:ext cx="2471702" cy="7523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𝑑𝑄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956" y="744075"/>
                <a:ext cx="2471702" cy="75238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線接點 9"/>
          <p:cNvCxnSpPr/>
          <p:nvPr/>
        </p:nvCxnSpPr>
        <p:spPr>
          <a:xfrm>
            <a:off x="2145162" y="862572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228850" y="239526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定容過程的熱交換：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439554" y="235128"/>
                <a:ext cx="192492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≡∆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𝑈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9554" y="235128"/>
                <a:ext cx="1924926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267855" y="1628800"/>
                <a:ext cx="54647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這個符號是指體積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𝑉</m:t>
                    </m:r>
                  </m:oMath>
                </a14:m>
                <a:r>
                  <a:rPr lang="zh-TW" altLang="en-US" dirty="0"/>
                  <a:t>不變下，內能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𝑈</m:t>
                    </m:r>
                  </m:oMath>
                </a14:m>
                <a:r>
                  <a:rPr lang="zh-TW" altLang="en-US" dirty="0"/>
                  <a:t>對溫度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的微分！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855" y="1628800"/>
                <a:ext cx="5464777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004" t="-6557" r="-781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267854" y="2046552"/>
                <a:ext cx="55367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如此將內能由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𝑃</m:t>
                    </m:r>
                    <m:r>
                      <a:rPr lang="en-US" altLang="zh-TW" b="0" i="1" smtClean="0">
                        <a:latin typeface="Cambria Math"/>
                      </a:rPr>
                      <m:t>,</m:t>
                    </m:r>
                    <m:r>
                      <a:rPr lang="en-US" altLang="zh-TW" b="0" i="1" smtClean="0">
                        <a:latin typeface="Cambria Math"/>
                      </a:rPr>
                      <m:t>𝑉</m:t>
                    </m:r>
                  </m:oMath>
                </a14:m>
                <a:r>
                  <a:rPr lang="zh-TW" altLang="en-US" dirty="0"/>
                  <a:t>的函數表示為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𝑉</m:t>
                    </m:r>
                    <m:r>
                      <a:rPr lang="en-US" altLang="zh-TW" b="0" i="1" smtClean="0">
                        <a:latin typeface="Cambria Math"/>
                      </a:rPr>
                      <m:t>,</m:t>
                    </m:r>
                    <m:r>
                      <a:rPr lang="en-US" altLang="zh-TW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的函數更加方便！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854" y="2046552"/>
                <a:ext cx="5536785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991" t="-6667" r="-881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267855" y="3212976"/>
                <a:ext cx="6599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定容比熱等於將多變數函數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𝑇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dirty="0"/>
                  <a:t>，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855" y="3212976"/>
                <a:ext cx="6599052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831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1267855" y="3641570"/>
                <a:ext cx="44546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固定一個變數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𝑉</m:t>
                    </m:r>
                    <m:r>
                      <a:rPr lang="en-US" altLang="zh-TW" i="1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，對另一個變數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作微分：</a:t>
                </a:r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855" y="3641570"/>
                <a:ext cx="4454617" cy="369332"/>
              </a:xfrm>
              <a:prstGeom prst="rect">
                <a:avLst/>
              </a:prstGeom>
              <a:blipFill rotWithShape="1">
                <a:blip r:embed="rId9"/>
                <a:stretch>
                  <a:fillRect l="-1231" t="-6557" r="-410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字方塊 19"/>
          <p:cNvSpPr txBox="1"/>
          <p:nvPr/>
        </p:nvSpPr>
        <p:spPr>
          <a:xfrm>
            <a:off x="1267854" y="4293096"/>
            <a:ext cx="6812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這樣的演算非常有用，因此給予一個新的名字與符號：</a:t>
            </a:r>
            <a:r>
              <a:rPr lang="zh-TW" altLang="en-US" dirty="0">
                <a:solidFill>
                  <a:srgbClr val="FF0000"/>
                </a:solidFill>
              </a:rPr>
              <a:t>偏微分</a:t>
            </a:r>
            <a:r>
              <a:rPr lang="zh-TW" altLang="en-US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1357720" y="5936762"/>
                <a:ext cx="1957715" cy="75238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𝑑𝑈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720" y="5936762"/>
                <a:ext cx="1957715" cy="75238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3439554" y="6128288"/>
                <a:ext cx="46403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固定溫度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下，內能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𝑈</m:t>
                    </m:r>
                  </m:oMath>
                </a14:m>
                <a:r>
                  <a:rPr lang="zh-TW" altLang="en-US" dirty="0"/>
                  <a:t>隨體積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𝑉</m:t>
                    </m:r>
                  </m:oMath>
                </a14:m>
                <a:r>
                  <a:rPr lang="zh-TW" altLang="en-US" dirty="0"/>
                  <a:t>的變化率！</a:t>
                </a:r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9554" y="6128288"/>
                <a:ext cx="4640363" cy="369332"/>
              </a:xfrm>
              <a:prstGeom prst="rect">
                <a:avLst/>
              </a:prstGeom>
              <a:blipFill rotWithShape="1">
                <a:blip r:embed="rId11"/>
                <a:stretch>
                  <a:fillRect l="-1051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1305956" y="5567430"/>
            <a:ext cx="192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同理可以定義：</a:t>
            </a:r>
          </a:p>
        </p:txBody>
      </p:sp>
    </p:spTree>
    <p:extLst>
      <p:ext uri="{BB962C8B-B14F-4D97-AF65-F5344CB8AC3E}">
        <p14:creationId xmlns:p14="http://schemas.microsoft.com/office/powerpoint/2010/main" val="77331176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260918" y="188640"/>
                <a:ext cx="53285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一個雙變數函數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r>
                  <a:rPr lang="zh-TW" altLang="en-US" dirty="0"/>
                  <a:t>可以定義兩個偏微分：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918" y="188640"/>
                <a:ext cx="5328592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1030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288955" y="575754"/>
                <a:ext cx="2463110" cy="78322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𝑑𝐹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955" y="575754"/>
                <a:ext cx="2463110" cy="78322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3935221" y="606725"/>
                <a:ext cx="2499466" cy="75225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𝑑𝐹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𝑑𝑦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𝑦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5221" y="606725"/>
                <a:ext cx="2499466" cy="75225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1260918" y="1967509"/>
            <a:ext cx="3960440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接點 6"/>
          <p:cNvCxnSpPr/>
          <p:nvPr/>
        </p:nvCxnSpPr>
        <p:spPr>
          <a:xfrm flipV="1">
            <a:off x="1908990" y="2255541"/>
            <a:ext cx="936104" cy="792088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1908990" y="3047629"/>
            <a:ext cx="936104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 flipV="1">
            <a:off x="2868691" y="2327549"/>
            <a:ext cx="0" cy="720080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585863" y="3119637"/>
                <a:ext cx="7911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863" y="3119637"/>
                <a:ext cx="791179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2899305" y="2070875"/>
                <a:ext cx="18825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9305" y="2070875"/>
                <a:ext cx="1882567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2701078" y="3119637"/>
                <a:ext cx="13351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1078" y="3119637"/>
                <a:ext cx="1335174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260918" y="3818634"/>
                <a:ext cx="7467600" cy="201542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 smtClean="0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+∆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  <m:r>
                            <a:rPr lang="en-US" altLang="zh-TW" i="1">
                              <a:latin typeface="Cambria Math"/>
                            </a:rPr>
                            <m:t>+∆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𝑑𝐹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𝑑𝑦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𝑑𝐹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𝑦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+∆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∙∆~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𝑦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918" y="3818634"/>
                <a:ext cx="7467600" cy="201542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260918" y="5949280"/>
                <a:ext cx="2579670" cy="6663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918" y="5949280"/>
                <a:ext cx="2579670" cy="66633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3935221" y="6092307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這對應單變數函數的類似公式：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7253921" y="5973004"/>
                <a:ext cx="1491907" cy="61888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𝑓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3921" y="5973004"/>
                <a:ext cx="1491907" cy="61888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/>
          <p:cNvSpPr txBox="1"/>
          <p:nvPr/>
        </p:nvSpPr>
        <p:spPr>
          <a:xfrm>
            <a:off x="1331640" y="1484784"/>
            <a:ext cx="7414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如同一般微分，偏微分是由一雙變數函數得到另一雙變數函數的運算！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5431722" y="1964579"/>
                <a:ext cx="3029996" cy="67717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1722" y="1964579"/>
                <a:ext cx="3029996" cy="677173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9"/>
          <p:cNvSpPr txBox="1"/>
          <p:nvPr/>
        </p:nvSpPr>
        <p:spPr>
          <a:xfrm>
            <a:off x="5431722" y="2795601"/>
            <a:ext cx="2950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偏微分可以計算函數差！</a:t>
            </a:r>
          </a:p>
        </p:txBody>
      </p:sp>
    </p:spTree>
    <p:extLst>
      <p:ext uri="{BB962C8B-B14F-4D97-AF65-F5344CB8AC3E}">
        <p14:creationId xmlns:p14="http://schemas.microsoft.com/office/powerpoint/2010/main" val="353043913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2000149" y="421542"/>
                <a:ext cx="34596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/>
                  <a:t>將此式運用於內能函數：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𝑇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</a:rPr>
                          <m:t>𝑉</m:t>
                        </m:r>
                      </m:e>
                    </m:d>
                  </m:oMath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149" y="421542"/>
                <a:ext cx="3459665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1408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038250" y="821801"/>
                <a:ext cx="3107454" cy="7523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𝑑𝑇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𝑑𝑉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250" y="821801"/>
                <a:ext cx="3107454" cy="75238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000149" y="1954906"/>
                <a:ext cx="2503827" cy="75238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𝑑𝑄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149" y="1954906"/>
                <a:ext cx="2503827" cy="7523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線接點 7"/>
          <p:cNvCxnSpPr/>
          <p:nvPr/>
        </p:nvCxnSpPr>
        <p:spPr>
          <a:xfrm>
            <a:off x="2899519" y="2069086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2000149" y="3329659"/>
                <a:ext cx="184467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149" y="3329659"/>
                <a:ext cx="1844672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線接點 13"/>
          <p:cNvCxnSpPr/>
          <p:nvPr/>
        </p:nvCxnSpPr>
        <p:spPr>
          <a:xfrm>
            <a:off x="2785219" y="3447143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977183" y="4146347"/>
                <a:ext cx="3731598" cy="81073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𝑑𝑄</m:t>
                      </m:r>
                      <m:r>
                        <a:rPr lang="en-US" altLang="zh-TW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𝑑𝑇</m:t>
                      </m:r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𝑈</m:t>
                                      </m:r>
                                    </m:num>
                                    <m:den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𝑉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𝑑𝑉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7183" y="4146347"/>
                <a:ext cx="3731598" cy="81073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線接點 15"/>
          <p:cNvCxnSpPr/>
          <p:nvPr/>
        </p:nvCxnSpPr>
        <p:spPr>
          <a:xfrm>
            <a:off x="2209800" y="4419600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905000" y="5183553"/>
                <a:ext cx="4831432" cy="12312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𝑑𝑄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𝑈</m:t>
                                      </m:r>
                                    </m:num>
                                    <m:den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𝑉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𝑈</m:t>
                                      </m:r>
                                    </m:num>
                                    <m:den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𝑉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5183553"/>
                <a:ext cx="4831432" cy="12312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直線接點 17"/>
          <p:cNvCxnSpPr/>
          <p:nvPr/>
        </p:nvCxnSpPr>
        <p:spPr>
          <a:xfrm>
            <a:off x="2906527" y="5257800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/>
          <p:cNvSpPr txBox="1"/>
          <p:nvPr/>
        </p:nvSpPr>
        <p:spPr>
          <a:xfrm>
            <a:off x="1955882" y="2888914"/>
            <a:ext cx="535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運用第一定律，定壓比熱也可以類似算式表示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5730755" y="288606"/>
                <a:ext cx="2579670" cy="666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0755" y="288606"/>
                <a:ext cx="2579670" cy="66633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1955882" y="1567178"/>
            <a:ext cx="4228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定容比熱可寫成內能的偏微分：</a:t>
            </a:r>
          </a:p>
        </p:txBody>
      </p:sp>
    </p:spTree>
    <p:extLst>
      <p:ext uri="{BB962C8B-B14F-4D97-AF65-F5344CB8AC3E}">
        <p14:creationId xmlns:p14="http://schemas.microsoft.com/office/powerpoint/2010/main" val="184909856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70F3A30-5FAE-2A46-A75F-1ADCA2329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59774"/>
            <a:ext cx="4800600" cy="653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4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2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2048256"/>
            <a:ext cx="39560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2286000" y="685800"/>
            <a:ext cx="4648200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氣體需要兩個物理量來描述標定它的狀態。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4" name="Text Box 6"/>
              <p:cNvSpPr txBox="1">
                <a:spLocks noChangeArrowheads="1"/>
              </p:cNvSpPr>
              <p:nvPr/>
            </p:nvSpPr>
            <p:spPr bwMode="auto">
              <a:xfrm>
                <a:off x="609600" y="2057400"/>
                <a:ext cx="39624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若選擇壓力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𝑃</m:t>
                    </m:r>
                  </m:oMath>
                </a14:m>
                <a:r>
                  <a:rPr lang="zh-TW" altLang="en-US" sz="18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和體積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 作為熱座標：</a:t>
                </a:r>
              </a:p>
            </p:txBody>
          </p:sp>
        </mc:Choice>
        <mc:Fallback xmlns="">
          <p:sp>
            <p:nvSpPr>
              <p:cNvPr id="10244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2057400"/>
                <a:ext cx="3962400" cy="369332"/>
              </a:xfrm>
              <a:prstGeom prst="rect">
                <a:avLst/>
              </a:prstGeom>
              <a:blipFill>
                <a:blip r:embed="rId3"/>
                <a:stretch>
                  <a:fillRect l="-1282" t="-10000" r="-641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609600" y="3019474"/>
            <a:ext cx="342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一個過程對應一條路徑。</a:t>
            </a:r>
          </a:p>
        </p:txBody>
      </p:sp>
      <p:sp>
        <p:nvSpPr>
          <p:cNvPr id="10246" name="文字方塊 5"/>
          <p:cNvSpPr txBox="1">
            <a:spLocks noChangeArrowheads="1"/>
          </p:cNvSpPr>
          <p:nvPr/>
        </p:nvSpPr>
        <p:spPr bwMode="auto">
          <a:xfrm>
            <a:off x="609600" y="4343400"/>
            <a:ext cx="358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右圖即為理想氣體的定溫過程。</a:t>
            </a:r>
          </a:p>
        </p:txBody>
      </p:sp>
      <p:sp>
        <p:nvSpPr>
          <p:cNvPr id="10247" name="Text Box 5"/>
          <p:cNvSpPr txBox="1">
            <a:spLocks noChangeArrowheads="1"/>
          </p:cNvSpPr>
          <p:nvPr/>
        </p:nvSpPr>
        <p:spPr bwMode="auto">
          <a:xfrm>
            <a:off x="2267857" y="1277257"/>
            <a:ext cx="2057400" cy="3698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氣體有兩個熱座標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8" name="文字方塊 7"/>
              <p:cNvSpPr txBox="1">
                <a:spLocks noChangeArrowheads="1"/>
              </p:cNvSpPr>
              <p:nvPr/>
            </p:nvSpPr>
            <p:spPr bwMode="auto">
              <a:xfrm>
                <a:off x="609600" y="2538159"/>
                <a:ext cx="36576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一個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𝑃𝑉</m:t>
                    </m:r>
                  </m:oMath>
                </a14:m>
                <a:r>
                  <a:rPr lang="zh-TW" altLang="en-US" sz="18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圖上的點代表一個狀態。</a:t>
                </a:r>
              </a:p>
            </p:txBody>
          </p:sp>
        </mc:Choice>
        <mc:Fallback xmlns="">
          <p:sp>
            <p:nvSpPr>
              <p:cNvPr id="1024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2538159"/>
                <a:ext cx="3657600" cy="369888"/>
              </a:xfrm>
              <a:prstGeom prst="rect">
                <a:avLst/>
              </a:prstGeom>
              <a:blipFill>
                <a:blip r:embed="rId4"/>
                <a:stretch>
                  <a:fillRect l="-1389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876300" y="2939534"/>
            <a:ext cx="533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在氣體自由擴散過程</a:t>
            </a:r>
            <a:r>
              <a:rPr lang="zh-TW" altLang="en-US" sz="1800" dirty="0"/>
              <a:t>的中途，氣體並不處於平衡態！</a:t>
            </a:r>
          </a:p>
        </p:txBody>
      </p:sp>
      <p:pic>
        <p:nvPicPr>
          <p:cNvPr id="11267" name="Picture 5" descr="F20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54480"/>
            <a:ext cx="21494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 descr="F20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7"/>
          <a:stretch>
            <a:fillRect/>
          </a:stretch>
        </p:blipFill>
        <p:spPr bwMode="auto">
          <a:xfrm>
            <a:off x="1885269" y="4038600"/>
            <a:ext cx="2820988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文字方塊 4"/>
          <p:cNvSpPr txBox="1">
            <a:spLocks noChangeArrowheads="1"/>
          </p:cNvSpPr>
          <p:nvPr/>
        </p:nvSpPr>
        <p:spPr bwMode="auto">
          <a:xfrm>
            <a:off x="914400" y="914400"/>
            <a:ext cx="525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但並不是每一個過程都可以用一條路徑代表：</a:t>
            </a:r>
          </a:p>
        </p:txBody>
      </p:sp>
      <p:sp>
        <p:nvSpPr>
          <p:cNvPr id="11270" name="文字方塊 5"/>
          <p:cNvSpPr txBox="1">
            <a:spLocks noChangeArrowheads="1"/>
          </p:cNvSpPr>
          <p:nvPr/>
        </p:nvSpPr>
        <p:spPr bwMode="auto">
          <a:xfrm>
            <a:off x="914400" y="1339612"/>
            <a:ext cx="5486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一缸氣體必須處於平衡態才有一個一致的熱座標。</a:t>
            </a:r>
          </a:p>
        </p:txBody>
      </p:sp>
      <p:sp>
        <p:nvSpPr>
          <p:cNvPr id="11271" name="文字方塊 6"/>
          <p:cNvSpPr txBox="1">
            <a:spLocks noChangeArrowheads="1"/>
          </p:cNvSpPr>
          <p:nvPr/>
        </p:nvSpPr>
        <p:spPr bwMode="auto">
          <a:xfrm>
            <a:off x="914400" y="1764546"/>
            <a:ext cx="4724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因此只有平衡態才可以用一個點來代表。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914400" y="342900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因此自由擴散過程只有起點和終點可在圖上表示。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2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>
            <a:fillRect/>
          </a:stretch>
        </p:blipFill>
        <p:spPr bwMode="auto">
          <a:xfrm>
            <a:off x="2593975" y="2286000"/>
            <a:ext cx="3956050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291" name="Text Box 7"/>
              <p:cNvSpPr txBox="1">
                <a:spLocks noChangeArrowheads="1"/>
              </p:cNvSpPr>
              <p:nvPr/>
            </p:nvSpPr>
            <p:spPr bwMode="auto">
              <a:xfrm>
                <a:off x="1066800" y="1219200"/>
                <a:ext cx="73152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一個緩慢過程，隨時處於平衡態，就一定對應一條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𝑃</m:t>
                    </m:r>
                    <m:r>
                      <a:rPr lang="en-US" altLang="zh-TW" sz="1800" b="0" i="1" dirty="0" smtClean="0">
                        <a:latin typeface="Cambria Math"/>
                      </a:rPr>
                      <m:t>𝑉</m:t>
                    </m:r>
                  </m:oMath>
                </a14:m>
                <a:r>
                  <a:rPr lang="zh-TW" altLang="en-US" sz="1800" dirty="0"/>
                  <a:t>圖上的路徑。</a:t>
                </a:r>
              </a:p>
            </p:txBody>
          </p:sp>
        </mc:Choice>
        <mc:Fallback xmlns="">
          <p:sp>
            <p:nvSpPr>
              <p:cNvPr id="12291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6800" y="1219200"/>
                <a:ext cx="7315200" cy="369332"/>
              </a:xfrm>
              <a:prstGeom prst="rect">
                <a:avLst/>
              </a:prstGeom>
              <a:blipFill>
                <a:blip r:embed="rId3"/>
                <a:stretch>
                  <a:fillRect l="-694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05DF59F2-0F7E-9F42-8442-32082A2D7337}"/>
              </a:ext>
            </a:extLst>
          </p:cNvPr>
          <p:cNvSpPr/>
          <p:nvPr/>
        </p:nvSpPr>
        <p:spPr>
          <a:xfrm>
            <a:off x="3232531" y="1622060"/>
            <a:ext cx="2909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稱為準靜過程</a:t>
            </a:r>
            <a:r>
              <a:rPr lang="zh-TW" alt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TW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quasi-static</a:t>
            </a:r>
            <a:r>
              <a:rPr lang="zh-TW" alt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GB" altLang="zh-TW" i="0" u="none" strike="noStrike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33400" y="973578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定容過程：</a:t>
            </a:r>
            <a:endParaRPr lang="zh-TW" altLang="en-US" sz="1800" dirty="0"/>
          </a:p>
        </p:txBody>
      </p:sp>
      <p:pic>
        <p:nvPicPr>
          <p:cNvPr id="13315" name="Picture 5" descr="F19_0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95" b="9302"/>
          <a:stretch/>
        </p:blipFill>
        <p:spPr bwMode="auto">
          <a:xfrm>
            <a:off x="3057674" y="4191213"/>
            <a:ext cx="2581275" cy="234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20_30_FigureA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113"/>
          <a:stretch/>
        </p:blipFill>
        <p:spPr>
          <a:xfrm>
            <a:off x="2971800" y="264886"/>
            <a:ext cx="5374640" cy="3606517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533400" y="1430778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Isochoric process (Fixed Volume)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985030" y="4601647"/>
            <a:ext cx="304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化學反應多在定壓下進行：</a:t>
            </a:r>
          </a:p>
        </p:txBody>
      </p:sp>
      <p:graphicFrame>
        <p:nvGraphicFramePr>
          <p:cNvPr id="14339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14151" imgH="215619" progId="Equation.3">
                  <p:embed/>
                </p:oleObj>
              </mc:Choice>
              <mc:Fallback>
                <p:oleObj name="方程式" r:id="rId2" imgW="114151" imgH="21561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0" name="Picture 13" descr="F19_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28" b="6850"/>
          <a:stretch/>
        </p:blipFill>
        <p:spPr bwMode="auto">
          <a:xfrm>
            <a:off x="4030788" y="4572000"/>
            <a:ext cx="2605088" cy="209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14"/>
          <p:cNvSpPr txBox="1">
            <a:spLocks noChangeArrowheads="1"/>
          </p:cNvSpPr>
          <p:nvPr/>
        </p:nvSpPr>
        <p:spPr bwMode="auto">
          <a:xfrm>
            <a:off x="985030" y="950904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定壓過程：</a:t>
            </a:r>
            <a:endParaRPr lang="zh-TW" altLang="en-US" sz="1800" dirty="0"/>
          </a:p>
        </p:txBody>
      </p:sp>
      <p:pic>
        <p:nvPicPr>
          <p:cNvPr id="14342" name="Picture 8" descr="D:\Dropbox\Documents\課程\YoungTextBook\Images\Chapter19\A_Images\A_Figures_and_Photos\19_15_Figu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972" y="5017717"/>
            <a:ext cx="2438400" cy="168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20_34_FigureA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4033030" y="487929"/>
            <a:ext cx="4469457" cy="3896497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985030" y="1332131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Isobaric Process (Constant Pressure)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914400" y="690055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定溫過程：</a:t>
            </a:r>
            <a:endParaRPr lang="zh-TW" altLang="en-US" sz="18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914400" y="1071282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Isothermal Process (Constant Temperature)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20_35_Figure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4076700" y="457200"/>
            <a:ext cx="3615538" cy="3579992"/>
          </a:xfrm>
          <a:prstGeom prst="rect">
            <a:avLst/>
          </a:prstGeom>
        </p:spPr>
      </p:pic>
      <p:pic>
        <p:nvPicPr>
          <p:cNvPr id="5" name="Picture 4" descr="2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648200"/>
            <a:ext cx="2133600" cy="193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2628900" y="51054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理想氣體：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916641" y="4114800"/>
            <a:ext cx="7344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緩慢進行，使氣體可以與周圍定溫熱庫一直達處於熱平衡狀態。</a:t>
            </a:r>
          </a:p>
        </p:txBody>
      </p:sp>
    </p:spTree>
    <p:extLst>
      <p:ext uri="{BB962C8B-B14F-4D97-AF65-F5344CB8AC3E}">
        <p14:creationId xmlns:p14="http://schemas.microsoft.com/office/powerpoint/2010/main" val="242567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F18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4"/>
          <a:stretch>
            <a:fillRect/>
          </a:stretch>
        </p:blipFill>
        <p:spPr bwMode="auto">
          <a:xfrm>
            <a:off x="1143000" y="866061"/>
            <a:ext cx="2938335" cy="443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1219200" y="5410200"/>
            <a:ext cx="2514600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可同時交換熱量並作功</a:t>
            </a:r>
          </a:p>
        </p:txBody>
      </p:sp>
      <p:pic>
        <p:nvPicPr>
          <p:cNvPr id="7" name="Picture 4" descr="2004">
            <a:extLst>
              <a:ext uri="{FF2B5EF4-FFF2-40B4-BE49-F238E27FC236}">
                <a16:creationId xmlns:a16="http://schemas.microsoft.com/office/drawing/2014/main" id="{9DA5C1D5-ED4A-5543-9360-CA90D2107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13788"/>
            <a:ext cx="39560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2BF0E38D-546B-C14C-99E6-A823A5135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5416550"/>
            <a:ext cx="2057400" cy="3698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氣體有兩個熱座標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12">
                <a:extLst>
                  <a:ext uri="{FF2B5EF4-FFF2-40B4-BE49-F238E27FC236}">
                    <a16:creationId xmlns:a16="http://schemas.microsoft.com/office/drawing/2014/main" id="{6C6FCDA5-1243-C844-A0A6-BBF47C04C0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33600" y="5991939"/>
                <a:ext cx="52409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氣體對外所作的功在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𝑃𝑉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solidFill>
                      <a:srgbClr val="FF0000"/>
                    </a:solidFill>
                    <a:cs typeface="Times New Roman" pitchFamily="18" charset="0"/>
                  </a:rPr>
                  <a:t>圖上可以很容易計算</a:t>
                </a:r>
                <a:r>
                  <a:rPr lang="zh-TW" altLang="en-US" sz="1800" dirty="0"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0" name="Text Box 12">
                <a:extLst>
                  <a:ext uri="{FF2B5EF4-FFF2-40B4-BE49-F238E27FC236}">
                    <a16:creationId xmlns:a16="http://schemas.microsoft.com/office/drawing/2014/main" id="{6C6FCDA5-1243-C844-A0A6-BBF47C04C0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3600" y="5991939"/>
                <a:ext cx="5240925" cy="369332"/>
              </a:xfrm>
              <a:prstGeom prst="rect">
                <a:avLst/>
              </a:prstGeom>
              <a:blipFill>
                <a:blip r:embed="rId4"/>
                <a:stretch>
                  <a:fillRect l="-969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091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31904" y="1039107"/>
            <a:ext cx="3856038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1230836" y="6274036"/>
            <a:ext cx="654409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一個過程所作的功即該過程所對應的路徑下所包圍的面積。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3" name="Text Box 12"/>
              <p:cNvSpPr txBox="1">
                <a:spLocks noChangeArrowheads="1"/>
              </p:cNvSpPr>
              <p:nvPr/>
            </p:nvSpPr>
            <p:spPr bwMode="auto">
              <a:xfrm>
                <a:off x="1230836" y="557024"/>
                <a:ext cx="52409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chemeClr val="tx2"/>
                    </a:solidFill>
                  </a:rPr>
                  <a:t>在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tx2"/>
                        </a:solidFill>
                        <a:latin typeface="Cambria Math"/>
                        <a:cs typeface="Times New Roman" pitchFamily="18" charset="0"/>
                      </a:rPr>
                      <m:t>𝑃𝑉</m:t>
                    </m:r>
                  </m:oMath>
                </a14:m>
                <a:r>
                  <a:rPr lang="zh-TW" altLang="en-US" sz="1800" dirty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solidFill>
                      <a:schemeClr val="tx2"/>
                    </a:solidFill>
                    <a:cs typeface="Times New Roman" pitchFamily="18" charset="0"/>
                  </a:rPr>
                  <a:t>圖上計算</a:t>
                </a:r>
                <a:r>
                  <a:rPr lang="zh-TW" altLang="en-US" sz="1800" dirty="0">
                    <a:solidFill>
                      <a:schemeClr val="tx2"/>
                    </a:solidFill>
                  </a:rPr>
                  <a:t>氣體對外所作的功</a:t>
                </a:r>
                <a14:m>
                  <m:oMath xmlns:m="http://schemas.openxmlformats.org/officeDocument/2006/math">
                    <m:r>
                      <a:rPr lang="en-US" altLang="zh-TW" sz="1800" i="1">
                        <a:solidFill>
                          <a:schemeClr val="tx2"/>
                        </a:solidFill>
                        <a:latin typeface="Cambria Math"/>
                      </a:rPr>
                      <m:t>𝑊</m:t>
                    </m:r>
                  </m:oMath>
                </a14:m>
                <a:r>
                  <a:rPr lang="zh-TW" altLang="en-US" sz="1800" dirty="0">
                    <a:solidFill>
                      <a:schemeClr val="tx2"/>
                    </a:solidFill>
                    <a:cs typeface="Times New Roman" pitchFamily="18" charset="0"/>
                  </a:rPr>
                  <a:t>：</a:t>
                </a:r>
                <a:endParaRPr lang="en-US" altLang="zh-TW" sz="1800" dirty="0">
                  <a:solidFill>
                    <a:schemeClr val="tx2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223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0836" y="557024"/>
                <a:ext cx="5240925" cy="369332"/>
              </a:xfrm>
              <a:prstGeom prst="rect">
                <a:avLst/>
              </a:prstGeom>
              <a:blipFill>
                <a:blip r:embed="rId2"/>
                <a:stretch>
                  <a:fillRect l="-96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52" name="Picture 8" descr="F19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26"/>
          <a:stretch>
            <a:fillRect/>
          </a:stretch>
        </p:blipFill>
        <p:spPr bwMode="auto">
          <a:xfrm>
            <a:off x="5884275" y="3409315"/>
            <a:ext cx="2346458" cy="243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文字方塊 9"/>
          <p:cNvSpPr txBox="1">
            <a:spLocks noChangeArrowheads="1"/>
          </p:cNvSpPr>
          <p:nvPr/>
        </p:nvSpPr>
        <p:spPr bwMode="auto">
          <a:xfrm>
            <a:off x="1208675" y="3465513"/>
            <a:ext cx="4366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在無限小過程，氣體對外所作的功：</a:t>
            </a:r>
          </a:p>
        </p:txBody>
      </p:sp>
      <p:sp>
        <p:nvSpPr>
          <p:cNvPr id="6155" name="文字方塊 10"/>
          <p:cNvSpPr txBox="1">
            <a:spLocks noChangeArrowheads="1"/>
          </p:cNvSpPr>
          <p:nvPr/>
        </p:nvSpPr>
        <p:spPr bwMode="auto">
          <a:xfrm>
            <a:off x="1218200" y="4343400"/>
            <a:ext cx="464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有限的過程是無限多段、無限小過程的和：</a:t>
            </a:r>
          </a:p>
        </p:txBody>
      </p:sp>
      <p:pic>
        <p:nvPicPr>
          <p:cNvPr id="9231" name="Picture 15" descr="D:\Dropbox\Documents\課程\YoungTextBook\Images\Chapter19\A_Images\A_Figures_and_Photos\19_05_Fig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" b="4585"/>
          <a:stretch>
            <a:fillRect/>
          </a:stretch>
        </p:blipFill>
        <p:spPr bwMode="auto">
          <a:xfrm>
            <a:off x="2331904" y="1210432"/>
            <a:ext cx="385603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4129917" y="1071932"/>
                <a:ext cx="43844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917" y="1071932"/>
                <a:ext cx="438444" cy="276999"/>
              </a:xfrm>
              <a:prstGeom prst="rect">
                <a:avLst/>
              </a:prstGeom>
              <a:blipFill rotWithShape="1">
                <a:blip r:embed="rId5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1230836" y="5847950"/>
            <a:ext cx="509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氣體所作的功即為壓力函數對體積的積分！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296847" y="3875649"/>
                <a:ext cx="2796728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𝑃𝐴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847" y="3875649"/>
                <a:ext cx="2796728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232002" y="3886200"/>
                <a:ext cx="121655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002" y="3886200"/>
                <a:ext cx="1216551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181600" y="4775990"/>
                <a:ext cx="4223207" cy="1071897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</m:nary>
                      <m:groupChr>
                        <m:groupChrPr>
                          <m:chr m:val="→"/>
                          <m:pos m:val="top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groupChrPr>
                        <m:e>
                          <m:eqArr>
                            <m:eqArr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  <m:brk m:alnAt="1"/>
                                </m:rPr>
                                <a:rPr lang="en-US" altLang="zh-TW" b="0" i="0" smtClean="0">
                                  <a:latin typeface="Cambria Math"/>
                                  <a:ea typeface="Cambria Math"/>
                                </a:rPr>
                                <m:t>l</m:t>
                              </m:r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  <a:ea typeface="Cambria Math"/>
                                </a:rPr>
                                <m:t>im</m:t>
                              </m:r>
                              <m:r>
                                <m:rPr>
                                  <m:brk m:alnAt="1"/>
                                </m:rP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⁡</m:t>
                              </m:r>
                            </m:e>
                            <m:e>
                              <m:r>
                                <m:rPr>
                                  <m:brk m:alnAt="1"/>
                                </m:rP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→0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→∞</m:t>
                              </m:r>
                            </m:e>
                          </m:eqArr>
                        </m:e>
                      </m:groupCh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600" y="4775990"/>
                <a:ext cx="4223207" cy="1071897"/>
              </a:xfrm>
              <a:prstGeom prst="rect">
                <a:avLst/>
              </a:prstGeom>
              <a:blipFill>
                <a:blip r:embed="rId8"/>
                <a:stretch>
                  <a:fillRect l="-4491" t="-88235" b="-13411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1200357" y="4789419"/>
                <a:ext cx="1982200" cy="98713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357" y="4789419"/>
                <a:ext cx="1982200" cy="987130"/>
              </a:xfrm>
              <a:prstGeom prst="rect">
                <a:avLst/>
              </a:prstGeom>
              <a:blipFill>
                <a:blip r:embed="rId9"/>
                <a:stretch>
                  <a:fillRect l="-16561" t="-94937" b="-15189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6153" grpId="0"/>
      <p:bldP spid="6155" grpId="0"/>
      <p:bldP spid="5" grpId="0"/>
      <p:bldP spid="4" grpId="0" animBg="1"/>
      <p:bldP spid="4" grpId="1" animBg="1"/>
      <p:bldP spid="17" grpId="0" animBg="1"/>
      <p:bldP spid="18" grpId="0" animBg="1"/>
      <p:bldP spid="18" grpId="1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1848112" y="5638800"/>
            <a:ext cx="586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氣體可與外界同時有熱交互作用及力學交互作用。</a:t>
            </a:r>
          </a:p>
        </p:txBody>
      </p:sp>
      <p:pic>
        <p:nvPicPr>
          <p:cNvPr id="5" name="Picture 1" descr="20_04_Fig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7852"/>
          <a:stretch/>
        </p:blipFill>
        <p:spPr>
          <a:xfrm>
            <a:off x="4781812" y="1474717"/>
            <a:ext cx="4057388" cy="2552142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D8E90987-5BBB-C24E-9230-9AFCF34A1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8112" y="5139391"/>
            <a:ext cx="586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因此還能對外做功。</a:t>
            </a:r>
          </a:p>
        </p:txBody>
      </p:sp>
      <p:pic>
        <p:nvPicPr>
          <p:cNvPr id="8" name="Picture 2" descr="20_34_FigureA.jpg">
            <a:extLst>
              <a:ext uri="{FF2B5EF4-FFF2-40B4-BE49-F238E27FC236}">
                <a16:creationId xmlns:a16="http://schemas.microsoft.com/office/drawing/2014/main" id="{15A725E1-4C6D-1748-90E8-8797853A97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45" b="2804"/>
          <a:stretch/>
        </p:blipFill>
        <p:spPr>
          <a:xfrm>
            <a:off x="304800" y="1474717"/>
            <a:ext cx="4096899" cy="25521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DF52F3-3B61-BFE1-5CB6-81A6316F42B6}"/>
              </a:ext>
            </a:extLst>
          </p:cNvPr>
          <p:cNvSpPr txBox="1"/>
          <p:nvPr/>
        </p:nvSpPr>
        <p:spPr>
          <a:xfrm>
            <a:off x="1848112" y="4640538"/>
            <a:ext cx="5879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但定壓下</a:t>
            </a:r>
            <a:r>
              <a:rPr lang="en-TW"/>
              <a:t>氣體吸熱放熱時，體積會大幅度膨脹與收縮</a:t>
            </a:r>
            <a:r>
              <a:rPr lang="en-TW" dirty="0"/>
              <a:t>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0CC8E1-749D-DFFA-891A-DB5EC8FD68C3}"/>
              </a:ext>
            </a:extLst>
          </p:cNvPr>
          <p:cNvSpPr txBox="1"/>
          <p:nvPr/>
        </p:nvSpPr>
        <p:spPr>
          <a:xfrm>
            <a:off x="7042222" y="3602660"/>
            <a:ext cx="137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/>
              <a:t>熱交互作用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F554FA-558A-68F6-25D0-7149ED69A399}"/>
              </a:ext>
            </a:extLst>
          </p:cNvPr>
          <p:cNvSpPr txBox="1"/>
          <p:nvPr/>
        </p:nvSpPr>
        <p:spPr>
          <a:xfrm>
            <a:off x="1887455" y="3641562"/>
            <a:ext cx="182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/>
              <a:t>力學交互作用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A0D9F1-DE21-1B48-EB3D-B68C2CEC749F}"/>
              </a:ext>
            </a:extLst>
          </p:cNvPr>
          <p:cNvSpPr txBox="1"/>
          <p:nvPr/>
        </p:nvSpPr>
        <p:spPr>
          <a:xfrm>
            <a:off x="1835602" y="4206446"/>
            <a:ext cx="5879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定容下</a:t>
            </a:r>
            <a:r>
              <a:rPr lang="en-TW"/>
              <a:t>氣體</a:t>
            </a:r>
            <a:r>
              <a:rPr lang="en-GB" dirty="0" err="1"/>
              <a:t>可以</a:t>
            </a:r>
            <a:r>
              <a:rPr lang="en-TW"/>
              <a:t>吸熱放熱</a:t>
            </a:r>
            <a:r>
              <a:rPr lang="en-GB" dirty="0"/>
              <a:t>，</a:t>
            </a:r>
            <a:r>
              <a:rPr lang="en-GB" dirty="0" err="1"/>
              <a:t>與固體類似</a:t>
            </a:r>
            <a:r>
              <a:rPr lang="en-TW"/>
              <a:t>！</a:t>
            </a:r>
            <a:endParaRPr lang="en-TW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D7AA757-1584-0C15-5DB8-E0F8343D65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7"/>
          <a:stretch/>
        </p:blipFill>
        <p:spPr bwMode="auto">
          <a:xfrm>
            <a:off x="2971800" y="1752600"/>
            <a:ext cx="3569281" cy="246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8">
                <a:extLst>
                  <a:ext uri="{FF2B5EF4-FFF2-40B4-BE49-F238E27FC236}">
                    <a16:creationId xmlns:a16="http://schemas.microsoft.com/office/drawing/2014/main" id="{25F9B4C6-6991-B7AF-0B5E-6CFC57F08828}"/>
                  </a:ext>
                </a:extLst>
              </p:cNvPr>
              <p:cNvSpPr/>
              <p:nvPr/>
            </p:nvSpPr>
            <p:spPr>
              <a:xfrm>
                <a:off x="3733800" y="4419600"/>
                <a:ext cx="1445204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𝑎𝑐</m:t>
                        </m:r>
                      </m:sub>
                    </m:sSub>
                    <m:r>
                      <a:rPr lang="en-US" altLang="zh-TW" b="0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altLang="zh-TW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8000</m:t>
                    </m:r>
                    <m:r>
                      <m:rPr>
                        <m:sty m:val="p"/>
                      </m:rPr>
                      <a:rPr lang="en-US" altLang="zh-TW" b="0" i="0" smtClean="0">
                        <a:latin typeface="Cambria Math"/>
                        <a:ea typeface="Cambria Math"/>
                      </a:rPr>
                      <m:t>J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8">
                <a:extLst>
                  <a:ext uri="{FF2B5EF4-FFF2-40B4-BE49-F238E27FC236}">
                    <a16:creationId xmlns:a16="http://schemas.microsoft.com/office/drawing/2014/main" id="{25F9B4C6-6991-B7AF-0B5E-6CFC57F088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4419600"/>
                <a:ext cx="1445204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B23EBD6-57A1-E071-A89F-4306DEEC296B}"/>
              </a:ext>
            </a:extLst>
          </p:cNvPr>
          <p:cNvSpPr txBox="1"/>
          <p:nvPr/>
        </p:nvSpPr>
        <p:spPr>
          <a:xfrm>
            <a:off x="3537240" y="4876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虛線下梯形的面積</a:t>
            </a:r>
            <a:r>
              <a:rPr lang="en-US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194195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Dropbox\Documents\課程\YoungTextBook\Images\Chapter19\A_Images\A_Figures_and_Photos\19_0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19"/>
          <a:stretch>
            <a:fillRect/>
          </a:stretch>
        </p:blipFill>
        <p:spPr bwMode="auto">
          <a:xfrm>
            <a:off x="903898" y="953773"/>
            <a:ext cx="4504684" cy="208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D:\Dropbox\Documents\課程\YoungTextBook\Images\Chapter19\A_Images\A_Figures_and_Photos\19_0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45" b="2773"/>
          <a:stretch>
            <a:fillRect/>
          </a:stretch>
        </p:blipFill>
        <p:spPr bwMode="auto">
          <a:xfrm>
            <a:off x="885609" y="3706368"/>
            <a:ext cx="4510780" cy="208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文字方塊 3"/>
          <p:cNvSpPr txBox="1">
            <a:spLocks noChangeArrowheads="1"/>
          </p:cNvSpPr>
          <p:nvPr/>
        </p:nvSpPr>
        <p:spPr bwMode="auto">
          <a:xfrm>
            <a:off x="938622" y="3153462"/>
            <a:ext cx="274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對外作功為正。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8">
                <a:extLst>
                  <a:ext uri="{FF2B5EF4-FFF2-40B4-BE49-F238E27FC236}">
                    <a16:creationId xmlns:a16="http://schemas.microsoft.com/office/drawing/2014/main" id="{2643A74E-6EF3-8C47-99A1-F9A246C4F4E4}"/>
                  </a:ext>
                </a:extLst>
              </p:cNvPr>
              <p:cNvSpPr txBox="1"/>
              <p:nvPr/>
            </p:nvSpPr>
            <p:spPr>
              <a:xfrm>
                <a:off x="5593079" y="1501688"/>
                <a:ext cx="1982200" cy="98713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18">
                <a:extLst>
                  <a:ext uri="{FF2B5EF4-FFF2-40B4-BE49-F238E27FC236}">
                    <a16:creationId xmlns:a16="http://schemas.microsoft.com/office/drawing/2014/main" id="{2643A74E-6EF3-8C47-99A1-F9A246C4F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079" y="1501688"/>
                <a:ext cx="1982200" cy="987130"/>
              </a:xfrm>
              <a:prstGeom prst="rect">
                <a:avLst/>
              </a:prstGeom>
              <a:blipFill>
                <a:blip r:embed="rId3"/>
                <a:stretch>
                  <a:fillRect l="-16561" t="-97436" b="-15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15" descr="D:\Dropbox\Documents\課程\YoungTextBook\Images\Chapter19\A_Images\A_Figures_and_Photos\19_05_Figure.jpg">
            <a:extLst>
              <a:ext uri="{FF2B5EF4-FFF2-40B4-BE49-F238E27FC236}">
                <a16:creationId xmlns:a16="http://schemas.microsoft.com/office/drawing/2014/main" id="{8D903B3B-8A85-CF47-8E21-DBF2A4105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" r="17512" b="4585"/>
          <a:stretch/>
        </p:blipFill>
        <p:spPr bwMode="auto">
          <a:xfrm>
            <a:off x="5562600" y="3733800"/>
            <a:ext cx="3034952" cy="208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3">
            <a:extLst>
              <a:ext uri="{FF2B5EF4-FFF2-40B4-BE49-F238E27FC236}">
                <a16:creationId xmlns:a16="http://schemas.microsoft.com/office/drawing/2014/main" id="{1A540393-751F-2145-87F5-F6CF24CCC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609" y="5904227"/>
            <a:ext cx="42358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若壓縮氣體，功為負，外界對氣體作功。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1F657C-BDAC-8C4A-BEF6-D72B0D153340}"/>
              </a:ext>
            </a:extLst>
          </p:cNvPr>
          <p:cNvSpPr/>
          <p:nvPr/>
        </p:nvSpPr>
        <p:spPr>
          <a:xfrm>
            <a:off x="7294553" y="3858768"/>
            <a:ext cx="38597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5278F61-56DB-B149-970D-04BFC1A21FC3}"/>
              </a:ext>
            </a:extLst>
          </p:cNvPr>
          <p:cNvCxnSpPr>
            <a:cxnSpLocks/>
          </p:cNvCxnSpPr>
          <p:nvPr/>
        </p:nvCxnSpPr>
        <p:spPr>
          <a:xfrm flipH="1">
            <a:off x="7294553" y="3934968"/>
            <a:ext cx="38597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Arrow 8">
            <a:extLst>
              <a:ext uri="{FF2B5EF4-FFF2-40B4-BE49-F238E27FC236}">
                <a16:creationId xmlns:a16="http://schemas.microsoft.com/office/drawing/2014/main" id="{B411B885-A1D2-3942-B379-EE0FDED458CE}"/>
              </a:ext>
            </a:extLst>
          </p:cNvPr>
          <p:cNvSpPr/>
          <p:nvPr/>
        </p:nvSpPr>
        <p:spPr>
          <a:xfrm>
            <a:off x="7987951" y="4239768"/>
            <a:ext cx="317848" cy="228600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621579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文字方塊 5"/>
          <p:cNvSpPr txBox="1">
            <a:spLocks noChangeArrowheads="1"/>
          </p:cNvSpPr>
          <p:nvPr/>
        </p:nvSpPr>
        <p:spPr bwMode="auto">
          <a:xfrm>
            <a:off x="2391029" y="5098593"/>
            <a:ext cx="396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一個循環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cycle</a:t>
            </a:r>
            <a:r>
              <a:rPr lang="zh-TW" altLang="en-US" sz="1800" dirty="0"/>
              <a:t> 對應一個封閉路徑，</a:t>
            </a:r>
          </a:p>
        </p:txBody>
      </p:sp>
      <p:pic>
        <p:nvPicPr>
          <p:cNvPr id="19459" name="Picture 5" descr="D:\Dropbox\Documents\課程\YoungTextBook\Images\Chapter19\A_Images\A_Figures_and_Photos\19_12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604" y="1075038"/>
            <a:ext cx="3962401" cy="369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矩形 5"/>
          <p:cNvSpPr>
            <a:spLocks noChangeArrowheads="1"/>
          </p:cNvSpPr>
          <p:nvPr/>
        </p:nvSpPr>
        <p:spPr bwMode="auto">
          <a:xfrm>
            <a:off x="2391029" y="5555793"/>
            <a:ext cx="434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路徑內所包圍面積即是該循環所作的功。</a:t>
            </a:r>
          </a:p>
        </p:txBody>
      </p:sp>
      <p:pic>
        <p:nvPicPr>
          <p:cNvPr id="5" name="Picture 5" descr="D:\Dropbox\Documents\課程\YoungTextBook\Images\Chapter19\A_Images\A_Figures_and_Photos\19_06_Figure.jpg">
            <a:extLst>
              <a:ext uri="{FF2B5EF4-FFF2-40B4-BE49-F238E27FC236}">
                <a16:creationId xmlns:a16="http://schemas.microsoft.com/office/drawing/2014/main" id="{7A9A7F16-EB43-5141-B76F-6F8B6DB29E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1" t="18869" r="34196"/>
          <a:stretch/>
        </p:blipFill>
        <p:spPr bwMode="auto">
          <a:xfrm>
            <a:off x="762000" y="1075038"/>
            <a:ext cx="3662020" cy="369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5465F7E-12CB-D841-BC8C-7A3998CAD21E}"/>
              </a:ext>
            </a:extLst>
          </p:cNvPr>
          <p:cNvCxnSpPr>
            <a:cxnSpLocks/>
          </p:cNvCxnSpPr>
          <p:nvPr/>
        </p:nvCxnSpPr>
        <p:spPr>
          <a:xfrm>
            <a:off x="7010400" y="1981200"/>
            <a:ext cx="457200" cy="228600"/>
          </a:xfrm>
          <a:prstGeom prst="straightConnector1">
            <a:avLst/>
          </a:prstGeom>
          <a:ln w="88900">
            <a:solidFill>
              <a:srgbClr val="00B0F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1E6E4C-1898-CF40-9832-E6446A2EB771}"/>
              </a:ext>
            </a:extLst>
          </p:cNvPr>
          <p:cNvCxnSpPr>
            <a:cxnSpLocks/>
          </p:cNvCxnSpPr>
          <p:nvPr/>
        </p:nvCxnSpPr>
        <p:spPr>
          <a:xfrm flipH="1" flipV="1">
            <a:off x="6353429" y="2655631"/>
            <a:ext cx="545592" cy="268224"/>
          </a:xfrm>
          <a:prstGeom prst="straightConnector1">
            <a:avLst/>
          </a:prstGeom>
          <a:ln w="88900">
            <a:solidFill>
              <a:srgbClr val="00B0F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5" descr="D:\Dropbox\Documents\課程\YoungTextBook\Images\Chapter19\A_Images\A_Figures_and_Photos\19_06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8" r="67579"/>
          <a:stretch/>
        </p:blipFill>
        <p:spPr bwMode="auto">
          <a:xfrm>
            <a:off x="2388013" y="3031075"/>
            <a:ext cx="3479387" cy="36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文字方塊 1"/>
          <p:cNvSpPr txBox="1">
            <a:spLocks noChangeArrowheads="1"/>
          </p:cNvSpPr>
          <p:nvPr/>
        </p:nvSpPr>
        <p:spPr bwMode="auto">
          <a:xfrm>
            <a:off x="2286000" y="2129716"/>
            <a:ext cx="609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此計算功的積分必須指定一個特定的過程，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90" name="文字方塊 2"/>
              <p:cNvSpPr txBox="1">
                <a:spLocks noChangeArrowheads="1"/>
              </p:cNvSpPr>
              <p:nvPr/>
            </p:nvSpPr>
            <p:spPr bwMode="auto">
              <a:xfrm>
                <a:off x="2286000" y="2526268"/>
                <a:ext cx="67818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對於特定過程，壓力才是體積的一個函數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。積分</a:t>
                </a:r>
                <a:r>
                  <a:rPr lang="zh-TW" altLang="en-US" sz="1800" dirty="0"/>
                  <a:t>才能定義。</a:t>
                </a:r>
                <a:endParaRPr lang="zh-TW" altLang="en-US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390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0" y="2526268"/>
                <a:ext cx="6781800" cy="369332"/>
              </a:xfrm>
              <a:prstGeom prst="rect">
                <a:avLst/>
              </a:prstGeom>
              <a:blipFill>
                <a:blip r:embed="rId3"/>
                <a:stretch>
                  <a:fillRect l="-748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2758716" y="381000"/>
                <a:ext cx="1982200" cy="98713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716" y="381000"/>
                <a:ext cx="1982200" cy="98713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2">
            <a:extLst>
              <a:ext uri="{FF2B5EF4-FFF2-40B4-BE49-F238E27FC236}">
                <a16:creationId xmlns:a16="http://schemas.microsoft.com/office/drawing/2014/main" id="{730BEF87-2D86-F047-A65E-95410D8C4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330607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注意：壓力與體積原來是獨立的熱座標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7" name="文字方塊 2">
            <a:extLst>
              <a:ext uri="{FF2B5EF4-FFF2-40B4-BE49-F238E27FC236}">
                <a16:creationId xmlns:a16="http://schemas.microsoft.com/office/drawing/2014/main" id="{0010A16C-D518-7B46-985D-0112D93F8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741167"/>
            <a:ext cx="6324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積分則是一個函數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對它的變數的運算。獨立變數無法積分！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5EEAD-5928-65C8-BC09-2CA492333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624FF8E-1614-297E-EB14-DF70E7B64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275938"/>
            <a:ext cx="9144000" cy="392934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36D106D-F629-D2BE-09CE-67F61547A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4191000"/>
            <a:ext cx="9144000" cy="23768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2D47D6-00E5-C7E0-3997-A67BAF638DB2}"/>
              </a:ext>
            </a:extLst>
          </p:cNvPr>
          <p:cNvSpPr/>
          <p:nvPr/>
        </p:nvSpPr>
        <p:spPr>
          <a:xfrm>
            <a:off x="381000" y="3200400"/>
            <a:ext cx="7467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0C233D-511A-27E9-9C27-1F9FC75BAAB5}"/>
              </a:ext>
            </a:extLst>
          </p:cNvPr>
          <p:cNvSpPr/>
          <p:nvPr/>
        </p:nvSpPr>
        <p:spPr>
          <a:xfrm>
            <a:off x="389467" y="3900487"/>
            <a:ext cx="7467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98E979-ACB8-F553-454A-DEF348603EA0}"/>
              </a:ext>
            </a:extLst>
          </p:cNvPr>
          <p:cNvSpPr/>
          <p:nvPr/>
        </p:nvSpPr>
        <p:spPr>
          <a:xfrm>
            <a:off x="228599" y="4600574"/>
            <a:ext cx="8867775" cy="581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86D9EA-14D0-7329-C48A-66118F4B5264}"/>
              </a:ext>
            </a:extLst>
          </p:cNvPr>
          <p:cNvSpPr/>
          <p:nvPr/>
        </p:nvSpPr>
        <p:spPr>
          <a:xfrm>
            <a:off x="228598" y="5867400"/>
            <a:ext cx="8867775" cy="581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05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1198604" y="2456114"/>
            <a:ext cx="353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經由不同路徑所作的功不相等！</a:t>
            </a:r>
          </a:p>
        </p:txBody>
      </p:sp>
      <p:sp>
        <p:nvSpPr>
          <p:cNvPr id="20483" name="文字方塊 3"/>
          <p:cNvSpPr txBox="1">
            <a:spLocks noChangeArrowheads="1"/>
          </p:cNvSpPr>
          <p:nvPr/>
        </p:nvSpPr>
        <p:spPr bwMode="auto">
          <a:xfrm>
            <a:off x="1198604" y="1524000"/>
            <a:ext cx="2667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相同的起點與終點之間，</a:t>
            </a:r>
          </a:p>
        </p:txBody>
      </p:sp>
      <p:pic>
        <p:nvPicPr>
          <p:cNvPr id="20484" name="Picture 5" descr="D:\Dropbox\Documents\課程\YoungTextBook\Images\Chapter19\A_Images\A_Figures_and_Photos\19_07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3"/>
          <a:stretch/>
        </p:blipFill>
        <p:spPr bwMode="auto">
          <a:xfrm>
            <a:off x="5278397" y="244444"/>
            <a:ext cx="2749551" cy="636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:\Dropbox\Documents\課程\YoungTextBook\Images\Chapter19\A_Images\A_Figures_and_Photos\19_07_Figure.jpg">
            <a:extLst>
              <a:ext uri="{FF2B5EF4-FFF2-40B4-BE49-F238E27FC236}">
                <a16:creationId xmlns:a16="http://schemas.microsoft.com/office/drawing/2014/main" id="{F57CFDAB-071D-A643-A048-824F7D448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" r="7143" b="76137"/>
          <a:stretch/>
        </p:blipFill>
        <p:spPr bwMode="auto">
          <a:xfrm>
            <a:off x="1235673" y="3048000"/>
            <a:ext cx="325855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3">
            <a:extLst>
              <a:ext uri="{FF2B5EF4-FFF2-40B4-BE49-F238E27FC236}">
                <a16:creationId xmlns:a16="http://schemas.microsoft.com/office/drawing/2014/main" id="{884FEC7D-CCF2-5142-8A40-A4169C759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604" y="1990676"/>
            <a:ext cx="353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氣體可以經由不同的過程，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0D0956-D1AB-5D9C-909A-8A38C791BCB5}"/>
              </a:ext>
            </a:extLst>
          </p:cNvPr>
          <p:cNvSpPr txBox="1"/>
          <p:nvPr/>
        </p:nvSpPr>
        <p:spPr>
          <a:xfrm>
            <a:off x="1235673" y="1066800"/>
            <a:ext cx="2879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功的計算必須指定過程。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524000" y="1676400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定容過程：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Isochoric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2" name="Picture 5" descr="F19_0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27" b="11201"/>
          <a:stretch/>
        </p:blipFill>
        <p:spPr bwMode="auto">
          <a:xfrm>
            <a:off x="4572000" y="3984170"/>
            <a:ext cx="2371725" cy="200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20_30_FigureA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3" b="3113"/>
          <a:stretch/>
        </p:blipFill>
        <p:spPr>
          <a:xfrm>
            <a:off x="3940629" y="1066800"/>
            <a:ext cx="4384040" cy="2447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600200" y="2133600"/>
                <a:ext cx="1712648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=0,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133600"/>
                <a:ext cx="1712648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C51DDC4-361B-2A90-DE79-56DA82721199}"/>
              </a:ext>
            </a:extLst>
          </p:cNvPr>
          <p:cNvSpPr txBox="1"/>
          <p:nvPr/>
        </p:nvSpPr>
        <p:spPr>
          <a:xfrm>
            <a:off x="1600200" y="533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幾個典型過程的功：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914400" y="1632744"/>
            <a:ext cx="304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化學反應多在定壓下進行：</a:t>
            </a:r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14151" imgH="215619" progId="Equation.3">
                  <p:embed/>
                </p:oleObj>
              </mc:Choice>
              <mc:Fallback>
                <p:oleObj name="方程式" r:id="rId2" imgW="114151" imgH="21561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7" name="Picture 13" descr="F19_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51" b="6850"/>
          <a:stretch/>
        </p:blipFill>
        <p:spPr bwMode="auto">
          <a:xfrm>
            <a:off x="5181599" y="3886200"/>
            <a:ext cx="2646363" cy="214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14"/>
          <p:cNvSpPr txBox="1">
            <a:spLocks noChangeArrowheads="1"/>
          </p:cNvSpPr>
          <p:nvPr/>
        </p:nvSpPr>
        <p:spPr bwMode="auto">
          <a:xfrm>
            <a:off x="914400" y="1175544"/>
            <a:ext cx="243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定壓過程：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Isobaric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20_34_FigureA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9" b="2804"/>
          <a:stretch/>
        </p:blipFill>
        <p:spPr>
          <a:xfrm>
            <a:off x="5030380" y="1066800"/>
            <a:ext cx="3446706" cy="25980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936812" y="2209800"/>
                <a:ext cx="3887380" cy="987130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12" y="2209800"/>
                <a:ext cx="3887380" cy="98713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baloon%20dr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4000"/>
            <a:ext cx="26289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 descr="F18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9" b="31403"/>
          <a:stretch>
            <a:fillRect/>
          </a:stretch>
        </p:blipFill>
        <p:spPr bwMode="auto">
          <a:xfrm>
            <a:off x="914400" y="3581400"/>
            <a:ext cx="2830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文字方塊 3"/>
          <p:cNvSpPr txBox="1">
            <a:spLocks noChangeArrowheads="1"/>
          </p:cNvSpPr>
          <p:nvPr/>
        </p:nvSpPr>
        <p:spPr bwMode="auto">
          <a:xfrm>
            <a:off x="2286000" y="5715000"/>
            <a:ext cx="5562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固體的熱力學定律可以直接翻譯為氣體的熱力學定律</a:t>
            </a:r>
          </a:p>
        </p:txBody>
      </p:sp>
      <p:sp>
        <p:nvSpPr>
          <p:cNvPr id="5" name="向右箭號 4"/>
          <p:cNvSpPr/>
          <p:nvPr/>
        </p:nvSpPr>
        <p:spPr>
          <a:xfrm>
            <a:off x="4343400" y="3657600"/>
            <a:ext cx="381000" cy="228600"/>
          </a:xfrm>
          <a:prstGeom prst="rightArrow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2286000" y="914400"/>
            <a:ext cx="443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現在正式進入氣體的熱學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600200" y="2376488"/>
            <a:ext cx="716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1800" dirty="0"/>
              <a:t>溫度為熱座標的函數，控制了固體與其他系統的熱平衡關係！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31" name="Text Box 3"/>
              <p:cNvSpPr txBox="1">
                <a:spLocks noChangeArrowheads="1"/>
              </p:cNvSpPr>
              <p:nvPr/>
            </p:nvSpPr>
            <p:spPr bwMode="auto">
              <a:xfrm>
                <a:off x="1447800" y="2986088"/>
                <a:ext cx="1066800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en-US" altLang="zh-TW" sz="18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溫度</a:t>
                </a:r>
              </a:p>
            </p:txBody>
          </p:sp>
        </mc:Choice>
        <mc:Fallback xmlns="">
          <p:sp>
            <p:nvSpPr>
              <p:cNvPr id="22531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7800" y="2986088"/>
                <a:ext cx="1066800" cy="366712"/>
              </a:xfrm>
              <a:prstGeom prst="rect">
                <a:avLst/>
              </a:prstGeom>
              <a:blipFill rotWithShape="1">
                <a:blip r:embed="rId2"/>
                <a:stretch>
                  <a:fillRect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2590800" y="3214688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35" name="Text Box 8"/>
              <p:cNvSpPr txBox="1">
                <a:spLocks noChangeArrowheads="1"/>
              </p:cNvSpPr>
              <p:nvPr/>
            </p:nvSpPr>
            <p:spPr bwMode="auto">
              <a:xfrm>
                <a:off x="4724400" y="3031332"/>
                <a:ext cx="1905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熱座標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𝐿</m:t>
                    </m:r>
                  </m:oMath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535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4400" y="3031332"/>
                <a:ext cx="1905000" cy="369332"/>
              </a:xfrm>
              <a:prstGeom prst="rect">
                <a:avLst/>
              </a:prstGeom>
              <a:blipFill>
                <a:blip r:embed="rId3"/>
                <a:stretch>
                  <a:fillRect l="-2649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36" name="Line 10"/>
          <p:cNvSpPr>
            <a:spLocks noChangeShapeType="1"/>
          </p:cNvSpPr>
          <p:nvPr/>
        </p:nvSpPr>
        <p:spPr bwMode="auto">
          <a:xfrm>
            <a:off x="2438400" y="4876800"/>
            <a:ext cx="426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37" name="Oval 11"/>
          <p:cNvSpPr>
            <a:spLocks noChangeArrowheads="1"/>
          </p:cNvSpPr>
          <p:nvPr/>
        </p:nvSpPr>
        <p:spPr bwMode="auto">
          <a:xfrm>
            <a:off x="3962400" y="4800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38" name="Text Box 12"/>
              <p:cNvSpPr txBox="1">
                <a:spLocks noChangeArrowheads="1"/>
              </p:cNvSpPr>
              <p:nvPr/>
            </p:nvSpPr>
            <p:spPr bwMode="auto">
              <a:xfrm>
                <a:off x="6781800" y="4648200"/>
                <a:ext cx="7620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𝐿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𝑇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538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81800" y="4648200"/>
                <a:ext cx="762000" cy="36671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39" name="Text Box 13"/>
          <p:cNvSpPr txBox="1">
            <a:spLocks noChangeArrowheads="1"/>
          </p:cNvSpPr>
          <p:nvPr/>
        </p:nvSpPr>
        <p:spPr bwMode="auto">
          <a:xfrm>
            <a:off x="3886200" y="4419600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狀態</a:t>
            </a:r>
          </a:p>
        </p:txBody>
      </p:sp>
      <p:sp>
        <p:nvSpPr>
          <p:cNvPr id="22540" name="Text Box 4"/>
          <p:cNvSpPr txBox="1">
            <a:spLocks noChangeArrowheads="1"/>
          </p:cNvSpPr>
          <p:nvPr/>
        </p:nvSpPr>
        <p:spPr bwMode="auto">
          <a:xfrm>
            <a:off x="3276600" y="1740015"/>
            <a:ext cx="297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固體的熱力學第零定律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F18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82"/>
          <a:stretch>
            <a:fillRect/>
          </a:stretch>
        </p:blipFill>
        <p:spPr bwMode="auto">
          <a:xfrm>
            <a:off x="2424112" y="1143000"/>
            <a:ext cx="3924300" cy="190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Text Box 6"/>
              <p:cNvSpPr txBox="1">
                <a:spLocks noChangeArrowheads="1"/>
              </p:cNvSpPr>
              <p:nvPr/>
            </p:nvSpPr>
            <p:spPr bwMode="auto">
              <a:xfrm>
                <a:off x="2286000" y="533400"/>
                <a:ext cx="1066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溫度</a:t>
                </a:r>
              </a:p>
            </p:txBody>
          </p:sp>
        </mc:Choice>
        <mc:Fallback xmlns="">
          <p:sp>
            <p:nvSpPr>
              <p:cNvPr id="5123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0" y="533400"/>
                <a:ext cx="1066800" cy="366713"/>
              </a:xfrm>
              <a:prstGeom prst="rect">
                <a:avLst/>
              </a:prstGeom>
              <a:blipFill rotWithShape="1">
                <a:blip r:embed="rId3"/>
                <a:stretch>
                  <a:fillRect t="-6667" b="-2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24" name="Text Box 7"/>
              <p:cNvSpPr txBox="1">
                <a:spLocks noChangeArrowheads="1"/>
              </p:cNvSpPr>
              <p:nvPr/>
            </p:nvSpPr>
            <p:spPr bwMode="auto">
              <a:xfrm>
                <a:off x="5257800" y="533400"/>
                <a:ext cx="12954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𝐿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長度</a:t>
                </a:r>
              </a:p>
            </p:txBody>
          </p:sp>
        </mc:Choice>
        <mc:Fallback xmlns="">
          <p:sp>
            <p:nvSpPr>
              <p:cNvPr id="5124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57800" y="533400"/>
                <a:ext cx="1295400" cy="366713"/>
              </a:xfrm>
              <a:prstGeom prst="rect">
                <a:avLst/>
              </a:prstGeom>
              <a:blipFill rotWithShape="1">
                <a:blip r:embed="rId4"/>
                <a:stretch>
                  <a:fillRect t="-6667" b="-2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5" name="Line 8"/>
          <p:cNvSpPr>
            <a:spLocks noChangeShapeType="1"/>
          </p:cNvSpPr>
          <p:nvPr/>
        </p:nvSpPr>
        <p:spPr bwMode="auto">
          <a:xfrm>
            <a:off x="3429000" y="7620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6" name="Text Box 13"/>
          <p:cNvSpPr txBox="1">
            <a:spLocks noChangeArrowheads="1"/>
          </p:cNvSpPr>
          <p:nvPr/>
        </p:nvSpPr>
        <p:spPr bwMode="auto">
          <a:xfrm>
            <a:off x="3223260" y="6096000"/>
            <a:ext cx="274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固體膨脹所作的功太小！</a:t>
            </a:r>
          </a:p>
        </p:txBody>
      </p:sp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429000"/>
            <a:ext cx="526732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966239" y="865583"/>
            <a:ext cx="5562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兩個熱座標決定狀態，一個狀態只有一個溫度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280584" y="140274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TW" sz="1800">
                <a:cs typeface="Times New Roman" pitchFamily="18" charset="0"/>
              </a:rPr>
              <a:t> </a:t>
            </a:r>
            <a:r>
              <a:rPr lang="zh-TW" altLang="en-US" sz="1800">
                <a:cs typeface="Times New Roman" pitchFamily="18" charset="0"/>
              </a:rPr>
              <a:t>溫度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252384" y="140274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狀態</a:t>
            </a:r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>
            <a:off x="2423584" y="163134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58" name="Line 7"/>
          <p:cNvSpPr>
            <a:spLocks noChangeShapeType="1"/>
          </p:cNvSpPr>
          <p:nvPr/>
        </p:nvSpPr>
        <p:spPr bwMode="auto">
          <a:xfrm>
            <a:off x="5014384" y="163134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5928784" y="140274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熱座標 </a:t>
            </a:r>
          </a:p>
        </p:txBody>
      </p:sp>
      <p:sp>
        <p:nvSpPr>
          <p:cNvPr id="23560" name="Text Box 4"/>
          <p:cNvSpPr txBox="1">
            <a:spLocks noChangeArrowheads="1"/>
          </p:cNvSpPr>
          <p:nvPr/>
        </p:nvSpPr>
        <p:spPr bwMode="auto">
          <a:xfrm>
            <a:off x="2961924" y="452039"/>
            <a:ext cx="297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氣體的熱力學第零定律</a:t>
            </a:r>
          </a:p>
        </p:txBody>
      </p:sp>
      <p:pic>
        <p:nvPicPr>
          <p:cNvPr id="23563" name="Picture 6" descr="F20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8"/>
          <a:stretch>
            <a:fillRect/>
          </a:stretch>
        </p:blipFill>
        <p:spPr bwMode="auto">
          <a:xfrm>
            <a:off x="1317356" y="1926632"/>
            <a:ext cx="28209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4" name="文字方塊 13"/>
          <p:cNvSpPr txBox="1">
            <a:spLocks noChangeArrowheads="1"/>
          </p:cNvSpPr>
          <p:nvPr/>
        </p:nvSpPr>
        <p:spPr bwMode="auto">
          <a:xfrm>
            <a:off x="4235450" y="2681140"/>
            <a:ext cx="44513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每一個點必定有一個確定的、特定的溫度！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308118" y="4737075"/>
            <a:ext cx="4038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因此溫度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zh-TW" altLang="en-US" sz="1800" dirty="0">
                <a:cs typeface="Times New Roman" pitchFamily="18" charset="0"/>
              </a:rPr>
              <a:t>是壓力與體積的函數。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993326" y="5266543"/>
            <a:ext cx="1828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狀態方程式</a:t>
            </a:r>
          </a:p>
        </p:txBody>
      </p:sp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4328584" y="5281636"/>
            <a:ext cx="3200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Equation of State</a:t>
            </a:r>
            <a:endParaRPr lang="zh-TW" altLang="en-US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文字方塊 14"/>
          <p:cNvSpPr txBox="1">
            <a:spLocks noChangeArrowheads="1"/>
          </p:cNvSpPr>
          <p:nvPr/>
        </p:nvSpPr>
        <p:spPr bwMode="auto">
          <a:xfrm>
            <a:off x="1302175" y="5791200"/>
            <a:ext cx="548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溫度函數控制了氣體與其他系統的熱平衡關係！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2"/>
              <p:cNvSpPr txBox="1">
                <a:spLocks noChangeArrowheads="1"/>
              </p:cNvSpPr>
              <p:nvPr/>
            </p:nvSpPr>
            <p:spPr bwMode="auto">
              <a:xfrm>
                <a:off x="1318684" y="4331491"/>
                <a:ext cx="5562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chemeClr val="tx1"/>
                    </a:solidFill>
                  </a:rPr>
                  <a:t>兩個熱座標的組合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𝑃</m:t>
                        </m:r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sz="1800" dirty="0"/>
                  <a:t>對應一溫度。</a:t>
                </a:r>
                <a:endParaRPr lang="zh-TW" alt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8684" y="4331491"/>
                <a:ext cx="5562600" cy="369332"/>
              </a:xfrm>
              <a:prstGeom prst="rect">
                <a:avLst/>
              </a:prstGeom>
              <a:blipFill>
                <a:blip r:embed="rId3"/>
                <a:stretch>
                  <a:fillRect l="-911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7131549" y="1386674"/>
                <a:ext cx="79458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1549" y="1386674"/>
                <a:ext cx="794580" cy="3693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6383772" y="4324305"/>
                <a:ext cx="1291957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3772" y="4324305"/>
                <a:ext cx="1291957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1345578" y="5254958"/>
                <a:ext cx="138995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5578" y="5254958"/>
                <a:ext cx="1389956" cy="369332"/>
              </a:xfrm>
              <a:prstGeom prst="rect">
                <a:avLst/>
              </a:prstGeom>
              <a:blipFill rotWithShape="1">
                <a:blip r:embed="rId1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20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8" descr="F19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6"/>
          <a:stretch>
            <a:fillRect/>
          </a:stretch>
        </p:blipFill>
        <p:spPr bwMode="auto">
          <a:xfrm>
            <a:off x="6250943" y="3056819"/>
            <a:ext cx="2009164" cy="238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 Box 10"/>
          <p:cNvSpPr txBox="1">
            <a:spLocks noChangeArrowheads="1"/>
          </p:cNvSpPr>
          <p:nvPr/>
        </p:nvSpPr>
        <p:spPr bwMode="auto">
          <a:xfrm>
            <a:off x="3265325" y="1800068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理想氣體</a:t>
            </a:r>
          </a:p>
        </p:txBody>
      </p:sp>
      <p:sp>
        <p:nvSpPr>
          <p:cNvPr id="24585" name="文字方塊 8"/>
          <p:cNvSpPr txBox="1">
            <a:spLocks noChangeArrowheads="1"/>
          </p:cNvSpPr>
          <p:nvPr/>
        </p:nvSpPr>
        <p:spPr bwMode="auto">
          <a:xfrm>
            <a:off x="5003358" y="5532913"/>
            <a:ext cx="41378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氣體的定溫狀態形成一條一條的等溫線！</a:t>
            </a:r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>
            <a:off x="1343663" y="4666090"/>
            <a:ext cx="223617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4587" name="Oval 11"/>
          <p:cNvSpPr>
            <a:spLocks noChangeArrowheads="1"/>
          </p:cNvSpPr>
          <p:nvPr/>
        </p:nvSpPr>
        <p:spPr bwMode="auto">
          <a:xfrm>
            <a:off x="2334263" y="458989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88" name="Text Box 12"/>
              <p:cNvSpPr txBox="1">
                <a:spLocks noChangeArrowheads="1"/>
              </p:cNvSpPr>
              <p:nvPr/>
            </p:nvSpPr>
            <p:spPr bwMode="auto">
              <a:xfrm>
                <a:off x="3705863" y="4451778"/>
                <a:ext cx="762000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𝐿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𝑇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588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5863" y="4451778"/>
                <a:ext cx="762000" cy="3667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1751040" y="4208890"/>
            <a:ext cx="14976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定溫狀態</a:t>
            </a:r>
          </a:p>
        </p:txBody>
      </p:sp>
      <p:sp>
        <p:nvSpPr>
          <p:cNvPr id="14" name="向右箭號 13"/>
          <p:cNvSpPr/>
          <p:nvPr/>
        </p:nvSpPr>
        <p:spPr>
          <a:xfrm>
            <a:off x="4810177" y="4437490"/>
            <a:ext cx="946126" cy="381000"/>
          </a:xfrm>
          <a:prstGeom prst="rightArrow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4593" name="文字方塊 16"/>
          <p:cNvSpPr txBox="1">
            <a:spLocks noChangeArrowheads="1"/>
          </p:cNvSpPr>
          <p:nvPr/>
        </p:nvSpPr>
        <p:spPr bwMode="auto">
          <a:xfrm>
            <a:off x="4741347" y="2388201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Van der Waals </a:t>
            </a:r>
            <a:r>
              <a:rPr lang="zh-TW" altLang="en-US" sz="1800" dirty="0">
                <a:cs typeface="Times New Roman" pitchFamily="18" charset="0"/>
              </a:rPr>
              <a:t>氣體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2541600" y="688975"/>
            <a:ext cx="1828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狀態方程式</a:t>
            </a:r>
          </a:p>
        </p:txBody>
      </p:sp>
      <p:sp>
        <p:nvSpPr>
          <p:cNvPr id="21" name="文字方塊 20"/>
          <p:cNvSpPr txBox="1">
            <a:spLocks noChangeArrowheads="1"/>
          </p:cNvSpPr>
          <p:nvPr/>
        </p:nvSpPr>
        <p:spPr bwMode="auto">
          <a:xfrm>
            <a:off x="3879863" y="685800"/>
            <a:ext cx="3200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Equation of State</a:t>
            </a:r>
            <a:endParaRPr lang="zh-TW" altLang="en-US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3539204" y="1219200"/>
                <a:ext cx="138995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204" y="1219200"/>
                <a:ext cx="1389956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459523" y="1787372"/>
                <a:ext cx="12192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𝑃𝑉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𝑛𝑅𝑇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523" y="1787372"/>
                <a:ext cx="12192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451316" y="2232904"/>
                <a:ext cx="2895600" cy="720325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𝑛𝑏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𝑛𝑅𝑇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316" y="2232904"/>
                <a:ext cx="2895600" cy="7203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A358AC9-D9F3-FD07-41FA-CBA456F54BD8}"/>
              </a:ext>
            </a:extLst>
          </p:cNvPr>
          <p:cNvSpPr txBox="1"/>
          <p:nvPr/>
        </p:nvSpPr>
        <p:spPr>
          <a:xfrm>
            <a:off x="151660" y="5525584"/>
            <a:ext cx="4929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固體的定溫狀態就一個點，沒有可以變化的</a:t>
            </a:r>
            <a:r>
              <a:rPr lang="en-US" dirty="0"/>
              <a:t>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76F6D3-64E8-9EA4-8D05-5C1CE4CBDA71}"/>
              </a:ext>
            </a:extLst>
          </p:cNvPr>
          <p:cNvSpPr txBox="1"/>
          <p:nvPr/>
        </p:nvSpPr>
        <p:spPr>
          <a:xfrm>
            <a:off x="5003358" y="5894579"/>
            <a:ext cx="316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壓力與體積可以連動變化的</a:t>
            </a:r>
            <a:r>
              <a:rPr lang="en-US" dirty="0"/>
              <a:t>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3" grpId="0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Chia-Hung Chang\Downloads\Data\Knight\Media\Chapter17\Images\17_10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02"/>
          <a:stretch>
            <a:fillRect/>
          </a:stretch>
        </p:blipFill>
        <p:spPr bwMode="auto">
          <a:xfrm>
            <a:off x="2819400" y="914400"/>
            <a:ext cx="3308350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10"/>
          <p:cNvSpPr txBox="1">
            <a:spLocks noChangeArrowheads="1"/>
          </p:cNvSpPr>
          <p:nvPr/>
        </p:nvSpPr>
        <p:spPr bwMode="auto">
          <a:xfrm>
            <a:off x="3124200" y="381000"/>
            <a:ext cx="335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固體的熱力學第一定律</a:t>
            </a:r>
          </a:p>
        </p:txBody>
      </p:sp>
      <p:sp>
        <p:nvSpPr>
          <p:cNvPr id="25605" name="Text Box 8"/>
          <p:cNvSpPr txBox="1">
            <a:spLocks noChangeArrowheads="1"/>
          </p:cNvSpPr>
          <p:nvPr/>
        </p:nvSpPr>
        <p:spPr bwMode="auto">
          <a:xfrm>
            <a:off x="1798638" y="3657600"/>
            <a:ext cx="6735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在熱過程中，系統進行熱量交換，熱量的進出造成內能的變化。</a:t>
            </a:r>
          </a:p>
        </p:txBody>
      </p:sp>
      <p:sp>
        <p:nvSpPr>
          <p:cNvPr id="25606" name="Line 7"/>
          <p:cNvSpPr>
            <a:spLocks noChangeShapeType="1"/>
          </p:cNvSpPr>
          <p:nvPr/>
        </p:nvSpPr>
        <p:spPr bwMode="auto">
          <a:xfrm>
            <a:off x="2286000" y="5702105"/>
            <a:ext cx="426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07" name="Oval 8"/>
          <p:cNvSpPr>
            <a:spLocks noChangeArrowheads="1"/>
          </p:cNvSpPr>
          <p:nvPr/>
        </p:nvSpPr>
        <p:spPr bwMode="auto">
          <a:xfrm>
            <a:off x="3810000" y="5625905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608" name="Text Box 9"/>
              <p:cNvSpPr txBox="1">
                <a:spLocks noChangeArrowheads="1"/>
              </p:cNvSpPr>
              <p:nvPr/>
            </p:nvSpPr>
            <p:spPr bwMode="auto">
              <a:xfrm>
                <a:off x="6477000" y="5473505"/>
                <a:ext cx="7620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𝐿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𝑇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608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7000" y="5473505"/>
                <a:ext cx="762000" cy="36671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609" name="Text Box 10"/>
          <p:cNvSpPr txBox="1">
            <a:spLocks noChangeArrowheads="1"/>
          </p:cNvSpPr>
          <p:nvPr/>
        </p:nvSpPr>
        <p:spPr bwMode="auto">
          <a:xfrm>
            <a:off x="3733800" y="5244905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狀態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611" name="Text Box 3"/>
              <p:cNvSpPr txBox="1">
                <a:spLocks noChangeArrowheads="1"/>
              </p:cNvSpPr>
              <p:nvPr/>
            </p:nvSpPr>
            <p:spPr bwMode="auto">
              <a:xfrm>
                <a:off x="2590800" y="4787706"/>
                <a:ext cx="1066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溫度</a:t>
                </a:r>
              </a:p>
            </p:txBody>
          </p:sp>
        </mc:Choice>
        <mc:Fallback xmlns="">
          <p:sp>
            <p:nvSpPr>
              <p:cNvPr id="25611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90800" y="4787706"/>
                <a:ext cx="1066800" cy="366713"/>
              </a:xfrm>
              <a:prstGeom prst="rect">
                <a:avLst/>
              </a:prstGeom>
              <a:blipFill>
                <a:blip r:embed="rId4"/>
                <a:stretch>
                  <a:fillRect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612" name="Line 5"/>
          <p:cNvSpPr>
            <a:spLocks noChangeShapeType="1"/>
          </p:cNvSpPr>
          <p:nvPr/>
        </p:nvSpPr>
        <p:spPr bwMode="auto">
          <a:xfrm>
            <a:off x="3429000" y="5016306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614" name="Text Box 3"/>
              <p:cNvSpPr txBox="1">
                <a:spLocks noChangeArrowheads="1"/>
              </p:cNvSpPr>
              <p:nvPr/>
            </p:nvSpPr>
            <p:spPr bwMode="auto">
              <a:xfrm>
                <a:off x="5181600" y="4787705"/>
                <a:ext cx="1066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𝐸</m:t>
                    </m:r>
                    <m:r>
                      <m:rPr>
                        <m:sty m:val="p"/>
                      </m:rPr>
                      <a:rPr lang="en-US" altLang="zh-TW" sz="1800" i="0" baseline="-25000" dirty="0" err="1">
                        <a:latin typeface="Cambria Math"/>
                        <a:cs typeface="Times New Roman" pitchFamily="18" charset="0"/>
                      </a:rPr>
                      <m:t>int</m:t>
                    </m:r>
                  </m:oMath>
                </a14:m>
                <a:r>
                  <a:rPr lang="en-US" altLang="zh-TW" sz="1800" baseline="-25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內能</a:t>
                </a:r>
              </a:p>
            </p:txBody>
          </p:sp>
        </mc:Choice>
        <mc:Fallback xmlns="">
          <p:sp>
            <p:nvSpPr>
              <p:cNvPr id="25614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81600" y="4787705"/>
                <a:ext cx="1066800" cy="366713"/>
              </a:xfrm>
              <a:prstGeom prst="rect">
                <a:avLst/>
              </a:prstGeom>
              <a:blipFill>
                <a:blip r:embed="rId5"/>
                <a:stretch>
                  <a:fillRect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616" name="文字方塊 17"/>
          <p:cNvSpPr txBox="1">
            <a:spLocks noChangeArrowheads="1"/>
          </p:cNvSpPr>
          <p:nvPr/>
        </p:nvSpPr>
        <p:spPr bwMode="auto">
          <a:xfrm>
            <a:off x="1798638" y="4112517"/>
            <a:ext cx="6705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每一個狀態只有一個內能！內能是溫度的函數。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798638" y="5981476"/>
            <a:ext cx="67357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因此在熱過程中，熱量交換會造成溫度的變化。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3810000" y="3124200"/>
                <a:ext cx="1254176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3124200"/>
                <a:ext cx="1254176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7391400" y="5468685"/>
                <a:ext cx="942176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0" y="5468685"/>
                <a:ext cx="942176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182688" y="1015500"/>
            <a:ext cx="7732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兩個熱座標決定狀態，一個狀態必定只有一個確定的、特定的內能值！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4192588" y="1514476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狀態</a:t>
            </a:r>
          </a:p>
        </p:txBody>
      </p:sp>
      <p:sp>
        <p:nvSpPr>
          <p:cNvPr id="26628" name="Line 5"/>
          <p:cNvSpPr>
            <a:spLocks noChangeShapeType="1"/>
          </p:cNvSpPr>
          <p:nvPr/>
        </p:nvSpPr>
        <p:spPr bwMode="auto">
          <a:xfrm>
            <a:off x="2363788" y="1743076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29" name="Line 7"/>
          <p:cNvSpPr>
            <a:spLocks noChangeShapeType="1"/>
          </p:cNvSpPr>
          <p:nvPr/>
        </p:nvSpPr>
        <p:spPr bwMode="auto">
          <a:xfrm>
            <a:off x="4954588" y="1743076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30" name="Text Box 8"/>
          <p:cNvSpPr txBox="1">
            <a:spLocks noChangeArrowheads="1"/>
          </p:cNvSpPr>
          <p:nvPr/>
        </p:nvSpPr>
        <p:spPr bwMode="auto">
          <a:xfrm>
            <a:off x="5868988" y="1507004"/>
            <a:ext cx="190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熱座標 </a:t>
            </a:r>
          </a:p>
        </p:txBody>
      </p:sp>
      <p:sp>
        <p:nvSpPr>
          <p:cNvPr id="26632" name="Text Box 4"/>
          <p:cNvSpPr txBox="1">
            <a:spLocks noChangeArrowheads="1"/>
          </p:cNvSpPr>
          <p:nvPr/>
        </p:nvSpPr>
        <p:spPr bwMode="auto">
          <a:xfrm>
            <a:off x="3125788" y="490538"/>
            <a:ext cx="297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氣體的熱力學第一定律</a:t>
            </a:r>
          </a:p>
        </p:txBody>
      </p:sp>
      <p:pic>
        <p:nvPicPr>
          <p:cNvPr id="26636" name="Picture 6" descr="F20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8"/>
          <a:stretch>
            <a:fillRect/>
          </a:stretch>
        </p:blipFill>
        <p:spPr bwMode="auto">
          <a:xfrm>
            <a:off x="1193977" y="2025416"/>
            <a:ext cx="282098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7" name="文字方塊 13"/>
          <p:cNvSpPr txBox="1">
            <a:spLocks noChangeArrowheads="1"/>
          </p:cNvSpPr>
          <p:nvPr/>
        </p:nvSpPr>
        <p:spPr bwMode="auto">
          <a:xfrm>
            <a:off x="4083087" y="2250635"/>
            <a:ext cx="48577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每一個點必定有一個確定的、特定的內能！</a:t>
            </a:r>
          </a:p>
        </p:txBody>
      </p:sp>
      <p:sp>
        <p:nvSpPr>
          <p:cNvPr id="26638" name="Text Box 3"/>
          <p:cNvSpPr txBox="1">
            <a:spLocks noChangeArrowheads="1"/>
          </p:cNvSpPr>
          <p:nvPr/>
        </p:nvSpPr>
        <p:spPr bwMode="auto">
          <a:xfrm>
            <a:off x="1220788" y="1514476"/>
            <a:ext cx="1066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TW" sz="1800" baseline="-25000">
                <a:latin typeface="Times New Roman" pitchFamily="18" charset="0"/>
                <a:cs typeface="Times New Roman" pitchFamily="18" charset="0"/>
              </a:rPr>
              <a:t>int </a:t>
            </a:r>
            <a:r>
              <a:rPr lang="zh-TW" altLang="en-US" sz="1800">
                <a:cs typeface="Times New Roman" pitchFamily="18" charset="0"/>
              </a:rPr>
              <a:t>內能</a:t>
            </a:r>
          </a:p>
        </p:txBody>
      </p:sp>
      <p:sp>
        <p:nvSpPr>
          <p:cNvPr id="26640" name="矩形 12"/>
          <p:cNvSpPr>
            <a:spLocks noChangeArrowheads="1"/>
          </p:cNvSpPr>
          <p:nvPr/>
        </p:nvSpPr>
        <p:spPr bwMode="auto">
          <a:xfrm>
            <a:off x="1191155" y="4920836"/>
            <a:ext cx="3468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內能為壓力與體積的一個函數。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2789010" y="4430268"/>
                <a:ext cx="5562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chemeClr val="tx1"/>
                    </a:solidFill>
                  </a:rPr>
                  <a:t>兩個熱座標的組合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𝑃</m:t>
                        </m:r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對應</a:t>
                </a:r>
                <a:r>
                  <a:rPr lang="zh-TW" altLang="en-US" sz="1800" dirty="0"/>
                  <a:t>一內能。</a:t>
                </a:r>
                <a:endParaRPr lang="zh-TW" alt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89010" y="4430268"/>
                <a:ext cx="5562600" cy="369332"/>
              </a:xfrm>
              <a:prstGeom prst="rect">
                <a:avLst/>
              </a:prstGeom>
              <a:blipFill>
                <a:blip r:embed="rId3"/>
                <a:stretch>
                  <a:fillRect l="-91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14"/>
          <p:cNvSpPr txBox="1">
            <a:spLocks noChangeArrowheads="1"/>
          </p:cNvSpPr>
          <p:nvPr/>
        </p:nvSpPr>
        <p:spPr bwMode="auto">
          <a:xfrm>
            <a:off x="1191155" y="5370099"/>
            <a:ext cx="6132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內能函數控制了氣體在達到熱平衡的過程中的熱量交換！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6934200" y="1495470"/>
                <a:ext cx="79458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1495470"/>
                <a:ext cx="794580" cy="3693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1275681" y="4430268"/>
                <a:ext cx="1516505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681" y="4430268"/>
                <a:ext cx="1516505" cy="369332"/>
              </a:xfrm>
              <a:prstGeom prst="rect">
                <a:avLst/>
              </a:prstGeom>
              <a:blipFill>
                <a:blip r:embed="rId12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4523702" y="4920836"/>
                <a:ext cx="164070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3702" y="4920836"/>
                <a:ext cx="1640706" cy="369332"/>
              </a:xfrm>
              <a:prstGeom prst="rect">
                <a:avLst/>
              </a:prstGeom>
              <a:blipFill>
                <a:blip r:embed="rId1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8" descr="F19_01">
            <a:extLst>
              <a:ext uri="{FF2B5EF4-FFF2-40B4-BE49-F238E27FC236}">
                <a16:creationId xmlns:a16="http://schemas.microsoft.com/office/drawing/2014/main" id="{B8BB7309-720C-FCC3-6351-3D75291D4D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14" b="8696"/>
          <a:stretch/>
        </p:blipFill>
        <p:spPr bwMode="auto">
          <a:xfrm>
            <a:off x="6849070" y="2989415"/>
            <a:ext cx="1913929" cy="226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E7A75BD-7246-6AAA-FF8E-4C674D1569E1}"/>
              </a:ext>
            </a:extLst>
          </p:cNvPr>
          <p:cNvSpPr/>
          <p:nvPr/>
        </p:nvSpPr>
        <p:spPr>
          <a:xfrm>
            <a:off x="8229600" y="4159016"/>
            <a:ext cx="533399" cy="761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4FC028-EB0E-4E7D-5875-4AB56FFCA036}"/>
                  </a:ext>
                </a:extLst>
              </p:cNvPr>
              <p:cNvSpPr txBox="1"/>
              <p:nvPr/>
            </p:nvSpPr>
            <p:spPr>
              <a:xfrm>
                <a:off x="1182688" y="5867877"/>
                <a:ext cx="42123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𝑃</m:t>
                        </m:r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𝑉</m:t>
                        </m:r>
                      </m:e>
                    </m:d>
                    <m:r>
                      <a:rPr lang="zh-TW" altLang="en-US" i="1">
                        <a:latin typeface="Cambria Math" panose="02040503050406030204" pitchFamily="18" charset="0"/>
                      </a:rPr>
                      <m:t>圖</m:t>
                    </m:r>
                  </m:oMath>
                </a14:m>
                <a:r>
                  <a:rPr lang="en-US" dirty="0"/>
                  <a:t>上</a:t>
                </a:r>
                <a:r>
                  <a:rPr lang="en-US" dirty="0" err="1"/>
                  <a:t>可以畫出等內能線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4FC028-EB0E-4E7D-5875-4AB56FFCA0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688" y="5867877"/>
                <a:ext cx="4212307" cy="369332"/>
              </a:xfrm>
              <a:prstGeom prst="rect">
                <a:avLst/>
              </a:prstGeom>
              <a:blipFill>
                <a:blip r:embed="rId15"/>
                <a:stretch>
                  <a:fillRect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0" grpId="0"/>
      <p:bldP spid="17" grpId="0"/>
      <p:bldP spid="18" grpId="0"/>
      <p:bldP spid="20" grpId="0" animBg="1"/>
      <p:bldP spid="21" grpId="0" animBg="1"/>
      <p:bldP spid="3" grpId="0" animBg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Line 11"/>
          <p:cNvSpPr>
            <a:spLocks noChangeShapeType="1"/>
          </p:cNvSpPr>
          <p:nvPr/>
        </p:nvSpPr>
        <p:spPr bwMode="auto">
          <a:xfrm flipH="1">
            <a:off x="4475629" y="296253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7651" name="Line 12"/>
          <p:cNvSpPr>
            <a:spLocks noChangeShapeType="1"/>
          </p:cNvSpPr>
          <p:nvPr/>
        </p:nvSpPr>
        <p:spPr bwMode="auto">
          <a:xfrm>
            <a:off x="4475629" y="364833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7652" name="Line 13"/>
          <p:cNvSpPr>
            <a:spLocks noChangeShapeType="1"/>
          </p:cNvSpPr>
          <p:nvPr/>
        </p:nvSpPr>
        <p:spPr bwMode="auto">
          <a:xfrm flipV="1">
            <a:off x="4780429" y="296253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7653" name="Rectangle 14"/>
          <p:cNvSpPr>
            <a:spLocks noChangeArrowheads="1"/>
          </p:cNvSpPr>
          <p:nvPr/>
        </p:nvSpPr>
        <p:spPr bwMode="auto">
          <a:xfrm>
            <a:off x="4475629" y="3343537"/>
            <a:ext cx="304800" cy="3048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4" name="Text Box 15"/>
              <p:cNvSpPr txBox="1">
                <a:spLocks noChangeArrowheads="1"/>
              </p:cNvSpPr>
              <p:nvPr/>
            </p:nvSpPr>
            <p:spPr bwMode="auto">
              <a:xfrm>
                <a:off x="4780429" y="3267337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/>
                        </a:rPr>
                        <m:t>𝐸</m:t>
                      </m:r>
                      <m:r>
                        <m:rPr>
                          <m:sty m:val="p"/>
                        </m:rPr>
                        <a:rPr lang="en-US" altLang="zh-TW" sz="1800" b="0" i="0" baseline="-25000" dirty="0" err="1">
                          <a:latin typeface="Cambria Math"/>
                        </a:rPr>
                        <m:t>int</m:t>
                      </m:r>
                      <m:r>
                        <a:rPr lang="en-US" altLang="zh-TW" sz="1800" b="0" i="1" baseline="-25000" dirty="0">
                          <a:latin typeface="Cambria Math"/>
                        </a:rPr>
                        <m:t> </m:t>
                      </m:r>
                      <m:r>
                        <a:rPr lang="en-US" altLang="zh-TW" sz="1800" b="0" i="1" baseline="-25000" dirty="0" err="1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en-US" altLang="zh-TW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7654" name="Text 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80429" y="3267337"/>
                <a:ext cx="685800" cy="366713"/>
              </a:xfrm>
              <a:prstGeom prst="rect">
                <a:avLst/>
              </a:prstGeom>
              <a:blipFill rotWithShape="1">
                <a:blip r:embed="rId2"/>
                <a:stretch>
                  <a:fillRect b="-1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55" name="Line 16"/>
          <p:cNvSpPr>
            <a:spLocks noChangeShapeType="1"/>
          </p:cNvSpPr>
          <p:nvPr/>
        </p:nvSpPr>
        <p:spPr bwMode="auto">
          <a:xfrm flipH="1">
            <a:off x="7599829" y="303873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7656" name="Line 17"/>
          <p:cNvSpPr>
            <a:spLocks noChangeShapeType="1"/>
          </p:cNvSpPr>
          <p:nvPr/>
        </p:nvSpPr>
        <p:spPr bwMode="auto">
          <a:xfrm>
            <a:off x="7599829" y="372453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7657" name="Line 18"/>
          <p:cNvSpPr>
            <a:spLocks noChangeShapeType="1"/>
          </p:cNvSpPr>
          <p:nvPr/>
        </p:nvSpPr>
        <p:spPr bwMode="auto">
          <a:xfrm flipV="1">
            <a:off x="7904629" y="303873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7658" name="Rectangle 19"/>
          <p:cNvSpPr>
            <a:spLocks noChangeArrowheads="1"/>
          </p:cNvSpPr>
          <p:nvPr/>
        </p:nvSpPr>
        <p:spPr bwMode="auto">
          <a:xfrm>
            <a:off x="7599829" y="3267337"/>
            <a:ext cx="304800" cy="4572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9" name="Text Box 20"/>
              <p:cNvSpPr txBox="1">
                <a:spLocks noChangeArrowheads="1"/>
              </p:cNvSpPr>
              <p:nvPr/>
            </p:nvSpPr>
            <p:spPr bwMode="auto">
              <a:xfrm>
                <a:off x="7904629" y="3281624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/>
                        </a:rPr>
                        <m:t>𝐸</m:t>
                      </m:r>
                      <m:r>
                        <m:rPr>
                          <m:sty m:val="p"/>
                        </m:rPr>
                        <a:rPr lang="en-US" altLang="zh-TW" sz="1800" b="0" i="0" baseline="-25000" dirty="0" err="1">
                          <a:latin typeface="Cambria Math"/>
                        </a:rPr>
                        <m:t>in</m:t>
                      </m:r>
                      <m:r>
                        <a:rPr lang="en-US" altLang="zh-TW" sz="1800" b="0" i="1" baseline="-25000" dirty="0" err="1">
                          <a:latin typeface="Cambria Math"/>
                        </a:rPr>
                        <m:t>𝑡</m:t>
                      </m:r>
                      <m:r>
                        <a:rPr lang="en-US" altLang="zh-TW" sz="1800" b="0" i="1" baseline="-25000" dirty="0">
                          <a:latin typeface="Cambria Math"/>
                        </a:rPr>
                        <m:t> </m:t>
                      </m:r>
                      <m:r>
                        <a:rPr lang="en-US" altLang="zh-TW" sz="1800" b="0" i="1" baseline="-25000" dirty="0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altLang="zh-TW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7659" name="Text 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04629" y="3281624"/>
                <a:ext cx="685800" cy="366713"/>
              </a:xfrm>
              <a:prstGeom prst="rect">
                <a:avLst/>
              </a:prstGeom>
              <a:blipFill rotWithShape="1">
                <a:blip r:embed="rId3"/>
                <a:stretch>
                  <a:fillRect b="-1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61" name="AutoShape 23"/>
          <p:cNvSpPr>
            <a:spLocks noChangeArrowheads="1"/>
          </p:cNvSpPr>
          <p:nvPr/>
        </p:nvSpPr>
        <p:spPr bwMode="auto">
          <a:xfrm>
            <a:off x="5008532" y="2081865"/>
            <a:ext cx="381000" cy="762000"/>
          </a:xfrm>
          <a:prstGeom prst="downArrow">
            <a:avLst>
              <a:gd name="adj1" fmla="val 50000"/>
              <a:gd name="adj2" fmla="val 55000"/>
            </a:avLst>
          </a:prstGeom>
          <a:solidFill>
            <a:srgbClr val="FFFA8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7663" name="Line 25"/>
          <p:cNvSpPr>
            <a:spLocks noChangeShapeType="1"/>
          </p:cNvSpPr>
          <p:nvPr/>
        </p:nvSpPr>
        <p:spPr bwMode="auto">
          <a:xfrm>
            <a:off x="5694829" y="3495937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7665" name="AutoShape 23"/>
          <p:cNvSpPr>
            <a:spLocks noChangeArrowheads="1"/>
          </p:cNvSpPr>
          <p:nvPr/>
        </p:nvSpPr>
        <p:spPr bwMode="auto">
          <a:xfrm flipV="1">
            <a:off x="3942229" y="2200537"/>
            <a:ext cx="381000" cy="381000"/>
          </a:xfrm>
          <a:prstGeom prst="downArrow">
            <a:avLst>
              <a:gd name="adj1" fmla="val 50000"/>
              <a:gd name="adj2" fmla="val 55000"/>
            </a:avLst>
          </a:prstGeom>
          <a:solidFill>
            <a:srgbClr val="FFFA8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pic>
        <p:nvPicPr>
          <p:cNvPr id="27666" name="Picture 4" descr="F18_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4"/>
          <a:stretch>
            <a:fillRect/>
          </a:stretch>
        </p:blipFill>
        <p:spPr bwMode="auto">
          <a:xfrm>
            <a:off x="881960" y="1580682"/>
            <a:ext cx="18684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7" name="文字方塊 13"/>
          <p:cNvSpPr txBox="1">
            <a:spLocks noChangeArrowheads="1"/>
          </p:cNvSpPr>
          <p:nvPr/>
        </p:nvSpPr>
        <p:spPr bwMode="auto">
          <a:xfrm>
            <a:off x="2519160" y="1027360"/>
            <a:ext cx="59796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/>
              <a:t>熱與功都會造成內能的變化！兩者本質相同，可以加總！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68" name="文字方塊 1"/>
              <p:cNvSpPr txBox="1">
                <a:spLocks noChangeArrowheads="1"/>
              </p:cNvSpPr>
              <p:nvPr/>
            </p:nvSpPr>
            <p:spPr bwMode="auto">
              <a:xfrm>
                <a:off x="2519159" y="553611"/>
                <a:ext cx="462346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氣體與固體</a:t>
                </a:r>
                <a:r>
                  <a:rPr lang="en-US" altLang="zh-TW" dirty="0"/>
                  <a:t>(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𝑄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=∆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int</m:t>
                        </m:r>
                      </m:sub>
                    </m:sSub>
                  </m:oMath>
                </a14:m>
                <a:r>
                  <a:rPr lang="en-US" altLang="zh-TW" dirty="0"/>
                  <a:t>)</a:t>
                </a:r>
                <a:r>
                  <a:rPr lang="zh-TW" altLang="en-US" dirty="0"/>
                  <a:t>不同：</a:t>
                </a:r>
              </a:p>
            </p:txBody>
          </p:sp>
        </mc:Choice>
        <mc:Fallback xmlns="">
          <p:sp>
            <p:nvSpPr>
              <p:cNvPr id="27668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9159" y="553611"/>
                <a:ext cx="4623469" cy="369332"/>
              </a:xfrm>
              <a:prstGeom prst="rect">
                <a:avLst/>
              </a:prstGeom>
              <a:blipFill>
                <a:blip r:embed="rId5"/>
                <a:stretch>
                  <a:fillRect l="-1096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69" name="Text Box 8"/>
          <p:cNvSpPr txBox="1">
            <a:spLocks noChangeArrowheads="1"/>
          </p:cNvSpPr>
          <p:nvPr/>
        </p:nvSpPr>
        <p:spPr bwMode="auto">
          <a:xfrm>
            <a:off x="846043" y="4484449"/>
            <a:ext cx="7635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在熱過程中，系統進行的熱量交換，及所作的功，造成內能的變化。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5713118" y="4055272"/>
            <a:ext cx="2667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氣體的熱力學第一定律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3654868" y="4055827"/>
                <a:ext cx="172207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868" y="4055827"/>
                <a:ext cx="1722074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3942229" y="1579247"/>
                <a:ext cx="38100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2229" y="1579247"/>
                <a:ext cx="3810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5003084" y="1551975"/>
                <a:ext cx="350474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3084" y="1551975"/>
                <a:ext cx="350474" cy="369332"/>
              </a:xfrm>
              <a:prstGeom prst="rect">
                <a:avLst/>
              </a:prstGeom>
              <a:blipFill>
                <a:blip r:embed="rId8"/>
                <a:stretch>
                  <a:fillRect l="-3571"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3950639" y="5826381"/>
                <a:ext cx="205626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639" y="5826381"/>
                <a:ext cx="2056269" cy="369332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894229" y="5394435"/>
                <a:ext cx="5657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𝑊</m:t>
                    </m:r>
                  </m:oMath>
                </a14:m>
                <a:r>
                  <a:rPr lang="zh-TW" altLang="en-US" dirty="0"/>
                  <a:t>可以表示為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𝑃</m:t>
                    </m:r>
                    <m:r>
                      <a:rPr lang="en-US" altLang="zh-TW" b="0" i="1" dirty="0" smtClean="0">
                        <a:latin typeface="Cambria Math"/>
                      </a:rPr>
                      <m:t>𝑑𝑉</m:t>
                    </m:r>
                  </m:oMath>
                </a14:m>
                <a:r>
                  <a:rPr lang="zh-TW" altLang="en-US" dirty="0"/>
                  <a:t>，此式可以以微分形式表示為：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229" y="5394435"/>
                <a:ext cx="5657850" cy="369332"/>
              </a:xfrm>
              <a:prstGeom prst="rect">
                <a:avLst/>
              </a:prstGeom>
              <a:blipFill>
                <a:blip r:embed="rId10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線接點 3"/>
          <p:cNvCxnSpPr/>
          <p:nvPr/>
        </p:nvCxnSpPr>
        <p:spPr>
          <a:xfrm>
            <a:off x="4940673" y="5957259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891988" y="6363267"/>
                <a:ext cx="83259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注意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𝑑𝑄</m:t>
                    </m:r>
                  </m:oMath>
                </a14:m>
                <a:r>
                  <a:rPr lang="zh-TW" altLang="en-US" dirty="0"/>
                  <a:t>如同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𝑑𝑊</m:t>
                    </m:r>
                    <m:r>
                      <a:rPr lang="en-US" altLang="zh-TW" b="0" i="1" smtClean="0">
                        <a:latin typeface="Cambria Math"/>
                      </a:rPr>
                      <m:t>=</m:t>
                    </m:r>
                    <m:r>
                      <a:rPr lang="en-US" altLang="zh-TW" b="0" i="1" smtClean="0">
                        <a:latin typeface="Cambria Math"/>
                      </a:rPr>
                      <m:t>𝑃𝑑𝑉</m:t>
                    </m:r>
                  </m:oMath>
                </a14:m>
                <a:r>
                  <a:rPr lang="zh-TW" altLang="en-US" dirty="0"/>
                  <a:t>，並不是一個狀態物理量函數的差，只是微小熱量交換！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988" y="6363267"/>
                <a:ext cx="8325972" cy="369332"/>
              </a:xfrm>
              <a:prstGeom prst="rect">
                <a:avLst/>
              </a:prstGeom>
              <a:blipFill>
                <a:blip r:embed="rId11"/>
                <a:stretch>
                  <a:fillRect l="-610"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線接點 26"/>
          <p:cNvCxnSpPr/>
          <p:nvPr/>
        </p:nvCxnSpPr>
        <p:spPr>
          <a:xfrm>
            <a:off x="1493745" y="6506738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/>
          <p:cNvCxnSpPr/>
          <p:nvPr/>
        </p:nvCxnSpPr>
        <p:spPr>
          <a:xfrm>
            <a:off x="2255745" y="6506738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9806F23-EB01-F54B-92C1-0E8A330598C4}"/>
              </a:ext>
            </a:extLst>
          </p:cNvPr>
          <p:cNvSpPr txBox="1"/>
          <p:nvPr/>
        </p:nvSpPr>
        <p:spPr>
          <a:xfrm>
            <a:off x="881960" y="4896879"/>
            <a:ext cx="7022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吸熱後如果有作等值的功，內能不會變，溫度就可能不變。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9" grpId="0"/>
      <p:bldP spid="26" grpId="0" animBg="1"/>
      <p:bldP spid="2" grpId="0"/>
      <p:bldP spid="3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文字方塊 3"/>
          <p:cNvSpPr txBox="1">
            <a:spLocks noChangeArrowheads="1"/>
          </p:cNvSpPr>
          <p:nvPr/>
        </p:nvSpPr>
        <p:spPr bwMode="auto">
          <a:xfrm>
            <a:off x="2895599" y="914400"/>
            <a:ext cx="54348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/>
              <a:t>相同的前後狀態，不同的路徑所做的功顯然不同！</a:t>
            </a:r>
          </a:p>
        </p:txBody>
      </p:sp>
      <p:pic>
        <p:nvPicPr>
          <p:cNvPr id="31749" name="Picture 5" descr="D:\Dropbox\Documents\課程\YoungTextBook\Images\Chapter19\A_Images\A_Figures_and_Photos\19_07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2387"/>
            <a:ext cx="2222500" cy="680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FD63154D-A4C2-BFBC-B063-A3DFD32D9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2386" y="2751894"/>
            <a:ext cx="609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經由不同路徑所吸收或放出的的熱也不相等！</a:t>
            </a:r>
          </a:p>
        </p:txBody>
      </p:sp>
      <p:pic>
        <p:nvPicPr>
          <p:cNvPr id="3" name="Picture 3" descr="D:\Dropbox\Documents\課程\YoungTextBook\Images\Chapter19\A_Images\A_Figures_and_Photos\19_08_FigureA.jpg">
            <a:extLst>
              <a:ext uri="{FF2B5EF4-FFF2-40B4-BE49-F238E27FC236}">
                <a16:creationId xmlns:a16="http://schemas.microsoft.com/office/drawing/2014/main" id="{9C7785B3-82C3-9A46-87C3-3F28468CC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294" y="3265420"/>
            <a:ext cx="2310605" cy="236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D:\Dropbox\Documents\課程\YoungTextBook\Images\Chapter19\A_Images\A_Figures_and_Photos\19_08_FigureB.jpg">
            <a:extLst>
              <a:ext uri="{FF2B5EF4-FFF2-40B4-BE49-F238E27FC236}">
                <a16:creationId xmlns:a16="http://schemas.microsoft.com/office/drawing/2014/main" id="{597A2075-4A7E-3BFB-BED1-44BB67E95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209094"/>
            <a:ext cx="2310605" cy="241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Line 16"/>
          <p:cNvSpPr>
            <a:spLocks noChangeShapeType="1"/>
          </p:cNvSpPr>
          <p:nvPr/>
        </p:nvSpPr>
        <p:spPr bwMode="auto">
          <a:xfrm flipH="1">
            <a:off x="14478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87" name="Line 17"/>
          <p:cNvSpPr>
            <a:spLocks noChangeShapeType="1"/>
          </p:cNvSpPr>
          <p:nvPr/>
        </p:nvSpPr>
        <p:spPr bwMode="auto">
          <a:xfrm>
            <a:off x="1447800" y="52578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88" name="Line 18"/>
          <p:cNvSpPr>
            <a:spLocks noChangeShapeType="1"/>
          </p:cNvSpPr>
          <p:nvPr/>
        </p:nvSpPr>
        <p:spPr bwMode="auto">
          <a:xfrm flipV="1">
            <a:off x="17526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89" name="Rectangle 19"/>
          <p:cNvSpPr>
            <a:spLocks noChangeArrowheads="1"/>
          </p:cNvSpPr>
          <p:nvPr/>
        </p:nvSpPr>
        <p:spPr bwMode="auto">
          <a:xfrm>
            <a:off x="1447800" y="4648200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1990" name="Line 20"/>
          <p:cNvSpPr>
            <a:spLocks noChangeShapeType="1"/>
          </p:cNvSpPr>
          <p:nvPr/>
        </p:nvSpPr>
        <p:spPr bwMode="auto">
          <a:xfrm flipH="1">
            <a:off x="54102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91" name="Line 21"/>
          <p:cNvSpPr>
            <a:spLocks noChangeShapeType="1"/>
          </p:cNvSpPr>
          <p:nvPr/>
        </p:nvSpPr>
        <p:spPr bwMode="auto">
          <a:xfrm>
            <a:off x="5410200" y="52578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92" name="Line 22"/>
          <p:cNvSpPr>
            <a:spLocks noChangeShapeType="1"/>
          </p:cNvSpPr>
          <p:nvPr/>
        </p:nvSpPr>
        <p:spPr bwMode="auto">
          <a:xfrm flipV="1">
            <a:off x="57150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93" name="Rectangle 23"/>
          <p:cNvSpPr>
            <a:spLocks noChangeArrowheads="1"/>
          </p:cNvSpPr>
          <p:nvPr/>
        </p:nvSpPr>
        <p:spPr bwMode="auto">
          <a:xfrm>
            <a:off x="5410200" y="4953000"/>
            <a:ext cx="304800" cy="3048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1994" name="Text Box 24"/>
          <p:cNvSpPr txBox="1">
            <a:spLocks noChangeArrowheads="1"/>
          </p:cNvSpPr>
          <p:nvPr/>
        </p:nvSpPr>
        <p:spPr bwMode="auto">
          <a:xfrm>
            <a:off x="1828800" y="48768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  <a:endParaRPr lang="en-US" altLang="zh-TW" b="1" i="1">
              <a:latin typeface="Times New Roman" pitchFamily="18" charset="0"/>
            </a:endParaRPr>
          </a:p>
        </p:txBody>
      </p:sp>
      <p:sp>
        <p:nvSpPr>
          <p:cNvPr id="41995" name="Text Box 25"/>
          <p:cNvSpPr txBox="1">
            <a:spLocks noChangeArrowheads="1"/>
          </p:cNvSpPr>
          <p:nvPr/>
        </p:nvSpPr>
        <p:spPr bwMode="auto">
          <a:xfrm>
            <a:off x="5715000" y="48768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41996" name="Line 26"/>
          <p:cNvSpPr>
            <a:spLocks noChangeShapeType="1"/>
          </p:cNvSpPr>
          <p:nvPr/>
        </p:nvSpPr>
        <p:spPr bwMode="auto">
          <a:xfrm flipH="1">
            <a:off x="64770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97" name="Line 27"/>
          <p:cNvSpPr>
            <a:spLocks noChangeShapeType="1"/>
          </p:cNvSpPr>
          <p:nvPr/>
        </p:nvSpPr>
        <p:spPr bwMode="auto">
          <a:xfrm>
            <a:off x="6477000" y="52578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98" name="Line 28"/>
          <p:cNvSpPr>
            <a:spLocks noChangeShapeType="1"/>
          </p:cNvSpPr>
          <p:nvPr/>
        </p:nvSpPr>
        <p:spPr bwMode="auto">
          <a:xfrm flipV="1">
            <a:off x="67818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99" name="Rectangle 29"/>
          <p:cNvSpPr>
            <a:spLocks noChangeArrowheads="1"/>
          </p:cNvSpPr>
          <p:nvPr/>
        </p:nvSpPr>
        <p:spPr bwMode="auto">
          <a:xfrm>
            <a:off x="6477000" y="4648200"/>
            <a:ext cx="304800" cy="609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2000" name="Text Box 30"/>
          <p:cNvSpPr txBox="1">
            <a:spLocks noChangeArrowheads="1"/>
          </p:cNvSpPr>
          <p:nvPr/>
        </p:nvSpPr>
        <p:spPr bwMode="auto">
          <a:xfrm>
            <a:off x="6781800" y="48768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42001" name="Line 31"/>
          <p:cNvSpPr>
            <a:spLocks noChangeShapeType="1"/>
          </p:cNvSpPr>
          <p:nvPr/>
        </p:nvSpPr>
        <p:spPr bwMode="auto">
          <a:xfrm flipH="1">
            <a:off x="25146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2002" name="Line 32"/>
          <p:cNvSpPr>
            <a:spLocks noChangeShapeType="1"/>
          </p:cNvSpPr>
          <p:nvPr/>
        </p:nvSpPr>
        <p:spPr bwMode="auto">
          <a:xfrm>
            <a:off x="2514600" y="52578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2003" name="Line 33"/>
          <p:cNvSpPr>
            <a:spLocks noChangeShapeType="1"/>
          </p:cNvSpPr>
          <p:nvPr/>
        </p:nvSpPr>
        <p:spPr bwMode="auto">
          <a:xfrm flipV="1">
            <a:off x="28194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2004" name="Rectangle 34"/>
          <p:cNvSpPr>
            <a:spLocks noChangeArrowheads="1"/>
          </p:cNvSpPr>
          <p:nvPr/>
        </p:nvSpPr>
        <p:spPr bwMode="auto">
          <a:xfrm>
            <a:off x="2514600" y="4953000"/>
            <a:ext cx="304800" cy="304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2005" name="Text Box 35"/>
          <p:cNvSpPr txBox="1">
            <a:spLocks noChangeArrowheads="1"/>
          </p:cNvSpPr>
          <p:nvPr/>
        </p:nvSpPr>
        <p:spPr bwMode="auto">
          <a:xfrm>
            <a:off x="2819400" y="48768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</a:p>
        </p:txBody>
      </p:sp>
      <p:sp>
        <p:nvSpPr>
          <p:cNvPr id="42006" name="AutoShape 36"/>
          <p:cNvSpPr>
            <a:spLocks noChangeArrowheads="1"/>
          </p:cNvSpPr>
          <p:nvPr/>
        </p:nvSpPr>
        <p:spPr bwMode="auto">
          <a:xfrm>
            <a:off x="1600200" y="4038600"/>
            <a:ext cx="1143000" cy="30480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42007" name="Picture 5" descr="F07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8" t="61224" r="56146" b="14285"/>
          <a:stretch>
            <a:fillRect/>
          </a:stretch>
        </p:blipFill>
        <p:spPr bwMode="auto">
          <a:xfrm>
            <a:off x="2133600" y="2133600"/>
            <a:ext cx="99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8" name="AutoShape 6"/>
          <p:cNvSpPr>
            <a:spLocks noChangeArrowheads="1"/>
          </p:cNvSpPr>
          <p:nvPr/>
        </p:nvSpPr>
        <p:spPr bwMode="auto">
          <a:xfrm>
            <a:off x="2362200" y="1219200"/>
            <a:ext cx="228600" cy="838200"/>
          </a:xfrm>
          <a:prstGeom prst="downArrow">
            <a:avLst>
              <a:gd name="adj1" fmla="val 50000"/>
              <a:gd name="adj2" fmla="val 91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2009" name="Text Box 7"/>
          <p:cNvSpPr txBox="1">
            <a:spLocks noChangeArrowheads="1"/>
          </p:cNvSpPr>
          <p:nvPr/>
        </p:nvSpPr>
        <p:spPr bwMode="auto">
          <a:xfrm>
            <a:off x="2209800" y="7620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</p:txBody>
      </p:sp>
      <p:pic>
        <p:nvPicPr>
          <p:cNvPr id="42010" name="Picture 5" descr="F07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8" t="61224" r="20265" b="14285"/>
          <a:stretch>
            <a:fillRect/>
          </a:stretch>
        </p:blipFill>
        <p:spPr bwMode="auto">
          <a:xfrm>
            <a:off x="6019800" y="2133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11" name="文字方塊 28"/>
          <p:cNvSpPr txBox="1">
            <a:spLocks noChangeArrowheads="1"/>
          </p:cNvSpPr>
          <p:nvPr/>
        </p:nvSpPr>
        <p:spPr bwMode="auto">
          <a:xfrm>
            <a:off x="3124200" y="3429000"/>
            <a:ext cx="434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功 </a:t>
            </a: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/>
              <a:t>是一個</a:t>
            </a:r>
            <a:r>
              <a:rPr lang="zh-TW" altLang="en-US">
                <a:solidFill>
                  <a:srgbClr val="FF0000"/>
                </a:solidFill>
              </a:rPr>
              <a:t>過程</a:t>
            </a:r>
            <a:r>
              <a:rPr lang="zh-TW" altLang="en-US"/>
              <a:t>的物理量。</a:t>
            </a:r>
          </a:p>
        </p:txBody>
      </p:sp>
      <p:sp>
        <p:nvSpPr>
          <p:cNvPr id="42012" name="文字方塊 31"/>
          <p:cNvSpPr txBox="1">
            <a:spLocks noChangeArrowheads="1"/>
          </p:cNvSpPr>
          <p:nvPr/>
        </p:nvSpPr>
        <p:spPr bwMode="auto">
          <a:xfrm>
            <a:off x="2895600" y="5638800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位能 </a:t>
            </a: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zh-TW" altLang="en-US"/>
              <a:t> 則是屬於</a:t>
            </a:r>
            <a:r>
              <a:rPr lang="zh-TW" altLang="en-US">
                <a:solidFill>
                  <a:srgbClr val="FF0000"/>
                </a:solidFill>
              </a:rPr>
              <a:t>狀態</a:t>
            </a:r>
            <a:r>
              <a:rPr lang="zh-TW" altLang="en-US"/>
              <a:t>的物理量！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276600" y="945356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回憶在力學中功與能量的討論！</a:t>
            </a:r>
          </a:p>
        </p:txBody>
      </p:sp>
    </p:spTree>
    <p:extLst>
      <p:ext uri="{BB962C8B-B14F-4D97-AF65-F5344CB8AC3E}">
        <p14:creationId xmlns:p14="http://schemas.microsoft.com/office/powerpoint/2010/main" val="24666915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0977" name="文字方塊 16"/>
              <p:cNvSpPr txBox="1">
                <a:spLocks noChangeArrowheads="1"/>
              </p:cNvSpPr>
              <p:nvPr/>
            </p:nvSpPr>
            <p:spPr bwMode="auto">
              <a:xfrm>
                <a:off x="1524001" y="3797588"/>
                <a:ext cx="6096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功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𝑊</m:t>
                    </m:r>
                  </m:oMath>
                </a14:m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dirty="0"/>
                  <a:t>是一個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過程</a:t>
                </a:r>
                <a:r>
                  <a:rPr lang="zh-TW" altLang="en-US" dirty="0"/>
                  <a:t>的物理量。原則上與過程的細節相關！</a:t>
                </a:r>
              </a:p>
            </p:txBody>
          </p:sp>
        </mc:Choice>
        <mc:Fallback xmlns="">
          <p:sp>
            <p:nvSpPr>
              <p:cNvPr id="4097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1" y="3797588"/>
                <a:ext cx="6096000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800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978" name="文字方塊 17"/>
          <p:cNvSpPr txBox="1">
            <a:spLocks noChangeArrowheads="1"/>
          </p:cNvSpPr>
          <p:nvPr/>
        </p:nvSpPr>
        <p:spPr bwMode="auto">
          <a:xfrm>
            <a:off x="1524001" y="4275570"/>
            <a:ext cx="609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但對一維的力以及保守力，功只與前後狀態有關！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81" name="文字方塊 19"/>
              <p:cNvSpPr txBox="1">
                <a:spLocks noChangeArrowheads="1"/>
              </p:cNvSpPr>
              <p:nvPr/>
            </p:nvSpPr>
            <p:spPr bwMode="auto">
              <a:xfrm>
                <a:off x="2923310" y="5353482"/>
                <a:ext cx="36576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位能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𝑈</m:t>
                    </m:r>
                  </m:oMath>
                </a14:m>
                <a:r>
                  <a:rPr lang="zh-TW" altLang="en-US" dirty="0"/>
                  <a:t> 則是屬於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狀態</a:t>
                </a:r>
                <a:r>
                  <a:rPr lang="zh-TW" altLang="en-US" dirty="0"/>
                  <a:t>的物理量！</a:t>
                </a:r>
              </a:p>
            </p:txBody>
          </p:sp>
        </mc:Choice>
        <mc:Fallback xmlns="">
          <p:sp>
            <p:nvSpPr>
              <p:cNvPr id="40981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23310" y="5353482"/>
                <a:ext cx="3657600" cy="369888"/>
              </a:xfrm>
              <a:prstGeom prst="rect">
                <a:avLst/>
              </a:prstGeom>
              <a:blipFill rotWithShape="1">
                <a:blip r:embed="rId3"/>
                <a:stretch>
                  <a:fillRect l="-1500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1524000" y="4808970"/>
            <a:ext cx="6417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在此特殊情況下，一個過程的功恰好是一個物理量的前後差：</a:t>
            </a:r>
          </a:p>
        </p:txBody>
      </p:sp>
      <p:pic>
        <p:nvPicPr>
          <p:cNvPr id="23" name="Picture 2" descr="F08_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1" b="25000"/>
          <a:stretch>
            <a:fillRect/>
          </a:stretch>
        </p:blipFill>
        <p:spPr bwMode="auto">
          <a:xfrm>
            <a:off x="1475510" y="1147185"/>
            <a:ext cx="5105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2514600" y="3048000"/>
                <a:ext cx="1066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048000"/>
                <a:ext cx="1066800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4028210" y="2895600"/>
                <a:ext cx="14478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8210" y="2895600"/>
                <a:ext cx="1447800" cy="81887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638300" y="5353482"/>
                <a:ext cx="128501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𝑈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0" y="5353482"/>
                <a:ext cx="1285010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91675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4834" name="文字方塊 22"/>
              <p:cNvSpPr txBox="1">
                <a:spLocks noChangeArrowheads="1"/>
              </p:cNvSpPr>
              <p:nvPr/>
            </p:nvSpPr>
            <p:spPr bwMode="auto">
              <a:xfrm>
                <a:off x="1219200" y="4495800"/>
                <a:ext cx="745344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但在熱現象中，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𝑄</m:t>
                    </m:r>
                  </m:oMath>
                </a14:m>
                <a:r>
                  <a:rPr lang="zh-TW" altLang="en-US" sz="1800" dirty="0"/>
                  <a:t>加上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𝑊</m:t>
                    </m:r>
                  </m:oMath>
                </a14:m>
                <a:r>
                  <a:rPr lang="zh-TW" altLang="en-US" sz="1800" dirty="0"/>
                  <a:t>卻可以寫成一個狀態物理量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>
                            <a:latin typeface="Cambria Math"/>
                          </a:rPr>
                          <m:t>int</m:t>
                        </m:r>
                      </m:sub>
                    </m:sSub>
                  </m:oMath>
                </a14:m>
                <a:r>
                  <a:rPr lang="zh-TW" altLang="en-US" sz="1800" dirty="0"/>
                  <a:t>的前後差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>
                            <a:latin typeface="Cambria Math"/>
                          </a:rPr>
                          <m:t>int</m:t>
                        </m:r>
                      </m:sub>
                    </m:sSub>
                  </m:oMath>
                </a14:m>
                <a:r>
                  <a:rPr lang="zh-TW" altLang="en-US" sz="1800" dirty="0"/>
                  <a:t>！</a:t>
                </a:r>
              </a:p>
            </p:txBody>
          </p:sp>
        </mc:Choice>
        <mc:Fallback xmlns="">
          <p:sp>
            <p:nvSpPr>
              <p:cNvPr id="34834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9200" y="4495800"/>
                <a:ext cx="7453443" cy="369332"/>
              </a:xfrm>
              <a:prstGeom prst="rect">
                <a:avLst/>
              </a:prstGeom>
              <a:blipFill>
                <a:blip r:embed="rId2"/>
                <a:stretch>
                  <a:fillRect l="-680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37" name="Text Box 10"/>
              <p:cNvSpPr txBox="1">
                <a:spLocks noChangeArrowheads="1"/>
              </p:cNvSpPr>
              <p:nvPr/>
            </p:nvSpPr>
            <p:spPr bwMode="auto">
              <a:xfrm>
                <a:off x="1244601" y="4979988"/>
                <a:ext cx="663265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根據定義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>
                            <a:latin typeface="Cambria Math"/>
                          </a:rPr>
                          <m:t>int</m:t>
                        </m:r>
                      </m:sub>
                    </m:sSub>
                  </m:oMath>
                </a14:m>
                <a:r>
                  <a:rPr lang="zh-TW" altLang="en-US" sz="1800" dirty="0"/>
                  <a:t>只與前後的狀態有關，與路徑無關。</a:t>
                </a:r>
              </a:p>
            </p:txBody>
          </p:sp>
        </mc:Choice>
        <mc:Fallback xmlns="">
          <p:sp>
            <p:nvSpPr>
              <p:cNvPr id="34837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4601" y="4979988"/>
                <a:ext cx="6632652" cy="369332"/>
              </a:xfrm>
              <a:prstGeom prst="rect">
                <a:avLst/>
              </a:prstGeom>
              <a:blipFill>
                <a:blip r:embed="rId3"/>
                <a:stretch>
                  <a:fillRect l="-573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38" name="Text Box 13"/>
              <p:cNvSpPr txBox="1">
                <a:spLocks noChangeArrowheads="1"/>
              </p:cNvSpPr>
              <p:nvPr/>
            </p:nvSpPr>
            <p:spPr bwMode="auto">
              <a:xfrm>
                <a:off x="1244601" y="4011612"/>
                <a:ext cx="2971800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2000" i="1" dirty="0" smtClean="0">
                        <a:latin typeface="Cambria Math"/>
                      </a:rPr>
                      <m:t>𝑄</m:t>
                    </m:r>
                    <m:r>
                      <a:rPr lang="en-US" altLang="zh-TW" sz="2000" i="1" dirty="0" smtClean="0">
                        <a:latin typeface="Cambria Math"/>
                      </a:rPr>
                      <m:t>,</m:t>
                    </m:r>
                    <m:r>
                      <a:rPr lang="en-US" altLang="zh-TW" sz="2000" i="1" dirty="0" smtClean="0">
                        <a:latin typeface="Cambria Math"/>
                      </a:rPr>
                      <m:t>𝑊</m:t>
                    </m:r>
                  </m:oMath>
                </a14:m>
                <a:r>
                  <a:rPr lang="zh-TW" altLang="en-US" sz="1800" dirty="0"/>
                  <a:t>與路徑有關。</a:t>
                </a:r>
              </a:p>
            </p:txBody>
          </p:sp>
        </mc:Choice>
        <mc:Fallback xmlns="">
          <p:sp>
            <p:nvSpPr>
              <p:cNvPr id="34838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4601" y="4011612"/>
                <a:ext cx="2971800" cy="396875"/>
              </a:xfrm>
              <a:prstGeom prst="rect">
                <a:avLst/>
              </a:prstGeom>
              <a:blipFill>
                <a:blip r:embed="rId4"/>
                <a:stretch>
                  <a:fillRect l="-424" b="-1818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字方塊 11"/>
          <p:cNvSpPr txBox="1">
            <a:spLocks noChangeArrowheads="1"/>
          </p:cNvSpPr>
          <p:nvPr/>
        </p:nvSpPr>
        <p:spPr bwMode="auto">
          <a:xfrm>
            <a:off x="1272310" y="6135687"/>
            <a:ext cx="662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做一次實驗所找到的某物件的內能適用於任何的情況！</a:t>
            </a:r>
          </a:p>
        </p:txBody>
      </p:sp>
      <p:pic>
        <p:nvPicPr>
          <p:cNvPr id="26" name="Picture 5" descr="F18_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5"/>
          <a:stretch>
            <a:fillRect/>
          </a:stretch>
        </p:blipFill>
        <p:spPr bwMode="auto">
          <a:xfrm>
            <a:off x="5548444" y="2106612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矩形 26"/>
          <p:cNvSpPr/>
          <p:nvPr/>
        </p:nvSpPr>
        <p:spPr>
          <a:xfrm>
            <a:off x="6615244" y="2640012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cxnSp>
        <p:nvCxnSpPr>
          <p:cNvPr id="28" name="直線單箭頭接點 27"/>
          <p:cNvCxnSpPr/>
          <p:nvPr/>
        </p:nvCxnSpPr>
        <p:spPr>
          <a:xfrm rot="5400000" flipH="1" flipV="1">
            <a:off x="6615244" y="2640012"/>
            <a:ext cx="228600" cy="228600"/>
          </a:xfrm>
          <a:prstGeom prst="straightConnector1">
            <a:avLst/>
          </a:prstGeom>
          <a:ln w="63500">
            <a:solidFill>
              <a:srgbClr val="CC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7605844" y="2563812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cxnSp>
        <p:nvCxnSpPr>
          <p:cNvPr id="30" name="直線單箭頭接點 29"/>
          <p:cNvCxnSpPr/>
          <p:nvPr/>
        </p:nvCxnSpPr>
        <p:spPr>
          <a:xfrm>
            <a:off x="7605844" y="2594768"/>
            <a:ext cx="228600" cy="34058"/>
          </a:xfrm>
          <a:prstGeom prst="straightConnector1">
            <a:avLst/>
          </a:prstGeom>
          <a:ln w="63500">
            <a:solidFill>
              <a:srgbClr val="CC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Line 11"/>
          <p:cNvSpPr>
            <a:spLocks noChangeShapeType="1"/>
          </p:cNvSpPr>
          <p:nvPr/>
        </p:nvSpPr>
        <p:spPr bwMode="auto">
          <a:xfrm flipH="1">
            <a:off x="1443459" y="2447411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2" name="Line 12"/>
          <p:cNvSpPr>
            <a:spLocks noChangeShapeType="1"/>
          </p:cNvSpPr>
          <p:nvPr/>
        </p:nvSpPr>
        <p:spPr bwMode="auto">
          <a:xfrm>
            <a:off x="1443459" y="3133211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 flipV="1">
            <a:off x="1748259" y="2447411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" name="Rectangle 14"/>
          <p:cNvSpPr>
            <a:spLocks noChangeArrowheads="1"/>
          </p:cNvSpPr>
          <p:nvPr/>
        </p:nvSpPr>
        <p:spPr bwMode="auto">
          <a:xfrm>
            <a:off x="1443459" y="2828411"/>
            <a:ext cx="304800" cy="3048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 Box 15"/>
              <p:cNvSpPr txBox="1">
                <a:spLocks noChangeArrowheads="1"/>
              </p:cNvSpPr>
              <p:nvPr/>
            </p:nvSpPr>
            <p:spPr bwMode="auto">
              <a:xfrm>
                <a:off x="1748259" y="2752211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/>
                        </a:rPr>
                        <m:t>𝐸</m:t>
                      </m:r>
                      <m:r>
                        <m:rPr>
                          <m:sty m:val="p"/>
                        </m:rPr>
                        <a:rPr lang="en-US" altLang="zh-TW" sz="1800" b="0" i="0" baseline="-25000" dirty="0" err="1">
                          <a:latin typeface="Cambria Math"/>
                        </a:rPr>
                        <m:t>int</m:t>
                      </m:r>
                      <m:r>
                        <a:rPr lang="en-US" altLang="zh-TW" sz="1800" b="0" i="1" baseline="-25000" dirty="0">
                          <a:latin typeface="Cambria Math"/>
                        </a:rPr>
                        <m:t> </m:t>
                      </m:r>
                      <m:r>
                        <a:rPr lang="en-US" altLang="zh-TW" sz="1800" b="0" i="1" baseline="-25000" dirty="0" err="1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en-US" altLang="zh-TW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35" name="Text 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48259" y="2752211"/>
                <a:ext cx="685800" cy="366713"/>
              </a:xfrm>
              <a:prstGeom prst="rect">
                <a:avLst/>
              </a:prstGeom>
              <a:blipFill>
                <a:blip r:embed="rId6"/>
                <a:stretch>
                  <a:fillRect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Line 16"/>
          <p:cNvSpPr>
            <a:spLocks noChangeShapeType="1"/>
          </p:cNvSpPr>
          <p:nvPr/>
        </p:nvSpPr>
        <p:spPr bwMode="auto">
          <a:xfrm flipH="1">
            <a:off x="4567659" y="2523611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" name="Line 17"/>
          <p:cNvSpPr>
            <a:spLocks noChangeShapeType="1"/>
          </p:cNvSpPr>
          <p:nvPr/>
        </p:nvSpPr>
        <p:spPr bwMode="auto">
          <a:xfrm>
            <a:off x="4567659" y="3209411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8" name="Line 18"/>
          <p:cNvSpPr>
            <a:spLocks noChangeShapeType="1"/>
          </p:cNvSpPr>
          <p:nvPr/>
        </p:nvSpPr>
        <p:spPr bwMode="auto">
          <a:xfrm flipV="1">
            <a:off x="4872459" y="2523611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" name="Rectangle 19"/>
          <p:cNvSpPr>
            <a:spLocks noChangeArrowheads="1"/>
          </p:cNvSpPr>
          <p:nvPr/>
        </p:nvSpPr>
        <p:spPr bwMode="auto">
          <a:xfrm>
            <a:off x="4567659" y="2752211"/>
            <a:ext cx="304800" cy="4572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 Box 20"/>
              <p:cNvSpPr txBox="1">
                <a:spLocks noChangeArrowheads="1"/>
              </p:cNvSpPr>
              <p:nvPr/>
            </p:nvSpPr>
            <p:spPr bwMode="auto">
              <a:xfrm>
                <a:off x="4872459" y="2766498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/>
                        </a:rPr>
                        <m:t>𝐸</m:t>
                      </m:r>
                      <m:r>
                        <m:rPr>
                          <m:sty m:val="p"/>
                        </m:rPr>
                        <a:rPr lang="en-US" altLang="zh-TW" sz="1800" b="0" i="0" baseline="-25000" dirty="0" err="1">
                          <a:latin typeface="Cambria Math"/>
                        </a:rPr>
                        <m:t>in</m:t>
                      </m:r>
                      <m:r>
                        <a:rPr lang="en-US" altLang="zh-TW" sz="1800" b="0" i="1" baseline="-25000" dirty="0" err="1">
                          <a:latin typeface="Cambria Math"/>
                        </a:rPr>
                        <m:t>𝑡</m:t>
                      </m:r>
                      <m:r>
                        <a:rPr lang="en-US" altLang="zh-TW" sz="1800" b="0" i="1" baseline="-25000" dirty="0">
                          <a:latin typeface="Cambria Math"/>
                        </a:rPr>
                        <m:t> </m:t>
                      </m:r>
                      <m:r>
                        <a:rPr lang="en-US" altLang="zh-TW" sz="1800" b="0" i="1" baseline="-25000" dirty="0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altLang="zh-TW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0" name="Text 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72459" y="2766498"/>
                <a:ext cx="685800" cy="366713"/>
              </a:xfrm>
              <a:prstGeom prst="rect">
                <a:avLst/>
              </a:prstGeom>
              <a:blipFill>
                <a:blip r:embed="rId7"/>
                <a:stretch>
                  <a:fillRect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AutoShape 23"/>
          <p:cNvSpPr>
            <a:spLocks noChangeArrowheads="1"/>
          </p:cNvSpPr>
          <p:nvPr/>
        </p:nvSpPr>
        <p:spPr bwMode="auto">
          <a:xfrm>
            <a:off x="2088918" y="1497012"/>
            <a:ext cx="381000" cy="762000"/>
          </a:xfrm>
          <a:prstGeom prst="downArrow">
            <a:avLst>
              <a:gd name="adj1" fmla="val 50000"/>
              <a:gd name="adj2" fmla="val 55000"/>
            </a:avLst>
          </a:prstGeom>
          <a:solidFill>
            <a:srgbClr val="FFFA8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42" name="Line 25"/>
          <p:cNvSpPr>
            <a:spLocks noChangeShapeType="1"/>
          </p:cNvSpPr>
          <p:nvPr/>
        </p:nvSpPr>
        <p:spPr bwMode="auto">
          <a:xfrm>
            <a:off x="2662659" y="2980811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 flipV="1">
            <a:off x="1022118" y="1801812"/>
            <a:ext cx="381000" cy="381000"/>
          </a:xfrm>
          <a:prstGeom prst="downArrow">
            <a:avLst>
              <a:gd name="adj1" fmla="val 50000"/>
              <a:gd name="adj2" fmla="val 55000"/>
            </a:avLst>
          </a:prstGeom>
          <a:solidFill>
            <a:srgbClr val="FFFA8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2805244" y="3493477"/>
            <a:ext cx="2667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氣體的熱力學第一定律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/>
              <p:cNvSpPr txBox="1"/>
              <p:nvPr/>
            </p:nvSpPr>
            <p:spPr>
              <a:xfrm>
                <a:off x="746994" y="3494032"/>
                <a:ext cx="172207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5" name="文字方塊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994" y="3494032"/>
                <a:ext cx="1722074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字方塊 45"/>
              <p:cNvSpPr txBox="1"/>
              <p:nvPr/>
            </p:nvSpPr>
            <p:spPr>
              <a:xfrm>
                <a:off x="1022118" y="735012"/>
                <a:ext cx="38100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6" name="文字方塊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118" y="735012"/>
                <a:ext cx="38100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字方塊 46"/>
              <p:cNvSpPr txBox="1"/>
              <p:nvPr/>
            </p:nvSpPr>
            <p:spPr>
              <a:xfrm>
                <a:off x="2088918" y="735012"/>
                <a:ext cx="350474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7" name="文字方塊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918" y="735012"/>
                <a:ext cx="350474" cy="369332"/>
              </a:xfrm>
              <a:prstGeom prst="rect">
                <a:avLst/>
              </a:prstGeom>
              <a:blipFill>
                <a:blip r:embed="rId10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7">
                <a:extLst>
                  <a:ext uri="{FF2B5EF4-FFF2-40B4-BE49-F238E27FC236}">
                    <a16:creationId xmlns:a16="http://schemas.microsoft.com/office/drawing/2014/main" id="{01BC7FA0-ACEB-F0EC-BBF3-5FFB7291CE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76491" y="1394380"/>
                <a:ext cx="60198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但無論採那一條路徑，相同前後狀態的內能差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/>
                      </a:rPr>
                      <m:t>∆</m:t>
                    </m:r>
                    <m:r>
                      <a:rPr lang="en-US" altLang="zh-TW" sz="1800" b="0" i="1" smtClean="0">
                        <a:latin typeface="Cambria Math"/>
                      </a:rPr>
                      <m:t>𝐸</m:t>
                    </m:r>
                  </m:oMath>
                </a14:m>
                <a:r>
                  <a:rPr lang="zh-TW" altLang="en-US" sz="1800" dirty="0"/>
                  <a:t>是一樣的</a:t>
                </a:r>
              </a:p>
            </p:txBody>
          </p:sp>
        </mc:Choice>
        <mc:Fallback xmlns="">
          <p:sp>
            <p:nvSpPr>
              <p:cNvPr id="2" name="Text Box 7">
                <a:extLst>
                  <a:ext uri="{FF2B5EF4-FFF2-40B4-BE49-F238E27FC236}">
                    <a16:creationId xmlns:a16="http://schemas.microsoft.com/office/drawing/2014/main" id="{01BC7FA0-ACEB-F0EC-BBF3-5FFB7291CE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76491" y="1394380"/>
                <a:ext cx="6019800" cy="369332"/>
              </a:xfrm>
              <a:prstGeom prst="rect">
                <a:avLst/>
              </a:prstGeom>
              <a:blipFill>
                <a:blip r:embed="rId11"/>
                <a:stretch>
                  <a:fillRect l="-84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5BCF1EC5-9214-B56A-782E-FC768FAEF11A}"/>
                  </a:ext>
                </a:extLst>
              </p:cNvPr>
              <p:cNvSpPr txBox="1"/>
              <p:nvPr/>
            </p:nvSpPr>
            <p:spPr>
              <a:xfrm>
                <a:off x="4581755" y="718939"/>
                <a:ext cx="164070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5BCF1EC5-9214-B56A-782E-FC768FAEF1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755" y="718939"/>
                <a:ext cx="1640706" cy="369332"/>
              </a:xfrm>
              <a:prstGeom prst="rect">
                <a:avLst/>
              </a:prstGeom>
              <a:blipFill>
                <a:blip r:embed="rId1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4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4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4" grpId="0"/>
      <p:bldP spid="34837" grpId="0"/>
      <p:bldP spid="34838" grpId="0"/>
      <p:bldP spid="25" grpId="0"/>
      <p:bldP spid="31" grpId="0" animBg="1"/>
      <p:bldP spid="32" grpId="0" animBg="1"/>
      <p:bldP spid="33" grpId="0" animBg="1"/>
      <p:bldP spid="34" grpId="0" animBg="1"/>
      <p:bldP spid="35" grpId="0"/>
      <p:bldP spid="36" grpId="0" animBg="1"/>
      <p:bldP spid="37" grpId="0" animBg="1"/>
      <p:bldP spid="38" grpId="0" animBg="1"/>
      <p:bldP spid="39" grpId="0" animBg="1"/>
      <p:bldP spid="40" grpId="0"/>
      <p:bldP spid="41" grpId="0" animBg="1"/>
      <p:bldP spid="42" grpId="0" animBg="1"/>
      <p:bldP spid="43" grpId="0" animBg="1"/>
      <p:bldP spid="44" grpId="0"/>
      <p:bldP spid="45" grpId="0" animBg="1"/>
      <p:bldP spid="46" grpId="0" animBg="1"/>
      <p:bldP spid="4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eat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" r="7724" b="16931"/>
          <a:stretch>
            <a:fillRect/>
          </a:stretch>
        </p:blipFill>
        <p:spPr bwMode="auto">
          <a:xfrm>
            <a:off x="2438400" y="457200"/>
            <a:ext cx="417036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AD6CD06-BE38-B645-804C-30EDE41BFADE}"/>
              </a:ext>
            </a:extLst>
          </p:cNvPr>
          <p:cNvSpPr/>
          <p:nvPr/>
        </p:nvSpPr>
        <p:spPr>
          <a:xfrm>
            <a:off x="3352800" y="838200"/>
            <a:ext cx="533400" cy="5791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8578CCE-9400-1840-B8C4-D7AE5B0F4C2A}"/>
              </a:ext>
            </a:extLst>
          </p:cNvPr>
          <p:cNvSpPr/>
          <p:nvPr/>
        </p:nvSpPr>
        <p:spPr>
          <a:xfrm>
            <a:off x="5181600" y="838200"/>
            <a:ext cx="533400" cy="5791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F18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4"/>
          <a:stretch>
            <a:fillRect/>
          </a:stretch>
        </p:blipFill>
        <p:spPr bwMode="auto">
          <a:xfrm>
            <a:off x="3352800" y="362654"/>
            <a:ext cx="2938335" cy="443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1371600" y="4854876"/>
            <a:ext cx="586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氣體可與外界同時有熱交互作用及力學交互作用。</a:t>
            </a:r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1371909" y="5281763"/>
            <a:ext cx="2514600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可同時交換熱量並作功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16973A2-17D4-9F43-BB2A-750F15E21DD5}"/>
              </a:ext>
            </a:extLst>
          </p:cNvPr>
          <p:cNvSpPr txBox="1"/>
          <p:nvPr/>
        </p:nvSpPr>
        <p:spPr>
          <a:xfrm>
            <a:off x="1371601" y="6141331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定溫</a:t>
            </a:r>
            <a:r>
              <a:rPr kumimoji="1" lang="zh-TW" altLang="en-US" dirty="0"/>
              <a:t>熱庫 </a:t>
            </a:r>
            <a:r>
              <a:rPr kumimoji="1"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Reservoir</a:t>
            </a:r>
            <a:r>
              <a:rPr kumimoji="1"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使熱量交換在定溫下進行！</a:t>
            </a:r>
            <a:endParaRPr kumimoji="1"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F2D3C94-1A79-1048-84F9-FDD0CC62EB9E}"/>
              </a:ext>
            </a:extLst>
          </p:cNvPr>
          <p:cNvSpPr txBox="1"/>
          <p:nvPr/>
        </p:nvSpPr>
        <p:spPr>
          <a:xfrm>
            <a:off x="1371600" y="5715000"/>
            <a:ext cx="743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如圖上方有可調壓力活塞的引擎</a:t>
            </a:r>
            <a:r>
              <a:rPr kumimoji="1" lang="zh-TW" altLang="en-US" dirty="0"/>
              <a:t> </a:t>
            </a:r>
            <a:r>
              <a:rPr kumimoji="1"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Engine</a:t>
            </a:r>
            <a:r>
              <a:rPr kumimoji="1"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，就是理想且有用的討論情境！</a:t>
            </a:r>
          </a:p>
        </p:txBody>
      </p:sp>
    </p:spTree>
    <p:extLst>
      <p:ext uri="{BB962C8B-B14F-4D97-AF65-F5344CB8AC3E}">
        <p14:creationId xmlns:p14="http://schemas.microsoft.com/office/powerpoint/2010/main" val="381654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文字方塊 26"/>
          <p:cNvSpPr txBox="1">
            <a:spLocks noChangeArrowheads="1"/>
          </p:cNvSpPr>
          <p:nvPr/>
        </p:nvSpPr>
        <p:spPr bwMode="auto">
          <a:xfrm>
            <a:off x="4901275" y="4813092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對固體來說熱量就等於內能變化：</a:t>
            </a:r>
          </a:p>
        </p:txBody>
      </p:sp>
      <p:pic>
        <p:nvPicPr>
          <p:cNvPr id="29700" name="Picture 4" descr="F18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4"/>
          <a:stretch>
            <a:fillRect/>
          </a:stretch>
        </p:blipFill>
        <p:spPr bwMode="auto">
          <a:xfrm>
            <a:off x="1628031" y="1447800"/>
            <a:ext cx="1716989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文字方塊 1"/>
          <p:cNvSpPr txBox="1">
            <a:spLocks noChangeArrowheads="1"/>
          </p:cNvSpPr>
          <p:nvPr/>
        </p:nvSpPr>
        <p:spPr bwMode="auto">
          <a:xfrm>
            <a:off x="1191125" y="4813092"/>
            <a:ext cx="2590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氣體則必須另外加入功。</a:t>
            </a:r>
          </a:p>
        </p:txBody>
      </p:sp>
      <p:sp>
        <p:nvSpPr>
          <p:cNvPr id="29702" name="文字方塊 2"/>
          <p:cNvSpPr txBox="1">
            <a:spLocks noChangeArrowheads="1"/>
          </p:cNvSpPr>
          <p:nvPr/>
        </p:nvSpPr>
        <p:spPr bwMode="auto">
          <a:xfrm>
            <a:off x="4901274" y="5270292"/>
            <a:ext cx="42427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找到溫度決定的內能後，熱量就能算了。</a:t>
            </a:r>
          </a:p>
        </p:txBody>
      </p:sp>
      <p:pic>
        <p:nvPicPr>
          <p:cNvPr id="29703" name="Picture 2" descr="C:\Users\Chia-Hung Chang\Downloads\Data\Knight\Media\Chapter17\Images\17_10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11" b="28802"/>
          <a:stretch>
            <a:fillRect/>
          </a:stretch>
        </p:blipFill>
        <p:spPr bwMode="auto">
          <a:xfrm>
            <a:off x="5587075" y="1447800"/>
            <a:ext cx="18129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134728" y="850692"/>
            <a:ext cx="762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熱力學第一定律的內能函數，最有用的就是計算熱過程中交換的熱量。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622187" y="4267200"/>
                <a:ext cx="172207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187" y="4267200"/>
                <a:ext cx="1722074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5715000" y="4234934"/>
                <a:ext cx="121770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4234934"/>
                <a:ext cx="1217705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600200" y="5434426"/>
                <a:ext cx="205626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5434426"/>
                <a:ext cx="2056269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線接點 12"/>
          <p:cNvCxnSpPr/>
          <p:nvPr/>
        </p:nvCxnSpPr>
        <p:spPr>
          <a:xfrm>
            <a:off x="2590234" y="5565304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55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/>
      <p:bldP spid="10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5" descr="D:\Dropbox\Documents\課程\YoungTextBook\Images\Chapter19\A_Images\A_Figures_and_Photos\19_06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8" r="70514" b="4509"/>
          <a:stretch>
            <a:fillRect/>
          </a:stretch>
        </p:blipFill>
        <p:spPr bwMode="auto">
          <a:xfrm>
            <a:off x="2362200" y="2667000"/>
            <a:ext cx="29337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724" name="文字方塊 1"/>
              <p:cNvSpPr txBox="1">
                <a:spLocks noChangeArrowheads="1"/>
              </p:cNvSpPr>
              <p:nvPr/>
            </p:nvSpPr>
            <p:spPr bwMode="auto">
              <a:xfrm>
                <a:off x="2338234" y="914400"/>
                <a:ext cx="440546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但功可以由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zh-TW" altLang="en-US" dirty="0"/>
                  <a:t> 圖上的路徑計算：</a:t>
                </a:r>
              </a:p>
            </p:txBody>
          </p:sp>
        </mc:Choice>
        <mc:Fallback xmlns="">
          <p:sp>
            <p:nvSpPr>
              <p:cNvPr id="30724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8234" y="914400"/>
                <a:ext cx="4405466" cy="369332"/>
              </a:xfrm>
              <a:prstGeom prst="rect">
                <a:avLst/>
              </a:prstGeom>
              <a:blipFill>
                <a:blip r:embed="rId3"/>
                <a:stretch>
                  <a:fillRect l="-115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2394818" y="1371600"/>
                <a:ext cx="1982200" cy="98713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818" y="1371600"/>
                <a:ext cx="1982200" cy="987130"/>
              </a:xfrm>
              <a:prstGeom prst="rect">
                <a:avLst/>
              </a:prstGeom>
              <a:blipFill>
                <a:blip r:embed="rId4"/>
                <a:stretch>
                  <a:fillRect l="-16561" t="-97436" b="-15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70925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2705464" y="700186"/>
                <a:ext cx="172207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5464" y="700186"/>
                <a:ext cx="1722073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87" name="Picture 9" descr="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1788140"/>
            <a:ext cx="1497012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20T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2192952"/>
            <a:ext cx="1163637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橢圓 10"/>
          <p:cNvSpPr/>
          <p:nvPr/>
        </p:nvSpPr>
        <p:spPr>
          <a:xfrm>
            <a:off x="3055937" y="580052"/>
            <a:ext cx="6858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6871" name="文字方塊 11"/>
          <p:cNvSpPr txBox="1">
            <a:spLocks noChangeArrowheads="1"/>
          </p:cNvSpPr>
          <p:nvPr/>
        </p:nvSpPr>
        <p:spPr bwMode="auto">
          <a:xfrm>
            <a:off x="2370137" y="1418252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可查</a:t>
            </a:r>
          </a:p>
        </p:txBody>
      </p:sp>
      <p:cxnSp>
        <p:nvCxnSpPr>
          <p:cNvPr id="14" name="直線接點 13"/>
          <p:cNvCxnSpPr>
            <a:stCxn id="36871" idx="0"/>
            <a:endCxn id="11" idx="3"/>
          </p:cNvCxnSpPr>
          <p:nvPr/>
        </p:nvCxnSpPr>
        <p:spPr>
          <a:xfrm rot="5400000" flipH="1" flipV="1">
            <a:off x="2813844" y="1076145"/>
            <a:ext cx="317500" cy="36671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橢圓 14"/>
          <p:cNvSpPr/>
          <p:nvPr/>
        </p:nvSpPr>
        <p:spPr>
          <a:xfrm>
            <a:off x="3894137" y="580052"/>
            <a:ext cx="6858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6874" name="文字方塊 15"/>
          <p:cNvSpPr txBox="1">
            <a:spLocks noChangeArrowheads="1"/>
          </p:cNvSpPr>
          <p:nvPr/>
        </p:nvSpPr>
        <p:spPr bwMode="auto">
          <a:xfrm>
            <a:off x="4122737" y="1494452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可算</a:t>
            </a:r>
          </a:p>
        </p:txBody>
      </p:sp>
      <p:cxnSp>
        <p:nvCxnSpPr>
          <p:cNvPr id="17" name="直線接點 16"/>
          <p:cNvCxnSpPr/>
          <p:nvPr/>
        </p:nvCxnSpPr>
        <p:spPr>
          <a:xfrm rot="16200000" flipV="1">
            <a:off x="4275137" y="1189652"/>
            <a:ext cx="304800" cy="3048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876" name="文字方塊 20"/>
              <p:cNvSpPr txBox="1">
                <a:spLocks noChangeArrowheads="1"/>
              </p:cNvSpPr>
              <p:nvPr/>
            </p:nvSpPr>
            <p:spPr bwMode="auto">
              <a:xfrm>
                <a:off x="1843086" y="4633000"/>
                <a:ext cx="198120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𝑄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就可以得到了！</a:t>
                </a:r>
              </a:p>
            </p:txBody>
          </p:sp>
        </mc:Choice>
        <mc:Fallback xmlns="">
          <p:sp>
            <p:nvSpPr>
              <p:cNvPr id="36876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3086" y="4633000"/>
                <a:ext cx="1981200" cy="369887"/>
              </a:xfrm>
              <a:prstGeom prst="rect">
                <a:avLst/>
              </a:prstGeom>
              <a:blipFill>
                <a:blip r:embed="rId5"/>
                <a:stretch>
                  <a:fillRect t="-6452" r="-1274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877" name="Picture 5" descr="D:\Dropbox\Documents\課程\YoungTextBook\Images\Chapter19\A_Images\A_Figures_and_Photos\19_06_Figu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8" r="69620" b="4509"/>
          <a:stretch>
            <a:fillRect/>
          </a:stretch>
        </p:blipFill>
        <p:spPr bwMode="auto">
          <a:xfrm>
            <a:off x="4821237" y="411777"/>
            <a:ext cx="1600200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1843086" y="5440977"/>
                <a:ext cx="684371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以後就能利用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找到的函數</a:t>
                </a:r>
                <a:r>
                  <a:rPr lang="zh-TW" altLang="en-US" sz="1800" dirty="0"/>
                  <a:t>決定該物質任一個過程的熱量交換 </a:t>
                </a:r>
                <a14:m>
                  <m:oMath xmlns:m="http://schemas.openxmlformats.org/officeDocument/2006/math">
                    <m:r>
                      <a:rPr lang="en-US" altLang="zh-TW" sz="200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zh-TW" altLang="en-US" sz="2000" i="1" dirty="0">
                    <a:latin typeface="Times New Roman" pitchFamily="18" charset="0"/>
                  </a:rPr>
                  <a:t>。</a:t>
                </a:r>
                <a:endParaRPr lang="en-US" altLang="zh-TW" sz="18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3086" y="5440977"/>
                <a:ext cx="6843713" cy="400110"/>
              </a:xfrm>
              <a:prstGeom prst="rect">
                <a:avLst/>
              </a:prstGeom>
              <a:blipFill>
                <a:blip r:embed="rId7"/>
                <a:stretch>
                  <a:fillRect l="-556" t="-9375" b="-2812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矩形 15"/>
          <p:cNvSpPr>
            <a:spLocks noChangeArrowheads="1"/>
          </p:cNvSpPr>
          <p:nvPr/>
        </p:nvSpPr>
        <p:spPr bwMode="auto">
          <a:xfrm>
            <a:off x="1843087" y="5059977"/>
            <a:ext cx="48013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對於一種物質，作</a:t>
            </a:r>
            <a:r>
              <a:rPr lang="zh-TW" altLang="en-US" sz="1800" dirty="0">
                <a:solidFill>
                  <a:srgbClr val="FF0000"/>
                </a:solidFill>
              </a:rPr>
              <a:t>一次實驗</a:t>
            </a:r>
            <a:r>
              <a:rPr lang="zh-TW" altLang="en-US" sz="1800" dirty="0"/>
              <a:t>找到此內能函數，</a:t>
            </a:r>
          </a:p>
        </p:txBody>
      </p:sp>
      <p:sp>
        <p:nvSpPr>
          <p:cNvPr id="19" name="矩形 17"/>
          <p:cNvSpPr>
            <a:spLocks noChangeArrowheads="1"/>
          </p:cNvSpPr>
          <p:nvPr/>
        </p:nvSpPr>
        <p:spPr bwMode="auto">
          <a:xfrm>
            <a:off x="1843087" y="5898177"/>
            <a:ext cx="203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Times New Roman" pitchFamily="18" charset="0"/>
              </a:rPr>
              <a:t>就像地圖或列表！</a:t>
            </a:r>
            <a:endParaRPr lang="zh-TW" altLang="en-US" sz="18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1447800" y="9144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定容過程的熱交換：</a:t>
            </a:r>
            <a:endParaRPr lang="zh-TW" altLang="en-US" sz="1800"/>
          </a:p>
        </p:txBody>
      </p:sp>
      <p:pic>
        <p:nvPicPr>
          <p:cNvPr id="38917" name="Picture 7" descr="F19_0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6" b="10526"/>
          <a:stretch/>
        </p:blipFill>
        <p:spPr bwMode="auto">
          <a:xfrm>
            <a:off x="5025775" y="3372542"/>
            <a:ext cx="3546946" cy="307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文字方塊 5"/>
          <p:cNvSpPr txBox="1">
            <a:spLocks noChangeArrowheads="1"/>
          </p:cNvSpPr>
          <p:nvPr/>
        </p:nvSpPr>
        <p:spPr bwMode="auto">
          <a:xfrm>
            <a:off x="1447800" y="2895600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定容的熱交換即是內能差！</a:t>
            </a:r>
          </a:p>
        </p:txBody>
      </p:sp>
      <p:pic>
        <p:nvPicPr>
          <p:cNvPr id="7" name="Picture 2" descr="20_30_FigureA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113"/>
          <a:stretch/>
        </p:blipFill>
        <p:spPr>
          <a:xfrm>
            <a:off x="5029200" y="914400"/>
            <a:ext cx="3503728" cy="23510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524000" y="2286000"/>
                <a:ext cx="121770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2286000"/>
                <a:ext cx="1217705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524000" y="1650111"/>
                <a:ext cx="1712648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=0, 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650111"/>
                <a:ext cx="1712648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15">
            <a:extLst>
              <a:ext uri="{FF2B5EF4-FFF2-40B4-BE49-F238E27FC236}">
                <a16:creationId xmlns:a16="http://schemas.microsoft.com/office/drawing/2014/main" id="{2C2B5965-B9CE-362E-F29C-3A02C97BF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372542"/>
            <a:ext cx="36471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查到前後態的內能差就是吸放熱！</a:t>
            </a:r>
          </a:p>
        </p:txBody>
      </p:sp>
      <p:pic>
        <p:nvPicPr>
          <p:cNvPr id="4" name="Picture 2" descr="heat01">
            <a:extLst>
              <a:ext uri="{FF2B5EF4-FFF2-40B4-BE49-F238E27FC236}">
                <a16:creationId xmlns:a16="http://schemas.microsoft.com/office/drawing/2014/main" id="{75F69F3F-3B6A-EAD2-F0F8-65BEB6D53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" r="7724" b="60764"/>
          <a:stretch/>
        </p:blipFill>
        <p:spPr bwMode="auto">
          <a:xfrm>
            <a:off x="1066800" y="3955298"/>
            <a:ext cx="3583634" cy="250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2133194"/>
              </p:ext>
            </p:extLst>
          </p:nvPr>
        </p:nvGraphicFramePr>
        <p:xfrm>
          <a:off x="4362450" y="2438947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14151" imgH="215619" progId="Equation.3">
                  <p:embed/>
                </p:oleObj>
              </mc:Choice>
              <mc:Fallback>
                <p:oleObj name="方程式" r:id="rId2" imgW="114151" imgH="21561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2450" y="2438947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42" name="Picture 15" descr="F19_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" t="52045" b="8086"/>
          <a:stretch/>
        </p:blipFill>
        <p:spPr bwMode="auto">
          <a:xfrm>
            <a:off x="5866474" y="2154040"/>
            <a:ext cx="2815703" cy="244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994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5694612"/>
              </p:ext>
            </p:extLst>
          </p:nvPr>
        </p:nvGraphicFramePr>
        <p:xfrm>
          <a:off x="4362450" y="2438947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14151" imgH="215619" progId="Equation.3">
                  <p:embed/>
                </p:oleObj>
              </mc:Choice>
              <mc:Fallback>
                <p:oleObj name="方程式" r:id="rId2" imgW="114151" imgH="215619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2450" y="2438947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492" name="Text Box 9"/>
              <p:cNvSpPr txBox="1">
                <a:spLocks noChangeArrowheads="1"/>
              </p:cNvSpPr>
              <p:nvPr/>
            </p:nvSpPr>
            <p:spPr bwMode="auto">
              <a:xfrm>
                <a:off x="1219200" y="2994914"/>
                <a:ext cx="38862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None/>
                </a:pPr>
                <a:r>
                  <a:rPr lang="zh-TW" altLang="en-US" sz="1800" dirty="0"/>
                  <a:t>在定壓下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/>
                      </a:rPr>
                      <m:t>∆</m:t>
                    </m:r>
                    <m:r>
                      <a:rPr lang="en-US" altLang="zh-TW" sz="1800" b="0" i="1" smtClean="0">
                        <a:latin typeface="Cambria Math"/>
                      </a:rPr>
                      <m:t>𝑃</m:t>
                    </m:r>
                    <m:r>
                      <a:rPr lang="en-US" altLang="zh-TW" sz="1800" b="0" i="1" smtClean="0">
                        <a:latin typeface="Cambria Math"/>
                      </a:rPr>
                      <m:t>=0</m:t>
                    </m:r>
                  </m:oMath>
                </a14:m>
                <a:r>
                  <a:rPr lang="zh-TW" altLang="en-US" sz="1800" dirty="0"/>
                  <a:t>，因此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𝑃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𝑉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=∆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𝑃𝑉</m:t>
                        </m:r>
                      </m:e>
                    </m:d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20492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9200" y="2994914"/>
                <a:ext cx="3886200" cy="369332"/>
              </a:xfrm>
              <a:prstGeom prst="rect">
                <a:avLst/>
              </a:prstGeom>
              <a:blipFill>
                <a:blip r:embed="rId6"/>
                <a:stretch>
                  <a:fillRect l="-1303" t="-6667" r="-684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493" name="Text Box 13"/>
              <p:cNvSpPr txBox="1">
                <a:spLocks noChangeArrowheads="1"/>
              </p:cNvSpPr>
              <p:nvPr/>
            </p:nvSpPr>
            <p:spPr bwMode="auto">
              <a:xfrm>
                <a:off x="1289679" y="4510784"/>
                <a:ext cx="464820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zh-TW" altLang="en-US" sz="1800" dirty="0"/>
                  <a:t>如內能亦為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𝑃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,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的函數，稱為焓 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Enthalpy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493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9679" y="4510784"/>
                <a:ext cx="4648201" cy="369332"/>
              </a:xfrm>
              <a:prstGeom prst="rect">
                <a:avLst/>
              </a:prstGeom>
              <a:blipFill>
                <a:blip r:embed="rId7"/>
                <a:stretch>
                  <a:fillRect t="-6667" r="-272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494" name="文字方塊 14"/>
          <p:cNvSpPr txBox="1">
            <a:spLocks noChangeArrowheads="1"/>
          </p:cNvSpPr>
          <p:nvPr/>
        </p:nvSpPr>
        <p:spPr bwMode="auto">
          <a:xfrm>
            <a:off x="1289679" y="4953017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定壓的熱交換即是焓差！</a:t>
            </a:r>
          </a:p>
        </p:txBody>
      </p:sp>
      <p:sp>
        <p:nvSpPr>
          <p:cNvPr id="39950" name="Text Box 4"/>
          <p:cNvSpPr txBox="1">
            <a:spLocks noChangeArrowheads="1"/>
          </p:cNvSpPr>
          <p:nvPr/>
        </p:nvSpPr>
        <p:spPr bwMode="auto">
          <a:xfrm>
            <a:off x="1295400" y="5334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定壓過程的熱交換：</a:t>
            </a:r>
            <a:endParaRPr lang="zh-TW" altLang="en-US" sz="1800"/>
          </a:p>
        </p:txBody>
      </p:sp>
      <p:pic>
        <p:nvPicPr>
          <p:cNvPr id="15" name="Picture 2" descr="20_34_FigureA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9" b="2804"/>
          <a:stretch/>
        </p:blipFill>
        <p:spPr>
          <a:xfrm>
            <a:off x="5862465" y="146183"/>
            <a:ext cx="2631457" cy="1983539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219200" y="2528531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此熱似乎不能寫成一個量的前後差，但</a:t>
            </a:r>
            <a:r>
              <a:rPr lang="en-US" altLang="zh-TW" dirty="0"/>
              <a:t>…..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371601" y="1066800"/>
                <a:ext cx="114300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1" y="1066800"/>
                <a:ext cx="1143000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1371601" y="1601369"/>
                <a:ext cx="281940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1" y="1601369"/>
                <a:ext cx="2819400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1367119" y="2133600"/>
                <a:ext cx="190500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119" y="2133600"/>
                <a:ext cx="1905000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1349187" y="3461297"/>
                <a:ext cx="2689413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int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𝑃𝑉</m:t>
                          </m:r>
                          <m:r>
                            <m:rPr>
                              <m:nor/>
                            </m:rPr>
                            <a:rPr lang="zh-TW" altLang="en-US" i="1" dirty="0"/>
                            <m:t> 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≡∆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𝐻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187" y="3461297"/>
                <a:ext cx="2689413" cy="369332"/>
              </a:xfrm>
              <a:prstGeom prst="rect">
                <a:avLst/>
              </a:prstGeom>
              <a:blipFill>
                <a:blip r:embed="rId13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1317811" y="4070897"/>
                <a:ext cx="2796989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𝐻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7811" y="4070897"/>
                <a:ext cx="2796989" cy="369332"/>
              </a:xfrm>
              <a:prstGeom prst="rect">
                <a:avLst/>
              </a:prstGeom>
              <a:blipFill>
                <a:blip r:embed="rId1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4032879" y="4948209"/>
                <a:ext cx="99508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𝐻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879" y="4948209"/>
                <a:ext cx="995081" cy="369332"/>
              </a:xfrm>
              <a:prstGeom prst="rect">
                <a:avLst/>
              </a:prstGeom>
              <a:blipFill>
                <a:blip r:embed="rId1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15">
            <a:extLst>
              <a:ext uri="{FF2B5EF4-FFF2-40B4-BE49-F238E27FC236}">
                <a16:creationId xmlns:a16="http://schemas.microsoft.com/office/drawing/2014/main" id="{5D93371B-A712-1D75-2C19-DF55BB725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1993" y="5367898"/>
            <a:ext cx="34163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查到前後態的焓差就是吸放熱！</a:t>
            </a:r>
          </a:p>
        </p:txBody>
      </p:sp>
      <p:pic>
        <p:nvPicPr>
          <p:cNvPr id="5" name="Picture 2" descr="heat01">
            <a:extLst>
              <a:ext uri="{FF2B5EF4-FFF2-40B4-BE49-F238E27FC236}">
                <a16:creationId xmlns:a16="http://schemas.microsoft.com/office/drawing/2014/main" id="{3AF6BC8B-73EC-8C70-E044-011EC97A79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" r="7724" b="60764"/>
          <a:stretch/>
        </p:blipFill>
        <p:spPr bwMode="auto">
          <a:xfrm>
            <a:off x="5862465" y="4638791"/>
            <a:ext cx="2922295" cy="2042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3">
            <a:extLst>
              <a:ext uri="{FF2B5EF4-FFF2-40B4-BE49-F238E27FC236}">
                <a16:creationId xmlns:a16="http://schemas.microsoft.com/office/drawing/2014/main" id="{CAD1177C-3ED9-E782-56FE-7D59C13DB63D}"/>
              </a:ext>
            </a:extLst>
          </p:cNvPr>
          <p:cNvSpPr/>
          <p:nvPr/>
        </p:nvSpPr>
        <p:spPr>
          <a:xfrm>
            <a:off x="6781800" y="4948208"/>
            <a:ext cx="381000" cy="17573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2" grpId="0"/>
      <p:bldP spid="20493" grpId="0"/>
      <p:bldP spid="20494" grpId="0"/>
      <p:bldP spid="21" grpId="0" animBg="1"/>
      <p:bldP spid="22" grpId="0" animBg="1"/>
      <p:bldP spid="23" grpId="0" animBg="1"/>
      <p:bldP spid="3" grpId="0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1524000" y="12192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定容過程的熱交換：</a:t>
            </a:r>
            <a:endParaRPr lang="zh-TW" altLang="en-US" sz="1800"/>
          </a:p>
        </p:txBody>
      </p:sp>
      <p:pic>
        <p:nvPicPr>
          <p:cNvPr id="40964" name="Picture 7" descr="F19_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32" b="10526"/>
          <a:stretch>
            <a:fillRect/>
          </a:stretch>
        </p:blipFill>
        <p:spPr bwMode="auto">
          <a:xfrm>
            <a:off x="5257800" y="1219200"/>
            <a:ext cx="24050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文字方塊 5"/>
          <p:cNvSpPr txBox="1">
            <a:spLocks noChangeArrowheads="1"/>
          </p:cNvSpPr>
          <p:nvPr/>
        </p:nvSpPr>
        <p:spPr bwMode="auto">
          <a:xfrm>
            <a:off x="1524000" y="2362200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定容的熱交換即是內能差！</a:t>
            </a:r>
          </a:p>
        </p:txBody>
      </p:sp>
      <p:pic>
        <p:nvPicPr>
          <p:cNvPr id="40966" name="Picture 15" descr="F19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52341" b="8086"/>
          <a:stretch>
            <a:fillRect/>
          </a:stretch>
        </p:blipFill>
        <p:spPr bwMode="auto">
          <a:xfrm>
            <a:off x="5257800" y="3429000"/>
            <a:ext cx="23891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Text Box 4"/>
          <p:cNvSpPr txBox="1">
            <a:spLocks noChangeArrowheads="1"/>
          </p:cNvSpPr>
          <p:nvPr/>
        </p:nvSpPr>
        <p:spPr bwMode="auto">
          <a:xfrm>
            <a:off x="1524000" y="32004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定壓過程的熱交換：</a:t>
            </a:r>
            <a:endParaRPr lang="zh-TW" altLang="en-US" sz="1800"/>
          </a:p>
        </p:txBody>
      </p:sp>
      <p:sp>
        <p:nvSpPr>
          <p:cNvPr id="40969" name="文字方塊 9"/>
          <p:cNvSpPr txBox="1">
            <a:spLocks noChangeArrowheads="1"/>
          </p:cNvSpPr>
          <p:nvPr/>
        </p:nvSpPr>
        <p:spPr bwMode="auto">
          <a:xfrm>
            <a:off x="1524000" y="4419600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定壓的熱交換即是焓差！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600200" y="1764268"/>
                <a:ext cx="117661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764268"/>
                <a:ext cx="1176617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600201" y="3810000"/>
                <a:ext cx="2590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int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𝑃𝑉</m:t>
                          </m:r>
                          <m:r>
                            <m:rPr>
                              <m:nor/>
                            </m:rPr>
                            <a:rPr lang="zh-TW" altLang="en-US" i="1" dirty="0"/>
                            <m:t> 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≡∆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𝐻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1" y="3810000"/>
                <a:ext cx="2590800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959080" y="1891876"/>
            <a:ext cx="53655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但比熱與路徑有關。</a:t>
            </a:r>
            <a:r>
              <a:rPr lang="en-TW" sz="1800" dirty="0"/>
              <a:t>同樣溫度變化對應不同熱量。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graphicFrame>
        <p:nvGraphicFramePr>
          <p:cNvPr id="4301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496319"/>
              </p:ext>
            </p:extLst>
          </p:nvPr>
        </p:nvGraphicFramePr>
        <p:xfrm>
          <a:off x="990600" y="3200400"/>
          <a:ext cx="152400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838200" imgH="228600" progId="Equation.3">
                  <p:embed/>
                </p:oleObj>
              </mc:Choice>
              <mc:Fallback>
                <p:oleObj name="方程式" r:id="rId2" imgW="83820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200400"/>
                        <a:ext cx="1524000" cy="415925"/>
                      </a:xfrm>
                      <a:prstGeom prst="rect">
                        <a:avLst/>
                      </a:prstGeom>
                      <a:solidFill>
                        <a:srgbClr val="FFFA87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3" name="Text Box 9"/>
          <p:cNvSpPr txBox="1">
            <a:spLocks noChangeArrowheads="1"/>
          </p:cNvSpPr>
          <p:nvPr/>
        </p:nvSpPr>
        <p:spPr bwMode="auto">
          <a:xfrm>
            <a:off x="959081" y="2743199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定容過程</a:t>
            </a:r>
          </a:p>
        </p:txBody>
      </p:sp>
      <p:graphicFrame>
        <p:nvGraphicFramePr>
          <p:cNvPr id="43014" name="Object 12"/>
          <p:cNvGraphicFramePr>
            <a:graphicFrameLocks noChangeAspect="1"/>
          </p:cNvGraphicFramePr>
          <p:nvPr/>
        </p:nvGraphicFramePr>
        <p:xfrm>
          <a:off x="990600" y="5029200"/>
          <a:ext cx="1501775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825142" imgH="215806" progId="Equation.3">
                  <p:embed/>
                </p:oleObj>
              </mc:Choice>
              <mc:Fallback>
                <p:oleObj name="方程式" r:id="rId4" imgW="825142" imgH="215806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029200"/>
                        <a:ext cx="1501775" cy="3937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6" name="Text Box 14"/>
          <p:cNvSpPr txBox="1">
            <a:spLocks noChangeArrowheads="1"/>
          </p:cNvSpPr>
          <p:nvPr/>
        </p:nvSpPr>
        <p:spPr bwMode="auto">
          <a:xfrm>
            <a:off x="959081" y="4582173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定壓過程</a:t>
            </a:r>
          </a:p>
        </p:txBody>
      </p:sp>
      <p:pic>
        <p:nvPicPr>
          <p:cNvPr id="43017" name="Picture 16" descr="210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865" y="307539"/>
            <a:ext cx="2301636" cy="2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018" name="文字方塊 10"/>
              <p:cNvSpPr txBox="1">
                <a:spLocks noChangeArrowheads="1"/>
              </p:cNvSpPr>
              <p:nvPr/>
            </p:nvSpPr>
            <p:spPr bwMode="auto">
              <a:xfrm>
                <a:off x="962890" y="457200"/>
                <a:ext cx="383770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氣體也可以定義莫耳比熱 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𝑐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43018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2890" y="457200"/>
                <a:ext cx="3837709" cy="369332"/>
              </a:xfrm>
              <a:prstGeom prst="rect">
                <a:avLst/>
              </a:prstGeom>
              <a:blipFill>
                <a:blip r:embed="rId7"/>
                <a:stretch>
                  <a:fillRect l="-990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019" name="Picture 12" descr="D:\Dropbox\Documents\課程\YoungTextBook\Images\Chapter19\A_Images\A_Figures_and_Photos\19_18_Figure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9"/>
          <a:stretch>
            <a:fillRect/>
          </a:stretch>
        </p:blipFill>
        <p:spPr bwMode="auto">
          <a:xfrm>
            <a:off x="7010400" y="2743181"/>
            <a:ext cx="1774825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13" descr="D:\Dropbox\Documents\課程\YoungTextBook\Images\Chapter19\A_Images\A_Figures_and_Photos\19_18_FigureB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6" b="729"/>
          <a:stretch>
            <a:fillRect/>
          </a:stretch>
        </p:blipFill>
        <p:spPr bwMode="auto">
          <a:xfrm>
            <a:off x="7029449" y="4704075"/>
            <a:ext cx="17367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2743200" y="3200400"/>
                <a:ext cx="13716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3200400"/>
                <a:ext cx="1371600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2743200" y="5029200"/>
                <a:ext cx="127936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5029200"/>
                <a:ext cx="1279364" cy="369332"/>
              </a:xfrm>
              <a:prstGeom prst="rect">
                <a:avLst/>
              </a:prstGeom>
              <a:blipFill rotWithShape="1">
                <a:blip r:embed="rId11"/>
                <a:stretch>
                  <a:fillRect l="-476"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0">
            <a:extLst>
              <a:ext uri="{FF2B5EF4-FFF2-40B4-BE49-F238E27FC236}">
                <a16:creationId xmlns:a16="http://schemas.microsoft.com/office/drawing/2014/main" id="{56E20887-CC6A-1045-A9A7-3A786FF72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891" y="2307842"/>
            <a:ext cx="28817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有兩個比熱特別有用。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DA7F9F-5272-214B-BA48-9B9709590856}"/>
              </a:ext>
            </a:extLst>
          </p:cNvPr>
          <p:cNvSpPr txBox="1"/>
          <p:nvPr/>
        </p:nvSpPr>
        <p:spPr>
          <a:xfrm>
            <a:off x="959080" y="835581"/>
            <a:ext cx="506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單位莫耳數氣體，單位溫度變化對應的熱量。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">
                <a:extLst>
                  <a:ext uri="{FF2B5EF4-FFF2-40B4-BE49-F238E27FC236}">
                    <a16:creationId xmlns:a16="http://schemas.microsoft.com/office/drawing/2014/main" id="{D2C41151-7E0F-0C44-AC3D-0BD175FD4871}"/>
                  </a:ext>
                </a:extLst>
              </p:cNvPr>
              <p:cNvSpPr txBox="1"/>
              <p:nvPr/>
            </p:nvSpPr>
            <p:spPr>
              <a:xfrm>
                <a:off x="1027883" y="1270920"/>
                <a:ext cx="13716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𝑛𝑐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">
                <a:extLst>
                  <a:ext uri="{FF2B5EF4-FFF2-40B4-BE49-F238E27FC236}">
                    <a16:creationId xmlns:a16="http://schemas.microsoft.com/office/drawing/2014/main" id="{D2C41151-7E0F-0C44-AC3D-0BD175FD4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883" y="1270920"/>
                <a:ext cx="1371600" cy="369332"/>
              </a:xfrm>
              <a:prstGeom prst="rect">
                <a:avLst/>
              </a:prstGeom>
              <a:blipFill>
                <a:blip r:embed="rId12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15E50FE-5143-11E2-4E50-B29C1B47CE1E}"/>
              </a:ext>
            </a:extLst>
          </p:cNvPr>
          <p:cNvSpPr txBox="1"/>
          <p:nvPr/>
        </p:nvSpPr>
        <p:spPr>
          <a:xfrm>
            <a:off x="940687" y="3723014"/>
            <a:ext cx="622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每莫耳氣體，經定容過程，每單位溫度增加所吸收的熱量</a:t>
            </a:r>
            <a:r>
              <a:rPr lang="en-US" dirty="0"/>
              <a:t>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34CA21-8B7D-1F1F-1D18-3D422AD78DBB}"/>
              </a:ext>
            </a:extLst>
          </p:cNvPr>
          <p:cNvSpPr txBox="1"/>
          <p:nvPr/>
        </p:nvSpPr>
        <p:spPr>
          <a:xfrm>
            <a:off x="959080" y="5567559"/>
            <a:ext cx="622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每莫耳氣體，經定壓過程，每單位溫度增加所吸收的熱量</a:t>
            </a:r>
            <a:r>
              <a:rPr lang="en-US" dirty="0"/>
              <a:t>。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7"/>
          <a:stretch/>
        </p:blipFill>
        <p:spPr bwMode="auto">
          <a:xfrm>
            <a:off x="1832753" y="1170709"/>
            <a:ext cx="4356681" cy="30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832753" y="650708"/>
                <a:ext cx="2843471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測量</m:t>
                    </m:r>
                    <m:r>
                      <a:rPr lang="zh-TW" altLang="en-US" i="1" smtClean="0">
                        <a:latin typeface="Cambria Math"/>
                      </a:rPr>
                      <m:t>給定</m:t>
                    </m:r>
                    <m:r>
                      <a:rPr lang="zh-TW" altLang="en-US" b="0" i="1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altLang="zh-TW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𝑎𝑏</m:t>
                        </m:r>
                      </m:sub>
                    </m:sSub>
                    <m:r>
                      <a:rPr lang="en-US" altLang="zh-TW" b="0" i="1" smtClean="0">
                        <a:solidFill>
                          <a:srgbClr val="00B050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TW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𝑏𝑐</m:t>
                        </m:r>
                      </m:sub>
                    </m:sSub>
                  </m:oMath>
                </a14:m>
                <a:r>
                  <a:rPr lang="zh-TW" altLang="en-US" dirty="0"/>
                  <a:t>，求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753" y="650708"/>
                <a:ext cx="2843471" cy="369332"/>
              </a:xfrm>
              <a:prstGeom prst="rect">
                <a:avLst/>
              </a:prstGeom>
              <a:blipFill>
                <a:blip r:embed="rId3"/>
                <a:stretch>
                  <a:fillRect l="-889" t="-10000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1832753" y="4763403"/>
                <a:ext cx="3602589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𝑎𝑐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=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𝑎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𝑐</m:t>
                        </m:r>
                      </m:sub>
                    </m:sSub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𝑎𝑐</m:t>
                        </m:r>
                      </m:sub>
                    </m:sSub>
                    <m:r>
                      <a:rPr lang="en-US" altLang="zh-TW" b="0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altLang="zh-TW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𝑎𝑐</m:t>
                        </m:r>
                      </m:sub>
                    </m:sSub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+8000</m:t>
                    </m:r>
                    <m:r>
                      <m:rPr>
                        <m:sty m:val="p"/>
                      </m:rPr>
                      <a:rPr lang="en-US" altLang="zh-TW" b="0" i="0" smtClean="0">
                        <a:latin typeface="Cambria Math"/>
                        <a:ea typeface="Cambria Math"/>
                      </a:rPr>
                      <m:t>J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753" y="4763403"/>
                <a:ext cx="3602589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338"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822117" y="5715000"/>
                <a:ext cx="4608313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𝑎𝑐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rgbClr val="009900"/>
                              </a:solidFill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009900"/>
                              </a:solidFill>
                              <a:latin typeface="Cambria Math"/>
                            </a:rPr>
                            <m:t>𝑎𝑏</m:t>
                          </m:r>
                        </m:sub>
                      </m:sSub>
                      <m:r>
                        <a:rPr lang="en-US" altLang="zh-TW" b="0" i="0" smtClean="0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rgbClr val="009900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rgbClr val="009900"/>
                                  </a:solidFill>
                                  <a:latin typeface="Cambria Math"/>
                                </a:rPr>
                                <m:t>𝑏𝑐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−4000</m:t>
                          </m:r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</a:rPr>
                            <m:t>J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117" y="5715000"/>
                <a:ext cx="4608313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822117" y="4267200"/>
                <a:ext cx="37404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將熱力學第一定律運用於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𝑎𝑐</m:t>
                    </m:r>
                  </m:oMath>
                </a14:m>
                <a:r>
                  <a:rPr lang="zh-TW" altLang="en-US" dirty="0"/>
                  <a:t>過程。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117" y="4267200"/>
                <a:ext cx="3740483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466" t="-6557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681164" y="4761672"/>
                <a:ext cx="15833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需要知道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𝑎𝑐</m:t>
                        </m:r>
                      </m:sub>
                    </m:sSub>
                  </m:oMath>
                </a14:m>
                <a:endParaRPr lang="zh-CN" altLang="en-US" dirty="0">
                  <a:latin typeface="PMingLiU" panose="02020500000000000000" pitchFamily="18" charset="-120"/>
                  <a:ea typeface="PMingLiU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1164" y="4761672"/>
                <a:ext cx="1583382" cy="369332"/>
              </a:xfrm>
              <a:prstGeom prst="rect">
                <a:avLst/>
              </a:prstGeom>
              <a:blipFill>
                <a:blip r:embed="rId7"/>
                <a:stretch>
                  <a:fillRect l="-3175" t="-6452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1822117" y="5283404"/>
                <a:ext cx="706687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𝑎𝑐</m:t>
                        </m:r>
                      </m:sub>
                    </m:sSub>
                  </m:oMath>
                </a14:m>
                <a:r>
                  <a:rPr lang="zh-TW" altLang="en-US" dirty="0"/>
                  <a:t>可以由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𝑎𝑏</m:t>
                        </m:r>
                      </m:sub>
                    </m:sSub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,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𝑏𝑐</m:t>
                        </m:r>
                      </m:sub>
                    </m:sSub>
                  </m:oMath>
                </a14:m>
                <a:r>
                  <a:rPr lang="zh-TW" altLang="en-US" dirty="0"/>
                  <a:t>得出，將熱力學第一定律運用於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𝑎</m:t>
                    </m:r>
                    <m:r>
                      <a:rPr lang="en-US" altLang="zh-TW" b="0" i="1" smtClean="0">
                        <a:latin typeface="Cambria Math"/>
                      </a:rPr>
                      <m:t>𝑏</m:t>
                    </m:r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𝑏</m:t>
                    </m:r>
                    <m:r>
                      <a:rPr lang="en-US" altLang="zh-TW" b="0" i="1" smtClean="0">
                        <a:latin typeface="Cambria Math"/>
                      </a:rPr>
                      <m:t>𝑐</m:t>
                    </m:r>
                  </m:oMath>
                </a14:m>
                <a:r>
                  <a:rPr lang="zh-TW" altLang="en-US" dirty="0"/>
                  <a:t>過程。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117" y="5283404"/>
                <a:ext cx="7066871" cy="369332"/>
              </a:xfrm>
              <a:prstGeom prst="rect">
                <a:avLst/>
              </a:prstGeom>
              <a:blipFill rotWithShape="1">
                <a:blip r:embed="rId8"/>
                <a:stretch>
                  <a:fillRect t="-6667" b="-2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31627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1750175" y="4401344"/>
                <a:ext cx="136300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zh-TW" altLang="en-US" b="0" i="1" smtClean="0">
                          <a:latin typeface="Cambria Math"/>
                        </a:rPr>
                        <m:t>𝛼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175" y="4401344"/>
                <a:ext cx="1363002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5708276" y="4457514"/>
                <a:ext cx="2666999" cy="411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276" y="4457514"/>
                <a:ext cx="2666999" cy="411331"/>
              </a:xfrm>
              <a:prstGeom prst="rect">
                <a:avLst/>
              </a:prstGeom>
              <a:blipFill rotWithShape="1">
                <a:blip r:embed="rId3"/>
                <a:stretch>
                  <a:fillRect b="-735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8"/>
          <a:stretch>
            <a:fillRect/>
          </a:stretch>
        </p:blipFill>
        <p:spPr bwMode="auto">
          <a:xfrm>
            <a:off x="546869" y="2169650"/>
            <a:ext cx="4379213" cy="177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2"/>
          <a:stretch>
            <a:fillRect/>
          </a:stretch>
        </p:blipFill>
        <p:spPr bwMode="auto">
          <a:xfrm>
            <a:off x="1568822" y="729457"/>
            <a:ext cx="278904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2" descr="20T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45958"/>
          <a:stretch>
            <a:fillRect/>
          </a:stretch>
        </p:blipFill>
        <p:spPr bwMode="auto">
          <a:xfrm>
            <a:off x="5455023" y="729457"/>
            <a:ext cx="34242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 Box 3"/>
          <p:cNvSpPr txBox="1">
            <a:spLocks noChangeArrowheads="1"/>
          </p:cNvSpPr>
          <p:nvPr/>
        </p:nvSpPr>
        <p:spPr bwMode="auto">
          <a:xfrm>
            <a:off x="1898276" y="3944144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TW" sz="1800"/>
              <a:t> </a:t>
            </a:r>
            <a:r>
              <a:rPr lang="zh-TW" altLang="en-US" sz="1800"/>
              <a:t>溫度</a:t>
            </a:r>
          </a:p>
        </p:txBody>
      </p:sp>
      <p:sp>
        <p:nvSpPr>
          <p:cNvPr id="54278" name="Line 5"/>
          <p:cNvSpPr>
            <a:spLocks noChangeShapeType="1"/>
          </p:cNvSpPr>
          <p:nvPr/>
        </p:nvSpPr>
        <p:spPr bwMode="auto">
          <a:xfrm>
            <a:off x="2736476" y="4172744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279" name="Text Box 6"/>
              <p:cNvSpPr txBox="1">
                <a:spLocks noChangeArrowheads="1"/>
              </p:cNvSpPr>
              <p:nvPr/>
            </p:nvSpPr>
            <p:spPr bwMode="auto">
              <a:xfrm>
                <a:off x="907676" y="4858544"/>
                <a:ext cx="28194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溫度為長度的函數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𝑇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𝐿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altLang="zh-TW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4279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7676" y="4858544"/>
                <a:ext cx="2819400" cy="366713"/>
              </a:xfrm>
              <a:prstGeom prst="rect">
                <a:avLst/>
              </a:prstGeom>
              <a:blipFill rotWithShape="1">
                <a:blip r:embed="rId7"/>
                <a:stretch>
                  <a:fillRect l="-1948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280" name="Text Box 4"/>
          <p:cNvSpPr txBox="1">
            <a:spLocks noChangeArrowheads="1"/>
          </p:cNvSpPr>
          <p:nvPr/>
        </p:nvSpPr>
        <p:spPr bwMode="auto">
          <a:xfrm>
            <a:off x="4336676" y="3944144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zh-TW" sz="1800"/>
              <a:t> </a:t>
            </a:r>
            <a:r>
              <a:rPr lang="zh-TW" altLang="en-US" sz="1800"/>
              <a:t>長度</a:t>
            </a:r>
          </a:p>
        </p:txBody>
      </p:sp>
      <p:sp>
        <p:nvSpPr>
          <p:cNvPr id="8203" name="文字方塊 9"/>
          <p:cNvSpPr txBox="1">
            <a:spLocks noChangeArrowheads="1"/>
          </p:cNvSpPr>
          <p:nvPr/>
        </p:nvSpPr>
        <p:spPr bwMode="auto">
          <a:xfrm>
            <a:off x="1931894" y="6248400"/>
            <a:ext cx="5410200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有了這兩個係數，固體的所有熱性質都可以研究了！</a:t>
            </a:r>
          </a:p>
        </p:txBody>
      </p:sp>
      <p:sp>
        <p:nvSpPr>
          <p:cNvPr id="54284" name="Text Box 13"/>
          <p:cNvSpPr txBox="1">
            <a:spLocks noChangeArrowheads="1"/>
          </p:cNvSpPr>
          <p:nvPr/>
        </p:nvSpPr>
        <p:spPr bwMode="auto">
          <a:xfrm>
            <a:off x="5836023" y="196057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熱力學第一定律</a:t>
            </a:r>
          </a:p>
        </p:txBody>
      </p:sp>
      <p:sp>
        <p:nvSpPr>
          <p:cNvPr id="54285" name="Text Box 13"/>
          <p:cNvSpPr txBox="1">
            <a:spLocks noChangeArrowheads="1"/>
          </p:cNvSpPr>
          <p:nvPr/>
        </p:nvSpPr>
        <p:spPr bwMode="auto">
          <a:xfrm>
            <a:off x="1898276" y="2286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熱力學第零定律</a:t>
            </a:r>
          </a:p>
        </p:txBody>
      </p:sp>
      <p:sp>
        <p:nvSpPr>
          <p:cNvPr id="14" name="橢圓 13"/>
          <p:cNvSpPr/>
          <p:nvPr/>
        </p:nvSpPr>
        <p:spPr>
          <a:xfrm>
            <a:off x="2355476" y="4401344"/>
            <a:ext cx="3048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6414247" y="4477544"/>
            <a:ext cx="2286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54288" name="Text Box 3"/>
          <p:cNvSpPr txBox="1">
            <a:spLocks noChangeArrowheads="1"/>
          </p:cNvSpPr>
          <p:nvPr/>
        </p:nvSpPr>
        <p:spPr bwMode="auto">
          <a:xfrm>
            <a:off x="6927476" y="3944144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TW" sz="1800" baseline="-25000">
                <a:latin typeface="Times New Roman" pitchFamily="18" charset="0"/>
                <a:cs typeface="Times New Roman" pitchFamily="18" charset="0"/>
              </a:rPr>
              <a:t>int </a:t>
            </a:r>
            <a:r>
              <a:rPr lang="zh-TW" altLang="en-US" sz="1800"/>
              <a:t>內能</a:t>
            </a:r>
          </a:p>
        </p:txBody>
      </p:sp>
      <p:sp>
        <p:nvSpPr>
          <p:cNvPr id="54289" name="Line 5"/>
          <p:cNvSpPr>
            <a:spLocks noChangeShapeType="1"/>
          </p:cNvSpPr>
          <p:nvPr/>
        </p:nvSpPr>
        <p:spPr bwMode="auto">
          <a:xfrm>
            <a:off x="5174876" y="4172744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290" name="Text Box 6"/>
              <p:cNvSpPr txBox="1">
                <a:spLocks noChangeArrowheads="1"/>
              </p:cNvSpPr>
              <p:nvPr/>
            </p:nvSpPr>
            <p:spPr bwMode="auto">
              <a:xfrm>
                <a:off x="4870076" y="4891087"/>
                <a:ext cx="37338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內能為長度也是溫度的函數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𝐸</m:t>
                    </m:r>
                    <m:r>
                      <m:rPr>
                        <m:sty m:val="p"/>
                      </m:rPr>
                      <a:rPr lang="en-US" altLang="zh-TW" sz="1800" i="0" baseline="-25000" dirty="0" err="1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int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𝐿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altLang="zh-TW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4290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70076" y="4891087"/>
                <a:ext cx="3733800" cy="369888"/>
              </a:xfrm>
              <a:prstGeom prst="rect">
                <a:avLst/>
              </a:prstGeom>
              <a:blipFill rotWithShape="1">
                <a:blip r:embed="rId8"/>
                <a:stretch>
                  <a:fillRect l="-1471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291" name="文字方塊 20"/>
          <p:cNvSpPr txBox="1">
            <a:spLocks noChangeArrowheads="1"/>
          </p:cNvSpPr>
          <p:nvPr/>
        </p:nvSpPr>
        <p:spPr bwMode="auto">
          <a:xfrm>
            <a:off x="450476" y="4401344"/>
            <a:ext cx="106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熱平衡</a:t>
            </a:r>
          </a:p>
        </p:txBody>
      </p:sp>
      <p:sp>
        <p:nvSpPr>
          <p:cNvPr id="54292" name="文字方塊 21"/>
          <p:cNvSpPr txBox="1">
            <a:spLocks noChangeArrowheads="1"/>
          </p:cNvSpPr>
          <p:nvPr/>
        </p:nvSpPr>
        <p:spPr bwMode="auto">
          <a:xfrm>
            <a:off x="4870076" y="4456113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熱作用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876299" y="5787189"/>
            <a:ext cx="330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可以得出熱平衡的條件。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4870077" y="5791200"/>
            <a:ext cx="4298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可以得出交換熱量時，溫度變化的條件。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/>
              <p:cNvSpPr/>
              <p:nvPr/>
            </p:nvSpPr>
            <p:spPr>
              <a:xfrm>
                <a:off x="4912818" y="5334000"/>
                <a:ext cx="335409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𝑚𝑐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矩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2818" y="5334000"/>
                <a:ext cx="3354090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983877" y="5334000"/>
                <a:ext cx="221652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zh-TW" altLang="en-US" b="0" i="1" smtClean="0">
                          <a:latin typeface="Cambria Math"/>
                        </a:rPr>
                        <m:t>𝛼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877" y="5334000"/>
                <a:ext cx="2216524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351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 animBg="1"/>
      <p:bldP spid="14" grpId="0" animBg="1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6084" name="Text Box 6"/>
              <p:cNvSpPr txBox="1">
                <a:spLocks noChangeArrowheads="1"/>
              </p:cNvSpPr>
              <p:nvPr/>
            </p:nvSpPr>
            <p:spPr bwMode="auto">
              <a:xfrm>
                <a:off x="596297" y="2601857"/>
                <a:ext cx="846580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得到此兩函數，即能計算出</a:t>
                </a:r>
                <a:r>
                  <a:rPr lang="zh-TW" altLang="en-US" sz="1800" dirty="0">
                    <a:latin typeface="新細明體" pitchFamily="18" charset="-120"/>
                  </a:rPr>
                  <a:t>系統與外界的熱平衡關係，以及</a:t>
                </a:r>
                <a:r>
                  <a:rPr lang="zh-TW" altLang="en-US" sz="1800" dirty="0"/>
                  <a:t>熱過程的熱量交換</a:t>
                </a:r>
                <a14:m>
                  <m:oMath xmlns:m="http://schemas.openxmlformats.org/officeDocument/2006/math">
                    <m:r>
                      <a:rPr lang="en-US" altLang="zh-TW" sz="2000" i="1" dirty="0" smtClean="0">
                        <a:latin typeface="Cambria Math" panose="02040503050406030204" pitchFamily="18" charset="0"/>
                        <a:ea typeface="標楷體" pitchFamily="65" charset="-120"/>
                      </a:rPr>
                      <m:t>𝑄</m:t>
                    </m:r>
                  </m:oMath>
                </a14:m>
                <a:r>
                  <a:rPr lang="zh-TW" altLang="en-US" sz="1800" dirty="0">
                    <a:latin typeface="新細明體" pitchFamily="18" charset="-120"/>
                    <a:ea typeface="標楷體" pitchFamily="65" charset="-120"/>
                  </a:rPr>
                  <a:t>。</a:t>
                </a:r>
                <a:endParaRPr lang="en-US" altLang="zh-TW" sz="1800" dirty="0">
                  <a:latin typeface="新細明體" pitchFamily="18" charset="-120"/>
                  <a:ea typeface="標楷體" pitchFamily="65" charset="-120"/>
                </a:endParaRPr>
              </a:p>
            </p:txBody>
          </p:sp>
        </mc:Choice>
        <mc:Fallback xmlns="">
          <p:sp>
            <p:nvSpPr>
              <p:cNvPr id="46084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6297" y="2601857"/>
                <a:ext cx="8465806" cy="400110"/>
              </a:xfrm>
              <a:prstGeom prst="rect">
                <a:avLst/>
              </a:prstGeom>
              <a:blipFill>
                <a:blip r:embed="rId2"/>
                <a:stretch>
                  <a:fillRect l="-750" b="-1818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88" name="文字方塊 7"/>
          <p:cNvSpPr txBox="1">
            <a:spLocks noChangeArrowheads="1"/>
          </p:cNvSpPr>
          <p:nvPr/>
        </p:nvSpPr>
        <p:spPr bwMode="auto">
          <a:xfrm>
            <a:off x="582186" y="1087418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對於氣體：</a:t>
            </a:r>
          </a:p>
        </p:txBody>
      </p:sp>
      <p:pic>
        <p:nvPicPr>
          <p:cNvPr id="46089" name="Picture 4" descr="F18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4"/>
          <a:stretch>
            <a:fillRect/>
          </a:stretch>
        </p:blipFill>
        <p:spPr bwMode="auto">
          <a:xfrm>
            <a:off x="4129158" y="4081629"/>
            <a:ext cx="1343738" cy="202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0" name="Text Box 13"/>
          <p:cNvSpPr txBox="1">
            <a:spLocks noChangeArrowheads="1"/>
          </p:cNvSpPr>
          <p:nvPr/>
        </p:nvSpPr>
        <p:spPr bwMode="auto">
          <a:xfrm>
            <a:off x="5136963" y="1517852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熱力學第一定律</a:t>
            </a:r>
          </a:p>
        </p:txBody>
      </p:sp>
      <p:sp>
        <p:nvSpPr>
          <p:cNvPr id="46091" name="Text Box 13"/>
          <p:cNvSpPr txBox="1">
            <a:spLocks noChangeArrowheads="1"/>
          </p:cNvSpPr>
          <p:nvPr/>
        </p:nvSpPr>
        <p:spPr bwMode="auto">
          <a:xfrm>
            <a:off x="1860363" y="1517852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熱力學第零定律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5177304" y="2048667"/>
                <a:ext cx="164070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304" y="2048667"/>
                <a:ext cx="1640706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936563" y="2005657"/>
                <a:ext cx="140448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563" y="2005657"/>
                <a:ext cx="1404487" cy="369332"/>
              </a:xfrm>
              <a:prstGeom prst="rect">
                <a:avLst/>
              </a:prstGeom>
              <a:blipFill>
                <a:blip r:embed="rId5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5638800" y="4572000"/>
                <a:ext cx="205626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4572000"/>
                <a:ext cx="2056269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線接點 16"/>
          <p:cNvCxnSpPr/>
          <p:nvPr/>
        </p:nvCxnSpPr>
        <p:spPr>
          <a:xfrm>
            <a:off x="7993046" y="2363403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44">
                <a:extLst>
                  <a:ext uri="{FF2B5EF4-FFF2-40B4-BE49-F238E27FC236}">
                    <a16:creationId xmlns:a16="http://schemas.microsoft.com/office/drawing/2014/main" id="{BD03A242-93BB-5E4F-AC50-37347F0DEFFC}"/>
                  </a:ext>
                </a:extLst>
              </p:cNvPr>
              <p:cNvSpPr txBox="1"/>
              <p:nvPr/>
            </p:nvSpPr>
            <p:spPr>
              <a:xfrm>
                <a:off x="5638800" y="4081629"/>
                <a:ext cx="172207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44">
                <a:extLst>
                  <a:ext uri="{FF2B5EF4-FFF2-40B4-BE49-F238E27FC236}">
                    <a16:creationId xmlns:a16="http://schemas.microsoft.com/office/drawing/2014/main" id="{BD03A242-93BB-5E4F-AC50-37347F0DEF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4081629"/>
                <a:ext cx="1722074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19BD9D1-6F8F-7435-4301-EF56C56EDB5E}"/>
                  </a:ext>
                </a:extLst>
              </p:cNvPr>
              <p:cNvSpPr txBox="1"/>
              <p:nvPr/>
            </p:nvSpPr>
            <p:spPr>
              <a:xfrm>
                <a:off x="593475" y="3055754"/>
                <a:ext cx="79075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照理講、一般來說，這兩個函數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𝑇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int</m:t>
                        </m:r>
                      </m:sub>
                    </m:sSub>
                  </m:oMath>
                </a14:m>
                <a:r>
                  <a:rPr lang="en-US" dirty="0" err="1"/>
                  <a:t>是獨立的兩個函數</a:t>
                </a:r>
                <a:r>
                  <a:rPr lang="en-US" dirty="0"/>
                  <a:t>！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19BD9D1-6F8F-7435-4301-EF56C56EDB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475" y="3055754"/>
                <a:ext cx="7907577" cy="369332"/>
              </a:xfrm>
              <a:prstGeom prst="rect">
                <a:avLst/>
              </a:prstGeom>
              <a:blipFill>
                <a:blip r:embed="rId8"/>
                <a:stretch>
                  <a:fillRect l="-641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04AF104-F488-2FB3-9C23-94D6CBC2C8B1}"/>
              </a:ext>
            </a:extLst>
          </p:cNvPr>
          <p:cNvSpPr txBox="1"/>
          <p:nvPr/>
        </p:nvSpPr>
        <p:spPr>
          <a:xfrm>
            <a:off x="593475" y="3511216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但沒想到，對理想氣體，兩者竟然成正比</a:t>
            </a:r>
            <a:r>
              <a:rPr lang="en-US" dirty="0"/>
              <a:t>！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1066800" y="6096000"/>
            <a:ext cx="754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同溫度的氣體，可以有不同體積（壓力不同），顯然是處於不同的狀態！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47" name="Text Box 7"/>
              <p:cNvSpPr txBox="1">
                <a:spLocks noChangeArrowheads="1"/>
              </p:cNvSpPr>
              <p:nvPr/>
            </p:nvSpPr>
            <p:spPr bwMode="auto">
              <a:xfrm>
                <a:off x="5715000" y="4953000"/>
                <a:ext cx="1066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en-US" altLang="zh-TW" sz="18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溫度</a:t>
                </a:r>
              </a:p>
            </p:txBody>
          </p:sp>
        </mc:Choice>
        <mc:Fallback xmlns="">
          <p:sp>
            <p:nvSpPr>
              <p:cNvPr id="6147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5000" y="4953000"/>
                <a:ext cx="1066800" cy="366713"/>
              </a:xfrm>
              <a:prstGeom prst="rect">
                <a:avLst/>
              </a:prstGeom>
              <a:blipFill>
                <a:blip r:embed="rId2"/>
                <a:stretch>
                  <a:fillRect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48" name="Text Box 8"/>
              <p:cNvSpPr txBox="1">
                <a:spLocks noChangeArrowheads="1"/>
              </p:cNvSpPr>
              <p:nvPr/>
            </p:nvSpPr>
            <p:spPr bwMode="auto">
              <a:xfrm>
                <a:off x="2362200" y="4953000"/>
                <a:ext cx="12954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體積</a:t>
                </a:r>
              </a:p>
            </p:txBody>
          </p:sp>
        </mc:Choice>
        <mc:Fallback xmlns="">
          <p:sp>
            <p:nvSpPr>
              <p:cNvPr id="6148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2200" y="4953000"/>
                <a:ext cx="1295400" cy="366713"/>
              </a:xfrm>
              <a:prstGeom prst="rect">
                <a:avLst/>
              </a:prstGeom>
              <a:blipFill>
                <a:blip r:embed="rId3"/>
                <a:stretch>
                  <a:fillRect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49" name="Line 9"/>
          <p:cNvSpPr>
            <a:spLocks noChangeShapeType="1"/>
          </p:cNvSpPr>
          <p:nvPr/>
        </p:nvSpPr>
        <p:spPr bwMode="auto">
          <a:xfrm>
            <a:off x="3810000" y="4593771"/>
            <a:ext cx="1600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50" name="Line 11"/>
          <p:cNvSpPr>
            <a:spLocks noChangeShapeType="1"/>
          </p:cNvSpPr>
          <p:nvPr/>
        </p:nvSpPr>
        <p:spPr bwMode="auto">
          <a:xfrm flipH="1">
            <a:off x="3810000" y="5257800"/>
            <a:ext cx="1600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6151" name="Picture 13" descr="787-dreamlin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2" y="1524000"/>
            <a:ext cx="37338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5" descr="N01004299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r="34000"/>
          <a:stretch>
            <a:fillRect/>
          </a:stretch>
        </p:blipFill>
        <p:spPr bwMode="auto">
          <a:xfrm>
            <a:off x="5992812" y="1371600"/>
            <a:ext cx="865188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Line 16"/>
          <p:cNvSpPr>
            <a:spLocks noChangeShapeType="1"/>
          </p:cNvSpPr>
          <p:nvPr/>
        </p:nvSpPr>
        <p:spPr bwMode="auto">
          <a:xfrm>
            <a:off x="5459412" y="2209800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54" name="Line 17"/>
          <p:cNvSpPr>
            <a:spLocks noChangeShapeType="1"/>
          </p:cNvSpPr>
          <p:nvPr/>
        </p:nvSpPr>
        <p:spPr bwMode="auto">
          <a:xfrm>
            <a:off x="5535612" y="2743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55" name="Line 18"/>
          <p:cNvSpPr>
            <a:spLocks noChangeShapeType="1"/>
          </p:cNvSpPr>
          <p:nvPr/>
        </p:nvSpPr>
        <p:spPr bwMode="auto">
          <a:xfrm flipV="1">
            <a:off x="5611812" y="30480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56" name="Line 19"/>
          <p:cNvSpPr>
            <a:spLocks noChangeShapeType="1"/>
          </p:cNvSpPr>
          <p:nvPr/>
        </p:nvSpPr>
        <p:spPr bwMode="auto">
          <a:xfrm flipH="1">
            <a:off x="6831012" y="22098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57" name="Line 20"/>
          <p:cNvSpPr>
            <a:spLocks noChangeShapeType="1"/>
          </p:cNvSpPr>
          <p:nvPr/>
        </p:nvSpPr>
        <p:spPr bwMode="auto">
          <a:xfrm flipH="1">
            <a:off x="6831012" y="2743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58" name="Line 21"/>
          <p:cNvSpPr>
            <a:spLocks noChangeShapeType="1"/>
          </p:cNvSpPr>
          <p:nvPr/>
        </p:nvSpPr>
        <p:spPr bwMode="auto">
          <a:xfrm flipH="1" flipV="1">
            <a:off x="6754812" y="30480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61" name="文字方塊 18"/>
          <p:cNvSpPr txBox="1">
            <a:spLocks noChangeArrowheads="1"/>
          </p:cNvSpPr>
          <p:nvPr/>
        </p:nvSpPr>
        <p:spPr bwMode="auto">
          <a:xfrm>
            <a:off x="1066800" y="838200"/>
            <a:ext cx="63806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將一罐空氣帶上室溫與地面大致相等的飛機上，體積會膨脹！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3383678" y="4343400"/>
                <a:ext cx="426322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678" y="4343400"/>
                <a:ext cx="42632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3383678" y="5606534"/>
                <a:ext cx="426322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678" y="5606534"/>
                <a:ext cx="42632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3354449" y="4950381"/>
                <a:ext cx="963612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4449" y="4950381"/>
                <a:ext cx="96361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6615906" y="4941238"/>
                <a:ext cx="927894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906" y="4941238"/>
                <a:ext cx="92789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CAEC989-1F50-FFA9-0A11-5C50F3547EE1}"/>
              </a:ext>
            </a:extLst>
          </p:cNvPr>
          <p:cNvSpPr txBox="1"/>
          <p:nvPr/>
        </p:nvSpPr>
        <p:spPr>
          <a:xfrm>
            <a:off x="1066800" y="406398"/>
            <a:ext cx="3251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氣體熱性質的另一個特徵</a:t>
            </a:r>
            <a:r>
              <a:rPr lang="en-US" dirty="0"/>
              <a:t>：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eat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" r="7724" b="16931"/>
          <a:stretch>
            <a:fillRect/>
          </a:stretch>
        </p:blipFill>
        <p:spPr bwMode="auto">
          <a:xfrm>
            <a:off x="2901774" y="1143000"/>
            <a:ext cx="3706989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9">
                <a:extLst>
                  <a:ext uri="{FF2B5EF4-FFF2-40B4-BE49-F238E27FC236}">
                    <a16:creationId xmlns:a16="http://schemas.microsoft.com/office/drawing/2014/main" id="{4CAC537A-C80C-CDA2-CC92-E7DDE270AD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32831" y="158234"/>
                <a:ext cx="447833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或取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/>
                          </a:rPr>
                          <m:t>𝑃</m:t>
                        </m:r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r>
                          <a:rPr lang="en-US" altLang="zh-TW" sz="1800" i="1">
                            <a:latin typeface="Cambria Math"/>
                          </a:rPr>
                          <m:t>𝑇</m:t>
                        </m:r>
                      </m:e>
                    </m:d>
                  </m:oMath>
                </a14:m>
                <a:r>
                  <a:rPr lang="zh-TW" altLang="en-US" sz="1800" dirty="0"/>
                  <a:t>為熱座標亦可，比較好測量。</a:t>
                </a:r>
              </a:p>
            </p:txBody>
          </p:sp>
        </mc:Choice>
        <mc:Fallback xmlns="">
          <p:sp>
            <p:nvSpPr>
              <p:cNvPr id="2" name="Text Box 9">
                <a:extLst>
                  <a:ext uri="{FF2B5EF4-FFF2-40B4-BE49-F238E27FC236}">
                    <a16:creationId xmlns:a16="http://schemas.microsoft.com/office/drawing/2014/main" id="{4CAC537A-C80C-CDA2-CC92-E7DDE270A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2831" y="158234"/>
                <a:ext cx="4478338" cy="369332"/>
              </a:xfrm>
              <a:prstGeom prst="rect">
                <a:avLst/>
              </a:prstGeom>
              <a:blipFill>
                <a:blip r:embed="rId3"/>
                <a:stretch>
                  <a:fillRect l="-113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CA6CDA9C-86C8-D8BC-261A-B44EE9C7C3A1}"/>
                  </a:ext>
                </a:extLst>
              </p:cNvPr>
              <p:cNvSpPr txBox="1"/>
              <p:nvPr/>
            </p:nvSpPr>
            <p:spPr>
              <a:xfrm>
                <a:off x="5677987" y="609600"/>
                <a:ext cx="157434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𝑗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CA6CDA9C-86C8-D8BC-261A-B44EE9C7C3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987" y="609600"/>
                <a:ext cx="1574342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4">
                <a:extLst>
                  <a:ext uri="{FF2B5EF4-FFF2-40B4-BE49-F238E27FC236}">
                    <a16:creationId xmlns:a16="http://schemas.microsoft.com/office/drawing/2014/main" id="{1B9D5397-9E5B-EAFD-4BD9-EEA840393777}"/>
                  </a:ext>
                </a:extLst>
              </p:cNvPr>
              <p:cNvSpPr txBox="1"/>
              <p:nvPr/>
            </p:nvSpPr>
            <p:spPr>
              <a:xfrm>
                <a:off x="2438400" y="609600"/>
                <a:ext cx="140333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h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14">
                <a:extLst>
                  <a:ext uri="{FF2B5EF4-FFF2-40B4-BE49-F238E27FC236}">
                    <a16:creationId xmlns:a16="http://schemas.microsoft.com/office/drawing/2014/main" id="{1B9D5397-9E5B-EAFD-4BD9-EEA8403937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609600"/>
                <a:ext cx="140333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5"/>
              <p:cNvSpPr txBox="1"/>
              <p:nvPr/>
            </p:nvSpPr>
            <p:spPr>
              <a:xfrm>
                <a:off x="724465" y="457200"/>
                <a:ext cx="205626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>
                <a:defPPr>
                  <a:defRPr lang="zh-TW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465" y="457200"/>
                <a:ext cx="2056269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直線接點 2"/>
          <p:cNvCxnSpPr/>
          <p:nvPr/>
        </p:nvCxnSpPr>
        <p:spPr>
          <a:xfrm>
            <a:off x="1714499" y="588078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509451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752600" y="9906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 and Thermodynamics,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Zemansky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altLang="zh-TW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124200" y="4572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同樣的熱力學也適用其他系統的冷熱現象：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5867400" y="56388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可吸熱變溫的彈簧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6D0AF7E-8D8A-694B-9B5B-39A31F618A01}"/>
              </a:ext>
            </a:extLst>
          </p:cNvPr>
          <p:cNvSpPr txBox="1"/>
          <p:nvPr/>
        </p:nvSpPr>
        <p:spPr>
          <a:xfrm>
            <a:off x="6400800" y="1696995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彈簧或有彈力的金屬線！</a:t>
            </a:r>
          </a:p>
        </p:txBody>
      </p:sp>
    </p:spTree>
    <p:extLst>
      <p:ext uri="{BB962C8B-B14F-4D97-AF65-F5344CB8AC3E}">
        <p14:creationId xmlns:p14="http://schemas.microsoft.com/office/powerpoint/2010/main" val="25440494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034"/>
            <a:ext cx="9144000" cy="609993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971800" y="3436257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可吸熱變溫，具表面張力的表面。</a:t>
            </a:r>
          </a:p>
        </p:txBody>
      </p:sp>
    </p:spTree>
    <p:extLst>
      <p:ext uri="{BB962C8B-B14F-4D97-AF65-F5344CB8AC3E}">
        <p14:creationId xmlns:p14="http://schemas.microsoft.com/office/powerpoint/2010/main" val="8663112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28" y="0"/>
            <a:ext cx="8770544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038600" y="9906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可吸熱變溫的電池。</a:t>
            </a:r>
          </a:p>
        </p:txBody>
      </p:sp>
    </p:spTree>
    <p:extLst>
      <p:ext uri="{BB962C8B-B14F-4D97-AF65-F5344CB8AC3E}">
        <p14:creationId xmlns:p14="http://schemas.microsoft.com/office/powerpoint/2010/main" val="11518145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" b="16945"/>
          <a:stretch/>
        </p:blipFill>
        <p:spPr>
          <a:xfrm>
            <a:off x="304800" y="474196"/>
            <a:ext cx="8331200" cy="496751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441710"/>
            <a:ext cx="9144000" cy="932098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410200" y="28956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可吸熱變溫並磁化的磁性物質。</a:t>
            </a:r>
          </a:p>
        </p:txBody>
      </p:sp>
    </p:spTree>
    <p:extLst>
      <p:ext uri="{BB962C8B-B14F-4D97-AF65-F5344CB8AC3E}">
        <p14:creationId xmlns:p14="http://schemas.microsoft.com/office/powerpoint/2010/main" val="16837936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385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342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350322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81200" y="4875811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這些熱系統都可以以兩個獨立熱座標來描述！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981200" y="5406571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所有氣體的討論都可以直接運用於它們！</a:t>
            </a:r>
          </a:p>
        </p:txBody>
      </p:sp>
    </p:spTree>
    <p:extLst>
      <p:ext uri="{BB962C8B-B14F-4D97-AF65-F5344CB8AC3E}">
        <p14:creationId xmlns:p14="http://schemas.microsoft.com/office/powerpoint/2010/main" val="22356404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文字方塊 2"/>
          <p:cNvSpPr txBox="1">
            <a:spLocks noChangeArrowheads="1"/>
          </p:cNvSpPr>
          <p:nvPr/>
        </p:nvSpPr>
        <p:spPr bwMode="auto">
          <a:xfrm>
            <a:off x="1949278" y="1186934"/>
            <a:ext cx="5562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/>
              <a:t>以上是氣體熱物理學的通論，適用於任何氣體。</a:t>
            </a:r>
            <a:endParaRPr lang="en-US" altLang="zh-TW" sz="1800" dirty="0"/>
          </a:p>
        </p:txBody>
      </p:sp>
      <p:pic>
        <p:nvPicPr>
          <p:cNvPr id="48132" name="Picture 4" descr="baloon%20dre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2286000"/>
            <a:ext cx="22288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文字方塊 5"/>
          <p:cNvSpPr txBox="1">
            <a:spLocks noChangeArrowheads="1"/>
          </p:cNvSpPr>
          <p:nvPr/>
        </p:nvSpPr>
        <p:spPr bwMode="auto">
          <a:xfrm>
            <a:off x="1943100" y="5486400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接著討論一個</a:t>
            </a:r>
            <a:r>
              <a:rPr lang="zh-TW" altLang="en-US" sz="1800" dirty="0">
                <a:solidFill>
                  <a:srgbClr val="FF0000"/>
                </a:solidFill>
              </a:rPr>
              <a:t>極普遍的特例</a:t>
            </a:r>
            <a:r>
              <a:rPr lang="zh-TW" altLang="en-US" sz="1800" dirty="0"/>
              <a:t>！</a:t>
            </a:r>
          </a:p>
        </p:txBody>
      </p:sp>
      <p:sp>
        <p:nvSpPr>
          <p:cNvPr id="2" name="矩形 1"/>
          <p:cNvSpPr/>
          <p:nvPr/>
        </p:nvSpPr>
        <p:spPr>
          <a:xfrm>
            <a:off x="1866900" y="1676400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zh-TW" altLang="en-US" dirty="0"/>
              <a:t>（事實上適用於任何只有兩個熱座標的熱系統）！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2" name="文字方塊 21"/>
              <p:cNvSpPr txBox="1"/>
              <p:nvPr/>
            </p:nvSpPr>
            <p:spPr>
              <a:xfrm>
                <a:off x="1540170" y="4349017"/>
                <a:ext cx="136300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zh-TW" altLang="en-US" b="0" i="1" smtClean="0">
                          <a:latin typeface="Cambria Math"/>
                        </a:rPr>
                        <m:t>𝛼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0170" y="4349017"/>
                <a:ext cx="1363002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20"/>
              <p:cNvSpPr/>
              <p:nvPr/>
            </p:nvSpPr>
            <p:spPr>
              <a:xfrm>
                <a:off x="5498271" y="4405187"/>
                <a:ext cx="2666999" cy="411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271" y="4405187"/>
                <a:ext cx="2666999" cy="411331"/>
              </a:xfrm>
              <a:prstGeom prst="rect">
                <a:avLst/>
              </a:prstGeom>
              <a:blipFill>
                <a:blip r:embed="rId3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8"/>
          <a:stretch>
            <a:fillRect/>
          </a:stretch>
        </p:blipFill>
        <p:spPr bwMode="auto">
          <a:xfrm>
            <a:off x="878587" y="1146072"/>
            <a:ext cx="4379213" cy="177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2" descr="20T0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9" b="45958"/>
          <a:stretch/>
        </p:blipFill>
        <p:spPr bwMode="auto">
          <a:xfrm>
            <a:off x="5364129" y="1153175"/>
            <a:ext cx="3424238" cy="273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 Box 3"/>
          <p:cNvSpPr txBox="1">
            <a:spLocks noChangeArrowheads="1"/>
          </p:cNvSpPr>
          <p:nvPr/>
        </p:nvSpPr>
        <p:spPr bwMode="auto">
          <a:xfrm>
            <a:off x="1688271" y="3891817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TW" sz="1800"/>
              <a:t> </a:t>
            </a:r>
            <a:r>
              <a:rPr lang="zh-TW" altLang="en-US" sz="1800"/>
              <a:t>溫度</a:t>
            </a:r>
          </a:p>
        </p:txBody>
      </p:sp>
      <p:sp>
        <p:nvSpPr>
          <p:cNvPr id="54278" name="Line 5"/>
          <p:cNvSpPr>
            <a:spLocks noChangeShapeType="1"/>
          </p:cNvSpPr>
          <p:nvPr/>
        </p:nvSpPr>
        <p:spPr bwMode="auto">
          <a:xfrm>
            <a:off x="2526471" y="4120417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4280" name="Text Box 4"/>
          <p:cNvSpPr txBox="1">
            <a:spLocks noChangeArrowheads="1"/>
          </p:cNvSpPr>
          <p:nvPr/>
        </p:nvSpPr>
        <p:spPr bwMode="auto">
          <a:xfrm>
            <a:off x="4126671" y="3891817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zh-TW" sz="1800"/>
              <a:t> </a:t>
            </a:r>
            <a:r>
              <a:rPr lang="zh-TW" altLang="en-US" sz="1800"/>
              <a:t>長度</a:t>
            </a:r>
          </a:p>
        </p:txBody>
      </p:sp>
      <p:sp>
        <p:nvSpPr>
          <p:cNvPr id="54284" name="Text Box 13"/>
          <p:cNvSpPr txBox="1">
            <a:spLocks noChangeArrowheads="1"/>
          </p:cNvSpPr>
          <p:nvPr/>
        </p:nvSpPr>
        <p:spPr bwMode="auto">
          <a:xfrm>
            <a:off x="5715000" y="6096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熱力學第一定律</a:t>
            </a:r>
          </a:p>
        </p:txBody>
      </p:sp>
      <p:sp>
        <p:nvSpPr>
          <p:cNvPr id="54285" name="Text Box 13"/>
          <p:cNvSpPr txBox="1">
            <a:spLocks noChangeArrowheads="1"/>
          </p:cNvSpPr>
          <p:nvPr/>
        </p:nvSpPr>
        <p:spPr bwMode="auto">
          <a:xfrm>
            <a:off x="1777253" y="642143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熱力學第零定律</a:t>
            </a:r>
          </a:p>
        </p:txBody>
      </p:sp>
      <p:sp>
        <p:nvSpPr>
          <p:cNvPr id="14" name="橢圓 13"/>
          <p:cNvSpPr/>
          <p:nvPr/>
        </p:nvSpPr>
        <p:spPr>
          <a:xfrm>
            <a:off x="2145471" y="4349017"/>
            <a:ext cx="3048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6204242" y="4425217"/>
            <a:ext cx="2286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54288" name="Text Box 3"/>
          <p:cNvSpPr txBox="1">
            <a:spLocks noChangeArrowheads="1"/>
          </p:cNvSpPr>
          <p:nvPr/>
        </p:nvSpPr>
        <p:spPr bwMode="auto">
          <a:xfrm>
            <a:off x="6717471" y="3891817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TW" sz="1800" baseline="-25000">
                <a:latin typeface="Times New Roman" pitchFamily="18" charset="0"/>
                <a:cs typeface="Times New Roman" pitchFamily="18" charset="0"/>
              </a:rPr>
              <a:t>int </a:t>
            </a:r>
            <a:r>
              <a:rPr lang="zh-TW" altLang="en-US" sz="1800"/>
              <a:t>內能</a:t>
            </a:r>
          </a:p>
        </p:txBody>
      </p:sp>
      <p:sp>
        <p:nvSpPr>
          <p:cNvPr id="54289" name="Line 5"/>
          <p:cNvSpPr>
            <a:spLocks noChangeShapeType="1"/>
          </p:cNvSpPr>
          <p:nvPr/>
        </p:nvSpPr>
        <p:spPr bwMode="auto">
          <a:xfrm>
            <a:off x="4964871" y="4120417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D1DB02A-05AF-584F-A403-B2A3F4FFAC23}"/>
              </a:ext>
            </a:extLst>
          </p:cNvPr>
          <p:cNvSpPr txBox="1"/>
          <p:nvPr/>
        </p:nvSpPr>
        <p:spPr>
          <a:xfrm>
            <a:off x="838200" y="507869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固體、液體的性質差別很大，似乎沒什麼規則可言。</a:t>
            </a:r>
            <a:endParaRPr kumimoji="1" lang="zh-TW" altLang="en-US" dirty="0"/>
          </a:p>
        </p:txBody>
      </p:sp>
      <p:sp>
        <p:nvSpPr>
          <p:cNvPr id="2" name="矩形 8">
            <a:extLst>
              <a:ext uri="{FF2B5EF4-FFF2-40B4-BE49-F238E27FC236}">
                <a16:creationId xmlns:a16="http://schemas.microsoft.com/office/drawing/2014/main" id="{971579AB-96E9-8438-DFC2-DFEC04288AC5}"/>
              </a:ext>
            </a:extLst>
          </p:cNvPr>
          <p:cNvSpPr/>
          <p:nvPr/>
        </p:nvSpPr>
        <p:spPr>
          <a:xfrm>
            <a:off x="838200" y="5520291"/>
            <a:ext cx="68785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猜想：氣體會不會比較單純而有規則？</a:t>
            </a:r>
            <a:endParaRPr lang="en-US" altLang="zh-C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AC582E-6261-61D6-BCB4-3348D404C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7617" y="4970913"/>
            <a:ext cx="2510750" cy="146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4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E712D9D-C554-5B4E-ABF9-422C70A36747}"/>
              </a:ext>
            </a:extLst>
          </p:cNvPr>
          <p:cNvSpPr/>
          <p:nvPr/>
        </p:nvSpPr>
        <p:spPr>
          <a:xfrm>
            <a:off x="5493794" y="833049"/>
            <a:ext cx="2800604" cy="3340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A92681F-C605-4946-810E-294F38530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33049"/>
            <a:ext cx="4156354" cy="405244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1BA9967-CA26-284C-AFF4-9DBBFCA40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793" y="990600"/>
            <a:ext cx="3175000" cy="257835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8FD62F7-25D1-6744-855A-BB59BC35B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4080847"/>
            <a:ext cx="2098397" cy="264207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B253964-DAE3-0248-99DE-CEA89D87C718}"/>
              </a:ext>
            </a:extLst>
          </p:cNvPr>
          <p:cNvSpPr txBox="1"/>
          <p:nvPr/>
        </p:nvSpPr>
        <p:spPr>
          <a:xfrm>
            <a:off x="1648591" y="508829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Boyle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對</a:t>
            </a:r>
            <a:r>
              <a:rPr lang="zh-CN" altLang="en-US" dirty="0"/>
              <a:t>空氣的實驗</a:t>
            </a:r>
            <a:r>
              <a:rPr lang="zh-TW" altLang="en-US" dirty="0"/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1662</a:t>
            </a:r>
            <a:endParaRPr kumimoji="1"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161833DE-71A6-FA42-A77D-B46CED18E4D6}"/>
                  </a:ext>
                </a:extLst>
              </p:cNvPr>
              <p:cNvSpPr txBox="1"/>
              <p:nvPr/>
            </p:nvSpPr>
            <p:spPr>
              <a:xfrm>
                <a:off x="2676981" y="5606401"/>
                <a:ext cx="838819" cy="612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𝑃</m:t>
                      </m:r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161833DE-71A6-FA42-A77D-B46CED18E4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6981" y="5606401"/>
                <a:ext cx="838819" cy="612796"/>
              </a:xfrm>
              <a:prstGeom prst="rect">
                <a:avLst/>
              </a:prstGeom>
              <a:blipFill>
                <a:blip r:embed="rId5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>
            <a:extLst>
              <a:ext uri="{FF2B5EF4-FFF2-40B4-BE49-F238E27FC236}">
                <a16:creationId xmlns:a16="http://schemas.microsoft.com/office/drawing/2014/main" id="{DA52EE00-FE86-904D-9F20-06FC76DE95A0}"/>
              </a:ext>
            </a:extLst>
          </p:cNvPr>
          <p:cNvSpPr txBox="1"/>
          <p:nvPr/>
        </p:nvSpPr>
        <p:spPr>
          <a:xfrm>
            <a:off x="1219200" y="381000"/>
            <a:ext cx="6954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測量氣體的壓力與體積的關係！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85924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F18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82"/>
          <a:stretch>
            <a:fillRect/>
          </a:stretch>
        </p:blipFill>
        <p:spPr bwMode="auto">
          <a:xfrm>
            <a:off x="2209800" y="2544202"/>
            <a:ext cx="3417888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195" name="Text Box 6"/>
              <p:cNvSpPr txBox="1">
                <a:spLocks noChangeArrowheads="1"/>
              </p:cNvSpPr>
              <p:nvPr/>
            </p:nvSpPr>
            <p:spPr bwMode="auto">
              <a:xfrm>
                <a:off x="2057400" y="2010802"/>
                <a:ext cx="1066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溫度</a:t>
                </a:r>
              </a:p>
            </p:txBody>
          </p:sp>
        </mc:Choice>
        <mc:Fallback xmlns="">
          <p:sp>
            <p:nvSpPr>
              <p:cNvPr id="8195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57400" y="2010802"/>
                <a:ext cx="1066800" cy="366713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96" name="Text Box 7"/>
              <p:cNvSpPr txBox="1">
                <a:spLocks noChangeArrowheads="1"/>
              </p:cNvSpPr>
              <p:nvPr/>
            </p:nvSpPr>
            <p:spPr bwMode="auto">
              <a:xfrm>
                <a:off x="5029200" y="2010802"/>
                <a:ext cx="12954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𝐿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長度</a:t>
                </a:r>
              </a:p>
            </p:txBody>
          </p:sp>
        </mc:Choice>
        <mc:Fallback xmlns="">
          <p:sp>
            <p:nvSpPr>
              <p:cNvPr id="8196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29200" y="2010802"/>
                <a:ext cx="1295400" cy="366713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97" name="Line 8"/>
          <p:cNvSpPr>
            <a:spLocks noChangeShapeType="1"/>
          </p:cNvSpPr>
          <p:nvPr/>
        </p:nvSpPr>
        <p:spPr bwMode="auto">
          <a:xfrm>
            <a:off x="3200400" y="2239402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200" name="Line 10"/>
          <p:cNvSpPr>
            <a:spLocks noChangeShapeType="1"/>
          </p:cNvSpPr>
          <p:nvPr/>
        </p:nvSpPr>
        <p:spPr bwMode="auto">
          <a:xfrm>
            <a:off x="1752600" y="5257800"/>
            <a:ext cx="426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201" name="Oval 11"/>
          <p:cNvSpPr>
            <a:spLocks noChangeArrowheads="1"/>
          </p:cNvSpPr>
          <p:nvPr/>
        </p:nvSpPr>
        <p:spPr bwMode="auto">
          <a:xfrm>
            <a:off x="3276600" y="5181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2" name="Text Box 12"/>
              <p:cNvSpPr txBox="1">
                <a:spLocks noChangeArrowheads="1"/>
              </p:cNvSpPr>
              <p:nvPr/>
            </p:nvSpPr>
            <p:spPr bwMode="auto">
              <a:xfrm>
                <a:off x="6019800" y="5029200"/>
                <a:ext cx="6096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𝐿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𝑇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202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9800" y="5029200"/>
                <a:ext cx="609600" cy="3667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03" name="Text Box 13"/>
          <p:cNvSpPr txBox="1">
            <a:spLocks noChangeArrowheads="1"/>
          </p:cNvSpPr>
          <p:nvPr/>
        </p:nvSpPr>
        <p:spPr bwMode="auto">
          <a:xfrm>
            <a:off x="3200400" y="4800600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狀態</a:t>
            </a:r>
          </a:p>
        </p:txBody>
      </p:sp>
      <p:sp>
        <p:nvSpPr>
          <p:cNvPr id="13" name="文字方塊 12"/>
          <p:cNvSpPr txBox="1">
            <a:spLocks noChangeArrowheads="1"/>
          </p:cNvSpPr>
          <p:nvPr/>
        </p:nvSpPr>
        <p:spPr bwMode="auto">
          <a:xfrm>
            <a:off x="1524000" y="5715000"/>
            <a:ext cx="5562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固體的熱物理是由單一變數、熱座標控制的系統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568F8E-379C-8D38-2FE6-27A39D80559A}"/>
              </a:ext>
            </a:extLst>
          </p:cNvPr>
          <p:cNvSpPr txBox="1"/>
          <p:nvPr/>
        </p:nvSpPr>
        <p:spPr>
          <a:xfrm>
            <a:off x="1600200" y="1500699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這與固體很不一樣。同一塊</a:t>
            </a:r>
            <a:r>
              <a:rPr lang="zh-TW" altLang="en-US" sz="1800" dirty="0"/>
              <a:t>固體溫度與大小有一對一的對應！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 animBg="1"/>
      <p:bldP spid="8201" grpId="0" animBg="1"/>
      <p:bldP spid="8202" grpId="0"/>
      <p:bldP spid="8203" grpId="0"/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CBD68AA-A271-614B-93E7-83D53DAB93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85" b="20513"/>
          <a:stretch/>
        </p:blipFill>
        <p:spPr>
          <a:xfrm>
            <a:off x="670489" y="314980"/>
            <a:ext cx="3860276" cy="1905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AFB382C-DAF1-A944-89A2-8FD5B682A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0" r="16249" b="22771"/>
          <a:stretch/>
        </p:blipFill>
        <p:spPr>
          <a:xfrm>
            <a:off x="670489" y="2279677"/>
            <a:ext cx="4282511" cy="3144955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A74C40AE-86D3-0E41-A7EE-F6EEBCB02408}"/>
              </a:ext>
            </a:extLst>
          </p:cNvPr>
          <p:cNvSpPr txBox="1"/>
          <p:nvPr/>
        </p:nvSpPr>
        <p:spPr>
          <a:xfrm>
            <a:off x="838200" y="5544385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Charles</a:t>
            </a:r>
            <a:r>
              <a:rPr kumimoji="1" lang="zh-CN" altLang="en-US" dirty="0"/>
              <a:t>在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1782</a:t>
            </a:r>
            <a:r>
              <a:rPr kumimoji="1" lang="zh-CN" altLang="en-US" dirty="0"/>
              <a:t>年，在定壓下，變化溫度</a:t>
            </a:r>
            <a:r>
              <a:rPr lang="zh-CN" altLang="en-US" dirty="0"/>
              <a:t>後</a:t>
            </a:r>
            <a:r>
              <a:rPr kumimoji="1" lang="zh-CN" altLang="en-US" dirty="0"/>
              <a:t>測量了多種氣體的體積變化。</a:t>
            </a:r>
            <a:endParaRPr kumimoji="1"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4BCD7B5-91F1-B041-A723-7B7293C3AD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455"/>
          <a:stretch/>
        </p:blipFill>
        <p:spPr>
          <a:xfrm>
            <a:off x="5870389" y="314980"/>
            <a:ext cx="2006776" cy="1905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0B40D98-B19B-4042-AFB3-6F9A0EF3BF49}"/>
              </a:ext>
            </a:extLst>
          </p:cNvPr>
          <p:cNvSpPr/>
          <p:nvPr/>
        </p:nvSpPr>
        <p:spPr>
          <a:xfrm>
            <a:off x="5816576" y="2261389"/>
            <a:ext cx="23278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Jacques Charles </a:t>
            </a:r>
            <a:r>
              <a:rPr lang="en-GB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1746 – 1823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C8FADD5-18F0-F04A-8C79-3025F2E1A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722" y="2565808"/>
            <a:ext cx="2088042" cy="2858824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05A45BBA-CDFF-244C-B1E1-490E8760CDC0}"/>
              </a:ext>
            </a:extLst>
          </p:cNvPr>
          <p:cNvSpPr txBox="1"/>
          <p:nvPr/>
        </p:nvSpPr>
        <p:spPr>
          <a:xfrm>
            <a:off x="838200" y="5978811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發現在同樣的</a:t>
            </a:r>
            <a:r>
              <a:rPr kumimoji="1" lang="zh-CN" altLang="en-US" dirty="0"/>
              <a:t>溫度變化下，多種氣體的體積都變化一樣的比例。</a:t>
            </a:r>
            <a:endParaRPr kumimoji="1" lang="zh-TW" alt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3F8C086-17A0-964A-8E78-5DF80AE4D110}"/>
              </a:ext>
            </a:extLst>
          </p:cNvPr>
          <p:cNvSpPr txBox="1"/>
          <p:nvPr/>
        </p:nvSpPr>
        <p:spPr>
          <a:xfrm>
            <a:off x="838200" y="6413238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大家開始認為氣體不像固體，是具有普遍適用的，可以了解的性質！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37191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CBD68AA-A271-614B-93E7-83D53DAB93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85" b="20513"/>
          <a:stretch/>
        </p:blipFill>
        <p:spPr>
          <a:xfrm>
            <a:off x="457200" y="1726393"/>
            <a:ext cx="3860276" cy="1905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AFB382C-DAF1-A944-89A2-8FD5B682A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0" r="16249" b="22771"/>
          <a:stretch/>
        </p:blipFill>
        <p:spPr>
          <a:xfrm>
            <a:off x="4419600" y="609600"/>
            <a:ext cx="4114800" cy="30217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4C82D844-F3B5-D54A-B22C-7CFC8EF00ED3}"/>
                  </a:ext>
                </a:extLst>
              </p:cNvPr>
              <p:cNvSpPr txBox="1"/>
              <p:nvPr/>
            </p:nvSpPr>
            <p:spPr>
              <a:xfrm>
                <a:off x="1066800" y="5943600"/>
                <a:ext cx="2222989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</a:rPr>
                            <m:t>K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℃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+273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4C82D844-F3B5-D54A-B22C-7CFC8EF00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943600"/>
                <a:ext cx="222298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BBDD6FC4-C483-FD48-A470-09CF84A5ACDB}"/>
                  </a:ext>
                </a:extLst>
              </p:cNvPr>
              <p:cNvSpPr txBox="1"/>
              <p:nvPr/>
            </p:nvSpPr>
            <p:spPr>
              <a:xfrm>
                <a:off x="3025487" y="4114389"/>
                <a:ext cx="172951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℃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BBDD6FC4-C483-FD48-A470-09CF84A5A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487" y="4114389"/>
                <a:ext cx="172951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>
            <a:extLst>
              <a:ext uri="{FF2B5EF4-FFF2-40B4-BE49-F238E27FC236}">
                <a16:creationId xmlns:a16="http://schemas.microsoft.com/office/drawing/2014/main" id="{AEF69796-5673-EE45-86BE-CCD307032786}"/>
              </a:ext>
            </a:extLst>
          </p:cNvPr>
          <p:cNvSpPr txBox="1"/>
          <p:nvPr/>
        </p:nvSpPr>
        <p:spPr>
          <a:xfrm>
            <a:off x="990600" y="4997094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而且對幾乎所有狀態的所有氣體都是如此！</a:t>
            </a:r>
            <a:endParaRPr kumimoji="1" lang="zh-TW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0DCB7F9-453A-7C47-914E-06FAE9E31764}"/>
              </a:ext>
            </a:extLst>
          </p:cNvPr>
          <p:cNvSpPr/>
          <p:nvPr/>
        </p:nvSpPr>
        <p:spPr>
          <a:xfrm>
            <a:off x="990600" y="3745057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氣體的體積與溫度之間有普遍的線性關係：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5DE4BA93-31EB-4146-AEB4-15BDDAAB9177}"/>
                  </a:ext>
                </a:extLst>
              </p:cNvPr>
              <p:cNvSpPr/>
              <p:nvPr/>
            </p:nvSpPr>
            <p:spPr>
              <a:xfrm>
                <a:off x="975599" y="4572533"/>
                <a:ext cx="73575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/>
                  <a:t>而且竟然發現線性關係的直線延伸後會與溫度軸交會於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𝑇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i="1">
                        <a:latin typeface="Cambria Math"/>
                      </a:rPr>
                      <m:t>273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℃</m:t>
                        </m:r>
                      </m:e>
                    </m:d>
                    <m:r>
                      <a:rPr lang="zh-TW" altLang="en-US" i="1">
                        <a:latin typeface="Cambria Math" panose="02040503050406030204" pitchFamily="18" charset="0"/>
                        <a:ea typeface="Cambria Math"/>
                      </a:rPr>
                      <m:t>。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5DE4BA93-31EB-4146-AEB4-15BDDAAB91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599" y="4572533"/>
                <a:ext cx="7357592" cy="369332"/>
              </a:xfrm>
              <a:prstGeom prst="rect">
                <a:avLst/>
              </a:prstGeom>
              <a:blipFill>
                <a:blip r:embed="rId6"/>
                <a:stretch>
                  <a:fillRect l="-690" t="-6897" b="-241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451F9F7B-D054-4043-A009-E33CB3EA81C8}"/>
                  </a:ext>
                </a:extLst>
              </p:cNvPr>
              <p:cNvSpPr txBox="1"/>
              <p:nvPr/>
            </p:nvSpPr>
            <p:spPr>
              <a:xfrm>
                <a:off x="3834151" y="5943600"/>
                <a:ext cx="117089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>
                              <a:latin typeface="Cambria Math"/>
                            </a:rPr>
                            <m:t>K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451F9F7B-D054-4043-A009-E33CB3EA8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4151" y="5943600"/>
                <a:ext cx="117089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42421E13-700E-1C4B-BD27-FAD9B7CE9717}"/>
                  </a:ext>
                </a:extLst>
              </p:cNvPr>
              <p:cNvSpPr txBox="1"/>
              <p:nvPr/>
            </p:nvSpPr>
            <p:spPr>
              <a:xfrm>
                <a:off x="990600" y="5408264"/>
                <a:ext cx="6400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如果選一個新的溫標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𝑇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zh-TW">
                            <a:latin typeface="Cambria Math"/>
                          </a:rPr>
                          <m:t>K</m:t>
                        </m:r>
                      </m:e>
                    </m:d>
                  </m:oMath>
                </a14:m>
                <a:r>
                  <a:rPr lang="zh-CN" altLang="en-US" dirty="0"/>
                  <a:t>，所有</a:t>
                </a:r>
                <a:r>
                  <a:rPr lang="zh-CN" altLang="en-US"/>
                  <a:t>氣體的體積都與溫度成正比！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42421E13-700E-1C4B-BD27-FAD9B7CE9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408264"/>
                <a:ext cx="6400800" cy="369332"/>
              </a:xfrm>
              <a:prstGeom prst="rect">
                <a:avLst/>
              </a:prstGeom>
              <a:blipFill>
                <a:blip r:embed="rId8"/>
                <a:stretch>
                  <a:fillRect l="-792" t="-6667" r="-198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11146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889C17C-4812-064C-A31E-2EE5AF593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272" y="433248"/>
            <a:ext cx="3175000" cy="2252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C9A4AD0C-E372-614D-8957-74DDF303C853}"/>
                  </a:ext>
                </a:extLst>
              </p:cNvPr>
              <p:cNvSpPr txBox="1"/>
              <p:nvPr/>
            </p:nvSpPr>
            <p:spPr>
              <a:xfrm>
                <a:off x="4495800" y="6172200"/>
                <a:ext cx="116762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>
                              <a:latin typeface="Cambria Math"/>
                            </a:rPr>
                            <m:t>K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C9A4AD0C-E372-614D-8957-74DDF303C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6172200"/>
                <a:ext cx="116762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>
            <a:extLst>
              <a:ext uri="{FF2B5EF4-FFF2-40B4-BE49-F238E27FC236}">
                <a16:creationId xmlns:a16="http://schemas.microsoft.com/office/drawing/2014/main" id="{B015E242-4D6D-1948-9021-D969154E7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223" y="2743889"/>
            <a:ext cx="3175000" cy="3302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AF5C04D-6F01-9D4B-B09F-CC83F5589F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2480" y="460680"/>
            <a:ext cx="1738177" cy="216306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D74759B-465D-3745-A78E-808ACE09D6A6}"/>
              </a:ext>
            </a:extLst>
          </p:cNvPr>
          <p:cNvSpPr/>
          <p:nvPr/>
        </p:nvSpPr>
        <p:spPr>
          <a:xfrm>
            <a:off x="4483608" y="2692579"/>
            <a:ext cx="30203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Joseph Louis Gay-Lussac</a:t>
            </a:r>
            <a:r>
              <a:rPr lang="zh-TW" alt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1778 –1850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FA9FCC4-EAAA-A142-8AF2-B8485AB448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4396" y="370943"/>
            <a:ext cx="1539182" cy="225280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9E11C96B-62B6-4A44-8FF6-08F598554F57}"/>
              </a:ext>
            </a:extLst>
          </p:cNvPr>
          <p:cNvSpPr/>
          <p:nvPr/>
        </p:nvSpPr>
        <p:spPr>
          <a:xfrm>
            <a:off x="4465140" y="2972778"/>
            <a:ext cx="4114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1804 </a:t>
            </a:r>
            <a:r>
              <a:rPr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hot-air balloon ascent to a height of 7,016 metres</a:t>
            </a:r>
          </a:p>
        </p:txBody>
      </p:sp>
      <p:pic>
        <p:nvPicPr>
          <p:cNvPr id="84994" name="Picture 2" descr="Gay-Lussac's Law Data | scatter chart made by Hmatter | plotly">
            <a:extLst>
              <a:ext uri="{FF2B5EF4-FFF2-40B4-BE49-F238E27FC236}">
                <a16:creationId xmlns:a16="http://schemas.microsoft.com/office/drawing/2014/main" id="{AB0A2395-5A50-8A40-A029-4FC05043E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807" y="3306573"/>
            <a:ext cx="3835400" cy="273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751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4"/>
          <p:cNvSpPr txBox="1">
            <a:spLocks noChangeArrowheads="1"/>
          </p:cNvSpPr>
          <p:nvPr/>
        </p:nvSpPr>
        <p:spPr bwMode="auto">
          <a:xfrm>
            <a:off x="3121399" y="533400"/>
            <a:ext cx="2362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 dirty="0">
                <a:solidFill>
                  <a:srgbClr val="FF0000"/>
                </a:solidFill>
              </a:rPr>
              <a:t>理想氣體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Ideal Gas</a:t>
            </a:r>
            <a:endParaRPr lang="zh-TW" altLang="en-US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56" name="Text Box 13"/>
          <p:cNvSpPr txBox="1">
            <a:spLocks noChangeArrowheads="1"/>
          </p:cNvSpPr>
          <p:nvPr/>
        </p:nvSpPr>
        <p:spPr bwMode="auto">
          <a:xfrm>
            <a:off x="1828800" y="1125269"/>
            <a:ext cx="533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實驗得知</a:t>
            </a:r>
            <a:r>
              <a:rPr lang="zh-TW" altLang="en-US" sz="1800" dirty="0"/>
              <a:t>，對大部分氣體，在密度不大的情況下</a:t>
            </a:r>
            <a:r>
              <a:rPr lang="en-US" altLang="zh-TW" sz="1800" dirty="0"/>
              <a:t>:</a:t>
            </a:r>
          </a:p>
        </p:txBody>
      </p:sp>
      <p:sp>
        <p:nvSpPr>
          <p:cNvPr id="49157" name="文字方塊 13"/>
          <p:cNvSpPr txBox="1">
            <a:spLocks noChangeArrowheads="1"/>
          </p:cNvSpPr>
          <p:nvPr/>
        </p:nvSpPr>
        <p:spPr bwMode="auto">
          <a:xfrm>
            <a:off x="3121399" y="1801142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狀態方程式</a:t>
            </a:r>
          </a:p>
        </p:txBody>
      </p:sp>
      <p:pic>
        <p:nvPicPr>
          <p:cNvPr id="49158" name="Picture 8" descr="F19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6"/>
          <a:stretch>
            <a:fillRect/>
          </a:stretch>
        </p:blipFill>
        <p:spPr bwMode="auto">
          <a:xfrm>
            <a:off x="1828800" y="3345615"/>
            <a:ext cx="25717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文字方塊 6"/>
          <p:cNvSpPr txBox="1">
            <a:spLocks noChangeArrowheads="1"/>
          </p:cNvSpPr>
          <p:nvPr/>
        </p:nvSpPr>
        <p:spPr bwMode="auto">
          <a:xfrm>
            <a:off x="4101611" y="2593162"/>
            <a:ext cx="1752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（</a:t>
            </a:r>
            <a:r>
              <a:rPr lang="en-US" altLang="zh-TW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Kelvin</a:t>
            </a:r>
            <a:r>
              <a:rPr lang="zh-TW" altLang="en-US" sz="1800" dirty="0"/>
              <a:t>溫標）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828800" y="2583615"/>
                <a:ext cx="2222989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</a:rPr>
                            <m:t>K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=273+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℃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583615"/>
                <a:ext cx="222298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4496277" y="1699373"/>
                <a:ext cx="987322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𝑃𝑉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𝑛𝑅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6277" y="1699373"/>
                <a:ext cx="987322" cy="609077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6001612" y="1801698"/>
                <a:ext cx="19812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</a:rPr>
                        <m:t>8.31 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J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/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mol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K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1612" y="1801698"/>
                <a:ext cx="1981200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995" y="2402682"/>
            <a:ext cx="2265224" cy="39909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">
                <a:extLst>
                  <a:ext uri="{FF2B5EF4-FFF2-40B4-BE49-F238E27FC236}">
                    <a16:creationId xmlns:a16="http://schemas.microsoft.com/office/drawing/2014/main" id="{CB2FB5E6-C2FB-7C1D-F2CA-85A922DB4B0F}"/>
                  </a:ext>
                </a:extLst>
              </p:cNvPr>
              <p:cNvSpPr txBox="1"/>
              <p:nvPr/>
            </p:nvSpPr>
            <p:spPr>
              <a:xfrm>
                <a:off x="1828800" y="1801698"/>
                <a:ext cx="126784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𝑃𝑉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𝑛𝑅𝑇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1">
                <a:extLst>
                  <a:ext uri="{FF2B5EF4-FFF2-40B4-BE49-F238E27FC236}">
                    <a16:creationId xmlns:a16="http://schemas.microsoft.com/office/drawing/2014/main" id="{CB2FB5E6-C2FB-7C1D-F2CA-85A922DB4B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1801698"/>
                <a:ext cx="126784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eat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" r="7724" b="16931"/>
          <a:stretch>
            <a:fillRect/>
          </a:stretch>
        </p:blipFill>
        <p:spPr bwMode="auto">
          <a:xfrm>
            <a:off x="2641276" y="914400"/>
            <a:ext cx="3861447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458ECBC9-9CB8-BF45-8403-ECF123425E41}"/>
              </a:ext>
            </a:extLst>
          </p:cNvPr>
          <p:cNvSpPr txBox="1"/>
          <p:nvPr/>
        </p:nvSpPr>
        <p:spPr>
          <a:xfrm>
            <a:off x="1600200" y="3810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並不是所有氣體都是理想氣體，但日常狀態下許多氣體都是！</a:t>
            </a:r>
          </a:p>
        </p:txBody>
      </p:sp>
    </p:spTree>
    <p:extLst>
      <p:ext uri="{BB962C8B-B14F-4D97-AF65-F5344CB8AC3E}">
        <p14:creationId xmlns:p14="http://schemas.microsoft.com/office/powerpoint/2010/main" val="41566365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19200"/>
            <a:ext cx="3771730" cy="458724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08376"/>
            <a:ext cx="3950539" cy="27980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1183D57B-0FF2-2D4A-BA52-6FA8A8C621C3}"/>
                  </a:ext>
                </a:extLst>
              </p:cNvPr>
              <p:cNvSpPr txBox="1"/>
              <p:nvPr/>
            </p:nvSpPr>
            <p:spPr>
              <a:xfrm>
                <a:off x="4734697" y="1227438"/>
                <a:ext cx="987322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𝑃𝑉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𝑛𝑅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1183D57B-0FF2-2D4A-BA52-6FA8A8C62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697" y="1227438"/>
                <a:ext cx="987322" cy="609077"/>
              </a:xfrm>
              <a:prstGeom prst="rect">
                <a:avLst/>
              </a:prstGeom>
              <a:blipFill>
                <a:blip r:embed="rId4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47774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51" y="381000"/>
            <a:ext cx="8546592" cy="49987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981200" y="5486400"/>
                <a:ext cx="6400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引擎內空氣與汽油蒸氣混合後，壓縮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1/9</m:t>
                    </m:r>
                  </m:oMath>
                </a14:m>
                <a:r>
                  <a:rPr lang="zh-TW" altLang="en-US" dirty="0"/>
                  <a:t>後點燃。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5486400"/>
                <a:ext cx="6400800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762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981200" y="5943600"/>
                <a:ext cx="5257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點燃前壓力為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21.7</m:t>
                    </m:r>
                    <m:r>
                      <m:rPr>
                        <m:nor/>
                      </m:rPr>
                      <a:rPr lang="en-US" altLang="zh-TW" b="0" i="0" smtClean="0">
                        <a:latin typeface="Cambria Math"/>
                      </a:rPr>
                      <m:t>atm</m:t>
                    </m:r>
                  </m:oMath>
                </a14:m>
                <a:r>
                  <a:rPr lang="zh-TW" altLang="en-US" dirty="0"/>
                  <a:t>，溫度升高至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723</m:t>
                    </m:r>
                    <m:r>
                      <m:rPr>
                        <m:nor/>
                      </m:rPr>
                      <a:rPr lang="en-US" altLang="zh-TW" i="0" dirty="0" smtClean="0">
                        <a:latin typeface="Cambria Math"/>
                      </a:rPr>
                      <m:t>K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5943600"/>
                <a:ext cx="5257800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927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6553200" y="5877028"/>
                <a:ext cx="1208279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𝑃𝑉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常數</m:t>
                      </m:r>
                    </m:oMath>
                  </m:oMathPara>
                </a14:m>
                <a:endParaRPr lang="zh-TW" altLang="en-US" dirty="0">
                  <a:latin typeface="PMingLiU" panose="02020500000000000000" pitchFamily="18" charset="-120"/>
                  <a:ea typeface="PMingLiU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5877028"/>
                <a:ext cx="1208279" cy="609077"/>
              </a:xfrm>
              <a:prstGeom prst="rect">
                <a:avLst/>
              </a:prstGeom>
              <a:blipFill>
                <a:blip r:embed="rId5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60189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3505200" y="285770"/>
            <a:ext cx="213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理想氣體的內能</a:t>
            </a:r>
          </a:p>
        </p:txBody>
      </p:sp>
      <p:sp>
        <p:nvSpPr>
          <p:cNvPr id="50186" name="Text Box 13"/>
          <p:cNvSpPr txBox="1">
            <a:spLocks noChangeArrowheads="1"/>
          </p:cNvSpPr>
          <p:nvPr/>
        </p:nvSpPr>
        <p:spPr bwMode="auto">
          <a:xfrm>
            <a:off x="1746250" y="3658633"/>
            <a:ext cx="50871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CN" altLang="en-US" sz="1800" dirty="0"/>
              <a:t>將容器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以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連接，置於水中。</a:t>
            </a:r>
            <a:endParaRPr lang="zh-TW" altLang="en-US" sz="1800" dirty="0"/>
          </a:p>
        </p:txBody>
      </p:sp>
      <p:sp>
        <p:nvSpPr>
          <p:cNvPr id="50189" name="文字方塊 12"/>
          <p:cNvSpPr txBox="1">
            <a:spLocks noChangeArrowheads="1"/>
          </p:cNvSpPr>
          <p:nvPr/>
        </p:nvSpPr>
        <p:spPr bwMode="auto">
          <a:xfrm>
            <a:off x="1746250" y="4959101"/>
            <a:ext cx="6635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已知絕熱的自由擴散，並不會改變氣體的內能，</a:t>
            </a:r>
          </a:p>
        </p:txBody>
      </p:sp>
      <p:sp>
        <p:nvSpPr>
          <p:cNvPr id="3" name="矩形 2"/>
          <p:cNvSpPr/>
          <p:nvPr/>
        </p:nvSpPr>
        <p:spPr>
          <a:xfrm>
            <a:off x="1746250" y="5399529"/>
            <a:ext cx="7092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推知壓力、體積改變之下，內能與溫度卻都保持不變！</a:t>
            </a:r>
            <a:endParaRPr lang="zh-CN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C0A9CAE-792B-5743-B1EA-35BB066ABCD3}"/>
              </a:ext>
            </a:extLst>
          </p:cNvPr>
          <p:cNvSpPr txBox="1"/>
          <p:nvPr/>
        </p:nvSpPr>
        <p:spPr>
          <a:xfrm>
            <a:off x="2642362" y="61718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Joule’s expansion experiment 1845</a:t>
            </a:r>
            <a:endParaRPr kumimoji="1"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43B81FB-9968-814F-BDA2-84614F02CE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140" t="5767" r="64387" b="35330"/>
          <a:stretch/>
        </p:blipFill>
        <p:spPr>
          <a:xfrm>
            <a:off x="2642362" y="1071075"/>
            <a:ext cx="3124200" cy="230032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0A8D0E5-36E3-FA49-BD33-702C28FE9128}"/>
              </a:ext>
            </a:extLst>
          </p:cNvPr>
          <p:cNvSpPr/>
          <p:nvPr/>
        </p:nvSpPr>
        <p:spPr>
          <a:xfrm>
            <a:off x="1746250" y="4078245"/>
            <a:ext cx="5352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原來封閉於容器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內</a:t>
            </a:r>
            <a:r>
              <a:rPr lang="zh-TW" altLang="en-US" dirty="0"/>
              <a:t>氣體，經過自由擴散進入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TW" altLang="en-US" dirty="0"/>
              <a:t>後，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86CCC24-F257-844B-8BF6-E8E36D0821B8}"/>
              </a:ext>
            </a:extLst>
          </p:cNvPr>
          <p:cNvSpPr/>
          <p:nvPr/>
        </p:nvSpPr>
        <p:spPr>
          <a:xfrm>
            <a:off x="1746250" y="4518673"/>
            <a:ext cx="6102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測量水溫，與之前比較，發現水溫不變。等同是絕熱。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2">
                <a:extLst>
                  <a:ext uri="{FF2B5EF4-FFF2-40B4-BE49-F238E27FC236}">
                    <a16:creationId xmlns:a16="http://schemas.microsoft.com/office/drawing/2014/main" id="{ED6DB149-7553-AB45-9B1A-F8723885BF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46250" y="5871488"/>
                <a:ext cx="70929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因此大膽推測：理想氣體的內能可以完全由溫度決定：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>
                            <a:latin typeface="Cambria Math"/>
                          </a:rPr>
                          <m:t>int</m:t>
                        </m:r>
                      </m:sub>
                    </m:sSub>
                    <m:d>
                      <m:d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𝑇</m:t>
                        </m:r>
                      </m:e>
                    </m:d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10" name="文字方塊 12">
                <a:extLst>
                  <a:ext uri="{FF2B5EF4-FFF2-40B4-BE49-F238E27FC236}">
                    <a16:creationId xmlns:a16="http://schemas.microsoft.com/office/drawing/2014/main" id="{ED6DB149-7553-AB45-9B1A-F8723885B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46250" y="5871488"/>
                <a:ext cx="7092950" cy="369332"/>
              </a:xfrm>
              <a:prstGeom prst="rect">
                <a:avLst/>
              </a:prstGeom>
              <a:blipFill>
                <a:blip r:embed="rId3"/>
                <a:stretch>
                  <a:fillRect l="-71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/>
              <p:cNvSpPr/>
              <p:nvPr/>
            </p:nvSpPr>
            <p:spPr>
              <a:xfrm>
                <a:off x="1039506" y="805406"/>
                <a:ext cx="7176388" cy="3797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沒想到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理想氣體的內能竟如同固體一般，完全由</a:t>
                </a:r>
                <a14:m>
                  <m:oMath xmlns:m="http://schemas.openxmlformats.org/officeDocument/2006/math">
                    <m:r>
                      <a:rPr lang="zh-TW" altLang="en-US" i="1" dirty="0">
                        <a:solidFill>
                          <a:srgbClr val="FF0000"/>
                        </a:solidFill>
                        <a:latin typeface="Cambria Math"/>
                      </a:rPr>
                      <m:t>溫度決定</m:t>
                    </m:r>
                    <m:r>
                      <a:rPr lang="zh-TW" altLang="en-US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：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FF0000"/>
                            </a:solidFill>
                            <a:latin typeface="Cambria Math"/>
                          </a:rPr>
                          <m:t>int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𝑇</m:t>
                        </m:r>
                      </m:e>
                    </m:d>
                  </m:oMath>
                </a14:m>
                <a:r>
                  <a:rPr lang="zh-TW" altLang="en-US" dirty="0"/>
                  <a:t>。</a:t>
                </a:r>
                <a:endParaRPr lang="zh-CN" altLang="en-US" dirty="0"/>
              </a:p>
            </p:txBody>
          </p:sp>
        </mc:Choice>
        <mc:Fallback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506" y="805406"/>
                <a:ext cx="7176388" cy="379784"/>
              </a:xfrm>
              <a:prstGeom prst="rect">
                <a:avLst/>
              </a:prstGeom>
              <a:blipFill>
                <a:blip r:embed="rId2"/>
                <a:stretch>
                  <a:fillRect l="-883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字方塊 12">
            <a:extLst>
              <a:ext uri="{FF2B5EF4-FFF2-40B4-BE49-F238E27FC236}">
                <a16:creationId xmlns:a16="http://schemas.microsoft.com/office/drawing/2014/main" id="{AB97D947-9D72-BB47-9C95-9AEECAFC2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650" y="1279190"/>
            <a:ext cx="4666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溫度固定時，內能與壓力或體積無關！</a:t>
            </a:r>
          </a:p>
        </p:txBody>
      </p:sp>
      <p:pic>
        <p:nvPicPr>
          <p:cNvPr id="21" name="Picture 8" descr="F19_01">
            <a:extLst>
              <a:ext uri="{FF2B5EF4-FFF2-40B4-BE49-F238E27FC236}">
                <a16:creationId xmlns:a16="http://schemas.microsoft.com/office/drawing/2014/main" id="{3FC66862-0E24-D144-97A2-E291F2A53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6"/>
          <a:stretch>
            <a:fillRect/>
          </a:stretch>
        </p:blipFill>
        <p:spPr bwMode="auto">
          <a:xfrm>
            <a:off x="2920053" y="2743200"/>
            <a:ext cx="3124200" cy="370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2">
            <a:extLst>
              <a:ext uri="{FF2B5EF4-FFF2-40B4-BE49-F238E27FC236}">
                <a16:creationId xmlns:a16="http://schemas.microsoft.com/office/drawing/2014/main" id="{3565E91A-3D34-0B5D-C6E5-0E8D8B2EA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506" y="1742522"/>
            <a:ext cx="68852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在同一等溫線上的狀態，內能也相等，等內能線就是等溫線！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ACD945A6-E4C8-16C0-8EBA-26702B0E6CA8}"/>
                  </a:ext>
                </a:extLst>
              </p:cNvPr>
              <p:cNvSpPr txBox="1"/>
              <p:nvPr/>
            </p:nvSpPr>
            <p:spPr>
              <a:xfrm>
                <a:off x="1091253" y="2239676"/>
                <a:ext cx="127094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ACD945A6-E4C8-16C0-8EBA-26702B0E6C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253" y="2239676"/>
                <a:ext cx="1270947" cy="369332"/>
              </a:xfrm>
              <a:prstGeom prst="rect">
                <a:avLst/>
              </a:prstGeom>
              <a:blipFill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7469995-FD41-4DC2-50F1-F85F98E1D3D6}"/>
              </a:ext>
            </a:extLst>
          </p:cNvPr>
          <p:cNvSpPr txBox="1"/>
          <p:nvPr/>
        </p:nvSpPr>
        <p:spPr>
          <a:xfrm>
            <a:off x="2590800" y="2239676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如同固體，內能變化就對應溫度變化</a:t>
            </a:r>
            <a:r>
              <a:rPr lang="en-US" dirty="0">
                <a:solidFill>
                  <a:srgbClr val="FF0000"/>
                </a:solidFill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1862013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">
            <a:extLst>
              <a:ext uri="{FF2B5EF4-FFF2-40B4-BE49-F238E27FC236}">
                <a16:creationId xmlns:a16="http://schemas.microsoft.com/office/drawing/2014/main" id="{8690ADB0-4009-9443-A7CB-25245AD77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131" y="5102342"/>
            <a:ext cx="18868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在定容過程中：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521E5E67-87BA-7143-BE26-0DDB35EC49EE}"/>
                  </a:ext>
                </a:extLst>
              </p:cNvPr>
              <p:cNvSpPr txBox="1"/>
              <p:nvPr/>
            </p:nvSpPr>
            <p:spPr>
              <a:xfrm>
                <a:off x="2532380" y="5114850"/>
                <a:ext cx="212501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521E5E67-87BA-7143-BE26-0DDB35EC4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2380" y="5114850"/>
                <a:ext cx="2125010" cy="369332"/>
              </a:xfrm>
              <a:prstGeom prst="rect">
                <a:avLst/>
              </a:prstGeom>
              <a:blipFill>
                <a:blip r:embed="rId2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11">
            <a:extLst>
              <a:ext uri="{FF2B5EF4-FFF2-40B4-BE49-F238E27FC236}">
                <a16:creationId xmlns:a16="http://schemas.microsoft.com/office/drawing/2014/main" id="{1A3A69A7-BE1E-674F-98C4-655030481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820101"/>
            <a:ext cx="571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量了定容比熱後，理想氣體的內能就完全決定了！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 Box 8">
                <a:extLst>
                  <a:ext uri="{FF2B5EF4-FFF2-40B4-BE49-F238E27FC236}">
                    <a16:creationId xmlns:a16="http://schemas.microsoft.com/office/drawing/2014/main" id="{99A9837B-C115-3844-A257-61600D2BBA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000" y="4648200"/>
                <a:ext cx="82155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選擇定容過程測量溫度增加時的熱量！此時交換的熱量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𝑄</m:t>
                    </m:r>
                  </m:oMath>
                </a14:m>
                <a:r>
                  <a:rPr lang="zh-TW" altLang="en-US" sz="1800" dirty="0"/>
                  <a:t>就是內能差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>
                            <a:latin typeface="Cambria Math"/>
                          </a:rPr>
                          <m:t>int</m:t>
                        </m:r>
                      </m:sub>
                    </m:sSub>
                  </m:oMath>
                </a14:m>
                <a:r>
                  <a:rPr lang="zh-TW" altLang="en-US" sz="1800" dirty="0"/>
                  <a:t>！</a:t>
                </a:r>
              </a:p>
            </p:txBody>
          </p:sp>
        </mc:Choice>
        <mc:Fallback>
          <p:sp>
            <p:nvSpPr>
              <p:cNvPr id="14" name="Text Box 8">
                <a:extLst>
                  <a:ext uri="{FF2B5EF4-FFF2-40B4-BE49-F238E27FC236}">
                    <a16:creationId xmlns:a16="http://schemas.microsoft.com/office/drawing/2014/main" id="{99A9837B-C115-3844-A257-61600D2BB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0" y="4648200"/>
                <a:ext cx="8215550" cy="369332"/>
              </a:xfrm>
              <a:prstGeom prst="rect">
                <a:avLst/>
              </a:prstGeom>
              <a:blipFill>
                <a:blip r:embed="rId3"/>
                <a:stretch>
                  <a:fillRect l="-617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8" descr="F19_01">
            <a:extLst>
              <a:ext uri="{FF2B5EF4-FFF2-40B4-BE49-F238E27FC236}">
                <a16:creationId xmlns:a16="http://schemas.microsoft.com/office/drawing/2014/main" id="{B27529CC-9EF5-9D40-BC78-0CAF9C057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6"/>
          <a:stretch>
            <a:fillRect/>
          </a:stretch>
        </p:blipFill>
        <p:spPr bwMode="auto">
          <a:xfrm>
            <a:off x="4654296" y="678457"/>
            <a:ext cx="2723053" cy="307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7AB0922C-8EEC-6D4F-A069-720EBA9A07F2}"/>
                  </a:ext>
                </a:extLst>
              </p:cNvPr>
              <p:cNvSpPr/>
              <p:nvPr/>
            </p:nvSpPr>
            <p:spPr>
              <a:xfrm>
                <a:off x="766906" y="3477160"/>
                <a:ext cx="388739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𝑃𝑉</m:t>
                    </m:r>
                  </m:oMath>
                </a14:m>
                <a:r>
                  <a:rPr lang="zh-TW" altLang="en-US" dirty="0"/>
                  <a:t>圖上的等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/>
                      </a:rPr>
                      <m:t>溫</m:t>
                    </m:r>
                  </m:oMath>
                </a14:m>
                <a:r>
                  <a:rPr lang="zh-TW" altLang="en-US" dirty="0"/>
                  <a:t>線就是等內能線。</a:t>
                </a:r>
                <a:endParaRPr lang="zh-CN" altLang="en-US" dirty="0"/>
              </a:p>
            </p:txBody>
          </p:sp>
        </mc:Choice>
        <mc:Fallback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7AB0922C-8EEC-6D4F-A069-720EBA9A07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906" y="3477160"/>
                <a:ext cx="3887390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CEFF26AC-A430-9047-BBA2-3E30513608D6}"/>
              </a:ext>
            </a:extLst>
          </p:cNvPr>
          <p:cNvCxnSpPr>
            <a:cxnSpLocks/>
          </p:cNvCxnSpPr>
          <p:nvPr/>
        </p:nvCxnSpPr>
        <p:spPr>
          <a:xfrm flipV="1">
            <a:off x="5929550" y="1593031"/>
            <a:ext cx="914797" cy="1503935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6D156B7F-8630-B24C-B289-73A2107E1345}"/>
              </a:ext>
            </a:extLst>
          </p:cNvPr>
          <p:cNvCxnSpPr>
            <a:cxnSpLocks/>
          </p:cNvCxnSpPr>
          <p:nvPr/>
        </p:nvCxnSpPr>
        <p:spPr>
          <a:xfrm flipV="1">
            <a:off x="5548550" y="810967"/>
            <a:ext cx="0" cy="2209799"/>
          </a:xfrm>
          <a:prstGeom prst="line">
            <a:avLst/>
          </a:prstGeom>
          <a:ln w="19050">
            <a:solidFill>
              <a:srgbClr val="FF0000"/>
            </a:solidFill>
            <a:prstDash val="soli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769B6887-64C7-1946-A89D-FCE5F440D204}"/>
              </a:ext>
            </a:extLst>
          </p:cNvPr>
          <p:cNvSpPr/>
          <p:nvPr/>
        </p:nvSpPr>
        <p:spPr>
          <a:xfrm>
            <a:off x="737385" y="3900313"/>
            <a:ext cx="84801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可以選擇任一穿越等溫線的過程，來測量各個溫度對應的內能，結果會一樣。</a:t>
            </a:r>
          </a:p>
        </p:txBody>
      </p:sp>
    </p:spTree>
    <p:extLst>
      <p:ext uri="{BB962C8B-B14F-4D97-AF65-F5344CB8AC3E}">
        <p14:creationId xmlns:p14="http://schemas.microsoft.com/office/powerpoint/2010/main" val="163785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57400" y="1219200"/>
            <a:ext cx="4572000" cy="327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18" name="Line 5"/>
          <p:cNvSpPr>
            <a:spLocks noChangeShapeType="1"/>
          </p:cNvSpPr>
          <p:nvPr/>
        </p:nvSpPr>
        <p:spPr bwMode="auto">
          <a:xfrm>
            <a:off x="2667000" y="4191000"/>
            <a:ext cx="312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19" name="Line 6"/>
          <p:cNvSpPr>
            <a:spLocks noChangeShapeType="1"/>
          </p:cNvSpPr>
          <p:nvPr/>
        </p:nvSpPr>
        <p:spPr bwMode="auto">
          <a:xfrm flipV="1">
            <a:off x="2667000" y="1524000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0" name="Text Box 7"/>
              <p:cNvSpPr txBox="1">
                <a:spLocks noChangeArrowheads="1"/>
              </p:cNvSpPr>
              <p:nvPr/>
            </p:nvSpPr>
            <p:spPr bwMode="auto">
              <a:xfrm>
                <a:off x="5867400" y="3962400"/>
                <a:ext cx="4572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𝑇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22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7400" y="3962400"/>
                <a:ext cx="457200" cy="36671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21" name="Text Box 8"/>
              <p:cNvSpPr txBox="1">
                <a:spLocks noChangeArrowheads="1"/>
              </p:cNvSpPr>
              <p:nvPr/>
            </p:nvSpPr>
            <p:spPr bwMode="auto">
              <a:xfrm>
                <a:off x="2209800" y="1295400"/>
                <a:ext cx="3810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221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9800" y="1295400"/>
                <a:ext cx="381000" cy="36671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2" name="Line 9"/>
          <p:cNvSpPr>
            <a:spLocks noChangeShapeType="1"/>
          </p:cNvSpPr>
          <p:nvPr/>
        </p:nvSpPr>
        <p:spPr bwMode="auto">
          <a:xfrm flipV="1">
            <a:off x="3657600" y="2438400"/>
            <a:ext cx="0" cy="9906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3" name="Line 10"/>
          <p:cNvSpPr>
            <a:spLocks noChangeShapeType="1"/>
          </p:cNvSpPr>
          <p:nvPr/>
        </p:nvSpPr>
        <p:spPr bwMode="auto">
          <a:xfrm flipV="1">
            <a:off x="3657600" y="2895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4" name="Text Box 12"/>
              <p:cNvSpPr txBox="1">
                <a:spLocks noChangeArrowheads="1"/>
              </p:cNvSpPr>
              <p:nvPr/>
            </p:nvSpPr>
            <p:spPr bwMode="auto">
              <a:xfrm>
                <a:off x="2209800" y="2209800"/>
                <a:ext cx="4572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sz="1800" i="1" baseline="-25000" dirty="0">
                          <a:latin typeface="Cambria Math"/>
                          <a:cs typeface="Times New Roman" pitchFamily="18" charset="0"/>
                        </a:rPr>
                        <m:t>2</m:t>
                      </m:r>
                    </m:oMath>
                  </m:oMathPara>
                </a14:m>
                <a:endParaRPr lang="en-US" altLang="zh-TW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224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9800" y="2209800"/>
                <a:ext cx="457200" cy="36671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5" name="Line 13"/>
          <p:cNvSpPr>
            <a:spLocks noChangeShapeType="1"/>
          </p:cNvSpPr>
          <p:nvPr/>
        </p:nvSpPr>
        <p:spPr bwMode="auto">
          <a:xfrm>
            <a:off x="2590800" y="3429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6" name="Line 14"/>
          <p:cNvSpPr>
            <a:spLocks noChangeShapeType="1"/>
          </p:cNvSpPr>
          <p:nvPr/>
        </p:nvSpPr>
        <p:spPr bwMode="auto">
          <a:xfrm>
            <a:off x="2590800" y="2438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7" name="Text Box 15"/>
          <p:cNvSpPr txBox="1">
            <a:spLocks noChangeArrowheads="1"/>
          </p:cNvSpPr>
          <p:nvPr/>
        </p:nvSpPr>
        <p:spPr bwMode="auto">
          <a:xfrm>
            <a:off x="2209800" y="4953000"/>
            <a:ext cx="4343400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氣體需要兩個變數來描述標定它的狀態。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9" name="Text Box 12"/>
              <p:cNvSpPr txBox="1">
                <a:spLocks noChangeArrowheads="1"/>
              </p:cNvSpPr>
              <p:nvPr/>
            </p:nvSpPr>
            <p:spPr bwMode="auto">
              <a:xfrm>
                <a:off x="2209800" y="3276599"/>
                <a:ext cx="4572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sz="1800" i="1" baseline="-25000" dirty="0">
                          <a:latin typeface="Cambria Math"/>
                          <a:cs typeface="Times New Roman" pitchFamily="18" charset="0"/>
                        </a:rPr>
                        <m:t>1</m:t>
                      </m:r>
                    </m:oMath>
                  </m:oMathPara>
                </a14:m>
                <a:endParaRPr lang="en-US" altLang="zh-TW" sz="1800" baseline="-250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229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9800" y="3276599"/>
                <a:ext cx="457200" cy="36671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7"/>
          <p:cNvSpPr txBox="1">
            <a:spLocks noChangeArrowheads="1"/>
          </p:cNvSpPr>
          <p:nvPr/>
        </p:nvSpPr>
        <p:spPr bwMode="auto">
          <a:xfrm>
            <a:off x="1600200" y="3557752"/>
            <a:ext cx="579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單原子分子組成的理想氣體</a:t>
            </a:r>
          </a:p>
        </p:txBody>
      </p:sp>
      <p:pic>
        <p:nvPicPr>
          <p:cNvPr id="51203" name="Picture 8" descr="F19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5" t="-900" r="32961" b="91615"/>
          <a:stretch>
            <a:fillRect/>
          </a:stretch>
        </p:blipFill>
        <p:spPr bwMode="auto">
          <a:xfrm>
            <a:off x="5390029" y="392764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5" descr="21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6" b="74107"/>
          <a:stretch>
            <a:fillRect/>
          </a:stretch>
        </p:blipFill>
        <p:spPr bwMode="auto">
          <a:xfrm>
            <a:off x="5303650" y="4783232"/>
            <a:ext cx="1017588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4" descr="F19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3" b="9872"/>
          <a:stretch>
            <a:fillRect/>
          </a:stretch>
        </p:blipFill>
        <p:spPr bwMode="auto">
          <a:xfrm>
            <a:off x="5303650" y="5691352"/>
            <a:ext cx="857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1" name="Text Box 7"/>
          <p:cNvSpPr txBox="1">
            <a:spLocks noChangeArrowheads="1"/>
          </p:cNvSpPr>
          <p:nvPr/>
        </p:nvSpPr>
        <p:spPr bwMode="auto">
          <a:xfrm>
            <a:off x="1600200" y="4624552"/>
            <a:ext cx="579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雙原子分子組成的理想氣體</a:t>
            </a:r>
          </a:p>
        </p:txBody>
      </p:sp>
      <p:sp>
        <p:nvSpPr>
          <p:cNvPr id="51212" name="Text Box 7"/>
          <p:cNvSpPr txBox="1">
            <a:spLocks noChangeArrowheads="1"/>
          </p:cNvSpPr>
          <p:nvPr/>
        </p:nvSpPr>
        <p:spPr bwMode="auto">
          <a:xfrm>
            <a:off x="1575547" y="5636144"/>
            <a:ext cx="579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多原子分子組成的理想氣體</a:t>
            </a:r>
          </a:p>
        </p:txBody>
      </p:sp>
      <p:pic>
        <p:nvPicPr>
          <p:cNvPr id="51213" name="Picture 13" descr="D:\Dropbox\Documents\課程\YoungTextBook\Images\Chapter19\A_Images\B_Tables\19_01_Tab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" r="51816"/>
          <a:stretch>
            <a:fillRect/>
          </a:stretch>
        </p:blipFill>
        <p:spPr bwMode="auto">
          <a:xfrm>
            <a:off x="1676400" y="1006572"/>
            <a:ext cx="2509868" cy="216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3404347" y="3927640"/>
                <a:ext cx="1066800" cy="63478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347" y="3927640"/>
                <a:ext cx="1066800" cy="6347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3404347" y="5015147"/>
                <a:ext cx="1066800" cy="6165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347" y="5015147"/>
                <a:ext cx="1066800" cy="616515"/>
              </a:xfrm>
              <a:prstGeom prst="rect">
                <a:avLst/>
              </a:prstGeom>
              <a:blipFill>
                <a:blip r:embed="rId6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3364006" y="6006032"/>
                <a:ext cx="1066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=3</m:t>
                      </m:r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4006" y="6006032"/>
                <a:ext cx="10668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600200" y="243402"/>
                <a:ext cx="67571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測量得到：理想氣體定容比熱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𝑉</m:t>
                        </m:r>
                      </m:sub>
                    </m:sSub>
                  </m:oMath>
                </a14:m>
                <a:r>
                  <a:rPr lang="zh-TW" altLang="en-US" dirty="0"/>
                  <a:t>幾乎是一個常數，與溫度無關。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43402"/>
                <a:ext cx="6757147" cy="369332"/>
              </a:xfrm>
              <a:prstGeom prst="rect">
                <a:avLst/>
              </a:prstGeom>
              <a:blipFill>
                <a:blip r:embed="rId8"/>
                <a:stretch>
                  <a:fillRect l="-938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5027498" y="3215568"/>
                <a:ext cx="19812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</a:rPr>
                        <m:t>8.31 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J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/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mol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K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7498" y="3215568"/>
                <a:ext cx="1981200" cy="369332"/>
              </a:xfrm>
              <a:prstGeom prst="rect">
                <a:avLst/>
              </a:prstGeom>
              <a:blipFill>
                <a:blip r:embed="rId9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10">
            <a:extLst>
              <a:ext uri="{FF2B5EF4-FFF2-40B4-BE49-F238E27FC236}">
                <a16:creationId xmlns:a16="http://schemas.microsoft.com/office/drawing/2014/main" id="{8B3B7C63-2851-3D9E-C82E-6660E4467B03}"/>
              </a:ext>
            </a:extLst>
          </p:cNvPr>
          <p:cNvSpPr/>
          <p:nvPr/>
        </p:nvSpPr>
        <p:spPr>
          <a:xfrm>
            <a:off x="1603023" y="631987"/>
            <a:ext cx="5032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理想氣體的內能差竟然如固體與溫度差成正比！</a:t>
            </a:r>
            <a:endParaRPr lang="zh-CN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1D37DB03-DC99-14C9-F352-6C6F274DE974}"/>
                  </a:ext>
                </a:extLst>
              </p:cNvPr>
              <p:cNvSpPr txBox="1"/>
              <p:nvPr/>
            </p:nvSpPr>
            <p:spPr>
              <a:xfrm>
                <a:off x="6553200" y="651240"/>
                <a:ext cx="1828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1D37DB03-DC99-14C9-F352-6C6F274DE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651240"/>
                <a:ext cx="1828800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0E49C0B-D78F-9776-E2EA-1FC7CF2DF410}"/>
              </a:ext>
            </a:extLst>
          </p:cNvPr>
          <p:cNvSpPr txBox="1"/>
          <p:nvPr/>
        </p:nvSpPr>
        <p:spPr>
          <a:xfrm>
            <a:off x="1621444" y="3194861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此常數值與理想氣體常數相關</a:t>
            </a:r>
            <a:r>
              <a:rPr lang="en-US" dirty="0"/>
              <a:t>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11" grpId="0"/>
      <p:bldP spid="51212" grpId="0"/>
      <p:bldP spid="15" grpId="0" animBg="1"/>
      <p:bldP spid="16" grpId="0" animBg="1"/>
      <p:bldP spid="17" grpId="0" animBg="1"/>
      <p:bldP spid="24" grpId="0" animBg="1"/>
      <p:bldP spid="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622EF-D14C-EB6D-CCB4-6D276523D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7">
            <a:extLst>
              <a:ext uri="{FF2B5EF4-FFF2-40B4-BE49-F238E27FC236}">
                <a16:creationId xmlns:a16="http://schemas.microsoft.com/office/drawing/2014/main" id="{09042385-0A82-EDB1-45EC-850B2693B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892" y="842663"/>
            <a:ext cx="327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單原子分子組成的理想氣體</a:t>
            </a:r>
          </a:p>
        </p:txBody>
      </p:sp>
      <p:pic>
        <p:nvPicPr>
          <p:cNvPr id="51203" name="Picture 8" descr="F19_11">
            <a:extLst>
              <a:ext uri="{FF2B5EF4-FFF2-40B4-BE49-F238E27FC236}">
                <a16:creationId xmlns:a16="http://schemas.microsoft.com/office/drawing/2014/main" id="{D2E645FA-61E3-8985-ED46-6A1FF3A8F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5" t="-900" r="32961" b="91615"/>
          <a:stretch>
            <a:fillRect/>
          </a:stretch>
        </p:blipFill>
        <p:spPr bwMode="auto">
          <a:xfrm>
            <a:off x="5094666" y="1313301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5" descr="2106">
            <a:extLst>
              <a:ext uri="{FF2B5EF4-FFF2-40B4-BE49-F238E27FC236}">
                <a16:creationId xmlns:a16="http://schemas.microsoft.com/office/drawing/2014/main" id="{274FE33F-7E28-FDB6-1180-127A714F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6" b="74107"/>
          <a:stretch>
            <a:fillRect/>
          </a:stretch>
        </p:blipFill>
        <p:spPr bwMode="auto">
          <a:xfrm>
            <a:off x="5044926" y="2416506"/>
            <a:ext cx="808771" cy="61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D:\Users\Vincent\Downloads\Data\Knight\Media\Chapter18\Images\18_12Figure-F.jpg">
            <a:extLst>
              <a:ext uri="{FF2B5EF4-FFF2-40B4-BE49-F238E27FC236}">
                <a16:creationId xmlns:a16="http://schemas.microsoft.com/office/drawing/2014/main" id="{179FFF86-1812-83A4-A687-64D090F25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37" b="27779"/>
          <a:stretch>
            <a:fillRect/>
          </a:stretch>
        </p:blipFill>
        <p:spPr bwMode="auto">
          <a:xfrm>
            <a:off x="6103003" y="1138189"/>
            <a:ext cx="1731105" cy="469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4" descr="F19_11">
            <a:extLst>
              <a:ext uri="{FF2B5EF4-FFF2-40B4-BE49-F238E27FC236}">
                <a16:creationId xmlns:a16="http://schemas.microsoft.com/office/drawing/2014/main" id="{D4F18669-CD9E-C012-5ED7-F52020A99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3" b="9872"/>
          <a:stretch>
            <a:fillRect/>
          </a:stretch>
        </p:blipFill>
        <p:spPr bwMode="auto">
          <a:xfrm>
            <a:off x="5039120" y="3200400"/>
            <a:ext cx="763799" cy="101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1" name="Text Box 7">
            <a:extLst>
              <a:ext uri="{FF2B5EF4-FFF2-40B4-BE49-F238E27FC236}">
                <a16:creationId xmlns:a16="http://schemas.microsoft.com/office/drawing/2014/main" id="{E66E00B4-C053-70BC-7857-7807393D9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713" y="1974345"/>
            <a:ext cx="337745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雙原子分子組成的理想氣體</a:t>
            </a:r>
          </a:p>
        </p:txBody>
      </p:sp>
      <p:sp>
        <p:nvSpPr>
          <p:cNvPr id="51212" name="Text Box 7">
            <a:extLst>
              <a:ext uri="{FF2B5EF4-FFF2-40B4-BE49-F238E27FC236}">
                <a16:creationId xmlns:a16="http://schemas.microsoft.com/office/drawing/2014/main" id="{7F1B3A2E-B2EF-3A8F-BD49-EA8ED5327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891" y="3116359"/>
            <a:ext cx="335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多原子分子組成的理想氣體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780E433B-B3D8-C679-52D8-6EB202AEF85D}"/>
                  </a:ext>
                </a:extLst>
              </p:cNvPr>
              <p:cNvSpPr txBox="1"/>
              <p:nvPr/>
            </p:nvSpPr>
            <p:spPr>
              <a:xfrm>
                <a:off x="6019800" y="6139472"/>
                <a:ext cx="1814308" cy="6165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,3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780E433B-B3D8-C679-52D8-6EB202AEF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6139472"/>
                <a:ext cx="1814308" cy="616515"/>
              </a:xfrm>
              <a:prstGeom prst="rect">
                <a:avLst/>
              </a:prstGeom>
              <a:blipFill>
                <a:blip r:embed="rId5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10B731B4-FE3B-A6CB-806A-805F21D6F6D3}"/>
              </a:ext>
            </a:extLst>
          </p:cNvPr>
          <p:cNvSpPr txBox="1"/>
          <p:nvPr/>
        </p:nvSpPr>
        <p:spPr>
          <a:xfrm>
            <a:off x="1299380" y="419520"/>
            <a:ext cx="7844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以上為發現的次序，理論的角度就倒過來：氣體動力論將從微觀角度推導：</a:t>
            </a:r>
            <a:endParaRPr lang="en-US" altLang="zh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63BE531C-B6CF-397A-39D8-9240C0365C76}"/>
                  </a:ext>
                </a:extLst>
              </p:cNvPr>
              <p:cNvSpPr txBox="1"/>
              <p:nvPr/>
            </p:nvSpPr>
            <p:spPr>
              <a:xfrm>
                <a:off x="1366695" y="1311138"/>
                <a:ext cx="1677248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63BE531C-B6CF-397A-39D8-9240C0365C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695" y="1311138"/>
                <a:ext cx="1677248" cy="610936"/>
              </a:xfrm>
              <a:prstGeom prst="rect">
                <a:avLst/>
              </a:prstGeom>
              <a:blipFill>
                <a:blip r:embed="rId6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>
            <a:extLst>
              <a:ext uri="{FF2B5EF4-FFF2-40B4-BE49-F238E27FC236}">
                <a16:creationId xmlns:a16="http://schemas.microsoft.com/office/drawing/2014/main" id="{C86CA4A9-FAF2-83BA-6CBB-0D83EC3B2201}"/>
              </a:ext>
            </a:extLst>
          </p:cNvPr>
          <p:cNvSpPr txBox="1"/>
          <p:nvPr/>
        </p:nvSpPr>
        <p:spPr>
          <a:xfrm>
            <a:off x="1334893" y="5182614"/>
            <a:ext cx="4383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第三種旋轉因為轉動慣量為零，無動能。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993F31A-5EE6-9358-8859-287554EC903E}"/>
              </a:ext>
            </a:extLst>
          </p:cNvPr>
          <p:cNvSpPr txBox="1"/>
          <p:nvPr/>
        </p:nvSpPr>
        <p:spPr>
          <a:xfrm>
            <a:off x="1320713" y="4318404"/>
            <a:ext cx="5053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這是因</a:t>
            </a:r>
            <a:r>
              <a:rPr lang="zh-TW" altLang="en-US" dirty="0"/>
              <a:t>單原子分子氣體</a:t>
            </a:r>
            <a:r>
              <a:rPr kumimoji="1" lang="zh-TW" altLang="en-US" dirty="0"/>
              <a:t>內能來自分子移動動能！</a:t>
            </a: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CB615274-4B95-C471-C09C-595E874D1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774" y="4759471"/>
            <a:ext cx="4238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雙原子分子則多了兩種旋轉動能。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BC4A99CA-236B-A74B-7801-3E33F133C1A5}"/>
                  </a:ext>
                </a:extLst>
              </p:cNvPr>
              <p:cNvSpPr txBox="1"/>
              <p:nvPr/>
            </p:nvSpPr>
            <p:spPr>
              <a:xfrm>
                <a:off x="3404017" y="5577857"/>
                <a:ext cx="2133600" cy="68640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dirty="0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dirty="0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avg</m:t>
                          </m:r>
                          <m:r>
                            <a:rPr lang="en-US" altLang="zh-TW">
                              <a:latin typeface="Cambria Math"/>
                              <a:ea typeface="Cambria Math"/>
                            </a:rPr>
                            <m:t> 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BC4A99CA-236B-A74B-7801-3E33F133C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017" y="5577857"/>
                <a:ext cx="2133600" cy="686406"/>
              </a:xfrm>
              <a:prstGeom prst="rect">
                <a:avLst/>
              </a:prstGeom>
              <a:blipFill>
                <a:blip r:embed="rId7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7">
                <a:extLst>
                  <a:ext uri="{FF2B5EF4-FFF2-40B4-BE49-F238E27FC236}">
                    <a16:creationId xmlns:a16="http://schemas.microsoft.com/office/drawing/2014/main" id="{A70AB99E-E1E1-9D3E-9F38-B540B0E11388}"/>
                  </a:ext>
                </a:extLst>
              </p:cNvPr>
              <p:cNvSpPr txBox="1"/>
              <p:nvPr/>
            </p:nvSpPr>
            <p:spPr>
              <a:xfrm>
                <a:off x="1395598" y="2416506"/>
                <a:ext cx="1648345" cy="63478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7" name="文字方塊 17">
                <a:extLst>
                  <a:ext uri="{FF2B5EF4-FFF2-40B4-BE49-F238E27FC236}">
                    <a16:creationId xmlns:a16="http://schemas.microsoft.com/office/drawing/2014/main" id="{A70AB99E-E1E1-9D3E-9F38-B540B0E113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598" y="2416506"/>
                <a:ext cx="1648345" cy="6347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7">
                <a:extLst>
                  <a:ext uri="{FF2B5EF4-FFF2-40B4-BE49-F238E27FC236}">
                    <a16:creationId xmlns:a16="http://schemas.microsoft.com/office/drawing/2014/main" id="{68DC2CE3-39E9-0218-CBA1-954CBAC2D20D}"/>
                  </a:ext>
                </a:extLst>
              </p:cNvPr>
              <p:cNvSpPr txBox="1"/>
              <p:nvPr/>
            </p:nvSpPr>
            <p:spPr>
              <a:xfrm>
                <a:off x="1407424" y="3508005"/>
                <a:ext cx="153768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8" name="文字方塊 17">
                <a:extLst>
                  <a:ext uri="{FF2B5EF4-FFF2-40B4-BE49-F238E27FC236}">
                    <a16:creationId xmlns:a16="http://schemas.microsoft.com/office/drawing/2014/main" id="{68DC2CE3-39E9-0218-CBA1-954CBAC2D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424" y="3508005"/>
                <a:ext cx="1537680" cy="36933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2EC8970-EC63-4D54-DB5E-65A8DB2D45FA}"/>
              </a:ext>
            </a:extLst>
          </p:cNvPr>
          <p:cNvSpPr txBox="1"/>
          <p:nvPr/>
        </p:nvSpPr>
        <p:spPr>
          <a:xfrm>
            <a:off x="1334893" y="5720745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動能平均值等於</a:t>
            </a:r>
            <a:r>
              <a:rPr lang="en-US" dirty="0"/>
              <a:t>：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1A3CC8-8595-1B5A-C14F-B0E93B426307}"/>
              </a:ext>
            </a:extLst>
          </p:cNvPr>
          <p:cNvSpPr txBox="1"/>
          <p:nvPr/>
        </p:nvSpPr>
        <p:spPr>
          <a:xfrm>
            <a:off x="1366695" y="6284574"/>
            <a:ext cx="5007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如此就可以推導得到理想氣體的定容比熱為</a:t>
            </a:r>
            <a:r>
              <a:rPr lang="en-US" dirty="0"/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386696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  <p:bldP spid="5" grpId="0"/>
      <p:bldP spid="19" grpId="0"/>
      <p:bldP spid="20" grpId="0" animBg="1"/>
      <p:bldP spid="9" grpId="0"/>
      <p:bldP spid="1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8" name="文字方塊 7"/>
          <p:cNvSpPr txBox="1">
            <a:spLocks noChangeArrowheads="1"/>
          </p:cNvSpPr>
          <p:nvPr/>
        </p:nvSpPr>
        <p:spPr bwMode="auto">
          <a:xfrm>
            <a:off x="609600" y="536909"/>
            <a:ext cx="1828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對於理想氣體：</a:t>
            </a:r>
          </a:p>
        </p:txBody>
      </p:sp>
      <p:pic>
        <p:nvPicPr>
          <p:cNvPr id="46089" name="Picture 4" descr="F18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4"/>
          <a:stretch>
            <a:fillRect/>
          </a:stretch>
        </p:blipFill>
        <p:spPr bwMode="auto">
          <a:xfrm>
            <a:off x="7115013" y="3269328"/>
            <a:ext cx="1819645" cy="274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0" name="Text Box 13"/>
          <p:cNvSpPr txBox="1">
            <a:spLocks noChangeArrowheads="1"/>
          </p:cNvSpPr>
          <p:nvPr/>
        </p:nvSpPr>
        <p:spPr bwMode="auto">
          <a:xfrm>
            <a:off x="4234853" y="1000362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熱力學第一定律</a:t>
            </a:r>
          </a:p>
        </p:txBody>
      </p:sp>
      <p:sp>
        <p:nvSpPr>
          <p:cNvPr id="46091" name="Text Box 13"/>
          <p:cNvSpPr txBox="1">
            <a:spLocks noChangeArrowheads="1"/>
          </p:cNvSpPr>
          <p:nvPr/>
        </p:nvSpPr>
        <p:spPr bwMode="auto">
          <a:xfrm>
            <a:off x="1828800" y="994109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熱力學第零定律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944739" y="1482550"/>
                <a:ext cx="987322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𝑃𝑉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𝑛𝑅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739" y="1482550"/>
                <a:ext cx="987322" cy="609077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6">
            <a:extLst>
              <a:ext uri="{FF2B5EF4-FFF2-40B4-BE49-F238E27FC236}">
                <a16:creationId xmlns:a16="http://schemas.microsoft.com/office/drawing/2014/main" id="{3B9333C9-A2ED-DC47-8C33-A0BFA110F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799" y="2160194"/>
            <a:ext cx="63516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利用這兩個式子，即能判斷</a:t>
            </a:r>
            <a:r>
              <a:rPr lang="zh-TW" altLang="en-US" sz="1800" dirty="0">
                <a:latin typeface="新細明體" pitchFamily="18" charset="-120"/>
              </a:rPr>
              <a:t>氣體與外界是否達到熱平衡，</a:t>
            </a:r>
            <a:endParaRPr lang="en-US" altLang="zh-TW" sz="1800" dirty="0">
              <a:latin typeface="新細明體" pitchFamily="18" charset="-120"/>
              <a:ea typeface="標楷體" pitchFamily="65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C8E7529-2964-4D4A-4443-EEC32261C3C3}"/>
                  </a:ext>
                </a:extLst>
              </p:cNvPr>
              <p:cNvSpPr txBox="1"/>
              <p:nvPr/>
            </p:nvSpPr>
            <p:spPr>
              <a:xfrm>
                <a:off x="1522288" y="2574629"/>
                <a:ext cx="7008440" cy="3929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>
                    <a:latin typeface="新細明體" pitchFamily="18" charset="-120"/>
                  </a:rPr>
                  <a:t>以及計算在達到</a:t>
                </a:r>
                <a:r>
                  <a:rPr lang="zh-TW" altLang="en-US" sz="1800" dirty="0"/>
                  <a:t>熱平衡的熱過程中進行的、見不到的熱量交換</a:t>
                </a:r>
                <a14:m>
                  <m:oMath xmlns:m="http://schemas.openxmlformats.org/officeDocument/2006/math">
                    <m:r>
                      <a:rPr lang="en-US" altLang="zh-TW" sz="2000" i="1" dirty="0" smtClean="0">
                        <a:latin typeface="Cambria Math" panose="02040503050406030204" pitchFamily="18" charset="0"/>
                        <a:ea typeface="標楷體" pitchFamily="65" charset="-120"/>
                      </a:rPr>
                      <m:t>𝑄</m:t>
                    </m:r>
                  </m:oMath>
                </a14:m>
                <a:r>
                  <a:rPr lang="zh-TW" altLang="en-US" sz="1800" dirty="0">
                    <a:latin typeface="新細明體" pitchFamily="18" charset="-120"/>
                    <a:ea typeface="標楷體" pitchFamily="65" charset="-12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C8E7529-2964-4D4A-4443-EEC32261C3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2288" y="2574629"/>
                <a:ext cx="7008440" cy="392993"/>
              </a:xfrm>
              <a:prstGeom prst="rect">
                <a:avLst/>
              </a:prstGeom>
              <a:blipFill>
                <a:blip r:embed="rId5"/>
                <a:stretch>
                  <a:fillRect l="-906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 descr="baloon%20dream">
            <a:extLst>
              <a:ext uri="{FF2B5EF4-FFF2-40B4-BE49-F238E27FC236}">
                <a16:creationId xmlns:a16="http://schemas.microsoft.com/office/drawing/2014/main" id="{7D29F934-460B-8ACA-3982-AD1DE9B0D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52" y="3265810"/>
            <a:ext cx="2060397" cy="274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339D56-1715-F109-FD41-1F790A1043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013" y="3259015"/>
            <a:ext cx="4710772" cy="27539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7">
                <a:extLst>
                  <a:ext uri="{FF2B5EF4-FFF2-40B4-BE49-F238E27FC236}">
                    <a16:creationId xmlns:a16="http://schemas.microsoft.com/office/drawing/2014/main" id="{0407866E-F370-0FA0-D648-3377CCE4CA4A}"/>
                  </a:ext>
                </a:extLst>
              </p:cNvPr>
              <p:cNvSpPr txBox="1"/>
              <p:nvPr/>
            </p:nvSpPr>
            <p:spPr>
              <a:xfrm>
                <a:off x="4234853" y="1475112"/>
                <a:ext cx="2843374" cy="6165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𝑛𝑅𝑇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,3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𝑛𝑅𝑇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5" name="文字方塊 17">
                <a:extLst>
                  <a:ext uri="{FF2B5EF4-FFF2-40B4-BE49-F238E27FC236}">
                    <a16:creationId xmlns:a16="http://schemas.microsoft.com/office/drawing/2014/main" id="{0407866E-F370-0FA0-D648-3377CCE4C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853" y="1475112"/>
                <a:ext cx="2843374" cy="616515"/>
              </a:xfrm>
              <a:prstGeom prst="rect">
                <a:avLst/>
              </a:prstGeom>
              <a:blipFill>
                <a:blip r:embed="rId8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E2DBDDAA-58D4-C439-8A2F-3EE05616D26B}"/>
                  </a:ext>
                </a:extLst>
              </p:cNvPr>
              <p:cNvSpPr txBox="1"/>
              <p:nvPr/>
            </p:nvSpPr>
            <p:spPr>
              <a:xfrm>
                <a:off x="7300935" y="1598703"/>
                <a:ext cx="1447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E2DBDDAA-58D4-C439-8A2F-3EE05616D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0935" y="1598703"/>
                <a:ext cx="144780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985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text&#10;&#10;Description automatically generated">
            <a:extLst>
              <a:ext uri="{FF2B5EF4-FFF2-40B4-BE49-F238E27FC236}">
                <a16:creationId xmlns:a16="http://schemas.microsoft.com/office/drawing/2014/main" id="{5458646C-4E40-DC82-B256-7C50C7D47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8200"/>
            <a:ext cx="7772400" cy="2402377"/>
          </a:xfrm>
          <a:prstGeom prst="rect">
            <a:avLst/>
          </a:prstGeom>
        </p:spPr>
      </p:pic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FF0FAE53-D508-A201-D626-89F74C3D0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29000"/>
            <a:ext cx="7772400" cy="240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161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ext Box 4"/>
          <p:cNvSpPr txBox="1">
            <a:spLocks noChangeArrowheads="1"/>
          </p:cNvSpPr>
          <p:nvPr/>
        </p:nvSpPr>
        <p:spPr bwMode="auto">
          <a:xfrm>
            <a:off x="1022518" y="1062059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預測一：計算定壓過程的吸放熱，得出定壓比熱。</a:t>
            </a:r>
          </a:p>
        </p:txBody>
      </p:sp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1050227" y="1524000"/>
            <a:ext cx="30922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在定壓下，熱等於焓差。</a:t>
            </a:r>
          </a:p>
        </p:txBody>
      </p:sp>
      <p:sp>
        <p:nvSpPr>
          <p:cNvPr id="52230" name="Text Box 7"/>
          <p:cNvSpPr txBox="1">
            <a:spLocks noChangeArrowheads="1"/>
          </p:cNvSpPr>
          <p:nvPr/>
        </p:nvSpPr>
        <p:spPr bwMode="auto">
          <a:xfrm>
            <a:off x="1023401" y="4544378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根據定義</a:t>
            </a:r>
          </a:p>
        </p:txBody>
      </p:sp>
      <p:sp>
        <p:nvSpPr>
          <p:cNvPr id="52232" name="Text Box 10"/>
          <p:cNvSpPr txBox="1">
            <a:spLocks noChangeArrowheads="1"/>
          </p:cNvSpPr>
          <p:nvPr/>
        </p:nvSpPr>
        <p:spPr bwMode="auto">
          <a:xfrm>
            <a:off x="1041330" y="5596533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因此</a:t>
            </a:r>
          </a:p>
        </p:txBody>
      </p:sp>
      <p:pic>
        <p:nvPicPr>
          <p:cNvPr id="52234" name="Picture 12" descr="F19_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51482" b="8752"/>
          <a:stretch/>
        </p:blipFill>
        <p:spPr bwMode="auto">
          <a:xfrm>
            <a:off x="5631735" y="3325666"/>
            <a:ext cx="2526964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064081" y="2057400"/>
                <a:ext cx="6022519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=∆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int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𝑃𝑉</m:t>
                          </m:r>
                          <m:r>
                            <m:rPr>
                              <m:nor/>
                            </m:rPr>
                            <a:rPr lang="zh-TW" altLang="en-US" i="1" dirty="0"/>
                            <m:t> 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𝑛𝑅𝑇</m:t>
                          </m:r>
                          <m:r>
                            <m:rPr>
                              <m:nor/>
                            </m:rPr>
                            <a:rPr lang="zh-TW" altLang="en-US" i="1" dirty="0"/>
                            <m:t> 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𝑛</m:t>
                      </m:r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dirty="0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81" y="2057400"/>
                <a:ext cx="6022519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064965" y="5006319"/>
                <a:ext cx="1298118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dirty="0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dirty="0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965" y="5006319"/>
                <a:ext cx="1298118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752124" y="5575319"/>
                <a:ext cx="13716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124" y="5575319"/>
                <a:ext cx="13716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046763" y="2894897"/>
                <a:ext cx="518160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𝑃𝑉</m:t>
                          </m:r>
                        </m:e>
                      </m:d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763" y="2894897"/>
                <a:ext cx="5181600" cy="369332"/>
              </a:xfrm>
              <a:prstGeom prst="rect">
                <a:avLst/>
              </a:prstGeom>
              <a:blipFill>
                <a:blip r:embed="rId6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143000" y="2514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或：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656ED507-28F9-A19F-F581-F9CEE5411072}"/>
                  </a:ext>
                </a:extLst>
              </p:cNvPr>
              <p:cNvSpPr txBox="1"/>
              <p:nvPr/>
            </p:nvSpPr>
            <p:spPr>
              <a:xfrm>
                <a:off x="1050227" y="3311843"/>
                <a:ext cx="4207573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𝑛𝑅𝑇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𝑛</m:t>
                      </m:r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dirty="0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656ED507-28F9-A19F-F581-F9CEE5411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227" y="3311843"/>
                <a:ext cx="4207573" cy="369332"/>
              </a:xfrm>
              <a:prstGeom prst="rect">
                <a:avLst/>
              </a:prstGeom>
              <a:blipFill>
                <a:blip r:embed="rId7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0" grpId="0"/>
      <p:bldP spid="52232" grpId="0"/>
      <p:bldP spid="12" grpId="0" animBg="1"/>
      <p:bldP spid="13" grpId="0" animBg="1"/>
      <p:bldP spid="14" grpId="0" animBg="1"/>
      <p:bldP spid="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7"/>
          <p:cNvSpPr txBox="1">
            <a:spLocks noChangeArrowheads="1"/>
          </p:cNvSpPr>
          <p:nvPr/>
        </p:nvSpPr>
        <p:spPr bwMode="auto">
          <a:xfrm>
            <a:off x="2128838" y="585788"/>
            <a:ext cx="579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單原子分子組成的理想氣體</a:t>
            </a:r>
          </a:p>
        </p:txBody>
      </p:sp>
      <p:pic>
        <p:nvPicPr>
          <p:cNvPr id="53251" name="Picture 8" descr="F19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5" t="-900" r="32961" b="91615"/>
          <a:stretch>
            <a:fillRect/>
          </a:stretch>
        </p:blipFill>
        <p:spPr bwMode="auto">
          <a:xfrm>
            <a:off x="5557838" y="1195388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21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6" b="74107"/>
          <a:stretch>
            <a:fillRect/>
          </a:stretch>
        </p:blipFill>
        <p:spPr bwMode="auto">
          <a:xfrm>
            <a:off x="5481638" y="2338388"/>
            <a:ext cx="1017587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4" descr="F19_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3" b="9872"/>
          <a:stretch>
            <a:fillRect/>
          </a:stretch>
        </p:blipFill>
        <p:spPr bwMode="auto">
          <a:xfrm>
            <a:off x="5562600" y="3352800"/>
            <a:ext cx="6286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7" name="Text Box 7"/>
          <p:cNvSpPr txBox="1">
            <a:spLocks noChangeArrowheads="1"/>
          </p:cNvSpPr>
          <p:nvPr/>
        </p:nvSpPr>
        <p:spPr bwMode="auto">
          <a:xfrm>
            <a:off x="2205038" y="1881188"/>
            <a:ext cx="579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雙原子分子組成的理想氣體</a:t>
            </a:r>
          </a:p>
        </p:txBody>
      </p:sp>
      <p:sp>
        <p:nvSpPr>
          <p:cNvPr id="53258" name="Text Box 7"/>
          <p:cNvSpPr txBox="1">
            <a:spLocks noChangeArrowheads="1"/>
          </p:cNvSpPr>
          <p:nvPr/>
        </p:nvSpPr>
        <p:spPr bwMode="auto">
          <a:xfrm>
            <a:off x="2290763" y="3070225"/>
            <a:ext cx="579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多原子分子組成的理想氣體</a:t>
            </a:r>
          </a:p>
        </p:txBody>
      </p:sp>
      <p:pic>
        <p:nvPicPr>
          <p:cNvPr id="53263" name="Picture 13" descr="D:\Dropbox\Documents\課程\YoungTextBook\Images\Chapter19\A_Images\B_Tables\19_01_Tab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8" y="4267200"/>
            <a:ext cx="53467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2344551" y="1115369"/>
                <a:ext cx="1066800" cy="63478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551" y="1115369"/>
                <a:ext cx="1066800" cy="63478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2310933" y="2338388"/>
                <a:ext cx="1066800" cy="6165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0933" y="2338388"/>
                <a:ext cx="1066800" cy="61651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2293004" y="3520973"/>
                <a:ext cx="1066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=3</m:t>
                      </m:r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004" y="3520973"/>
                <a:ext cx="1066800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4117322" y="1115369"/>
                <a:ext cx="1066800" cy="6165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322" y="1115369"/>
                <a:ext cx="1066800" cy="61651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4083704" y="2338388"/>
                <a:ext cx="1066800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7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3704" y="2338388"/>
                <a:ext cx="1066800" cy="60907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4065775" y="3520973"/>
                <a:ext cx="1066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=4</m:t>
                      </m:r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5775" y="3520973"/>
                <a:ext cx="1066800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2310933" y="163144"/>
                <a:ext cx="13716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0933" y="163144"/>
                <a:ext cx="1371600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7" grpId="0"/>
      <p:bldP spid="53258" grpId="0"/>
      <p:bldP spid="17" grpId="0" animBg="1"/>
      <p:bldP spid="18" grpId="0" animBg="1"/>
      <p:bldP spid="20" grpId="0" animBg="1"/>
      <p:bldP spid="2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5"/>
          <p:cNvSpPr txBox="1">
            <a:spLocks noChangeArrowheads="1"/>
          </p:cNvSpPr>
          <p:nvPr/>
        </p:nvSpPr>
        <p:spPr bwMode="auto">
          <a:xfrm>
            <a:off x="1600200" y="609600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預測二：定溫過程的吸放熱</a:t>
            </a:r>
          </a:p>
        </p:txBody>
      </p:sp>
      <p:sp>
        <p:nvSpPr>
          <p:cNvPr id="55299" name="Text Box 6"/>
          <p:cNvSpPr txBox="1">
            <a:spLocks noChangeArrowheads="1"/>
          </p:cNvSpPr>
          <p:nvPr/>
        </p:nvSpPr>
        <p:spPr bwMode="auto">
          <a:xfrm>
            <a:off x="1600200" y="1295400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</a:rPr>
              <a:t>T </a:t>
            </a:r>
            <a:r>
              <a:rPr lang="zh-TW" altLang="en-US" sz="1800"/>
              <a:t>是常數</a:t>
            </a:r>
          </a:p>
        </p:txBody>
      </p:sp>
      <p:sp>
        <p:nvSpPr>
          <p:cNvPr id="55302" name="Text Box 10"/>
          <p:cNvSpPr txBox="1">
            <a:spLocks noChangeArrowheads="1"/>
          </p:cNvSpPr>
          <p:nvPr/>
        </p:nvSpPr>
        <p:spPr bwMode="auto">
          <a:xfrm>
            <a:off x="3695700" y="18288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內能不變</a:t>
            </a:r>
          </a:p>
        </p:txBody>
      </p:sp>
      <p:pic>
        <p:nvPicPr>
          <p:cNvPr id="55306" name="Picture 11" descr="D:\Downloads\Data\Halliday8E-Figure-solution\Figure\CH19\afg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1000"/>
            <a:ext cx="2452688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2711452" y="1310363"/>
                <a:ext cx="2030877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𝑃𝑉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𝑛𝑅𝑇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zh-TW" altLang="en-US" i="1">
                          <a:latin typeface="Cambria Math"/>
                        </a:rPr>
                        <m:t>常數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1452" y="1310363"/>
                <a:ext cx="2030877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600200" y="1828800"/>
                <a:ext cx="2106706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828800"/>
                <a:ext cx="2106706" cy="369332"/>
              </a:xfrm>
              <a:prstGeom prst="rect">
                <a:avLst/>
              </a:prstGeom>
              <a:blipFill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607641" y="3044490"/>
                <a:ext cx="5515535" cy="987130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𝑛𝑅𝑇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𝑛𝑅𝑇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altLang="zh-TW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7641" y="3044490"/>
                <a:ext cx="5515535" cy="987130"/>
              </a:xfrm>
              <a:prstGeom prst="rect">
                <a:avLst/>
              </a:prstGeom>
              <a:blipFill>
                <a:blip r:embed="rId5"/>
                <a:stretch>
                  <a:fillRect t="-98701" r="-690" b="-1558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E3D45F6D-E1B6-C742-A526-3E51EC956AC4}"/>
                  </a:ext>
                </a:extLst>
              </p:cNvPr>
              <p:cNvSpPr txBox="1"/>
              <p:nvPr/>
            </p:nvSpPr>
            <p:spPr>
              <a:xfrm>
                <a:off x="1600200" y="2365525"/>
                <a:ext cx="987987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E3D45F6D-E1B6-C742-A526-3E51EC956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365525"/>
                <a:ext cx="987987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288473" y="381000"/>
                <a:ext cx="1519134" cy="940514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 smtClean="0">
                          <a:latin typeface="Cambria Math"/>
                        </a:rPr>
                        <m:t>?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473" y="381000"/>
                <a:ext cx="1519134" cy="94051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219200" y="5410200"/>
                <a:ext cx="4513928" cy="9405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sSup>
                                    <m:sSup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func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410200"/>
                <a:ext cx="4513928" cy="94051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295400" y="1828800"/>
                <a:ext cx="1533753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828800"/>
                <a:ext cx="1533753" cy="61824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1288473" y="1371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證明：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295400" y="2604012"/>
                <a:ext cx="1117357" cy="38164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2604012"/>
                <a:ext cx="1117357" cy="38164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743200" y="2604012"/>
                <a:ext cx="3657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對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zh-TW" altLang="en-US" dirty="0"/>
                  <a:t>微分並使用連鎖律：</a:t>
                </a: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2604012"/>
                <a:ext cx="3657600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333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295400" y="3200400"/>
                <a:ext cx="2858731" cy="657488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func>
                            </m:e>
                          </m:d>
                        </m:den>
                      </m:f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3200400"/>
                <a:ext cx="2858731" cy="65748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288473" y="4010288"/>
                <a:ext cx="3573927" cy="618246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𝑥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473" y="4010288"/>
                <a:ext cx="3573927" cy="61824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5943600" y="4010288"/>
                <a:ext cx="1533753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4010288"/>
                <a:ext cx="1533753" cy="61824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/>
          <p:cNvSpPr txBox="1"/>
          <p:nvPr/>
        </p:nvSpPr>
        <p:spPr>
          <a:xfrm>
            <a:off x="4862400" y="4114800"/>
            <a:ext cx="10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得證：</a:t>
            </a:r>
          </a:p>
        </p:txBody>
      </p:sp>
    </p:spTree>
    <p:extLst>
      <p:ext uri="{BB962C8B-B14F-4D97-AF65-F5344CB8AC3E}">
        <p14:creationId xmlns:p14="http://schemas.microsoft.com/office/powerpoint/2010/main" val="194045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8" grpId="0" animBg="1"/>
      <p:bldP spid="9" grpId="0" animBg="1"/>
      <p:bldP spid="10" grpId="0" animBg="1"/>
      <p:bldP spid="1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5"/>
          <p:cNvSpPr txBox="1">
            <a:spLocks noChangeArrowheads="1"/>
          </p:cNvSpPr>
          <p:nvPr/>
        </p:nvSpPr>
        <p:spPr bwMode="auto">
          <a:xfrm>
            <a:off x="1600200" y="609600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預測二：定溫過程的吸放熱</a:t>
            </a:r>
          </a:p>
        </p:txBody>
      </p:sp>
      <p:sp>
        <p:nvSpPr>
          <p:cNvPr id="55299" name="Text Box 6"/>
          <p:cNvSpPr txBox="1">
            <a:spLocks noChangeArrowheads="1"/>
          </p:cNvSpPr>
          <p:nvPr/>
        </p:nvSpPr>
        <p:spPr bwMode="auto">
          <a:xfrm>
            <a:off x="1600200" y="1295400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</a:rPr>
              <a:t>T </a:t>
            </a:r>
            <a:r>
              <a:rPr lang="zh-TW" altLang="en-US" sz="1800"/>
              <a:t>是常數</a:t>
            </a:r>
          </a:p>
        </p:txBody>
      </p:sp>
      <p:sp>
        <p:nvSpPr>
          <p:cNvPr id="55302" name="Text Box 10"/>
          <p:cNvSpPr txBox="1">
            <a:spLocks noChangeArrowheads="1"/>
          </p:cNvSpPr>
          <p:nvPr/>
        </p:nvSpPr>
        <p:spPr bwMode="auto">
          <a:xfrm>
            <a:off x="3695700" y="18288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內能不變</a:t>
            </a:r>
          </a:p>
        </p:txBody>
      </p:sp>
      <p:sp>
        <p:nvSpPr>
          <p:cNvPr id="55304" name="Text Box 12"/>
          <p:cNvSpPr txBox="1">
            <a:spLocks noChangeArrowheads="1"/>
          </p:cNvSpPr>
          <p:nvPr/>
        </p:nvSpPr>
        <p:spPr bwMode="auto">
          <a:xfrm>
            <a:off x="1524000" y="5715000"/>
            <a:ext cx="594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和固體液體非常不同，氣體溫度不變時亦可吸熱而不相變，</a:t>
            </a:r>
          </a:p>
        </p:txBody>
      </p:sp>
      <p:pic>
        <p:nvPicPr>
          <p:cNvPr id="55306" name="Picture 11" descr="D:\Downloads\Data\Halliday8E-Figure-solution\Figure\CH19\afg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1000"/>
            <a:ext cx="2452688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524000" y="6172200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dirty="0">
                <a:solidFill>
                  <a:srgbClr val="FF0000"/>
                </a:solidFill>
              </a:rPr>
              <a:t>所吸收熱量轉化為對外界做功。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2711452" y="1310363"/>
                <a:ext cx="2030877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𝑃𝑉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𝑛𝑅𝑇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zh-TW" altLang="en-US" i="1">
                          <a:latin typeface="Cambria Math"/>
                        </a:rPr>
                        <m:t>常數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1452" y="1310363"/>
                <a:ext cx="2030877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600200" y="1828800"/>
                <a:ext cx="2106706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828800"/>
                <a:ext cx="2106706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607641" y="3044490"/>
                <a:ext cx="5515535" cy="987130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𝑛𝑅𝑇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𝑛𝑅𝑇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altLang="zh-TW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7641" y="3044490"/>
                <a:ext cx="5515535" cy="987130"/>
              </a:xfrm>
              <a:prstGeom prst="rect">
                <a:avLst/>
              </a:prstGeom>
              <a:blipFill>
                <a:blip r:embed="rId5"/>
                <a:stretch>
                  <a:fillRect t="-98701" r="-690" b="-1558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600200" y="4868149"/>
                <a:ext cx="1883080" cy="7146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𝑛𝑅𝑇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4868149"/>
                <a:ext cx="1883080" cy="7146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E3D45F6D-E1B6-C742-A526-3E51EC956AC4}"/>
                  </a:ext>
                </a:extLst>
              </p:cNvPr>
              <p:cNvSpPr txBox="1"/>
              <p:nvPr/>
            </p:nvSpPr>
            <p:spPr>
              <a:xfrm>
                <a:off x="1600200" y="2365525"/>
                <a:ext cx="987987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E3D45F6D-E1B6-C742-A526-3E51EC956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365525"/>
                <a:ext cx="987987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858F7096-6B4B-CA4E-9455-6F2509F0722F}"/>
                  </a:ext>
                </a:extLst>
              </p:cNvPr>
              <p:cNvSpPr txBox="1"/>
              <p:nvPr/>
            </p:nvSpPr>
            <p:spPr>
              <a:xfrm>
                <a:off x="1607640" y="4090275"/>
                <a:ext cx="5515535" cy="665631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𝑛𝑅𝑇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i="0" smtClean="0">
                                          <a:latin typeface="Cambria Math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</m:func>
                                </m:e>
                              </m:d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</m:sSubSup>
                      <m:r>
                        <a:rPr lang="en-US" altLang="zh-TW" b="0" i="0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𝑛𝑅𝑇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𝑛𝑅𝑇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858F7096-6B4B-CA4E-9455-6F2509F07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7640" y="4090275"/>
                <a:ext cx="5515535" cy="665631"/>
              </a:xfrm>
              <a:prstGeom prst="rect">
                <a:avLst/>
              </a:prstGeom>
              <a:blipFill>
                <a:blip r:embed="rId8"/>
                <a:stretch>
                  <a:fillRect t="-116981" b="-1792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52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4" grpId="0"/>
      <p:bldP spid="2" grpId="0"/>
      <p:bldP spid="1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"/>
          <p:cNvSpPr txBox="1">
            <a:spLocks noChangeArrowheads="1"/>
          </p:cNvSpPr>
          <p:nvPr/>
        </p:nvSpPr>
        <p:spPr bwMode="auto">
          <a:xfrm>
            <a:off x="3605213" y="914400"/>
            <a:ext cx="2738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熱量是能量的一種形式。</a:t>
            </a:r>
          </a:p>
        </p:txBody>
      </p:sp>
      <p:sp>
        <p:nvSpPr>
          <p:cNvPr id="11267" name="Line 34"/>
          <p:cNvSpPr>
            <a:spLocks noChangeShapeType="1"/>
          </p:cNvSpPr>
          <p:nvPr/>
        </p:nvSpPr>
        <p:spPr bwMode="auto">
          <a:xfrm flipH="1">
            <a:off x="4214813" y="3352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68" name="Line 35"/>
          <p:cNvSpPr>
            <a:spLocks noChangeShapeType="1"/>
          </p:cNvSpPr>
          <p:nvPr/>
        </p:nvSpPr>
        <p:spPr bwMode="auto">
          <a:xfrm>
            <a:off x="4214813" y="4038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69" name="Line 36"/>
          <p:cNvSpPr>
            <a:spLocks noChangeShapeType="1"/>
          </p:cNvSpPr>
          <p:nvPr/>
        </p:nvSpPr>
        <p:spPr bwMode="auto">
          <a:xfrm flipV="1">
            <a:off x="4519613" y="3352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70" name="Rectangle 37"/>
          <p:cNvSpPr>
            <a:spLocks noChangeArrowheads="1"/>
          </p:cNvSpPr>
          <p:nvPr/>
        </p:nvSpPr>
        <p:spPr bwMode="auto">
          <a:xfrm>
            <a:off x="4214813" y="3733800"/>
            <a:ext cx="304800" cy="3048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271" name="Text Box 38"/>
              <p:cNvSpPr txBox="1">
                <a:spLocks noChangeArrowheads="1"/>
              </p:cNvSpPr>
              <p:nvPr/>
            </p:nvSpPr>
            <p:spPr bwMode="auto">
              <a:xfrm>
                <a:off x="4519613" y="3657600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𝐸</m:t>
                      </m:r>
                      <m:r>
                        <m:rPr>
                          <m:nor/>
                        </m:rPr>
                        <a:rPr lang="en-US" altLang="zh-TW" b="0" i="0" baseline="-25000" dirty="0" err="1">
                          <a:latin typeface="Cambria Math"/>
                        </a:rPr>
                        <m:t>int</m:t>
                      </m:r>
                      <m:r>
                        <a:rPr lang="en-US" altLang="zh-TW" b="0" i="1" baseline="-25000" dirty="0">
                          <a:latin typeface="Cambria Math"/>
                        </a:rPr>
                        <m:t> </m:t>
                      </m:r>
                      <m:r>
                        <a:rPr lang="en-US" altLang="zh-TW" b="0" i="1" baseline="-25000" dirty="0" err="1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>
          <p:sp>
            <p:nvSpPr>
              <p:cNvPr id="11271" name="Text 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9613" y="3657600"/>
                <a:ext cx="685800" cy="366713"/>
              </a:xfrm>
              <a:prstGeom prst="rect">
                <a:avLst/>
              </a:prstGeom>
              <a:blipFill>
                <a:blip r:embed="rId2"/>
                <a:stretch>
                  <a:fillRect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2" name="Line 39"/>
          <p:cNvSpPr>
            <a:spLocks noChangeShapeType="1"/>
          </p:cNvSpPr>
          <p:nvPr/>
        </p:nvSpPr>
        <p:spPr bwMode="auto">
          <a:xfrm flipH="1">
            <a:off x="7339013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73" name="Line 40"/>
          <p:cNvSpPr>
            <a:spLocks noChangeShapeType="1"/>
          </p:cNvSpPr>
          <p:nvPr/>
        </p:nvSpPr>
        <p:spPr bwMode="auto">
          <a:xfrm>
            <a:off x="7339013" y="4114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74" name="Line 41"/>
          <p:cNvSpPr>
            <a:spLocks noChangeShapeType="1"/>
          </p:cNvSpPr>
          <p:nvPr/>
        </p:nvSpPr>
        <p:spPr bwMode="auto">
          <a:xfrm flipV="1">
            <a:off x="7643813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75" name="Rectangle 42"/>
          <p:cNvSpPr>
            <a:spLocks noChangeArrowheads="1"/>
          </p:cNvSpPr>
          <p:nvPr/>
        </p:nvSpPr>
        <p:spPr bwMode="auto">
          <a:xfrm>
            <a:off x="7339013" y="3657600"/>
            <a:ext cx="304800" cy="4572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276" name="Text Box 43"/>
              <p:cNvSpPr txBox="1">
                <a:spLocks noChangeArrowheads="1"/>
              </p:cNvSpPr>
              <p:nvPr/>
            </p:nvSpPr>
            <p:spPr bwMode="auto">
              <a:xfrm>
                <a:off x="7643813" y="3733800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𝐸</m:t>
                      </m:r>
                      <m:r>
                        <m:rPr>
                          <m:sty m:val="p"/>
                        </m:rPr>
                        <a:rPr lang="en-US" altLang="zh-TW" b="0" i="0" baseline="-25000" dirty="0" err="1">
                          <a:latin typeface="Cambria Math"/>
                        </a:rPr>
                        <m:t>int</m:t>
                      </m:r>
                      <m:r>
                        <a:rPr lang="en-US" altLang="zh-TW" b="0" i="1" baseline="-25000" dirty="0">
                          <a:latin typeface="Cambria Math"/>
                        </a:rPr>
                        <m:t> </m:t>
                      </m:r>
                      <m:r>
                        <a:rPr lang="en-US" altLang="zh-TW" b="0" i="1" baseline="-25000" dirty="0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>
          <p:sp>
            <p:nvSpPr>
              <p:cNvPr id="11276" name="Text 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43813" y="3733800"/>
                <a:ext cx="685800" cy="366713"/>
              </a:xfrm>
              <a:prstGeom prst="rect">
                <a:avLst/>
              </a:prstGeom>
              <a:blipFill>
                <a:blip r:embed="rId3"/>
                <a:stretch>
                  <a:fillRect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8" name="AutoShape 48"/>
          <p:cNvSpPr>
            <a:spLocks noChangeArrowheads="1"/>
          </p:cNvSpPr>
          <p:nvPr/>
        </p:nvSpPr>
        <p:spPr bwMode="auto">
          <a:xfrm>
            <a:off x="4748213" y="2209800"/>
            <a:ext cx="381000" cy="838200"/>
          </a:xfrm>
          <a:prstGeom prst="downArrow">
            <a:avLst>
              <a:gd name="adj1" fmla="val 50000"/>
              <a:gd name="adj2" fmla="val 5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280" name="Line 50"/>
          <p:cNvSpPr>
            <a:spLocks noChangeShapeType="1"/>
          </p:cNvSpPr>
          <p:nvPr/>
        </p:nvSpPr>
        <p:spPr bwMode="auto">
          <a:xfrm>
            <a:off x="5434013" y="38862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45" name="文字方塊 28"/>
          <p:cNvSpPr txBox="1">
            <a:spLocks noChangeArrowheads="1"/>
          </p:cNvSpPr>
          <p:nvPr/>
        </p:nvSpPr>
        <p:spPr bwMode="auto">
          <a:xfrm>
            <a:off x="2771775" y="5395913"/>
            <a:ext cx="2000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功可以產生熱！</a:t>
            </a:r>
          </a:p>
        </p:txBody>
      </p:sp>
      <p:sp>
        <p:nvSpPr>
          <p:cNvPr id="52246" name="文字方塊 29"/>
          <p:cNvSpPr txBox="1">
            <a:spLocks noChangeArrowheads="1"/>
          </p:cNvSpPr>
          <p:nvPr/>
        </p:nvSpPr>
        <p:spPr bwMode="auto">
          <a:xfrm>
            <a:off x="6343650" y="5395913"/>
            <a:ext cx="1643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>
                <a:solidFill>
                  <a:srgbClr val="FF0000"/>
                </a:solidFill>
              </a:rPr>
              <a:t>熱亦可產生功</a:t>
            </a:r>
            <a:r>
              <a:rPr lang="zh-TW" altLang="en-US"/>
              <a:t>！</a:t>
            </a:r>
          </a:p>
        </p:txBody>
      </p:sp>
      <p:sp>
        <p:nvSpPr>
          <p:cNvPr id="11286" name="AutoShape 48"/>
          <p:cNvSpPr>
            <a:spLocks noChangeArrowheads="1"/>
          </p:cNvSpPr>
          <p:nvPr/>
        </p:nvSpPr>
        <p:spPr bwMode="auto">
          <a:xfrm flipV="1">
            <a:off x="3786188" y="2197100"/>
            <a:ext cx="381000" cy="800100"/>
          </a:xfrm>
          <a:prstGeom prst="downArrow">
            <a:avLst>
              <a:gd name="adj1" fmla="val 50000"/>
              <a:gd name="adj2" fmla="val 5496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5" name="弧形箭號 (上彎) 24"/>
          <p:cNvSpPr/>
          <p:nvPr/>
        </p:nvSpPr>
        <p:spPr>
          <a:xfrm>
            <a:off x="3605213" y="2895600"/>
            <a:ext cx="1752600" cy="685800"/>
          </a:xfrm>
          <a:prstGeom prst="curved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弧形箭號 (下彎) 25"/>
          <p:cNvSpPr/>
          <p:nvPr/>
        </p:nvSpPr>
        <p:spPr>
          <a:xfrm flipH="1" flipV="1">
            <a:off x="3452813" y="1981200"/>
            <a:ext cx="1981200" cy="685800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文字方塊 26"/>
              <p:cNvSpPr txBox="1"/>
              <p:nvPr/>
            </p:nvSpPr>
            <p:spPr>
              <a:xfrm>
                <a:off x="3694570" y="4525888"/>
                <a:ext cx="172207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570" y="4525888"/>
                <a:ext cx="1722074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文字方塊 27"/>
              <p:cNvSpPr txBox="1"/>
              <p:nvPr/>
            </p:nvSpPr>
            <p:spPr>
              <a:xfrm>
                <a:off x="3421437" y="1501552"/>
                <a:ext cx="38100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1437" y="1501552"/>
                <a:ext cx="3810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文字方塊 28"/>
              <p:cNvSpPr txBox="1"/>
              <p:nvPr/>
            </p:nvSpPr>
            <p:spPr>
              <a:xfrm>
                <a:off x="5159739" y="1501552"/>
                <a:ext cx="350474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9739" y="1501552"/>
                <a:ext cx="350474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1547664" y="5396468"/>
                <a:ext cx="936104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5396468"/>
                <a:ext cx="936104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5292080" y="5395913"/>
                <a:ext cx="936104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i="1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5395913"/>
                <a:ext cx="936104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46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_02_Figure.jpg">
            <a:extLst>
              <a:ext uri="{FF2B5EF4-FFF2-40B4-BE49-F238E27FC236}">
                <a16:creationId xmlns:a16="http://schemas.microsoft.com/office/drawing/2014/main" id="{7495155D-B60C-001D-5695-D422B7BB4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7" t="-327" r="16505" b="33678"/>
          <a:stretch/>
        </p:blipFill>
        <p:spPr>
          <a:xfrm>
            <a:off x="1116167" y="1089678"/>
            <a:ext cx="2425959" cy="2286000"/>
          </a:xfrm>
          <a:prstGeom prst="rect">
            <a:avLst/>
          </a:prstGeom>
        </p:spPr>
      </p:pic>
      <p:pic>
        <p:nvPicPr>
          <p:cNvPr id="3" name="Picture 2" descr="12_03_Figure.jpg">
            <a:extLst>
              <a:ext uri="{FF2B5EF4-FFF2-40B4-BE49-F238E27FC236}">
                <a16:creationId xmlns:a16="http://schemas.microsoft.com/office/drawing/2014/main" id="{CB263F34-2E1A-8986-CB74-F605E6B6A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9" b="10849"/>
          <a:stretch/>
        </p:blipFill>
        <p:spPr>
          <a:xfrm>
            <a:off x="1116167" y="3523487"/>
            <a:ext cx="2792569" cy="21336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BB854B9-378D-2323-04A1-6D73E44514F0}"/>
                  </a:ext>
                </a:extLst>
              </p:cNvPr>
              <p:cNvSpPr txBox="1"/>
              <p:nvPr/>
            </p:nvSpPr>
            <p:spPr>
              <a:xfrm>
                <a:off x="1116166" y="6167012"/>
                <a:ext cx="79516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液體內每一點的壓力有一個統一的數值！但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 err="1"/>
                  <a:t>隨為深度增加，以抵消重力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BB854B9-378D-2323-04A1-6D73E4451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166" y="6167012"/>
                <a:ext cx="7951634" cy="369332"/>
              </a:xfrm>
              <a:prstGeom prst="rect">
                <a:avLst/>
              </a:prstGeom>
              <a:blipFill>
                <a:blip r:embed="rId4"/>
                <a:stretch>
                  <a:fillRect l="-478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12_04_Figure.jpg">
            <a:extLst>
              <a:ext uri="{FF2B5EF4-FFF2-40B4-BE49-F238E27FC236}">
                <a16:creationId xmlns:a16="http://schemas.microsoft.com/office/drawing/2014/main" id="{27076C7E-18F8-C457-352F-E4DB133D5C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73"/>
          <a:stretch/>
        </p:blipFill>
        <p:spPr>
          <a:xfrm>
            <a:off x="4572000" y="990600"/>
            <a:ext cx="2319987" cy="21105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0FFE31-2F8A-5847-333F-40A1587E1C4C}"/>
              </a:ext>
            </a:extLst>
          </p:cNvPr>
          <p:cNvSpPr txBox="1"/>
          <p:nvPr/>
        </p:nvSpPr>
        <p:spPr>
          <a:xfrm>
            <a:off x="1028700" y="273071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液體形狀可以改變，要將液體限制在一個固定空間，器壁須要施力</a:t>
            </a:r>
            <a:r>
              <a:rPr lang="en-US" dirty="0"/>
              <a:t>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C46D5D-787F-E961-6CA8-9CA8C3D7D899}"/>
              </a:ext>
            </a:extLst>
          </p:cNvPr>
          <p:cNvSpPr txBox="1"/>
          <p:nvPr/>
        </p:nvSpPr>
        <p:spPr>
          <a:xfrm>
            <a:off x="1028700" y="642403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若假想將一平面置於液體內，也會受力，只是前後洽抵消</a:t>
            </a:r>
            <a:r>
              <a:rPr lang="en-US" dirty="0"/>
              <a:t>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62AB2C-89B7-E430-23AC-B16B3ADBC1FC}"/>
              </a:ext>
            </a:extLst>
          </p:cNvPr>
          <p:cNvSpPr txBox="1"/>
          <p:nvPr/>
        </p:nvSpPr>
        <p:spPr>
          <a:xfrm>
            <a:off x="1116167" y="5735031"/>
            <a:ext cx="7075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此力大小與面積成正比，比例常數是定值，若定義比例常數為壓力</a:t>
            </a:r>
            <a:r>
              <a:rPr lang="en-US" dirty="0"/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25EA45F-EA0D-792D-9E61-175DDE936B89}"/>
                  </a:ext>
                </a:extLst>
              </p:cNvPr>
              <p:cNvSpPr txBox="1"/>
              <p:nvPr/>
            </p:nvSpPr>
            <p:spPr>
              <a:xfrm>
                <a:off x="8030655" y="5557935"/>
                <a:ext cx="914400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25EA45F-EA0D-792D-9E61-175DDE936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655" y="5557935"/>
                <a:ext cx="914400" cy="609077"/>
              </a:xfrm>
              <a:prstGeom prst="rect">
                <a:avLst/>
              </a:prstGeom>
              <a:blipFill>
                <a:blip r:embed="rId6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12_04_Figure.jpg">
            <a:extLst>
              <a:ext uri="{FF2B5EF4-FFF2-40B4-BE49-F238E27FC236}">
                <a16:creationId xmlns:a16="http://schemas.microsoft.com/office/drawing/2014/main" id="{2050B2D2-E093-A884-24C4-BC8EC255DD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78"/>
          <a:stretch/>
        </p:blipFill>
        <p:spPr>
          <a:xfrm>
            <a:off x="4591815" y="3538780"/>
            <a:ext cx="2319987" cy="213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1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www.royaljetway.com.tw/new/upload/505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715" y="1125191"/>
            <a:ext cx="2820193" cy="211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文字方塊 4"/>
          <p:cNvSpPr txBox="1">
            <a:spLocks noChangeArrowheads="1"/>
          </p:cNvSpPr>
          <p:nvPr/>
        </p:nvSpPr>
        <p:spPr bwMode="auto">
          <a:xfrm>
            <a:off x="1295400" y="3427887"/>
            <a:ext cx="428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容易取得的熱可以轉化為有用的功！</a:t>
            </a:r>
          </a:p>
        </p:txBody>
      </p:sp>
      <p:sp>
        <p:nvSpPr>
          <p:cNvPr id="12294" name="文字方塊 5"/>
          <p:cNvSpPr txBox="1">
            <a:spLocks noChangeArrowheads="1"/>
          </p:cNvSpPr>
          <p:nvPr/>
        </p:nvSpPr>
        <p:spPr bwMode="auto">
          <a:xfrm>
            <a:off x="5272845" y="3360614"/>
            <a:ext cx="3643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蒸汽機，引擎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Engine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向右箭號 6"/>
          <p:cNvSpPr/>
          <p:nvPr/>
        </p:nvSpPr>
        <p:spPr>
          <a:xfrm>
            <a:off x="4426905" y="2450263"/>
            <a:ext cx="642937" cy="50006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92" y="1083220"/>
            <a:ext cx="3299412" cy="21837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字方塊 8"/>
              <p:cNvSpPr txBox="1"/>
              <p:nvPr/>
            </p:nvSpPr>
            <p:spPr>
              <a:xfrm>
                <a:off x="4280321" y="562597"/>
                <a:ext cx="936104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i="1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0321" y="562597"/>
                <a:ext cx="936104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5" descr="F20_07">
            <a:extLst>
              <a:ext uri="{FF2B5EF4-FFF2-40B4-BE49-F238E27FC236}">
                <a16:creationId xmlns:a16="http://schemas.microsoft.com/office/drawing/2014/main" id="{087E7CD8-3E3D-1467-D735-4B668D9E4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68"/>
          <a:stretch>
            <a:fillRect/>
          </a:stretch>
        </p:blipFill>
        <p:spPr bwMode="auto">
          <a:xfrm>
            <a:off x="4213069" y="3911934"/>
            <a:ext cx="1713546" cy="254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http://sklingam.wikispaces.com/file/view/06_french_revolution.jpg/35076001/06_french_revolu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25" y="1268264"/>
            <a:ext cx="3412476" cy="388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 descr="http://history-world.org/industri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25" y="2492896"/>
            <a:ext cx="33845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文字方塊 3"/>
          <p:cNvSpPr txBox="1">
            <a:spLocks noChangeArrowheads="1"/>
          </p:cNvSpPr>
          <p:nvPr/>
        </p:nvSpPr>
        <p:spPr bwMode="auto">
          <a:xfrm>
            <a:off x="1116541" y="237524"/>
            <a:ext cx="525565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TW" altLang="en-US" dirty="0"/>
              <a:t>自然提供了無數可燃的物質，也因此提供了我們，在任何時刻任何地點，產生巨大動力的方法！</a:t>
            </a:r>
          </a:p>
        </p:txBody>
      </p:sp>
      <p:sp>
        <p:nvSpPr>
          <p:cNvPr id="24581" name="文字方塊 4"/>
          <p:cNvSpPr txBox="1">
            <a:spLocks noChangeArrowheads="1"/>
          </p:cNvSpPr>
          <p:nvPr/>
        </p:nvSpPr>
        <p:spPr bwMode="auto">
          <a:xfrm>
            <a:off x="1116541" y="5266254"/>
            <a:ext cx="514865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TW" altLang="en-US" dirty="0"/>
              <a:t>引擎的研究有趣而且日益重要，用途持續增加，我相信未來必將對文明產生革命性的影響。  </a:t>
            </a:r>
            <a:endParaRPr lang="en-US" altLang="zh-TW" dirty="0"/>
          </a:p>
          <a:p>
            <a:pPr algn="r" eaLnBrk="1" hangingPunct="1">
              <a:lnSpc>
                <a:spcPct val="150000"/>
              </a:lnSpc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Carnot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9" descr="200px-Sadi_Carnot">
            <a:extLst>
              <a:ext uri="{FF2B5EF4-FFF2-40B4-BE49-F238E27FC236}">
                <a16:creationId xmlns:a16="http://schemas.microsoft.com/office/drawing/2014/main" id="{573FACC9-6993-B145-A8EE-F5B7D7E6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85775"/>
            <a:ext cx="1513267" cy="195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91DB97-F6E3-8E49-A06F-EAD42380A966}"/>
              </a:ext>
            </a:extLst>
          </p:cNvPr>
          <p:cNvSpPr/>
          <p:nvPr/>
        </p:nvSpPr>
        <p:spPr>
          <a:xfrm>
            <a:off x="6019800" y="1676400"/>
            <a:ext cx="2590800" cy="350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7CC360E-16BE-C84B-B40C-B852E5AA8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676400"/>
            <a:ext cx="2009132" cy="3503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75796A-13D2-8042-ADA0-5C3FBF0F13EB}"/>
              </a:ext>
            </a:extLst>
          </p:cNvPr>
          <p:cNvSpPr txBox="1"/>
          <p:nvPr/>
        </p:nvSpPr>
        <p:spPr>
          <a:xfrm>
            <a:off x="2530164" y="990600"/>
            <a:ext cx="373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Crankcase scavenged 2-stroke engine</a:t>
            </a:r>
          </a:p>
        </p:txBody>
      </p:sp>
      <p:pic>
        <p:nvPicPr>
          <p:cNvPr id="84994" name="Picture 2" descr="thumb image">
            <a:extLst>
              <a:ext uri="{FF2B5EF4-FFF2-40B4-BE49-F238E27FC236}">
                <a16:creationId xmlns:a16="http://schemas.microsoft.com/office/drawing/2014/main" id="{08E1A9CE-461D-244F-B5A1-51C03CD5C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77134"/>
            <a:ext cx="2240928" cy="350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6" name="Picture 4">
            <a:extLst>
              <a:ext uri="{FF2B5EF4-FFF2-40B4-BE49-F238E27FC236}">
                <a16:creationId xmlns:a16="http://schemas.microsoft.com/office/drawing/2014/main" id="{27AAB790-6375-2C4F-9849-215032DB3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18826"/>
            <a:ext cx="2578112" cy="34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9782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4"/>
          <p:cNvSpPr txBox="1">
            <a:spLocks noChangeArrowheads="1"/>
          </p:cNvSpPr>
          <p:nvPr/>
        </p:nvSpPr>
        <p:spPr bwMode="auto">
          <a:xfrm>
            <a:off x="1295400" y="1143000"/>
            <a:ext cx="426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預測三：絕熱過程 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</a:rPr>
              <a:t>Adiabatic Process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324" name="Text Box 6"/>
              <p:cNvSpPr txBox="1">
                <a:spLocks noChangeArrowheads="1"/>
              </p:cNvSpPr>
              <p:nvPr/>
            </p:nvSpPr>
            <p:spPr bwMode="auto">
              <a:xfrm>
                <a:off x="2209800" y="1567934"/>
                <a:ext cx="33528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絕熱過程中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𝑃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cs typeface="Times New Roman" pitchFamily="18" charset="0"/>
                  </a:rPr>
                  <a:t>和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cs typeface="Times New Roman" pitchFamily="18" charset="0"/>
                  </a:rPr>
                  <a:t>的關係為何？</a:t>
                </a:r>
              </a:p>
            </p:txBody>
          </p:sp>
        </mc:Choice>
        <mc:Fallback xmlns="">
          <p:sp>
            <p:nvSpPr>
              <p:cNvPr id="56324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9800" y="1567934"/>
                <a:ext cx="3352800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1636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325" name="Picture 17" descr="F19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55" b="22765"/>
          <a:stretch>
            <a:fillRect/>
          </a:stretch>
        </p:blipFill>
        <p:spPr bwMode="auto">
          <a:xfrm>
            <a:off x="5683827" y="566016"/>
            <a:ext cx="289560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13" descr="D:\Dropbox\Documents\課程\YoungTextBook\Images\Chapter19\A_Images\A_Figures_and_Photos\19_14_Fig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0400"/>
            <a:ext cx="3733800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4" descr="絕熱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93" b="69379"/>
          <a:stretch>
            <a:fillRect/>
          </a:stretch>
        </p:blipFill>
        <p:spPr bwMode="auto">
          <a:xfrm>
            <a:off x="990600" y="2819400"/>
            <a:ext cx="3711575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369185" y="1567934"/>
                <a:ext cx="84061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185" y="1567934"/>
                <a:ext cx="840615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4"/>
          <p:cNvSpPr txBox="1">
            <a:spLocks noChangeArrowheads="1"/>
          </p:cNvSpPr>
          <p:nvPr/>
        </p:nvSpPr>
        <p:spPr bwMode="auto">
          <a:xfrm>
            <a:off x="1468456" y="238811"/>
            <a:ext cx="3733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000" dirty="0">
                <a:solidFill>
                  <a:srgbClr val="FF0000"/>
                </a:solidFill>
              </a:rPr>
              <a:t>絕熱過程  </a:t>
            </a:r>
            <a:r>
              <a:rPr lang="en-US" altLang="zh-TW" sz="2000" dirty="0">
                <a:solidFill>
                  <a:srgbClr val="FF0000"/>
                </a:solidFill>
                <a:latin typeface="Times New Roman" pitchFamily="18" charset="0"/>
              </a:rPr>
              <a:t>Adiabatic Process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348" name="Text Box 6"/>
              <p:cNvSpPr txBox="1">
                <a:spLocks noChangeArrowheads="1"/>
              </p:cNvSpPr>
              <p:nvPr/>
            </p:nvSpPr>
            <p:spPr bwMode="auto">
              <a:xfrm>
                <a:off x="1449775" y="811503"/>
                <a:ext cx="569421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若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𝑄</m:t>
                    </m:r>
                    <m:r>
                      <a:rPr lang="en-US" altLang="zh-TW" sz="1800" b="0" i="1" dirty="0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𝑃</m:t>
                    </m:r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  <a:cs typeface="Times New Roman" pitchFamily="18" charset="0"/>
                  </a:rPr>
                  <a:t>和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  <a:cs typeface="Times New Roman" pitchFamily="18" charset="0"/>
                  </a:rPr>
                  <a:t>的關係為何？根據第一定律：</a:t>
                </a:r>
              </a:p>
            </p:txBody>
          </p:sp>
        </mc:Choice>
        <mc:Fallback xmlns="">
          <p:sp>
            <p:nvSpPr>
              <p:cNvPr id="57348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9775" y="811503"/>
                <a:ext cx="5694218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964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802" name="Text Box 8"/>
          <p:cNvSpPr txBox="1">
            <a:spLocks noChangeArrowheads="1"/>
          </p:cNvSpPr>
          <p:nvPr/>
        </p:nvSpPr>
        <p:spPr bwMode="auto">
          <a:xfrm>
            <a:off x="1449775" y="2135078"/>
            <a:ext cx="292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考慮一</a:t>
            </a:r>
            <a:r>
              <a:rPr lang="zh-TW" altLang="en-US" sz="1800" dirty="0">
                <a:solidFill>
                  <a:srgbClr val="FF0000"/>
                </a:solidFill>
              </a:rPr>
              <a:t>無限小</a:t>
            </a:r>
            <a:r>
              <a:rPr lang="zh-TW" altLang="en-US" sz="1800" dirty="0"/>
              <a:t>的絕熱過程：</a:t>
            </a:r>
          </a:p>
        </p:txBody>
      </p:sp>
      <p:pic>
        <p:nvPicPr>
          <p:cNvPr id="57355" name="Picture 17" descr="F19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55" b="22765"/>
          <a:stretch>
            <a:fillRect/>
          </a:stretch>
        </p:blipFill>
        <p:spPr bwMode="auto">
          <a:xfrm>
            <a:off x="5414399" y="3695151"/>
            <a:ext cx="2891401" cy="26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356" name="文字方塊 11"/>
              <p:cNvSpPr txBox="1">
                <a:spLocks noChangeArrowheads="1"/>
              </p:cNvSpPr>
              <p:nvPr/>
            </p:nvSpPr>
            <p:spPr bwMode="auto">
              <a:xfrm>
                <a:off x="1449775" y="1686530"/>
                <a:ext cx="4572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策略：將此條件寫成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0" dirty="0" smtClean="0">
                        <a:latin typeface="Cambria Math"/>
                        <a:cs typeface="Times New Roman" pitchFamily="18" charset="0"/>
                      </a:rPr>
                      <m:t>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𝑃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l-GR" altLang="zh-TW" sz="1800" i="0" dirty="0">
                        <a:latin typeface="Cambria Math"/>
                        <a:cs typeface="Times New Roman" pitchFamily="18" charset="0"/>
                      </a:rPr>
                      <m:t>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𝑉</m:t>
                    </m:r>
                    <m:r>
                      <a:rPr lang="zh-TW" altLang="en-US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的關係。</a:t>
                </a:r>
              </a:p>
            </p:txBody>
          </p:sp>
        </mc:Choice>
        <mc:Fallback xmlns="">
          <p:sp>
            <p:nvSpPr>
              <p:cNvPr id="57356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9775" y="1686530"/>
                <a:ext cx="4572000" cy="369332"/>
              </a:xfrm>
              <a:prstGeom prst="rect">
                <a:avLst/>
              </a:prstGeom>
              <a:blipFill>
                <a:blip r:embed="rId4"/>
                <a:stretch>
                  <a:fillRect l="-1108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543293" y="1229411"/>
                <a:ext cx="1447799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293" y="1229411"/>
                <a:ext cx="1447799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487263" y="2601011"/>
                <a:ext cx="4724400" cy="564835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𝑃𝑉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𝑅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</m:d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263" y="2601011"/>
                <a:ext cx="4724400" cy="56483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505193" y="4169776"/>
                <a:ext cx="2743200" cy="564835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𝑅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193" y="4169776"/>
                <a:ext cx="2743200" cy="56483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493987" y="3286811"/>
                <a:ext cx="121920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987" y="3286811"/>
                <a:ext cx="1219200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493987" y="4855576"/>
                <a:ext cx="2971800" cy="582147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𝑅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+1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𝑃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𝑅</m:t>
                              </m:r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𝑃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987" y="4855576"/>
                <a:ext cx="2971800" cy="58214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487263" y="5579224"/>
                <a:ext cx="1866900" cy="714683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263" y="5579224"/>
                <a:ext cx="1866900" cy="714683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505192" y="3744011"/>
                <a:ext cx="39092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將以上關係代入第一定律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int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=−</m:t>
                    </m:r>
                    <m:r>
                      <a:rPr lang="en-US" altLang="zh-TW" i="1">
                        <a:latin typeface="Cambria Math"/>
                      </a:rPr>
                      <m:t>𝑊</m:t>
                    </m:r>
                  </m:oMath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192" y="3744011"/>
                <a:ext cx="3909207" cy="369332"/>
              </a:xfrm>
              <a:prstGeom prst="rect">
                <a:avLst/>
              </a:prstGeom>
              <a:blipFill>
                <a:blip r:embed="rId11"/>
                <a:stretch>
                  <a:fillRect l="-1299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1">
                <a:extLst>
                  <a:ext uri="{FF2B5EF4-FFF2-40B4-BE49-F238E27FC236}">
                    <a16:creationId xmlns:a16="http://schemas.microsoft.com/office/drawing/2014/main" id="{9DA3879B-244E-E94D-87D6-A87919BD3C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9558" y="6342055"/>
                <a:ext cx="4572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得到了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0" dirty="0" smtClean="0">
                        <a:latin typeface="Cambria Math"/>
                        <a:cs typeface="Times New Roman" pitchFamily="18" charset="0"/>
                      </a:rPr>
                      <m:t>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𝑃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l-GR" altLang="zh-TW" sz="1800" i="0" dirty="0">
                        <a:latin typeface="Cambria Math"/>
                        <a:cs typeface="Times New Roman" pitchFamily="18" charset="0"/>
                      </a:rPr>
                      <m:t>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的關係。</a:t>
                </a:r>
              </a:p>
            </p:txBody>
          </p:sp>
        </mc:Choice>
        <mc:Fallback xmlns="">
          <p:sp>
            <p:nvSpPr>
              <p:cNvPr id="19" name="文字方塊 11">
                <a:extLst>
                  <a:ext uri="{FF2B5EF4-FFF2-40B4-BE49-F238E27FC236}">
                    <a16:creationId xmlns:a16="http://schemas.microsoft.com/office/drawing/2014/main" id="{9DA3879B-244E-E94D-87D6-A87919BD3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9558" y="6342055"/>
                <a:ext cx="4572000" cy="369332"/>
              </a:xfrm>
              <a:prstGeom prst="rect">
                <a:avLst/>
              </a:prstGeom>
              <a:blipFill>
                <a:blip r:embed="rId12"/>
                <a:stretch>
                  <a:fillRect l="-831" t="-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0288FEEE-C9EE-734F-ACB0-BAAB0730DBC8}"/>
                  </a:ext>
                </a:extLst>
              </p:cNvPr>
              <p:cNvSpPr txBox="1"/>
              <p:nvPr/>
            </p:nvSpPr>
            <p:spPr>
              <a:xfrm>
                <a:off x="4106558" y="2132459"/>
                <a:ext cx="5037442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𝑃𝑉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𝑃𝑉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</m:d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0288FEEE-C9EE-734F-ACB0-BAAB0730D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558" y="2132459"/>
                <a:ext cx="5037442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3" grpId="0"/>
      <p:bldP spid="19" grpId="0"/>
      <p:bldP spid="20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796636" y="242177"/>
            <a:ext cx="3733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絕熱過程 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</a:rPr>
              <a:t>Adiabatic Process</a:t>
            </a:r>
          </a:p>
        </p:txBody>
      </p:sp>
      <p:sp>
        <p:nvSpPr>
          <p:cNvPr id="58371" name="Text Box 6"/>
          <p:cNvSpPr txBox="1">
            <a:spLocks noChangeArrowheads="1"/>
          </p:cNvSpPr>
          <p:nvPr/>
        </p:nvSpPr>
        <p:spPr bwMode="auto">
          <a:xfrm>
            <a:off x="796636" y="646715"/>
            <a:ext cx="80329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將許多無限小的絕熱過程組成一</a:t>
            </a:r>
            <a:r>
              <a:rPr lang="zh-TW" altLang="en-US" sz="1800" dirty="0">
                <a:solidFill>
                  <a:srgbClr val="FF0000"/>
                </a:solidFill>
              </a:rPr>
              <a:t>有限</a:t>
            </a:r>
            <a:r>
              <a:rPr lang="zh-TW" altLang="en-US" sz="1800" dirty="0"/>
              <a:t>的絕熱過程，並將此式對整個過程加總：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3342986" y="6193440"/>
                <a:ext cx="26670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絕熱過程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𝑃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e>
                      <m:sup>
                        <m:r>
                          <a:rPr lang="zh-TW" altLang="en-US" i="1" smtClean="0">
                            <a:latin typeface="Cambria Math"/>
                          </a:rPr>
                          <m:t>𝛾</m:t>
                        </m:r>
                      </m:sup>
                    </m:sSup>
                  </m:oMath>
                </a14:m>
                <a:r>
                  <a:rPr lang="zh-TW" altLang="en-US" dirty="0"/>
                  <a:t>是一個常數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986" y="6193440"/>
                <a:ext cx="2667000" cy="369332"/>
              </a:xfrm>
              <a:prstGeom prst="rect">
                <a:avLst/>
              </a:prstGeom>
              <a:blipFill>
                <a:blip r:embed="rId2"/>
                <a:stretch>
                  <a:fillRect l="-1422" t="-6667" r="-1422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5181600" y="1071582"/>
                <a:ext cx="1866900" cy="659668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1071582"/>
                <a:ext cx="1866900" cy="6596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883024" y="1073753"/>
                <a:ext cx="2317376" cy="782074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zh-TW" altLang="en-US" i="1">
                              <a:latin typeface="Cambria Math"/>
                            </a:rPr>
                            <m:t>𝛾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024" y="1073753"/>
                <a:ext cx="2317376" cy="782074"/>
              </a:xfrm>
              <a:prstGeom prst="rect">
                <a:avLst/>
              </a:prstGeom>
              <a:blipFill>
                <a:blip r:embed="rId4"/>
                <a:stretch>
                  <a:fillRect l="-30435" t="-119355" r="-1630" b="-16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857148" y="1926240"/>
                <a:ext cx="2485838" cy="1011495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/>
                        </a:rPr>
                        <m:t>𝛾</m:t>
                      </m:r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𝑑𝑉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=−</m:t>
                          </m:r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𝑓</m:t>
                                  </m:r>
                                </m:sub>
                              </m:sSub>
                            </m:sup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148" y="1926240"/>
                <a:ext cx="2485838" cy="1011495"/>
              </a:xfrm>
              <a:prstGeom prst="rect">
                <a:avLst/>
              </a:prstGeom>
              <a:blipFill>
                <a:blip r:embed="rId5"/>
                <a:stretch>
                  <a:fillRect l="-26396" t="-93827" r="-5076" b="-145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857149" y="3069240"/>
                <a:ext cx="2571852" cy="633443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/>
                        </a:rPr>
                        <m:t>𝛾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i="0" smtClean="0">
                                          <a:latin typeface="Cambria Math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</m:func>
                                </m:e>
                              </m:d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</m:sSubSup>
                      <m:r>
                        <a:rPr lang="en-US" altLang="zh-TW" b="0" i="0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𝑃</m:t>
                                      </m:r>
                                    </m:e>
                                  </m:func>
                                </m:e>
                              </m:d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149" y="3069240"/>
                <a:ext cx="2571852" cy="633443"/>
              </a:xfrm>
              <a:prstGeom prst="rect">
                <a:avLst/>
              </a:prstGeom>
              <a:blipFill>
                <a:blip r:embed="rId6"/>
                <a:stretch>
                  <a:fillRect t="-125490" r="-14216" b="-18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5198918" y="1855827"/>
                <a:ext cx="886113" cy="613566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𝛾</m:t>
                      </m:r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8918" y="1855827"/>
                <a:ext cx="886113" cy="6135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868354" y="3907440"/>
                <a:ext cx="3453381" cy="411331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/>
                        </a:rPr>
                        <m:t>𝛾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354" y="3907440"/>
                <a:ext cx="3453381" cy="411331"/>
              </a:xfrm>
              <a:prstGeom prst="rect">
                <a:avLst/>
              </a:prstGeom>
              <a:blipFill>
                <a:blip r:embed="rId8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857148" y="4440840"/>
                <a:ext cx="3464587" cy="72058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zh-TW" altLang="en-US" i="1">
                              <a:latin typeface="Cambria Math"/>
                            </a:rPr>
                            <m:t>𝛾</m:t>
                          </m:r>
                          <m:r>
                            <a:rPr lang="zh-TW" altLang="en-US" i="1" smtClean="0">
                              <a:latin typeface="Cambria Math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148" y="4440840"/>
                <a:ext cx="3464587" cy="720582"/>
              </a:xfrm>
              <a:prstGeom prst="rect">
                <a:avLst/>
              </a:prstGeom>
              <a:blipFill>
                <a:blip r:embed="rId9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850424" y="5279040"/>
                <a:ext cx="2057399" cy="752707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𝛾</m:t>
                              </m:r>
                            </m:sup>
                          </m:sSup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424" y="5279040"/>
                <a:ext cx="2057399" cy="75270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3336262" y="5279039"/>
                <a:ext cx="1295399" cy="752707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𝛾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262" y="5279039"/>
                <a:ext cx="1295399" cy="75270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850424" y="6193440"/>
                <a:ext cx="1515612" cy="43390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  <m:sup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424" y="6193440"/>
                <a:ext cx="1515612" cy="433901"/>
              </a:xfrm>
              <a:prstGeom prst="rect">
                <a:avLst/>
              </a:prstGeom>
              <a:blipFill>
                <a:blip r:embed="rId12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7"/>
          <p:cNvSpPr txBox="1">
            <a:spLocks noChangeArrowheads="1"/>
          </p:cNvSpPr>
          <p:nvPr/>
        </p:nvSpPr>
        <p:spPr bwMode="auto">
          <a:xfrm>
            <a:off x="1929653" y="1295400"/>
            <a:ext cx="579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單原子分子組成的理想氣體</a:t>
            </a:r>
          </a:p>
        </p:txBody>
      </p:sp>
      <p:pic>
        <p:nvPicPr>
          <p:cNvPr id="59395" name="Picture 8" descr="F19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5" t="-900" r="32961" b="91615"/>
          <a:stretch>
            <a:fillRect/>
          </a:stretch>
        </p:blipFill>
        <p:spPr bwMode="auto">
          <a:xfrm>
            <a:off x="7315200" y="19050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21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6" b="74107"/>
          <a:stretch>
            <a:fillRect/>
          </a:stretch>
        </p:blipFill>
        <p:spPr bwMode="auto">
          <a:xfrm>
            <a:off x="7239000" y="3048000"/>
            <a:ext cx="1017588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4" descr="F19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3" b="9872"/>
          <a:stretch>
            <a:fillRect/>
          </a:stretch>
        </p:blipFill>
        <p:spPr bwMode="auto">
          <a:xfrm>
            <a:off x="7319963" y="4672013"/>
            <a:ext cx="857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Text Box 7"/>
          <p:cNvSpPr txBox="1">
            <a:spLocks noChangeArrowheads="1"/>
          </p:cNvSpPr>
          <p:nvPr/>
        </p:nvSpPr>
        <p:spPr bwMode="auto">
          <a:xfrm>
            <a:off x="1981200" y="2705100"/>
            <a:ext cx="579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雙原子分子組成的理想氣體</a:t>
            </a:r>
          </a:p>
        </p:txBody>
      </p:sp>
      <p:sp>
        <p:nvSpPr>
          <p:cNvPr id="59402" name="Text Box 7"/>
          <p:cNvSpPr txBox="1">
            <a:spLocks noChangeArrowheads="1"/>
          </p:cNvSpPr>
          <p:nvPr/>
        </p:nvSpPr>
        <p:spPr bwMode="auto">
          <a:xfrm>
            <a:off x="1990725" y="4198938"/>
            <a:ext cx="579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多原子分子組成的理想氣體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2057960" y="1791102"/>
                <a:ext cx="1066800" cy="63478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960" y="1791102"/>
                <a:ext cx="1066800" cy="63478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2024342" y="3129473"/>
                <a:ext cx="1066800" cy="6165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342" y="3129473"/>
                <a:ext cx="1066800" cy="61651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2024342" y="4673237"/>
                <a:ext cx="1066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=3</m:t>
                      </m:r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342" y="4673237"/>
                <a:ext cx="1066800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3830731" y="1791102"/>
                <a:ext cx="1066800" cy="6165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731" y="1791102"/>
                <a:ext cx="1066800" cy="61651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3797113" y="3121965"/>
                <a:ext cx="1066800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7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113" y="3121965"/>
                <a:ext cx="1066800" cy="60907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3758453" y="4672013"/>
                <a:ext cx="1066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=4</m:t>
                      </m:r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453" y="4672013"/>
                <a:ext cx="1066800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2024342" y="838877"/>
                <a:ext cx="13716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342" y="838877"/>
                <a:ext cx="1371600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5257801" y="1791102"/>
                <a:ext cx="761999" cy="61831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1" y="1791102"/>
                <a:ext cx="761999" cy="618311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5257800" y="3126614"/>
                <a:ext cx="1371600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7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=1.4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3126614"/>
                <a:ext cx="1371600" cy="610936"/>
              </a:xfrm>
              <a:prstGeom prst="rect">
                <a:avLst/>
              </a:prstGeom>
              <a:blipFill>
                <a:blip r:embed="rId12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5257799" y="4568825"/>
                <a:ext cx="761999" cy="61170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799" y="4568825"/>
                <a:ext cx="761999" cy="611706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F19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5" t="12560" b="22765"/>
          <a:stretch>
            <a:fillRect/>
          </a:stretch>
        </p:blipFill>
        <p:spPr bwMode="auto">
          <a:xfrm>
            <a:off x="3751724" y="941634"/>
            <a:ext cx="3690938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 Box 7"/>
          <p:cNvSpPr txBox="1">
            <a:spLocks noChangeArrowheads="1"/>
          </p:cNvSpPr>
          <p:nvPr/>
        </p:nvSpPr>
        <p:spPr bwMode="auto">
          <a:xfrm>
            <a:off x="1105506" y="3882477"/>
            <a:ext cx="7124094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因此，絕熱膨脹時，溫度下降，</a:t>
            </a:r>
            <a:r>
              <a:rPr lang="en-US" altLang="zh-TW" sz="1800" dirty="0">
                <a:solidFill>
                  <a:srgbClr val="FF0000"/>
                </a:solidFill>
              </a:rPr>
              <a:t>(</a:t>
            </a:r>
            <a:r>
              <a:rPr lang="zh-TW" altLang="en-US" sz="1800" dirty="0">
                <a:solidFill>
                  <a:srgbClr val="FF0000"/>
                </a:solidFill>
              </a:rPr>
              <a:t>膨脹對外作功，故內能下降</a:t>
            </a:r>
            <a:r>
              <a:rPr lang="en-US" altLang="zh-TW" sz="1800" dirty="0">
                <a:solidFill>
                  <a:srgbClr val="FF0000"/>
                </a:solidFill>
              </a:rPr>
              <a:t>)</a:t>
            </a:r>
            <a:r>
              <a:rPr lang="zh-TW" altLang="en-US" sz="1800" dirty="0">
                <a:solidFill>
                  <a:srgbClr val="FF0000"/>
                </a:solidFill>
              </a:rPr>
              <a:t>。</a:t>
            </a:r>
          </a:p>
        </p:txBody>
      </p:sp>
      <p:sp>
        <p:nvSpPr>
          <p:cNvPr id="60422" name="Text Box 8"/>
          <p:cNvSpPr txBox="1">
            <a:spLocks noChangeArrowheads="1"/>
          </p:cNvSpPr>
          <p:nvPr/>
        </p:nvSpPr>
        <p:spPr bwMode="auto">
          <a:xfrm>
            <a:off x="1084724" y="4331529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絕熱壓縮，溫度上升。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424" name="文字方塊 7"/>
              <p:cNvSpPr txBox="1">
                <a:spLocks noChangeArrowheads="1"/>
              </p:cNvSpPr>
              <p:nvPr/>
            </p:nvSpPr>
            <p:spPr bwMode="auto">
              <a:xfrm>
                <a:off x="1084724" y="3356238"/>
                <a:ext cx="6763876" cy="4850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zh-TW" altLang="en-US" sz="1800" dirty="0"/>
                  <a:t>當體積增加時，壓力的下降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𝑃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~</m:t>
                    </m:r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𝑉</m:t>
                            </m:r>
                          </m:e>
                          <m:sup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1.4</m:t>
                            </m:r>
                          </m:sup>
                        </m:sSup>
                      </m:den>
                    </m:f>
                  </m:oMath>
                </a14:m>
                <a:r>
                  <a:rPr lang="zh-TW" altLang="en-US" sz="1800" dirty="0"/>
                  <a:t>要比定溫過程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𝑃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~</m:t>
                    </m:r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</m:oMath>
                </a14:m>
                <a:r>
                  <a:rPr lang="zh-TW" altLang="en-US" sz="1800" dirty="0"/>
                  <a:t>要來得快！</a:t>
                </a:r>
              </a:p>
            </p:txBody>
          </p:sp>
        </mc:Choice>
        <mc:Fallback xmlns="">
          <p:sp>
            <p:nvSpPr>
              <p:cNvPr id="60424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4724" y="3356238"/>
                <a:ext cx="6763876" cy="485069"/>
              </a:xfrm>
              <a:prstGeom prst="rect">
                <a:avLst/>
              </a:prstGeom>
              <a:blipFill>
                <a:blip r:embed="rId3"/>
                <a:stretch>
                  <a:fillRect l="-749" b="-512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425" name="文字方塊 8"/>
          <p:cNvSpPr txBox="1">
            <a:spLocks noChangeArrowheads="1"/>
          </p:cNvSpPr>
          <p:nvPr/>
        </p:nvSpPr>
        <p:spPr bwMode="auto">
          <a:xfrm>
            <a:off x="3657600" y="424656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絕熱曲線</a:t>
            </a:r>
          </a:p>
        </p:txBody>
      </p:sp>
      <p:sp>
        <p:nvSpPr>
          <p:cNvPr id="60426" name="文字方塊 9"/>
          <p:cNvSpPr txBox="1">
            <a:spLocks noChangeArrowheads="1"/>
          </p:cNvSpPr>
          <p:nvPr/>
        </p:nvSpPr>
        <p:spPr bwMode="auto">
          <a:xfrm>
            <a:off x="1084724" y="941634"/>
            <a:ext cx="1676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在絕熱過程中：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143000" y="1371600"/>
                <a:ext cx="1865132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𝑃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e>
                      <m:sup>
                        <m:r>
                          <a:rPr lang="zh-TW" altLang="en-US" i="1" smtClean="0">
                            <a:latin typeface="Cambria Math"/>
                          </a:rPr>
                          <m:t>𝛾</m:t>
                        </m:r>
                      </m:sup>
                    </m:sSup>
                  </m:oMath>
                </a14:m>
                <a:r>
                  <a:rPr lang="zh-TW" altLang="en-US" dirty="0"/>
                  <a:t>是一個常數</a:t>
                </a: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371600"/>
                <a:ext cx="1865132" cy="369332"/>
              </a:xfrm>
              <a:prstGeom prst="rect">
                <a:avLst/>
              </a:prstGeom>
              <a:blipFill rotWithShape="1">
                <a:blip r:embed="rId10"/>
                <a:stretch>
                  <a:fillRect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151864" y="1928570"/>
                <a:ext cx="1794081" cy="612796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𝑃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𝛾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1.4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864" y="1928570"/>
                <a:ext cx="1794081" cy="612796"/>
              </a:xfrm>
              <a:prstGeom prst="rect">
                <a:avLst/>
              </a:prstGeom>
              <a:blipFill>
                <a:blip r:embed="rId11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184460" y="5197549"/>
                <a:ext cx="2642347" cy="455894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  <m:sup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460" y="5197549"/>
                <a:ext cx="2642347" cy="455894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184460" y="5791200"/>
                <a:ext cx="1862422" cy="45589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  <m:sup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460" y="5791200"/>
                <a:ext cx="1862422" cy="455894"/>
              </a:xfrm>
              <a:prstGeom prst="rect">
                <a:avLst/>
              </a:prstGeom>
              <a:blipFill rotWithShape="1">
                <a:blip r:embed="rId1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B215969-167B-99C0-B0F3-BC4A3374EA92}"/>
              </a:ext>
            </a:extLst>
          </p:cNvPr>
          <p:cNvSpPr txBox="1"/>
          <p:nvPr/>
        </p:nvSpPr>
        <p:spPr>
          <a:xfrm>
            <a:off x="1105506" y="2643482"/>
            <a:ext cx="3023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以雙原子分子氣體為例</a:t>
            </a:r>
            <a:r>
              <a:rPr lang="en-US" dirty="0"/>
              <a:t>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47A4D1-6140-1996-8F9C-E0E8226D9FE3}"/>
              </a:ext>
            </a:extLst>
          </p:cNvPr>
          <p:cNvSpPr txBox="1"/>
          <p:nvPr/>
        </p:nvSpPr>
        <p:spPr>
          <a:xfrm>
            <a:off x="1084724" y="4775503"/>
            <a:ext cx="4174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這個關係也可以用公式描述</a:t>
            </a:r>
            <a:r>
              <a:rPr lang="en-US" dirty="0"/>
              <a:t>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D:\Dropbox\Documents\課程\YoungTextBook\Images\Chapter19\A_Images\A_Figures_and_Photos\19_16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57200"/>
            <a:ext cx="5619750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5759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絕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93" b="69379"/>
          <a:stretch>
            <a:fillRect/>
          </a:stretch>
        </p:blipFill>
        <p:spPr bwMode="auto">
          <a:xfrm>
            <a:off x="685800" y="1905000"/>
            <a:ext cx="38100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5" descr="絕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0" t="55119"/>
          <a:stretch>
            <a:fillRect/>
          </a:stretch>
        </p:blipFill>
        <p:spPr bwMode="auto">
          <a:xfrm>
            <a:off x="4876800" y="1846263"/>
            <a:ext cx="3560763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18_13">
            <a:extLst>
              <a:ext uri="{FF2B5EF4-FFF2-40B4-BE49-F238E27FC236}">
                <a16:creationId xmlns:a16="http://schemas.microsoft.com/office/drawing/2014/main" id="{E35C41D9-02D4-2F68-351D-E4CB892ED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4"/>
          <a:stretch>
            <a:fillRect/>
          </a:stretch>
        </p:blipFill>
        <p:spPr bwMode="auto">
          <a:xfrm>
            <a:off x="1430867" y="913206"/>
            <a:ext cx="2574434" cy="38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C8E4A74-2CE0-AEE9-DB9F-7E4E17372B94}"/>
                  </a:ext>
                </a:extLst>
              </p:cNvPr>
              <p:cNvSpPr txBox="1"/>
              <p:nvPr/>
            </p:nvSpPr>
            <p:spPr>
              <a:xfrm>
                <a:off x="1447800" y="4953000"/>
                <a:ext cx="7239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氣體的重量若可以忽略，整缸氣體</a:t>
                </a:r>
                <a:r>
                  <a:rPr lang="en-US" dirty="0"/>
                  <a:t>的壓力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 err="1"/>
                  <a:t>就有一個統一的數值</a:t>
                </a:r>
                <a:r>
                  <a:rPr lang="en-US" dirty="0"/>
                  <a:t>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C8E4A74-2CE0-AEE9-DB9F-7E4E17372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4953000"/>
                <a:ext cx="7239000" cy="369332"/>
              </a:xfrm>
              <a:prstGeom prst="rect">
                <a:avLst/>
              </a:prstGeom>
              <a:blipFill>
                <a:blip r:embed="rId3"/>
                <a:stretch>
                  <a:fillRect l="-877"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680BF61-85B3-FE25-AED3-FF9CF098AAD6}"/>
                  </a:ext>
                </a:extLst>
              </p:cNvPr>
              <p:cNvSpPr txBox="1"/>
              <p:nvPr/>
            </p:nvSpPr>
            <p:spPr>
              <a:xfrm>
                <a:off x="5943600" y="5752445"/>
                <a:ext cx="914400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680BF61-85B3-FE25-AED3-FF9CF098A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5752445"/>
                <a:ext cx="914400" cy="609077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F558521-45F9-57EC-A404-4220EF631259}"/>
              </a:ext>
            </a:extLst>
          </p:cNvPr>
          <p:cNvSpPr txBox="1"/>
          <p:nvPr/>
        </p:nvSpPr>
        <p:spPr>
          <a:xfrm>
            <a:off x="1447800" y="585809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活塞壁、如同器壁，會感受一向外的推力</a:t>
            </a:r>
            <a:r>
              <a:rPr lang="en-US" dirty="0"/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D1488E-019D-2286-790E-932F703436DA}"/>
                  </a:ext>
                </a:extLst>
              </p:cNvPr>
              <p:cNvSpPr txBox="1"/>
              <p:nvPr/>
            </p:nvSpPr>
            <p:spPr>
              <a:xfrm>
                <a:off x="1447800" y="5374530"/>
                <a:ext cx="7239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壓力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的數值在</a:t>
                </a:r>
                <a:r>
                  <a:rPr lang="en-US" dirty="0" err="1"/>
                  <a:t>氣體內</a:t>
                </a:r>
                <a:r>
                  <a:rPr lang="en-US" dirty="0"/>
                  <a:t>各處會相等！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D1488E-019D-2286-790E-932F70343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5374530"/>
                <a:ext cx="7239000" cy="369332"/>
              </a:xfrm>
              <a:prstGeom prst="rect">
                <a:avLst/>
              </a:prstGeom>
              <a:blipFill>
                <a:blip r:embed="rId5"/>
                <a:stretch>
                  <a:fillRect l="-877"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5" descr="D:\Dropbox\Documents\課程\YoungTextBook\Images\Chapter19\A_Images\A_Figures_and_Photos\19_05_Figure.jpg">
            <a:extLst>
              <a:ext uri="{FF2B5EF4-FFF2-40B4-BE49-F238E27FC236}">
                <a16:creationId xmlns:a16="http://schemas.microsoft.com/office/drawing/2014/main" id="{48A6C046-E49A-DD2C-A398-83AC17CE62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9" b="4584"/>
          <a:stretch/>
        </p:blipFill>
        <p:spPr bwMode="auto">
          <a:xfrm>
            <a:off x="4343400" y="2362200"/>
            <a:ext cx="3856038" cy="186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44161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feitsui_ma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10791" r="3448" b="10388"/>
          <a:stretch>
            <a:fillRect/>
          </a:stretch>
        </p:blipFill>
        <p:spPr bwMode="auto">
          <a:xfrm>
            <a:off x="1447800" y="1600200"/>
            <a:ext cx="64770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heat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" b="2928"/>
          <a:stretch>
            <a:fillRect/>
          </a:stretch>
        </p:blipFill>
        <p:spPr bwMode="auto">
          <a:xfrm>
            <a:off x="1371600" y="1447800"/>
            <a:ext cx="599916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img058207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18"/>
          <a:stretch>
            <a:fillRect/>
          </a:stretch>
        </p:blipFill>
        <p:spPr bwMode="auto">
          <a:xfrm>
            <a:off x="2819400" y="914400"/>
            <a:ext cx="3505200" cy="539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501063" cy="51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371475"/>
            <a:ext cx="878205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76485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89"/>
          <a:stretch>
            <a:fillRect/>
          </a:stretch>
        </p:blipFill>
        <p:spPr bwMode="auto">
          <a:xfrm>
            <a:off x="266700" y="3124200"/>
            <a:ext cx="88773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5" b="56445"/>
          <a:stretch>
            <a:fillRect/>
          </a:stretch>
        </p:blipFill>
        <p:spPr bwMode="auto">
          <a:xfrm>
            <a:off x="0" y="838200"/>
            <a:ext cx="88773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54" b="18900"/>
          <a:stretch>
            <a:fillRect/>
          </a:stretch>
        </p:blipFill>
        <p:spPr bwMode="auto">
          <a:xfrm>
            <a:off x="266700" y="304800"/>
            <a:ext cx="88773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01" b="375"/>
          <a:stretch>
            <a:fillRect/>
          </a:stretch>
        </p:blipFill>
        <p:spPr bwMode="auto">
          <a:xfrm>
            <a:off x="0" y="533400"/>
            <a:ext cx="88773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52800"/>
            <a:ext cx="874395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810000" y="22860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一系列的例題：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7946808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7871</TotalTime>
  <Words>4623</Words>
  <Application>Microsoft Macintosh PowerPoint</Application>
  <PresentationFormat>On-screen Show (4:3)</PresentationFormat>
  <Paragraphs>575</Paragraphs>
  <Slides>117</Slides>
  <Notes>0</Notes>
  <HiddenSlides>11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24" baseType="lpstr">
      <vt:lpstr>PMingLiU</vt:lpstr>
      <vt:lpstr>PMingLiU</vt:lpstr>
      <vt:lpstr>Arial</vt:lpstr>
      <vt:lpstr>Cambria Math</vt:lpstr>
      <vt:lpstr>Times New Roman</vt:lpstr>
      <vt:lpstr>預設簡報設計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Chia-Hung Chang</dc:creator>
  <cp:lastModifiedBy>Chia-Hung Vincent Chang</cp:lastModifiedBy>
  <cp:revision>463</cp:revision>
  <cp:lastPrinted>2024-12-09T04:11:37Z</cp:lastPrinted>
  <dcterms:created xsi:type="dcterms:W3CDTF">1601-01-01T00:00:00Z</dcterms:created>
  <dcterms:modified xsi:type="dcterms:W3CDTF">2024-12-09T04:57:49Z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