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434" r:id="rId2"/>
    <p:sldId id="1624" r:id="rId3"/>
    <p:sldId id="1596" r:id="rId4"/>
    <p:sldId id="1622" r:id="rId5"/>
    <p:sldId id="1615" r:id="rId6"/>
    <p:sldId id="440" r:id="rId7"/>
    <p:sldId id="1604" r:id="rId8"/>
    <p:sldId id="1614" r:id="rId9"/>
    <p:sldId id="933" r:id="rId10"/>
    <p:sldId id="441" r:id="rId11"/>
    <p:sldId id="1594" r:id="rId12"/>
    <p:sldId id="435" r:id="rId13"/>
    <p:sldId id="436" r:id="rId14"/>
    <p:sldId id="1575" r:id="rId15"/>
    <p:sldId id="1577" r:id="rId16"/>
    <p:sldId id="437" r:id="rId17"/>
    <p:sldId id="438" r:id="rId18"/>
    <p:sldId id="439" r:id="rId19"/>
    <p:sldId id="444" r:id="rId20"/>
    <p:sldId id="1595" r:id="rId21"/>
    <p:sldId id="445" r:id="rId22"/>
    <p:sldId id="1784" r:id="rId23"/>
    <p:sldId id="466" r:id="rId24"/>
    <p:sldId id="276" r:id="rId25"/>
    <p:sldId id="328" r:id="rId26"/>
    <p:sldId id="616" r:id="rId27"/>
    <p:sldId id="617" r:id="rId28"/>
    <p:sldId id="1576" r:id="rId29"/>
    <p:sldId id="448" r:id="rId30"/>
    <p:sldId id="449" r:id="rId31"/>
    <p:sldId id="450" r:id="rId32"/>
    <p:sldId id="451" r:id="rId33"/>
    <p:sldId id="452" r:id="rId34"/>
    <p:sldId id="453" r:id="rId35"/>
    <p:sldId id="280" r:id="rId36"/>
    <p:sldId id="1569" r:id="rId37"/>
    <p:sldId id="373" r:id="rId38"/>
    <p:sldId id="281" r:id="rId39"/>
    <p:sldId id="282" r:id="rId40"/>
    <p:sldId id="935" r:id="rId41"/>
    <p:sldId id="283" r:id="rId42"/>
    <p:sldId id="374" r:id="rId43"/>
    <p:sldId id="284" r:id="rId44"/>
    <p:sldId id="1096" r:id="rId45"/>
    <p:sldId id="1597" r:id="rId46"/>
    <p:sldId id="1613" r:id="rId47"/>
    <p:sldId id="1623" r:id="rId48"/>
    <p:sldId id="1618" r:id="rId49"/>
    <p:sldId id="1619" r:id="rId50"/>
    <p:sldId id="1620" r:id="rId51"/>
    <p:sldId id="1621" r:id="rId52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85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CC3399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60"/>
    <p:restoredTop sz="96197" autoAdjust="0"/>
  </p:normalViewPr>
  <p:slideViewPr>
    <p:cSldViewPr>
      <p:cViewPr varScale="1">
        <p:scale>
          <a:sx n="121" d="100"/>
          <a:sy n="121" d="100"/>
        </p:scale>
        <p:origin x="1640" y="336"/>
      </p:cViewPr>
      <p:guideLst>
        <p:guide orient="horz" pos="3385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2F0E8003-1474-4B8E-940D-84CB7D9A8EA3}" type="datetimeFigureOut">
              <a:rPr lang="zh-TW" altLang="en-US"/>
              <a:pPr>
                <a:defRPr/>
              </a:pPr>
              <a:t>2024/11/19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8799E8D5-88C0-4892-BDA7-B863EB08935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1426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6B0C9555-E961-4F69-ACA4-79C5FA72A480}" type="datetimeFigureOut">
              <a:rPr lang="zh-TW" altLang="en-US"/>
              <a:pPr>
                <a:defRPr/>
              </a:pPr>
              <a:t>2024/11/19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2D7E969D-132A-4D59-8EC3-AD32CABFE40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86058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A386C3-525B-C0B9-31BE-8D5F1976E5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投影片圖像版面配置區 1">
            <a:extLst>
              <a:ext uri="{FF2B5EF4-FFF2-40B4-BE49-F238E27FC236}">
                <a16:creationId xmlns:a16="http://schemas.microsoft.com/office/drawing/2014/main" id="{30C8FC91-E2C0-39C7-4A3E-DA91A036B8D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備忘稿版面配置區 2">
            <a:extLst>
              <a:ext uri="{FF2B5EF4-FFF2-40B4-BE49-F238E27FC236}">
                <a16:creationId xmlns:a16="http://schemas.microsoft.com/office/drawing/2014/main" id="{9D862E5A-96EF-2F46-B2B4-B1B202F0519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00356" name="投影片編號版面配置區 3">
            <a:extLst>
              <a:ext uri="{FF2B5EF4-FFF2-40B4-BE49-F238E27FC236}">
                <a16:creationId xmlns:a16="http://schemas.microsoft.com/office/drawing/2014/main" id="{50AEBFE7-65DD-47B8-66DA-7ACEB1F0FE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E07CC8DC-6039-4C44-ABF7-7C2143629144}" type="slidenum">
              <a:rPr lang="zh-TW" altLang="en-US" smtClean="0"/>
              <a:pPr eaLnBrk="1" hangingPunct="1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7164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0035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E07CC8DC-6039-4C44-ABF7-7C2143629144}" type="slidenum">
              <a:rPr lang="zh-TW" altLang="en-US" smtClean="0"/>
              <a:pPr eaLnBrk="1" hangingPunct="1"/>
              <a:t>6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0035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E07CC8DC-6039-4C44-ABF7-7C2143629144}" type="slidenum">
              <a:rPr lang="zh-TW" altLang="en-US" smtClean="0"/>
              <a:pPr eaLnBrk="1" hangingPunct="1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0011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A44C2-06D8-43FF-A9AF-440150451A37}" type="datetimeFigureOut">
              <a:rPr lang="zh-TW" altLang="en-US"/>
              <a:pPr>
                <a:defRPr/>
              </a:pPr>
              <a:t>2024/11/19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53DD8-5C54-42B9-A2D9-B349CC4D3FE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2925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070E7-AD48-4024-954A-7A0ECBB641BF}" type="datetimeFigureOut">
              <a:rPr lang="zh-TW" altLang="en-US"/>
              <a:pPr>
                <a:defRPr/>
              </a:pPr>
              <a:t>2024/11/19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28289-0223-4D07-939A-CE42C3A4862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1949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ED59D-86BC-49FD-B825-082C079FB64A}" type="datetimeFigureOut">
              <a:rPr lang="zh-TW" altLang="en-US"/>
              <a:pPr>
                <a:defRPr/>
              </a:pPr>
              <a:t>2024/11/19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E6B9A-1CD7-41FE-9B0E-446E3ABAC7D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2193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973E9-25B0-4E2E-BAAE-455E95DB67F0}" type="datetimeFigureOut">
              <a:rPr lang="zh-TW" altLang="en-US"/>
              <a:pPr>
                <a:defRPr/>
              </a:pPr>
              <a:t>2024/11/19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817C8-31D5-4801-B1B3-1FAA39DF877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2999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E8E49-37CB-46EF-BCAC-1DE3216CA0BA}" type="datetimeFigureOut">
              <a:rPr lang="zh-TW" altLang="en-US"/>
              <a:pPr>
                <a:defRPr/>
              </a:pPr>
              <a:t>2024/11/19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D286A-F7CE-4EE9-A765-A1A1E196A5F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6060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23B38-7037-466F-BA37-D70B43316A1B}" type="datetimeFigureOut">
              <a:rPr lang="zh-TW" altLang="en-US"/>
              <a:pPr>
                <a:defRPr/>
              </a:pPr>
              <a:t>2024/11/19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B93C2-0A05-4449-AC77-ED2FD2FD8B7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9558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288EF-1A6C-4C60-BE16-DB4D13EFD62F}" type="datetimeFigureOut">
              <a:rPr lang="zh-TW" altLang="en-US"/>
              <a:pPr>
                <a:defRPr/>
              </a:pPr>
              <a:t>2024/11/19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4AB37-46D5-4BE7-98B8-3D0D1B44491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4268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FC559-E49E-430C-ABDB-882723C7652E}" type="datetimeFigureOut">
              <a:rPr lang="zh-TW" altLang="en-US"/>
              <a:pPr>
                <a:defRPr/>
              </a:pPr>
              <a:t>2024/11/19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FE616-3A23-4736-9A25-AA16EC042EC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8171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4B77B-672B-4CED-BCF5-76CABB2838E2}" type="datetimeFigureOut">
              <a:rPr lang="zh-TW" altLang="en-US"/>
              <a:pPr>
                <a:defRPr/>
              </a:pPr>
              <a:t>2024/11/19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938FE-B7F1-42AD-84A7-8EC19675893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4709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8D129-AD7D-4A40-8870-A15309344601}" type="datetimeFigureOut">
              <a:rPr lang="zh-TW" altLang="en-US"/>
              <a:pPr>
                <a:defRPr/>
              </a:pPr>
              <a:t>2024/11/19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7C6B6-7C11-4490-898D-6B0026F096D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5805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9D379-BB0B-4744-9F53-F9DDD81DA4CA}" type="datetimeFigureOut">
              <a:rPr lang="zh-TW" altLang="en-US"/>
              <a:pPr>
                <a:defRPr/>
              </a:pPr>
              <a:t>2024/11/19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98C23-9545-49C0-8E05-4AEB2895C44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1105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56323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993EFFD-7999-46F0-AAF6-7765E241E78C}" type="datetimeFigureOut">
              <a:rPr lang="zh-TW" altLang="en-US"/>
              <a:pPr>
                <a:defRPr/>
              </a:pPr>
              <a:t>2024/11/19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F4AAA8D-E2ED-435B-928D-B0FC0F5210B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1.png"/><Relationship Id="rId7" Type="http://schemas.openxmlformats.org/officeDocument/2006/relationships/image" Target="../media/image31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2.png"/><Relationship Id="rId5" Type="http://schemas.openxmlformats.org/officeDocument/2006/relationships/image" Target="../media/image291.png"/><Relationship Id="rId4" Type="http://schemas.openxmlformats.org/officeDocument/2006/relationships/image" Target="../media/image28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png"/><Relationship Id="rId7" Type="http://schemas.openxmlformats.org/officeDocument/2006/relationships/image" Target="../media/image2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wmf"/><Relationship Id="rId4" Type="http://schemas.openxmlformats.org/officeDocument/2006/relationships/oleObject" Target="../embeddings/oleObject2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3.png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3.png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7" Type="http://schemas.openxmlformats.org/officeDocument/2006/relationships/image" Target="../media/image43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0.png"/><Relationship Id="rId5" Type="http://schemas.openxmlformats.org/officeDocument/2006/relationships/image" Target="../media/image410.png"/><Relationship Id="rId4" Type="http://schemas.openxmlformats.org/officeDocument/2006/relationships/image" Target="../media/image40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12" Type="http://schemas.openxmlformats.org/officeDocument/2006/relationships/image" Target="../media/image2.jpeg"/><Relationship Id="rId2" Type="http://schemas.openxmlformats.org/officeDocument/2006/relationships/image" Target="../media/image142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77.png"/><Relationship Id="rId10" Type="http://schemas.openxmlformats.org/officeDocument/2006/relationships/image" Target="../media/image17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0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.png"/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5/54/Taborroll.gif" TargetMode="External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5" Type="http://schemas.openxmlformats.org/officeDocument/2006/relationships/image" Target="../media/image661.png"/><Relationship Id="rId4" Type="http://schemas.openxmlformats.org/officeDocument/2006/relationships/image" Target="../media/image67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3/3c/Drum_vibration_mode11.gif" TargetMode="External"/><Relationship Id="rId13" Type="http://schemas.openxmlformats.org/officeDocument/2006/relationships/image" Target="../media/image72.gif"/><Relationship Id="rId3" Type="http://schemas.openxmlformats.org/officeDocument/2006/relationships/image" Target="../media/image68.gif"/><Relationship Id="rId7" Type="http://schemas.openxmlformats.org/officeDocument/2006/relationships/image" Target="../media/image70.gif"/><Relationship Id="rId12" Type="http://schemas.openxmlformats.org/officeDocument/2006/relationships/hyperlink" Target="http://upload.wikimedia.org/wikipedia/commons/1/1f/Drum_vibration_mode23.gif" TargetMode="External"/><Relationship Id="rId2" Type="http://schemas.openxmlformats.org/officeDocument/2006/relationships/hyperlink" Target="http://upload.wikimedia.org/wikipedia/commons/1/15/Drum_vibration_mode01.gif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2/23/Drum_vibration_mode03.gif" TargetMode="External"/><Relationship Id="rId11" Type="http://schemas.openxmlformats.org/officeDocument/2006/relationships/image" Target="../media/image66.gif"/><Relationship Id="rId5" Type="http://schemas.openxmlformats.org/officeDocument/2006/relationships/image" Target="../media/image69.gif"/><Relationship Id="rId15" Type="http://schemas.openxmlformats.org/officeDocument/2006/relationships/image" Target="../media/image67.gif"/><Relationship Id="rId10" Type="http://schemas.openxmlformats.org/officeDocument/2006/relationships/hyperlink" Target="http://upload.wikimedia.org/wikipedia/commons/6/6e/Drum_vibration_mode21.gif" TargetMode="External"/><Relationship Id="rId4" Type="http://schemas.openxmlformats.org/officeDocument/2006/relationships/hyperlink" Target="http://upload.wikimedia.org/wikipedia/commons/7/7a/Drum_vibration_mode02.gif" TargetMode="External"/><Relationship Id="rId9" Type="http://schemas.openxmlformats.org/officeDocument/2006/relationships/image" Target="../media/image71.gif"/><Relationship Id="rId14" Type="http://schemas.openxmlformats.org/officeDocument/2006/relationships/hyperlink" Target="http://upload.wikimedia.org/wikipedia/commons/5/54/Taborroll.gif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512.png"/><Relationship Id="rId7" Type="http://schemas.openxmlformats.org/officeDocument/2006/relationships/image" Target="../media/image771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1.png"/><Relationship Id="rId5" Type="http://schemas.openxmlformats.org/officeDocument/2006/relationships/image" Target="../media/image751.png"/><Relationship Id="rId4" Type="http://schemas.openxmlformats.org/officeDocument/2006/relationships/image" Target="../media/image6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gif"/><Relationship Id="rId4" Type="http://schemas.openxmlformats.org/officeDocument/2006/relationships/image" Target="../media/image8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7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0.png"/><Relationship Id="rId13" Type="http://schemas.openxmlformats.org/officeDocument/2006/relationships/image" Target="../media/image870.png"/><Relationship Id="rId3" Type="http://schemas.openxmlformats.org/officeDocument/2006/relationships/image" Target="../media/image84.jpeg"/><Relationship Id="rId7" Type="http://schemas.openxmlformats.org/officeDocument/2006/relationships/image" Target="../media/image721.png"/><Relationship Id="rId12" Type="http://schemas.openxmlformats.org/officeDocument/2006/relationships/image" Target="../media/image86.jpeg"/><Relationship Id="rId17" Type="http://schemas.openxmlformats.org/officeDocument/2006/relationships/image" Target="../media/image820.png"/><Relationship Id="rId2" Type="http://schemas.openxmlformats.org/officeDocument/2006/relationships/image" Target="../media/image83.jpeg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0.png"/><Relationship Id="rId11" Type="http://schemas.openxmlformats.org/officeDocument/2006/relationships/image" Target="../media/image850.png"/><Relationship Id="rId5" Type="http://schemas.openxmlformats.org/officeDocument/2006/relationships/image" Target="../media/image791.png"/><Relationship Id="rId15" Type="http://schemas.openxmlformats.org/officeDocument/2006/relationships/image" Target="../media/image810.png"/><Relationship Id="rId10" Type="http://schemas.openxmlformats.org/officeDocument/2006/relationships/image" Target="../media/image750.png"/><Relationship Id="rId4" Type="http://schemas.openxmlformats.org/officeDocument/2006/relationships/image" Target="../media/image780.png"/><Relationship Id="rId9" Type="http://schemas.openxmlformats.org/officeDocument/2006/relationships/image" Target="../media/image85.jpeg"/><Relationship Id="rId14" Type="http://schemas.openxmlformats.org/officeDocument/2006/relationships/image" Target="../media/image77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0.png"/><Relationship Id="rId18" Type="http://schemas.openxmlformats.org/officeDocument/2006/relationships/image" Target="../media/image101.png"/><Relationship Id="rId3" Type="http://schemas.openxmlformats.org/officeDocument/2006/relationships/image" Target="../media/image830.png"/><Relationship Id="rId21" Type="http://schemas.openxmlformats.org/officeDocument/2006/relationships/image" Target="../media/image104.png"/><Relationship Id="rId7" Type="http://schemas.openxmlformats.org/officeDocument/2006/relationships/image" Target="../media/image892.png"/><Relationship Id="rId12" Type="http://schemas.openxmlformats.org/officeDocument/2006/relationships/image" Target="../media/image95.png"/><Relationship Id="rId17" Type="http://schemas.openxmlformats.org/officeDocument/2006/relationships/image" Target="../media/image890.png"/><Relationship Id="rId2" Type="http://schemas.openxmlformats.org/officeDocument/2006/relationships/image" Target="../media/image83.jpeg"/><Relationship Id="rId16" Type="http://schemas.openxmlformats.org/officeDocument/2006/relationships/image" Target="../media/image990.png"/><Relationship Id="rId20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2.png"/><Relationship Id="rId11" Type="http://schemas.openxmlformats.org/officeDocument/2006/relationships/image" Target="../media/image94.png"/><Relationship Id="rId5" Type="http://schemas.openxmlformats.org/officeDocument/2006/relationships/image" Target="../media/image861.png"/><Relationship Id="rId15" Type="http://schemas.openxmlformats.org/officeDocument/2006/relationships/image" Target="../media/image980.png"/><Relationship Id="rId23" Type="http://schemas.openxmlformats.org/officeDocument/2006/relationships/image" Target="../media/image96.png"/><Relationship Id="rId10" Type="http://schemas.openxmlformats.org/officeDocument/2006/relationships/image" Target="../media/image93.png"/><Relationship Id="rId19" Type="http://schemas.openxmlformats.org/officeDocument/2006/relationships/image" Target="../media/image102.png"/><Relationship Id="rId4" Type="http://schemas.openxmlformats.org/officeDocument/2006/relationships/image" Target="../media/image842.png"/><Relationship Id="rId9" Type="http://schemas.openxmlformats.org/officeDocument/2006/relationships/image" Target="../media/image92.png"/><Relationship Id="rId14" Type="http://schemas.openxmlformats.org/officeDocument/2006/relationships/image" Target="../media/image970.png"/><Relationship Id="rId22" Type="http://schemas.openxmlformats.org/officeDocument/2006/relationships/image" Target="../media/image10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070.png"/><Relationship Id="rId3" Type="http://schemas.openxmlformats.org/officeDocument/2006/relationships/image" Target="../media/image106.png"/><Relationship Id="rId7" Type="http://schemas.openxmlformats.org/officeDocument/2006/relationships/image" Target="../media/image1031.png"/><Relationship Id="rId12" Type="http://schemas.openxmlformats.org/officeDocument/2006/relationships/image" Target="../media/image790.png"/><Relationship Id="rId17" Type="http://schemas.openxmlformats.org/officeDocument/2006/relationships/image" Target="../media/image931.png"/><Relationship Id="rId2" Type="http://schemas.openxmlformats.org/officeDocument/2006/relationships/image" Target="../media/image65.jpeg"/><Relationship Id="rId16" Type="http://schemas.openxmlformats.org/officeDocument/2006/relationships/image" Target="../media/image9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0.png"/><Relationship Id="rId11" Type="http://schemas.openxmlformats.org/officeDocument/2006/relationships/image" Target="../media/image97.jpeg"/><Relationship Id="rId5" Type="http://schemas.openxmlformats.org/officeDocument/2006/relationships/image" Target="../media/image1012.png"/><Relationship Id="rId15" Type="http://schemas.openxmlformats.org/officeDocument/2006/relationships/image" Target="../media/image911.png"/><Relationship Id="rId10" Type="http://schemas.openxmlformats.org/officeDocument/2006/relationships/image" Target="../media/image1051.png"/><Relationship Id="rId4" Type="http://schemas.openxmlformats.org/officeDocument/2006/relationships/image" Target="../media/image1000.png"/><Relationship Id="rId9" Type="http://schemas.openxmlformats.org/officeDocument/2006/relationships/image" Target="../media/image760.png"/><Relationship Id="rId14" Type="http://schemas.openxmlformats.org/officeDocument/2006/relationships/image" Target="../media/image89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0.png"/><Relationship Id="rId4" Type="http://schemas.openxmlformats.org/officeDocument/2006/relationships/image" Target="../media/image84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227.png"/><Relationship Id="rId7" Type="http://schemas.openxmlformats.org/officeDocument/2006/relationships/image" Target="../media/image8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2.png"/><Relationship Id="rId11" Type="http://schemas.openxmlformats.org/officeDocument/2006/relationships/image" Target="../media/image117.png"/><Relationship Id="rId5" Type="http://schemas.openxmlformats.org/officeDocument/2006/relationships/image" Target="../media/image880.png"/><Relationship Id="rId10" Type="http://schemas.openxmlformats.org/officeDocument/2006/relationships/image" Target="../media/image97.jpeg"/><Relationship Id="rId9" Type="http://schemas.openxmlformats.org/officeDocument/2006/relationships/image" Target="../media/image71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0.png"/><Relationship Id="rId3" Type="http://schemas.openxmlformats.org/officeDocument/2006/relationships/image" Target="../media/image910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0.png"/><Relationship Id="rId11" Type="http://schemas.openxmlformats.org/officeDocument/2006/relationships/image" Target="../media/image96.png"/><Relationship Id="rId5" Type="http://schemas.openxmlformats.org/officeDocument/2006/relationships/image" Target="../media/image930.png"/><Relationship Id="rId10" Type="http://schemas.openxmlformats.org/officeDocument/2006/relationships/image" Target="../media/image1140.png"/><Relationship Id="rId9" Type="http://schemas.openxmlformats.org/officeDocument/2006/relationships/image" Target="../media/image98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21.png"/><Relationship Id="rId7" Type="http://schemas.openxmlformats.org/officeDocument/2006/relationships/image" Target="../media/image100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png"/><Relationship Id="rId5" Type="http://schemas.openxmlformats.org/officeDocument/2006/relationships/image" Target="../media/image123.png"/><Relationship Id="rId4" Type="http://schemas.openxmlformats.org/officeDocument/2006/relationships/image" Target="../media/image11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8.png"/><Relationship Id="rId7" Type="http://schemas.openxmlformats.org/officeDocument/2006/relationships/image" Target="../media/image1161.png"/><Relationship Id="rId12" Type="http://schemas.openxmlformats.org/officeDocument/2006/relationships/image" Target="../media/image137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11" Type="http://schemas.openxmlformats.org/officeDocument/2006/relationships/image" Target="../media/image136.png"/><Relationship Id="rId5" Type="http://schemas.openxmlformats.org/officeDocument/2006/relationships/image" Target="../media/image130.png"/><Relationship Id="rId10" Type="http://schemas.openxmlformats.org/officeDocument/2006/relationships/image" Target="../media/image135.png"/><Relationship Id="rId4" Type="http://schemas.openxmlformats.org/officeDocument/2006/relationships/image" Target="../media/image129.png"/><Relationship Id="rId9" Type="http://schemas.openxmlformats.org/officeDocument/2006/relationships/image" Target="../media/image13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0.png"/><Relationship Id="rId3" Type="http://schemas.openxmlformats.org/officeDocument/2006/relationships/image" Target="../media/image1260.png"/><Relationship Id="rId7" Type="http://schemas.openxmlformats.org/officeDocument/2006/relationships/image" Target="../media/image189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8.png"/><Relationship Id="rId5" Type="http://schemas.openxmlformats.org/officeDocument/2006/relationships/image" Target="../media/image1280.png"/><Relationship Id="rId4" Type="http://schemas.openxmlformats.org/officeDocument/2006/relationships/image" Target="../media/image18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5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5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3.png"/><Relationship Id="rId3" Type="http://schemas.openxmlformats.org/officeDocument/2006/relationships/image" Target="../media/image1410.png"/><Relationship Id="rId7" Type="http://schemas.openxmlformats.org/officeDocument/2006/relationships/image" Target="../media/image15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png"/><Relationship Id="rId5" Type="http://schemas.openxmlformats.org/officeDocument/2006/relationships/image" Target="../media/image1610.png"/><Relationship Id="rId4" Type="http://schemas.openxmlformats.org/officeDocument/2006/relationships/image" Target="../media/image1512.png"/><Relationship Id="rId9" Type="http://schemas.openxmlformats.org/officeDocument/2006/relationships/image" Target="../media/image17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3" Type="http://schemas.openxmlformats.org/officeDocument/2006/relationships/image" Target="../media/image200.png"/><Relationship Id="rId7" Type="http://schemas.openxmlformats.org/officeDocument/2006/relationships/image" Target="../media/image221.png"/><Relationship Id="rId12" Type="http://schemas.openxmlformats.org/officeDocument/2006/relationships/image" Target="../media/image2112.png"/><Relationship Id="rId2" Type="http://schemas.openxmlformats.org/officeDocument/2006/relationships/image" Target="../media/image18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13.png"/><Relationship Id="rId11" Type="http://schemas.openxmlformats.org/officeDocument/2006/relationships/image" Target="../media/image230.png"/><Relationship Id="rId5" Type="http://schemas.openxmlformats.org/officeDocument/2006/relationships/image" Target="../media/image220.png"/><Relationship Id="rId10" Type="http://schemas.openxmlformats.org/officeDocument/2006/relationships/image" Target="../media/image160.png"/><Relationship Id="rId4" Type="http://schemas.openxmlformats.org/officeDocument/2006/relationships/image" Target="../media/image210.png"/><Relationship Id="rId9" Type="http://schemas.openxmlformats.org/officeDocument/2006/relationships/image" Target="../media/image1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4"/>
          <p:cNvSpPr txBox="1">
            <a:spLocks noChangeArrowheads="1"/>
          </p:cNvSpPr>
          <p:nvPr/>
        </p:nvSpPr>
        <p:spPr bwMode="auto">
          <a:xfrm>
            <a:off x="3211277" y="884113"/>
            <a:ext cx="2721446" cy="3693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位能下薛丁格方程式的解</a:t>
            </a:r>
          </a:p>
        </p:txBody>
      </p:sp>
      <p:pic>
        <p:nvPicPr>
          <p:cNvPr id="62468" name="Picture 6" descr="http://edit.renminbao.com/rmb/article_images/2005-11-21-dazuo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762" y="1412776"/>
            <a:ext cx="2530475" cy="379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文字方塊 18"/>
          <p:cNvSpPr txBox="1">
            <a:spLocks noChangeArrowheads="1"/>
          </p:cNvSpPr>
          <p:nvPr/>
        </p:nvSpPr>
        <p:spPr bwMode="auto">
          <a:xfrm>
            <a:off x="3286658" y="5367820"/>
            <a:ext cx="2351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定態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Stationary State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BBB6DB-41F9-637C-9A6B-9139EBFCB9EE}"/>
              </a:ext>
            </a:extLst>
          </p:cNvPr>
          <p:cNvSpPr txBox="1"/>
          <p:nvPr/>
        </p:nvSpPr>
        <p:spPr bwMode="auto">
          <a:xfrm>
            <a:off x="3286658" y="5737708"/>
            <a:ext cx="28553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能量的本徵函數</a:t>
            </a:r>
          </a:p>
        </p:txBody>
      </p:sp>
    </p:spTree>
    <p:extLst>
      <p:ext uri="{BB962C8B-B14F-4D97-AF65-F5344CB8AC3E}">
        <p14:creationId xmlns:p14="http://schemas.microsoft.com/office/powerpoint/2010/main" val="1959579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4" name="Rectangle 13"/>
          <p:cNvSpPr>
            <a:spLocks noChangeArrowheads="1"/>
          </p:cNvSpPr>
          <p:nvPr/>
        </p:nvSpPr>
        <p:spPr bwMode="auto">
          <a:xfrm>
            <a:off x="0" y="2076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7661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5">
                <a:extLst>
                  <a:ext uri="{FF2B5EF4-FFF2-40B4-BE49-F238E27FC236}">
                    <a16:creationId xmlns:a16="http://schemas.microsoft.com/office/drawing/2014/main" id="{7AAB6D3A-C758-5A7F-595D-201610BCA4E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42842" y="4257906"/>
                <a:ext cx="526396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大膽推測：對這些解，</a:t>
                </a:r>
                <a:r>
                  <a:rPr lang="en-US" altLang="zh-TW" dirty="0"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𝐸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就是能量的測量結果，</a:t>
                </a:r>
              </a:p>
            </p:txBody>
          </p:sp>
        </mc:Choice>
        <mc:Fallback xmlns="">
          <p:sp>
            <p:nvSpPr>
              <p:cNvPr id="24" name="文字方塊 25">
                <a:extLst>
                  <a:ext uri="{FF2B5EF4-FFF2-40B4-BE49-F238E27FC236}">
                    <a16:creationId xmlns:a16="http://schemas.microsoft.com/office/drawing/2014/main" id="{7AAB6D3A-C758-5A7F-595D-201610BCA4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2842" y="4257906"/>
                <a:ext cx="5263967" cy="369332"/>
              </a:xfrm>
              <a:prstGeom prst="rect">
                <a:avLst/>
              </a:prstGeom>
              <a:blipFill>
                <a:blip r:embed="rId2"/>
                <a:stretch>
                  <a:fillRect l="-964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文字方塊 13">
            <a:extLst>
              <a:ext uri="{FF2B5EF4-FFF2-40B4-BE49-F238E27FC236}">
                <a16:creationId xmlns:a16="http://schemas.microsoft.com/office/drawing/2014/main" id="{5CAA6148-065B-D625-AEB2-070F81EE0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857" y="4713744"/>
            <a:ext cx="66246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之後我們將正式證明對於定態，能量的測量的確沒有不確定性！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13">
                <a:extLst>
                  <a:ext uri="{FF2B5EF4-FFF2-40B4-BE49-F238E27FC236}">
                    <a16:creationId xmlns:a16="http://schemas.microsoft.com/office/drawing/2014/main" id="{3FC31480-34D3-136A-D559-051C342605EC}"/>
                  </a:ext>
                </a:extLst>
              </p:cNvPr>
              <p:cNvSpPr txBox="1"/>
              <p:nvPr/>
            </p:nvSpPr>
            <p:spPr bwMode="auto">
              <a:xfrm>
                <a:off x="7640737" y="4713744"/>
                <a:ext cx="971960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6" name="文字方塊 13">
                <a:extLst>
                  <a:ext uri="{FF2B5EF4-FFF2-40B4-BE49-F238E27FC236}">
                    <a16:creationId xmlns:a16="http://schemas.microsoft.com/office/drawing/2014/main" id="{3FC31480-34D3-136A-D559-051C342605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40737" y="4713744"/>
                <a:ext cx="97196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2">
                <a:extLst>
                  <a:ext uri="{FF2B5EF4-FFF2-40B4-BE49-F238E27FC236}">
                    <a16:creationId xmlns:a16="http://schemas.microsoft.com/office/drawing/2014/main" id="{59AABF62-9E16-0750-D949-4F26D939CAAB}"/>
                  </a:ext>
                </a:extLst>
              </p:cNvPr>
              <p:cNvSpPr txBox="1"/>
              <p:nvPr/>
            </p:nvSpPr>
            <p:spPr bwMode="auto">
              <a:xfrm>
                <a:off x="1082333" y="1855015"/>
                <a:ext cx="1515608" cy="49686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12">
                <a:extLst>
                  <a:ext uri="{FF2B5EF4-FFF2-40B4-BE49-F238E27FC236}">
                    <a16:creationId xmlns:a16="http://schemas.microsoft.com/office/drawing/2014/main" id="{59AABF62-9E16-0750-D949-4F26D939CA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2333" y="1855015"/>
                <a:ext cx="1515608" cy="496867"/>
              </a:xfrm>
              <a:prstGeom prst="rect">
                <a:avLst/>
              </a:prstGeom>
              <a:blipFill>
                <a:blip r:embed="rId4"/>
                <a:stretch>
                  <a:fillRect b="-97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24">
            <a:extLst>
              <a:ext uri="{FF2B5EF4-FFF2-40B4-BE49-F238E27FC236}">
                <a16:creationId xmlns:a16="http://schemas.microsoft.com/office/drawing/2014/main" id="{261FEC75-C363-84CE-21A7-0A9D4C7AE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608" y="1052736"/>
            <a:ext cx="71287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定態波函數，</a:t>
            </a:r>
            <a:r>
              <a:rPr lang="zh-TW" altLang="en-US" dirty="0">
                <a:solidFill>
                  <a:srgbClr val="FF0000"/>
                </a:solidFill>
              </a:rPr>
              <a:t>時間部分不只可以被分離，而且可以被完全決定，</a:t>
            </a:r>
            <a:endParaRPr lang="zh-TW" alt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">
                <a:extLst>
                  <a:ext uri="{FF2B5EF4-FFF2-40B4-BE49-F238E27FC236}">
                    <a16:creationId xmlns:a16="http://schemas.microsoft.com/office/drawing/2014/main" id="{3A1CCE03-8D65-D60A-2854-ECCDDF8358D5}"/>
                  </a:ext>
                </a:extLst>
              </p:cNvPr>
              <p:cNvSpPr txBox="1"/>
              <p:nvPr/>
            </p:nvSpPr>
            <p:spPr bwMode="auto">
              <a:xfrm>
                <a:off x="1051857" y="2460320"/>
                <a:ext cx="7695719" cy="4807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LID4096">
                    <a:latin typeface="Times New Roman" pitchFamily="18" charset="0"/>
                    <a:cs typeface="Times New Roman" pitchFamily="18" charset="0"/>
                  </a:rPr>
                  <a:t>定態波函數的時間演化就是函數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LID4096">
                    <a:latin typeface="Times New Roman" pitchFamily="18" charset="0"/>
                    <a:cs typeface="Times New Roman" pitchFamily="18" charset="0"/>
                  </a:rPr>
                  <a:t>乘上一個</a:t>
                </a:r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Phase factor</a:t>
                </a:r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：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𝑖</m:t>
                        </m:r>
                        <m:f>
                          <m:fPr>
                            <m:ctrlP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𝐸</m:t>
                            </m:r>
                          </m:num>
                          <m:den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ℏ</m:t>
                            </m:r>
                          </m:den>
                        </m:f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">
                <a:extLst>
                  <a:ext uri="{FF2B5EF4-FFF2-40B4-BE49-F238E27FC236}">
                    <a16:creationId xmlns:a16="http://schemas.microsoft.com/office/drawing/2014/main" id="{3A1CCE03-8D65-D60A-2854-ECCDDF8358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1857" y="2460320"/>
                <a:ext cx="7695719" cy="480709"/>
              </a:xfrm>
              <a:prstGeom prst="rect">
                <a:avLst/>
              </a:prstGeom>
              <a:blipFill>
                <a:blip r:embed="rId5"/>
                <a:stretch>
                  <a:fillRect l="-825" b="-1794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E2B23B3-6C59-8CA9-F8D9-4866CFD09CFA}"/>
                  </a:ext>
                </a:extLst>
              </p:cNvPr>
              <p:cNvSpPr txBox="1"/>
              <p:nvPr/>
            </p:nvSpPr>
            <p:spPr bwMode="auto">
              <a:xfrm>
                <a:off x="1051857" y="1447648"/>
                <a:ext cx="631410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時間部分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與位能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𝑉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的關係完全濃縮在一個常數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𝐸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之中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E2B23B3-6C59-8CA9-F8D9-4866CFD09C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1857" y="1447648"/>
                <a:ext cx="6314106" cy="369332"/>
              </a:xfrm>
              <a:prstGeom prst="rect">
                <a:avLst/>
              </a:prstGeom>
              <a:blipFill>
                <a:blip r:embed="rId6"/>
                <a:stretch>
                  <a:fillRect l="-1006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5">
                <a:extLst>
                  <a:ext uri="{FF2B5EF4-FFF2-40B4-BE49-F238E27FC236}">
                    <a16:creationId xmlns:a16="http://schemas.microsoft.com/office/drawing/2014/main" id="{ADCA5B9C-574F-C2AB-1E71-BE05BA96F982}"/>
                  </a:ext>
                </a:extLst>
              </p:cNvPr>
              <p:cNvSpPr txBox="1"/>
              <p:nvPr/>
            </p:nvSpPr>
            <p:spPr bwMode="auto">
              <a:xfrm>
                <a:off x="2751848" y="1876947"/>
                <a:ext cx="3645549" cy="49686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sz="1800" i="1" smtClean="0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15">
                <a:extLst>
                  <a:ext uri="{FF2B5EF4-FFF2-40B4-BE49-F238E27FC236}">
                    <a16:creationId xmlns:a16="http://schemas.microsoft.com/office/drawing/2014/main" id="{ADCA5B9C-574F-C2AB-1E71-BE05BA96F9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51848" y="1876947"/>
                <a:ext cx="3645549" cy="496867"/>
              </a:xfrm>
              <a:prstGeom prst="rect">
                <a:avLst/>
              </a:prstGeom>
              <a:blipFill>
                <a:blip r:embed="rId7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7B23EF8-1D46-B2BB-FF76-A54516218923}"/>
                  </a:ext>
                </a:extLst>
              </p:cNvPr>
              <p:cNvSpPr txBox="1"/>
              <p:nvPr/>
            </p:nvSpPr>
            <p:spPr bwMode="auto">
              <a:xfrm>
                <a:off x="1061323" y="3496628"/>
                <a:ext cx="73509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/>
                      </a:rPr>
                      <m:t>𝐸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dirty="0"/>
                  <a:t>顯然就是能量。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7B23EF8-1D46-B2BB-FF76-A545162189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1323" y="3496628"/>
                <a:ext cx="7350982" cy="369332"/>
              </a:xfrm>
              <a:prstGeom prst="rect">
                <a:avLst/>
              </a:prstGeom>
              <a:blipFill>
                <a:blip r:embed="rId8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C2148A0C-6203-4C18-2B5C-D04842DE5763}"/>
              </a:ext>
            </a:extLst>
          </p:cNvPr>
          <p:cNvSpPr txBox="1"/>
          <p:nvPr/>
        </p:nvSpPr>
        <p:spPr bwMode="auto">
          <a:xfrm>
            <a:off x="1043608" y="3006264"/>
            <a:ext cx="32403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如同自由電子波一樣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258696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3" name="Rectangle 13"/>
          <p:cNvSpPr>
            <a:spLocks noChangeArrowheads="1"/>
          </p:cNvSpPr>
          <p:nvPr/>
        </p:nvSpPr>
        <p:spPr bwMode="auto">
          <a:xfrm>
            <a:off x="0" y="2076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5">
                <a:extLst>
                  <a:ext uri="{FF2B5EF4-FFF2-40B4-BE49-F238E27FC236}">
                    <a16:creationId xmlns:a16="http://schemas.microsoft.com/office/drawing/2014/main" id="{22995D68-6316-881B-6A46-C5A60A7D6730}"/>
                  </a:ext>
                </a:extLst>
              </p:cNvPr>
              <p:cNvSpPr txBox="1"/>
              <p:nvPr/>
            </p:nvSpPr>
            <p:spPr bwMode="auto">
              <a:xfrm>
                <a:off x="618982" y="979630"/>
                <a:ext cx="3645550" cy="49686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i="1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15">
                <a:extLst>
                  <a:ext uri="{FF2B5EF4-FFF2-40B4-BE49-F238E27FC236}">
                    <a16:creationId xmlns:a16="http://schemas.microsoft.com/office/drawing/2014/main" id="{22995D68-6316-881B-6A46-C5A60A7D67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8982" y="979630"/>
                <a:ext cx="3645550" cy="496867"/>
              </a:xfrm>
              <a:prstGeom prst="rect">
                <a:avLst/>
              </a:prstGeom>
              <a:blipFill>
                <a:blip r:embed="rId3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DD6B5F76-5948-2949-1892-FDCC6E3484AF}"/>
              </a:ext>
            </a:extLst>
          </p:cNvPr>
          <p:cNvSpPr txBox="1"/>
          <p:nvPr/>
        </p:nvSpPr>
        <p:spPr bwMode="auto">
          <a:xfrm>
            <a:off x="537888" y="2382537"/>
            <a:ext cx="74637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量子波函數若可以分離，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稱為定態，它所有可測量的量都與時間無關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D0A3D38-3201-806E-FF3D-A9FDB5AD9E26}"/>
                  </a:ext>
                </a:extLst>
              </p:cNvPr>
              <p:cNvSpPr txBox="1"/>
              <p:nvPr/>
            </p:nvSpPr>
            <p:spPr bwMode="auto">
              <a:xfrm>
                <a:off x="558436" y="1429906"/>
                <a:ext cx="8115904" cy="4807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 err="1"/>
                  <a:t>是時間為零時的瞬間波函數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i="1">
                        <a:latin typeface="Cambria Math"/>
                        <a:ea typeface="Cambria Math"/>
                      </a:rPr>
                      <m:t>Ψ</m:t>
                    </m:r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𝑥</m:t>
                        </m:r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,0</m:t>
                        </m:r>
                      </m:e>
                    </m:d>
                  </m:oMath>
                </a14:m>
                <a:r>
                  <a:rPr lang="en-US" dirty="0"/>
                  <a:t>，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</a:rPr>
                          <m:t>−</m:t>
                        </m:r>
                        <m:r>
                          <a:rPr lang="en-US" altLang="zh-TW" i="1">
                            <a:latin typeface="Cambria Math"/>
                          </a:rPr>
                          <m:t>𝑖</m:t>
                        </m:r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i="1">
                                <a:latin typeface="Cambria Math"/>
                              </a:rPr>
                              <m:t>𝐸</m:t>
                            </m:r>
                          </m:num>
                          <m:den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ℏ</m:t>
                            </m:r>
                          </m:den>
                        </m:f>
                        <m:r>
                          <a:rPr lang="en-US" altLang="zh-TW" i="1">
                            <a:latin typeface="Cambria Math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dirty="0" err="1"/>
                  <a:t>是未來的演化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evolution</a:t>
                </a:r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D0A3D38-3201-806E-FF3D-A9FDB5AD9E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8436" y="1429906"/>
                <a:ext cx="8115904" cy="480709"/>
              </a:xfrm>
              <a:prstGeom prst="rect">
                <a:avLst/>
              </a:prstGeom>
              <a:blipFill>
                <a:blip r:embed="rId4"/>
                <a:stretch>
                  <a:fillRect l="-313" b="-1794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Box 4">
            <a:extLst>
              <a:ext uri="{FF2B5EF4-FFF2-40B4-BE49-F238E27FC236}">
                <a16:creationId xmlns:a16="http://schemas.microsoft.com/office/drawing/2014/main" id="{08657F60-55E9-47AD-7616-FF1D59AD2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362" y="2951572"/>
            <a:ext cx="17287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機率密度</a:t>
            </a:r>
          </a:p>
        </p:txBody>
      </p:sp>
      <p:sp>
        <p:nvSpPr>
          <p:cNvPr id="16" name="Text Box 6">
            <a:extLst>
              <a:ext uri="{FF2B5EF4-FFF2-40B4-BE49-F238E27FC236}">
                <a16:creationId xmlns:a16="http://schemas.microsoft.com/office/drawing/2014/main" id="{3097F053-DE46-4F2A-8262-2E427F10F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8496" y="2922531"/>
            <a:ext cx="17145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與時間無關。</a:t>
            </a:r>
            <a:endParaRPr lang="en-US" altLang="zh-TW" dirty="0"/>
          </a:p>
        </p:txBody>
      </p:sp>
      <p:sp>
        <p:nvSpPr>
          <p:cNvPr id="19" name="Text Box 9">
            <a:extLst>
              <a:ext uri="{FF2B5EF4-FFF2-40B4-BE49-F238E27FC236}">
                <a16:creationId xmlns:a16="http://schemas.microsoft.com/office/drawing/2014/main" id="{FC4C0E9A-F2C8-347B-0F2C-67B1AAAD4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799" y="4168600"/>
            <a:ext cx="6191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其他物理測量的期望值也都與時間無關！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">
                <a:extLst>
                  <a:ext uri="{FF2B5EF4-FFF2-40B4-BE49-F238E27FC236}">
                    <a16:creationId xmlns:a16="http://schemas.microsoft.com/office/drawing/2014/main" id="{DC2D801B-C1FE-8F42-E77D-EBBFD6735FA4}"/>
                  </a:ext>
                </a:extLst>
              </p:cNvPr>
              <p:cNvSpPr txBox="1"/>
              <p:nvPr/>
            </p:nvSpPr>
            <p:spPr bwMode="auto">
              <a:xfrm>
                <a:off x="1673514" y="2831609"/>
                <a:ext cx="5796972" cy="55951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  <a:cs typeface="Times New Roman" pitchFamily="18" charset="0"/>
                      </a:rPr>
                      <m:t>𝑃</m:t>
                    </m:r>
                    <m:r>
                      <a:rPr lang="en-US" altLang="zh-TW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altLang="zh-TW" b="0" i="1" smtClean="0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Ψ</m:t>
                            </m:r>
                          </m:e>
                        </m:d>
                      </m:e>
                      <m:sup>
                        <m:r>
                          <a:rPr lang="en-US" altLang="zh-TW" b="0" i="1" smtClean="0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en-US" i="1">
                                    <a:latin typeface="Cambria Math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/>
                                  </a:rPr>
                                  <m:t>𝐸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∙</m:t>
                            </m:r>
                            <m:sSup>
                              <m:s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altLang="zh-TW" i="1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US" altLang="zh-TW" i="1">
                                    <a:latin typeface="Cambria Math"/>
                                  </a:rPr>
                                  <m:t>𝑖</m:t>
                                </m:r>
                                <m:f>
                                  <m:f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𝐸</m:t>
                                    </m:r>
                                  </m:num>
                                  <m:den>
                                    <m:r>
                                      <a:rPr lang="en-US" altLang="zh-TW" i="1">
                                        <a:latin typeface="Cambria Math"/>
                                        <a:ea typeface="Cambria Math"/>
                                      </a:rPr>
                                      <m:t>ℏ</m:t>
                                    </m:r>
                                  </m:den>
                                </m:f>
                                <m:r>
                                  <a:rPr lang="en-US" altLang="zh-TW" i="1">
                                    <a:latin typeface="Cambria Math"/>
                                  </a:rPr>
                                  <m:t>𝑡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altLang="zh-TW" b="0" i="1" smtClean="0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en-US" i="1">
                                    <a:latin typeface="Cambria Math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/>
                                  </a:rPr>
                                  <m:t>𝐸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altLang="zh-TW" i="1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US" altLang="zh-TW" i="1">
                                    <a:latin typeface="Cambria Math"/>
                                  </a:rPr>
                                  <m:t>𝑖</m:t>
                                </m:r>
                                <m:f>
                                  <m:f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𝐸</m:t>
                                    </m:r>
                                  </m:num>
                                  <m:den>
                                    <m:r>
                                      <a:rPr lang="en-US" altLang="zh-TW" i="1">
                                        <a:latin typeface="Cambria Math"/>
                                        <a:ea typeface="Cambria Math"/>
                                      </a:rPr>
                                      <m:t>ℏ</m:t>
                                    </m:r>
                                  </m:den>
                                </m:f>
                                <m:r>
                                  <a:rPr lang="en-US" altLang="zh-TW" i="1">
                                    <a:latin typeface="Cambria Math"/>
                                  </a:rPr>
                                  <m:t>𝑡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TW" dirty="0">
                    <a:latin typeface="Times New Roman" pitchFamily="18" charset="0"/>
                    <a:cs typeface="Times New Roman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en-US" i="1">
                                    <a:latin typeface="Cambria Math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/>
                                  </a:rPr>
                                  <m:t>𝐸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1">
                <a:extLst>
                  <a:ext uri="{FF2B5EF4-FFF2-40B4-BE49-F238E27FC236}">
                    <a16:creationId xmlns:a16="http://schemas.microsoft.com/office/drawing/2014/main" id="{DC2D801B-C1FE-8F42-E77D-EBBFD6735F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73514" y="2831609"/>
                <a:ext cx="5796972" cy="559512"/>
              </a:xfrm>
              <a:prstGeom prst="rect">
                <a:avLst/>
              </a:prstGeom>
              <a:blipFill>
                <a:blip r:embed="rId5"/>
                <a:stretch>
                  <a:fillRect b="-1590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3">
                <a:extLst>
                  <a:ext uri="{FF2B5EF4-FFF2-40B4-BE49-F238E27FC236}">
                    <a16:creationId xmlns:a16="http://schemas.microsoft.com/office/drawing/2014/main" id="{15ACDC00-928D-40A7-AA9B-48A6A6B2B142}"/>
                  </a:ext>
                </a:extLst>
              </p:cNvPr>
              <p:cNvSpPr txBox="1"/>
              <p:nvPr/>
            </p:nvSpPr>
            <p:spPr bwMode="auto">
              <a:xfrm>
                <a:off x="547362" y="4588352"/>
                <a:ext cx="6019006" cy="171149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𝑑𝑥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Sup>
                            <m:sSub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𝐸</m:t>
                              </m:r>
                            </m:sub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</m:e>
                          </m:d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𝑡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,−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𝑡</m:t>
                              </m:r>
                            </m:sup>
                          </m:sSup>
                        </m:e>
                      </m:nary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𝑑𝑥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𝐸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,−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altLang="zh-TW" sz="1800" b="0" dirty="0"/>
              </a:p>
            </p:txBody>
          </p:sp>
        </mc:Choice>
        <mc:Fallback xmlns="">
          <p:sp>
            <p:nvSpPr>
              <p:cNvPr id="6" name="文字方塊 13">
                <a:extLst>
                  <a:ext uri="{FF2B5EF4-FFF2-40B4-BE49-F238E27FC236}">
                    <a16:creationId xmlns:a16="http://schemas.microsoft.com/office/drawing/2014/main" id="{15ACDC00-928D-40A7-AA9B-48A6A6B2B1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7362" y="4588352"/>
                <a:ext cx="6019006" cy="1711494"/>
              </a:xfrm>
              <a:prstGeom prst="rect">
                <a:avLst/>
              </a:prstGeom>
              <a:blipFill>
                <a:blip r:embed="rId6"/>
                <a:stretch>
                  <a:fillRect l="-5485" t="-59259" b="-9111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12" descr="p1">
            <a:extLst>
              <a:ext uri="{FF2B5EF4-FFF2-40B4-BE49-F238E27FC236}">
                <a16:creationId xmlns:a16="http://schemas.microsoft.com/office/drawing/2014/main" id="{E06B20A0-75D0-D84C-8E68-0CF6F2B186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049" y="4565418"/>
            <a:ext cx="2233612" cy="17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24">
            <a:extLst>
              <a:ext uri="{FF2B5EF4-FFF2-40B4-BE49-F238E27FC236}">
                <a16:creationId xmlns:a16="http://schemas.microsoft.com/office/drawing/2014/main" id="{2C1AE18B-D965-A33A-03F7-6573E7C1AF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799" y="530558"/>
            <a:ext cx="71287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可以被分離的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波函數，</a:t>
            </a:r>
          </a:p>
        </p:txBody>
      </p:sp>
    </p:spTree>
    <p:extLst>
      <p:ext uri="{BB962C8B-B14F-4D97-AF65-F5344CB8AC3E}">
        <p14:creationId xmlns:p14="http://schemas.microsoft.com/office/powerpoint/2010/main" val="336863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9" grpId="0"/>
      <p:bldP spid="3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8" descr="http://free.yes81.net/userfiles/image/%E6%89%93%E5%9D%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74" y="1324546"/>
            <a:ext cx="3754437" cy="300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文字方塊 2"/>
          <p:cNvSpPr txBox="1">
            <a:spLocks noChangeArrowheads="1"/>
          </p:cNvSpPr>
          <p:nvPr/>
        </p:nvSpPr>
        <p:spPr bwMode="auto">
          <a:xfrm>
            <a:off x="2051720" y="4593431"/>
            <a:ext cx="6215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在定態中，所有對電子的測量結果，都與時間無關！</a:t>
            </a:r>
          </a:p>
        </p:txBody>
      </p:sp>
      <p:sp>
        <p:nvSpPr>
          <p:cNvPr id="63492" name="文字方塊 3"/>
          <p:cNvSpPr txBox="1">
            <a:spLocks noChangeArrowheads="1"/>
          </p:cNvSpPr>
          <p:nvPr/>
        </p:nvSpPr>
        <p:spPr bwMode="auto">
          <a:xfrm>
            <a:off x="2051720" y="5093494"/>
            <a:ext cx="5929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牛頓力學中，唯一的定態，就是靜止狀態！</a:t>
            </a:r>
          </a:p>
        </p:txBody>
      </p:sp>
      <p:sp>
        <p:nvSpPr>
          <p:cNvPr id="63494" name="文字方塊 6"/>
          <p:cNvSpPr txBox="1">
            <a:spLocks noChangeArrowheads="1"/>
          </p:cNvSpPr>
          <p:nvPr/>
        </p:nvSpPr>
        <p:spPr bwMode="auto">
          <a:xfrm>
            <a:off x="2051720" y="5587206"/>
            <a:ext cx="43576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但量子力學中，卻有許多定態。</a:t>
            </a:r>
          </a:p>
        </p:txBody>
      </p:sp>
      <p:pic>
        <p:nvPicPr>
          <p:cNvPr id="63495" name="Picture 4" descr="http://webpic.chinareviewnews.com/upload/200907/13/1010209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736" y="1331913"/>
            <a:ext cx="3610593" cy="296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6" name="文字方塊 18"/>
          <p:cNvSpPr txBox="1">
            <a:spLocks noChangeArrowheads="1"/>
          </p:cNvSpPr>
          <p:nvPr/>
        </p:nvSpPr>
        <p:spPr bwMode="auto">
          <a:xfrm>
            <a:off x="1979712" y="753634"/>
            <a:ext cx="39987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自由電子波是</a:t>
            </a:r>
            <a:r>
              <a:rPr lang="zh-TW" altLang="en-US" dirty="0">
                <a:solidFill>
                  <a:srgbClr val="FF0000"/>
                </a:solidFill>
              </a:rPr>
              <a:t>定態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Stationary State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5ECAE3-4B02-52D6-615E-BE22812674F7}"/>
              </a:ext>
            </a:extLst>
          </p:cNvPr>
          <p:cNvSpPr txBox="1"/>
          <p:nvPr/>
        </p:nvSpPr>
        <p:spPr bwMode="auto">
          <a:xfrm>
            <a:off x="2157573" y="821933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2047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7" descr="bohrexp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078968"/>
            <a:ext cx="2366962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文字方塊 7"/>
          <p:cNvSpPr txBox="1">
            <a:spLocks noChangeArrowheads="1"/>
          </p:cNvSpPr>
          <p:nvPr/>
        </p:nvSpPr>
        <p:spPr bwMode="auto">
          <a:xfrm>
            <a:off x="1085949" y="4623969"/>
            <a:ext cx="71437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波爾的原子模型中的電子穩定軌道即是定態！</a:t>
            </a:r>
          </a:p>
        </p:txBody>
      </p:sp>
      <p:sp>
        <p:nvSpPr>
          <p:cNvPr id="20487" name="文字方塊 6"/>
          <p:cNvSpPr txBox="1">
            <a:spLocks noChangeArrowheads="1"/>
          </p:cNvSpPr>
          <p:nvPr/>
        </p:nvSpPr>
        <p:spPr bwMode="auto">
          <a:xfrm>
            <a:off x="1083104" y="5431331"/>
            <a:ext cx="79533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但定態並不一定永遠穩定，電磁場會使原本的定態成為激發態，成為不穩定。</a:t>
            </a:r>
          </a:p>
        </p:txBody>
      </p:sp>
      <p:sp>
        <p:nvSpPr>
          <p:cNvPr id="20488" name="文字方塊 7"/>
          <p:cNvSpPr txBox="1">
            <a:spLocks noChangeArrowheads="1"/>
          </p:cNvSpPr>
          <p:nvPr/>
        </p:nvSpPr>
        <p:spPr bwMode="auto">
          <a:xfrm>
            <a:off x="1085949" y="5025172"/>
            <a:ext cx="53582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Stationary</a:t>
            </a:r>
            <a:r>
              <a:rPr lang="en-US" altLang="zh-TW" dirty="0"/>
              <a:t> </a:t>
            </a:r>
            <a:r>
              <a:rPr lang="zh-TW" altLang="en-US" dirty="0"/>
              <a:t>駐立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Stable </a:t>
            </a:r>
            <a:r>
              <a:rPr lang="zh-TW" altLang="en-US" dirty="0"/>
              <a:t>穩定。</a:t>
            </a:r>
          </a:p>
        </p:txBody>
      </p:sp>
    </p:spTree>
    <p:extLst>
      <p:ext uri="{BB962C8B-B14F-4D97-AF65-F5344CB8AC3E}">
        <p14:creationId xmlns:p14="http://schemas.microsoft.com/office/powerpoint/2010/main" val="17631479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934EEA-0254-D29E-5CD8-C4966F131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143" y="1772816"/>
            <a:ext cx="7885713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0295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C5C59F-843F-B7AD-BBDB-5679FE47D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861" y="2346502"/>
            <a:ext cx="8032277" cy="33835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ACE3499-951A-F83D-69A2-40474D4FD5EE}"/>
                  </a:ext>
                </a:extLst>
              </p:cNvPr>
              <p:cNvSpPr txBox="1"/>
              <p:nvPr/>
            </p:nvSpPr>
            <p:spPr bwMode="auto">
              <a:xfrm>
                <a:off x="585457" y="752660"/>
                <a:ext cx="56699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時間只改變了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在複數平面的相角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Phase。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ACE3499-951A-F83D-69A2-40474D4FD5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5457" y="752660"/>
                <a:ext cx="5669950" cy="369332"/>
              </a:xfrm>
              <a:prstGeom prst="rect">
                <a:avLst/>
              </a:prstGeom>
              <a:blipFill>
                <a:blip r:embed="rId3"/>
                <a:stretch>
                  <a:fillRect l="-89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68BA9B4-4E1B-7A90-BFC2-BCAFACE1AA13}"/>
                  </a:ext>
                </a:extLst>
              </p:cNvPr>
              <p:cNvSpPr txBox="1"/>
              <p:nvPr/>
            </p:nvSpPr>
            <p:spPr bwMode="auto">
              <a:xfrm>
                <a:off x="574543" y="1567405"/>
                <a:ext cx="813690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因此可以說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定態的電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子一直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是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處於同一個狀態！就是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所決定的電子狀態。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68BA9B4-4E1B-7A90-BFC2-BCAFACE1AA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4543" y="1567405"/>
                <a:ext cx="8136904" cy="369332"/>
              </a:xfrm>
              <a:prstGeom prst="rect">
                <a:avLst/>
              </a:prstGeom>
              <a:blipFill>
                <a:blip r:embed="rId4"/>
                <a:stretch>
                  <a:fillRect l="-624" t="-6667" r="-156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FE158CB0-B7F0-8F69-9EA9-130548C7DC4B}"/>
              </a:ext>
            </a:extLst>
          </p:cNvPr>
          <p:cNvSpPr/>
          <p:nvPr/>
        </p:nvSpPr>
        <p:spPr>
          <a:xfrm>
            <a:off x="574543" y="2346501"/>
            <a:ext cx="8032276" cy="9361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53A648-BF84-F067-E82C-DC45B68DBD94}"/>
              </a:ext>
            </a:extLst>
          </p:cNvPr>
          <p:cNvSpPr/>
          <p:nvPr/>
        </p:nvSpPr>
        <p:spPr>
          <a:xfrm>
            <a:off x="555862" y="4753473"/>
            <a:ext cx="8032276" cy="9361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8">
                <a:extLst>
                  <a:ext uri="{FF2B5EF4-FFF2-40B4-BE49-F238E27FC236}">
                    <a16:creationId xmlns:a16="http://schemas.microsoft.com/office/drawing/2014/main" id="{5774270B-A433-D720-40A9-AE788FB53639}"/>
                  </a:ext>
                </a:extLst>
              </p:cNvPr>
              <p:cNvSpPr txBox="1"/>
              <p:nvPr/>
            </p:nvSpPr>
            <p:spPr bwMode="auto">
              <a:xfrm>
                <a:off x="585457" y="192502"/>
                <a:ext cx="2519408" cy="49686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sz="1800" i="1" smtClean="0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8">
                <a:extLst>
                  <a:ext uri="{FF2B5EF4-FFF2-40B4-BE49-F238E27FC236}">
                    <a16:creationId xmlns:a16="http://schemas.microsoft.com/office/drawing/2014/main" id="{5774270B-A433-D720-40A9-AE788FB536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5457" y="192502"/>
                <a:ext cx="2519408" cy="496867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2DE9B82-C4A5-BDD3-58FC-A045B52AD5AE}"/>
                  </a:ext>
                </a:extLst>
              </p:cNvPr>
              <p:cNvSpPr txBox="1"/>
              <p:nvPr/>
            </p:nvSpPr>
            <p:spPr bwMode="auto">
              <a:xfrm>
                <a:off x="555861" y="1977170"/>
                <a:ext cx="848232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空間部分函數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sub>
                    </m:sSub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沒有隨時間變！只是換了不同版本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2DE9B82-C4A5-BDD3-58FC-A045B52AD5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5861" y="1977170"/>
                <a:ext cx="8482324" cy="369332"/>
              </a:xfrm>
              <a:prstGeom prst="rect">
                <a:avLst/>
              </a:prstGeom>
              <a:blipFill>
                <a:blip r:embed="rId6"/>
                <a:stretch>
                  <a:fillRect l="-59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597F3DA-A2E1-2625-FAD9-4E735AC5F663}"/>
                  </a:ext>
                </a:extLst>
              </p:cNvPr>
              <p:cNvSpPr txBox="1"/>
              <p:nvPr/>
            </p:nvSpPr>
            <p:spPr bwMode="auto">
              <a:xfrm>
                <a:off x="574543" y="1162425"/>
                <a:ext cx="793123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物理測量只與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的絕對值有關，獨立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phase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變化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沒有物理結果。</a:t>
                </a:r>
                <a:endParaRPr lang="en-TW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597F3DA-A2E1-2625-FAD9-4E735AC5F6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4543" y="1162425"/>
                <a:ext cx="7931234" cy="369332"/>
              </a:xfrm>
              <a:prstGeom prst="rect">
                <a:avLst/>
              </a:prstGeom>
              <a:blipFill>
                <a:blip r:embed="rId7"/>
                <a:stretch>
                  <a:fillRect l="-64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11ED387-9245-FCDE-F281-8C0CC1406471}"/>
              </a:ext>
            </a:extLst>
          </p:cNvPr>
          <p:cNvSpPr txBox="1"/>
          <p:nvPr/>
        </p:nvSpPr>
        <p:spPr bwMode="auto">
          <a:xfrm>
            <a:off x="585700" y="5920674"/>
            <a:ext cx="72728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因此起始條件若在定態，此電子就會一直留在此定態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51BF08-1966-F40B-EC1A-68A0E70248A8}"/>
              </a:ext>
            </a:extLst>
          </p:cNvPr>
          <p:cNvSpPr txBox="1"/>
          <p:nvPr/>
        </p:nvSpPr>
        <p:spPr bwMode="auto">
          <a:xfrm>
            <a:off x="585457" y="6318735"/>
            <a:ext cx="63628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無人打攪時，電子會獨立逗留的狀態，就是定態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pic>
        <p:nvPicPr>
          <p:cNvPr id="12" name="Picture 8" descr="http://free.yes81.net/userfiles/image/%E6%89%93%E5%9D%90.jpg">
            <a:extLst>
              <a:ext uri="{FF2B5EF4-FFF2-40B4-BE49-F238E27FC236}">
                <a16:creationId xmlns:a16="http://schemas.microsoft.com/office/drawing/2014/main" id="{87C0F49A-A1C7-DD1F-70E2-F3A9BCF524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7" t="6903" r="9865" b="12918"/>
          <a:stretch/>
        </p:blipFill>
        <p:spPr bwMode="auto">
          <a:xfrm>
            <a:off x="7429077" y="5427521"/>
            <a:ext cx="1207906" cy="1345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224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9" grpId="0"/>
      <p:bldP spid="10" grpId="0"/>
      <p:bldP spid="3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6" name="Object 1026"/>
          <p:cNvGraphicFramePr>
            <a:graphicFrameLocks noChangeAspect="1"/>
          </p:cNvGraphicFramePr>
          <p:nvPr/>
        </p:nvGraphicFramePr>
        <p:xfrm>
          <a:off x="7451725" y="3644900"/>
          <a:ext cx="414338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335167" imgH="320068" progId="MS_ClipArt_Gallery.2">
                  <p:embed/>
                </p:oleObj>
              </mc:Choice>
              <mc:Fallback>
                <p:oleObj name="Clip" r:id="rId2" imgW="335167" imgH="320068" progId="MS_ClipArt_Gallery.2">
                  <p:embed/>
                  <p:pic>
                    <p:nvPicPr>
                      <p:cNvPr id="21506" name="Object 10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1725" y="3644900"/>
                        <a:ext cx="414338" cy="395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07" name="Object 1027"/>
          <p:cNvGraphicFramePr>
            <a:graphicFrameLocks noChangeAspect="1"/>
          </p:cNvGraphicFramePr>
          <p:nvPr/>
        </p:nvGraphicFramePr>
        <p:xfrm>
          <a:off x="5003800" y="2420938"/>
          <a:ext cx="2528888" cy="2719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3025440" imgH="3252600" progId="MS_ClipArt_Gallery.2">
                  <p:embed/>
                </p:oleObj>
              </mc:Choice>
              <mc:Fallback>
                <p:oleObj name="Clip" r:id="rId4" imgW="3025440" imgH="3252600" progId="MS_ClipArt_Gallery.2">
                  <p:embed/>
                  <p:pic>
                    <p:nvPicPr>
                      <p:cNvPr id="21507" name="Object 10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0" y="2420938"/>
                        <a:ext cx="2528888" cy="2719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508" name="Picture 5" descr="gulliver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781300"/>
            <a:ext cx="351790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文字方塊 4"/>
          <p:cNvSpPr txBox="1">
            <a:spLocks noChangeArrowheads="1"/>
          </p:cNvSpPr>
          <p:nvPr/>
        </p:nvSpPr>
        <p:spPr bwMode="auto">
          <a:xfrm>
            <a:off x="755650" y="1320801"/>
            <a:ext cx="77771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觀察的巨觀儀器與被觀察的微觀系統，在尺度上有巨大差異！</a:t>
            </a:r>
          </a:p>
        </p:txBody>
      </p:sp>
      <p:sp>
        <p:nvSpPr>
          <p:cNvPr id="3" name="文字方塊 7">
            <a:extLst>
              <a:ext uri="{FF2B5EF4-FFF2-40B4-BE49-F238E27FC236}">
                <a16:creationId xmlns:a16="http://schemas.microsoft.com/office/drawing/2014/main" id="{29160FF9-5214-94E1-8066-EC767AB55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650" y="1690688"/>
            <a:ext cx="446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巨觀的儀器無法長期地追蹤微觀的系統。</a:t>
            </a:r>
          </a:p>
        </p:txBody>
      </p:sp>
    </p:spTree>
    <p:extLst>
      <p:ext uri="{BB962C8B-B14F-4D97-AF65-F5344CB8AC3E}">
        <p14:creationId xmlns:p14="http://schemas.microsoft.com/office/powerpoint/2010/main" val="32451837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雲朵形圖說文字 1"/>
          <p:cNvSpPr/>
          <p:nvPr/>
        </p:nvSpPr>
        <p:spPr>
          <a:xfrm>
            <a:off x="2268538" y="2852738"/>
            <a:ext cx="5183187" cy="936625"/>
          </a:xfrm>
          <a:prstGeom prst="cloud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zh-TW" alt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閃電 2"/>
          <p:cNvSpPr/>
          <p:nvPr/>
        </p:nvSpPr>
        <p:spPr>
          <a:xfrm>
            <a:off x="1692275" y="1989138"/>
            <a:ext cx="576263" cy="1368425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" name="閃電 3"/>
          <p:cNvSpPr/>
          <p:nvPr/>
        </p:nvSpPr>
        <p:spPr>
          <a:xfrm flipH="1">
            <a:off x="7451725" y="1916113"/>
            <a:ext cx="504825" cy="1368425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graphicFrame>
        <p:nvGraphicFramePr>
          <p:cNvPr id="22530" name="Object 1027"/>
          <p:cNvGraphicFramePr>
            <a:graphicFrameLocks noChangeAspect="1"/>
          </p:cNvGraphicFramePr>
          <p:nvPr/>
        </p:nvGraphicFramePr>
        <p:xfrm>
          <a:off x="900113" y="549275"/>
          <a:ext cx="1255712" cy="1350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3025440" imgH="3252600" progId="MS_ClipArt_Gallery.2">
                  <p:embed/>
                </p:oleObj>
              </mc:Choice>
              <mc:Fallback>
                <p:oleObj name="Clip" r:id="rId2" imgW="3025440" imgH="3252600" progId="MS_ClipArt_Gallery.2">
                  <p:embed/>
                  <p:pic>
                    <p:nvPicPr>
                      <p:cNvPr id="22530" name="Object 10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549275"/>
                        <a:ext cx="1255712" cy="1350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1" name="Object 3"/>
          <p:cNvGraphicFramePr>
            <a:graphicFrameLocks noChangeAspect="1"/>
          </p:cNvGraphicFramePr>
          <p:nvPr/>
        </p:nvGraphicFramePr>
        <p:xfrm>
          <a:off x="7092950" y="404813"/>
          <a:ext cx="1322388" cy="142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3025440" imgH="3252600" progId="MS_ClipArt_Gallery.2">
                  <p:embed/>
                </p:oleObj>
              </mc:Choice>
              <mc:Fallback>
                <p:oleObj name="Clip" r:id="rId2" imgW="3025440" imgH="3252600" progId="MS_ClipArt_Gallery.2">
                  <p:embed/>
                  <p:pic>
                    <p:nvPicPr>
                      <p:cNvPr id="2253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2950" y="404813"/>
                        <a:ext cx="1322388" cy="142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2" name="Object 1026"/>
          <p:cNvGraphicFramePr>
            <a:graphicFrameLocks noChangeAspect="1"/>
          </p:cNvGraphicFramePr>
          <p:nvPr/>
        </p:nvGraphicFramePr>
        <p:xfrm>
          <a:off x="5003800" y="3141663"/>
          <a:ext cx="414338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335167" imgH="320068" progId="MS_ClipArt_Gallery.2">
                  <p:embed/>
                </p:oleObj>
              </mc:Choice>
              <mc:Fallback>
                <p:oleObj name="Clip" r:id="rId4" imgW="335167" imgH="320068" progId="MS_ClipArt_Gallery.2">
                  <p:embed/>
                  <p:pic>
                    <p:nvPicPr>
                      <p:cNvPr id="22532" name="Object 10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0" y="3141663"/>
                        <a:ext cx="414338" cy="395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6" name="文字方塊 7"/>
          <p:cNvSpPr txBox="1">
            <a:spLocks noChangeArrowheads="1"/>
          </p:cNvSpPr>
          <p:nvPr/>
        </p:nvSpPr>
        <p:spPr bwMode="auto">
          <a:xfrm>
            <a:off x="2555875" y="4292600"/>
            <a:ext cx="446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巨觀的儀器無法長期地追蹤微觀的系統。</a:t>
            </a:r>
          </a:p>
        </p:txBody>
      </p:sp>
      <p:sp>
        <p:nvSpPr>
          <p:cNvPr id="22537" name="文字方塊 8"/>
          <p:cNvSpPr txBox="1">
            <a:spLocks noChangeArrowheads="1"/>
          </p:cNvSpPr>
          <p:nvPr/>
        </p:nvSpPr>
        <p:spPr bwMode="auto">
          <a:xfrm>
            <a:off x="2555875" y="4797425"/>
            <a:ext cx="4032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只能於前後作設定及測量。</a:t>
            </a:r>
          </a:p>
        </p:txBody>
      </p:sp>
      <p:sp>
        <p:nvSpPr>
          <p:cNvPr id="22538" name="文字方塊 9"/>
          <p:cNvSpPr txBox="1">
            <a:spLocks noChangeArrowheads="1"/>
          </p:cNvSpPr>
          <p:nvPr/>
        </p:nvSpPr>
        <p:spPr bwMode="auto">
          <a:xfrm>
            <a:off x="2555874" y="5300663"/>
            <a:ext cx="53284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在兩者之間微觀系統就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獨立地維持定態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pic>
        <p:nvPicPr>
          <p:cNvPr id="12" name="Picture 4" descr="波與粒子干涉實驗02"/>
          <p:cNvPicPr>
            <a:picLocks noChangeAspect="1" noChangeArrowheads="1"/>
          </p:cNvPicPr>
          <p:nvPr/>
        </p:nvPicPr>
        <p:blipFill>
          <a:blip r:embed="rId6" cstate="print">
            <a:lum bright="-2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7" t="3168" r="6914" b="63054"/>
          <a:stretch>
            <a:fillRect/>
          </a:stretch>
        </p:blipFill>
        <p:spPr bwMode="auto">
          <a:xfrm>
            <a:off x="2916238" y="692150"/>
            <a:ext cx="3567112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099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雲朵形圖說文字 1"/>
          <p:cNvSpPr/>
          <p:nvPr/>
        </p:nvSpPr>
        <p:spPr>
          <a:xfrm>
            <a:off x="684213" y="2852738"/>
            <a:ext cx="3887787" cy="936625"/>
          </a:xfrm>
          <a:prstGeom prst="cloud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閃電 3"/>
          <p:cNvSpPr/>
          <p:nvPr/>
        </p:nvSpPr>
        <p:spPr>
          <a:xfrm flipH="1">
            <a:off x="4572000" y="1989138"/>
            <a:ext cx="504825" cy="1368425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graphicFrame>
        <p:nvGraphicFramePr>
          <p:cNvPr id="23554" name="Object 3"/>
          <p:cNvGraphicFramePr>
            <a:graphicFrameLocks noChangeAspect="1"/>
          </p:cNvGraphicFramePr>
          <p:nvPr/>
        </p:nvGraphicFramePr>
        <p:xfrm>
          <a:off x="4427538" y="620713"/>
          <a:ext cx="1323975" cy="1423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3025440" imgH="3252600" progId="MS_ClipArt_Gallery.2">
                  <p:embed/>
                </p:oleObj>
              </mc:Choice>
              <mc:Fallback>
                <p:oleObj name="Clip" r:id="rId2" imgW="3025440" imgH="3252600" progId="MS_ClipArt_Gallery.2">
                  <p:embed/>
                  <p:pic>
                    <p:nvPicPr>
                      <p:cNvPr id="2355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538" y="620713"/>
                        <a:ext cx="1323975" cy="1423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5" name="Object 1026"/>
          <p:cNvGraphicFramePr>
            <a:graphicFrameLocks noChangeAspect="1"/>
          </p:cNvGraphicFramePr>
          <p:nvPr/>
        </p:nvGraphicFramePr>
        <p:xfrm>
          <a:off x="2339975" y="3068638"/>
          <a:ext cx="414338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335167" imgH="320068" progId="MS_ClipArt_Gallery.2">
                  <p:embed/>
                </p:oleObj>
              </mc:Choice>
              <mc:Fallback>
                <p:oleObj name="Clip" r:id="rId4" imgW="335167" imgH="320068" progId="MS_ClipArt_Gallery.2">
                  <p:embed/>
                  <p:pic>
                    <p:nvPicPr>
                      <p:cNvPr id="23555" name="Object 10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975" y="3068638"/>
                        <a:ext cx="414338" cy="395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9" name="文字方塊 11"/>
          <p:cNvSpPr txBox="1">
            <a:spLocks noChangeArrowheads="1"/>
          </p:cNvSpPr>
          <p:nvPr/>
        </p:nvSpPr>
        <p:spPr bwMode="auto">
          <a:xfrm>
            <a:off x="2056804" y="5993213"/>
            <a:ext cx="5689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在躍遷之前之後，獨立的微觀系統維持處於一定態！</a:t>
            </a:r>
          </a:p>
        </p:txBody>
      </p:sp>
      <p:sp>
        <p:nvSpPr>
          <p:cNvPr id="13" name="雲朵形圖說文字 12"/>
          <p:cNvSpPr/>
          <p:nvPr/>
        </p:nvSpPr>
        <p:spPr>
          <a:xfrm>
            <a:off x="4643438" y="2852738"/>
            <a:ext cx="3889375" cy="936625"/>
          </a:xfrm>
          <a:prstGeom prst="cloud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3556" name="Object 5"/>
          <p:cNvGraphicFramePr>
            <a:graphicFrameLocks noChangeAspect="1"/>
          </p:cNvGraphicFramePr>
          <p:nvPr/>
        </p:nvGraphicFramePr>
        <p:xfrm>
          <a:off x="6443663" y="3068638"/>
          <a:ext cx="414337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335167" imgH="320068" progId="MS_ClipArt_Gallery.2">
                  <p:embed/>
                </p:oleObj>
              </mc:Choice>
              <mc:Fallback>
                <p:oleObj name="Clip" r:id="rId4" imgW="335167" imgH="320068" progId="MS_ClipArt_Gallery.2">
                  <p:embed/>
                  <p:pic>
                    <p:nvPicPr>
                      <p:cNvPr id="2355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3663" y="3068638"/>
                        <a:ext cx="414337" cy="395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 descr="C:\Users\Chia-Hung Chang\Downloads\Data\Knight\Media\Chapter39\Images\39_19Figure-F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6" r="16566" b="30707"/>
          <a:stretch>
            <a:fillRect/>
          </a:stretch>
        </p:blipFill>
        <p:spPr bwMode="auto">
          <a:xfrm>
            <a:off x="6516688" y="476250"/>
            <a:ext cx="15113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2" name="文字方塊 15"/>
          <p:cNvSpPr txBox="1">
            <a:spLocks noChangeArrowheads="1"/>
          </p:cNvSpPr>
          <p:nvPr/>
        </p:nvSpPr>
        <p:spPr bwMode="auto">
          <a:xfrm>
            <a:off x="2054777" y="3991374"/>
            <a:ext cx="3889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或者之前獨立演化的微觀系統。</a:t>
            </a:r>
          </a:p>
        </p:txBody>
      </p:sp>
      <p:sp>
        <p:nvSpPr>
          <p:cNvPr id="23563" name="文字方塊 16"/>
          <p:cNvSpPr txBox="1">
            <a:spLocks noChangeArrowheads="1"/>
          </p:cNvSpPr>
          <p:nvPr/>
        </p:nvSpPr>
        <p:spPr bwMode="auto">
          <a:xfrm>
            <a:off x="2054777" y="4494611"/>
            <a:ext cx="5617294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在巨觀儀器干擾後，躍遷至另一狀態。</a:t>
            </a:r>
          </a:p>
        </p:txBody>
      </p:sp>
      <p:sp>
        <p:nvSpPr>
          <p:cNvPr id="3" name="文字方塊 6">
            <a:extLst>
              <a:ext uri="{FF2B5EF4-FFF2-40B4-BE49-F238E27FC236}">
                <a16:creationId xmlns:a16="http://schemas.microsoft.com/office/drawing/2014/main" id="{62966EAB-7E7C-9FCE-7F54-A71E8F15F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3426" y="4992571"/>
            <a:ext cx="52586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例如：電磁場可以引發一顆光子的放射吸收，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CE925C4-2C79-1E8A-1306-610C40BF1B34}"/>
              </a:ext>
            </a:extLst>
          </p:cNvPr>
          <p:cNvSpPr txBox="1"/>
          <p:nvPr/>
        </p:nvSpPr>
        <p:spPr bwMode="auto">
          <a:xfrm>
            <a:off x="2053426" y="5498233"/>
            <a:ext cx="59573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/>
              <a:t>會使原本穩定的定態，可以躍</a:t>
            </a:r>
            <a:r>
              <a:rPr lang="zh-TW" altLang="en-US"/>
              <a:t>遷到其他的定態</a:t>
            </a:r>
            <a:r>
              <a:rPr lang="zh-TW" altLang="en-US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46256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4" name="Rectangle 13"/>
          <p:cNvSpPr>
            <a:spLocks noChangeArrowheads="1"/>
          </p:cNvSpPr>
          <p:nvPr/>
        </p:nvSpPr>
        <p:spPr bwMode="auto">
          <a:xfrm>
            <a:off x="0" y="2076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395" name="文字方塊 15"/>
          <p:cNvSpPr txBox="1">
            <a:spLocks noChangeArrowheads="1"/>
          </p:cNvSpPr>
          <p:nvPr/>
        </p:nvSpPr>
        <p:spPr bwMode="auto">
          <a:xfrm>
            <a:off x="1185633" y="1265060"/>
            <a:ext cx="58578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定態解的特點是：時間部分與空間部分分離。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1219157" y="3568849"/>
                <a:ext cx="4320481" cy="3698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sub>
                    </m:sSub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(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zh-TW" altLang="en-US" dirty="0"/>
                  <a:t>滿足此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常微分方程式</a:t>
                </a:r>
                <a:r>
                  <a:rPr lang="zh-TW" altLang="en-US" dirty="0"/>
                  <a:t>：</a:t>
                </a:r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157" y="3568849"/>
                <a:ext cx="4320481" cy="369888"/>
              </a:xfrm>
              <a:prstGeom prst="rect">
                <a:avLst/>
              </a:prstGeom>
              <a:blipFill>
                <a:blip r:embed="rId2"/>
                <a:stretch>
                  <a:fillRect l="-293" t="-6452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661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5">
                <a:extLst>
                  <a:ext uri="{FF2B5EF4-FFF2-40B4-BE49-F238E27FC236}">
                    <a16:creationId xmlns:a16="http://schemas.microsoft.com/office/drawing/2014/main" id="{78E5B52A-0AEE-5482-6EC3-230F2C6638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87625" y="853721"/>
                <a:ext cx="770485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solidFill>
                      <a:srgbClr val="FF0000"/>
                    </a:solidFill>
                  </a:rPr>
                  <a:t>時間部分已解出，現在我們來寫定態解空間位置部分</a:t>
                </a:r>
                <a14:m>
                  <m:oMath xmlns:m="http://schemas.openxmlformats.org/officeDocument/2006/math">
                    <m:r>
                      <a:rPr lang="zh-TW" altLang="en-US" i="1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𝜓</m:t>
                    </m:r>
                    <m:d>
                      <m:d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滿足的方程式：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2" name="文字方塊 15">
                <a:extLst>
                  <a:ext uri="{FF2B5EF4-FFF2-40B4-BE49-F238E27FC236}">
                    <a16:creationId xmlns:a16="http://schemas.microsoft.com/office/drawing/2014/main" id="{78E5B52A-0AEE-5482-6EC3-230F2C6638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5" y="853721"/>
                <a:ext cx="7704856" cy="369332"/>
              </a:xfrm>
              <a:prstGeom prst="rect">
                <a:avLst/>
              </a:prstGeom>
              <a:blipFill>
                <a:blip r:embed="rId3"/>
                <a:stretch>
                  <a:fillRect l="-658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4">
                <a:extLst>
                  <a:ext uri="{FF2B5EF4-FFF2-40B4-BE49-F238E27FC236}">
                    <a16:creationId xmlns:a16="http://schemas.microsoft.com/office/drawing/2014/main" id="{5B4CDC4D-115B-63CA-D468-794D59A15048}"/>
                  </a:ext>
                </a:extLst>
              </p:cNvPr>
              <p:cNvSpPr txBox="1"/>
              <p:nvPr/>
            </p:nvSpPr>
            <p:spPr bwMode="auto">
              <a:xfrm>
                <a:off x="1237976" y="4070448"/>
                <a:ext cx="4435573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14">
                <a:extLst>
                  <a:ext uri="{FF2B5EF4-FFF2-40B4-BE49-F238E27FC236}">
                    <a16:creationId xmlns:a16="http://schemas.microsoft.com/office/drawing/2014/main" id="{5B4CDC4D-115B-63CA-D468-794D59A150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37976" y="4070448"/>
                <a:ext cx="4435573" cy="648126"/>
              </a:xfrm>
              <a:prstGeom prst="rect">
                <a:avLst/>
              </a:prstGeom>
              <a:blipFill>
                <a:blip r:embed="rId4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4">
                <a:extLst>
                  <a:ext uri="{FF2B5EF4-FFF2-40B4-BE49-F238E27FC236}">
                    <a16:creationId xmlns:a16="http://schemas.microsoft.com/office/drawing/2014/main" id="{51F13163-CD5C-F44F-C71F-39D9ECEF5C97}"/>
                  </a:ext>
                </a:extLst>
              </p:cNvPr>
              <p:cNvSpPr txBox="1"/>
              <p:nvPr/>
            </p:nvSpPr>
            <p:spPr bwMode="auto">
              <a:xfrm>
                <a:off x="1242274" y="4891491"/>
                <a:ext cx="4128631" cy="71731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14">
                <a:extLst>
                  <a:ext uri="{FF2B5EF4-FFF2-40B4-BE49-F238E27FC236}">
                    <a16:creationId xmlns:a16="http://schemas.microsoft.com/office/drawing/2014/main" id="{51F13163-CD5C-F44F-C71F-39D9ECEF5C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42274" y="4891491"/>
                <a:ext cx="4128631" cy="7173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7">
                <a:extLst>
                  <a:ext uri="{FF2B5EF4-FFF2-40B4-BE49-F238E27FC236}">
                    <a16:creationId xmlns:a16="http://schemas.microsoft.com/office/drawing/2014/main" id="{1EBD963D-753F-BF45-ADB8-FD933927C585}"/>
                  </a:ext>
                </a:extLst>
              </p:cNvPr>
              <p:cNvSpPr txBox="1"/>
              <p:nvPr/>
            </p:nvSpPr>
            <p:spPr bwMode="auto">
              <a:xfrm>
                <a:off x="1187624" y="1844824"/>
                <a:ext cx="5683322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17">
                <a:extLst>
                  <a:ext uri="{FF2B5EF4-FFF2-40B4-BE49-F238E27FC236}">
                    <a16:creationId xmlns:a16="http://schemas.microsoft.com/office/drawing/2014/main" id="{1EBD963D-753F-BF45-ADB8-FD933927C5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1844824"/>
                <a:ext cx="5683322" cy="717312"/>
              </a:xfrm>
              <a:prstGeom prst="rect">
                <a:avLst/>
              </a:prstGeom>
              <a:blipFill>
                <a:blip r:embed="rId6"/>
                <a:stretch>
                  <a:fillRect b="-52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864879DF-130C-A963-9F7D-8A9846565FE5}"/>
              </a:ext>
            </a:extLst>
          </p:cNvPr>
          <p:cNvSpPr/>
          <p:nvPr/>
        </p:nvSpPr>
        <p:spPr>
          <a:xfrm>
            <a:off x="1219157" y="1730133"/>
            <a:ext cx="3568867" cy="10671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6">
                <a:extLst>
                  <a:ext uri="{FF2B5EF4-FFF2-40B4-BE49-F238E27FC236}">
                    <a16:creationId xmlns:a16="http://schemas.microsoft.com/office/drawing/2014/main" id="{B83B88AA-696A-3BC9-B43F-29AB6BF77B51}"/>
                  </a:ext>
                </a:extLst>
              </p:cNvPr>
              <p:cNvSpPr txBox="1"/>
              <p:nvPr/>
            </p:nvSpPr>
            <p:spPr>
              <a:xfrm>
                <a:off x="1187624" y="3194903"/>
                <a:ext cx="623396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zh-TW" altLang="en-US" dirty="0"/>
                  <a:t>位置函數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(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zh-TW" altLang="en-US" dirty="0"/>
                  <a:t>對應特定的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zh-TW" altLang="en-US" dirty="0"/>
                  <a:t>，因此將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zh-TW" altLang="en-US" dirty="0"/>
                  <a:t>寫在足標：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zh-TW" altLang="en-US" dirty="0"/>
                  <a:t>：</a:t>
                </a:r>
              </a:p>
            </p:txBody>
          </p:sp>
        </mc:Choice>
        <mc:Fallback xmlns="">
          <p:sp>
            <p:nvSpPr>
              <p:cNvPr id="11" name="文字方塊 16">
                <a:extLst>
                  <a:ext uri="{FF2B5EF4-FFF2-40B4-BE49-F238E27FC236}">
                    <a16:creationId xmlns:a16="http://schemas.microsoft.com/office/drawing/2014/main" id="{B83B88AA-696A-3BC9-B43F-29AB6BF77B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3194903"/>
                <a:ext cx="6233964" cy="369332"/>
              </a:xfrm>
              <a:prstGeom prst="rect">
                <a:avLst/>
              </a:prstGeom>
              <a:blipFill>
                <a:blip r:embed="rId7"/>
                <a:stretch>
                  <a:fillRect l="-813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6">
            <a:extLst>
              <a:ext uri="{FF2B5EF4-FFF2-40B4-BE49-F238E27FC236}">
                <a16:creationId xmlns:a16="http://schemas.microsoft.com/office/drawing/2014/main" id="{FC2A642B-AFBB-E7C3-BABC-7DAA2AA13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7976" y="6147243"/>
            <a:ext cx="31861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與時間無關之薛丁格方程式</a:t>
            </a:r>
            <a:r>
              <a:rPr lang="zh-TW" altLang="en-US" dirty="0"/>
              <a:t>。</a:t>
            </a:r>
          </a:p>
        </p:txBody>
      </p:sp>
      <p:sp>
        <p:nvSpPr>
          <p:cNvPr id="5" name="Text Box 19">
            <a:extLst>
              <a:ext uri="{FF2B5EF4-FFF2-40B4-BE49-F238E27FC236}">
                <a16:creationId xmlns:a16="http://schemas.microsoft.com/office/drawing/2014/main" id="{14F568CB-2273-3880-81AD-BD5FDBF81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7976" y="5766304"/>
            <a:ext cx="47065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Time-Independent </a:t>
            </a:r>
            <a:r>
              <a:rPr kumimoji="0" lang="en-US" altLang="zh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Schrodinger Equation</a:t>
            </a:r>
            <a:endParaRPr kumimoji="0" lang="zh-TW" alt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98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 animBg="1"/>
      <p:bldP spid="8" grpId="0" animBg="1"/>
      <p:bldP spid="11" grpId="0"/>
      <p:bldP spid="3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0">
                <a:extLst>
                  <a:ext uri="{FF2B5EF4-FFF2-40B4-BE49-F238E27FC236}">
                    <a16:creationId xmlns:a16="http://schemas.microsoft.com/office/drawing/2014/main" id="{574F2DEF-0659-8DB0-6864-FFF14BDB510B}"/>
                  </a:ext>
                </a:extLst>
              </p:cNvPr>
              <p:cNvSpPr txBox="1"/>
              <p:nvPr/>
            </p:nvSpPr>
            <p:spPr bwMode="auto">
              <a:xfrm>
                <a:off x="778225" y="5056585"/>
                <a:ext cx="2475358" cy="62985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</m:acc>
                      <m:r>
                        <m:rPr>
                          <m:sty m:val="p"/>
                        </m:rPr>
                        <a:rPr lang="el-GR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/>
                              <a:ea typeface="Cambria Math"/>
                            </a:rPr>
                            <m:t>Ψ</m:t>
                          </m:r>
                          <m:d>
                            <m:dPr>
                              <m:ctrlPr>
                                <a:rPr lang="el-GR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0">
                <a:extLst>
                  <a:ext uri="{FF2B5EF4-FFF2-40B4-BE49-F238E27FC236}">
                    <a16:creationId xmlns:a16="http://schemas.microsoft.com/office/drawing/2014/main" id="{574F2DEF-0659-8DB0-6864-FFF14BDB51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8225" y="5056585"/>
                <a:ext cx="2475358" cy="629852"/>
              </a:xfrm>
              <a:prstGeom prst="rect">
                <a:avLst/>
              </a:prstGeom>
              <a:blipFill>
                <a:blip r:embed="rId2"/>
                <a:stretch>
                  <a:fillRect b="-58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Box 11">
            <a:extLst>
              <a:ext uri="{FF2B5EF4-FFF2-40B4-BE49-F238E27FC236}">
                <a16:creationId xmlns:a16="http://schemas.microsoft.com/office/drawing/2014/main" id="{75F2F75D-9AF4-8115-CB93-A1D2FD6F4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051" y="3468445"/>
            <a:ext cx="52344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薛丁格方程式就可以寫為：</a:t>
            </a:r>
            <a:endParaRPr kumimoji="0" lang="zh-TW" altLang="en-US" dirty="0">
              <a:solidFill>
                <a:srgbClr val="FF0000"/>
              </a:solidFill>
              <a:latin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8">
                <a:extLst>
                  <a:ext uri="{FF2B5EF4-FFF2-40B4-BE49-F238E27FC236}">
                    <a16:creationId xmlns:a16="http://schemas.microsoft.com/office/drawing/2014/main" id="{660BA17D-FD13-F7B2-DF37-6BE5D0C13146}"/>
                  </a:ext>
                </a:extLst>
              </p:cNvPr>
              <p:cNvSpPr txBox="1"/>
              <p:nvPr/>
            </p:nvSpPr>
            <p:spPr bwMode="auto">
              <a:xfrm>
                <a:off x="778225" y="3933973"/>
                <a:ext cx="3035318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m:rPr>
                          <m:sty m:val="p"/>
                        </m:rPr>
                        <a:rPr lang="el-GR" altLang="zh-TW" sz="1800" i="1">
                          <a:latin typeface="Cambria Math"/>
                          <a:ea typeface="Cambria Math"/>
                        </a:rPr>
                        <m:t>Ψ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8">
                <a:extLst>
                  <a:ext uri="{FF2B5EF4-FFF2-40B4-BE49-F238E27FC236}">
                    <a16:creationId xmlns:a16="http://schemas.microsoft.com/office/drawing/2014/main" id="{660BA17D-FD13-F7B2-DF37-6BE5D0C131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8225" y="3933973"/>
                <a:ext cx="3035318" cy="648126"/>
              </a:xfrm>
              <a:prstGeom prst="rect">
                <a:avLst/>
              </a:prstGeom>
              <a:blipFill>
                <a:blip r:embed="rId3"/>
                <a:stretch>
                  <a:fillRect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 Box 11">
            <a:extLst>
              <a:ext uri="{FF2B5EF4-FFF2-40B4-BE49-F238E27FC236}">
                <a16:creationId xmlns:a16="http://schemas.microsoft.com/office/drawing/2014/main" id="{B807049D-D5AC-BA27-929A-52E996F72A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7560" y="5186845"/>
            <a:ext cx="49369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這就是量子力學完整的薛丁格方程式。</a:t>
            </a:r>
            <a:endParaRPr kumimoji="0" lang="zh-TW" altLang="en-US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76041CB-8F97-3A8F-B571-F80F21319AE8}"/>
              </a:ext>
            </a:extLst>
          </p:cNvPr>
          <p:cNvSpPr txBox="1"/>
          <p:nvPr/>
        </p:nvSpPr>
        <p:spPr bwMode="auto">
          <a:xfrm>
            <a:off x="716968" y="2181468"/>
            <a:ext cx="70991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漢米爾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或稱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能量算子就定義為動量算子的平方加上位能算子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/>
          </a:p>
        </p:txBody>
      </p:sp>
      <p:sp>
        <p:nvSpPr>
          <p:cNvPr id="6" name="文字方塊 19">
            <a:extLst>
              <a:ext uri="{FF2B5EF4-FFF2-40B4-BE49-F238E27FC236}">
                <a16:creationId xmlns:a16="http://schemas.microsoft.com/office/drawing/2014/main" id="{D3499027-52C7-507F-CFD4-36060B55C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8324" y="1792668"/>
            <a:ext cx="1143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古典</a:t>
            </a:r>
          </a:p>
        </p:txBody>
      </p:sp>
      <p:sp>
        <p:nvSpPr>
          <p:cNvPr id="9" name="文字方塊 21">
            <a:extLst>
              <a:ext uri="{FF2B5EF4-FFF2-40B4-BE49-F238E27FC236}">
                <a16:creationId xmlns:a16="http://schemas.microsoft.com/office/drawing/2014/main" id="{9E858BEA-88F0-80E4-604E-CE0A1790DC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5137" y="1821506"/>
            <a:ext cx="10715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量子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28">
                <a:extLst>
                  <a:ext uri="{FF2B5EF4-FFF2-40B4-BE49-F238E27FC236}">
                    <a16:creationId xmlns:a16="http://schemas.microsoft.com/office/drawing/2014/main" id="{6BA569F4-50F5-2C05-D04A-0880B44A98BE}"/>
                  </a:ext>
                </a:extLst>
              </p:cNvPr>
              <p:cNvSpPr txBox="1"/>
              <p:nvPr/>
            </p:nvSpPr>
            <p:spPr bwMode="auto">
              <a:xfrm>
                <a:off x="761322" y="1070744"/>
                <a:ext cx="1800685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28">
                <a:extLst>
                  <a:ext uri="{FF2B5EF4-FFF2-40B4-BE49-F238E27FC236}">
                    <a16:creationId xmlns:a16="http://schemas.microsoft.com/office/drawing/2014/main" id="{6BA569F4-50F5-2C05-D04A-0880B44A98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1322" y="1070744"/>
                <a:ext cx="1800685" cy="648126"/>
              </a:xfrm>
              <a:prstGeom prst="rect">
                <a:avLst/>
              </a:prstGeom>
              <a:blipFill>
                <a:blip r:embed="rId10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30">
                <a:extLst>
                  <a:ext uri="{FF2B5EF4-FFF2-40B4-BE49-F238E27FC236}">
                    <a16:creationId xmlns:a16="http://schemas.microsoft.com/office/drawing/2014/main" id="{5086E043-FA74-CEA8-162C-DFA2EE2AB068}"/>
                  </a:ext>
                </a:extLst>
              </p:cNvPr>
              <p:cNvSpPr txBox="1"/>
              <p:nvPr/>
            </p:nvSpPr>
            <p:spPr bwMode="auto">
              <a:xfrm>
                <a:off x="3573025" y="1058629"/>
                <a:ext cx="4030014" cy="72032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altLang="zh-TW" sz="18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30">
                <a:extLst>
                  <a:ext uri="{FF2B5EF4-FFF2-40B4-BE49-F238E27FC236}">
                    <a16:creationId xmlns:a16="http://schemas.microsoft.com/office/drawing/2014/main" id="{5086E043-FA74-CEA8-162C-DFA2EE2AB0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73025" y="1058629"/>
                <a:ext cx="4030014" cy="72032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ight Arrow 23">
            <a:extLst>
              <a:ext uri="{FF2B5EF4-FFF2-40B4-BE49-F238E27FC236}">
                <a16:creationId xmlns:a16="http://schemas.microsoft.com/office/drawing/2014/main" id="{E7AF02AE-0419-1576-27E9-00E0C670E55A}"/>
              </a:ext>
            </a:extLst>
          </p:cNvPr>
          <p:cNvSpPr/>
          <p:nvPr/>
        </p:nvSpPr>
        <p:spPr>
          <a:xfrm>
            <a:off x="2804187" y="1208505"/>
            <a:ext cx="576064" cy="46212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8" name="Picture 3" descr="C:\Users\Chia-Hung Chang\Downloads\Data\Knight\Media\Chapter41\Images\41_21Figure-F.jpg">
            <a:extLst>
              <a:ext uri="{FF2B5EF4-FFF2-40B4-BE49-F238E27FC236}">
                <a16:creationId xmlns:a16="http://schemas.microsoft.com/office/drawing/2014/main" id="{27C030BA-8DFF-D40B-2CAD-DB467780C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48983"/>
            <a:ext cx="3035318" cy="2197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719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2" grpId="0" animBg="1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 bwMode="auto">
              <a:xfrm>
                <a:off x="1249761" y="2295525"/>
                <a:ext cx="3035318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m:rPr>
                          <m:sty m:val="p"/>
                        </m:rPr>
                        <a:rPr lang="el-GR" altLang="zh-TW" sz="1800" i="1">
                          <a:latin typeface="Cambria Math"/>
                          <a:ea typeface="Cambria Math"/>
                        </a:rPr>
                        <m:t>Ψ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49761" y="2295525"/>
                <a:ext cx="3035318" cy="648126"/>
              </a:xfrm>
              <a:prstGeom prst="rect">
                <a:avLst/>
              </a:prstGeom>
              <a:blipFill>
                <a:blip r:embed="rId2"/>
                <a:stretch>
                  <a:fillRect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654" name="Rectangle 13"/>
          <p:cNvSpPr>
            <a:spLocks noChangeArrowheads="1"/>
          </p:cNvSpPr>
          <p:nvPr/>
        </p:nvSpPr>
        <p:spPr bwMode="auto">
          <a:xfrm>
            <a:off x="0" y="2076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395" name="文字方塊 15"/>
          <p:cNvSpPr txBox="1">
            <a:spLocks noChangeArrowheads="1"/>
          </p:cNvSpPr>
          <p:nvPr/>
        </p:nvSpPr>
        <p:spPr bwMode="auto">
          <a:xfrm>
            <a:off x="1187625" y="837198"/>
            <a:ext cx="58578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定態解的特點是：時間部分與空間部分分離：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1187623" y="4438042"/>
                <a:ext cx="7000875" cy="36988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zh-TW" altLang="en-US" dirty="0"/>
                  <a:t>位置函數 </a:t>
                </a:r>
                <a14:m>
                  <m:oMath xmlns:m="http://schemas.openxmlformats.org/officeDocument/2006/math">
                    <m:r>
                      <a:rPr lang="el-GR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𝜓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(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zh-TW" altLang="en-US" i="1" dirty="0">
                    <a:latin typeface="+mj-lt"/>
                  </a:rPr>
                  <a:t> </a:t>
                </a:r>
                <a:r>
                  <a:rPr lang="zh-TW" altLang="en-US" dirty="0"/>
                  <a:t>滿足此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常微分方程式</a:t>
                </a:r>
                <a:r>
                  <a:rPr lang="zh-TW" altLang="en-US" dirty="0"/>
                  <a:t>：</a:t>
                </a:r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3" y="4438042"/>
                <a:ext cx="7000875" cy="369888"/>
              </a:xfrm>
              <a:prstGeom prst="rect">
                <a:avLst/>
              </a:prstGeom>
              <a:blipFill>
                <a:blip r:embed="rId3"/>
                <a:stretch>
                  <a:fillRect l="-725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直線單箭頭接點 15"/>
          <p:cNvCxnSpPr/>
          <p:nvPr/>
        </p:nvCxnSpPr>
        <p:spPr>
          <a:xfrm>
            <a:off x="2843388" y="1968437"/>
            <a:ext cx="1008063" cy="5032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/>
          <p:cNvCxnSpPr/>
          <p:nvPr/>
        </p:nvCxnSpPr>
        <p:spPr>
          <a:xfrm rot="16200000" flipH="1">
            <a:off x="2631457" y="2188306"/>
            <a:ext cx="647700" cy="2079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/>
          <p:cNvCxnSpPr/>
          <p:nvPr/>
        </p:nvCxnSpPr>
        <p:spPr>
          <a:xfrm rot="10800000" flipV="1">
            <a:off x="2122663" y="1968437"/>
            <a:ext cx="720725" cy="5032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60" name="矩形 25"/>
          <p:cNvSpPr>
            <a:spLocks noChangeArrowheads="1"/>
          </p:cNvSpPr>
          <p:nvPr/>
        </p:nvSpPr>
        <p:spPr bwMode="auto">
          <a:xfrm>
            <a:off x="3635551" y="1895412"/>
            <a:ext cx="43396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代入薛丁格方程式，偏微分變成常微分！</a:t>
            </a:r>
          </a:p>
        </p:txBody>
      </p:sp>
      <p:sp>
        <p:nvSpPr>
          <p:cNvPr id="27661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 bwMode="auto">
              <a:xfrm>
                <a:off x="1225771" y="1378466"/>
                <a:ext cx="2359107" cy="49686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sz="1800" i="1" smtClean="0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25771" y="1378466"/>
                <a:ext cx="2359107" cy="496867"/>
              </a:xfrm>
              <a:prstGeom prst="rect">
                <a:avLst/>
              </a:prstGeom>
              <a:blipFill>
                <a:blip r:embed="rId4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 bwMode="auto">
              <a:xfrm>
                <a:off x="1219955" y="3119802"/>
                <a:ext cx="6342314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sup>
                      </m:sSup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𝐸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19955" y="3119802"/>
                <a:ext cx="6342314" cy="648126"/>
              </a:xfrm>
              <a:prstGeom prst="rect">
                <a:avLst/>
              </a:prstGeom>
              <a:blipFill>
                <a:blip r:embed="rId5"/>
                <a:stretch>
                  <a:fillRect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5">
                <a:extLst>
                  <a:ext uri="{FF2B5EF4-FFF2-40B4-BE49-F238E27FC236}">
                    <a16:creationId xmlns:a16="http://schemas.microsoft.com/office/drawing/2014/main" id="{78E5B52A-0AEE-5482-6EC3-230F2C6638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87624" y="404664"/>
                <a:ext cx="770485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solidFill>
                      <a:srgbClr val="FF0000"/>
                    </a:solidFill>
                  </a:rPr>
                  <a:t>時間部分已解出，現在我們來寫定態解位置部分</a:t>
                </a:r>
                <a14:m>
                  <m:oMath xmlns:m="http://schemas.openxmlformats.org/officeDocument/2006/math">
                    <m:r>
                      <a:rPr lang="zh-TW" altLang="en-US" i="1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𝜓</m:t>
                    </m:r>
                    <m:d>
                      <m:d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滿足的方程式：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2" name="文字方塊 15">
                <a:extLst>
                  <a:ext uri="{FF2B5EF4-FFF2-40B4-BE49-F238E27FC236}">
                    <a16:creationId xmlns:a16="http://schemas.microsoft.com/office/drawing/2014/main" id="{78E5B52A-0AEE-5482-6EC3-230F2C6638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404664"/>
                <a:ext cx="7704856" cy="369332"/>
              </a:xfrm>
              <a:prstGeom prst="rect">
                <a:avLst/>
              </a:prstGeom>
              <a:blipFill>
                <a:blip r:embed="rId6"/>
                <a:stretch>
                  <a:fillRect l="-658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直線單箭頭接點 15">
            <a:extLst>
              <a:ext uri="{FF2B5EF4-FFF2-40B4-BE49-F238E27FC236}">
                <a16:creationId xmlns:a16="http://schemas.microsoft.com/office/drawing/2014/main" id="{D964028F-9718-B1E1-B96F-94E84F674BC7}"/>
              </a:ext>
            </a:extLst>
          </p:cNvPr>
          <p:cNvCxnSpPr>
            <a:cxnSpLocks/>
          </p:cNvCxnSpPr>
          <p:nvPr/>
        </p:nvCxnSpPr>
        <p:spPr>
          <a:xfrm flipV="1">
            <a:off x="2301024" y="3174676"/>
            <a:ext cx="364001" cy="4976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單箭頭接點 15">
            <a:extLst>
              <a:ext uri="{FF2B5EF4-FFF2-40B4-BE49-F238E27FC236}">
                <a16:creationId xmlns:a16="http://schemas.microsoft.com/office/drawing/2014/main" id="{749600D4-7516-A40F-9F28-7AA237F3FB07}"/>
              </a:ext>
            </a:extLst>
          </p:cNvPr>
          <p:cNvCxnSpPr>
            <a:cxnSpLocks/>
          </p:cNvCxnSpPr>
          <p:nvPr/>
        </p:nvCxnSpPr>
        <p:spPr>
          <a:xfrm flipV="1">
            <a:off x="5291685" y="3195057"/>
            <a:ext cx="364001" cy="4976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單箭頭接點 15">
            <a:extLst>
              <a:ext uri="{FF2B5EF4-FFF2-40B4-BE49-F238E27FC236}">
                <a16:creationId xmlns:a16="http://schemas.microsoft.com/office/drawing/2014/main" id="{F8A2C2EB-EC46-1BE5-C5DA-1392CF82D6BA}"/>
              </a:ext>
            </a:extLst>
          </p:cNvPr>
          <p:cNvCxnSpPr>
            <a:cxnSpLocks/>
          </p:cNvCxnSpPr>
          <p:nvPr/>
        </p:nvCxnSpPr>
        <p:spPr>
          <a:xfrm flipV="1">
            <a:off x="6372754" y="3160523"/>
            <a:ext cx="364001" cy="4976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15">
            <a:extLst>
              <a:ext uri="{FF2B5EF4-FFF2-40B4-BE49-F238E27FC236}">
                <a16:creationId xmlns:a16="http://schemas.microsoft.com/office/drawing/2014/main" id="{8359BD11-3766-75C7-3B4A-AB1ED6F4D5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623" y="3983917"/>
            <a:ext cx="71283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時間的相關函數全部抵消，於是得到一個位置的微分方程式！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4">
                <a:extLst>
                  <a:ext uri="{FF2B5EF4-FFF2-40B4-BE49-F238E27FC236}">
                    <a16:creationId xmlns:a16="http://schemas.microsoft.com/office/drawing/2014/main" id="{5B4CDC4D-115B-63CA-D468-794D59A15048}"/>
                  </a:ext>
                </a:extLst>
              </p:cNvPr>
              <p:cNvSpPr txBox="1"/>
              <p:nvPr/>
            </p:nvSpPr>
            <p:spPr bwMode="auto">
              <a:xfrm>
                <a:off x="1278805" y="4892723"/>
                <a:ext cx="4435573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14">
                <a:extLst>
                  <a:ext uri="{FF2B5EF4-FFF2-40B4-BE49-F238E27FC236}">
                    <a16:creationId xmlns:a16="http://schemas.microsoft.com/office/drawing/2014/main" id="{5B4CDC4D-115B-63CA-D468-794D59A150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8805" y="4892723"/>
                <a:ext cx="4435573" cy="648126"/>
              </a:xfrm>
              <a:prstGeom prst="rect">
                <a:avLst/>
              </a:prstGeom>
              <a:blipFill>
                <a:blip r:embed="rId7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4">
                <a:extLst>
                  <a:ext uri="{FF2B5EF4-FFF2-40B4-BE49-F238E27FC236}">
                    <a16:creationId xmlns:a16="http://schemas.microsoft.com/office/drawing/2014/main" id="{51F13163-CD5C-F44F-C71F-39D9ECEF5C97}"/>
                  </a:ext>
                </a:extLst>
              </p:cNvPr>
              <p:cNvSpPr txBox="1"/>
              <p:nvPr/>
            </p:nvSpPr>
            <p:spPr bwMode="auto">
              <a:xfrm>
                <a:off x="1283103" y="5713766"/>
                <a:ext cx="4128631" cy="71731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14">
                <a:extLst>
                  <a:ext uri="{FF2B5EF4-FFF2-40B4-BE49-F238E27FC236}">
                    <a16:creationId xmlns:a16="http://schemas.microsoft.com/office/drawing/2014/main" id="{51F13163-CD5C-F44F-C71F-39D9ECEF5C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83103" y="5713766"/>
                <a:ext cx="4128631" cy="71731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430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/>
      <p:bldP spid="27660" grpId="0"/>
      <p:bldP spid="21" grpId="0" animBg="1"/>
      <p:bldP spid="7" grpId="0"/>
      <p:bldP spid="4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文字方塊 2"/>
          <p:cNvSpPr txBox="1">
            <a:spLocks noChangeArrowheads="1"/>
          </p:cNvSpPr>
          <p:nvPr/>
        </p:nvSpPr>
        <p:spPr bwMode="auto">
          <a:xfrm>
            <a:off x="910941" y="1353843"/>
            <a:ext cx="47065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定態波函數的空間部分所滿足的方程式：</a:t>
            </a:r>
          </a:p>
        </p:txBody>
      </p:sp>
      <p:pic>
        <p:nvPicPr>
          <p:cNvPr id="28677" name="Picture 8" descr="http://free.yes81.net/userfiles/image/%E6%89%93%E5%9D%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423" y="855439"/>
            <a:ext cx="2527498" cy="2020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980489" y="3033200"/>
                <a:ext cx="794435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zh-TW" altLang="en-US" dirty="0"/>
                  <a:t>解出位置函數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sub>
                    </m:sSub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zh-TW" altLang="en-US" i="1" dirty="0">
                    <a:latin typeface="+mj-lt"/>
                  </a:rPr>
                  <a:t> </a:t>
                </a:r>
                <a:r>
                  <a:rPr lang="zh-TW" altLang="en-US" dirty="0">
                    <a:latin typeface="+mj-lt"/>
                  </a:rPr>
                  <a:t>整個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定態</a:t>
                </a:r>
                <a:r>
                  <a:rPr lang="zh-TW" altLang="en-US" dirty="0">
                    <a:latin typeface="+mj-lt"/>
                  </a:rPr>
                  <a:t>波函數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i="1">
                        <a:latin typeface="Cambria Math"/>
                        <a:ea typeface="Cambria Math"/>
                      </a:rPr>
                      <m:t>Ψ</m:t>
                    </m:r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𝑥</m:t>
                        </m:r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,</m:t>
                        </m:r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zh-TW" altLang="en-US" dirty="0">
                    <a:latin typeface="+mj-lt"/>
                  </a:rPr>
                  <a:t>就都知道了！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489" y="3033200"/>
                <a:ext cx="7944353" cy="369332"/>
              </a:xfrm>
              <a:prstGeom prst="rect">
                <a:avLst/>
              </a:prstGeom>
              <a:blipFill>
                <a:blip r:embed="rId3"/>
                <a:stretch>
                  <a:fillRect l="-799" t="-10345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679" name="Rectangle 26"/>
          <p:cNvSpPr>
            <a:spLocks noChangeArrowheads="1"/>
          </p:cNvSpPr>
          <p:nvPr/>
        </p:nvSpPr>
        <p:spPr bwMode="auto">
          <a:xfrm>
            <a:off x="910941" y="935303"/>
            <a:ext cx="31861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與時間無關之薛丁格方程式</a:t>
            </a:r>
            <a:r>
              <a:rPr lang="zh-TW" altLang="en-US" dirty="0"/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 bwMode="auto">
              <a:xfrm>
                <a:off x="1043608" y="3501008"/>
                <a:ext cx="2359107" cy="49686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sz="1800" i="1" smtClean="0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3501008"/>
                <a:ext cx="2359107" cy="496867"/>
              </a:xfrm>
              <a:prstGeom prst="rect">
                <a:avLst/>
              </a:prstGeom>
              <a:blipFill>
                <a:blip r:embed="rId4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4">
                <a:extLst>
                  <a:ext uri="{FF2B5EF4-FFF2-40B4-BE49-F238E27FC236}">
                    <a16:creationId xmlns:a16="http://schemas.microsoft.com/office/drawing/2014/main" id="{5AF613DD-82E8-DE88-F5D6-E175EB59450C}"/>
                  </a:ext>
                </a:extLst>
              </p:cNvPr>
              <p:cNvSpPr txBox="1"/>
              <p:nvPr/>
            </p:nvSpPr>
            <p:spPr bwMode="auto">
              <a:xfrm>
                <a:off x="995890" y="1804072"/>
                <a:ext cx="4435573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14">
                <a:extLst>
                  <a:ext uri="{FF2B5EF4-FFF2-40B4-BE49-F238E27FC236}">
                    <a16:creationId xmlns:a16="http://schemas.microsoft.com/office/drawing/2014/main" id="{5AF613DD-82E8-DE88-F5D6-E175EB5945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5890" y="1804072"/>
                <a:ext cx="4435573" cy="648126"/>
              </a:xfrm>
              <a:prstGeom prst="rect">
                <a:avLst/>
              </a:prstGeom>
              <a:blipFill>
                <a:blip r:embed="rId5"/>
                <a:stretch>
                  <a:fillRect b="-58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EA1059A-EB09-C9F9-E1F0-D7CEFB7854DE}"/>
                  </a:ext>
                </a:extLst>
              </p:cNvPr>
              <p:cNvSpPr txBox="1"/>
              <p:nvPr/>
            </p:nvSpPr>
            <p:spPr bwMode="auto">
              <a:xfrm>
                <a:off x="995890" y="4712557"/>
                <a:ext cx="484937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方程式中不再有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𝑖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解可以是實數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EA1059A-EB09-C9F9-E1F0-D7CEFB7854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5890" y="4712557"/>
                <a:ext cx="4849376" cy="369332"/>
              </a:xfrm>
              <a:prstGeom prst="rect">
                <a:avLst/>
              </a:prstGeom>
              <a:blipFill>
                <a:blip r:embed="rId6"/>
                <a:stretch>
                  <a:fillRect l="-104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7E5B13C-11A5-F011-0D93-C1EE2FCBB4E6}"/>
              </a:ext>
            </a:extLst>
          </p:cNvPr>
          <p:cNvSpPr txBox="1"/>
          <p:nvPr/>
        </p:nvSpPr>
        <p:spPr bwMode="auto">
          <a:xfrm>
            <a:off x="980489" y="5307901"/>
            <a:ext cx="66823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這是一個典型古典物理的Sturm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-Liouville Theory!</a:t>
            </a:r>
          </a:p>
        </p:txBody>
      </p:sp>
    </p:spTree>
    <p:extLst>
      <p:ext uri="{BB962C8B-B14F-4D97-AF65-F5344CB8AC3E}">
        <p14:creationId xmlns:p14="http://schemas.microsoft.com/office/powerpoint/2010/main" val="334874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DF8135-CF9B-49C0-0CC0-857023FC0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2420888"/>
            <a:ext cx="6992790" cy="25401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4">
                <a:extLst>
                  <a:ext uri="{FF2B5EF4-FFF2-40B4-BE49-F238E27FC236}">
                    <a16:creationId xmlns:a16="http://schemas.microsoft.com/office/drawing/2014/main" id="{DF3D0B7A-8EF5-0170-1947-1061BCFC9C90}"/>
                  </a:ext>
                </a:extLst>
              </p:cNvPr>
              <p:cNvSpPr txBox="1"/>
              <p:nvPr/>
            </p:nvSpPr>
            <p:spPr bwMode="auto">
              <a:xfrm>
                <a:off x="2523779" y="418680"/>
                <a:ext cx="4435573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14">
                <a:extLst>
                  <a:ext uri="{FF2B5EF4-FFF2-40B4-BE49-F238E27FC236}">
                    <a16:creationId xmlns:a16="http://schemas.microsoft.com/office/drawing/2014/main" id="{DF3D0B7A-8EF5-0170-1947-1061BCFC9C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23779" y="418680"/>
                <a:ext cx="4435573" cy="648126"/>
              </a:xfrm>
              <a:prstGeom prst="rect">
                <a:avLst/>
              </a:prstGeom>
              <a:blipFill>
                <a:blip r:embed="rId3"/>
                <a:stretch>
                  <a:fillRect b="-58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16BC57E5-F3C8-3450-CBB4-61C2030A1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9967" y="1191397"/>
            <a:ext cx="4356100" cy="1104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30ACE8-41D6-D6F7-5C22-42B9F64F61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641" y="111084"/>
            <a:ext cx="1778030" cy="21852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7">
                <a:extLst>
                  <a:ext uri="{FF2B5EF4-FFF2-40B4-BE49-F238E27FC236}">
                    <a16:creationId xmlns:a16="http://schemas.microsoft.com/office/drawing/2014/main" id="{F269B3F6-5F8E-5173-D316-B215042EA6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75656" y="5057090"/>
                <a:ext cx="696393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在很多情況下，這個方程式只對某一些能量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𝐸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，可以得到解。</a:t>
                </a:r>
              </a:p>
            </p:txBody>
          </p:sp>
        </mc:Choice>
        <mc:Fallback xmlns="">
          <p:sp>
            <p:nvSpPr>
              <p:cNvPr id="6" name="文字方塊 7">
                <a:extLst>
                  <a:ext uri="{FF2B5EF4-FFF2-40B4-BE49-F238E27FC236}">
                    <a16:creationId xmlns:a16="http://schemas.microsoft.com/office/drawing/2014/main" id="{F269B3F6-5F8E-5173-D316-B215042EA6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75656" y="5057090"/>
                <a:ext cx="6963931" cy="369332"/>
              </a:xfrm>
              <a:prstGeom prst="rect">
                <a:avLst/>
              </a:prstGeom>
              <a:blipFill>
                <a:blip r:embed="rId6"/>
                <a:stretch>
                  <a:fillRect l="-729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7">
                <a:extLst>
                  <a:ext uri="{FF2B5EF4-FFF2-40B4-BE49-F238E27FC236}">
                    <a16:creationId xmlns:a16="http://schemas.microsoft.com/office/drawing/2014/main" id="{11098ED3-F552-EA07-B869-1B93A83501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75655" y="6352052"/>
                <a:ext cx="696393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本徵值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𝐸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，若是離散分布，能量就是量子化的！</a:t>
                </a:r>
              </a:p>
            </p:txBody>
          </p:sp>
        </mc:Choice>
        <mc:Fallback xmlns="">
          <p:sp>
            <p:nvSpPr>
              <p:cNvPr id="7" name="文字方塊 7">
                <a:extLst>
                  <a:ext uri="{FF2B5EF4-FFF2-40B4-BE49-F238E27FC236}">
                    <a16:creationId xmlns:a16="http://schemas.microsoft.com/office/drawing/2014/main" id="{11098ED3-F552-EA07-B869-1B93A83501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75655" y="6352052"/>
                <a:ext cx="6963931" cy="369332"/>
              </a:xfrm>
              <a:prstGeom prst="rect">
                <a:avLst/>
              </a:prstGeom>
              <a:blipFill>
                <a:blip r:embed="rId7"/>
                <a:stretch>
                  <a:fillRect l="-729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1F281D4C-5D60-D578-F8C9-E3631405A1E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75655" y="5475074"/>
                <a:ext cx="696393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這些能量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𝐸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，稱為</a:t>
                </a:r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本徵值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zh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Eigenvalues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</a:p>
            </p:txBody>
          </p:sp>
        </mc:Choice>
        <mc:Fallback xmlns="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1F281D4C-5D60-D578-F8C9-E3631405A1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75655" y="5475074"/>
                <a:ext cx="6963931" cy="369332"/>
              </a:xfrm>
              <a:prstGeom prst="rect">
                <a:avLst/>
              </a:prstGeom>
              <a:blipFill>
                <a:blip r:embed="rId8"/>
                <a:stretch>
                  <a:fillRect l="-729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1">
                <a:extLst>
                  <a:ext uri="{FF2B5EF4-FFF2-40B4-BE49-F238E27FC236}">
                    <a16:creationId xmlns:a16="http://schemas.microsoft.com/office/drawing/2014/main" id="{4F5E63A7-9956-553D-1245-9BBACBA931E7}"/>
                  </a:ext>
                </a:extLst>
              </p:cNvPr>
              <p:cNvSpPr/>
              <p:nvPr/>
            </p:nvSpPr>
            <p:spPr>
              <a:xfrm>
                <a:off x="1475655" y="5913563"/>
                <a:ext cx="60819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對應的解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稱為漢米爾頓量的</a:t>
                </a:r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本徵函數 </a:t>
                </a:r>
                <a:r>
                  <a:rPr lang="en-US" altLang="zh-TW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Eigenfunction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9" name="矩形 1">
                <a:extLst>
                  <a:ext uri="{FF2B5EF4-FFF2-40B4-BE49-F238E27FC236}">
                    <a16:creationId xmlns:a16="http://schemas.microsoft.com/office/drawing/2014/main" id="{4F5E63A7-9956-553D-1245-9BBACBA931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655" y="5913563"/>
                <a:ext cx="6081986" cy="369332"/>
              </a:xfrm>
              <a:prstGeom prst="rect">
                <a:avLst/>
              </a:prstGeom>
              <a:blipFill>
                <a:blip r:embed="rId9"/>
                <a:stretch>
                  <a:fillRect l="-833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816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442" y="1210388"/>
            <a:ext cx="4529138" cy="5426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 Box 4"/>
          <p:cNvSpPr txBox="1">
            <a:spLocks noChangeArrowheads="1"/>
          </p:cNvSpPr>
          <p:nvPr/>
        </p:nvSpPr>
        <p:spPr bwMode="auto">
          <a:xfrm>
            <a:off x="6497484" y="230236"/>
            <a:ext cx="11509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000" dirty="0"/>
              <a:t>1926</a:t>
            </a:r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2123728" y="260648"/>
            <a:ext cx="39604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Quantization as an Eigenvalue Problem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字方塊 2"/>
          <p:cNvSpPr txBox="1"/>
          <p:nvPr/>
        </p:nvSpPr>
        <p:spPr bwMode="auto">
          <a:xfrm>
            <a:off x="2116354" y="677469"/>
            <a:ext cx="56239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能量的量子化作為</a:t>
            </a:r>
            <a:r>
              <a:rPr lang="zh-TW" altLang="en-US" sz="1800" dirty="0">
                <a:solidFill>
                  <a:srgbClr val="FF0000"/>
                </a:solidFill>
              </a:rPr>
              <a:t>（不過就是）</a:t>
            </a:r>
            <a:r>
              <a:rPr lang="zh-TW" altLang="en-US" sz="1800" dirty="0"/>
              <a:t>一個本徵值問題</a:t>
            </a:r>
          </a:p>
        </p:txBody>
      </p:sp>
    </p:spTree>
    <p:extLst>
      <p:ext uri="{BB962C8B-B14F-4D97-AF65-F5344CB8AC3E}">
        <p14:creationId xmlns:p14="http://schemas.microsoft.com/office/powerpoint/2010/main" val="7180168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32" name="文字方塊 7"/>
          <p:cNvSpPr txBox="1">
            <a:spLocks noChangeArrowheads="1"/>
          </p:cNvSpPr>
          <p:nvPr/>
        </p:nvSpPr>
        <p:spPr bwMode="auto">
          <a:xfrm>
            <a:off x="683568" y="1844824"/>
            <a:ext cx="81583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1800" dirty="0"/>
              <a:t>整條弦都被同一個時間函數所控制，整條弦</a:t>
            </a:r>
            <a:r>
              <a:rPr lang="zh-TW" altLang="en-US" sz="1800" dirty="0">
                <a:solidFill>
                  <a:srgbClr val="FF0000"/>
                </a:solidFill>
              </a:rPr>
              <a:t>一起振盪，所以波函數是可分離的。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2320559" y="1293915"/>
                <a:ext cx="3114230" cy="56669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𝑦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func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cos</m:t>
                          </m:r>
                        </m:fName>
                        <m:e>
                          <m:r>
                            <a:rPr lang="zh-TW" altLang="en-US" i="1">
                              <a:latin typeface="Cambria Math"/>
                            </a:rPr>
                            <m:t>𝜔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0559" y="1293915"/>
                <a:ext cx="3114230" cy="566694"/>
              </a:xfrm>
              <a:prstGeom prst="rect">
                <a:avLst/>
              </a:prstGeom>
              <a:blipFill>
                <a:blip r:embed="rId2"/>
                <a:stretch>
                  <a:fillRect b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3">
            <a:extLst>
              <a:ext uri="{FF2B5EF4-FFF2-40B4-BE49-F238E27FC236}">
                <a16:creationId xmlns:a16="http://schemas.microsoft.com/office/drawing/2014/main" id="{39BD9B86-7524-1B1B-FE3A-C96748E4C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55" y="2374342"/>
            <a:ext cx="3776045" cy="15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13">
            <a:extLst>
              <a:ext uri="{FF2B5EF4-FFF2-40B4-BE49-F238E27FC236}">
                <a16:creationId xmlns:a16="http://schemas.microsoft.com/office/drawing/2014/main" id="{9D5AECE0-E1DC-649D-6617-B88C05F4B9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9" y="910740"/>
            <a:ext cx="81583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以上定態的概念其實是老朋友了，繩波理論中，我們找到穩定的駐波態就是。</a:t>
            </a:r>
          </a:p>
        </p:txBody>
      </p:sp>
      <p:pic>
        <p:nvPicPr>
          <p:cNvPr id="6" name="Picture 11" descr="F16_23">
            <a:extLst>
              <a:ext uri="{FF2B5EF4-FFF2-40B4-BE49-F238E27FC236}">
                <a16:creationId xmlns:a16="http://schemas.microsoft.com/office/drawing/2014/main" id="{21ABE02D-7550-86D4-5DA7-8803F3484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16"/>
          <a:stretch>
            <a:fillRect/>
          </a:stretch>
        </p:blipFill>
        <p:spPr bwMode="auto">
          <a:xfrm>
            <a:off x="6200402" y="2410560"/>
            <a:ext cx="2200450" cy="3084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Text Box 5"/>
          <p:cNvSpPr txBox="1">
            <a:spLocks noChangeArrowheads="1"/>
          </p:cNvSpPr>
          <p:nvPr/>
        </p:nvSpPr>
        <p:spPr bwMode="auto">
          <a:xfrm>
            <a:off x="1411886" y="489442"/>
            <a:ext cx="64932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兩端固定的弦的</a:t>
            </a:r>
            <a:r>
              <a:rPr lang="zh-TW" altLang="en-US" sz="1800" dirty="0">
                <a:solidFill>
                  <a:srgbClr val="FF0000"/>
                </a:solidFill>
              </a:rPr>
              <a:t>任一起始條件</a:t>
            </a:r>
            <a:r>
              <a:rPr lang="zh-TW" altLang="en-US" sz="1800" dirty="0"/>
              <a:t>可以用駐波模式的疊加來得到</a:t>
            </a:r>
          </a:p>
        </p:txBody>
      </p:sp>
      <p:sp>
        <p:nvSpPr>
          <p:cNvPr id="80901" name="Text Box 7"/>
          <p:cNvSpPr txBox="1">
            <a:spLocks noChangeArrowheads="1"/>
          </p:cNvSpPr>
          <p:nvPr/>
        </p:nvSpPr>
        <p:spPr bwMode="auto">
          <a:xfrm>
            <a:off x="2839050" y="2324170"/>
            <a:ext cx="2905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第 </a:t>
            </a:r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zh-TW" sz="1800" i="1">
                <a:cs typeface="Times New Roman" pitchFamily="18" charset="0"/>
              </a:rPr>
              <a:t> </a:t>
            </a:r>
            <a:r>
              <a:rPr lang="zh-TW" altLang="en-US" sz="1800">
                <a:cs typeface="Times New Roman" pitchFamily="18" charset="0"/>
              </a:rPr>
              <a:t>態的振幅或分量</a:t>
            </a:r>
          </a:p>
        </p:txBody>
      </p:sp>
      <p:sp>
        <p:nvSpPr>
          <p:cNvPr id="10" name="橢圓 9"/>
          <p:cNvSpPr/>
          <p:nvPr/>
        </p:nvSpPr>
        <p:spPr>
          <a:xfrm>
            <a:off x="2069112" y="3308313"/>
            <a:ext cx="214313" cy="21431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5712425" y="3308313"/>
            <a:ext cx="214312" cy="21431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13" name="直線接點 12"/>
          <p:cNvCxnSpPr>
            <a:stCxn id="10" idx="7"/>
          </p:cNvCxnSpPr>
          <p:nvPr/>
        </p:nvCxnSpPr>
        <p:spPr>
          <a:xfrm rot="5400000" flipH="1" flipV="1">
            <a:off x="2823175" y="2236751"/>
            <a:ext cx="531812" cy="16748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/>
          <p:cNvCxnSpPr>
            <a:endCxn id="11" idx="1"/>
          </p:cNvCxnSpPr>
          <p:nvPr/>
        </p:nvCxnSpPr>
        <p:spPr>
          <a:xfrm>
            <a:off x="3926487" y="2808251"/>
            <a:ext cx="1817688" cy="5318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向下箭號 19"/>
          <p:cNvSpPr/>
          <p:nvPr/>
        </p:nvSpPr>
        <p:spPr>
          <a:xfrm>
            <a:off x="3926487" y="3379751"/>
            <a:ext cx="285750" cy="428625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0">
                <a:extLst>
                  <a:ext uri="{FF2B5EF4-FFF2-40B4-BE49-F238E27FC236}">
                    <a16:creationId xmlns:a16="http://schemas.microsoft.com/office/drawing/2014/main" id="{0C59EF8B-7724-3F3C-9A6D-6A20FED1C279}"/>
                  </a:ext>
                </a:extLst>
              </p:cNvPr>
              <p:cNvSpPr/>
              <p:nvPr/>
            </p:nvSpPr>
            <p:spPr>
              <a:xfrm>
                <a:off x="2354863" y="1047926"/>
                <a:ext cx="2767528" cy="76450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,0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func>
                        </m:e>
                      </m:nary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" name="矩形 10">
                <a:extLst>
                  <a:ext uri="{FF2B5EF4-FFF2-40B4-BE49-F238E27FC236}">
                    <a16:creationId xmlns:a16="http://schemas.microsoft.com/office/drawing/2014/main" id="{0C59EF8B-7724-3F3C-9A6D-6A20FED1C2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4863" y="1047926"/>
                <a:ext cx="2767528" cy="764505"/>
              </a:xfrm>
              <a:prstGeom prst="rect">
                <a:avLst/>
              </a:prstGeom>
              <a:blipFill>
                <a:blip r:embed="rId2"/>
                <a:stretch>
                  <a:fillRect t="-122951" b="-1704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10">
                <a:extLst>
                  <a:ext uri="{FF2B5EF4-FFF2-40B4-BE49-F238E27FC236}">
                    <a16:creationId xmlns:a16="http://schemas.microsoft.com/office/drawing/2014/main" id="{43EC664F-9EB6-91FD-B118-43DA506F5AB4}"/>
                  </a:ext>
                </a:extLst>
              </p:cNvPr>
              <p:cNvSpPr/>
              <p:nvPr/>
            </p:nvSpPr>
            <p:spPr>
              <a:xfrm>
                <a:off x="2064092" y="4060487"/>
                <a:ext cx="3393365" cy="76450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  <m:func>
                            <m:func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func>
                        </m:e>
                      </m:nary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矩形 10">
                <a:extLst>
                  <a:ext uri="{FF2B5EF4-FFF2-40B4-BE49-F238E27FC236}">
                    <a16:creationId xmlns:a16="http://schemas.microsoft.com/office/drawing/2014/main" id="{43EC664F-9EB6-91FD-B118-43DA506F5A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4092" y="4060487"/>
                <a:ext cx="3393365" cy="764505"/>
              </a:xfrm>
              <a:prstGeom prst="rect">
                <a:avLst/>
              </a:prstGeom>
              <a:blipFill>
                <a:blip r:embed="rId3"/>
                <a:stretch>
                  <a:fillRect t="-119355" b="-16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900" name="Line 6"/>
          <p:cNvSpPr>
            <a:spLocks noChangeShapeType="1"/>
          </p:cNvSpPr>
          <p:nvPr/>
        </p:nvSpPr>
        <p:spPr bwMode="auto">
          <a:xfrm flipV="1">
            <a:off x="3997925" y="1532007"/>
            <a:ext cx="0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10">
                <a:extLst>
                  <a:ext uri="{FF2B5EF4-FFF2-40B4-BE49-F238E27FC236}">
                    <a16:creationId xmlns:a16="http://schemas.microsoft.com/office/drawing/2014/main" id="{C04EFF0D-A44B-DA2B-7E86-43FBAB40A431}"/>
                  </a:ext>
                </a:extLst>
              </p:cNvPr>
              <p:cNvSpPr/>
              <p:nvPr/>
            </p:nvSpPr>
            <p:spPr>
              <a:xfrm>
                <a:off x="2064092" y="5077103"/>
                <a:ext cx="4946643" cy="6127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 panose="02040503050406030204" pitchFamily="18" charset="0"/>
                        </a:rPr>
                        <m:t>~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func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" name="矩形 10">
                <a:extLst>
                  <a:ext uri="{FF2B5EF4-FFF2-40B4-BE49-F238E27FC236}">
                    <a16:creationId xmlns:a16="http://schemas.microsoft.com/office/drawing/2014/main" id="{C04EFF0D-A44B-DA2B-7E86-43FBAB40A4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4092" y="5077103"/>
                <a:ext cx="4946643" cy="612732"/>
              </a:xfrm>
              <a:prstGeom prst="rect">
                <a:avLst/>
              </a:prstGeom>
              <a:blipFill>
                <a:blip r:embed="rId4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8">
            <a:extLst>
              <a:ext uri="{FF2B5EF4-FFF2-40B4-BE49-F238E27FC236}">
                <a16:creationId xmlns:a16="http://schemas.microsoft.com/office/drawing/2014/main" id="{78595192-F0F2-C88E-54C7-14257168A1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541" y="5877272"/>
            <a:ext cx="80609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latin typeface="Arial" charset="0"/>
              </a:rPr>
              <a:t>可證：兩端固定的弦的運動就是以</a:t>
            </a:r>
            <a:r>
              <a:rPr lang="en-US" sz="1800" dirty="0" err="1">
                <a:cs typeface="Times New Roman" pitchFamily="18" charset="0"/>
              </a:rPr>
              <a:t>各個駐波態各自演化後再疊加的波函數運動</a:t>
            </a:r>
            <a:r>
              <a:rPr lang="zh-TW" altLang="en-US" sz="1800" dirty="0">
                <a:latin typeface="Arial" charset="0"/>
              </a:rPr>
              <a:t>！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upload.wikimedia.org/wikipedia/commons/6/6e/Drum_vibration_mode2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978" y="2132856"/>
            <a:ext cx="3406775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4" descr="File:Taborroll.gif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978" y="476672"/>
            <a:ext cx="1859285" cy="1516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文字方塊 5"/>
          <p:cNvSpPr txBox="1">
            <a:spLocks noChangeArrowheads="1"/>
          </p:cNvSpPr>
          <p:nvPr/>
        </p:nvSpPr>
        <p:spPr bwMode="auto">
          <a:xfrm>
            <a:off x="937591" y="4149080"/>
            <a:ext cx="72348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某些</a:t>
            </a:r>
            <a:r>
              <a:rPr lang="zh-TW" altLang="en-US" sz="1800" dirty="0">
                <a:solidFill>
                  <a:srgbClr val="FF0000"/>
                </a:solidFill>
              </a:rPr>
              <a:t>特定變形</a:t>
            </a:r>
            <a:r>
              <a:rPr lang="zh-TW" altLang="en-US" sz="1800" dirty="0"/>
              <a:t>的模式，其隨時間的運動會如同一個彈簧，</a:t>
            </a:r>
            <a:endParaRPr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937591" y="4554537"/>
            <a:ext cx="6840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當這些模式被單獨激發時，物體中的每一點都以簡諧運動方式運動：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>
                <a:off x="3859274" y="5025350"/>
                <a:ext cx="517722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800" dirty="0"/>
                  <a:t>物體內每一點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𝑦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zh-TW" altLang="en-US" sz="1800" dirty="0"/>
                  <a:t>有一特定的振幅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𝑦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𝑚𝑖</m:t>
                        </m:r>
                      </m:sub>
                    </m:sSub>
                  </m:oMath>
                </a14:m>
                <a:r>
                  <a:rPr lang="zh-TW" altLang="en-US" sz="1800" dirty="0"/>
                  <a:t>與相常數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zh-TW" altLang="en-US" sz="1800" i="1">
                            <a:latin typeface="Cambria Math"/>
                            <a:ea typeface="Cambria Math"/>
                          </a:rPr>
                          <m:t>𝜙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59274" y="5025350"/>
                <a:ext cx="5177222" cy="369332"/>
              </a:xfrm>
              <a:prstGeom prst="rect">
                <a:avLst/>
              </a:prstGeom>
              <a:blipFill>
                <a:blip r:embed="rId5"/>
                <a:stretch>
                  <a:fillRect l="-73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981621" y="5025350"/>
                <a:ext cx="2829684" cy="369332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𝑚𝑖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∙</m:t>
                      </m:r>
                      <m:func>
                        <m:func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1800">
                              <a:latin typeface="Cambria Math"/>
                              <a:ea typeface="Cambria Math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sz="1800" b="0" i="1" smtClean="0">
                                      <a:latin typeface="Cambria Math"/>
                                      <a:ea typeface="Cambria Math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sz="1800" b="0" i="1" smtClean="0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621" y="5025350"/>
                <a:ext cx="2829684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向下箭號 4"/>
          <p:cNvSpPr/>
          <p:nvPr/>
        </p:nvSpPr>
        <p:spPr>
          <a:xfrm>
            <a:off x="3923928" y="1992827"/>
            <a:ext cx="243335" cy="644085"/>
          </a:xfrm>
          <a:prstGeom prst="downArrow">
            <a:avLst/>
          </a:prstGeom>
        </p:spPr>
        <p:txBody>
          <a:bodyPr wrap="none" rtlCol="0" anchor="ctr">
            <a:spAutoFit/>
          </a:bodyPr>
          <a:lstStyle/>
          <a:p>
            <a:pPr algn="ctr"/>
            <a:endParaRPr lang="zh-TW" altLang="en-US" sz="1800" dirty="0">
              <a:latin typeface="Arial" charset="0"/>
            </a:endParaRPr>
          </a:p>
        </p:txBody>
      </p:sp>
      <p:sp>
        <p:nvSpPr>
          <p:cNvPr id="6" name="向下箭號 5"/>
          <p:cNvSpPr/>
          <p:nvPr/>
        </p:nvSpPr>
        <p:spPr>
          <a:xfrm>
            <a:off x="4716016" y="980728"/>
            <a:ext cx="648072" cy="432048"/>
          </a:xfrm>
          <a:prstGeom prst="downArrow">
            <a:avLst/>
          </a:prstGeom>
        </p:spPr>
        <p:txBody>
          <a:bodyPr wrap="none" rtlCol="0" anchor="ctr">
            <a:spAutoFit/>
          </a:bodyPr>
          <a:lstStyle/>
          <a:p>
            <a:pPr algn="ctr"/>
            <a:endParaRPr lang="zh-TW" altLang="en-US" sz="1800" dirty="0">
              <a:latin typeface="Arial" charset="0"/>
            </a:endParaRPr>
          </a:p>
        </p:txBody>
      </p:sp>
      <p:sp>
        <p:nvSpPr>
          <p:cNvPr id="7" name="向下箭號 6"/>
          <p:cNvSpPr/>
          <p:nvPr/>
        </p:nvSpPr>
        <p:spPr>
          <a:xfrm>
            <a:off x="3957359" y="2024848"/>
            <a:ext cx="108012" cy="828000"/>
          </a:xfrm>
          <a:prstGeom prst="downArrow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zh-TW" altLang="en-US" sz="1800" dirty="0">
              <a:latin typeface="Arial" charset="0"/>
            </a:endParaRPr>
          </a:p>
        </p:txBody>
      </p:sp>
      <p:sp>
        <p:nvSpPr>
          <p:cNvPr id="13" name="向下箭號 12"/>
          <p:cNvSpPr/>
          <p:nvPr/>
        </p:nvSpPr>
        <p:spPr>
          <a:xfrm>
            <a:off x="4504989" y="2060848"/>
            <a:ext cx="144016" cy="684000"/>
          </a:xfrm>
          <a:prstGeom prst="downArrow">
            <a:avLst>
              <a:gd name="adj1" fmla="val 36773"/>
              <a:gd name="adj2" fmla="val 50000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zh-TW" altLang="en-US" sz="1800" dirty="0">
              <a:latin typeface="Arial" charset="0"/>
            </a:endParaRPr>
          </a:p>
        </p:txBody>
      </p:sp>
      <p:sp>
        <p:nvSpPr>
          <p:cNvPr id="14" name="向下箭號 13"/>
          <p:cNvSpPr/>
          <p:nvPr/>
        </p:nvSpPr>
        <p:spPr>
          <a:xfrm>
            <a:off x="5040052" y="2060848"/>
            <a:ext cx="108012" cy="576064"/>
          </a:xfrm>
          <a:prstGeom prst="downArrow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zh-TW" altLang="en-US" sz="1800" dirty="0">
              <a:latin typeface="Arial" charset="0"/>
            </a:endParaRPr>
          </a:p>
        </p:txBody>
      </p:sp>
      <p:sp>
        <p:nvSpPr>
          <p:cNvPr id="15" name="向下箭號 14"/>
          <p:cNvSpPr/>
          <p:nvPr/>
        </p:nvSpPr>
        <p:spPr>
          <a:xfrm>
            <a:off x="3491880" y="2789765"/>
            <a:ext cx="252028" cy="576064"/>
          </a:xfrm>
          <a:prstGeom prst="downArrow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zh-TW" altLang="en-US" sz="1800" dirty="0">
              <a:latin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4733A3-8883-551E-3BF6-3A645E7AF458}"/>
              </a:ext>
            </a:extLst>
          </p:cNvPr>
          <p:cNvSpPr txBox="1"/>
          <p:nvPr/>
        </p:nvSpPr>
        <p:spPr bwMode="auto">
          <a:xfrm>
            <a:off x="4283968" y="980728"/>
            <a:ext cx="3600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物體變形的模式也是如此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8524600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File:Drum vibration mode01.gif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849834"/>
            <a:ext cx="23622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4" descr="File:Drum vibration mode02.gif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25" y="849834"/>
            <a:ext cx="23622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6" descr="File:Drum vibration mode03.gif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921271"/>
            <a:ext cx="23812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8" descr="File:Drum vibration mode11.gif">
            <a:hlinkClick r:id="rId8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2421459"/>
            <a:ext cx="23622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10" descr="File:Drum vibration mode21.gif">
            <a:hlinkClick r:id="rId10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063" y="2492896"/>
            <a:ext cx="23622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12" descr="File:Drum vibration mode23.gif">
            <a:hlinkClick r:id="rId12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563" y="2492896"/>
            <a:ext cx="23812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字方塊 16"/>
          <p:cNvSpPr txBox="1">
            <a:spLocks noChangeArrowheads="1"/>
          </p:cNvSpPr>
          <p:nvPr/>
        </p:nvSpPr>
        <p:spPr bwMode="auto">
          <a:xfrm>
            <a:off x="494085" y="4365104"/>
            <a:ext cx="6565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每一個模式的振動頻率不同！</a:t>
            </a:r>
          </a:p>
        </p:txBody>
      </p:sp>
      <p:pic>
        <p:nvPicPr>
          <p:cNvPr id="45068" name="Picture 4" descr="File:Taborroll.gif">
            <a:hlinkClick r:id="rId14"/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860" y="3919056"/>
            <a:ext cx="1444843" cy="1178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488057" y="3933056"/>
            <a:ext cx="64087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物體的變形模式有無限多個，</a:t>
            </a:r>
          </a:p>
        </p:txBody>
      </p:sp>
      <p:sp>
        <p:nvSpPr>
          <p:cNvPr id="4" name="文字方塊 8">
            <a:extLst>
              <a:ext uri="{FF2B5EF4-FFF2-40B4-BE49-F238E27FC236}">
                <a16:creationId xmlns:a16="http://schemas.microsoft.com/office/drawing/2014/main" id="{EE9E9B5C-0A87-9EB9-66A6-4FB00D4FDC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807" y="5227099"/>
            <a:ext cx="77168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latin typeface="Arial" charset="0"/>
              </a:rPr>
              <a:t>可以證明：物體的所有變形就是以這些模式，或它們的疊加來進行演化！</a:t>
            </a:r>
          </a:p>
        </p:txBody>
      </p:sp>
    </p:spTree>
    <p:extLst>
      <p:ext uri="{BB962C8B-B14F-4D97-AF65-F5344CB8AC3E}">
        <p14:creationId xmlns:p14="http://schemas.microsoft.com/office/powerpoint/2010/main" val="15315624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文字方塊 2"/>
          <p:cNvSpPr txBox="1">
            <a:spLocks noChangeArrowheads="1"/>
          </p:cNvSpPr>
          <p:nvPr/>
        </p:nvSpPr>
        <p:spPr bwMode="auto">
          <a:xfrm>
            <a:off x="3172789" y="999728"/>
            <a:ext cx="28393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一維階梯狀位能下的定態</a:t>
            </a:r>
          </a:p>
        </p:txBody>
      </p:sp>
      <p:pic>
        <p:nvPicPr>
          <p:cNvPr id="64514" name="Picture 2" descr="\\Mac\Dropbox\Documents\課程\Halliday10E\Image Gallery\CH38\halliday_10e_fig_38_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7" t="35605" r="17166" b="3911"/>
          <a:stretch/>
        </p:blipFill>
        <p:spPr bwMode="auto">
          <a:xfrm>
            <a:off x="3208541" y="1679733"/>
            <a:ext cx="2978539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40_07">
            <a:extLst>
              <a:ext uri="{FF2B5EF4-FFF2-40B4-BE49-F238E27FC236}">
                <a16:creationId xmlns:a16="http://schemas.microsoft.com/office/drawing/2014/main" id="{51C3FBA9-FA10-4947-C48B-9E26D5CF2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21" y="1679733"/>
            <a:ext cx="2745860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 descr="F38_15">
            <a:extLst>
              <a:ext uri="{FF2B5EF4-FFF2-40B4-BE49-F238E27FC236}">
                <a16:creationId xmlns:a16="http://schemas.microsoft.com/office/drawing/2014/main" id="{228B6B05-5B80-24A5-0754-C9798F600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61"/>
          <a:stretch>
            <a:fillRect/>
          </a:stretch>
        </p:blipFill>
        <p:spPr bwMode="auto">
          <a:xfrm>
            <a:off x="6300192" y="1697535"/>
            <a:ext cx="2620244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2E2F00-2A5D-E2D7-BDA2-DC92E9DBE99A}"/>
              </a:ext>
            </a:extLst>
          </p:cNvPr>
          <p:cNvSpPr txBox="1"/>
          <p:nvPr/>
        </p:nvSpPr>
        <p:spPr bwMode="auto">
          <a:xfrm>
            <a:off x="1197654" y="4656716"/>
            <a:ext cx="70567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在非束縛的情況中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，定態</a:t>
            </a:r>
            <a:r>
              <a:rPr lang="LID4096">
                <a:latin typeface="Times New Roman" pitchFamily="18" charset="0"/>
                <a:cs typeface="Times New Roman" pitchFamily="18" charset="0"/>
              </a:rPr>
              <a:t>解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能組成入射波包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，可以描述散射問題！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4AACA0-F93E-6724-0F02-738649F521A9}"/>
              </a:ext>
            </a:extLst>
          </p:cNvPr>
          <p:cNvSpPr txBox="1"/>
          <p:nvPr/>
        </p:nvSpPr>
        <p:spPr bwMode="auto">
          <a:xfrm>
            <a:off x="1197654" y="4239615"/>
            <a:ext cx="70567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在束縛的情況中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，定態的能量</a:t>
            </a:r>
            <a:r>
              <a:rPr lang="LID4096">
                <a:latin typeface="Times New Roman" pitchFamily="18" charset="0"/>
                <a:cs typeface="Times New Roman" pitchFamily="18" charset="0"/>
              </a:rPr>
              <a:t>通常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將出現量子化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10" name="文字方塊 2">
            <a:extLst>
              <a:ext uri="{FF2B5EF4-FFF2-40B4-BE49-F238E27FC236}">
                <a16:creationId xmlns:a16="http://schemas.microsoft.com/office/drawing/2014/main" id="{E7B91F6F-B32F-EEB8-7F20-10D58FEB4E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7654" y="3822514"/>
            <a:ext cx="76228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一維位能下的定態，如古典物理，大致可以分為束縛態與非束縛態！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0705F4-24E6-5FDF-F84C-896C58A2529A}"/>
              </a:ext>
            </a:extLst>
          </p:cNvPr>
          <p:cNvSpPr txBox="1"/>
          <p:nvPr/>
        </p:nvSpPr>
        <p:spPr bwMode="auto">
          <a:xfrm>
            <a:off x="1197654" y="5073817"/>
            <a:ext cx="51025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我們先兩者分別討論一個最簡單的例子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3889506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字方塊 33"/>
              <p:cNvSpPr txBox="1"/>
              <p:nvPr/>
            </p:nvSpPr>
            <p:spPr bwMode="auto">
              <a:xfrm>
                <a:off x="5144435" y="3075148"/>
                <a:ext cx="2059859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𝑘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𝐸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4" name="文字方塊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44435" y="3075148"/>
                <a:ext cx="2059859" cy="91069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708" name="Rectangle 5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9709" name="Rectangle 7"/>
          <p:cNvSpPr>
            <a:spLocks noChangeArrowheads="1"/>
          </p:cNvSpPr>
          <p:nvPr/>
        </p:nvSpPr>
        <p:spPr bwMode="auto">
          <a:xfrm>
            <a:off x="0" y="2076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710" name="Rectangle 9"/>
              <p:cNvSpPr>
                <a:spLocks noChangeArrowheads="1"/>
              </p:cNvSpPr>
              <p:nvPr/>
            </p:nvSpPr>
            <p:spPr bwMode="auto">
              <a:xfrm>
                <a:off x="696543" y="1057241"/>
                <a:ext cx="4083050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r>
                  <a:rPr lang="zh-TW" altLang="en-US" dirty="0"/>
                  <a:t>當電子受力為零時，位能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𝑉</m:t>
                    </m:r>
                  </m:oMath>
                </a14:m>
                <a:r>
                  <a:rPr lang="zh-TW" altLang="en-US" dirty="0"/>
                  <a:t>是一常數，</a:t>
                </a:r>
              </a:p>
            </p:txBody>
          </p:sp>
        </mc:Choice>
        <mc:Fallback xmlns="">
          <p:sp>
            <p:nvSpPr>
              <p:cNvPr id="297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6543" y="1057241"/>
                <a:ext cx="4083050" cy="369887"/>
              </a:xfrm>
              <a:prstGeom prst="rect">
                <a:avLst/>
              </a:prstGeom>
              <a:blipFill>
                <a:blip r:embed="rId3"/>
                <a:stretch>
                  <a:fillRect l="-1238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文字方塊 25"/>
          <p:cNvSpPr txBox="1">
            <a:spLocks noChangeArrowheads="1"/>
          </p:cNvSpPr>
          <p:nvPr/>
        </p:nvSpPr>
        <p:spPr bwMode="auto">
          <a:xfrm>
            <a:off x="7007541" y="2648308"/>
            <a:ext cx="7858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動能</a:t>
            </a:r>
          </a:p>
        </p:txBody>
      </p:sp>
      <p:sp>
        <p:nvSpPr>
          <p:cNvPr id="29713" name="文字方塊 20"/>
          <p:cNvSpPr txBox="1">
            <a:spLocks noChangeArrowheads="1"/>
          </p:cNvSpPr>
          <p:nvPr/>
        </p:nvSpPr>
        <p:spPr bwMode="auto">
          <a:xfrm>
            <a:off x="714278" y="2674547"/>
            <a:ext cx="642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假設</a:t>
            </a:r>
          </a:p>
        </p:txBody>
      </p:sp>
      <p:sp>
        <p:nvSpPr>
          <p:cNvPr id="29714" name="Oval 7"/>
          <p:cNvSpPr>
            <a:spLocks noChangeArrowheads="1"/>
          </p:cNvSpPr>
          <p:nvPr/>
        </p:nvSpPr>
        <p:spPr bwMode="auto">
          <a:xfrm>
            <a:off x="6512729" y="679451"/>
            <a:ext cx="320675" cy="3175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cxnSp>
        <p:nvCxnSpPr>
          <p:cNvPr id="29" name="直線單箭頭接點 28"/>
          <p:cNvCxnSpPr/>
          <p:nvPr/>
        </p:nvCxnSpPr>
        <p:spPr>
          <a:xfrm>
            <a:off x="7227467" y="801966"/>
            <a:ext cx="500062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/>
          <p:cNvSpPr>
            <a:spLocks noChangeArrowheads="1"/>
          </p:cNvSpPr>
          <p:nvPr/>
        </p:nvSpPr>
        <p:spPr bwMode="auto">
          <a:xfrm>
            <a:off x="691648" y="4562308"/>
            <a:ext cx="72723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zh-TW" dirty="0"/>
              <a:t>其解很簡單，二次微分後與自己成正比，就是指數函數</a:t>
            </a:r>
            <a:endParaRPr lang="zh-TW" altLang="en-US" dirty="0"/>
          </a:p>
        </p:txBody>
      </p:sp>
      <p:sp>
        <p:nvSpPr>
          <p:cNvPr id="29717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9718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0" name="矩形 29"/>
          <p:cNvSpPr>
            <a:spLocks noChangeArrowheads="1"/>
          </p:cNvSpPr>
          <p:nvPr/>
        </p:nvSpPr>
        <p:spPr bwMode="auto">
          <a:xfrm>
            <a:off x="755576" y="6154688"/>
            <a:ext cx="7632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zh-TW" dirty="0"/>
              <a:t>這是二次微分方程式，上式有兩個未知係數，因此已經是最普遍的解了</a:t>
            </a:r>
            <a:endParaRPr lang="zh-TW" altLang="en-US" dirty="0"/>
          </a:p>
        </p:txBody>
      </p:sp>
      <p:cxnSp>
        <p:nvCxnSpPr>
          <p:cNvPr id="25" name="直線單箭頭接點 24"/>
          <p:cNvCxnSpPr>
            <a:cxnSpLocks/>
            <a:endCxn id="23" idx="6"/>
          </p:cNvCxnSpPr>
          <p:nvPr/>
        </p:nvCxnSpPr>
        <p:spPr>
          <a:xfrm flipH="1">
            <a:off x="7103052" y="2896176"/>
            <a:ext cx="222852" cy="67527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橢圓 22"/>
          <p:cNvSpPr/>
          <p:nvPr/>
        </p:nvSpPr>
        <p:spPr>
          <a:xfrm>
            <a:off x="6174365" y="3285705"/>
            <a:ext cx="928687" cy="571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/>
              <p:cNvSpPr txBox="1"/>
              <p:nvPr/>
            </p:nvSpPr>
            <p:spPr bwMode="auto">
              <a:xfrm>
                <a:off x="744200" y="1946818"/>
                <a:ext cx="4560479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8" name="文字方塊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4200" y="1946818"/>
                <a:ext cx="4560479" cy="648126"/>
              </a:xfrm>
              <a:prstGeom prst="rect">
                <a:avLst/>
              </a:prstGeom>
              <a:blipFill>
                <a:blip r:embed="rId4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字方塊 31"/>
              <p:cNvSpPr txBox="1"/>
              <p:nvPr/>
            </p:nvSpPr>
            <p:spPr bwMode="auto">
              <a:xfrm>
                <a:off x="755576" y="3131393"/>
                <a:ext cx="1786964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𝑘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2" name="文字方塊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576" y="3131393"/>
                <a:ext cx="1786964" cy="648126"/>
              </a:xfrm>
              <a:prstGeom prst="rect">
                <a:avLst/>
              </a:prstGeom>
              <a:blipFill>
                <a:blip r:embed="rId5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/>
              <p:cNvSpPr txBox="1"/>
              <p:nvPr/>
            </p:nvSpPr>
            <p:spPr bwMode="auto">
              <a:xfrm>
                <a:off x="744200" y="3119347"/>
                <a:ext cx="3549946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zh-TW" altLang="en-US" i="1" smtClean="0">
                          <a:latin typeface="Cambria Math"/>
                        </a:rPr>
                        <m:t>≡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𝑘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1" name="文字方塊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4200" y="3119347"/>
                <a:ext cx="3549946" cy="648126"/>
              </a:xfrm>
              <a:prstGeom prst="rect">
                <a:avLst/>
              </a:prstGeom>
              <a:blipFill>
                <a:blip r:embed="rId6"/>
                <a:stretch>
                  <a:fillRect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>
                <a:off x="4572000" y="1046735"/>
                <a:ext cx="1238288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0" y="1046735"/>
                <a:ext cx="123828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字方塊 32"/>
              <p:cNvSpPr txBox="1"/>
              <p:nvPr/>
            </p:nvSpPr>
            <p:spPr bwMode="auto">
              <a:xfrm>
                <a:off x="1371286" y="2678640"/>
                <a:ext cx="918008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3" name="文字方塊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71286" y="2678640"/>
                <a:ext cx="918008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字方塊 34"/>
              <p:cNvSpPr txBox="1"/>
              <p:nvPr/>
            </p:nvSpPr>
            <p:spPr bwMode="auto">
              <a:xfrm>
                <a:off x="744200" y="5015080"/>
                <a:ext cx="1203278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5" name="文字方塊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4200" y="5015080"/>
                <a:ext cx="1203278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字方塊 35"/>
              <p:cNvSpPr txBox="1"/>
              <p:nvPr/>
            </p:nvSpPr>
            <p:spPr bwMode="auto">
              <a:xfrm>
                <a:off x="2194487" y="5009026"/>
                <a:ext cx="1057854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r>
                        <a:rPr lang="en-US" altLang="zh-TW" i="1" smtClean="0">
                          <a:latin typeface="Cambria Math"/>
                          <a:cs typeface="Times New Roman" pitchFamily="18" charset="0"/>
                        </a:rPr>
                        <m:t>=±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𝑖𝑘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6" name="文字方塊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94487" y="5009026"/>
                <a:ext cx="1057854" cy="369332"/>
              </a:xfrm>
              <a:prstGeom prst="rect">
                <a:avLst/>
              </a:prstGeom>
              <a:blipFill>
                <a:blip r:embed="rId10"/>
                <a:stretch>
                  <a:fillRect b="-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字方塊 36"/>
              <p:cNvSpPr txBox="1"/>
              <p:nvPr/>
            </p:nvSpPr>
            <p:spPr bwMode="auto">
              <a:xfrm>
                <a:off x="6451706" y="4436759"/>
                <a:ext cx="2284536" cy="62555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𝑎𝑥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𝑛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𝑎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7" name="文字方塊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51706" y="4436759"/>
                <a:ext cx="2284536" cy="625556"/>
              </a:xfrm>
              <a:prstGeom prst="rect">
                <a:avLst/>
              </a:prstGeom>
              <a:blipFill>
                <a:blip r:embed="rId11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字方塊 37"/>
              <p:cNvSpPr txBox="1"/>
              <p:nvPr/>
            </p:nvSpPr>
            <p:spPr bwMode="auto">
              <a:xfrm>
                <a:off x="755576" y="5715483"/>
                <a:ext cx="2342757" cy="37824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𝑖𝑘𝑥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</a:rPr>
                        <m:t>𝐵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𝑖𝑘𝑥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8" name="文字方塊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576" y="5715483"/>
                <a:ext cx="2342757" cy="378245"/>
              </a:xfrm>
              <a:prstGeom prst="rect">
                <a:avLst/>
              </a:prstGeom>
              <a:blipFill>
                <a:blip r:embed="rId12"/>
                <a:stretch>
                  <a:fillRect b="-96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28B561AB-A592-DEDC-C752-AF4BB1B28AA3}"/>
              </a:ext>
            </a:extLst>
          </p:cNvPr>
          <p:cNvSpPr txBox="1"/>
          <p:nvPr/>
        </p:nvSpPr>
        <p:spPr bwMode="auto">
          <a:xfrm>
            <a:off x="691648" y="1493976"/>
            <a:ext cx="80445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不直接設為零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，是因為所得結果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將來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可以在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其他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一維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階梯狀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位能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直接引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用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6DDAE0-2584-BE6F-4200-5A549F6EE0D4}"/>
              </a:ext>
            </a:extLst>
          </p:cNvPr>
          <p:cNvSpPr txBox="1"/>
          <p:nvPr/>
        </p:nvSpPr>
        <p:spPr bwMode="auto">
          <a:xfrm>
            <a:off x="4984232" y="4078391"/>
            <a:ext cx="29523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很容易猜到這就是角波數。</a:t>
            </a:r>
          </a:p>
        </p:txBody>
      </p:sp>
      <p:sp>
        <p:nvSpPr>
          <p:cNvPr id="4" name="文字方塊 2">
            <a:extLst>
              <a:ext uri="{FF2B5EF4-FFF2-40B4-BE49-F238E27FC236}">
                <a16:creationId xmlns:a16="http://schemas.microsoft.com/office/drawing/2014/main" id="{FE9F6D51-9453-17A1-2C6F-3B2EEC1C8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758" y="281129"/>
            <a:ext cx="26380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從非束縛態開始。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D261B11-9FDC-CFD7-8A58-A7BF93DDA11D}"/>
                  </a:ext>
                </a:extLst>
              </p:cNvPr>
              <p:cNvSpPr txBox="1"/>
              <p:nvPr/>
            </p:nvSpPr>
            <p:spPr bwMode="auto">
              <a:xfrm>
                <a:off x="3441846" y="5023674"/>
                <a:ext cx="187260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有兩個解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D261B11-9FDC-CFD7-8A58-A7BF93DDA1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41846" y="5023674"/>
                <a:ext cx="1872603" cy="369332"/>
              </a:xfrm>
              <a:prstGeom prst="rect">
                <a:avLst/>
              </a:prstGeom>
              <a:blipFill>
                <a:blip r:embed="rId13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110656DC-CE53-18A3-2FC1-2C113FEE705C}"/>
              </a:ext>
            </a:extLst>
          </p:cNvPr>
          <p:cNvSpPr txBox="1"/>
          <p:nvPr/>
        </p:nvSpPr>
        <p:spPr bwMode="auto">
          <a:xfrm>
            <a:off x="662274" y="660384"/>
            <a:ext cx="66217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/>
              <a:t>首先是大家已經很熟悉的自由電子波，這也是定態！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4">
                <a:extLst>
                  <a:ext uri="{FF2B5EF4-FFF2-40B4-BE49-F238E27FC236}">
                    <a16:creationId xmlns:a16="http://schemas.microsoft.com/office/drawing/2014/main" id="{E1B1C5D2-97AE-1B62-C639-D9E591C334ED}"/>
                  </a:ext>
                </a:extLst>
              </p:cNvPr>
              <p:cNvSpPr txBox="1"/>
              <p:nvPr/>
            </p:nvSpPr>
            <p:spPr bwMode="auto">
              <a:xfrm>
                <a:off x="5701391" y="1949645"/>
                <a:ext cx="3165254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14">
                <a:extLst>
                  <a:ext uri="{FF2B5EF4-FFF2-40B4-BE49-F238E27FC236}">
                    <a16:creationId xmlns:a16="http://schemas.microsoft.com/office/drawing/2014/main" id="{E1B1C5D2-97AE-1B62-C639-D9E591C334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01391" y="1949645"/>
                <a:ext cx="3165254" cy="648126"/>
              </a:xfrm>
              <a:prstGeom prst="rect">
                <a:avLst/>
              </a:prstGeom>
              <a:blipFill>
                <a:blip r:embed="rId14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882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7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7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29708" grpId="0"/>
      <p:bldP spid="26" grpId="0"/>
      <p:bldP spid="29713" grpId="0"/>
      <p:bldP spid="24" grpId="0"/>
      <p:bldP spid="30" grpId="0"/>
      <p:bldP spid="23" grpId="0" animBg="1"/>
      <p:bldP spid="28" grpId="0" animBg="1"/>
      <p:bldP spid="32" grpId="0" animBg="1"/>
      <p:bldP spid="31" grpId="0" animBg="1"/>
      <p:bldP spid="31" grpId="1" animBg="1"/>
      <p:bldP spid="33" grpId="0" animBg="1"/>
      <p:bldP spid="35" grpId="0" animBg="1"/>
      <p:bldP spid="36" grpId="0" animBg="1"/>
      <p:bldP spid="37" grpId="0" animBg="1"/>
      <p:bldP spid="38" grpId="0" animBg="1"/>
      <p:bldP spid="5" grpId="0"/>
      <p:bldP spid="6" grpId="0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6">
                <a:extLst>
                  <a:ext uri="{FF2B5EF4-FFF2-40B4-BE49-F238E27FC236}">
                    <a16:creationId xmlns:a16="http://schemas.microsoft.com/office/drawing/2014/main" id="{3D31E6AE-52B1-2AAE-060A-23094E3384F5}"/>
                  </a:ext>
                </a:extLst>
              </p:cNvPr>
              <p:cNvSpPr txBox="1"/>
              <p:nvPr/>
            </p:nvSpPr>
            <p:spPr bwMode="auto">
              <a:xfrm>
                <a:off x="827584" y="4365104"/>
                <a:ext cx="3830599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𝑘𝑥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𝜔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e>
                              </m:d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𝑑𝑘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文字方塊 6">
                <a:extLst>
                  <a:ext uri="{FF2B5EF4-FFF2-40B4-BE49-F238E27FC236}">
                    <a16:creationId xmlns:a16="http://schemas.microsoft.com/office/drawing/2014/main" id="{3D31E6AE-52B1-2AAE-060A-23094E3384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4" y="4365104"/>
                <a:ext cx="3830599" cy="901914"/>
              </a:xfrm>
              <a:prstGeom prst="rect">
                <a:avLst/>
              </a:prstGeom>
              <a:blipFill>
                <a:blip r:embed="rId2"/>
                <a:stretch>
                  <a:fillRect t="-109722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708C311B-7A9B-5609-1F6A-3DF5FFA7CCFC}"/>
                  </a:ext>
                </a:extLst>
              </p:cNvPr>
              <p:cNvSpPr txBox="1"/>
              <p:nvPr/>
            </p:nvSpPr>
            <p:spPr bwMode="auto">
              <a:xfrm>
                <a:off x="857905" y="2389918"/>
                <a:ext cx="3079305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,0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𝑖𝑘𝑥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𝑑𝑘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708C311B-7A9B-5609-1F6A-3DF5FFA7CC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7905" y="2389918"/>
                <a:ext cx="3079305" cy="901914"/>
              </a:xfrm>
              <a:prstGeom prst="rect">
                <a:avLst/>
              </a:prstGeom>
              <a:blipFill>
                <a:blip r:embed="rId3"/>
                <a:stretch>
                  <a:fillRect t="-111111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E38396D-495B-B572-60A6-5259CDC719DD}"/>
                  </a:ext>
                </a:extLst>
              </p:cNvPr>
              <p:cNvSpPr txBox="1"/>
              <p:nvPr/>
            </p:nvSpPr>
            <p:spPr bwMode="auto">
              <a:xfrm>
                <a:off x="819768" y="1955917"/>
                <a:ext cx="7600085" cy="3796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已知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 err="1"/>
                  <a:t>時</a:t>
                </a:r>
                <a:r>
                  <a:rPr lang="en-US" dirty="0">
                    <a:ea typeface="Cambria Math" panose="02040503050406030204" pitchFamily="18" charset="0"/>
                    <a:cs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US" dirty="0"/>
                  <a:t>可以寫成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𝑖𝑘𝑥</m:t>
                        </m:r>
                      </m:sup>
                    </m:sSup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的疊加，係數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𝐴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為其傅立葉變換</a:t>
                </a:r>
                <a:r>
                  <a:rPr lang="zh-CN" altLang="en-US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：</a:t>
                </a:r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E38396D-495B-B572-60A6-5259CDC719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9768" y="1955917"/>
                <a:ext cx="7600085" cy="379656"/>
              </a:xfrm>
              <a:prstGeom prst="rect">
                <a:avLst/>
              </a:prstGeom>
              <a:blipFill>
                <a:blip r:embed="rId4"/>
                <a:stretch>
                  <a:fillRect l="-668" t="-10000" b="-2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E937502-F07E-4BF4-2FCB-8DD34B2DE378}"/>
                  </a:ext>
                </a:extLst>
              </p:cNvPr>
              <p:cNvSpPr txBox="1"/>
              <p:nvPr/>
            </p:nvSpPr>
            <p:spPr bwMode="auto">
              <a:xfrm>
                <a:off x="819769" y="3353457"/>
                <a:ext cx="7309341" cy="3879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err="1"/>
                  <a:t>我們已經確定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𝑖𝑘𝑥</m:t>
                        </m:r>
                      </m:sup>
                    </m:sSup>
                  </m:oMath>
                </a14:m>
                <a:r>
                  <a:rPr lang="en-US" dirty="0"/>
                  <a:t>的時間演化為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−</m:t>
                        </m:r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𝜔</m:t>
                        </m:r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𝑘</m:t>
                            </m:r>
                          </m:e>
                        </m:d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E937502-F07E-4BF4-2FCB-8DD34B2DE3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9769" y="3353457"/>
                <a:ext cx="7309341" cy="387927"/>
              </a:xfrm>
              <a:prstGeom prst="rect">
                <a:avLst/>
              </a:prstGeom>
              <a:blipFill>
                <a:blip r:embed="rId5"/>
                <a:stretch>
                  <a:fillRect l="-693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0BC8977-3904-4049-8863-F3533362D5B0}"/>
                  </a:ext>
                </a:extLst>
              </p:cNvPr>
              <p:cNvSpPr txBox="1"/>
              <p:nvPr/>
            </p:nvSpPr>
            <p:spPr bwMode="auto">
              <a:xfrm>
                <a:off x="827584" y="3861673"/>
                <a:ext cx="7592270" cy="3796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err="1"/>
                  <a:t>因此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altLang="zh-CN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US" dirty="0" err="1"/>
                  <a:t>隨時間的演化，也就是個別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𝑖𝑘𝑥</m:t>
                        </m:r>
                      </m:sup>
                    </m:sSup>
                  </m:oMath>
                </a14:m>
                <a:r>
                  <a:rPr lang="en-US" dirty="0"/>
                  <a:t>演化後的疊加：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0BC8977-3904-4049-8863-F3533362D5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4" y="3861673"/>
                <a:ext cx="7592270" cy="379656"/>
              </a:xfrm>
              <a:prstGeom prst="rect">
                <a:avLst/>
              </a:prstGeom>
              <a:blipFill>
                <a:blip r:embed="rId6"/>
                <a:stretch>
                  <a:fillRect l="-836" t="-3125" b="-1875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30">
                <a:extLst>
                  <a:ext uri="{FF2B5EF4-FFF2-40B4-BE49-F238E27FC236}">
                    <a16:creationId xmlns:a16="http://schemas.microsoft.com/office/drawing/2014/main" id="{7A5FD039-8D01-1AEB-25A2-136C3E053BEC}"/>
                  </a:ext>
                </a:extLst>
              </p:cNvPr>
              <p:cNvSpPr txBox="1"/>
              <p:nvPr/>
            </p:nvSpPr>
            <p:spPr bwMode="auto">
              <a:xfrm>
                <a:off x="5292080" y="3175914"/>
                <a:ext cx="1331775" cy="61824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>
                          <a:latin typeface="Cambria Math"/>
                          <a:ea typeface="Cambria Math"/>
                        </a:rPr>
                        <m:t>𝜔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𝑘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30">
                <a:extLst>
                  <a:ext uri="{FF2B5EF4-FFF2-40B4-BE49-F238E27FC236}">
                    <a16:creationId xmlns:a16="http://schemas.microsoft.com/office/drawing/2014/main" id="{7A5FD039-8D01-1AEB-25A2-136C3E053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92080" y="3175914"/>
                <a:ext cx="1331775" cy="618246"/>
              </a:xfrm>
              <a:prstGeom prst="rect">
                <a:avLst/>
              </a:prstGeom>
              <a:blipFill>
                <a:blip r:embed="rId7"/>
                <a:stretch>
                  <a:fillRect b="-40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C7D70B6-0EF4-F05D-1119-AF5EA9C85559}"/>
              </a:ext>
            </a:extLst>
          </p:cNvPr>
          <p:cNvSpPr txBox="1"/>
          <p:nvPr/>
        </p:nvSpPr>
        <p:spPr bwMode="auto">
          <a:xfrm>
            <a:off x="819768" y="567647"/>
            <a:ext cx="43204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dirty="0"/>
              <a:t>自由空間薛丁格方程式最普遍的求解方式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6">
                <a:extLst>
                  <a:ext uri="{FF2B5EF4-FFF2-40B4-BE49-F238E27FC236}">
                    <a16:creationId xmlns:a16="http://schemas.microsoft.com/office/drawing/2014/main" id="{D5136B9C-8A24-6D1A-D56F-426571BE7365}"/>
                  </a:ext>
                </a:extLst>
              </p:cNvPr>
              <p:cNvSpPr txBox="1"/>
              <p:nvPr/>
            </p:nvSpPr>
            <p:spPr bwMode="auto">
              <a:xfrm>
                <a:off x="894456" y="1445921"/>
                <a:ext cx="3082062" cy="41017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~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𝑘𝑥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zh-CN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𝑖𝑘𝑥</m:t>
                              </m:r>
                            </m:sup>
                          </m:sSup>
                        </m:e>
                      </m:d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zh-CN" altLang="en-US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𝜔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16">
                <a:extLst>
                  <a:ext uri="{FF2B5EF4-FFF2-40B4-BE49-F238E27FC236}">
                    <a16:creationId xmlns:a16="http://schemas.microsoft.com/office/drawing/2014/main" id="{D5136B9C-8A24-6D1A-D56F-426571BE73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4456" y="1445921"/>
                <a:ext cx="3082062" cy="4101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字方塊 11">
            <a:extLst>
              <a:ext uri="{FF2B5EF4-FFF2-40B4-BE49-F238E27FC236}">
                <a16:creationId xmlns:a16="http://schemas.microsoft.com/office/drawing/2014/main" id="{27675F63-C1F2-65B4-E0A9-64335A0D46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1037852"/>
            <a:ext cx="76000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注意自由電子波與一般波完全不同：時間演化部分與空間部分可以分離。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1A5E44-02BF-CC1F-889C-5C5120678F14}"/>
              </a:ext>
            </a:extLst>
          </p:cNvPr>
          <p:cNvSpPr txBox="1"/>
          <p:nvPr/>
        </p:nvSpPr>
        <p:spPr bwMode="auto">
          <a:xfrm>
            <a:off x="819768" y="5390793"/>
            <a:ext cx="61048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自由電子薛丁格方程式的解就是自由電子波函數的疊加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29318274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7" name="Picture 15" descr="D:\Dropbox\Documents\課程\YoungTextBook\Images\Chapter40\A_Images\A_Figures_and_Photos\40_03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645325"/>
            <a:ext cx="3327663" cy="2994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Rectangle 5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0729" name="Rectangle 7"/>
          <p:cNvSpPr>
            <a:spLocks noChangeArrowheads="1"/>
          </p:cNvSpPr>
          <p:nvPr/>
        </p:nvSpPr>
        <p:spPr bwMode="auto">
          <a:xfrm>
            <a:off x="0" y="2076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730" name="Text Box 22"/>
              <p:cNvSpPr txBox="1">
                <a:spLocks noChangeArrowheads="1"/>
              </p:cNvSpPr>
              <p:nvPr/>
            </p:nvSpPr>
            <p:spPr bwMode="auto">
              <a:xfrm>
                <a:off x="1052792" y="5373216"/>
                <a:ext cx="798370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相位分別向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+</m:t>
                    </m:r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zh-TW" altLang="en-US" dirty="0"/>
                  <a:t>與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−</m:t>
                    </m:r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zh-TW" altLang="en-US" dirty="0"/>
                  <a:t>方向運動！這當然就是已經解過的平面正弦自由電子波。</a:t>
                </a:r>
              </a:p>
            </p:txBody>
          </p:sp>
        </mc:Choice>
        <mc:Fallback xmlns="">
          <p:sp>
            <p:nvSpPr>
              <p:cNvPr id="30730" name="Text 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2792" y="5373216"/>
                <a:ext cx="7983704" cy="369332"/>
              </a:xfrm>
              <a:prstGeom prst="rect">
                <a:avLst/>
              </a:prstGeom>
              <a:blipFill>
                <a:blip r:embed="rId3"/>
                <a:stretch>
                  <a:fillRect l="-795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731" name="Text Box 28"/>
          <p:cNvSpPr txBox="1">
            <a:spLocks noChangeArrowheads="1"/>
          </p:cNvSpPr>
          <p:nvPr/>
        </p:nvSpPr>
        <p:spPr bwMode="auto">
          <a:xfrm>
            <a:off x="3183686" y="221327"/>
            <a:ext cx="24937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自由空間的電子定態</a:t>
            </a:r>
          </a:p>
        </p:txBody>
      </p:sp>
      <p:cxnSp>
        <p:nvCxnSpPr>
          <p:cNvPr id="29" name="直線單箭頭接點 28"/>
          <p:cNvCxnSpPr/>
          <p:nvPr/>
        </p:nvCxnSpPr>
        <p:spPr>
          <a:xfrm>
            <a:off x="5160123" y="1148564"/>
            <a:ext cx="500062" cy="15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35" name="文字方塊 23"/>
          <p:cNvSpPr txBox="1">
            <a:spLocks noChangeArrowheads="1"/>
          </p:cNvSpPr>
          <p:nvPr/>
        </p:nvSpPr>
        <p:spPr bwMode="auto">
          <a:xfrm>
            <a:off x="1035301" y="4362875"/>
            <a:ext cx="216854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完整的波函數：</a:t>
            </a:r>
          </a:p>
        </p:txBody>
      </p:sp>
      <p:cxnSp>
        <p:nvCxnSpPr>
          <p:cNvPr id="16" name="直線單箭頭接點 15"/>
          <p:cNvCxnSpPr/>
          <p:nvPr/>
        </p:nvCxnSpPr>
        <p:spPr>
          <a:xfrm>
            <a:off x="5441954" y="2656654"/>
            <a:ext cx="500062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 bwMode="auto">
              <a:xfrm>
                <a:off x="1068123" y="3954639"/>
                <a:ext cx="2860335" cy="38792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𝑘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</a:rPr>
                        <m:t>𝐵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𝑖𝑘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8123" y="3954639"/>
                <a:ext cx="2860335" cy="387927"/>
              </a:xfrm>
              <a:prstGeom prst="rect">
                <a:avLst/>
              </a:prstGeom>
              <a:blipFill>
                <a:blip r:embed="rId4"/>
                <a:stretch>
                  <a:fillRect b="-161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 bwMode="auto">
              <a:xfrm>
                <a:off x="4239573" y="3679616"/>
                <a:ext cx="2404761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𝑘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𝐸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39573" y="3679616"/>
                <a:ext cx="2404761" cy="9106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 bwMode="auto">
              <a:xfrm>
                <a:off x="1068123" y="4688396"/>
                <a:ext cx="6895157" cy="6296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i="1" smtClean="0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𝑚</m:t>
                                      </m:r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ℏ</m:t>
                                          </m:r>
                                        </m:e>
                                        <m:sup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𝐸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 pitchFamily="18" charset="0"/>
                                            </a:rPr>
                                            <m:t>𝑉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rad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</a:rPr>
                        <m:t>𝐵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𝑚</m:t>
                                      </m:r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ℏ</m:t>
                                          </m:r>
                                        </m:e>
                                        <m:sup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𝐸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 pitchFamily="18" charset="0"/>
                                            </a:rPr>
                                            <m:t>𝑉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rad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8123" y="4688396"/>
                <a:ext cx="6895157" cy="629660"/>
              </a:xfrm>
              <a:prstGeom prst="rect">
                <a:avLst/>
              </a:prstGeom>
              <a:blipFill>
                <a:blip r:embed="rId6"/>
                <a:stretch>
                  <a:fillRect b="-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76F5BEB-C6D8-EDA5-6BDE-D496E0B1930F}"/>
                  </a:ext>
                </a:extLst>
              </p:cNvPr>
              <p:cNvSpPr txBox="1"/>
              <p:nvPr/>
            </p:nvSpPr>
            <p:spPr bwMode="auto">
              <a:xfrm>
                <a:off x="1052792" y="6172955"/>
                <a:ext cx="762366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任意的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𝐸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數值，只要大於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定態方程式都有解！</a:t>
                </a:r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能量值是連續分布的</a:t>
                </a:r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76F5BEB-C6D8-EDA5-6BDE-D496E0B193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2792" y="6172955"/>
                <a:ext cx="7623664" cy="369332"/>
              </a:xfrm>
              <a:prstGeom prst="rect">
                <a:avLst/>
              </a:prstGeom>
              <a:blipFill>
                <a:blip r:embed="rId7"/>
                <a:stretch>
                  <a:fillRect l="-832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Box 22">
                <a:extLst>
                  <a:ext uri="{FF2B5EF4-FFF2-40B4-BE49-F238E27FC236}">
                    <a16:creationId xmlns:a16="http://schemas.microsoft.com/office/drawing/2014/main" id="{C6A853DE-772B-3983-8D0E-702647CA4A7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42073" y="5773085"/>
                <a:ext cx="799442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當時以角波數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zh-TW" altLang="en-US" dirty="0"/>
                  <a:t>來標記，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zh-TW" altLang="en-US" dirty="0"/>
                  <a:t>決定</a:t>
                </a:r>
                <a14:m>
                  <m:oMath xmlns:m="http://schemas.openxmlformats.org/officeDocument/2006/math">
                    <m:r>
                      <a:rPr lang="zh-TW" altLang="en-US" i="1" dirty="0" smtClean="0">
                        <a:latin typeface="Cambria Math" panose="02040503050406030204" pitchFamily="18" charset="0"/>
                      </a:rPr>
                      <m:t>𝜔</m:t>
                    </m:r>
                    <m:d>
                      <m:dPr>
                        <m:ctrlPr>
                          <a:rPr lang="en-US" altLang="zh-TW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zh-TW" altLang="en-US" dirty="0"/>
                  <a:t>，現在倒過來以能量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chemeClr val="tx1"/>
                        </a:solidFill>
                        <a:latin typeface="Cambria Math"/>
                        <a:cs typeface="Times New Roman" pitchFamily="18" charset="0"/>
                      </a:rPr>
                      <m:t>𝐸</m:t>
                    </m:r>
                  </m:oMath>
                </a14:m>
                <a:r>
                  <a:rPr lang="zh-TW" altLang="en-US" dirty="0"/>
                  <a:t>來標記，決定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𝑘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zh-TW" altLang="en-US" dirty="0"/>
                  <a:t>。</a:t>
                </a:r>
              </a:p>
            </p:txBody>
          </p:sp>
        </mc:Choice>
        <mc:Fallback xmlns="">
          <p:sp>
            <p:nvSpPr>
              <p:cNvPr id="3" name="Text Box 22">
                <a:extLst>
                  <a:ext uri="{FF2B5EF4-FFF2-40B4-BE49-F238E27FC236}">
                    <a16:creationId xmlns:a16="http://schemas.microsoft.com/office/drawing/2014/main" id="{C6A853DE-772B-3983-8D0E-702647CA4A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2073" y="5773085"/>
                <a:ext cx="7994423" cy="369332"/>
              </a:xfrm>
              <a:prstGeom prst="rect">
                <a:avLst/>
              </a:prstGeom>
              <a:blipFill>
                <a:blip r:embed="rId8"/>
                <a:stretch>
                  <a:fillRect l="-635" t="-6667" r="-31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3553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6012160" y="5986227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1750" name="Rectangle 7"/>
          <p:cNvSpPr>
            <a:spLocks noChangeArrowheads="1"/>
          </p:cNvSpPr>
          <p:nvPr/>
        </p:nvSpPr>
        <p:spPr bwMode="auto">
          <a:xfrm>
            <a:off x="0" y="2076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753" name="Text Box 25"/>
              <p:cNvSpPr txBox="1">
                <a:spLocks noChangeArrowheads="1"/>
              </p:cNvSpPr>
              <p:nvPr/>
            </p:nvSpPr>
            <p:spPr bwMode="auto">
              <a:xfrm>
                <a:off x="1151731" y="1378519"/>
                <a:ext cx="750093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單一角波數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zh-TW" altLang="en-US" dirty="0"/>
                  <a:t>的電子波定態，波長確定，動量確定，機率密度為一常數。</a:t>
                </a:r>
              </a:p>
            </p:txBody>
          </p:sp>
        </mc:Choice>
        <mc:Fallback xmlns="">
          <p:sp>
            <p:nvSpPr>
              <p:cNvPr id="31753" name="Text 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1731" y="1378519"/>
                <a:ext cx="7500937" cy="369332"/>
              </a:xfrm>
              <a:prstGeom prst="rect">
                <a:avLst/>
              </a:prstGeom>
              <a:blipFill>
                <a:blip r:embed="rId2"/>
                <a:stretch>
                  <a:fillRect l="-676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756" name="矩形 11"/>
          <p:cNvSpPr>
            <a:spLocks noChangeArrowheads="1"/>
          </p:cNvSpPr>
          <p:nvPr/>
        </p:nvSpPr>
        <p:spPr bwMode="auto">
          <a:xfrm>
            <a:off x="1140033" y="1796010"/>
            <a:ext cx="68405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zh-TW" dirty="0"/>
              <a:t>沒有任何位置資訊，</a:t>
            </a:r>
            <a:endParaRPr lang="zh-TW" altLang="en-US" dirty="0"/>
          </a:p>
        </p:txBody>
      </p:sp>
      <p:sp>
        <p:nvSpPr>
          <p:cNvPr id="31757" name="矩形 12"/>
          <p:cNvSpPr>
            <a:spLocks noChangeArrowheads="1"/>
          </p:cNvSpPr>
          <p:nvPr/>
        </p:nvSpPr>
        <p:spPr bwMode="auto">
          <a:xfrm>
            <a:off x="1140033" y="2213062"/>
            <a:ext cx="62658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zh-TW" dirty="0"/>
              <a:t>它只是擁有</a:t>
            </a:r>
            <a:r>
              <a:rPr lang="en-US" altLang="zh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altLang="zh-TW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zh-TW" altLang="zh-TW" dirty="0">
                <a:solidFill>
                  <a:srgbClr val="FF0000"/>
                </a:solidFill>
              </a:rPr>
              <a:t>方向的動量</a:t>
            </a:r>
            <a:r>
              <a:rPr lang="zh-TW" altLang="zh-TW" dirty="0"/>
              <a:t>，</a:t>
            </a:r>
            <a:r>
              <a:rPr lang="zh-TW" altLang="en-US" dirty="0"/>
              <a:t>但</a:t>
            </a:r>
            <a:r>
              <a:rPr lang="zh-TW" altLang="zh-TW" dirty="0"/>
              <a:t>並沒有任何東西是在傳播之中。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 bwMode="auto">
              <a:xfrm>
                <a:off x="3941882" y="877596"/>
                <a:ext cx="1829475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𝑃</m:t>
                      </m:r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41882" y="877596"/>
                <a:ext cx="1829475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/>
          <p:cNvSpPr/>
          <p:nvPr/>
        </p:nvSpPr>
        <p:spPr>
          <a:xfrm>
            <a:off x="1140033" y="2663452"/>
            <a:ext cx="58812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畢竟這是定態的電子，它的物理當然完全不隨時間變化</a:t>
            </a:r>
            <a:r>
              <a:rPr lang="zh-TW" altLang="en-US" dirty="0"/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2">
                <a:extLst>
                  <a:ext uri="{FF2B5EF4-FFF2-40B4-BE49-F238E27FC236}">
                    <a16:creationId xmlns:a16="http://schemas.microsoft.com/office/drawing/2014/main" id="{FAA59FA8-C6D9-E60A-C176-CEB8BBBA1416}"/>
                  </a:ext>
                </a:extLst>
              </p:cNvPr>
              <p:cNvSpPr txBox="1"/>
              <p:nvPr/>
            </p:nvSpPr>
            <p:spPr bwMode="auto">
              <a:xfrm>
                <a:off x="1151729" y="792912"/>
                <a:ext cx="2488182" cy="49975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i="1" smtClean="0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𝐴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𝑘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𝐸</m:t>
                                  </m:r>
                                </m:e>
                              </m:d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2">
                <a:extLst>
                  <a:ext uri="{FF2B5EF4-FFF2-40B4-BE49-F238E27FC236}">
                    <a16:creationId xmlns:a16="http://schemas.microsoft.com/office/drawing/2014/main" id="{FAA59FA8-C6D9-E60A-C176-CEB8BBBA14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1729" y="792912"/>
                <a:ext cx="2488182" cy="49975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3">
            <a:extLst>
              <a:ext uri="{FF2B5EF4-FFF2-40B4-BE49-F238E27FC236}">
                <a16:creationId xmlns:a16="http://schemas.microsoft.com/office/drawing/2014/main" id="{6A0BA246-3048-55B3-1EF5-9CACD7C8D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0316" y="3752485"/>
            <a:ext cx="73101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波包並不是定態，而是</a:t>
            </a:r>
            <a:r>
              <a:rPr lang="zh-TW" altLang="en-US" dirty="0">
                <a:solidFill>
                  <a:srgbClr val="FF0000"/>
                </a:solidFill>
              </a:rPr>
              <a:t>能量接近、類似的定態</a:t>
            </a:r>
            <a:r>
              <a:rPr lang="zh-TW" altLang="en-US" dirty="0"/>
              <a:t>的疊加。</a:t>
            </a:r>
          </a:p>
        </p:txBody>
      </p:sp>
      <p:sp>
        <p:nvSpPr>
          <p:cNvPr id="5" name="文字方塊 6">
            <a:extLst>
              <a:ext uri="{FF2B5EF4-FFF2-40B4-BE49-F238E27FC236}">
                <a16:creationId xmlns:a16="http://schemas.microsoft.com/office/drawing/2014/main" id="{9DC5C19E-C04A-AF3D-FA63-B0FAB7FB1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2646" y="4226391"/>
            <a:ext cx="46087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所以中心位置，及位置平均值會移動！</a:t>
            </a:r>
          </a:p>
        </p:txBody>
      </p:sp>
      <p:pic>
        <p:nvPicPr>
          <p:cNvPr id="6" name="圖片 1">
            <a:extLst>
              <a:ext uri="{FF2B5EF4-FFF2-40B4-BE49-F238E27FC236}">
                <a16:creationId xmlns:a16="http://schemas.microsoft.com/office/drawing/2014/main" id="{7B184621-BB01-6F1B-2D70-0B37E25ED2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803006"/>
            <a:ext cx="3171742" cy="158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63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6" name="Picture 7" descr="40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76872"/>
            <a:ext cx="2968625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777" name="Text Box 27"/>
              <p:cNvSpPr txBox="1">
                <a:spLocks noChangeArrowheads="1"/>
              </p:cNvSpPr>
              <p:nvPr/>
            </p:nvSpPr>
            <p:spPr bwMode="auto">
              <a:xfrm>
                <a:off x="2915047" y="995759"/>
                <a:ext cx="273685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以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anose="02020603050405020304" pitchFamily="18" charset="0"/>
                      </a:rPr>
                      <m:t>0.1</m:t>
                    </m:r>
                    <m:r>
                      <a:rPr lang="en-US" altLang="zh-TW" i="1" dirty="0" smtClean="0">
                        <a:latin typeface="Cambria Math"/>
                        <a:cs typeface="Times New Roman" panose="02020603050405020304" pitchFamily="18" charset="0"/>
                      </a:rPr>
                      <m:t>𝑐</m:t>
                    </m:r>
                  </m:oMath>
                </a14:m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光</a:t>
                </a:r>
                <a:r>
                  <a:rPr lang="zh-TW" altLang="en-US" dirty="0"/>
                  <a:t>速移動的電子</a:t>
                </a:r>
              </a:p>
            </p:txBody>
          </p:sp>
        </mc:Choice>
        <mc:Fallback xmlns="">
          <p:sp>
            <p:nvSpPr>
              <p:cNvPr id="32777" name="Text 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15047" y="995759"/>
                <a:ext cx="2736850" cy="369888"/>
              </a:xfrm>
              <a:prstGeom prst="rect">
                <a:avLst/>
              </a:prstGeom>
              <a:blipFill rotWithShape="1">
                <a:blip r:embed="rId3"/>
                <a:stretch>
                  <a:fillRect l="-1782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778" name="文字方塊 6"/>
          <p:cNvSpPr txBox="1">
            <a:spLocks noChangeArrowheads="1"/>
          </p:cNvSpPr>
          <p:nvPr/>
        </p:nvSpPr>
        <p:spPr bwMode="auto">
          <a:xfrm>
            <a:off x="995363" y="1781572"/>
            <a:ext cx="6786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電子波的波長大致是原子尺度，極小，因此在日常生活無法察覺！</a:t>
            </a:r>
          </a:p>
        </p:txBody>
      </p:sp>
      <p:sp>
        <p:nvSpPr>
          <p:cNvPr id="32779" name="文字方塊 11"/>
          <p:cNvSpPr txBox="1">
            <a:spLocks noChangeArrowheads="1"/>
          </p:cNvSpPr>
          <p:nvPr/>
        </p:nvSpPr>
        <p:spPr bwMode="auto">
          <a:xfrm>
            <a:off x="1010070" y="5507385"/>
            <a:ext cx="5429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極小的波長，使電子波顯微鏡鑑別度極高！</a:t>
            </a:r>
          </a:p>
        </p:txBody>
      </p:sp>
      <p:pic>
        <p:nvPicPr>
          <p:cNvPr id="32780" name="Picture 6" descr="4017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276872"/>
            <a:ext cx="2395538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 bwMode="auto">
              <a:xfrm>
                <a:off x="1006823" y="908918"/>
                <a:ext cx="1732654" cy="670120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h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𝑚𝐸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6823" y="908918"/>
                <a:ext cx="1732654" cy="67012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 bwMode="auto">
              <a:xfrm>
                <a:off x="5435327" y="995759"/>
                <a:ext cx="2007986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~7.28×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−11</m:t>
                          </m:r>
                        </m:sup>
                      </m:sSup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m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35327" y="995759"/>
                <a:ext cx="2007986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06527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D:\Dropbox\Documents\課程\YoungTextBook\Images\Chapter39\A_Images\A_Figures_and_Photos\39_05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6"/>
          <a:stretch>
            <a:fillRect/>
          </a:stretch>
        </p:blipFill>
        <p:spPr bwMode="auto">
          <a:xfrm>
            <a:off x="684213" y="274638"/>
            <a:ext cx="4065587" cy="639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3" descr="D:\Dropbox\Documents\課程\YoungTextBook\Images\Chapter39\A_Images\A_Figures_and_Photos\39_06_Fig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500438"/>
            <a:ext cx="447675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70785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D:\Dropbox\Documents\課程\YoungTextBook\Images\Chapter39\A_Images\A_Figures_and_Photos\39_00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8412162" cy="658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08397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5" descr="f40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234406"/>
            <a:ext cx="3530600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 Box 14"/>
          <p:cNvSpPr txBox="1">
            <a:spLocks noChangeArrowheads="1"/>
          </p:cNvSpPr>
          <p:nvPr/>
        </p:nvSpPr>
        <p:spPr bwMode="auto">
          <a:xfrm>
            <a:off x="2705220" y="580142"/>
            <a:ext cx="44590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無限位能井，盒子中自由電子的定態。</a:t>
            </a:r>
            <a:endParaRPr lang="zh-TW" alt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110" name="文字方塊 20"/>
          <p:cNvSpPr txBox="1">
            <a:spLocks noChangeArrowheads="1"/>
          </p:cNvSpPr>
          <p:nvPr/>
        </p:nvSpPr>
        <p:spPr bwMode="auto">
          <a:xfrm>
            <a:off x="2340982" y="5823942"/>
            <a:ext cx="37966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邊界條件，對任何時間：</a:t>
            </a:r>
          </a:p>
        </p:txBody>
      </p:sp>
      <p:pic>
        <p:nvPicPr>
          <p:cNvPr id="47111" name="Picture 7" descr="4103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"/>
          <a:stretch>
            <a:fillRect/>
          </a:stretch>
        </p:blipFill>
        <p:spPr bwMode="auto">
          <a:xfrm>
            <a:off x="372697" y="2348880"/>
            <a:ext cx="2202772" cy="228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414572" y="6244667"/>
                <a:ext cx="1283621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b="0" i="1" smtClean="0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0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4572" y="6244667"/>
                <a:ext cx="1283621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3924600" y="6244667"/>
                <a:ext cx="128926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b="0" i="1" smtClean="0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4600" y="6244667"/>
                <a:ext cx="1289263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5015432" y="5823942"/>
                <a:ext cx="2354491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b="0" i="1" smtClean="0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0,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altLang="zh-TW" i="1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5432" y="5823942"/>
                <a:ext cx="235449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25">
                <a:extLst>
                  <a:ext uri="{FF2B5EF4-FFF2-40B4-BE49-F238E27FC236}">
                    <a16:creationId xmlns:a16="http://schemas.microsoft.com/office/drawing/2014/main" id="{29925A9C-1A31-3905-7576-26929F8FCD33}"/>
                  </a:ext>
                </a:extLst>
              </p:cNvPr>
              <p:cNvSpPr/>
              <p:nvPr/>
            </p:nvSpPr>
            <p:spPr>
              <a:xfrm>
                <a:off x="5015432" y="4377373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2" name="矩形 25">
                <a:extLst>
                  <a:ext uri="{FF2B5EF4-FFF2-40B4-BE49-F238E27FC236}">
                    <a16:creationId xmlns:a16="http://schemas.microsoft.com/office/drawing/2014/main" id="{29925A9C-1A31-3905-7576-26929F8FCD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5432" y="4377373"/>
                <a:ext cx="324733" cy="246221"/>
              </a:xfrm>
              <a:prstGeom prst="rect">
                <a:avLst/>
              </a:prstGeom>
              <a:blipFill>
                <a:blip r:embed="rId7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83302DA1-6822-23DE-A3AE-9DADD0E4B67F}"/>
                  </a:ext>
                </a:extLst>
              </p:cNvPr>
              <p:cNvSpPr/>
              <p:nvPr/>
            </p:nvSpPr>
            <p:spPr>
              <a:xfrm>
                <a:off x="1311716" y="2377566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83302DA1-6822-23DE-A3AE-9DADD0E4B6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1716" y="2377566"/>
                <a:ext cx="324733" cy="246221"/>
              </a:xfrm>
              <a:prstGeom prst="rect">
                <a:avLst/>
              </a:prstGeom>
              <a:blipFill>
                <a:blip r:embed="rId8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C18C3BBC-1459-298E-7EA0-BDE6D3D21805}"/>
              </a:ext>
            </a:extLst>
          </p:cNvPr>
          <p:cNvSpPr txBox="1"/>
          <p:nvPr/>
        </p:nvSpPr>
        <p:spPr bwMode="auto">
          <a:xfrm>
            <a:off x="1382367" y="5085900"/>
            <a:ext cx="64339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邊界內波函數，必須在邊界上與邊界外波函數連續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 descr="f40_01">
            <a:extLst>
              <a:ext uri="{FF2B5EF4-FFF2-40B4-BE49-F238E27FC236}">
                <a16:creationId xmlns:a16="http://schemas.microsoft.com/office/drawing/2014/main" id="{CFEB6217-3BC8-39A7-1B38-C328A7F03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248" y="1010221"/>
            <a:ext cx="2592387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25">
                <a:extLst>
                  <a:ext uri="{FF2B5EF4-FFF2-40B4-BE49-F238E27FC236}">
                    <a16:creationId xmlns:a16="http://schemas.microsoft.com/office/drawing/2014/main" id="{81B552AC-D96E-2D1E-3A7C-E4F9ED87F5C9}"/>
                  </a:ext>
                </a:extLst>
              </p:cNvPr>
              <p:cNvSpPr/>
              <p:nvPr/>
            </p:nvSpPr>
            <p:spPr>
              <a:xfrm>
                <a:off x="7816287" y="1730414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13" name="矩形 25">
                <a:extLst>
                  <a:ext uri="{FF2B5EF4-FFF2-40B4-BE49-F238E27FC236}">
                    <a16:creationId xmlns:a16="http://schemas.microsoft.com/office/drawing/2014/main" id="{81B552AC-D96E-2D1E-3A7C-E4F9ED87F5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6287" y="1730414"/>
                <a:ext cx="324733" cy="246221"/>
              </a:xfrm>
              <a:prstGeom prst="rect">
                <a:avLst/>
              </a:prstGeom>
              <a:blipFill>
                <a:blip r:embed="rId10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25">
                <a:extLst>
                  <a:ext uri="{FF2B5EF4-FFF2-40B4-BE49-F238E27FC236}">
                    <a16:creationId xmlns:a16="http://schemas.microsoft.com/office/drawing/2014/main" id="{4BBFD6D1-8350-A915-289A-E99632C0D720}"/>
                  </a:ext>
                </a:extLst>
              </p:cNvPr>
              <p:cNvSpPr/>
              <p:nvPr/>
            </p:nvSpPr>
            <p:spPr>
              <a:xfrm>
                <a:off x="7460852" y="1533413"/>
                <a:ext cx="143699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14" name="矩形 25">
                <a:extLst>
                  <a:ext uri="{FF2B5EF4-FFF2-40B4-BE49-F238E27FC236}">
                    <a16:creationId xmlns:a16="http://schemas.microsoft.com/office/drawing/2014/main" id="{4BBFD6D1-8350-A915-289A-E99632C0D7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0852" y="1533413"/>
                <a:ext cx="143699" cy="246221"/>
              </a:xfrm>
              <a:prstGeom prst="rect">
                <a:avLst/>
              </a:prstGeom>
              <a:blipFill>
                <a:blip r:embed="rId11"/>
                <a:stretch>
                  <a:fillRect l="-25000" r="-25000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23" descr="C:\Users\Chia-Hung Chang\Downloads\Data\Knight\Media\Chapter41\Images\41_05Figure-F.jpg">
            <a:extLst>
              <a:ext uri="{FF2B5EF4-FFF2-40B4-BE49-F238E27FC236}">
                <a16:creationId xmlns:a16="http://schemas.microsoft.com/office/drawing/2014/main" id="{545E5C28-D543-BA5B-2F96-B8098FF96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409" y="2210038"/>
            <a:ext cx="2590576" cy="2441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25">
                <a:extLst>
                  <a:ext uri="{FF2B5EF4-FFF2-40B4-BE49-F238E27FC236}">
                    <a16:creationId xmlns:a16="http://schemas.microsoft.com/office/drawing/2014/main" id="{ADA01E01-88E2-969A-C07E-A75BFDD94EBC}"/>
                  </a:ext>
                </a:extLst>
              </p:cNvPr>
              <p:cNvSpPr/>
              <p:nvPr/>
            </p:nvSpPr>
            <p:spPr>
              <a:xfrm>
                <a:off x="7978654" y="3626944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16" name="矩形 25">
                <a:extLst>
                  <a:ext uri="{FF2B5EF4-FFF2-40B4-BE49-F238E27FC236}">
                    <a16:creationId xmlns:a16="http://schemas.microsoft.com/office/drawing/2014/main" id="{ADA01E01-88E2-969A-C07E-A75BFDD94E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8654" y="3626944"/>
                <a:ext cx="324733" cy="246221"/>
              </a:xfrm>
              <a:prstGeom prst="rect">
                <a:avLst/>
              </a:prstGeom>
              <a:blipFill>
                <a:blip r:embed="rId13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49619EED-D79D-E759-AFAB-F5341F8A71DB}"/>
              </a:ext>
            </a:extLst>
          </p:cNvPr>
          <p:cNvSpPr txBox="1"/>
          <p:nvPr/>
        </p:nvSpPr>
        <p:spPr bwMode="auto">
          <a:xfrm>
            <a:off x="1382368" y="4716568"/>
            <a:ext cx="75722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邊界外的位能是無限大，波函數必須為零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。否則位能期望值會是無限大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文字方塊 2">
            <a:extLst>
              <a:ext uri="{FF2B5EF4-FFF2-40B4-BE49-F238E27FC236}">
                <a16:creationId xmlns:a16="http://schemas.microsoft.com/office/drawing/2014/main" id="{39D4B0F6-F3C7-0A46-EFF8-56153CD935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9792" y="186442"/>
            <a:ext cx="31258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接著討論一個典型的束縛態。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063CFE-6288-9A2C-3F23-58754367599B}"/>
              </a:ext>
            </a:extLst>
          </p:cNvPr>
          <p:cNvSpPr txBox="1"/>
          <p:nvPr/>
        </p:nvSpPr>
        <p:spPr bwMode="auto">
          <a:xfrm>
            <a:off x="1382367" y="5442413"/>
            <a:ext cx="59875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因此邊界內波函數在</a:t>
            </a:r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邊界上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必須為零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0">
                <a:extLst>
                  <a:ext uri="{FF2B5EF4-FFF2-40B4-BE49-F238E27FC236}">
                    <a16:creationId xmlns:a16="http://schemas.microsoft.com/office/drawing/2014/main" id="{DC91F6B7-77E9-50BD-65D3-FDD7F2B58AC2}"/>
                  </a:ext>
                </a:extLst>
              </p:cNvPr>
              <p:cNvSpPr/>
              <p:nvPr/>
            </p:nvSpPr>
            <p:spPr>
              <a:xfrm>
                <a:off x="2674167" y="996454"/>
                <a:ext cx="2087110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     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8" name="矩形 10">
                <a:extLst>
                  <a:ext uri="{FF2B5EF4-FFF2-40B4-BE49-F238E27FC236}">
                    <a16:creationId xmlns:a16="http://schemas.microsoft.com/office/drawing/2014/main" id="{DC91F6B7-77E9-50BD-65D3-FDD7F2B58A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4167" y="996454"/>
                <a:ext cx="2087110" cy="369332"/>
              </a:xfrm>
              <a:prstGeom prst="rect">
                <a:avLst/>
              </a:prstGeom>
              <a:blipFill>
                <a:blip r:embed="rId14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0">
                <a:extLst>
                  <a:ext uri="{FF2B5EF4-FFF2-40B4-BE49-F238E27FC236}">
                    <a16:creationId xmlns:a16="http://schemas.microsoft.com/office/drawing/2014/main" id="{1ADC0219-54A1-1774-85A1-59C8816E76AC}"/>
                  </a:ext>
                </a:extLst>
              </p:cNvPr>
              <p:cNvSpPr/>
              <p:nvPr/>
            </p:nvSpPr>
            <p:spPr>
              <a:xfrm>
                <a:off x="2674167" y="1430764"/>
                <a:ext cx="2378985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altLang="zh-TW" b="0" dirty="0"/>
                  <a:t>        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=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     0&lt;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0" name="矩形 10">
                <a:extLst>
                  <a:ext uri="{FF2B5EF4-FFF2-40B4-BE49-F238E27FC236}">
                    <a16:creationId xmlns:a16="http://schemas.microsoft.com/office/drawing/2014/main" id="{1ADC0219-54A1-1774-85A1-59C8816E76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4167" y="1430764"/>
                <a:ext cx="2378985" cy="369332"/>
              </a:xfrm>
              <a:prstGeom prst="rect">
                <a:avLst/>
              </a:prstGeom>
              <a:blipFill>
                <a:blip r:embed="rId15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10">
                <a:extLst>
                  <a:ext uri="{FF2B5EF4-FFF2-40B4-BE49-F238E27FC236}">
                    <a16:creationId xmlns:a16="http://schemas.microsoft.com/office/drawing/2014/main" id="{8DB3100B-E514-525C-3A37-919C3F9195E0}"/>
                  </a:ext>
                </a:extLst>
              </p:cNvPr>
              <p:cNvSpPr/>
              <p:nvPr/>
            </p:nvSpPr>
            <p:spPr>
              <a:xfrm>
                <a:off x="2660426" y="1840706"/>
                <a:ext cx="2106474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altLang="zh-TW" b="0" dirty="0"/>
                  <a:t>        </a:t>
                </a:r>
                <a14:m>
                  <m:oMath xmlns:m="http://schemas.openxmlformats.org/officeDocument/2006/math"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/>
                      </a:rPr>
                      <m:t>=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1" name="矩形 10">
                <a:extLst>
                  <a:ext uri="{FF2B5EF4-FFF2-40B4-BE49-F238E27FC236}">
                    <a16:creationId xmlns:a16="http://schemas.microsoft.com/office/drawing/2014/main" id="{8DB3100B-E514-525C-3A37-919C3F9195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0426" y="1840706"/>
                <a:ext cx="2106474" cy="369332"/>
              </a:xfrm>
              <a:prstGeom prst="rect">
                <a:avLst/>
              </a:prstGeom>
              <a:blipFill>
                <a:blip r:embed="rId16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10">
                <a:extLst>
                  <a:ext uri="{FF2B5EF4-FFF2-40B4-BE49-F238E27FC236}">
                    <a16:creationId xmlns:a16="http://schemas.microsoft.com/office/drawing/2014/main" id="{6A06451C-93D0-2A6E-587A-6DB63DA65292}"/>
                  </a:ext>
                </a:extLst>
              </p:cNvPr>
              <p:cNvSpPr/>
              <p:nvPr/>
            </p:nvSpPr>
            <p:spPr>
              <a:xfrm>
                <a:off x="3789789" y="2483604"/>
                <a:ext cx="722377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5" name="矩形 10">
                <a:extLst>
                  <a:ext uri="{FF2B5EF4-FFF2-40B4-BE49-F238E27FC236}">
                    <a16:creationId xmlns:a16="http://schemas.microsoft.com/office/drawing/2014/main" id="{6A06451C-93D0-2A6E-587A-6DB63DA652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9789" y="2483604"/>
                <a:ext cx="722377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0" grpId="0"/>
      <p:bldP spid="8" grpId="0" animBg="1"/>
      <p:bldP spid="10" grpId="0" animBg="1"/>
      <p:bldP spid="11" grpId="0" animBg="1"/>
      <p:bldP spid="3" grpId="0" animBg="1"/>
      <p:bldP spid="9" grpId="0"/>
      <p:bldP spid="13" grpId="0" animBg="1"/>
      <p:bldP spid="14" grpId="0" animBg="1"/>
      <p:bldP spid="16" grpId="0" animBg="1"/>
      <p:bldP spid="22" grpId="0"/>
      <p:bldP spid="1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DB217D-3658-DEEB-0FB3-7E89B8B3E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024" y="1443599"/>
            <a:ext cx="4038600" cy="3695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5DF218-A296-0E9B-A9E8-8DBDECD73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5301208"/>
            <a:ext cx="6797555" cy="6480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6AC9E6-22B6-A475-63DF-3A3199DAB25F}"/>
              </a:ext>
            </a:extLst>
          </p:cNvPr>
          <p:cNvSpPr txBox="1"/>
          <p:nvPr/>
        </p:nvSpPr>
        <p:spPr bwMode="auto">
          <a:xfrm>
            <a:off x="2029068" y="820406"/>
            <a:ext cx="5069363" cy="367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金屬中的傳導電子</a:t>
            </a:r>
            <a:r>
              <a:rPr lang="LID4096">
                <a:latin typeface="Times New Roman" pitchFamily="18" charset="0"/>
                <a:cs typeface="Times New Roman" pitchFamily="18" charset="0"/>
              </a:rPr>
              <a:t>所感受的位能就類似位能井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5561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67" name="Picture 5" descr="f40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68" y="539000"/>
            <a:ext cx="2905708" cy="1966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8" name="Text Box 14"/>
          <p:cNvSpPr txBox="1">
            <a:spLocks noChangeArrowheads="1"/>
          </p:cNvSpPr>
          <p:nvPr/>
        </p:nvSpPr>
        <p:spPr bwMode="auto">
          <a:xfrm>
            <a:off x="512293" y="161465"/>
            <a:ext cx="2520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solidFill>
                  <a:srgbClr val="FF0000"/>
                </a:solidFill>
              </a:rPr>
              <a:t>有邊界之自由電子</a:t>
            </a:r>
          </a:p>
        </p:txBody>
      </p:sp>
      <p:sp>
        <p:nvSpPr>
          <p:cNvPr id="37904" name="Line 19"/>
          <p:cNvSpPr>
            <a:spLocks noChangeShapeType="1"/>
          </p:cNvSpPr>
          <p:nvPr/>
        </p:nvSpPr>
        <p:spPr bwMode="auto">
          <a:xfrm>
            <a:off x="5250929" y="3055852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05" name="Line 21"/>
          <p:cNvSpPr>
            <a:spLocks noChangeShapeType="1"/>
          </p:cNvSpPr>
          <p:nvPr/>
        </p:nvSpPr>
        <p:spPr bwMode="auto">
          <a:xfrm>
            <a:off x="5364163" y="4869681"/>
            <a:ext cx="5032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9171" name="文字方塊 20"/>
          <p:cNvSpPr txBox="1">
            <a:spLocks noChangeArrowheads="1"/>
          </p:cNvSpPr>
          <p:nvPr/>
        </p:nvSpPr>
        <p:spPr bwMode="auto">
          <a:xfrm>
            <a:off x="670871" y="2723850"/>
            <a:ext cx="2428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邊界條件：</a:t>
            </a:r>
          </a:p>
        </p:txBody>
      </p:sp>
      <p:sp>
        <p:nvSpPr>
          <p:cNvPr id="37908" name="Line 27"/>
          <p:cNvSpPr>
            <a:spLocks noChangeShapeType="1"/>
          </p:cNvSpPr>
          <p:nvPr/>
        </p:nvSpPr>
        <p:spPr bwMode="auto">
          <a:xfrm>
            <a:off x="6548530" y="5071397"/>
            <a:ext cx="472" cy="38714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 bwMode="auto">
              <a:xfrm>
                <a:off x="3797738" y="1224597"/>
                <a:ext cx="1786963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𝑘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97738" y="1224597"/>
                <a:ext cx="1786963" cy="648126"/>
              </a:xfrm>
              <a:prstGeom prst="rect">
                <a:avLst/>
              </a:prstGeom>
              <a:blipFill>
                <a:blip r:embed="rId3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 bwMode="auto">
              <a:xfrm>
                <a:off x="3844797" y="1986038"/>
                <a:ext cx="2342757" cy="37824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𝑖𝑘𝑥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</a:rPr>
                        <m:t>𝐵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𝑖𝑘𝑥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44797" y="1986038"/>
                <a:ext cx="2342757" cy="378245"/>
              </a:xfrm>
              <a:prstGeom prst="rect">
                <a:avLst/>
              </a:prstGeom>
              <a:blipFill>
                <a:blip r:embed="rId4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24"/>
              <p:cNvSpPr/>
              <p:nvPr/>
            </p:nvSpPr>
            <p:spPr>
              <a:xfrm>
                <a:off x="413744" y="3233277"/>
                <a:ext cx="1283621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b="0" i="1" smtClean="0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0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5" name="矩形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744" y="3233277"/>
                <a:ext cx="1283621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25"/>
              <p:cNvSpPr/>
              <p:nvPr/>
            </p:nvSpPr>
            <p:spPr>
              <a:xfrm>
                <a:off x="1810483" y="3244334"/>
                <a:ext cx="128926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b="0" i="1" smtClean="0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6" name="矩形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0483" y="3244334"/>
                <a:ext cx="1289263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矩形 26"/>
              <p:cNvSpPr/>
              <p:nvPr/>
            </p:nvSpPr>
            <p:spPr>
              <a:xfrm>
                <a:off x="3811141" y="2835745"/>
                <a:ext cx="1283621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b="0" i="1" smtClean="0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0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7" name="矩形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1141" y="2835745"/>
                <a:ext cx="1283621" cy="369332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矩形 27"/>
              <p:cNvSpPr/>
              <p:nvPr/>
            </p:nvSpPr>
            <p:spPr>
              <a:xfrm>
                <a:off x="3851920" y="4643224"/>
                <a:ext cx="1289264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b="0" i="1" smtClean="0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8" name="矩形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1920" y="4643224"/>
                <a:ext cx="1289264" cy="369332"/>
              </a:xfrm>
              <a:prstGeom prst="rect">
                <a:avLst/>
              </a:prstGeom>
              <a:blipFill>
                <a:blip r:embed="rId8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矩形 28"/>
              <p:cNvSpPr/>
              <p:nvPr/>
            </p:nvSpPr>
            <p:spPr>
              <a:xfrm>
                <a:off x="6403429" y="2835745"/>
                <a:ext cx="1260730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</a:rPr>
                        <m:t>𝐵</m:t>
                      </m:r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9" name="矩形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3429" y="2835745"/>
                <a:ext cx="1260730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/>
              <p:cNvSpPr txBox="1"/>
              <p:nvPr/>
            </p:nvSpPr>
            <p:spPr bwMode="auto">
              <a:xfrm>
                <a:off x="3811141" y="3415272"/>
                <a:ext cx="3609578" cy="37824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𝑖𝑘𝑥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𝑖𝑘𝑥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=2</m:t>
                      </m:r>
                      <m:r>
                        <a:rPr lang="en-US" altLang="zh-TW" b="0" i="1" smtClean="0">
                          <a:latin typeface="Cambria Math"/>
                        </a:rPr>
                        <m:t>𝑖𝐴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𝑘𝑥</m:t>
                          </m:r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0" name="文字方塊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11141" y="3415272"/>
                <a:ext cx="3609578" cy="378245"/>
              </a:xfrm>
              <a:prstGeom prst="rect">
                <a:avLst/>
              </a:prstGeom>
              <a:blipFill>
                <a:blip r:embed="rId10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/>
              <p:cNvSpPr txBox="1"/>
              <p:nvPr/>
            </p:nvSpPr>
            <p:spPr bwMode="auto">
              <a:xfrm>
                <a:off x="3803204" y="4072636"/>
                <a:ext cx="1609287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𝐶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𝑘𝑥</m:t>
                          </m:r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1" name="文字方塊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03204" y="4072636"/>
                <a:ext cx="1609287" cy="369332"/>
              </a:xfrm>
              <a:prstGeom prst="rect">
                <a:avLst/>
              </a:prstGeom>
              <a:blipFill>
                <a:blip r:embed="rId11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字方塊 31"/>
              <p:cNvSpPr txBox="1"/>
              <p:nvPr/>
            </p:nvSpPr>
            <p:spPr bwMode="auto">
              <a:xfrm>
                <a:off x="6128179" y="4643224"/>
                <a:ext cx="2367828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𝐶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2" name="文字方塊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28179" y="4643224"/>
                <a:ext cx="2367828" cy="369332"/>
              </a:xfrm>
              <a:prstGeom prst="rect">
                <a:avLst/>
              </a:prstGeom>
              <a:blipFill>
                <a:blip r:embed="rId12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矩形 32"/>
              <p:cNvSpPr/>
              <p:nvPr/>
            </p:nvSpPr>
            <p:spPr>
              <a:xfrm>
                <a:off x="6128179" y="5542836"/>
                <a:ext cx="1084912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𝑘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𝑛</m:t>
                      </m:r>
                      <m:r>
                        <a:rPr lang="zh-TW" altLang="en-US" b="0" i="1" smtClean="0">
                          <a:latin typeface="Cambria Math"/>
                        </a:rPr>
                        <m:t>𝜋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3" name="矩形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8179" y="5542836"/>
                <a:ext cx="1084912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字方塊 33"/>
              <p:cNvSpPr txBox="1"/>
              <p:nvPr/>
            </p:nvSpPr>
            <p:spPr>
              <a:xfrm>
                <a:off x="6145700" y="6021288"/>
                <a:ext cx="957762" cy="56669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4" name="文字方塊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5700" y="6021288"/>
                <a:ext cx="957762" cy="566694"/>
              </a:xfrm>
              <a:prstGeom prst="rect">
                <a:avLst/>
              </a:prstGeom>
              <a:blipFill>
                <a:blip r:embed="rId14"/>
                <a:stretch>
                  <a:fillRect b="-222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字方塊 34"/>
              <p:cNvSpPr txBox="1"/>
              <p:nvPr/>
            </p:nvSpPr>
            <p:spPr bwMode="auto">
              <a:xfrm>
                <a:off x="3779912" y="6021288"/>
                <a:ext cx="2012409" cy="58214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𝐶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5" name="文字方塊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79912" y="6021288"/>
                <a:ext cx="2012409" cy="58214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24">
            <a:extLst>
              <a:ext uri="{FF2B5EF4-FFF2-40B4-BE49-F238E27FC236}">
                <a16:creationId xmlns:a16="http://schemas.microsoft.com/office/drawing/2014/main" id="{552F23DB-687D-ADBC-20CD-3D3857664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0964" y="125195"/>
            <a:ext cx="53249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在邊界內，如同自由電子，因此可延用自由電子波。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BED651-808B-C580-B4C0-D7A88DB52CC9}"/>
              </a:ext>
            </a:extLst>
          </p:cNvPr>
          <p:cNvSpPr txBox="1"/>
          <p:nvPr/>
        </p:nvSpPr>
        <p:spPr bwMode="auto">
          <a:xfrm>
            <a:off x="3779912" y="2420888"/>
            <a:ext cx="36095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但必須加上邊界條件：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0">
                <a:extLst>
                  <a:ext uri="{FF2B5EF4-FFF2-40B4-BE49-F238E27FC236}">
                    <a16:creationId xmlns:a16="http://schemas.microsoft.com/office/drawing/2014/main" id="{630B1D9F-FFD6-BA7A-6877-3B5AC360B31C}"/>
                  </a:ext>
                </a:extLst>
              </p:cNvPr>
              <p:cNvSpPr txBox="1"/>
              <p:nvPr/>
            </p:nvSpPr>
            <p:spPr bwMode="auto">
              <a:xfrm>
                <a:off x="6128179" y="4072596"/>
                <a:ext cx="2599943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zh-TW" altLang="en-US" dirty="0"/>
                  <a:t>重新定義常數：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𝐶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r>
                      <a:rPr lang="en-US" altLang="zh-TW" i="1">
                        <a:latin typeface="Cambria Math"/>
                      </a:rPr>
                      <m:t>2</m:t>
                    </m:r>
                    <m:r>
                      <a:rPr lang="en-US" altLang="zh-TW" i="1">
                        <a:latin typeface="Cambria Math"/>
                      </a:rPr>
                      <m:t>𝑖𝐴</m:t>
                    </m:r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30">
                <a:extLst>
                  <a:ext uri="{FF2B5EF4-FFF2-40B4-BE49-F238E27FC236}">
                    <a16:creationId xmlns:a16="http://schemas.microsoft.com/office/drawing/2014/main" id="{630B1D9F-FFD6-BA7A-6877-3B5AC360B3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28179" y="4072596"/>
                <a:ext cx="2599943" cy="369332"/>
              </a:xfrm>
              <a:prstGeom prst="rect">
                <a:avLst/>
              </a:prstGeom>
              <a:blipFill>
                <a:blip r:embed="rId16"/>
                <a:stretch>
                  <a:fillRect l="-1942" t="-6667" b="-2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25">
                <a:extLst>
                  <a:ext uri="{FF2B5EF4-FFF2-40B4-BE49-F238E27FC236}">
                    <a16:creationId xmlns:a16="http://schemas.microsoft.com/office/drawing/2014/main" id="{B2E3557A-8C3D-A774-9ED0-12D0EBF5C9C2}"/>
                  </a:ext>
                </a:extLst>
              </p:cNvPr>
              <p:cNvSpPr/>
              <p:nvPr/>
            </p:nvSpPr>
            <p:spPr>
              <a:xfrm>
                <a:off x="2414989" y="2264684"/>
                <a:ext cx="33781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5" name="矩形 25">
                <a:extLst>
                  <a:ext uri="{FF2B5EF4-FFF2-40B4-BE49-F238E27FC236}">
                    <a16:creationId xmlns:a16="http://schemas.microsoft.com/office/drawing/2014/main" id="{B2E3557A-8C3D-A774-9ED0-12D0EBF5C9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4989" y="2264684"/>
                <a:ext cx="337813" cy="246221"/>
              </a:xfrm>
              <a:prstGeom prst="rect">
                <a:avLst/>
              </a:prstGeom>
              <a:blipFill>
                <a:blip r:embed="rId17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4">
                <a:extLst>
                  <a:ext uri="{FF2B5EF4-FFF2-40B4-BE49-F238E27FC236}">
                    <a16:creationId xmlns:a16="http://schemas.microsoft.com/office/drawing/2014/main" id="{F2361D96-68B2-C555-BC0D-4C85EF9962BC}"/>
                  </a:ext>
                </a:extLst>
              </p:cNvPr>
              <p:cNvSpPr txBox="1"/>
              <p:nvPr/>
            </p:nvSpPr>
            <p:spPr bwMode="auto">
              <a:xfrm>
                <a:off x="6038420" y="623334"/>
                <a:ext cx="1189748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≡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𝑘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14">
                <a:extLst>
                  <a:ext uri="{FF2B5EF4-FFF2-40B4-BE49-F238E27FC236}">
                    <a16:creationId xmlns:a16="http://schemas.microsoft.com/office/drawing/2014/main" id="{F2361D96-68B2-C555-BC0D-4C85EF9962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38420" y="623334"/>
                <a:ext cx="1189748" cy="369332"/>
              </a:xfrm>
              <a:prstGeom prst="rect">
                <a:avLst/>
              </a:prstGeom>
              <a:blipFill>
                <a:blip r:embed="rId18"/>
                <a:stretch>
                  <a:fillRect b="-161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3">
                <a:extLst>
                  <a:ext uri="{FF2B5EF4-FFF2-40B4-BE49-F238E27FC236}">
                    <a16:creationId xmlns:a16="http://schemas.microsoft.com/office/drawing/2014/main" id="{E0145FF0-981D-0A2D-BF26-6F82631AFB6F}"/>
                  </a:ext>
                </a:extLst>
              </p:cNvPr>
              <p:cNvSpPr txBox="1"/>
              <p:nvPr/>
            </p:nvSpPr>
            <p:spPr bwMode="auto">
              <a:xfrm>
                <a:off x="7398977" y="613645"/>
                <a:ext cx="1329145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𝑘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𝑚𝐸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13">
                <a:extLst>
                  <a:ext uri="{FF2B5EF4-FFF2-40B4-BE49-F238E27FC236}">
                    <a16:creationId xmlns:a16="http://schemas.microsoft.com/office/drawing/2014/main" id="{E0145FF0-981D-0A2D-BF26-6F82631AFB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98977" y="613645"/>
                <a:ext cx="1329145" cy="91069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10">
                <a:extLst>
                  <a:ext uri="{FF2B5EF4-FFF2-40B4-BE49-F238E27FC236}">
                    <a16:creationId xmlns:a16="http://schemas.microsoft.com/office/drawing/2014/main" id="{D7FD61B6-42E5-114E-4E67-BD003317C261}"/>
                  </a:ext>
                </a:extLst>
              </p:cNvPr>
              <p:cNvSpPr/>
              <p:nvPr/>
            </p:nvSpPr>
            <p:spPr>
              <a:xfrm>
                <a:off x="1524119" y="666045"/>
                <a:ext cx="722377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" name="矩形 10">
                <a:extLst>
                  <a:ext uri="{FF2B5EF4-FFF2-40B4-BE49-F238E27FC236}">
                    <a16:creationId xmlns:a16="http://schemas.microsoft.com/office/drawing/2014/main" id="{D7FD61B6-42E5-114E-4E67-BD003317C2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119" y="666045"/>
                <a:ext cx="722377" cy="36933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F08CFA7-91B5-45EB-3CF3-F64E0B595E85}"/>
                  </a:ext>
                </a:extLst>
              </p:cNvPr>
              <p:cNvSpPr txBox="1"/>
              <p:nvPr/>
            </p:nvSpPr>
            <p:spPr bwMode="auto">
              <a:xfrm>
                <a:off x="7377944" y="5542836"/>
                <a:ext cx="151453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𝑛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是自然數。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F08CFA7-91B5-45EB-3CF3-F64E0B595E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77944" y="5542836"/>
                <a:ext cx="1514536" cy="369332"/>
              </a:xfrm>
              <a:prstGeom prst="rect">
                <a:avLst/>
              </a:prstGeom>
              <a:blipFill>
                <a:blip r:embed="rId21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4">
                <a:extLst>
                  <a:ext uri="{FF2B5EF4-FFF2-40B4-BE49-F238E27FC236}">
                    <a16:creationId xmlns:a16="http://schemas.microsoft.com/office/drawing/2014/main" id="{4C3CB518-0600-569D-6C71-A19502C1C9C8}"/>
                  </a:ext>
                </a:extLst>
              </p:cNvPr>
              <p:cNvSpPr txBox="1"/>
              <p:nvPr/>
            </p:nvSpPr>
            <p:spPr bwMode="auto">
              <a:xfrm>
                <a:off x="3781644" y="488534"/>
                <a:ext cx="2094228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𝑚𝐸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14">
                <a:extLst>
                  <a:ext uri="{FF2B5EF4-FFF2-40B4-BE49-F238E27FC236}">
                    <a16:creationId xmlns:a16="http://schemas.microsoft.com/office/drawing/2014/main" id="{4C3CB518-0600-569D-6C71-A19502C1C9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81644" y="488534"/>
                <a:ext cx="2094228" cy="648126"/>
              </a:xfrm>
              <a:prstGeom prst="rect">
                <a:avLst/>
              </a:prstGeom>
              <a:blipFill>
                <a:blip r:embed="rId22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9ACE1829-2C76-B49B-7A94-385C72386EF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92889" y="3651421"/>
            <a:ext cx="2559757" cy="31116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79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79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79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79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04" grpId="0" animBg="1"/>
      <p:bldP spid="37905" grpId="0" animBg="1"/>
      <p:bldP spid="37908" grpId="0" animBg="1"/>
      <p:bldP spid="23" grpId="0" animBg="1"/>
      <p:bldP spid="24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" grpId="0"/>
      <p:bldP spid="4" grpId="0" animBg="1"/>
      <p:bldP spid="6" grpId="0" animBg="1"/>
      <p:bldP spid="6" grpId="1" animBg="1"/>
      <p:bldP spid="7" grpId="0" animBg="1"/>
      <p:bldP spid="9" grpId="0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3" name="Picture 5" descr="F16_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54"/>
          <a:stretch>
            <a:fillRect/>
          </a:stretch>
        </p:blipFill>
        <p:spPr bwMode="auto">
          <a:xfrm>
            <a:off x="5629135" y="674908"/>
            <a:ext cx="1872824" cy="273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5" name="Text Box 11"/>
          <p:cNvSpPr txBox="1">
            <a:spLocks noChangeArrowheads="1"/>
          </p:cNvSpPr>
          <p:nvPr/>
        </p:nvSpPr>
        <p:spPr bwMode="auto">
          <a:xfrm>
            <a:off x="738180" y="6333223"/>
            <a:ext cx="74884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有邊界之電子束縛態波函數的實數部如同駐波，但它必得有虛數部。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186" name="文字方塊 11"/>
              <p:cNvSpPr txBox="1">
                <a:spLocks noChangeArrowheads="1"/>
              </p:cNvSpPr>
              <p:nvPr/>
            </p:nvSpPr>
            <p:spPr bwMode="auto">
              <a:xfrm>
                <a:off x="794411" y="5216841"/>
                <a:ext cx="833870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但波函數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i="1">
                            <a:latin typeface="Cambria Math"/>
                            <a:ea typeface="Cambria Math"/>
                          </a:rPr>
                          <m:t>Ψ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還要乘上時間的部分。完整的解並不是實數！</a:t>
                </a:r>
              </a:p>
            </p:txBody>
          </p:sp>
        </mc:Choice>
        <mc:Fallback xmlns="">
          <p:sp>
            <p:nvSpPr>
              <p:cNvPr id="50186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4411" y="5216841"/>
                <a:ext cx="8338703" cy="369332"/>
              </a:xfrm>
              <a:prstGeom prst="rect">
                <a:avLst/>
              </a:prstGeom>
              <a:blipFill>
                <a:blip r:embed="rId3"/>
                <a:stretch>
                  <a:fillRect l="-608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 bwMode="auto">
              <a:xfrm>
                <a:off x="819289" y="3840480"/>
                <a:ext cx="2888483" cy="56669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𝐶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9289" y="3840480"/>
                <a:ext cx="2888483" cy="5666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 bwMode="auto">
              <a:xfrm>
                <a:off x="797944" y="5692987"/>
                <a:ext cx="3219471" cy="58214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𝐶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r>
                            <a:rPr lang="zh-TW" altLang="en-US" i="1" smtClean="0">
                              <a:latin typeface="Cambria Math"/>
                            </a:rPr>
                            <m:t>𝜔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7944" y="5692987"/>
                <a:ext cx="3219471" cy="58214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5640430" y="3799905"/>
                <a:ext cx="3037819" cy="58214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𝑦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func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cos</m:t>
                          </m:r>
                        </m:fName>
                        <m:e>
                          <m:r>
                            <a:rPr lang="zh-TW" altLang="en-US" i="1">
                              <a:latin typeface="Cambria Math"/>
                            </a:rPr>
                            <m:t>𝜔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0430" y="3799905"/>
                <a:ext cx="3037819" cy="58214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4FA5553-4498-531C-BFCC-3DAFB7B607F0}"/>
                  </a:ext>
                </a:extLst>
              </p:cNvPr>
              <p:cNvSpPr txBox="1"/>
              <p:nvPr/>
            </p:nvSpPr>
            <p:spPr bwMode="auto">
              <a:xfrm>
                <a:off x="794411" y="4460581"/>
                <a:ext cx="383909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原則上常數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𝐶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可以是任意複數。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4FA5553-4498-531C-BFCC-3DAFB7B607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4411" y="4460581"/>
                <a:ext cx="3839090" cy="369332"/>
              </a:xfrm>
              <a:prstGeom prst="rect">
                <a:avLst/>
              </a:prstGeom>
              <a:blipFill>
                <a:blip r:embed="rId7"/>
                <a:stretch>
                  <a:fillRect l="-1320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44DC3D6-BFA3-D04D-9FF7-079F6E55D2F9}"/>
                  </a:ext>
                </a:extLst>
              </p:cNvPr>
              <p:cNvSpPr txBox="1"/>
              <p:nvPr/>
            </p:nvSpPr>
            <p:spPr bwMode="auto">
              <a:xfrm>
                <a:off x="788380" y="4830752"/>
                <a:ext cx="833870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但只有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𝐶</m:t>
                    </m:r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的絕對值對物理有影響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常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常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就取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𝐶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為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實數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如此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就完全是實數函數，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44DC3D6-BFA3-D04D-9FF7-079F6E55D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8380" y="4830752"/>
                <a:ext cx="8338703" cy="369332"/>
              </a:xfrm>
              <a:prstGeom prst="rect">
                <a:avLst/>
              </a:prstGeom>
              <a:blipFill>
                <a:blip r:embed="rId8"/>
                <a:stretch>
                  <a:fillRect l="-45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25">
                <a:extLst>
                  <a:ext uri="{FF2B5EF4-FFF2-40B4-BE49-F238E27FC236}">
                    <a16:creationId xmlns:a16="http://schemas.microsoft.com/office/drawing/2014/main" id="{F8CBA87B-3496-CF0D-48CB-8D3AA56C44C8}"/>
                  </a:ext>
                </a:extLst>
              </p:cNvPr>
              <p:cNvSpPr/>
              <p:nvPr/>
            </p:nvSpPr>
            <p:spPr>
              <a:xfrm>
                <a:off x="6506903" y="621690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5" name="矩形 25">
                <a:extLst>
                  <a:ext uri="{FF2B5EF4-FFF2-40B4-BE49-F238E27FC236}">
                    <a16:creationId xmlns:a16="http://schemas.microsoft.com/office/drawing/2014/main" id="{F8CBA87B-3496-CF0D-48CB-8D3AA56C44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6903" y="621690"/>
                <a:ext cx="324733" cy="246221"/>
              </a:xfrm>
              <a:prstGeom prst="rect">
                <a:avLst/>
              </a:prstGeom>
              <a:blipFill>
                <a:blip r:embed="rId9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538EB4E-A2A9-D236-E047-5EEEC94C0803}"/>
                  </a:ext>
                </a:extLst>
              </p:cNvPr>
              <p:cNvSpPr txBox="1"/>
              <p:nvPr/>
            </p:nvSpPr>
            <p:spPr bwMode="auto">
              <a:xfrm>
                <a:off x="762521" y="3409413"/>
                <a:ext cx="553738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解可以以量子數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𝑛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編號，給它一個新的符號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538EB4E-A2A9-D236-E047-5EEEC94C08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2521" y="3409413"/>
                <a:ext cx="5537381" cy="369332"/>
              </a:xfrm>
              <a:prstGeom prst="rect">
                <a:avLst/>
              </a:prstGeom>
              <a:blipFill>
                <a:blip r:embed="rId10"/>
                <a:stretch>
                  <a:fillRect l="-91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12" descr="D:\Dropbox\Documents\課程\YoungTextBook\Images\Chapter40\A_Images\A_Figures_and_Photos\40_11_Figure.jpg">
            <a:extLst>
              <a:ext uri="{FF2B5EF4-FFF2-40B4-BE49-F238E27FC236}">
                <a16:creationId xmlns:a16="http://schemas.microsoft.com/office/drawing/2014/main" id="{45664EB4-4CDA-4B94-7C05-74B560A93E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9"/>
          <a:stretch/>
        </p:blipFill>
        <p:spPr bwMode="auto">
          <a:xfrm>
            <a:off x="812027" y="674908"/>
            <a:ext cx="2165784" cy="273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35C14732-F8A8-A812-3D62-FDD7CA4C9A04}"/>
                  </a:ext>
                </a:extLst>
              </p:cNvPr>
              <p:cNvSpPr txBox="1"/>
              <p:nvPr/>
            </p:nvSpPr>
            <p:spPr>
              <a:xfrm>
                <a:off x="3828101" y="1760995"/>
                <a:ext cx="815416" cy="61831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i="1">
                              <a:latin typeface="Cambria Math"/>
                            </a:rPr>
                            <m:t>𝜆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35C14732-F8A8-A812-3D62-FDD7CA4C9A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8101" y="1760995"/>
                <a:ext cx="815416" cy="618311"/>
              </a:xfrm>
              <a:prstGeom prst="rect">
                <a:avLst/>
              </a:prstGeom>
              <a:blipFill>
                <a:blip r:embed="rId12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3">
                <a:extLst>
                  <a:ext uri="{FF2B5EF4-FFF2-40B4-BE49-F238E27FC236}">
                    <a16:creationId xmlns:a16="http://schemas.microsoft.com/office/drawing/2014/main" id="{909D4B3D-72AB-1C86-206A-8B6985FE96BF}"/>
                  </a:ext>
                </a:extLst>
              </p:cNvPr>
              <p:cNvSpPr txBox="1"/>
              <p:nvPr/>
            </p:nvSpPr>
            <p:spPr>
              <a:xfrm>
                <a:off x="3824592" y="1039418"/>
                <a:ext cx="957762" cy="56669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" name="文字方塊 33">
                <a:extLst>
                  <a:ext uri="{FF2B5EF4-FFF2-40B4-BE49-F238E27FC236}">
                    <a16:creationId xmlns:a16="http://schemas.microsoft.com/office/drawing/2014/main" id="{909D4B3D-72AB-1C86-206A-8B6985FE96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4592" y="1039418"/>
                <a:ext cx="957762" cy="566694"/>
              </a:xfrm>
              <a:prstGeom prst="rect">
                <a:avLst/>
              </a:prstGeom>
              <a:blipFill>
                <a:blip r:embed="rId13"/>
                <a:stretch>
                  <a:fillRect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字方塊 20">
            <a:extLst>
              <a:ext uri="{FF2B5EF4-FFF2-40B4-BE49-F238E27FC236}">
                <a16:creationId xmlns:a16="http://schemas.microsoft.com/office/drawing/2014/main" id="{8E62035A-EBA7-B82A-AE54-2B62FD085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027" y="208039"/>
            <a:ext cx="67843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結果與弦波駐波的波函數的空間部分幾乎一模一樣！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25">
                <a:extLst>
                  <a:ext uri="{FF2B5EF4-FFF2-40B4-BE49-F238E27FC236}">
                    <a16:creationId xmlns:a16="http://schemas.microsoft.com/office/drawing/2014/main" id="{81E16534-1D4D-0ECF-90CE-46EDFEB306C2}"/>
                  </a:ext>
                </a:extLst>
              </p:cNvPr>
              <p:cNvSpPr/>
              <p:nvPr/>
            </p:nvSpPr>
            <p:spPr>
              <a:xfrm>
                <a:off x="2551589" y="3150800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7" name="矩形 25">
                <a:extLst>
                  <a:ext uri="{FF2B5EF4-FFF2-40B4-BE49-F238E27FC236}">
                    <a16:creationId xmlns:a16="http://schemas.microsoft.com/office/drawing/2014/main" id="{81E16534-1D4D-0ECF-90CE-46EDFEB306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1589" y="3150800"/>
                <a:ext cx="324733" cy="246221"/>
              </a:xfrm>
              <a:prstGeom prst="rect">
                <a:avLst/>
              </a:prstGeom>
              <a:blipFill>
                <a:blip r:embed="rId14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25">
                <a:extLst>
                  <a:ext uri="{FF2B5EF4-FFF2-40B4-BE49-F238E27FC236}">
                    <a16:creationId xmlns:a16="http://schemas.microsoft.com/office/drawing/2014/main" id="{946264A0-79E2-B719-D9AB-D43A45CFC750}"/>
                  </a:ext>
                </a:extLst>
              </p:cNvPr>
              <p:cNvSpPr/>
              <p:nvPr/>
            </p:nvSpPr>
            <p:spPr>
              <a:xfrm>
                <a:off x="6240814" y="3114701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9" name="矩形 25">
                <a:extLst>
                  <a:ext uri="{FF2B5EF4-FFF2-40B4-BE49-F238E27FC236}">
                    <a16:creationId xmlns:a16="http://schemas.microsoft.com/office/drawing/2014/main" id="{946264A0-79E2-B719-D9AB-D43A45CFC7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0814" y="3114701"/>
                <a:ext cx="324733" cy="246221"/>
              </a:xfrm>
              <a:prstGeom prst="rect">
                <a:avLst/>
              </a:prstGeom>
              <a:blipFill>
                <a:blip r:embed="rId15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25">
                <a:extLst>
                  <a:ext uri="{FF2B5EF4-FFF2-40B4-BE49-F238E27FC236}">
                    <a16:creationId xmlns:a16="http://schemas.microsoft.com/office/drawing/2014/main" id="{E7262FF1-4F18-7EB3-D4EF-2418E71B509B}"/>
                  </a:ext>
                </a:extLst>
              </p:cNvPr>
              <p:cNvSpPr/>
              <p:nvPr/>
            </p:nvSpPr>
            <p:spPr>
              <a:xfrm>
                <a:off x="6240814" y="2186644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15" name="矩形 25">
                <a:extLst>
                  <a:ext uri="{FF2B5EF4-FFF2-40B4-BE49-F238E27FC236}">
                    <a16:creationId xmlns:a16="http://schemas.microsoft.com/office/drawing/2014/main" id="{E7262FF1-4F18-7EB3-D4EF-2418E71B50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0814" y="2186644"/>
                <a:ext cx="324733" cy="246221"/>
              </a:xfrm>
              <a:prstGeom prst="rect">
                <a:avLst/>
              </a:prstGeom>
              <a:blipFill>
                <a:blip r:embed="rId16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25">
                <a:extLst>
                  <a:ext uri="{FF2B5EF4-FFF2-40B4-BE49-F238E27FC236}">
                    <a16:creationId xmlns:a16="http://schemas.microsoft.com/office/drawing/2014/main" id="{FC0275A7-931B-1662-390C-4977655249A6}"/>
                  </a:ext>
                </a:extLst>
              </p:cNvPr>
              <p:cNvSpPr/>
              <p:nvPr/>
            </p:nvSpPr>
            <p:spPr>
              <a:xfrm>
                <a:off x="6299902" y="1241130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16" name="矩形 25">
                <a:extLst>
                  <a:ext uri="{FF2B5EF4-FFF2-40B4-BE49-F238E27FC236}">
                    <a16:creationId xmlns:a16="http://schemas.microsoft.com/office/drawing/2014/main" id="{FC0275A7-931B-1662-390C-4977655249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9902" y="1241130"/>
                <a:ext cx="324733" cy="246221"/>
              </a:xfrm>
              <a:prstGeom prst="rect">
                <a:avLst/>
              </a:prstGeom>
              <a:blipFill>
                <a:blip r:embed="rId17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5" grpId="0"/>
      <p:bldP spid="50186" grpId="0"/>
      <p:bldP spid="13" grpId="0" animBg="1"/>
      <p:bldP spid="2" grpId="0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0" name="Picture 12" descr="D:\Dropbox\Documents\課程\YoungTextBook\Images\Chapter40\A_Images\A_Figures_and_Photos\40_11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30" y="153783"/>
            <a:ext cx="5688558" cy="345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>
                <a:spLocks noChangeArrowheads="1"/>
              </p:cNvSpPr>
              <p:nvPr/>
            </p:nvSpPr>
            <p:spPr bwMode="auto">
              <a:xfrm>
                <a:off x="1031072" y="4788828"/>
                <a:ext cx="360045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能量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𝐸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等於：</a:t>
                </a:r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1072" y="4788828"/>
                <a:ext cx="3600450" cy="369888"/>
              </a:xfrm>
              <a:prstGeom prst="rect">
                <a:avLst/>
              </a:prstGeom>
              <a:blipFill>
                <a:blip r:embed="rId3"/>
                <a:stretch>
                  <a:fillRect l="-1408"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1098130" y="5096973"/>
                <a:ext cx="3466334" cy="72032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/>
                            </a:rPr>
                            <m:t>𝑛</m:t>
                          </m:r>
                        </m:e>
                        <m:sup>
                          <m:r>
                            <a:rPr lang="en-US" altLang="zh-CN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b="0" i="1" smtClean="0">
                                  <a:latin typeface="Cambria Math"/>
                                </a:rPr>
                                <m:t>8</m:t>
                              </m:r>
                              <m:r>
                                <a:rPr lang="en-US" altLang="zh-CN" b="0" i="1" smtClean="0">
                                  <a:latin typeface="Cambria Math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𝑛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8130" y="5096973"/>
                <a:ext cx="3466334" cy="7203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0">
                <a:extLst>
                  <a:ext uri="{FF2B5EF4-FFF2-40B4-BE49-F238E27FC236}">
                    <a16:creationId xmlns:a16="http://schemas.microsoft.com/office/drawing/2014/main" id="{3679C408-EADB-C783-6189-93C85DA39B67}"/>
                  </a:ext>
                </a:extLst>
              </p:cNvPr>
              <p:cNvSpPr txBox="1"/>
              <p:nvPr/>
            </p:nvSpPr>
            <p:spPr bwMode="auto">
              <a:xfrm>
                <a:off x="1098129" y="3499946"/>
                <a:ext cx="2012409" cy="58214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𝐶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0">
                <a:extLst>
                  <a:ext uri="{FF2B5EF4-FFF2-40B4-BE49-F238E27FC236}">
                    <a16:creationId xmlns:a16="http://schemas.microsoft.com/office/drawing/2014/main" id="{3679C408-EADB-C783-6189-93C85DA39B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8129" y="3499946"/>
                <a:ext cx="2012409" cy="58214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0">
                <a:extLst>
                  <a:ext uri="{FF2B5EF4-FFF2-40B4-BE49-F238E27FC236}">
                    <a16:creationId xmlns:a16="http://schemas.microsoft.com/office/drawing/2014/main" id="{FAC71F16-6BED-1A9B-18BD-99551EED5A82}"/>
                  </a:ext>
                </a:extLst>
              </p:cNvPr>
              <p:cNvSpPr txBox="1"/>
              <p:nvPr/>
            </p:nvSpPr>
            <p:spPr bwMode="auto">
              <a:xfrm>
                <a:off x="1098129" y="4092650"/>
                <a:ext cx="4819717" cy="72032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/>
                            </a:rPr>
                            <m:t>𝑛</m:t>
                          </m:r>
                        </m:e>
                        <m:sup>
                          <m:r>
                            <a:rPr lang="en-US" altLang="zh-CN" i="1"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20">
                <a:extLst>
                  <a:ext uri="{FF2B5EF4-FFF2-40B4-BE49-F238E27FC236}">
                    <a16:creationId xmlns:a16="http://schemas.microsoft.com/office/drawing/2014/main" id="{FAC71F16-6BED-1A9B-18BD-99551EED5A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8129" y="4092650"/>
                <a:ext cx="4819717" cy="7203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83ACFDCB-E4BE-D714-B28B-A53C07E4D7EC}"/>
              </a:ext>
            </a:extLst>
          </p:cNvPr>
          <p:cNvSpPr txBox="1"/>
          <p:nvPr/>
        </p:nvSpPr>
        <p:spPr bwMode="auto">
          <a:xfrm>
            <a:off x="3110538" y="3641155"/>
            <a:ext cx="48197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代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回去與時間無關的薛丁格方程式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文字方塊 11">
            <a:extLst>
              <a:ext uri="{FF2B5EF4-FFF2-40B4-BE49-F238E27FC236}">
                <a16:creationId xmlns:a16="http://schemas.microsoft.com/office/drawing/2014/main" id="{19E4A93C-3292-131B-54C5-D86787CA15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5865450"/>
            <a:ext cx="81292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能量只有在這些值，與時無關薛丁格方程式才有滿足邊界條件的解！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90E70F3C-80E5-DDDE-0322-791E7260F419}"/>
                  </a:ext>
                </a:extLst>
              </p:cNvPr>
              <p:cNvSpPr/>
              <p:nvPr/>
            </p:nvSpPr>
            <p:spPr>
              <a:xfrm>
                <a:off x="6282706" y="3348043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90E70F3C-80E5-DDDE-0322-791E7260F4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2706" y="3348043"/>
                <a:ext cx="324733" cy="2462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71CE201-2AF8-E38D-6324-3CB9E7385975}"/>
                  </a:ext>
                </a:extLst>
              </p:cNvPr>
              <p:cNvSpPr txBox="1"/>
              <p:nvPr/>
            </p:nvSpPr>
            <p:spPr bwMode="auto">
              <a:xfrm>
                <a:off x="539552" y="6277457"/>
                <a:ext cx="850796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這些定態，能量是量子化。將會證明無限位能井的任意解，能量測量值只會是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rgbClr val="FF0000"/>
                    </a:solidFill>
                  </a:rPr>
                  <a:t>。</a:t>
                </a:r>
                <a:endParaRPr lang="en-TW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71CE201-2AF8-E38D-6324-3CB9E73859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552" y="6277457"/>
                <a:ext cx="8507966" cy="369332"/>
              </a:xfrm>
              <a:prstGeom prst="rect">
                <a:avLst/>
              </a:prstGeom>
              <a:blipFill>
                <a:blip r:embed="rId8"/>
                <a:stretch>
                  <a:fillRect l="-596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0A8C7B35-D73C-32EC-AAD9-61612C27E7AD}"/>
              </a:ext>
            </a:extLst>
          </p:cNvPr>
          <p:cNvSpPr/>
          <p:nvPr/>
        </p:nvSpPr>
        <p:spPr>
          <a:xfrm>
            <a:off x="3942409" y="4092650"/>
            <a:ext cx="1277663" cy="720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  <p:bldP spid="6" grpId="0"/>
      <p:bldP spid="8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54FA5-2D42-0DCE-23E6-B21F724EF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3" name="Rectangle 13">
            <a:extLst>
              <a:ext uri="{FF2B5EF4-FFF2-40B4-BE49-F238E27FC236}">
                <a16:creationId xmlns:a16="http://schemas.microsoft.com/office/drawing/2014/main" id="{55B84D19-68C1-9A3F-EEDE-DC9B01AFA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76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7419" name="文字方塊 11">
            <a:extLst>
              <a:ext uri="{FF2B5EF4-FFF2-40B4-BE49-F238E27FC236}">
                <a16:creationId xmlns:a16="http://schemas.microsoft.com/office/drawing/2014/main" id="{AFD6B828-E3CC-CC23-3F44-762CBE6D89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1331489"/>
            <a:ext cx="61835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如果位能薛丁格方程式也有一系列類似自由電子波這樣的解：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77C15DFE-7AFB-569A-0B07-6155911C624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3568" y="1740727"/>
                <a:ext cx="657386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solidFill>
                      <a:srgbClr val="FF0000"/>
                    </a:solidFill>
                    <a:cs typeface="Times New Roman" pitchFamily="18" charset="0"/>
                  </a:rPr>
                  <a:t>這些解的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時間演化部分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與空間部分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可以分離</a:t>
                </a:r>
                <a:r>
                  <a:rPr lang="en-US" altLang="zh-TW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separable</a:t>
                </a:r>
                <a:r>
                  <a:rPr lang="zh-TW" alt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：</a:t>
                </a:r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77C15DFE-7AFB-569A-0B07-6155911C62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3568" y="1740727"/>
                <a:ext cx="6573867" cy="369332"/>
              </a:xfrm>
              <a:prstGeom prst="rect">
                <a:avLst/>
              </a:prstGeom>
              <a:blipFill>
                <a:blip r:embed="rId3"/>
                <a:stretch>
                  <a:fillRect l="-771" t="-10000" r="-385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5">
                <a:extLst>
                  <a:ext uri="{FF2B5EF4-FFF2-40B4-BE49-F238E27FC236}">
                    <a16:creationId xmlns:a16="http://schemas.microsoft.com/office/drawing/2014/main" id="{F3C5AFC3-9783-D722-74DE-BF4F55AA8779}"/>
                  </a:ext>
                </a:extLst>
              </p:cNvPr>
              <p:cNvSpPr txBox="1"/>
              <p:nvPr/>
            </p:nvSpPr>
            <p:spPr bwMode="auto">
              <a:xfrm>
                <a:off x="741061" y="2212844"/>
                <a:ext cx="1571520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5">
                <a:extLst>
                  <a:ext uri="{FF2B5EF4-FFF2-40B4-BE49-F238E27FC236}">
                    <a16:creationId xmlns:a16="http://schemas.microsoft.com/office/drawing/2014/main" id="{F3C5AFC3-9783-D722-74DE-BF4F55AA87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1061" y="2212844"/>
                <a:ext cx="1571520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5B8D788-64DB-E72E-0937-705268B4F3B2}"/>
                  </a:ext>
                </a:extLst>
              </p:cNvPr>
              <p:cNvSpPr txBox="1"/>
              <p:nvPr/>
            </p:nvSpPr>
            <p:spPr bwMode="auto">
              <a:xfrm>
                <a:off x="698781" y="3006641"/>
                <a:ext cx="760008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如果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US" dirty="0" err="1"/>
                  <a:t>也可以寫成這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zh-TW" altLang="en-US" dirty="0"/>
                      <m:t>一系列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的疊加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5B8D788-64DB-E72E-0937-705268B4F3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8781" y="3006641"/>
                <a:ext cx="7600085" cy="369332"/>
              </a:xfrm>
              <a:prstGeom prst="rect">
                <a:avLst/>
              </a:prstGeom>
              <a:blipFill>
                <a:blip r:embed="rId5"/>
                <a:stretch>
                  <a:fillRect l="-83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0DF6AE1-C356-3FFB-1B7A-183E1E7E3938}"/>
                  </a:ext>
                </a:extLst>
              </p:cNvPr>
              <p:cNvSpPr txBox="1"/>
              <p:nvPr/>
            </p:nvSpPr>
            <p:spPr bwMode="auto">
              <a:xfrm>
                <a:off x="709329" y="3437812"/>
                <a:ext cx="7592270" cy="3796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err="1"/>
                  <a:t>那就讓個別的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分別依其對應的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 err="1"/>
                  <a:t>演化後，再疊加回來即可</a:t>
                </a:r>
                <a:r>
                  <a:rPr lang="en-US" dirty="0"/>
                  <a:t>：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0DF6AE1-C356-3FFB-1B7A-183E1E7E39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9329" y="3437812"/>
                <a:ext cx="7592270" cy="379656"/>
              </a:xfrm>
              <a:prstGeom prst="rect">
                <a:avLst/>
              </a:prstGeom>
              <a:blipFill>
                <a:blip r:embed="rId6"/>
                <a:stretch>
                  <a:fillRect l="-668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0">
                <a:extLst>
                  <a:ext uri="{FF2B5EF4-FFF2-40B4-BE49-F238E27FC236}">
                    <a16:creationId xmlns:a16="http://schemas.microsoft.com/office/drawing/2014/main" id="{19F928C1-55FA-9E55-4CCD-6AC158D0E8B5}"/>
                  </a:ext>
                </a:extLst>
              </p:cNvPr>
              <p:cNvSpPr txBox="1"/>
              <p:nvPr/>
            </p:nvSpPr>
            <p:spPr bwMode="auto">
              <a:xfrm>
                <a:off x="2062320" y="3968759"/>
                <a:ext cx="3177088" cy="84760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0">
                <a:extLst>
                  <a:ext uri="{FF2B5EF4-FFF2-40B4-BE49-F238E27FC236}">
                    <a16:creationId xmlns:a16="http://schemas.microsoft.com/office/drawing/2014/main" id="{19F928C1-55FA-9E55-4CCD-6AC158D0E8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62320" y="3968759"/>
                <a:ext cx="3177088" cy="847604"/>
              </a:xfrm>
              <a:prstGeom prst="rect">
                <a:avLst/>
              </a:prstGeom>
              <a:blipFill>
                <a:blip r:embed="rId7"/>
                <a:stretch>
                  <a:fillRect t="-100000" b="-1529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24">
            <a:extLst>
              <a:ext uri="{FF2B5EF4-FFF2-40B4-BE49-F238E27FC236}">
                <a16:creationId xmlns:a16="http://schemas.microsoft.com/office/drawing/2014/main" id="{A0992F3B-579E-DBFC-25AA-6B3C1E7BFA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061" y="4987329"/>
            <a:ext cx="71287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這樣時間部分與空間部分可以分離的解，稱為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定態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Stationary State 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2958051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5" name="Text Box 7"/>
          <p:cNvSpPr txBox="1">
            <a:spLocks noChangeArrowheads="1"/>
          </p:cNvSpPr>
          <p:nvPr/>
        </p:nvSpPr>
        <p:spPr bwMode="auto">
          <a:xfrm>
            <a:off x="4859338" y="5157788"/>
            <a:ext cx="30972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注意基態的動量不為零。</a:t>
            </a:r>
          </a:p>
        </p:txBody>
      </p:sp>
      <p:sp>
        <p:nvSpPr>
          <p:cNvPr id="51207" name="文字方塊 8"/>
          <p:cNvSpPr txBox="1">
            <a:spLocks noChangeArrowheads="1"/>
          </p:cNvSpPr>
          <p:nvPr/>
        </p:nvSpPr>
        <p:spPr bwMode="auto">
          <a:xfrm>
            <a:off x="4857750" y="5643563"/>
            <a:ext cx="2571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電子是靜不下來的！</a:t>
            </a:r>
          </a:p>
        </p:txBody>
      </p:sp>
      <p:sp>
        <p:nvSpPr>
          <p:cNvPr id="51209" name="文字方塊 10"/>
          <p:cNvSpPr txBox="1">
            <a:spLocks noChangeArrowheads="1"/>
          </p:cNvSpPr>
          <p:nvPr/>
        </p:nvSpPr>
        <p:spPr bwMode="auto">
          <a:xfrm>
            <a:off x="4859338" y="6092825"/>
            <a:ext cx="32146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這是測不準原理的結果。</a:t>
            </a:r>
          </a:p>
        </p:txBody>
      </p:sp>
      <p:pic>
        <p:nvPicPr>
          <p:cNvPr id="51210" name="Picture 12" descr="D:\Dropbox\Documents\課程\YoungTextBook\Images\Chapter40\A_Images\A_Figures_and_Photos\40_11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50" y="791415"/>
            <a:ext cx="6191014" cy="3761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1" name="Line 8"/>
          <p:cNvSpPr>
            <a:spLocks noChangeShapeType="1"/>
          </p:cNvSpPr>
          <p:nvPr/>
        </p:nvSpPr>
        <p:spPr bwMode="auto">
          <a:xfrm flipV="1">
            <a:off x="2371925" y="4048122"/>
            <a:ext cx="759915" cy="101554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" name="文字方塊 11"/>
          <p:cNvSpPr txBox="1">
            <a:spLocks noChangeArrowheads="1"/>
          </p:cNvSpPr>
          <p:nvPr/>
        </p:nvSpPr>
        <p:spPr bwMode="auto">
          <a:xfrm>
            <a:off x="684212" y="5432425"/>
            <a:ext cx="38877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有一能量最低的基態，能量不為零！</a:t>
            </a:r>
          </a:p>
        </p:txBody>
      </p:sp>
      <p:pic>
        <p:nvPicPr>
          <p:cNvPr id="13" name="Picture 2" descr="http://static.squidoo.com/resize/squidoo_images/-1/draft_lens1898511module8670655photo_EnergizerBunny.jpg12053571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2367" r="8855" b="6656"/>
          <a:stretch>
            <a:fillRect/>
          </a:stretch>
        </p:blipFill>
        <p:spPr bwMode="auto">
          <a:xfrm>
            <a:off x="7540625" y="4797152"/>
            <a:ext cx="1270490" cy="1578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755650" y="4653363"/>
                <a:ext cx="1616275" cy="72032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b="0" i="1" smtClean="0">
                                  <a:latin typeface="Cambria Math"/>
                                </a:rPr>
                                <m:t>8</m:t>
                              </m:r>
                              <m:r>
                                <a:rPr lang="en-US" altLang="zh-CN" b="0" i="1" smtClean="0">
                                  <a:latin typeface="Cambria Math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650" y="4653363"/>
                <a:ext cx="1616275" cy="7203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25">
                <a:extLst>
                  <a:ext uri="{FF2B5EF4-FFF2-40B4-BE49-F238E27FC236}">
                    <a16:creationId xmlns:a16="http://schemas.microsoft.com/office/drawing/2014/main" id="{C42E59E4-8A2E-0DFC-7636-DD38CD556FE9}"/>
                  </a:ext>
                </a:extLst>
              </p:cNvPr>
              <p:cNvSpPr/>
              <p:nvPr/>
            </p:nvSpPr>
            <p:spPr>
              <a:xfrm>
                <a:off x="6479244" y="4289188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2" name="矩形 25">
                <a:extLst>
                  <a:ext uri="{FF2B5EF4-FFF2-40B4-BE49-F238E27FC236}">
                    <a16:creationId xmlns:a16="http://schemas.microsoft.com/office/drawing/2014/main" id="{C42E59E4-8A2E-0DFC-7636-DD38CD556F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9244" y="4289188"/>
                <a:ext cx="324733" cy="246221"/>
              </a:xfrm>
              <a:prstGeom prst="rect">
                <a:avLst/>
              </a:prstGeom>
              <a:blipFill>
                <a:blip r:embed="rId6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Line 8">
            <a:extLst>
              <a:ext uri="{FF2B5EF4-FFF2-40B4-BE49-F238E27FC236}">
                <a16:creationId xmlns:a16="http://schemas.microsoft.com/office/drawing/2014/main" id="{A03AF5B8-7D05-1A5E-6CF6-315B7F0CAD4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83717" y="4048121"/>
            <a:ext cx="1616275" cy="138430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441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5" grpId="0"/>
      <p:bldP spid="51207" grpId="0"/>
      <p:bldP spid="5120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4" descr="f39_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07841"/>
            <a:ext cx="5617170" cy="2613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Text Box 7"/>
          <p:cNvSpPr txBox="1">
            <a:spLocks noChangeArrowheads="1"/>
          </p:cNvSpPr>
          <p:nvPr/>
        </p:nvSpPr>
        <p:spPr bwMode="auto">
          <a:xfrm>
            <a:off x="1619821" y="3781963"/>
            <a:ext cx="424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zh-TW" altLang="en-US"/>
          </a:p>
        </p:txBody>
      </p:sp>
      <p:sp>
        <p:nvSpPr>
          <p:cNvPr id="52230" name="Text Box 8"/>
          <p:cNvSpPr txBox="1">
            <a:spLocks noChangeArrowheads="1"/>
          </p:cNvSpPr>
          <p:nvPr/>
        </p:nvSpPr>
        <p:spPr bwMode="auto">
          <a:xfrm>
            <a:off x="1763688" y="4056575"/>
            <a:ext cx="62646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電子可以在能階定態之間以放出與吸收光子的方式躍遷。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3879848" y="4516409"/>
                <a:ext cx="1096519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h𝑓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𝐸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79848" y="4516409"/>
                <a:ext cx="1096519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67F23FA8-C2D5-E561-38DC-85A570DE3691}"/>
              </a:ext>
            </a:extLst>
          </p:cNvPr>
          <p:cNvSpPr txBox="1"/>
          <p:nvPr/>
        </p:nvSpPr>
        <p:spPr bwMode="auto">
          <a:xfrm>
            <a:off x="1763688" y="5013176"/>
            <a:ext cx="61926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到達基態後，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電子是穩定的。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9D797D-43B1-599C-1629-9CDB98DC8D31}"/>
              </a:ext>
            </a:extLst>
          </p:cNvPr>
          <p:cNvSpPr txBox="1"/>
          <p:nvPr/>
        </p:nvSpPr>
        <p:spPr bwMode="auto">
          <a:xfrm>
            <a:off x="1763688" y="5465731"/>
            <a:ext cx="4320480" cy="367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基態的存在是量子力學重要的特徵！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4280" name="文字方塊 9"/>
              <p:cNvSpPr txBox="1">
                <a:spLocks noChangeArrowheads="1"/>
              </p:cNvSpPr>
              <p:nvPr/>
            </p:nvSpPr>
            <p:spPr bwMode="auto">
              <a:xfrm>
                <a:off x="1331913" y="765175"/>
                <a:ext cx="2428875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總機率必須等於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</a:rPr>
                      <m:t>1</m:t>
                    </m:r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428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1913" y="765175"/>
                <a:ext cx="2428875" cy="368300"/>
              </a:xfrm>
              <a:prstGeom prst="rect">
                <a:avLst/>
              </a:prstGeom>
              <a:blipFill rotWithShape="1">
                <a:blip r:embed="rId3"/>
                <a:stretch>
                  <a:fillRect l="-2005"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281" name="文字方塊 10"/>
          <p:cNvSpPr txBox="1">
            <a:spLocks noChangeArrowheads="1"/>
          </p:cNvSpPr>
          <p:nvPr/>
        </p:nvSpPr>
        <p:spPr bwMode="auto">
          <a:xfrm>
            <a:off x="1331913" y="1484313"/>
            <a:ext cx="4248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由歸一化條件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可以解出係數 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C</a:t>
            </a:r>
            <a:endParaRPr lang="zh-TW" altLang="en-US" i="1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 bwMode="auto">
              <a:xfrm>
                <a:off x="2699792" y="3212975"/>
                <a:ext cx="2153218" cy="910699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</m:e>
                      </m:rad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99792" y="3212975"/>
                <a:ext cx="2153218" cy="9106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 bwMode="auto">
              <a:xfrm>
                <a:off x="1330135" y="3212976"/>
                <a:ext cx="1154610" cy="910699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𝐶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0135" y="3212976"/>
                <a:ext cx="1154610" cy="9106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 bwMode="auto">
              <a:xfrm>
                <a:off x="3435084" y="467718"/>
                <a:ext cx="3763723" cy="92724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𝑎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altLang="zh-TW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Ψ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l-GR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𝑎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l-GR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</m:e>
                      </m:nary>
                      <m:r>
                        <a:rPr lang="zh-CN" altLang="en-US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＝</m:t>
                      </m:r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1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35084" y="467718"/>
                <a:ext cx="3763723" cy="927242"/>
              </a:xfrm>
              <a:prstGeom prst="rect">
                <a:avLst/>
              </a:prstGeom>
              <a:blipFill>
                <a:blip r:embed="rId7"/>
                <a:stretch>
                  <a:fillRect l="-22222" t="-106757" b="-16351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 bwMode="auto">
              <a:xfrm>
                <a:off x="1331913" y="2032906"/>
                <a:ext cx="6805389" cy="93346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𝑎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𝐶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zh-TW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altLang="zh-TW" i="1">
                                                  <a:latin typeface="Cambria Math"/>
                                                </a:rPr>
                                                <m:t>𝑛</m:t>
                                              </m:r>
                                              <m:r>
                                                <a:rPr lang="zh-TW" altLang="en-US" i="1">
                                                  <a:latin typeface="Cambria Math"/>
                                                </a:rPr>
                                                <m:t>𝜋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altLang="zh-TW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𝑎</m:t>
                                              </m:r>
                                            </m:den>
                                          </m:f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func>
                                </m:e>
                              </m:d>
                            </m:e>
                            <m:sup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𝐶</m:t>
                              </m:r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𝑎</m:t>
                          </m:r>
                        </m:sup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 smtClean="0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1−</m:t>
                                  </m:r>
                                  <m:func>
                                    <m:funcPr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zh-CN" b="0" i="0" smtClean="0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f>
                                            <m:fPr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altLang="zh-TW" i="1">
                                                  <a:latin typeface="Cambria Math"/>
                                                </a:rPr>
                                                <m:t>𝑛</m:t>
                                              </m:r>
                                              <m:r>
                                                <a:rPr lang="zh-TW" altLang="en-US" i="1">
                                                  <a:latin typeface="Cambria Math"/>
                                                </a:rPr>
                                                <m:t>𝜋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altLang="zh-TW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𝑎</m:t>
                                              </m:r>
                                            </m:den>
                                          </m:f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func>
                                </m:num>
                                <m:den>
                                  <m:r>
                                    <a:rPr lang="en-US" altLang="zh-CN" b="0" i="1" smtClean="0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𝐶</m:t>
                              </m:r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=1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1913" y="2032906"/>
                <a:ext cx="6805389" cy="933461"/>
              </a:xfrm>
              <a:prstGeom prst="rect">
                <a:avLst/>
              </a:prstGeom>
              <a:blipFill>
                <a:blip r:embed="rId8"/>
                <a:stretch>
                  <a:fillRect l="-12291" t="-102667" b="-162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8AEEBB6-7A36-14D9-9715-F88933C99D2D}"/>
                  </a:ext>
                </a:extLst>
              </p:cNvPr>
              <p:cNvSpPr txBox="1"/>
              <p:nvPr/>
            </p:nvSpPr>
            <p:spPr bwMode="auto">
              <a:xfrm>
                <a:off x="1274204" y="4190748"/>
                <a:ext cx="603444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只有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𝐶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的絕對值對物理有影響。所以常就直接取實數。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8AEEBB6-7A36-14D9-9715-F88933C99D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4204" y="4190748"/>
                <a:ext cx="6034447" cy="369332"/>
              </a:xfrm>
              <a:prstGeom prst="rect">
                <a:avLst/>
              </a:prstGeom>
              <a:blipFill>
                <a:blip r:embed="rId9"/>
                <a:stretch>
                  <a:fillRect l="-840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12" descr="D:\Dropbox\Documents\課程\YoungTextBook\Images\Chapter40\A_Images\A_Figures_and_Photos\40_11_Figure.jpg">
            <a:extLst>
              <a:ext uri="{FF2B5EF4-FFF2-40B4-BE49-F238E27FC236}">
                <a16:creationId xmlns:a16="http://schemas.microsoft.com/office/drawing/2014/main" id="{7BD84E52-657B-2E98-4295-14D0ADFD99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88" t="57821" r="1790"/>
          <a:stretch/>
        </p:blipFill>
        <p:spPr bwMode="auto">
          <a:xfrm>
            <a:off x="2843808" y="4679693"/>
            <a:ext cx="3085235" cy="1710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25">
                <a:extLst>
                  <a:ext uri="{FF2B5EF4-FFF2-40B4-BE49-F238E27FC236}">
                    <a16:creationId xmlns:a16="http://schemas.microsoft.com/office/drawing/2014/main" id="{B3B9437E-9E28-988D-9CF0-CC56847C6E7E}"/>
                  </a:ext>
                </a:extLst>
              </p:cNvPr>
              <p:cNvSpPr/>
              <p:nvPr/>
            </p:nvSpPr>
            <p:spPr>
              <a:xfrm>
                <a:off x="5496995" y="6144061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4" name="矩形 25">
                <a:extLst>
                  <a:ext uri="{FF2B5EF4-FFF2-40B4-BE49-F238E27FC236}">
                    <a16:creationId xmlns:a16="http://schemas.microsoft.com/office/drawing/2014/main" id="{B3B9437E-9E28-988D-9CF0-CC56847C6E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6995" y="6144061"/>
                <a:ext cx="324733" cy="246221"/>
              </a:xfrm>
              <a:prstGeom prst="rect">
                <a:avLst/>
              </a:prstGeom>
              <a:blipFill>
                <a:blip r:embed="rId11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12" descr="D:\Dropbox\Documents\課程\YoungTextBook\Images\Chapter40\A_Images\A_Figures_and_Photos\40_12_Figure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>
            <a:fillRect/>
          </a:stretch>
        </p:blipFill>
        <p:spPr bwMode="auto">
          <a:xfrm>
            <a:off x="5318542" y="3331358"/>
            <a:ext cx="3530183" cy="3337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Line 8"/>
          <p:cNvSpPr>
            <a:spLocks noChangeShapeType="1"/>
          </p:cNvSpPr>
          <p:nvPr/>
        </p:nvSpPr>
        <p:spPr bwMode="auto">
          <a:xfrm>
            <a:off x="7229443" y="4699431"/>
            <a:ext cx="0" cy="50323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3253" name="Text Box 9"/>
          <p:cNvSpPr txBox="1">
            <a:spLocks noChangeArrowheads="1"/>
          </p:cNvSpPr>
          <p:nvPr/>
        </p:nvSpPr>
        <p:spPr bwMode="auto">
          <a:xfrm>
            <a:off x="6902917" y="4363415"/>
            <a:ext cx="6477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600" dirty="0"/>
              <a:t>節點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254" name="Text Box 10"/>
              <p:cNvSpPr txBox="1">
                <a:spLocks noChangeArrowheads="1"/>
              </p:cNvSpPr>
              <p:nvPr/>
            </p:nvSpPr>
            <p:spPr bwMode="auto">
              <a:xfrm>
                <a:off x="468312" y="2801172"/>
                <a:ext cx="547184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在節點處，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𝑃</m:t>
                    </m:r>
                  </m:oMath>
                </a14:m>
                <a:r>
                  <a:rPr lang="zh-TW" altLang="en-US" dirty="0"/>
                  <a:t>一直為零，永遠不可能發現該電子！</a:t>
                </a:r>
              </a:p>
            </p:txBody>
          </p:sp>
        </mc:Choice>
        <mc:Fallback xmlns="">
          <p:sp>
            <p:nvSpPr>
              <p:cNvPr id="53254" name="Text 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8312" y="2801172"/>
                <a:ext cx="5471840" cy="369332"/>
              </a:xfrm>
              <a:prstGeom prst="rect">
                <a:avLst/>
              </a:prstGeom>
              <a:blipFill>
                <a:blip r:embed="rId3"/>
                <a:stretch>
                  <a:fillRect l="-926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255" name="文字方塊 9"/>
          <p:cNvSpPr txBox="1">
            <a:spLocks noChangeArrowheads="1"/>
          </p:cNvSpPr>
          <p:nvPr/>
        </p:nvSpPr>
        <p:spPr bwMode="auto">
          <a:xfrm>
            <a:off x="474408" y="920658"/>
            <a:ext cx="2428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機率密度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257" name="文字方塊 8"/>
              <p:cNvSpPr txBox="1">
                <a:spLocks noChangeArrowheads="1"/>
              </p:cNvSpPr>
              <p:nvPr/>
            </p:nvSpPr>
            <p:spPr bwMode="auto">
              <a:xfrm>
                <a:off x="478760" y="5173633"/>
                <a:ext cx="388433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注意：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𝑛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1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即是節點數目！</a:t>
                </a:r>
              </a:p>
            </p:txBody>
          </p:sp>
        </mc:Choice>
        <mc:Fallback xmlns="">
          <p:sp>
            <p:nvSpPr>
              <p:cNvPr id="53257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8760" y="5173633"/>
                <a:ext cx="3884332" cy="369332"/>
              </a:xfrm>
              <a:prstGeom prst="rect">
                <a:avLst/>
              </a:prstGeom>
              <a:blipFill>
                <a:blip r:embed="rId5"/>
                <a:stretch>
                  <a:fillRect l="-1303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 bwMode="auto">
              <a:xfrm>
                <a:off x="495579" y="1303605"/>
                <a:ext cx="3379964" cy="61959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𝑛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  <a:cs typeface="Times New Roman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𝑛</m:t>
                                          </m:r>
                                          <m:r>
                                            <a:rPr lang="zh-TW" altLang="en-US" i="1">
                                              <a:latin typeface="Cambria Math"/>
                                            </a:rPr>
                                            <m:t>𝜋</m:t>
                                          </m:r>
                                        </m:num>
                                        <m:den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den>
                                      </m:f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5579" y="1303605"/>
                <a:ext cx="3379964" cy="619593"/>
              </a:xfrm>
              <a:prstGeom prst="rect">
                <a:avLst/>
              </a:prstGeom>
              <a:blipFill>
                <a:blip r:embed="rId6"/>
                <a:stretch>
                  <a:fillRect b="-2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FE97E72C-0FF8-9165-BD0F-DDCAE6855363}"/>
                  </a:ext>
                </a:extLst>
              </p:cNvPr>
              <p:cNvSpPr/>
              <p:nvPr/>
            </p:nvSpPr>
            <p:spPr>
              <a:xfrm>
                <a:off x="8172400" y="6410506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FE97E72C-0FF8-9165-BD0F-DDCAE68553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2400" y="6410506"/>
                <a:ext cx="324733" cy="246221"/>
              </a:xfrm>
              <a:prstGeom prst="rect">
                <a:avLst/>
              </a:prstGeom>
              <a:blipFill>
                <a:blip r:embed="rId8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http://static.squidoo.com/resize/squidoo_images/-1/draft_lens1898511module8670655photo_EnergizerBunny.jpg1205357114">
            <a:extLst>
              <a:ext uri="{FF2B5EF4-FFF2-40B4-BE49-F238E27FC236}">
                <a16:creationId xmlns:a16="http://schemas.microsoft.com/office/drawing/2014/main" id="{BECFC0B3-A29F-0383-E516-1B87D33FB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2367" r="8855" b="6656"/>
          <a:stretch>
            <a:fillRect/>
          </a:stretch>
        </p:blipFill>
        <p:spPr bwMode="auto">
          <a:xfrm>
            <a:off x="1754187" y="3232151"/>
            <a:ext cx="10668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8FAB9E-6D73-3AD4-5F1C-AE23E38D2814}"/>
              </a:ext>
            </a:extLst>
          </p:cNvPr>
          <p:cNvSpPr txBox="1"/>
          <p:nvPr/>
        </p:nvSpPr>
        <p:spPr bwMode="auto">
          <a:xfrm>
            <a:off x="468312" y="4681007"/>
            <a:ext cx="50405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此電子靜不下來，但在節點卻永遠找不到它！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44F0FC71-7DDE-6184-EFC4-D3E5E17FA340}"/>
                  </a:ext>
                </a:extLst>
              </p:cNvPr>
              <p:cNvSpPr txBox="1"/>
              <p:nvPr/>
            </p:nvSpPr>
            <p:spPr bwMode="auto">
              <a:xfrm>
                <a:off x="497829" y="2122690"/>
                <a:ext cx="2178289" cy="56669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=0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44F0FC71-7DDE-6184-EFC4-D3E5E17FA3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7829" y="2122690"/>
                <a:ext cx="2178289" cy="566694"/>
              </a:xfrm>
              <a:prstGeom prst="rect">
                <a:avLst/>
              </a:prstGeom>
              <a:blipFill>
                <a:blip r:embed="rId10"/>
                <a:stretch>
                  <a:fillRect b="-22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86602514-C2F6-730E-803A-9151D73CFF19}"/>
              </a:ext>
            </a:extLst>
          </p:cNvPr>
          <p:cNvSpPr txBox="1"/>
          <p:nvPr/>
        </p:nvSpPr>
        <p:spPr bwMode="auto">
          <a:xfrm>
            <a:off x="2820987" y="2221371"/>
            <a:ext cx="17294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稱為節點。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EA46B6-F123-3C03-1190-CBFFC60246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88968" y="120550"/>
            <a:ext cx="2559757" cy="31116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7" grpId="0"/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85041C6-6379-7562-74B1-4539F0E957EA}"/>
                  </a:ext>
                </a:extLst>
              </p:cNvPr>
              <p:cNvSpPr txBox="1"/>
              <p:nvPr/>
            </p:nvSpPr>
            <p:spPr bwMode="auto">
              <a:xfrm>
                <a:off x="969125" y="1675080"/>
                <a:ext cx="1052339" cy="56489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85041C6-6379-7562-74B1-4539F0E957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9125" y="1675080"/>
                <a:ext cx="1052339" cy="564898"/>
              </a:xfrm>
              <a:prstGeom prst="rect">
                <a:avLst/>
              </a:prstGeom>
              <a:blipFill>
                <a:blip r:embed="rId2"/>
                <a:stretch>
                  <a:fillRect b="-4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7466B12-EDF9-B8A1-FC7C-64DFA951E212}"/>
                  </a:ext>
                </a:extLst>
              </p:cNvPr>
              <p:cNvSpPr txBox="1"/>
              <p:nvPr/>
            </p:nvSpPr>
            <p:spPr bwMode="auto">
              <a:xfrm>
                <a:off x="969125" y="5613279"/>
                <a:ext cx="1052339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7466B12-EDF9-B8A1-FC7C-64DFA951E2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9125" y="5613279"/>
                <a:ext cx="1052339" cy="369332"/>
              </a:xfrm>
              <a:prstGeom prst="rect">
                <a:avLst/>
              </a:prstGeom>
              <a:blipFill>
                <a:blip r:embed="rId3"/>
                <a:stretch>
                  <a:fillRect b="-1379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1D8BE8E-5973-C1F0-FA41-1D534333E06B}"/>
                  </a:ext>
                </a:extLst>
              </p:cNvPr>
              <p:cNvSpPr txBox="1"/>
              <p:nvPr/>
            </p:nvSpPr>
            <p:spPr bwMode="auto">
              <a:xfrm>
                <a:off x="2480586" y="1767378"/>
                <a:ext cx="1875390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sz="1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=?</m:t>
                    </m:r>
                  </m:oMath>
                </a14:m>
                <a:r>
                  <a:rPr lang="en-US" dirty="0"/>
                  <a:t> 習題！</a:t>
                </a:r>
                <a:endParaRPr lang="en-TW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1D8BE8E-5973-C1F0-FA41-1D534333E0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80586" y="1767378"/>
                <a:ext cx="1875390" cy="369332"/>
              </a:xfrm>
              <a:prstGeom prst="rect">
                <a:avLst/>
              </a:prstGeom>
              <a:blipFill>
                <a:blip r:embed="rId4"/>
                <a:stretch>
                  <a:fillRect t="-1000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89E0F76A-9E06-DEF5-87A0-3D28D8340A2B}"/>
              </a:ext>
            </a:extLst>
          </p:cNvPr>
          <p:cNvSpPr txBox="1"/>
          <p:nvPr/>
        </p:nvSpPr>
        <p:spPr bwMode="auto">
          <a:xfrm>
            <a:off x="903553" y="883850"/>
            <a:ext cx="49171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我們很容易就計算這些定態解的各個期望值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9451B6-D402-8B46-847B-F1798BDA3F1A}"/>
              </a:ext>
            </a:extLst>
          </p:cNvPr>
          <p:cNvSpPr txBox="1"/>
          <p:nvPr/>
        </p:nvSpPr>
        <p:spPr bwMode="auto">
          <a:xfrm>
            <a:off x="903553" y="1253182"/>
            <a:ext cx="21538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因為對稱的關係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3">
                <a:extLst>
                  <a:ext uri="{FF2B5EF4-FFF2-40B4-BE49-F238E27FC236}">
                    <a16:creationId xmlns:a16="http://schemas.microsoft.com/office/drawing/2014/main" id="{5035239A-4F6F-D53E-2E81-731B10F91434}"/>
                  </a:ext>
                </a:extLst>
              </p:cNvPr>
              <p:cNvSpPr txBox="1"/>
              <p:nvPr/>
            </p:nvSpPr>
            <p:spPr bwMode="auto">
              <a:xfrm>
                <a:off x="969125" y="3079666"/>
                <a:ext cx="3960440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m:rPr>
                          <m:sty m:val="p"/>
                        </m:rPr>
                        <a:rPr lang="el-GR" altLang="zh-TW" sz="1800" i="1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2" name="文字方塊 13">
                <a:extLst>
                  <a:ext uri="{FF2B5EF4-FFF2-40B4-BE49-F238E27FC236}">
                    <a16:creationId xmlns:a16="http://schemas.microsoft.com/office/drawing/2014/main" id="{5035239A-4F6F-D53E-2E81-731B10F914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9125" y="3079666"/>
                <a:ext cx="3960440" cy="901914"/>
              </a:xfrm>
              <a:prstGeom prst="rect">
                <a:avLst/>
              </a:prstGeom>
              <a:blipFill>
                <a:blip r:embed="rId5"/>
                <a:stretch>
                  <a:fillRect l="-2875" t="-111111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3">
                <a:extLst>
                  <a:ext uri="{FF2B5EF4-FFF2-40B4-BE49-F238E27FC236}">
                    <a16:creationId xmlns:a16="http://schemas.microsoft.com/office/drawing/2014/main" id="{490AD17E-8C50-0F07-94BA-3A50CCF88697}"/>
                  </a:ext>
                </a:extLst>
              </p:cNvPr>
              <p:cNvSpPr txBox="1"/>
              <p:nvPr/>
            </p:nvSpPr>
            <p:spPr bwMode="auto">
              <a:xfrm>
                <a:off x="971600" y="4077072"/>
                <a:ext cx="5123804" cy="142866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0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3" name="文字方塊 13">
                <a:extLst>
                  <a:ext uri="{FF2B5EF4-FFF2-40B4-BE49-F238E27FC236}">
                    <a16:creationId xmlns:a16="http://schemas.microsoft.com/office/drawing/2014/main" id="{490AD17E-8C50-0F07-94BA-3A50CCF886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4077072"/>
                <a:ext cx="5123804" cy="1428661"/>
              </a:xfrm>
              <a:prstGeom prst="rect">
                <a:avLst/>
              </a:prstGeom>
              <a:blipFill>
                <a:blip r:embed="rId6"/>
                <a:stretch>
                  <a:fillRect l="-1235" t="-70796" b="-7256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12" descr="D:\Dropbox\Documents\課程\YoungTextBook\Images\Chapter40\A_Images\A_Figures_and_Photos\40_12_FigureB.jpg">
            <a:extLst>
              <a:ext uri="{FF2B5EF4-FFF2-40B4-BE49-F238E27FC236}">
                <a16:creationId xmlns:a16="http://schemas.microsoft.com/office/drawing/2014/main" id="{F47B39E7-A12B-A018-67EB-6A1270184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>
            <a:fillRect/>
          </a:stretch>
        </p:blipFill>
        <p:spPr bwMode="auto">
          <a:xfrm>
            <a:off x="5606388" y="571113"/>
            <a:ext cx="3530183" cy="3337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25">
                <a:extLst>
                  <a:ext uri="{FF2B5EF4-FFF2-40B4-BE49-F238E27FC236}">
                    <a16:creationId xmlns:a16="http://schemas.microsoft.com/office/drawing/2014/main" id="{24D65481-3535-5887-6EF8-C1C2FBDC7131}"/>
                  </a:ext>
                </a:extLst>
              </p:cNvPr>
              <p:cNvSpPr/>
              <p:nvPr/>
            </p:nvSpPr>
            <p:spPr>
              <a:xfrm>
                <a:off x="8460246" y="3650261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10" name="矩形 25">
                <a:extLst>
                  <a:ext uri="{FF2B5EF4-FFF2-40B4-BE49-F238E27FC236}">
                    <a16:creationId xmlns:a16="http://schemas.microsoft.com/office/drawing/2014/main" id="{24D65481-3535-5887-6EF8-C1C2FBDC71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0246" y="3650261"/>
                <a:ext cx="324733" cy="246221"/>
              </a:xfrm>
              <a:prstGeom prst="rect">
                <a:avLst/>
              </a:prstGeom>
              <a:blipFill>
                <a:blip r:embed="rId8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438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1D8BE8E-5973-C1F0-FA41-1D534333E06B}"/>
                  </a:ext>
                </a:extLst>
              </p:cNvPr>
              <p:cNvSpPr txBox="1"/>
              <p:nvPr/>
            </p:nvSpPr>
            <p:spPr bwMode="auto">
              <a:xfrm>
                <a:off x="611560" y="686282"/>
                <a:ext cx="1080119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=?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1D8BE8E-5973-C1F0-FA41-1D534333E0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1560" y="686282"/>
                <a:ext cx="1080119" cy="369332"/>
              </a:xfrm>
              <a:prstGeom prst="rect">
                <a:avLst/>
              </a:prstGeom>
              <a:blipFill>
                <a:blip r:embed="rId2"/>
                <a:stretch>
                  <a:fillRect b="-1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3">
                <a:extLst>
                  <a:ext uri="{FF2B5EF4-FFF2-40B4-BE49-F238E27FC236}">
                    <a16:creationId xmlns:a16="http://schemas.microsoft.com/office/drawing/2014/main" id="{D721FCE8-22BA-C78C-A828-D70FDC096034}"/>
                  </a:ext>
                </a:extLst>
              </p:cNvPr>
              <p:cNvSpPr txBox="1"/>
              <p:nvPr/>
            </p:nvSpPr>
            <p:spPr bwMode="auto">
              <a:xfrm>
                <a:off x="624354" y="4622707"/>
                <a:ext cx="2808312" cy="61824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3" name="文字方塊 13">
                <a:extLst>
                  <a:ext uri="{FF2B5EF4-FFF2-40B4-BE49-F238E27FC236}">
                    <a16:creationId xmlns:a16="http://schemas.microsoft.com/office/drawing/2014/main" id="{D721FCE8-22BA-C78C-A828-D70FDC0960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4354" y="4622707"/>
                <a:ext cx="2808312" cy="618246"/>
              </a:xfrm>
              <a:prstGeom prst="rect">
                <a:avLst/>
              </a:prstGeom>
              <a:blipFill>
                <a:blip r:embed="rId3"/>
                <a:stretch>
                  <a:fillRect b="-2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3">
                <a:extLst>
                  <a:ext uri="{FF2B5EF4-FFF2-40B4-BE49-F238E27FC236}">
                    <a16:creationId xmlns:a16="http://schemas.microsoft.com/office/drawing/2014/main" id="{8AF2500B-0DD7-74A7-CB9C-B662BEA81A01}"/>
                  </a:ext>
                </a:extLst>
              </p:cNvPr>
              <p:cNvSpPr txBox="1"/>
              <p:nvPr/>
            </p:nvSpPr>
            <p:spPr bwMode="auto">
              <a:xfrm>
                <a:off x="611560" y="1358893"/>
                <a:ext cx="3960440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l-GR" altLang="zh-TW" sz="1800" i="1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8" name="文字方塊 13">
                <a:extLst>
                  <a:ext uri="{FF2B5EF4-FFF2-40B4-BE49-F238E27FC236}">
                    <a16:creationId xmlns:a16="http://schemas.microsoft.com/office/drawing/2014/main" id="{8AF2500B-0DD7-74A7-CB9C-B662BEA81A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1560" y="1358893"/>
                <a:ext cx="3960440" cy="901914"/>
              </a:xfrm>
              <a:prstGeom prst="rect">
                <a:avLst/>
              </a:prstGeom>
              <a:blipFill>
                <a:blip r:embed="rId4"/>
                <a:stretch>
                  <a:fillRect l="-2885" t="-111111" b="-16944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3">
                <a:extLst>
                  <a:ext uri="{FF2B5EF4-FFF2-40B4-BE49-F238E27FC236}">
                    <a16:creationId xmlns:a16="http://schemas.microsoft.com/office/drawing/2014/main" id="{09BDF1E3-CE85-FC7B-10DF-1DFFFF727306}"/>
                  </a:ext>
                </a:extLst>
              </p:cNvPr>
              <p:cNvSpPr txBox="1"/>
              <p:nvPr/>
            </p:nvSpPr>
            <p:spPr bwMode="auto">
              <a:xfrm>
                <a:off x="594820" y="2283951"/>
                <a:ext cx="6924642" cy="90454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sup>
                      </m:sSup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  <a:cs typeface="Times New Roman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𝑛</m:t>
                                          </m:r>
                                          <m:r>
                                            <a:rPr lang="zh-TW" altLang="en-US" i="1">
                                              <a:latin typeface="Cambria Math"/>
                                            </a:rPr>
                                            <m:t>𝜋</m:t>
                                          </m:r>
                                        </m:num>
                                        <m:den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den>
                                      </m:f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zh-TW" dirty="0"/>
              </a:p>
            </p:txBody>
          </p:sp>
        </mc:Choice>
        <mc:Fallback xmlns="">
          <p:sp>
            <p:nvSpPr>
              <p:cNvPr id="12" name="文字方塊 13">
                <a:extLst>
                  <a:ext uri="{FF2B5EF4-FFF2-40B4-BE49-F238E27FC236}">
                    <a16:creationId xmlns:a16="http://schemas.microsoft.com/office/drawing/2014/main" id="{09BDF1E3-CE85-FC7B-10DF-1DFFFF7273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4820" y="2283951"/>
                <a:ext cx="6924642" cy="904543"/>
              </a:xfrm>
              <a:prstGeom prst="rect">
                <a:avLst/>
              </a:prstGeom>
              <a:blipFill>
                <a:blip r:embed="rId5"/>
                <a:stretch>
                  <a:fillRect l="-2381" t="-111111" b="-16944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0">
                <a:extLst>
                  <a:ext uri="{FF2B5EF4-FFF2-40B4-BE49-F238E27FC236}">
                    <a16:creationId xmlns:a16="http://schemas.microsoft.com/office/drawing/2014/main" id="{D0FA9F3D-FC62-F04A-C826-BE76653F3363}"/>
                  </a:ext>
                </a:extLst>
              </p:cNvPr>
              <p:cNvSpPr txBox="1"/>
              <p:nvPr/>
            </p:nvSpPr>
            <p:spPr bwMode="auto">
              <a:xfrm>
                <a:off x="2387244" y="312468"/>
                <a:ext cx="2153218" cy="91069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</m:e>
                      </m:rad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0">
                <a:extLst>
                  <a:ext uri="{FF2B5EF4-FFF2-40B4-BE49-F238E27FC236}">
                    <a16:creationId xmlns:a16="http://schemas.microsoft.com/office/drawing/2014/main" id="{D0FA9F3D-FC62-F04A-C826-BE76653F33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87244" y="312468"/>
                <a:ext cx="2153218" cy="9106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B621A215-71E6-08D4-0EC4-546991CAC603}"/>
                  </a:ext>
                </a:extLst>
              </p:cNvPr>
              <p:cNvSpPr txBox="1"/>
              <p:nvPr/>
            </p:nvSpPr>
            <p:spPr bwMode="auto">
              <a:xfrm>
                <a:off x="594820" y="3259626"/>
                <a:ext cx="7047670" cy="93346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1−</m:t>
                              </m:r>
                              <m:func>
                                <m:func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CN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f>
                                        <m:f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𝑛</m:t>
                                          </m:r>
                                          <m:r>
                                            <a:rPr lang="zh-TW" altLang="en-US" i="1">
                                              <a:latin typeface="Cambria Math"/>
                                            </a:rPr>
                                            <m:t>𝜋</m:t>
                                          </m:r>
                                        </m:num>
                                        <m:den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den>
                                      </m:f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func>
                            </m:num>
                            <m:den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B621A215-71E6-08D4-0EC4-546991CAC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4820" y="3259626"/>
                <a:ext cx="7047670" cy="933461"/>
              </a:xfrm>
              <a:prstGeom prst="rect">
                <a:avLst/>
              </a:prstGeom>
              <a:blipFill>
                <a:blip r:embed="rId7"/>
                <a:stretch>
                  <a:fillRect t="-102667" b="-162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B74D741-697E-CA69-8FB3-6F8E944B739D}"/>
                  </a:ext>
                </a:extLst>
              </p:cNvPr>
              <p:cNvSpPr txBox="1"/>
              <p:nvPr/>
            </p:nvSpPr>
            <p:spPr bwMode="auto">
              <a:xfrm>
                <a:off x="594820" y="5678810"/>
                <a:ext cx="3552974" cy="62138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CN" i="1">
                              <a:latin typeface="Cambria Math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B74D741-697E-CA69-8FB3-6F8E944B73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4820" y="5678810"/>
                <a:ext cx="3552974" cy="621389"/>
              </a:xfrm>
              <a:prstGeom prst="rect">
                <a:avLst/>
              </a:prstGeom>
              <a:blipFill>
                <a:blip r:embed="rId8"/>
                <a:stretch>
                  <a:fillRect b="-204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301169D6-E3AC-6084-F749-479D03BF087E}"/>
              </a:ext>
            </a:extLst>
          </p:cNvPr>
          <p:cNvSpPr txBox="1"/>
          <p:nvPr/>
        </p:nvSpPr>
        <p:spPr bwMode="auto">
          <a:xfrm>
            <a:off x="570062" y="4264219"/>
            <a:ext cx="36215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我們得到動量測量的不準度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5">
                <a:extLst>
                  <a:ext uri="{FF2B5EF4-FFF2-40B4-BE49-F238E27FC236}">
                    <a16:creationId xmlns:a16="http://schemas.microsoft.com/office/drawing/2014/main" id="{D6AF86DA-1895-723C-79C3-D8A5328F16C3}"/>
                  </a:ext>
                </a:extLst>
              </p:cNvPr>
              <p:cNvSpPr txBox="1"/>
              <p:nvPr/>
            </p:nvSpPr>
            <p:spPr>
              <a:xfrm>
                <a:off x="5670283" y="4895607"/>
                <a:ext cx="1972207" cy="72032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/>
                            </a:rPr>
                            <m:t>𝑛</m:t>
                          </m:r>
                        </m:e>
                        <m:sup>
                          <m:r>
                            <a:rPr lang="en-US" altLang="zh-CN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8" name="文字方塊 15">
                <a:extLst>
                  <a:ext uri="{FF2B5EF4-FFF2-40B4-BE49-F238E27FC236}">
                    <a16:creationId xmlns:a16="http://schemas.microsoft.com/office/drawing/2014/main" id="{D6AF86DA-1895-723C-79C3-D8A5328F16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0283" y="4895607"/>
                <a:ext cx="1972207" cy="72032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8ACF7F5-E7EB-C29E-65FF-DCACAF310455}"/>
                  </a:ext>
                </a:extLst>
              </p:cNvPr>
              <p:cNvSpPr txBox="1"/>
              <p:nvPr/>
            </p:nvSpPr>
            <p:spPr bwMode="auto">
              <a:xfrm>
                <a:off x="594820" y="5268812"/>
                <a:ext cx="512292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而且得到動量平方的期望值就是能量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CN" i="1"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8ACF7F5-E7EB-C29E-65FF-DCACAF3104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4820" y="5268812"/>
                <a:ext cx="5122925" cy="369332"/>
              </a:xfrm>
              <a:prstGeom prst="rect">
                <a:avLst/>
              </a:prstGeom>
              <a:blipFill>
                <a:blip r:embed="rId10"/>
                <a:stretch>
                  <a:fillRect l="-1238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35E55EB7-1F5E-B360-BADA-893824C03772}"/>
              </a:ext>
            </a:extLst>
          </p:cNvPr>
          <p:cNvSpPr txBox="1"/>
          <p:nvPr/>
        </p:nvSpPr>
        <p:spPr bwMode="auto">
          <a:xfrm>
            <a:off x="4191658" y="5813161"/>
            <a:ext cx="18925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這應該表示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A52C5AE-90A7-FE55-8AEB-372712AAA33C}"/>
                  </a:ext>
                </a:extLst>
              </p:cNvPr>
              <p:cNvSpPr txBox="1"/>
              <p:nvPr/>
            </p:nvSpPr>
            <p:spPr bwMode="auto">
              <a:xfrm>
                <a:off x="5670283" y="5678810"/>
                <a:ext cx="1950036" cy="796628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CN" i="1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A52C5AE-90A7-FE55-8AEB-372712AAA3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70283" y="5678810"/>
                <a:ext cx="1950036" cy="79662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8B6476D-A690-013C-F1CF-4F7278DD409F}"/>
                  </a:ext>
                </a:extLst>
              </p:cNvPr>
              <p:cNvSpPr txBox="1"/>
              <p:nvPr/>
            </p:nvSpPr>
            <p:spPr bwMode="auto">
              <a:xfrm>
                <a:off x="570062" y="6349931"/>
                <a:ext cx="7430520" cy="376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CN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 err="1"/>
                  <a:t>就是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acc>
                  </m:oMath>
                </a14:m>
                <a:r>
                  <a:rPr lang="en-US" dirty="0" err="1"/>
                  <a:t>的期望值！這進一步驗證了期望值計算的方法是正確的</a:t>
                </a:r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8B6476D-A690-013C-F1CF-4F7278DD40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0062" y="6349931"/>
                <a:ext cx="7430520" cy="376770"/>
              </a:xfrm>
              <a:prstGeom prst="rect">
                <a:avLst/>
              </a:prstGeom>
              <a:blipFill>
                <a:blip r:embed="rId12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905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2" grpId="0" animBg="1"/>
      <p:bldP spid="14" grpId="0" animBg="1"/>
      <p:bldP spid="16" grpId="0" animBg="1"/>
      <p:bldP spid="17" grpId="0"/>
      <p:bldP spid="18" grpId="0" animBg="1"/>
      <p:bldP spid="19" grpId="0"/>
      <p:bldP spid="20" grpId="0"/>
      <p:bldP spid="22" grpId="0" animBg="1"/>
      <p:bldP spid="2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96E1379-76B0-6E49-40EC-52B7CB647D2F}"/>
              </a:ext>
            </a:extLst>
          </p:cNvPr>
          <p:cNvSpPr txBox="1"/>
          <p:nvPr/>
        </p:nvSpPr>
        <p:spPr bwMode="auto">
          <a:xfrm>
            <a:off x="913635" y="347257"/>
            <a:ext cx="77566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位能下薛丁格方程式的普遍解法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0">
                <a:extLst>
                  <a:ext uri="{FF2B5EF4-FFF2-40B4-BE49-F238E27FC236}">
                    <a16:creationId xmlns:a16="http://schemas.microsoft.com/office/drawing/2014/main" id="{7F01A932-E0A7-28AD-2EC7-3052112D4C01}"/>
                  </a:ext>
                </a:extLst>
              </p:cNvPr>
              <p:cNvSpPr txBox="1"/>
              <p:nvPr/>
            </p:nvSpPr>
            <p:spPr bwMode="auto">
              <a:xfrm>
                <a:off x="925100" y="2182071"/>
                <a:ext cx="2481898" cy="84760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,0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10">
                <a:extLst>
                  <a:ext uri="{FF2B5EF4-FFF2-40B4-BE49-F238E27FC236}">
                    <a16:creationId xmlns:a16="http://schemas.microsoft.com/office/drawing/2014/main" id="{7F01A932-E0A7-28AD-2EC7-3052112D4C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5100" y="2182071"/>
                <a:ext cx="2481898" cy="847604"/>
              </a:xfrm>
              <a:prstGeom prst="rect">
                <a:avLst/>
              </a:prstGeom>
              <a:blipFill>
                <a:blip r:embed="rId2"/>
                <a:stretch>
                  <a:fillRect t="-98529" b="-1529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B1741AD-5465-DABF-BB46-8C29E677A5C0}"/>
                  </a:ext>
                </a:extLst>
              </p:cNvPr>
              <p:cNvSpPr txBox="1"/>
              <p:nvPr/>
            </p:nvSpPr>
            <p:spPr bwMode="auto">
              <a:xfrm>
                <a:off x="925100" y="1748872"/>
                <a:ext cx="69950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將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=0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時的波函數，即起始條件，對</a:t>
                </a:r>
                <a:r>
                  <a:rPr lang="en-US" dirty="0"/>
                  <a:t>定態解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展開如下：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B1741AD-5465-DABF-BB46-8C29E677A5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5100" y="1748872"/>
                <a:ext cx="6995050" cy="369332"/>
              </a:xfrm>
              <a:prstGeom prst="rect">
                <a:avLst/>
              </a:prstGeom>
              <a:blipFill>
                <a:blip r:embed="rId3"/>
                <a:stretch>
                  <a:fillRect l="-72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5AAB7A2-E640-55AD-7462-D3445EE39B16}"/>
                  </a:ext>
                </a:extLst>
              </p:cNvPr>
              <p:cNvSpPr txBox="1"/>
              <p:nvPr/>
            </p:nvSpPr>
            <p:spPr bwMode="auto">
              <a:xfrm>
                <a:off x="925100" y="3129095"/>
                <a:ext cx="484468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時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此狀態可以視為定態的如上疊加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5AAB7A2-E640-55AD-7462-D3445EE39B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5100" y="3129095"/>
                <a:ext cx="4844686" cy="369332"/>
              </a:xfrm>
              <a:prstGeom prst="rect">
                <a:avLst/>
              </a:prstGeom>
              <a:blipFill>
                <a:blip r:embed="rId4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F9E00A-A203-1211-9CA1-F9CF1902258E}"/>
                  </a:ext>
                </a:extLst>
              </p:cNvPr>
              <p:cNvSpPr txBox="1"/>
              <p:nvPr/>
            </p:nvSpPr>
            <p:spPr bwMode="auto">
              <a:xfrm>
                <a:off x="904374" y="3480644"/>
                <a:ext cx="8167772" cy="4807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而接下來定態隨時間的演化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zh-TW" altLang="en-US" dirty="0"/>
                  <a:t>就是在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dirty="0"/>
                  <a:t>上乘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</a:rPr>
                          <m:t>−</m:t>
                        </m:r>
                        <m:r>
                          <a:rPr lang="en-US" altLang="zh-TW" i="1">
                            <a:latin typeface="Cambria Math"/>
                          </a:rPr>
                          <m:t>𝑖</m:t>
                        </m:r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/>
                                  </a:rPr>
                                  <m:t>𝑛</m:t>
                                </m:r>
                              </m:sub>
                            </m:sSub>
                          </m:num>
                          <m:den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ℏ</m:t>
                            </m:r>
                          </m:den>
                        </m:f>
                        <m:r>
                          <a:rPr lang="en-US" altLang="zh-TW" i="1">
                            <a:latin typeface="Cambria Math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，這滿足位能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薛丁格方程式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F9E00A-A203-1211-9CA1-F9CF190225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4374" y="3480644"/>
                <a:ext cx="8167772" cy="480709"/>
              </a:xfrm>
              <a:prstGeom prst="rect">
                <a:avLst/>
              </a:prstGeom>
              <a:blipFill>
                <a:blip r:embed="rId5"/>
                <a:stretch>
                  <a:fillRect l="-621" b="-1842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F0D77920-31FA-1E4D-D238-74A48CF7ECCA}"/>
              </a:ext>
            </a:extLst>
          </p:cNvPr>
          <p:cNvSpPr txBox="1"/>
          <p:nvPr/>
        </p:nvSpPr>
        <p:spPr bwMode="auto">
          <a:xfrm>
            <a:off x="881958" y="4016959"/>
            <a:ext cx="70050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乘完之後依同樣方式疊加，整個波函數也就滿足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薛丁格方程式。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0">
                <a:extLst>
                  <a:ext uri="{FF2B5EF4-FFF2-40B4-BE49-F238E27FC236}">
                    <a16:creationId xmlns:a16="http://schemas.microsoft.com/office/drawing/2014/main" id="{065CBAA5-889B-2EE9-9363-883A40E5065D}"/>
                  </a:ext>
                </a:extLst>
              </p:cNvPr>
              <p:cNvSpPr txBox="1"/>
              <p:nvPr/>
            </p:nvSpPr>
            <p:spPr bwMode="auto">
              <a:xfrm>
                <a:off x="925100" y="4485664"/>
                <a:ext cx="3111814" cy="84760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𝑡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0">
                <a:extLst>
                  <a:ext uri="{FF2B5EF4-FFF2-40B4-BE49-F238E27FC236}">
                    <a16:creationId xmlns:a16="http://schemas.microsoft.com/office/drawing/2014/main" id="{065CBAA5-889B-2EE9-9363-883A40E506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5100" y="4485664"/>
                <a:ext cx="3111814" cy="847604"/>
              </a:xfrm>
              <a:prstGeom prst="rect">
                <a:avLst/>
              </a:prstGeom>
              <a:blipFill>
                <a:blip r:embed="rId6"/>
                <a:stretch>
                  <a:fillRect t="-100000" b="-1529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A1D820FC-26FF-9C52-66A7-7B5887F171E6}"/>
              </a:ext>
            </a:extLst>
          </p:cNvPr>
          <p:cNvSpPr txBox="1"/>
          <p:nvPr/>
        </p:nvSpPr>
        <p:spPr bwMode="auto">
          <a:xfrm>
            <a:off x="881958" y="5931354"/>
            <a:ext cx="72937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這個程序原則上適用於任何位能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08A14B-D584-0E85-F9B0-575791067349}"/>
              </a:ext>
            </a:extLst>
          </p:cNvPr>
          <p:cNvSpPr txBox="1"/>
          <p:nvPr/>
        </p:nvSpPr>
        <p:spPr bwMode="auto">
          <a:xfrm>
            <a:off x="869550" y="5455228"/>
            <a:ext cx="77666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我們已經在自由薛丁格方程式用了這樣的策略！當時的正弦波就是定態。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2CCD9C-AD82-9D27-206F-5F04E055F04E}"/>
              </a:ext>
            </a:extLst>
          </p:cNvPr>
          <p:cNvSpPr txBox="1"/>
          <p:nvPr/>
        </p:nvSpPr>
        <p:spPr bwMode="auto">
          <a:xfrm>
            <a:off x="904374" y="771979"/>
            <a:ext cx="54678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首先， 位能下薛丁格方程式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會有一系列的定態解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2">
                <a:extLst>
                  <a:ext uri="{FF2B5EF4-FFF2-40B4-BE49-F238E27FC236}">
                    <a16:creationId xmlns:a16="http://schemas.microsoft.com/office/drawing/2014/main" id="{57895AB8-69E2-1A4B-6404-C6A00693BCEF}"/>
                  </a:ext>
                </a:extLst>
              </p:cNvPr>
              <p:cNvSpPr txBox="1"/>
              <p:nvPr/>
            </p:nvSpPr>
            <p:spPr bwMode="auto">
              <a:xfrm>
                <a:off x="925100" y="1163221"/>
                <a:ext cx="2688685" cy="49847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𝑛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12">
                <a:extLst>
                  <a:ext uri="{FF2B5EF4-FFF2-40B4-BE49-F238E27FC236}">
                    <a16:creationId xmlns:a16="http://schemas.microsoft.com/office/drawing/2014/main" id="{57895AB8-69E2-1A4B-6404-C6A00693BC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5100" y="1163221"/>
                <a:ext cx="2688685" cy="49847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2953E8A3-D5C6-875C-9B84-F666F3179163}"/>
              </a:ext>
            </a:extLst>
          </p:cNvPr>
          <p:cNvSpPr txBox="1"/>
          <p:nvPr/>
        </p:nvSpPr>
        <p:spPr bwMode="auto">
          <a:xfrm>
            <a:off x="3613785" y="1268760"/>
            <a:ext cx="47746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定態解就是時間部分與空間可以分離的解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12C560-ED8D-67C9-C13A-87583400E50D}"/>
              </a:ext>
            </a:extLst>
          </p:cNvPr>
          <p:cNvSpPr/>
          <p:nvPr/>
        </p:nvSpPr>
        <p:spPr>
          <a:xfrm>
            <a:off x="467544" y="1638092"/>
            <a:ext cx="8064896" cy="14910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B8C245-7915-C8A9-670B-AD0824C2895B}"/>
              </a:ext>
            </a:extLst>
          </p:cNvPr>
          <p:cNvSpPr txBox="1"/>
          <p:nvPr/>
        </p:nvSpPr>
        <p:spPr bwMode="auto">
          <a:xfrm>
            <a:off x="5699145" y="2377470"/>
            <a:ext cx="22585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這就是傅立葉分析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0">
                <a:extLst>
                  <a:ext uri="{FF2B5EF4-FFF2-40B4-BE49-F238E27FC236}">
                    <a16:creationId xmlns:a16="http://schemas.microsoft.com/office/drawing/2014/main" id="{FB7B5792-D327-BE74-3807-716C698E4735}"/>
                  </a:ext>
                </a:extLst>
              </p:cNvPr>
              <p:cNvSpPr txBox="1"/>
              <p:nvPr/>
            </p:nvSpPr>
            <p:spPr bwMode="auto">
              <a:xfrm>
                <a:off x="3638287" y="2332576"/>
                <a:ext cx="2012409" cy="58214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𝐶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0">
                <a:extLst>
                  <a:ext uri="{FF2B5EF4-FFF2-40B4-BE49-F238E27FC236}">
                    <a16:creationId xmlns:a16="http://schemas.microsoft.com/office/drawing/2014/main" id="{FB7B5792-D327-BE74-3807-716C698E4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38287" y="2332576"/>
                <a:ext cx="2012409" cy="58214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250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6BC76E-AA94-A150-93BC-B89F9DA7F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t with vegetables coming out of it&#10;&#10;Description automatically generated">
            <a:extLst>
              <a:ext uri="{FF2B5EF4-FFF2-40B4-BE49-F238E27FC236}">
                <a16:creationId xmlns:a16="http://schemas.microsoft.com/office/drawing/2014/main" id="{BE7C28AF-C718-42B4-AE3C-25C268C02B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62"/>
          <a:stretch/>
        </p:blipFill>
        <p:spPr>
          <a:xfrm>
            <a:off x="395536" y="2175110"/>
            <a:ext cx="2410925" cy="2262002"/>
          </a:xfrm>
          <a:prstGeom prst="rect">
            <a:avLst/>
          </a:prstGeom>
        </p:spPr>
      </p:pic>
      <p:pic>
        <p:nvPicPr>
          <p:cNvPr id="4" name="Picture 3" descr="A pot with vegetables coming out of it&#10;&#10;Description automatically generated">
            <a:extLst>
              <a:ext uri="{FF2B5EF4-FFF2-40B4-BE49-F238E27FC236}">
                <a16:creationId xmlns:a16="http://schemas.microsoft.com/office/drawing/2014/main" id="{DFDA3F7D-596D-405D-4694-4B40510C9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01" t="28886" r="31305" b="42229"/>
          <a:stretch/>
        </p:blipFill>
        <p:spPr>
          <a:xfrm>
            <a:off x="3577130" y="3487319"/>
            <a:ext cx="785491" cy="981864"/>
          </a:xfrm>
          <a:prstGeom prst="rect">
            <a:avLst/>
          </a:prstGeom>
        </p:spPr>
      </p:pic>
      <p:pic>
        <p:nvPicPr>
          <p:cNvPr id="5" name="Picture 4" descr="A pot with vegetables coming out of it&#10;&#10;Description automatically generated">
            <a:extLst>
              <a:ext uri="{FF2B5EF4-FFF2-40B4-BE49-F238E27FC236}">
                <a16:creationId xmlns:a16="http://schemas.microsoft.com/office/drawing/2014/main" id="{18BC06F6-C6AA-026E-25D3-764BE6CA49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08" t="28885" r="7411" b="54679"/>
          <a:stretch/>
        </p:blipFill>
        <p:spPr>
          <a:xfrm>
            <a:off x="3400408" y="2341438"/>
            <a:ext cx="1138937" cy="720080"/>
          </a:xfrm>
          <a:prstGeom prst="rect">
            <a:avLst/>
          </a:prstGeom>
        </p:spPr>
      </p:pic>
      <p:pic>
        <p:nvPicPr>
          <p:cNvPr id="6" name="Picture 5" descr="A pot with vegetables coming out of it&#10;&#10;Description automatically generated">
            <a:extLst>
              <a:ext uri="{FF2B5EF4-FFF2-40B4-BE49-F238E27FC236}">
                <a16:creationId xmlns:a16="http://schemas.microsoft.com/office/drawing/2014/main" id="{878F7348-7467-095B-33B0-193B72F086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77" t="7519" r="13130" b="66184"/>
          <a:stretch/>
        </p:blipFill>
        <p:spPr>
          <a:xfrm>
            <a:off x="3400408" y="718432"/>
            <a:ext cx="1008112" cy="11521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EC7BB7B-BFF4-FEC9-DED0-EA484EFB2D96}"/>
                  </a:ext>
                </a:extLst>
              </p:cNvPr>
              <p:cNvSpPr txBox="1"/>
              <p:nvPr/>
            </p:nvSpPr>
            <p:spPr bwMode="auto">
              <a:xfrm>
                <a:off x="2762518" y="3075036"/>
                <a:ext cx="61341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＝</m:t>
                      </m:r>
                    </m:oMath>
                  </m:oMathPara>
                </a14:m>
                <a:endParaRPr lang="en-US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EC7BB7B-BFF4-FEC9-DED0-EA484EFB2D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62518" y="3075036"/>
                <a:ext cx="61341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E2CBDCE-5538-3DC9-C384-254AE879425E}"/>
                  </a:ext>
                </a:extLst>
              </p:cNvPr>
              <p:cNvSpPr txBox="1"/>
              <p:nvPr/>
            </p:nvSpPr>
            <p:spPr bwMode="auto">
              <a:xfrm>
                <a:off x="3643319" y="1921333"/>
                <a:ext cx="61341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</m:oMath>
                  </m:oMathPara>
                </a14:m>
                <a:endParaRPr lang="en-US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E2CBDCE-5538-3DC9-C384-254AE87942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43319" y="1921333"/>
                <a:ext cx="613410" cy="369332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42E516E-970E-C57B-4375-8B096CD0FA5E}"/>
                  </a:ext>
                </a:extLst>
              </p:cNvPr>
              <p:cNvSpPr txBox="1"/>
              <p:nvPr/>
            </p:nvSpPr>
            <p:spPr bwMode="auto">
              <a:xfrm>
                <a:off x="3663170" y="3064764"/>
                <a:ext cx="61341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</m:oMath>
                  </m:oMathPara>
                </a14:m>
                <a:endParaRPr lang="en-US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42E516E-970E-C57B-4375-8B096CD0FA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63170" y="3064764"/>
                <a:ext cx="613410" cy="369332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1974785-5C56-B2B9-9DD4-962F16D2C64A}"/>
                  </a:ext>
                </a:extLst>
              </p:cNvPr>
              <p:cNvSpPr txBox="1"/>
              <p:nvPr/>
            </p:nvSpPr>
            <p:spPr bwMode="auto">
              <a:xfrm>
                <a:off x="3643319" y="5632014"/>
                <a:ext cx="613410" cy="7386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  <a:cs typeface="Times New Roman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⋮</m:t>
                      </m:r>
                    </m:oMath>
                  </m:oMathPara>
                </a14:m>
                <a:endParaRPr lang="en-US" sz="2400" b="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1974785-5C56-B2B9-9DD4-962F16D2C6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43319" y="5632014"/>
                <a:ext cx="613410" cy="738664"/>
              </a:xfrm>
              <a:prstGeom prst="rect">
                <a:avLst/>
              </a:prstGeom>
              <a:blipFill>
                <a:blip r:embed="rId6"/>
                <a:stretch>
                  <a:fillRect b="-339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A pot with vegetables coming out of it&#10;&#10;Description automatically generated">
            <a:extLst>
              <a:ext uri="{FF2B5EF4-FFF2-40B4-BE49-F238E27FC236}">
                <a16:creationId xmlns:a16="http://schemas.microsoft.com/office/drawing/2014/main" id="{C7438FA1-9771-EF64-9211-0C47B4B73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2" t="31001" r="54425" b="54556"/>
          <a:stretch/>
        </p:blipFill>
        <p:spPr>
          <a:xfrm>
            <a:off x="3664112" y="4855504"/>
            <a:ext cx="592617" cy="592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80EC20A-A2F5-FB51-17E9-718A85F63572}"/>
                  </a:ext>
                </a:extLst>
              </p:cNvPr>
              <p:cNvSpPr txBox="1"/>
              <p:nvPr/>
            </p:nvSpPr>
            <p:spPr bwMode="auto">
              <a:xfrm>
                <a:off x="3643319" y="4468410"/>
                <a:ext cx="61341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</m:oMath>
                  </m:oMathPara>
                </a14:m>
                <a:endParaRPr lang="en-US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80EC20A-A2F5-FB51-17E9-718A85F635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43319" y="4468410"/>
                <a:ext cx="613410" cy="369332"/>
              </a:xfrm>
              <a:prstGeom prst="rect">
                <a:avLst/>
              </a:prstGeom>
              <a:blipFill>
                <a:blip r:embed="rId7"/>
                <a:stretch>
                  <a:fillRect b="-645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A pot over a campfire&#10;&#10;Description automatically generated">
            <a:extLst>
              <a:ext uri="{FF2B5EF4-FFF2-40B4-BE49-F238E27FC236}">
                <a16:creationId xmlns:a16="http://schemas.microsoft.com/office/drawing/2014/main" id="{18E36646-098E-6D58-FADF-2B73B107A0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9"/>
          <a:stretch/>
        </p:blipFill>
        <p:spPr>
          <a:xfrm>
            <a:off x="4901468" y="3360768"/>
            <a:ext cx="1275657" cy="1330665"/>
          </a:xfrm>
          <a:prstGeom prst="rect">
            <a:avLst/>
          </a:prstGeom>
        </p:spPr>
      </p:pic>
      <p:sp>
        <p:nvSpPr>
          <p:cNvPr id="15" name="Right Arrow 14">
            <a:extLst>
              <a:ext uri="{FF2B5EF4-FFF2-40B4-BE49-F238E27FC236}">
                <a16:creationId xmlns:a16="http://schemas.microsoft.com/office/drawing/2014/main" id="{CDBDA2F5-BC58-A67A-CF99-370F8564D33A}"/>
              </a:ext>
            </a:extLst>
          </p:cNvPr>
          <p:cNvSpPr/>
          <p:nvPr/>
        </p:nvSpPr>
        <p:spPr>
          <a:xfrm>
            <a:off x="4969830" y="2878412"/>
            <a:ext cx="1224136" cy="393248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logo of a pot with a spoon and a ladle&#10;&#10;Description automatically generated">
            <a:extLst>
              <a:ext uri="{FF2B5EF4-FFF2-40B4-BE49-F238E27FC236}">
                <a16:creationId xmlns:a16="http://schemas.microsoft.com/office/drawing/2014/main" id="{6F5E55F2-802B-F0C4-9DD5-BC0437EF8A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0"/>
          <a:stretch/>
        </p:blipFill>
        <p:spPr>
          <a:xfrm>
            <a:off x="6528040" y="2176705"/>
            <a:ext cx="2230161" cy="25353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3716717-DF1D-7742-57D9-3D6238C2D4A9}"/>
              </a:ext>
            </a:extLst>
          </p:cNvPr>
          <p:cNvSpPr txBox="1"/>
          <p:nvPr/>
        </p:nvSpPr>
        <p:spPr bwMode="auto">
          <a:xfrm>
            <a:off x="4572000" y="1578153"/>
            <a:ext cx="22301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各個配料分離烹煮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7972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C96121-CBF6-ADB1-B297-135DC25BDB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per with equations and formulas&#10;&#10;Description automatically generated with medium confidence">
            <a:extLst>
              <a:ext uri="{FF2B5EF4-FFF2-40B4-BE49-F238E27FC236}">
                <a16:creationId xmlns:a16="http://schemas.microsoft.com/office/drawing/2014/main" id="{8E811577-979C-37EE-34E3-43F88E6AF1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1" r="4479"/>
          <a:stretch/>
        </p:blipFill>
        <p:spPr>
          <a:xfrm>
            <a:off x="1187624" y="764057"/>
            <a:ext cx="6374557" cy="6083430"/>
          </a:xfrm>
          <a:prstGeom prst="rect">
            <a:avLst/>
          </a:prstGeom>
        </p:spPr>
      </p:pic>
      <p:pic>
        <p:nvPicPr>
          <p:cNvPr id="4" name="Picture 3" descr="A yellow book with black text and symbols&#10;&#10;Description automatically generated">
            <a:extLst>
              <a:ext uri="{FF2B5EF4-FFF2-40B4-BE49-F238E27FC236}">
                <a16:creationId xmlns:a16="http://schemas.microsoft.com/office/drawing/2014/main" id="{80F2D4FE-81E1-4E8F-BE6A-B76DE8EBCC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556" y="3429000"/>
            <a:ext cx="1861298" cy="1926426"/>
          </a:xfrm>
          <a:prstGeom prst="rect">
            <a:avLst/>
          </a:prstGeom>
        </p:spPr>
      </p:pic>
      <p:pic>
        <p:nvPicPr>
          <p:cNvPr id="5" name="Picture 4" descr="A mathematical equation with numbers and symbols&#10;&#10;Description automatically generated">
            <a:extLst>
              <a:ext uri="{FF2B5EF4-FFF2-40B4-BE49-F238E27FC236}">
                <a16:creationId xmlns:a16="http://schemas.microsoft.com/office/drawing/2014/main" id="{6CD5BAA8-1A3D-8592-C8AA-5CC1991A2E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8" t="4355" r="11798"/>
          <a:stretch/>
        </p:blipFill>
        <p:spPr>
          <a:xfrm>
            <a:off x="4067944" y="42934"/>
            <a:ext cx="1440161" cy="6887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796DAC-A51A-69B1-6747-5D5D6A4219A0}"/>
              </a:ext>
            </a:extLst>
          </p:cNvPr>
          <p:cNvSpPr txBox="1"/>
          <p:nvPr/>
        </p:nvSpPr>
        <p:spPr bwMode="auto">
          <a:xfrm>
            <a:off x="1619672" y="260648"/>
            <a:ext cx="24482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Solving Wave Equation:</a:t>
            </a:r>
          </a:p>
        </p:txBody>
      </p:sp>
    </p:spTree>
    <p:extLst>
      <p:ext uri="{BB962C8B-B14F-4D97-AF65-F5344CB8AC3E}">
        <p14:creationId xmlns:p14="http://schemas.microsoft.com/office/powerpoint/2010/main" val="42495983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82CCA7-C058-B5EB-1979-422EC2ABF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th equations and formulas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1118FF97-C557-D655-2ED6-649CD43F2A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53" y="0"/>
            <a:ext cx="6905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993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t with vegetables coming out of it&#10;&#10;Description automatically generated">
            <a:extLst>
              <a:ext uri="{FF2B5EF4-FFF2-40B4-BE49-F238E27FC236}">
                <a16:creationId xmlns:a16="http://schemas.microsoft.com/office/drawing/2014/main" id="{0F3523B0-19E1-3ACD-DF26-C153A8C2C8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62"/>
          <a:stretch/>
        </p:blipFill>
        <p:spPr>
          <a:xfrm>
            <a:off x="395536" y="2175110"/>
            <a:ext cx="2410925" cy="2262002"/>
          </a:xfrm>
          <a:prstGeom prst="rect">
            <a:avLst/>
          </a:prstGeom>
        </p:spPr>
      </p:pic>
      <p:pic>
        <p:nvPicPr>
          <p:cNvPr id="4" name="Picture 3" descr="A pot with vegetables coming out of it&#10;&#10;Description automatically generated">
            <a:extLst>
              <a:ext uri="{FF2B5EF4-FFF2-40B4-BE49-F238E27FC236}">
                <a16:creationId xmlns:a16="http://schemas.microsoft.com/office/drawing/2014/main" id="{489F2EB4-8333-F883-8BAC-DFA0019746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01" t="28886" r="31305" b="42229"/>
          <a:stretch/>
        </p:blipFill>
        <p:spPr>
          <a:xfrm>
            <a:off x="3577130" y="3487319"/>
            <a:ext cx="785491" cy="981864"/>
          </a:xfrm>
          <a:prstGeom prst="rect">
            <a:avLst/>
          </a:prstGeom>
        </p:spPr>
      </p:pic>
      <p:pic>
        <p:nvPicPr>
          <p:cNvPr id="5" name="Picture 4" descr="A pot with vegetables coming out of it&#10;&#10;Description automatically generated">
            <a:extLst>
              <a:ext uri="{FF2B5EF4-FFF2-40B4-BE49-F238E27FC236}">
                <a16:creationId xmlns:a16="http://schemas.microsoft.com/office/drawing/2014/main" id="{D1751ACD-F6A2-0B15-3F0A-2D79CF2D0D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08" t="28885" r="7411" b="54679"/>
          <a:stretch/>
        </p:blipFill>
        <p:spPr>
          <a:xfrm>
            <a:off x="3400408" y="2341438"/>
            <a:ext cx="1138937" cy="720080"/>
          </a:xfrm>
          <a:prstGeom prst="rect">
            <a:avLst/>
          </a:prstGeom>
        </p:spPr>
      </p:pic>
      <p:pic>
        <p:nvPicPr>
          <p:cNvPr id="6" name="Picture 5" descr="A pot with vegetables coming out of it&#10;&#10;Description automatically generated">
            <a:extLst>
              <a:ext uri="{FF2B5EF4-FFF2-40B4-BE49-F238E27FC236}">
                <a16:creationId xmlns:a16="http://schemas.microsoft.com/office/drawing/2014/main" id="{302DF665-C862-0649-7B7F-D7F84EB284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77" t="7519" r="13130" b="66184"/>
          <a:stretch/>
        </p:blipFill>
        <p:spPr>
          <a:xfrm>
            <a:off x="3400408" y="718432"/>
            <a:ext cx="1008112" cy="11521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96476D8-6F48-7CB1-A7D5-AC0427C4DDE2}"/>
                  </a:ext>
                </a:extLst>
              </p:cNvPr>
              <p:cNvSpPr txBox="1"/>
              <p:nvPr/>
            </p:nvSpPr>
            <p:spPr bwMode="auto">
              <a:xfrm>
                <a:off x="2762518" y="3075036"/>
                <a:ext cx="61341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＝</m:t>
                      </m:r>
                    </m:oMath>
                  </m:oMathPara>
                </a14:m>
                <a:endParaRPr lang="en-US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96476D8-6F48-7CB1-A7D5-AC0427C4DD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62518" y="3075036"/>
                <a:ext cx="61341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11E8E9A-4275-2E33-D81D-F07A54996757}"/>
                  </a:ext>
                </a:extLst>
              </p:cNvPr>
              <p:cNvSpPr txBox="1"/>
              <p:nvPr/>
            </p:nvSpPr>
            <p:spPr bwMode="auto">
              <a:xfrm>
                <a:off x="3643319" y="1921333"/>
                <a:ext cx="61341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</m:oMath>
                  </m:oMathPara>
                </a14:m>
                <a:endParaRPr lang="en-US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11E8E9A-4275-2E33-D81D-F07A54996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43319" y="1921333"/>
                <a:ext cx="613410" cy="369332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790B87A-35F1-4CEE-9365-F7418430637B}"/>
                  </a:ext>
                </a:extLst>
              </p:cNvPr>
              <p:cNvSpPr txBox="1"/>
              <p:nvPr/>
            </p:nvSpPr>
            <p:spPr bwMode="auto">
              <a:xfrm>
                <a:off x="3663170" y="3064764"/>
                <a:ext cx="61341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</m:oMath>
                  </m:oMathPara>
                </a14:m>
                <a:endParaRPr lang="en-US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790B87A-35F1-4CEE-9365-F741843063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63170" y="3064764"/>
                <a:ext cx="613410" cy="369332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547D111-4675-C184-29E7-FE4EC4E060FB}"/>
                  </a:ext>
                </a:extLst>
              </p:cNvPr>
              <p:cNvSpPr txBox="1"/>
              <p:nvPr/>
            </p:nvSpPr>
            <p:spPr bwMode="auto">
              <a:xfrm>
                <a:off x="3643319" y="5632014"/>
                <a:ext cx="613410" cy="7386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  <a:cs typeface="Times New Roman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⋮</m:t>
                      </m:r>
                    </m:oMath>
                  </m:oMathPara>
                </a14:m>
                <a:endParaRPr lang="en-US" sz="2400" b="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547D111-4675-C184-29E7-FE4EC4E060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43319" y="5632014"/>
                <a:ext cx="613410" cy="738664"/>
              </a:xfrm>
              <a:prstGeom prst="rect">
                <a:avLst/>
              </a:prstGeom>
              <a:blipFill>
                <a:blip r:embed="rId6"/>
                <a:stretch>
                  <a:fillRect b="-339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A pot with vegetables coming out of it&#10;&#10;Description automatically generated">
            <a:extLst>
              <a:ext uri="{FF2B5EF4-FFF2-40B4-BE49-F238E27FC236}">
                <a16:creationId xmlns:a16="http://schemas.microsoft.com/office/drawing/2014/main" id="{62D3CA3B-0400-0792-378D-F8FB69A1EF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2" t="31001" r="54425" b="54556"/>
          <a:stretch/>
        </p:blipFill>
        <p:spPr>
          <a:xfrm>
            <a:off x="3664112" y="4855504"/>
            <a:ext cx="592617" cy="592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1C913D0-4525-B301-6A09-FE155CDBC5A9}"/>
                  </a:ext>
                </a:extLst>
              </p:cNvPr>
              <p:cNvSpPr txBox="1"/>
              <p:nvPr/>
            </p:nvSpPr>
            <p:spPr bwMode="auto">
              <a:xfrm>
                <a:off x="3643319" y="4468410"/>
                <a:ext cx="61341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</m:oMath>
                  </m:oMathPara>
                </a14:m>
                <a:endParaRPr lang="en-US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1C913D0-4525-B301-6A09-FE155CDBC5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43319" y="4468410"/>
                <a:ext cx="613410" cy="369332"/>
              </a:xfrm>
              <a:prstGeom prst="rect">
                <a:avLst/>
              </a:prstGeom>
              <a:blipFill>
                <a:blip r:embed="rId7"/>
                <a:stretch>
                  <a:fillRect b="-645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A pot over a campfire&#10;&#10;Description automatically generated">
            <a:extLst>
              <a:ext uri="{FF2B5EF4-FFF2-40B4-BE49-F238E27FC236}">
                <a16:creationId xmlns:a16="http://schemas.microsoft.com/office/drawing/2014/main" id="{6BD2F274-041D-DB14-B3C6-5180F255B2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9"/>
          <a:stretch/>
        </p:blipFill>
        <p:spPr>
          <a:xfrm>
            <a:off x="4901468" y="3360768"/>
            <a:ext cx="1275657" cy="1330665"/>
          </a:xfrm>
          <a:prstGeom prst="rect">
            <a:avLst/>
          </a:prstGeom>
        </p:spPr>
      </p:pic>
      <p:sp>
        <p:nvSpPr>
          <p:cNvPr id="15" name="Right Arrow 14">
            <a:extLst>
              <a:ext uri="{FF2B5EF4-FFF2-40B4-BE49-F238E27FC236}">
                <a16:creationId xmlns:a16="http://schemas.microsoft.com/office/drawing/2014/main" id="{AAC29862-607F-9486-ACC6-129233DCE0B6}"/>
              </a:ext>
            </a:extLst>
          </p:cNvPr>
          <p:cNvSpPr/>
          <p:nvPr/>
        </p:nvSpPr>
        <p:spPr>
          <a:xfrm>
            <a:off x="4969830" y="2878412"/>
            <a:ext cx="1224136" cy="393248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logo of a pot with a spoon and a ladle&#10;&#10;Description automatically generated">
            <a:extLst>
              <a:ext uri="{FF2B5EF4-FFF2-40B4-BE49-F238E27FC236}">
                <a16:creationId xmlns:a16="http://schemas.microsoft.com/office/drawing/2014/main" id="{C0BA6DBE-B13D-4990-78C3-CF5438E1C6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0"/>
          <a:stretch/>
        </p:blipFill>
        <p:spPr>
          <a:xfrm>
            <a:off x="6528040" y="2176705"/>
            <a:ext cx="2230161" cy="25353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2F5F60A-6318-764B-9324-9E30A949F254}"/>
              </a:ext>
            </a:extLst>
          </p:cNvPr>
          <p:cNvSpPr txBox="1"/>
          <p:nvPr/>
        </p:nvSpPr>
        <p:spPr bwMode="auto">
          <a:xfrm>
            <a:off x="4572000" y="1578153"/>
            <a:ext cx="22301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各個配料分離烹煮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8292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61686F-AC8C-DF79-6682-3D1D62706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th equations with black text&#10;&#10;Description automatically generated">
            <a:extLst>
              <a:ext uri="{FF2B5EF4-FFF2-40B4-BE49-F238E27FC236}">
                <a16:creationId xmlns:a16="http://schemas.microsoft.com/office/drawing/2014/main" id="{DC836619-2265-562D-12C6-A389BA6D1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8"/>
          <a:stretch/>
        </p:blipFill>
        <p:spPr>
          <a:xfrm>
            <a:off x="995301" y="70835"/>
            <a:ext cx="7153398" cy="2255031"/>
          </a:xfrm>
          <a:prstGeom prst="rect">
            <a:avLst/>
          </a:prstGeom>
        </p:spPr>
      </p:pic>
      <p:pic>
        <p:nvPicPr>
          <p:cNvPr id="7" name="Picture 6" descr="A math problem with a few equations&#10;&#10;Description automatically generated with medium confidence">
            <a:extLst>
              <a:ext uri="{FF2B5EF4-FFF2-40B4-BE49-F238E27FC236}">
                <a16:creationId xmlns:a16="http://schemas.microsoft.com/office/drawing/2014/main" id="{3242B366-3628-241E-1583-340D5D21C3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1"/>
          <a:stretch/>
        </p:blipFill>
        <p:spPr>
          <a:xfrm>
            <a:off x="995301" y="2528313"/>
            <a:ext cx="7153398" cy="432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1218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AA6B0E-AA48-7D6F-D50F-26ED44A70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th equations and formulas&#10;&#10;Description automatically generated">
            <a:extLst>
              <a:ext uri="{FF2B5EF4-FFF2-40B4-BE49-F238E27FC236}">
                <a16:creationId xmlns:a16="http://schemas.microsoft.com/office/drawing/2014/main" id="{D5B1F92A-7AE4-02A4-D814-C0C0101ED2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826"/>
            <a:ext cx="6264696" cy="1575022"/>
          </a:xfrm>
          <a:prstGeom prst="rect">
            <a:avLst/>
          </a:prstGeom>
        </p:spPr>
      </p:pic>
      <p:pic>
        <p:nvPicPr>
          <p:cNvPr id="5" name="Picture 4" descr="A math equations and formulas&#10;&#10;Description automatically generated with medium confidence">
            <a:extLst>
              <a:ext uri="{FF2B5EF4-FFF2-40B4-BE49-F238E27FC236}">
                <a16:creationId xmlns:a16="http://schemas.microsoft.com/office/drawing/2014/main" id="{18FB4728-0638-D6DA-3DE3-8DF4CEBB13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84" y="1576848"/>
            <a:ext cx="6274713" cy="5184614"/>
          </a:xfrm>
          <a:prstGeom prst="rect">
            <a:avLst/>
          </a:prstGeom>
        </p:spPr>
      </p:pic>
      <p:pic>
        <p:nvPicPr>
          <p:cNvPr id="7" name="Picture 6" descr="A math equation with a couple of numbers&#10;&#10;Description automatically generated with medium confidence">
            <a:extLst>
              <a:ext uri="{FF2B5EF4-FFF2-40B4-BE49-F238E27FC236}">
                <a16:creationId xmlns:a16="http://schemas.microsoft.com/office/drawing/2014/main" id="{F597729D-4905-8B32-DD12-710E45B5DF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20596" r="54412" b="13666"/>
          <a:stretch/>
        </p:blipFill>
        <p:spPr>
          <a:xfrm>
            <a:off x="971600" y="2303115"/>
            <a:ext cx="1906882" cy="492099"/>
          </a:xfrm>
          <a:prstGeom prst="rect">
            <a:avLst/>
          </a:prstGeom>
        </p:spPr>
      </p:pic>
      <p:pic>
        <p:nvPicPr>
          <p:cNvPr id="8" name="Picture 7" descr="A math equation with a couple of numbers&#10;&#10;Description automatically generated with medium confidence">
            <a:extLst>
              <a:ext uri="{FF2B5EF4-FFF2-40B4-BE49-F238E27FC236}">
                <a16:creationId xmlns:a16="http://schemas.microsoft.com/office/drawing/2014/main" id="{3986649B-2788-DD58-F39F-CD6DA4197A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59" t="18065" r="15230" b="7980"/>
          <a:stretch/>
        </p:blipFill>
        <p:spPr>
          <a:xfrm>
            <a:off x="1167262" y="4169395"/>
            <a:ext cx="1501282" cy="48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386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 bwMode="auto">
              <a:xfrm>
                <a:off x="948713" y="2947176"/>
                <a:ext cx="5237780" cy="51911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=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𝐴𝑒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𝑘𝑥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zh-CN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𝐴</m:t>
                          </m:r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𝑖𝑘𝑥</m:t>
                              </m:r>
                            </m:sup>
                          </m:sSup>
                        </m:e>
                      </m:d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zh-CN" altLang="en-US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𝜔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𝐴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𝑖𝑘𝑥</m:t>
                              </m:r>
                            </m:sup>
                          </m:sSup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8713" y="2947176"/>
                <a:ext cx="5237780" cy="51911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583" name="Rectangle 13"/>
          <p:cNvSpPr>
            <a:spLocks noChangeArrowheads="1"/>
          </p:cNvSpPr>
          <p:nvPr/>
        </p:nvSpPr>
        <p:spPr bwMode="auto">
          <a:xfrm>
            <a:off x="0" y="2076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584" name="Text Box 19"/>
              <p:cNvSpPr txBox="1">
                <a:spLocks noChangeArrowheads="1"/>
              </p:cNvSpPr>
              <p:nvPr/>
            </p:nvSpPr>
            <p:spPr bwMode="auto">
              <a:xfrm>
                <a:off x="759773" y="1363566"/>
                <a:ext cx="620851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>
                    <a:solidFill>
                      <a:srgbClr val="FF0000"/>
                    </a:solidFill>
                  </a:rPr>
                  <a:t>可以稱為固定能量解。</a:t>
                </a:r>
                <a:r>
                  <a:rPr lang="zh-TW" altLang="en-US" dirty="0">
                    <a:cs typeface="Times New Roman" pitchFamily="18" charset="0"/>
                  </a:rPr>
                  <a:t>能量為某特定數值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𝐸</m:t>
                    </m:r>
                  </m:oMath>
                </a14:m>
                <a:r>
                  <a:rPr lang="zh-TW" altLang="en-US" dirty="0">
                    <a:cs typeface="Times New Roman" pitchFamily="18" charset="0"/>
                  </a:rPr>
                  <a:t>！</a:t>
                </a:r>
                <a:endParaRPr lang="zh-TW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584" name="Text 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9773" y="1363566"/>
                <a:ext cx="6208510" cy="369332"/>
              </a:xfrm>
              <a:prstGeom prst="rect">
                <a:avLst/>
              </a:prstGeom>
              <a:blipFill>
                <a:blip r:embed="rId4"/>
                <a:stretch>
                  <a:fillRect l="-1022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419" name="文字方塊 11"/>
          <p:cNvSpPr txBox="1">
            <a:spLocks noChangeArrowheads="1"/>
          </p:cNvSpPr>
          <p:nvPr/>
        </p:nvSpPr>
        <p:spPr bwMode="auto">
          <a:xfrm>
            <a:off x="882779" y="2471315"/>
            <a:ext cx="48352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自由電子波顯然能量固定，以此為例：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>
                <a:spLocks noChangeArrowheads="1"/>
              </p:cNvSpPr>
              <p:nvPr/>
            </p:nvSpPr>
            <p:spPr bwMode="auto">
              <a:xfrm>
                <a:off x="882779" y="3613347"/>
                <a:ext cx="678556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cs typeface="Times New Roman" pitchFamily="18" charset="0"/>
                  </a:rPr>
                  <a:t>數值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𝐸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決定了與時間的關聯</a:t>
                </a:r>
                <a:r>
                  <a:rPr lang="zh-TW" altLang="en-US" i="1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而且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時間部分與空間部分可以分離</a:t>
                </a:r>
                <a:r>
                  <a:rPr lang="zh-TW" altLang="en-US" dirty="0"/>
                  <a:t>！</a:t>
                </a:r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2779" y="3613347"/>
                <a:ext cx="6785565" cy="369332"/>
              </a:xfrm>
              <a:prstGeom prst="rect">
                <a:avLst/>
              </a:prstGeom>
              <a:blipFill>
                <a:blip r:embed="rId5"/>
                <a:stretch>
                  <a:fillRect l="-748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590" name="文字方塊 23"/>
              <p:cNvSpPr txBox="1">
                <a:spLocks noChangeArrowheads="1"/>
              </p:cNvSpPr>
              <p:nvPr/>
            </p:nvSpPr>
            <p:spPr bwMode="auto">
              <a:xfrm>
                <a:off x="667746" y="2047191"/>
                <a:ext cx="491236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en-US" altLang="zh-TW" dirty="0">
                    <a:latin typeface="Times New Roman" pitchFamily="18" charset="0"/>
                    <a:cs typeface="Times New Roman" pitchFamily="18" charset="0"/>
                  </a:rPr>
                  <a:t>1. 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固定能量解波函數與數值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𝐸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的關係為何？</a:t>
                </a:r>
              </a:p>
            </p:txBody>
          </p:sp>
        </mc:Choice>
        <mc:Fallback xmlns="">
          <p:sp>
            <p:nvSpPr>
              <p:cNvPr id="24590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7746" y="2047191"/>
                <a:ext cx="4912366" cy="369332"/>
              </a:xfrm>
              <a:prstGeom prst="rect">
                <a:avLst/>
              </a:prstGeom>
              <a:blipFill>
                <a:blip r:embed="rId6"/>
                <a:stretch>
                  <a:fillRect l="-1031"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615" name="文字方塊 24"/>
          <p:cNvSpPr txBox="1">
            <a:spLocks noChangeArrowheads="1"/>
          </p:cNvSpPr>
          <p:nvPr/>
        </p:nvSpPr>
        <p:spPr bwMode="auto">
          <a:xfrm>
            <a:off x="859579" y="4072146"/>
            <a:ext cx="79623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讓我們大膽猜想所有固定能量解，</a:t>
            </a:r>
            <a:r>
              <a:rPr lang="zh-TW" altLang="en-US" dirty="0"/>
              <a:t>時間部分與空間部分都可以分離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 bwMode="auto">
              <a:xfrm>
                <a:off x="936305" y="5581328"/>
                <a:ext cx="2527423" cy="49686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sz="1800" i="1" smtClean="0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6305" y="5581328"/>
                <a:ext cx="2527423" cy="496867"/>
              </a:xfrm>
              <a:prstGeom prst="rect">
                <a:avLst/>
              </a:prstGeom>
              <a:blipFill>
                <a:blip r:embed="rId7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11">
            <a:extLst>
              <a:ext uri="{FF2B5EF4-FFF2-40B4-BE49-F238E27FC236}">
                <a16:creationId xmlns:a16="http://schemas.microsoft.com/office/drawing/2014/main" id="{030BE5F3-8918-DF4A-AD04-412518A6C6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773" y="977668"/>
            <a:ext cx="68514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獨立的微觀系統能量不變，因此一定處於能量固定的狀態！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4">
                <a:extLst>
                  <a:ext uri="{FF2B5EF4-FFF2-40B4-BE49-F238E27FC236}">
                    <a16:creationId xmlns:a16="http://schemas.microsoft.com/office/drawing/2014/main" id="{E51677BF-BB6D-1B56-A794-FCF57675F55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1090" y="5076668"/>
                <a:ext cx="7857277" cy="4807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可以證明，如此定義，時間的部分就</a:t>
                </a:r>
                <a:r>
                  <a:rPr lang="zh-TW" altLang="en-US" dirty="0"/>
                  <a:t>可以確定解出：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</a:rPr>
                          <m:t>−</m:t>
                        </m:r>
                        <m:r>
                          <a:rPr lang="en-US" altLang="zh-TW" i="1">
                            <a:latin typeface="Cambria Math"/>
                          </a:rPr>
                          <m:t>𝑖</m:t>
                        </m:r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i="1">
                                <a:latin typeface="Cambria Math"/>
                              </a:rPr>
                              <m:t>𝐸</m:t>
                            </m:r>
                          </m:num>
                          <m:den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ℏ</m:t>
                            </m:r>
                          </m:den>
                        </m:f>
                        <m:r>
                          <a:rPr lang="en-US" altLang="zh-TW" i="1">
                            <a:latin typeface="Cambria Math"/>
                          </a:rPr>
                          <m:t>𝑡</m:t>
                        </m:r>
                      </m:sup>
                    </m:sSup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4" name="文字方塊 24">
                <a:extLst>
                  <a:ext uri="{FF2B5EF4-FFF2-40B4-BE49-F238E27FC236}">
                    <a16:creationId xmlns:a16="http://schemas.microsoft.com/office/drawing/2014/main" id="{E51677BF-BB6D-1B56-A794-FCF57675F5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1090" y="5076668"/>
                <a:ext cx="7857277" cy="480709"/>
              </a:xfrm>
              <a:prstGeom prst="rect">
                <a:avLst/>
              </a:prstGeom>
              <a:blipFill>
                <a:blip r:embed="rId8"/>
                <a:stretch>
                  <a:fillRect l="-646" b="-1794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5">
                <a:extLst>
                  <a:ext uri="{FF2B5EF4-FFF2-40B4-BE49-F238E27FC236}">
                    <a16:creationId xmlns:a16="http://schemas.microsoft.com/office/drawing/2014/main" id="{22995D68-6316-881B-6A46-C5A60A7D6730}"/>
                  </a:ext>
                </a:extLst>
              </p:cNvPr>
              <p:cNvSpPr txBox="1"/>
              <p:nvPr/>
            </p:nvSpPr>
            <p:spPr bwMode="auto">
              <a:xfrm>
                <a:off x="948713" y="4496270"/>
                <a:ext cx="2343142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sz="1800" i="1" smtClean="0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5">
                <a:extLst>
                  <a:ext uri="{FF2B5EF4-FFF2-40B4-BE49-F238E27FC236}">
                    <a16:creationId xmlns:a16="http://schemas.microsoft.com/office/drawing/2014/main" id="{22995D68-6316-881B-6A46-C5A60A7D67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8713" y="4496270"/>
                <a:ext cx="2343142" cy="369332"/>
              </a:xfrm>
              <a:prstGeom prst="rect">
                <a:avLst/>
              </a:prstGeom>
              <a:blipFill>
                <a:blip r:embed="rId9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5318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419" grpId="0"/>
      <p:bldP spid="12" grpId="0"/>
      <p:bldP spid="25615" grpId="0"/>
      <p:bldP spid="16" grpId="0" animBg="1"/>
      <p:bldP spid="4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35F27E-DCD4-B6FB-0FAA-4D5809D1E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531439"/>
            <a:ext cx="2898566" cy="17578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794EF2-D61F-177F-37E2-BDD70DD2C6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060"/>
          <a:stretch/>
        </p:blipFill>
        <p:spPr>
          <a:xfrm>
            <a:off x="683568" y="2471687"/>
            <a:ext cx="7997711" cy="38548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5EF7EC-E84D-8494-EEAC-8CE8FF757635}"/>
              </a:ext>
            </a:extLst>
          </p:cNvPr>
          <p:cNvSpPr txBox="1"/>
          <p:nvPr/>
        </p:nvSpPr>
        <p:spPr bwMode="auto">
          <a:xfrm>
            <a:off x="4932458" y="1340768"/>
            <a:ext cx="25608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可以分離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separable</a:t>
            </a: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的解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96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per with equations and formulas&#10;&#10;Description automatically generated with medium confidence">
            <a:extLst>
              <a:ext uri="{FF2B5EF4-FFF2-40B4-BE49-F238E27FC236}">
                <a16:creationId xmlns:a16="http://schemas.microsoft.com/office/drawing/2014/main" id="{A067FA99-F46A-14CD-38AD-9934404B3F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1" r="4479"/>
          <a:stretch/>
        </p:blipFill>
        <p:spPr>
          <a:xfrm>
            <a:off x="1187624" y="764057"/>
            <a:ext cx="6374557" cy="6083430"/>
          </a:xfrm>
          <a:prstGeom prst="rect">
            <a:avLst/>
          </a:prstGeom>
        </p:spPr>
      </p:pic>
      <p:pic>
        <p:nvPicPr>
          <p:cNvPr id="4" name="Picture 3" descr="A yellow book with black text and symbols&#10;&#10;Description automatically generated">
            <a:extLst>
              <a:ext uri="{FF2B5EF4-FFF2-40B4-BE49-F238E27FC236}">
                <a16:creationId xmlns:a16="http://schemas.microsoft.com/office/drawing/2014/main" id="{6D8D3EE0-B19F-CCBF-63D1-073A98A957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556" y="3429000"/>
            <a:ext cx="1861298" cy="1926426"/>
          </a:xfrm>
          <a:prstGeom prst="rect">
            <a:avLst/>
          </a:prstGeom>
        </p:spPr>
      </p:pic>
      <p:pic>
        <p:nvPicPr>
          <p:cNvPr id="5" name="Picture 4" descr="A mathematical equation with numbers and symbols&#10;&#10;Description automatically generated">
            <a:extLst>
              <a:ext uri="{FF2B5EF4-FFF2-40B4-BE49-F238E27FC236}">
                <a16:creationId xmlns:a16="http://schemas.microsoft.com/office/drawing/2014/main" id="{F0700145-7E44-A283-92D8-257AC74775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8" t="4355" r="11798"/>
          <a:stretch/>
        </p:blipFill>
        <p:spPr>
          <a:xfrm>
            <a:off x="4067944" y="42934"/>
            <a:ext cx="1440161" cy="6887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112163-1992-E3B1-F79B-12AF0EF6EA2C}"/>
              </a:ext>
            </a:extLst>
          </p:cNvPr>
          <p:cNvSpPr txBox="1"/>
          <p:nvPr/>
        </p:nvSpPr>
        <p:spPr bwMode="auto">
          <a:xfrm>
            <a:off x="1619672" y="260648"/>
            <a:ext cx="24482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Solving Wave Equation:</a:t>
            </a:r>
          </a:p>
        </p:txBody>
      </p:sp>
    </p:spTree>
    <p:extLst>
      <p:ext uri="{BB962C8B-B14F-4D97-AF65-F5344CB8AC3E}">
        <p14:creationId xmlns:p14="http://schemas.microsoft.com/office/powerpoint/2010/main" val="3722801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2">
                <a:extLst>
                  <a:ext uri="{FF2B5EF4-FFF2-40B4-BE49-F238E27FC236}">
                    <a16:creationId xmlns:a16="http://schemas.microsoft.com/office/drawing/2014/main" id="{183DEFB2-7679-07CB-7627-B3F1788E8351}"/>
                  </a:ext>
                </a:extLst>
              </p:cNvPr>
              <p:cNvSpPr txBox="1"/>
              <p:nvPr/>
            </p:nvSpPr>
            <p:spPr bwMode="auto">
              <a:xfrm>
                <a:off x="3550981" y="6153530"/>
                <a:ext cx="1515608" cy="49686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12">
                <a:extLst>
                  <a:ext uri="{FF2B5EF4-FFF2-40B4-BE49-F238E27FC236}">
                    <a16:creationId xmlns:a16="http://schemas.microsoft.com/office/drawing/2014/main" id="{183DEFB2-7679-07CB-7627-B3F1788E83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50981" y="6153530"/>
                <a:ext cx="1515608" cy="496867"/>
              </a:xfrm>
              <a:prstGeom prst="rect">
                <a:avLst/>
              </a:prstGeom>
              <a:blipFill>
                <a:blip r:embed="rId2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5">
                <a:extLst>
                  <a:ext uri="{FF2B5EF4-FFF2-40B4-BE49-F238E27FC236}">
                    <a16:creationId xmlns:a16="http://schemas.microsoft.com/office/drawing/2014/main" id="{018C0E52-5932-6BB0-C93D-6C009A543E3F}"/>
                  </a:ext>
                </a:extLst>
              </p:cNvPr>
              <p:cNvSpPr txBox="1"/>
              <p:nvPr/>
            </p:nvSpPr>
            <p:spPr bwMode="auto">
              <a:xfrm>
                <a:off x="1015833" y="607260"/>
                <a:ext cx="2343142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sz="1800" i="1" smtClean="0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5">
                <a:extLst>
                  <a:ext uri="{FF2B5EF4-FFF2-40B4-BE49-F238E27FC236}">
                    <a16:creationId xmlns:a16="http://schemas.microsoft.com/office/drawing/2014/main" id="{018C0E52-5932-6BB0-C93D-6C009A543E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5833" y="607260"/>
                <a:ext cx="2343142" cy="369332"/>
              </a:xfrm>
              <a:prstGeom prst="rect">
                <a:avLst/>
              </a:prstGeom>
              <a:blipFill>
                <a:blip r:embed="rId3"/>
                <a:stretch>
                  <a:fillRect b="-172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4">
                <a:extLst>
                  <a:ext uri="{FF2B5EF4-FFF2-40B4-BE49-F238E27FC236}">
                    <a16:creationId xmlns:a16="http://schemas.microsoft.com/office/drawing/2014/main" id="{42F9EF10-8AB9-10D6-96F0-BD2D43A1565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07604" y="188640"/>
                <a:ext cx="712879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定態波函數，</a:t>
                </a:r>
                <a:r>
                  <a:rPr lang="zh-TW" altLang="en-US" dirty="0"/>
                  <a:t>時間部分與空間部分可以分離</a:t>
                </a:r>
                <a14:m>
                  <m:oMath xmlns:m="http://schemas.openxmlformats.org/officeDocument/2006/math">
                    <m:r>
                      <a:rPr lang="zh-TW" altLang="en-US" i="1" dirty="0">
                        <a:latin typeface="Cambria Math" panose="02040503050406030204" pitchFamily="18" charset="0"/>
                      </a:rPr>
                      <m:t>：</m:t>
                    </m:r>
                  </m:oMath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24">
                <a:extLst>
                  <a:ext uri="{FF2B5EF4-FFF2-40B4-BE49-F238E27FC236}">
                    <a16:creationId xmlns:a16="http://schemas.microsoft.com/office/drawing/2014/main" id="{42F9EF10-8AB9-10D6-96F0-BD2D43A156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7604" y="188640"/>
                <a:ext cx="7128791" cy="369332"/>
              </a:xfrm>
              <a:prstGeom prst="rect">
                <a:avLst/>
              </a:prstGeom>
              <a:blipFill>
                <a:blip r:embed="rId4"/>
                <a:stretch>
                  <a:fillRect l="-712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7">
                <a:extLst>
                  <a:ext uri="{FF2B5EF4-FFF2-40B4-BE49-F238E27FC236}">
                    <a16:creationId xmlns:a16="http://schemas.microsoft.com/office/drawing/2014/main" id="{50FE97BF-F9CC-9049-9E69-511A75273DAB}"/>
                  </a:ext>
                </a:extLst>
              </p:cNvPr>
              <p:cNvSpPr txBox="1"/>
              <p:nvPr/>
            </p:nvSpPr>
            <p:spPr bwMode="auto">
              <a:xfrm>
                <a:off x="1015833" y="1420874"/>
                <a:ext cx="3035318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m:rPr>
                          <m:sty m:val="p"/>
                        </m:rPr>
                        <a:rPr lang="el-GR" altLang="zh-TW" sz="1800" i="1">
                          <a:latin typeface="Cambria Math"/>
                          <a:ea typeface="Cambria Math"/>
                        </a:rPr>
                        <m:t>Ψ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17">
                <a:extLst>
                  <a:ext uri="{FF2B5EF4-FFF2-40B4-BE49-F238E27FC236}">
                    <a16:creationId xmlns:a16="http://schemas.microsoft.com/office/drawing/2014/main" id="{50FE97BF-F9CC-9049-9E69-511A75273D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5833" y="1420874"/>
                <a:ext cx="3035318" cy="648126"/>
              </a:xfrm>
              <a:prstGeom prst="rect">
                <a:avLst/>
              </a:prstGeom>
              <a:blipFill>
                <a:blip r:embed="rId5"/>
                <a:stretch>
                  <a:fillRect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2F182764-1A02-01FF-7F87-BC29063A7C7A}"/>
              </a:ext>
            </a:extLst>
          </p:cNvPr>
          <p:cNvSpPr txBox="1"/>
          <p:nvPr/>
        </p:nvSpPr>
        <p:spPr bwMode="auto">
          <a:xfrm>
            <a:off x="1007604" y="1009129"/>
            <a:ext cx="34701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代入薛丁格方程式：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7">
                <a:extLst>
                  <a:ext uri="{FF2B5EF4-FFF2-40B4-BE49-F238E27FC236}">
                    <a16:creationId xmlns:a16="http://schemas.microsoft.com/office/drawing/2014/main" id="{E8C721A5-BE99-6A4C-7081-E99B8E89AF78}"/>
                  </a:ext>
                </a:extLst>
              </p:cNvPr>
              <p:cNvSpPr txBox="1"/>
              <p:nvPr/>
            </p:nvSpPr>
            <p:spPr bwMode="auto">
              <a:xfrm>
                <a:off x="1021325" y="2424279"/>
                <a:ext cx="5363238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17">
                <a:extLst>
                  <a:ext uri="{FF2B5EF4-FFF2-40B4-BE49-F238E27FC236}">
                    <a16:creationId xmlns:a16="http://schemas.microsoft.com/office/drawing/2014/main" id="{E8C721A5-BE99-6A4C-7081-E99B8E89AF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1325" y="2424279"/>
                <a:ext cx="5363238" cy="648126"/>
              </a:xfrm>
              <a:prstGeom prst="rect">
                <a:avLst/>
              </a:prstGeom>
              <a:blipFill>
                <a:blip r:embed="rId6"/>
                <a:stretch>
                  <a:fillRect b="-58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83DCA21F-7078-0730-1B70-F3184B67A661}"/>
              </a:ext>
            </a:extLst>
          </p:cNvPr>
          <p:cNvSpPr txBox="1"/>
          <p:nvPr/>
        </p:nvSpPr>
        <p:spPr bwMode="auto">
          <a:xfrm>
            <a:off x="1021324" y="2081720"/>
            <a:ext cx="15121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得到：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7">
                <a:extLst>
                  <a:ext uri="{FF2B5EF4-FFF2-40B4-BE49-F238E27FC236}">
                    <a16:creationId xmlns:a16="http://schemas.microsoft.com/office/drawing/2014/main" id="{3467789E-8BFD-0DAB-CE14-B54E198BA2F9}"/>
                  </a:ext>
                </a:extLst>
              </p:cNvPr>
              <p:cNvSpPr txBox="1"/>
              <p:nvPr/>
            </p:nvSpPr>
            <p:spPr bwMode="auto">
              <a:xfrm>
                <a:off x="1032063" y="3476451"/>
                <a:ext cx="5196121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17">
                <a:extLst>
                  <a:ext uri="{FF2B5EF4-FFF2-40B4-BE49-F238E27FC236}">
                    <a16:creationId xmlns:a16="http://schemas.microsoft.com/office/drawing/2014/main" id="{3467789E-8BFD-0DAB-CE14-B54E198BA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2063" y="3476451"/>
                <a:ext cx="5196121" cy="717312"/>
              </a:xfrm>
              <a:prstGeom prst="rect">
                <a:avLst/>
              </a:prstGeom>
              <a:blipFill>
                <a:blip r:embed="rId7"/>
                <a:stretch>
                  <a:fillRect b="-34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FB70AF0-FB36-A7A7-687D-382D623FCE09}"/>
                  </a:ext>
                </a:extLst>
              </p:cNvPr>
              <p:cNvSpPr txBox="1"/>
              <p:nvPr/>
            </p:nvSpPr>
            <p:spPr bwMode="auto">
              <a:xfrm>
                <a:off x="1015833" y="3097194"/>
                <a:ext cx="327500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左右都除以</a:t>
                </a:r>
                <a:r>
                  <a:rPr lang="en-US" altLang="zh-TW" sz="1800" b="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US" altLang="zh-TW" i="1" smtClean="0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FB70AF0-FB36-A7A7-687D-382D623FCE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5833" y="3097194"/>
                <a:ext cx="3275006" cy="369332"/>
              </a:xfrm>
              <a:prstGeom prst="rect">
                <a:avLst/>
              </a:prstGeom>
              <a:blipFill>
                <a:blip r:embed="rId8"/>
                <a:stretch>
                  <a:fillRect l="-1938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7B88944-CBCB-2502-107B-BA8FEAACE423}"/>
                  </a:ext>
                </a:extLst>
              </p:cNvPr>
              <p:cNvSpPr txBox="1"/>
              <p:nvPr/>
            </p:nvSpPr>
            <p:spPr bwMode="auto">
              <a:xfrm>
                <a:off x="1015832" y="4226135"/>
                <a:ext cx="658050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現在左邊只與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有關，右邊只與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𝑡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有關，兩者是獨立變數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7B88944-CBCB-2502-107B-BA8FEAACE4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5832" y="4226135"/>
                <a:ext cx="6580503" cy="369332"/>
              </a:xfrm>
              <a:prstGeom prst="rect">
                <a:avLst/>
              </a:prstGeom>
              <a:blipFill>
                <a:blip r:embed="rId9"/>
                <a:stretch>
                  <a:fillRect l="-96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59DEB02-68AA-8C1F-D5CF-B0012A5B8ED3}"/>
                  </a:ext>
                </a:extLst>
              </p:cNvPr>
              <p:cNvSpPr txBox="1"/>
              <p:nvPr/>
            </p:nvSpPr>
            <p:spPr bwMode="auto">
              <a:xfrm>
                <a:off x="999603" y="4595467"/>
                <a:ext cx="712879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這不可能，唯一例外是左右兩式與兩者都無關，是一常數。設為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59DEB02-68AA-8C1F-D5CF-B0012A5B8E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9603" y="4595467"/>
                <a:ext cx="7128791" cy="369332"/>
              </a:xfrm>
              <a:prstGeom prst="rect">
                <a:avLst/>
              </a:prstGeom>
              <a:blipFill>
                <a:blip r:embed="rId10"/>
                <a:stretch>
                  <a:fillRect l="-71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7">
                <a:extLst>
                  <a:ext uri="{FF2B5EF4-FFF2-40B4-BE49-F238E27FC236}">
                    <a16:creationId xmlns:a16="http://schemas.microsoft.com/office/drawing/2014/main" id="{3C81761D-5DD6-80B9-D706-700FB1038019}"/>
                  </a:ext>
                </a:extLst>
              </p:cNvPr>
              <p:cNvSpPr txBox="1"/>
              <p:nvPr/>
            </p:nvSpPr>
            <p:spPr bwMode="auto">
              <a:xfrm>
                <a:off x="1048919" y="5064364"/>
                <a:ext cx="5683322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7">
                <a:extLst>
                  <a:ext uri="{FF2B5EF4-FFF2-40B4-BE49-F238E27FC236}">
                    <a16:creationId xmlns:a16="http://schemas.microsoft.com/office/drawing/2014/main" id="{3C81761D-5DD6-80B9-D706-700FB10380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8919" y="5064364"/>
                <a:ext cx="5683322" cy="717312"/>
              </a:xfrm>
              <a:prstGeom prst="rect">
                <a:avLst/>
              </a:prstGeom>
              <a:blipFill>
                <a:blip r:embed="rId11"/>
                <a:stretch>
                  <a:fillRect b="-34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FD3741FE-F34E-1CD4-55CD-E029BF00AEC5}"/>
              </a:ext>
            </a:extLst>
          </p:cNvPr>
          <p:cNvSpPr/>
          <p:nvPr/>
        </p:nvSpPr>
        <p:spPr>
          <a:xfrm>
            <a:off x="4526519" y="4938712"/>
            <a:ext cx="2242986" cy="10544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7">
                <a:extLst>
                  <a:ext uri="{FF2B5EF4-FFF2-40B4-BE49-F238E27FC236}">
                    <a16:creationId xmlns:a16="http://schemas.microsoft.com/office/drawing/2014/main" id="{06FFFC2E-3864-A523-19F4-91DC860750F0}"/>
                  </a:ext>
                </a:extLst>
              </p:cNvPr>
              <p:cNvSpPr txBox="1"/>
              <p:nvPr/>
            </p:nvSpPr>
            <p:spPr bwMode="auto">
              <a:xfrm>
                <a:off x="1067175" y="6069379"/>
                <a:ext cx="1992657" cy="62985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7">
                <a:extLst>
                  <a:ext uri="{FF2B5EF4-FFF2-40B4-BE49-F238E27FC236}">
                    <a16:creationId xmlns:a16="http://schemas.microsoft.com/office/drawing/2014/main" id="{06FFFC2E-3864-A523-19F4-91DC860750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7175" y="6069379"/>
                <a:ext cx="1992657" cy="629852"/>
              </a:xfrm>
              <a:prstGeom prst="rect">
                <a:avLst/>
              </a:prstGeom>
              <a:blipFill>
                <a:blip r:embed="rId12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ight Arrow 15">
            <a:extLst>
              <a:ext uri="{FF2B5EF4-FFF2-40B4-BE49-F238E27FC236}">
                <a16:creationId xmlns:a16="http://schemas.microsoft.com/office/drawing/2014/main" id="{2D568CF5-A444-3F32-6596-594C7824643F}"/>
              </a:ext>
            </a:extLst>
          </p:cNvPr>
          <p:cNvSpPr/>
          <p:nvPr/>
        </p:nvSpPr>
        <p:spPr>
          <a:xfrm>
            <a:off x="3194914" y="6300809"/>
            <a:ext cx="220985" cy="16981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64C4913-2EAE-DF12-A6B2-D141DF6814E3}"/>
              </a:ext>
            </a:extLst>
          </p:cNvPr>
          <p:cNvCxnSpPr/>
          <p:nvPr/>
        </p:nvCxnSpPr>
        <p:spPr>
          <a:xfrm flipH="1">
            <a:off x="2051720" y="976592"/>
            <a:ext cx="481772" cy="5802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6BC422D-3C3F-DE0F-D4A0-ABAB7B8AFE9A}"/>
              </a:ext>
            </a:extLst>
          </p:cNvPr>
          <p:cNvCxnSpPr>
            <a:cxnSpLocks/>
          </p:cNvCxnSpPr>
          <p:nvPr/>
        </p:nvCxnSpPr>
        <p:spPr>
          <a:xfrm>
            <a:off x="2533492" y="966716"/>
            <a:ext cx="402851" cy="6478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5272DE8-A85C-5CFE-B5FD-505E30135D3C}"/>
              </a:ext>
            </a:extLst>
          </p:cNvPr>
          <p:cNvCxnSpPr>
            <a:cxnSpLocks/>
          </p:cNvCxnSpPr>
          <p:nvPr/>
        </p:nvCxnSpPr>
        <p:spPr>
          <a:xfrm>
            <a:off x="2551306" y="977288"/>
            <a:ext cx="1151638" cy="5184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05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/>
      <p:bldP spid="6" grpId="0" animBg="1"/>
      <p:bldP spid="7" grpId="0"/>
      <p:bldP spid="8" grpId="0" animBg="1"/>
      <p:bldP spid="10" grpId="0"/>
      <p:bldP spid="11" grpId="0"/>
      <p:bldP spid="13" grpId="0"/>
      <p:bldP spid="14" grpId="0" animBg="1"/>
      <p:bldP spid="9" grpId="0" animBg="1"/>
      <p:bldP spid="12" grpId="0" animBg="1"/>
      <p:bldP spid="16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 rtlCol="0">
        <a:spAutoFit/>
      </a:bodyPr>
      <a:lstStyle>
        <a:defPPr>
          <a:defRPr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13021</TotalTime>
  <Words>2773</Words>
  <Application>Microsoft Macintosh PowerPoint</Application>
  <PresentationFormat>On-screen Show (4:3)</PresentationFormat>
  <Paragraphs>343</Paragraphs>
  <Slides>51</Slides>
  <Notes>3</Notes>
  <HiddenSlides>4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8" baseType="lpstr">
      <vt:lpstr>PMingLiU</vt:lpstr>
      <vt:lpstr>Arial</vt:lpstr>
      <vt:lpstr>Calibri</vt:lpstr>
      <vt:lpstr>Cambria Math</vt:lpstr>
      <vt:lpstr>Times New Roman</vt:lpstr>
      <vt:lpstr>Office 佈景主題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Chia-Hung Chang</dc:creator>
  <cp:lastModifiedBy>Chia-Hung Vincent Chang</cp:lastModifiedBy>
  <cp:revision>662</cp:revision>
  <dcterms:created xsi:type="dcterms:W3CDTF">2008-03-17T12:32:20Z</dcterms:created>
  <dcterms:modified xsi:type="dcterms:W3CDTF">2024-11-19T13:18:35Z</dcterms:modified>
</cp:coreProperties>
</file>