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0"/>
  </p:handoutMasterIdLst>
  <p:sldIdLst>
    <p:sldId id="314" r:id="rId2"/>
    <p:sldId id="394" r:id="rId3"/>
    <p:sldId id="484" r:id="rId4"/>
    <p:sldId id="485" r:id="rId5"/>
    <p:sldId id="322" r:id="rId6"/>
    <p:sldId id="477" r:id="rId7"/>
    <p:sldId id="434" r:id="rId8"/>
    <p:sldId id="317" r:id="rId9"/>
    <p:sldId id="486" r:id="rId10"/>
    <p:sldId id="313" r:id="rId11"/>
    <p:sldId id="337" r:id="rId12"/>
    <p:sldId id="493" r:id="rId13"/>
    <p:sldId id="494" r:id="rId14"/>
    <p:sldId id="495" r:id="rId15"/>
    <p:sldId id="433" r:id="rId16"/>
    <p:sldId id="354" r:id="rId17"/>
    <p:sldId id="353" r:id="rId18"/>
    <p:sldId id="356" r:id="rId19"/>
    <p:sldId id="355" r:id="rId20"/>
    <p:sldId id="357" r:id="rId21"/>
    <p:sldId id="258" r:id="rId22"/>
    <p:sldId id="491" r:id="rId23"/>
    <p:sldId id="533" r:id="rId24"/>
    <p:sldId id="378" r:id="rId25"/>
    <p:sldId id="501" r:id="rId26"/>
    <p:sldId id="522" r:id="rId27"/>
    <p:sldId id="338" r:id="rId28"/>
    <p:sldId id="339" r:id="rId29"/>
    <p:sldId id="432" r:id="rId30"/>
    <p:sldId id="498" r:id="rId31"/>
    <p:sldId id="500" r:id="rId32"/>
    <p:sldId id="496" r:id="rId33"/>
    <p:sldId id="497" r:id="rId34"/>
    <p:sldId id="515" r:id="rId35"/>
    <p:sldId id="396" r:id="rId36"/>
    <p:sldId id="532" r:id="rId37"/>
    <p:sldId id="514" r:id="rId38"/>
    <p:sldId id="502" r:id="rId39"/>
    <p:sldId id="437" r:id="rId40"/>
    <p:sldId id="439" r:id="rId41"/>
    <p:sldId id="531" r:id="rId42"/>
    <p:sldId id="443" r:id="rId43"/>
    <p:sldId id="504" r:id="rId44"/>
    <p:sldId id="445" r:id="rId45"/>
    <p:sldId id="446" r:id="rId46"/>
    <p:sldId id="447" r:id="rId47"/>
    <p:sldId id="449" r:id="rId48"/>
    <p:sldId id="450" r:id="rId49"/>
    <p:sldId id="505" r:id="rId50"/>
    <p:sldId id="419" r:id="rId51"/>
    <p:sldId id="420" r:id="rId52"/>
    <p:sldId id="421" r:id="rId53"/>
    <p:sldId id="422" r:id="rId54"/>
    <p:sldId id="423" r:id="rId55"/>
    <p:sldId id="424" r:id="rId56"/>
    <p:sldId id="488" r:id="rId57"/>
    <p:sldId id="489" r:id="rId58"/>
    <p:sldId id="425" r:id="rId59"/>
    <p:sldId id="436" r:id="rId60"/>
    <p:sldId id="487" r:id="rId61"/>
    <p:sldId id="426" r:id="rId62"/>
    <p:sldId id="508" r:id="rId63"/>
    <p:sldId id="521" r:id="rId64"/>
    <p:sldId id="427" r:id="rId65"/>
    <p:sldId id="428" r:id="rId66"/>
    <p:sldId id="429" r:id="rId67"/>
    <p:sldId id="472" r:id="rId68"/>
    <p:sldId id="525" r:id="rId69"/>
    <p:sldId id="526" r:id="rId70"/>
    <p:sldId id="527" r:id="rId71"/>
    <p:sldId id="528" r:id="rId72"/>
    <p:sldId id="430" r:id="rId73"/>
    <p:sldId id="524" r:id="rId74"/>
    <p:sldId id="523" r:id="rId75"/>
    <p:sldId id="431" r:id="rId76"/>
    <p:sldId id="269" r:id="rId77"/>
    <p:sldId id="348" r:id="rId78"/>
    <p:sldId id="413" r:id="rId79"/>
    <p:sldId id="344" r:id="rId80"/>
    <p:sldId id="414" r:id="rId81"/>
    <p:sldId id="350" r:id="rId82"/>
    <p:sldId id="351" r:id="rId83"/>
    <p:sldId id="270" r:id="rId84"/>
    <p:sldId id="271" r:id="rId85"/>
    <p:sldId id="345" r:id="rId86"/>
    <p:sldId id="272" r:id="rId87"/>
    <p:sldId id="273" r:id="rId88"/>
    <p:sldId id="274" r:id="rId89"/>
    <p:sldId id="451" r:id="rId90"/>
    <p:sldId id="352" r:id="rId91"/>
    <p:sldId id="408" r:id="rId92"/>
    <p:sldId id="275" r:id="rId93"/>
    <p:sldId id="530" r:id="rId94"/>
    <p:sldId id="276" r:id="rId95"/>
    <p:sldId id="516" r:id="rId96"/>
    <p:sldId id="470" r:id="rId97"/>
    <p:sldId id="529" r:id="rId98"/>
    <p:sldId id="384" r:id="rId99"/>
    <p:sldId id="277" r:id="rId100"/>
    <p:sldId id="328" r:id="rId101"/>
    <p:sldId id="510" r:id="rId102"/>
    <p:sldId id="511" r:id="rId103"/>
    <p:sldId id="517" r:id="rId104"/>
    <p:sldId id="518" r:id="rId105"/>
    <p:sldId id="519" r:id="rId106"/>
    <p:sldId id="520" r:id="rId107"/>
    <p:sldId id="464" r:id="rId108"/>
    <p:sldId id="288" r:id="rId109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96"/>
    <a:srgbClr val="FFFF99"/>
    <a:srgbClr val="E7F1AD"/>
    <a:srgbClr val="3333FF"/>
    <a:srgbClr val="FF0000"/>
    <a:srgbClr val="FFCC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8"/>
    <p:restoredTop sz="94660"/>
  </p:normalViewPr>
  <p:slideViewPr>
    <p:cSldViewPr>
      <p:cViewPr varScale="1">
        <p:scale>
          <a:sx n="114" d="100"/>
          <a:sy n="114" d="100"/>
        </p:scale>
        <p:origin x="17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88427AB9-D1CE-48D5-B98A-08F848BD7776}" type="datetimeFigureOut">
              <a:rPr lang="zh-TW" altLang="en-US"/>
              <a:pPr>
                <a:defRPr/>
              </a:pPr>
              <a:t>2024/11/10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151D303D-F626-4BD8-8FD3-EEE732ECEA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411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0BEF7-5BA7-4CEF-9CC3-9305AE86F7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083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CDE19-4DD8-4F39-9927-7F662207D0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667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BB38B-F123-4108-990A-90E3AD1D34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115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83040-54C7-4EBA-A9F4-A7D0B5366A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338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6A83A-7FC6-4C7E-8BD5-AEEADEA779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858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430E-D7F4-465A-9F2B-93E83D40AA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517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13BBA-3927-49FF-B67D-3945E60D44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634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FE100-8417-4B37-9942-76871DD9B5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43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6293A-ACEC-4D56-9E17-241890C003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55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2FEC6-64B3-4303-9D89-C415666045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739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BF8FC-5966-444E-993C-39A74842F3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995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21B027FC-AE5E-46E7-9058-D033A08988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c/Drum_vibration_mode11.gif" TargetMode="External"/><Relationship Id="rId13" Type="http://schemas.openxmlformats.org/officeDocument/2006/relationships/image" Target="../media/image150.gif"/><Relationship Id="rId3" Type="http://schemas.openxmlformats.org/officeDocument/2006/relationships/image" Target="../media/image146.gif"/><Relationship Id="rId7" Type="http://schemas.openxmlformats.org/officeDocument/2006/relationships/image" Target="../media/image148.gif"/><Relationship Id="rId12" Type="http://schemas.openxmlformats.org/officeDocument/2006/relationships/hyperlink" Target="http://upload.wikimedia.org/wikipedia/commons/1/1f/Drum_vibration_mode23.gif" TargetMode="External"/><Relationship Id="rId2" Type="http://schemas.openxmlformats.org/officeDocument/2006/relationships/hyperlink" Target="http://upload.wikimedia.org/wikipedia/commons/1/15/Drum_vibration_mode01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3/Drum_vibration_mode03.gif" TargetMode="External"/><Relationship Id="rId11" Type="http://schemas.openxmlformats.org/officeDocument/2006/relationships/image" Target="../media/image139.gif"/><Relationship Id="rId5" Type="http://schemas.openxmlformats.org/officeDocument/2006/relationships/image" Target="../media/image147.gif"/><Relationship Id="rId15" Type="http://schemas.openxmlformats.org/officeDocument/2006/relationships/image" Target="../media/image140.gif"/><Relationship Id="rId10" Type="http://schemas.openxmlformats.org/officeDocument/2006/relationships/hyperlink" Target="http://upload.wikimedia.org/wikipedia/commons/6/6e/Drum_vibration_mode21.gif" TargetMode="External"/><Relationship Id="rId4" Type="http://schemas.openxmlformats.org/officeDocument/2006/relationships/hyperlink" Target="http://upload.wikimedia.org/wikipedia/commons/7/7a/Drum_vibration_mode02.gif" TargetMode="External"/><Relationship Id="rId9" Type="http://schemas.openxmlformats.org/officeDocument/2006/relationships/image" Target="../media/image149.gif"/><Relationship Id="rId14" Type="http://schemas.openxmlformats.org/officeDocument/2006/relationships/hyperlink" Target="http://upload.wikimedia.org/wikipedia/commons/5/54/Taborroll.gif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wmf"/><Relationship Id="rId4" Type="http://schemas.openxmlformats.org/officeDocument/2006/relationships/oleObject" Target="../embeddings/oleObject32.bin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wmf"/><Relationship Id="rId3" Type="http://schemas.openxmlformats.org/officeDocument/2006/relationships/image" Target="../media/image181.wmf"/><Relationship Id="rId7" Type="http://schemas.openxmlformats.org/officeDocument/2006/relationships/oleObject" Target="../embeddings/oleObject35.bin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wmf"/><Relationship Id="rId11" Type="http://schemas.openxmlformats.org/officeDocument/2006/relationships/image" Target="../media/image186.w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6.bin"/><Relationship Id="rId4" Type="http://schemas.openxmlformats.org/officeDocument/2006/relationships/image" Target="../media/image182.jpeg"/><Relationship Id="rId9" Type="http://schemas.openxmlformats.org/officeDocument/2006/relationships/image" Target="../media/image18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upload.wikimedia.org/wikipedia/commons/6/6d/Onde_cisaillement_impulsion_1d_30_petit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hyperlink" Target="http://upload.wikimedia.org/wikipedia/commons/3/31/Ondes_cisaillement_2d_20_petit.g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://upload.wikimedia.org/wikipedia/commons/6/62/Onde_compression_impulsion_1d_30_petit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hyperlink" Target="http://upload.wikimedia.org/wikipedia/commons/9/9b/Ondes_compression_2d_20_petit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b/bb/Tuning_fork_on_resonator.jpg" TargetMode="External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0.jpeg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8.jpg"/><Relationship Id="rId4" Type="http://schemas.openxmlformats.org/officeDocument/2006/relationships/image" Target="../media/image4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jpeg"/><Relationship Id="rId12" Type="http://schemas.openxmlformats.org/officeDocument/2006/relationships/image" Target="../media/image43.jpg"/><Relationship Id="rId17" Type="http://schemas.openxmlformats.org/officeDocument/2006/relationships/image" Target="../media/image5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15" Type="http://schemas.openxmlformats.org/officeDocument/2006/relationships/image" Target="../media/image50.png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1.wmf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0.jpeg"/><Relationship Id="rId10" Type="http://schemas.openxmlformats.org/officeDocument/2006/relationships/image" Target="../media/image70.png"/><Relationship Id="rId4" Type="http://schemas.openxmlformats.org/officeDocument/2006/relationships/image" Target="../media/image39.jpe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7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2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7" Type="http://schemas.openxmlformats.org/officeDocument/2006/relationships/image" Target="../media/image750.png"/><Relationship Id="rId12" Type="http://schemas.openxmlformats.org/officeDocument/2006/relationships/image" Target="../media/image7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11" Type="http://schemas.openxmlformats.org/officeDocument/2006/relationships/image" Target="../media/image690.png"/><Relationship Id="rId10" Type="http://schemas.openxmlformats.org/officeDocument/2006/relationships/image" Target="../media/image801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84.png"/><Relationship Id="rId12" Type="http://schemas.openxmlformats.org/officeDocument/2006/relationships/image" Target="../media/image58.jpeg"/><Relationship Id="rId17" Type="http://schemas.openxmlformats.org/officeDocument/2006/relationships/image" Target="../media/image83.png"/><Relationship Id="rId2" Type="http://schemas.openxmlformats.org/officeDocument/2006/relationships/image" Target="../media/image81.png"/><Relationship Id="rId16" Type="http://schemas.openxmlformats.org/officeDocument/2006/relationships/image" Target="../media/image820.png"/><Relationship Id="rId20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jpeg"/><Relationship Id="rId15" Type="http://schemas.openxmlformats.org/officeDocument/2006/relationships/image" Target="../media/image88.png"/><Relationship Id="rId10" Type="http://schemas.openxmlformats.org/officeDocument/2006/relationships/image" Target="../media/image790.png"/><Relationship Id="rId1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5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11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38.png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8.png"/><Relationship Id="rId3" Type="http://schemas.openxmlformats.org/officeDocument/2006/relationships/image" Target="../media/image124.png"/><Relationship Id="rId21" Type="http://schemas.openxmlformats.org/officeDocument/2006/relationships/image" Target="../media/image115.png"/><Relationship Id="rId17" Type="http://schemas.openxmlformats.org/officeDocument/2006/relationships/image" Target="../media/image710.png"/><Relationship Id="rId16" Type="http://schemas.openxmlformats.org/officeDocument/2006/relationships/image" Target="../media/image691.png"/><Relationship Id="rId20" Type="http://schemas.openxmlformats.org/officeDocument/2006/relationships/image" Target="../media/image89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26.png"/><Relationship Id="rId19" Type="http://schemas.openxmlformats.org/officeDocument/2006/relationships/image" Target="../media/image800.png"/><Relationship Id="rId4" Type="http://schemas.openxmlformats.org/officeDocument/2006/relationships/image" Target="../media/image60.jpeg"/><Relationship Id="rId22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4.png"/><Relationship Id="rId26" Type="http://schemas.openxmlformats.org/officeDocument/2006/relationships/image" Target="../media/image128.png"/><Relationship Id="rId17" Type="http://schemas.openxmlformats.org/officeDocument/2006/relationships/image" Target="../media/image61.jpg"/><Relationship Id="rId25" Type="http://schemas.openxmlformats.org/officeDocument/2006/relationships/image" Target="../media/image127.png"/><Relationship Id="rId2" Type="http://schemas.openxmlformats.org/officeDocument/2006/relationships/image" Target="../media/image117.png"/><Relationship Id="rId16" Type="http://schemas.openxmlformats.org/officeDocument/2006/relationships/image" Target="../media/image1171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95.png"/><Relationship Id="rId28" Type="http://schemas.openxmlformats.org/officeDocument/2006/relationships/image" Target="../media/image96.png"/><Relationship Id="rId22" Type="http://schemas.openxmlformats.org/officeDocument/2006/relationships/image" Target="../media/image122.png"/><Relationship Id="rId27" Type="http://schemas.openxmlformats.org/officeDocument/2006/relationships/image" Target="../media/image129.png"/><Relationship Id="rId30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51.png"/><Relationship Id="rId7" Type="http://schemas.openxmlformats.org/officeDocument/2006/relationships/image" Target="../media/image52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18.png"/><Relationship Id="rId4" Type="http://schemas.openxmlformats.org/officeDocument/2006/relationships/image" Target="../media/image1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8" Type="http://schemas.openxmlformats.org/officeDocument/2006/relationships/image" Target="../media/image130.png"/><Relationship Id="rId3" Type="http://schemas.openxmlformats.org/officeDocument/2006/relationships/oleObject" Target="../embeddings/oleObject5.bin"/><Relationship Id="rId21" Type="http://schemas.openxmlformats.org/officeDocument/2006/relationships/image" Target="../media/image133.png"/><Relationship Id="rId7" Type="http://schemas.openxmlformats.org/officeDocument/2006/relationships/oleObject" Target="../embeddings/oleObject7.bin"/><Relationship Id="rId17" Type="http://schemas.openxmlformats.org/officeDocument/2006/relationships/image" Target="../media/image1182.png"/><Relationship Id="rId2" Type="http://schemas.openxmlformats.org/officeDocument/2006/relationships/image" Target="../media/image66.jpeg"/><Relationship Id="rId16" Type="http://schemas.openxmlformats.org/officeDocument/2006/relationships/image" Target="../media/image157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11" Type="http://schemas.openxmlformats.org/officeDocument/2006/relationships/image" Target="../media/image50.jpe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61.png"/><Relationship Id="rId10" Type="http://schemas.openxmlformats.org/officeDocument/2006/relationships/image" Target="../media/image70.wmf"/><Relationship Id="rId19" Type="http://schemas.openxmlformats.org/officeDocument/2006/relationships/image" Target="../media/image131.png"/><Relationship Id="rId4" Type="http://schemas.openxmlformats.org/officeDocument/2006/relationships/image" Target="../media/image67.wmf"/><Relationship Id="rId9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146.png"/><Relationship Id="rId3" Type="http://schemas.openxmlformats.org/officeDocument/2006/relationships/image" Target="../media/image71.wmf"/><Relationship Id="rId7" Type="http://schemas.openxmlformats.org/officeDocument/2006/relationships/image" Target="../media/image73.wmf"/><Relationship Id="rId12" Type="http://schemas.openxmlformats.org/officeDocument/2006/relationships/image" Target="../media/image145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44.png"/><Relationship Id="rId5" Type="http://schemas.openxmlformats.org/officeDocument/2006/relationships/image" Target="../media/image72.wmf"/><Relationship Id="rId15" Type="http://schemas.openxmlformats.org/officeDocument/2006/relationships/image" Target="../media/image149.png"/><Relationship Id="rId10" Type="http://schemas.openxmlformats.org/officeDocument/2006/relationships/image" Target="../media/image139.png"/><Relationship Id="rId4" Type="http://schemas.openxmlformats.org/officeDocument/2006/relationships/oleObject" Target="../embeddings/oleObject10.bin"/><Relationship Id="rId14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1.png"/><Relationship Id="rId12" Type="http://schemas.openxmlformats.org/officeDocument/2006/relationships/image" Target="../media/image158.png"/><Relationship Id="rId16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6.png"/><Relationship Id="rId15" Type="http://schemas.openxmlformats.org/officeDocument/2006/relationships/image" Target="../media/image1310.png"/><Relationship Id="rId14" Type="http://schemas.openxmlformats.org/officeDocument/2006/relationships/image" Target="../media/image13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85.png"/><Relationship Id="rId18" Type="http://schemas.openxmlformats.org/officeDocument/2006/relationships/image" Target="../media/image100.png"/><Relationship Id="rId7" Type="http://schemas.openxmlformats.org/officeDocument/2006/relationships/image" Target="../media/image97.wmf"/><Relationship Id="rId17" Type="http://schemas.openxmlformats.org/officeDocument/2006/relationships/image" Target="../media/image99.png"/><Relationship Id="rId2" Type="http://schemas.openxmlformats.org/officeDocument/2006/relationships/image" Target="../media/image96.jpe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982.png"/><Relationship Id="rId15" Type="http://schemas.openxmlformats.org/officeDocument/2006/relationships/image" Target="../media/image98.jpeg"/><Relationship Id="rId19" Type="http://schemas.openxmlformats.org/officeDocument/2006/relationships/image" Target="../media/image101.png"/><Relationship Id="rId4" Type="http://schemas.openxmlformats.org/officeDocument/2006/relationships/image" Target="../media/image180.png"/><Relationship Id="rId14" Type="http://schemas.openxmlformats.org/officeDocument/2006/relationships/image" Target="../media/image16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0.png"/><Relationship Id="rId3" Type="http://schemas.openxmlformats.org/officeDocument/2006/relationships/oleObject" Target="../embeddings/oleObject15.bin"/><Relationship Id="rId12" Type="http://schemas.openxmlformats.org/officeDocument/2006/relationships/image" Target="../media/image104.w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23" Type="http://schemas.openxmlformats.org/officeDocument/2006/relationships/image" Target="../media/image1580.png"/><Relationship Id="rId10" Type="http://schemas.openxmlformats.org/officeDocument/2006/relationships/image" Target="../media/image103.png"/><Relationship Id="rId4" Type="http://schemas.openxmlformats.org/officeDocument/2006/relationships/image" Target="../media/image102.wmf"/><Relationship Id="rId9" Type="http://schemas.openxmlformats.org/officeDocument/2006/relationships/image" Target="../media/image170.png"/><Relationship Id="rId22" Type="http://schemas.openxmlformats.org/officeDocument/2006/relationships/image" Target="../media/image15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0.png"/><Relationship Id="rId4" Type="http://schemas.openxmlformats.org/officeDocument/2006/relationships/image" Target="../media/image10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4.jpeg"/><Relationship Id="rId7" Type="http://schemas.openxmlformats.org/officeDocument/2006/relationships/image" Target="../media/image17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35.png"/><Relationship Id="rId10" Type="http://schemas.openxmlformats.org/officeDocument/2006/relationships/image" Target="../media/image176.png"/><Relationship Id="rId4" Type="http://schemas.openxmlformats.org/officeDocument/2006/relationships/image" Target="../media/image30.jpeg"/><Relationship Id="rId9" Type="http://schemas.openxmlformats.org/officeDocument/2006/relationships/image" Target="../media/image1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159.png"/><Relationship Id="rId4" Type="http://schemas.openxmlformats.org/officeDocument/2006/relationships/image" Target="../media/image179.png"/></Relationships>
</file>

<file path=ppt/slides/_rels/slide6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8.png"/><Relationship Id="rId3" Type="http://schemas.openxmlformats.org/officeDocument/2006/relationships/image" Target="../media/image162.png"/><Relationship Id="rId21" Type="http://schemas.openxmlformats.org/officeDocument/2006/relationships/image" Target="../media/image191.png"/><Relationship Id="rId17" Type="http://schemas.openxmlformats.org/officeDocument/2006/relationships/image" Target="../media/image187.png"/><Relationship Id="rId2" Type="http://schemas.openxmlformats.org/officeDocument/2006/relationships/image" Target="../media/image1590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65.png"/><Relationship Id="rId19" Type="http://schemas.openxmlformats.org/officeDocument/2006/relationships/image" Target="../media/image189.png"/><Relationship Id="rId4" Type="http://schemas.openxmlformats.org/officeDocument/2006/relationships/image" Target="../media/image16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35.png"/><Relationship Id="rId3" Type="http://schemas.openxmlformats.org/officeDocument/2006/relationships/image" Target="../media/image168.png"/><Relationship Id="rId7" Type="http://schemas.openxmlformats.org/officeDocument/2006/relationships/image" Target="../media/image58.jpeg"/><Relationship Id="rId12" Type="http://schemas.openxmlformats.org/officeDocument/2006/relationships/image" Target="../media/image11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1101.png"/><Relationship Id="rId5" Type="http://schemas.openxmlformats.org/officeDocument/2006/relationships/image" Target="../media/image109.png"/><Relationship Id="rId10" Type="http://schemas.openxmlformats.org/officeDocument/2006/relationships/image" Target="../media/image184.png"/><Relationship Id="rId4" Type="http://schemas.openxmlformats.org/officeDocument/2006/relationships/image" Target="../media/image108.png"/><Relationship Id="rId9" Type="http://schemas.openxmlformats.org/officeDocument/2006/relationships/image" Target="../media/image181.png"/><Relationship Id="rId14" Type="http://schemas.openxmlformats.org/officeDocument/2006/relationships/image" Target="../media/image13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1071.png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11.png"/><Relationship Id="rId3" Type="http://schemas.openxmlformats.org/officeDocument/2006/relationships/image" Target="../media/image891.png"/><Relationship Id="rId25" Type="http://schemas.openxmlformats.org/officeDocument/2006/relationships/image" Target="../media/image1001.png"/><Relationship Id="rId2" Type="http://schemas.openxmlformats.org/officeDocument/2006/relationships/image" Target="../media/image108.jpeg"/><Relationship Id="rId29" Type="http://schemas.openxmlformats.org/officeDocument/2006/relationships/image" Target="../media/image104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13.png"/><Relationship Id="rId23" Type="http://schemas.openxmlformats.org/officeDocument/2006/relationships/image" Target="../media/image981.png"/><Relationship Id="rId28" Type="http://schemas.openxmlformats.org/officeDocument/2006/relationships/image" Target="../media/image1031.png"/><Relationship Id="rId4" Type="http://schemas.openxmlformats.org/officeDocument/2006/relationships/image" Target="../media/image900.png"/><Relationship Id="rId22" Type="http://schemas.openxmlformats.org/officeDocument/2006/relationships/image" Target="../media/image971.png"/><Relationship Id="rId27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0.png"/><Relationship Id="rId18" Type="http://schemas.openxmlformats.org/officeDocument/2006/relationships/image" Target="../media/image1030.png"/><Relationship Id="rId3" Type="http://schemas.openxmlformats.org/officeDocument/2006/relationships/image" Target="../media/image1000.png"/><Relationship Id="rId7" Type="http://schemas.openxmlformats.org/officeDocument/2006/relationships/image" Target="../media/image980.png"/><Relationship Id="rId12" Type="http://schemas.openxmlformats.org/officeDocument/2006/relationships/image" Target="../media/image990.png"/><Relationship Id="rId17" Type="http://schemas.openxmlformats.org/officeDocument/2006/relationships/image" Target="../media/image1020.png"/><Relationship Id="rId16" Type="http://schemas.openxmlformats.org/officeDocument/2006/relationships/image" Target="../media/image10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0.png"/><Relationship Id="rId11" Type="http://schemas.openxmlformats.org/officeDocument/2006/relationships/image" Target="../media/image1100.png"/><Relationship Id="rId15" Type="http://schemas.openxmlformats.org/officeDocument/2006/relationships/image" Target="../media/image890.png"/><Relationship Id="rId10" Type="http://schemas.openxmlformats.org/officeDocument/2006/relationships/image" Target="../media/image1090.png"/><Relationship Id="rId14" Type="http://schemas.openxmlformats.org/officeDocument/2006/relationships/image" Target="../media/image11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5" Type="http://schemas.openxmlformats.org/officeDocument/2006/relationships/image" Target="../media/image1080.png"/><Relationship Id="rId4" Type="http://schemas.openxmlformats.org/officeDocument/2006/relationships/image" Target="../media/image104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0.png"/><Relationship Id="rId2" Type="http://schemas.openxmlformats.org/officeDocument/2006/relationships/image" Target="../media/image16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4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340.png"/><Relationship Id="rId7" Type="http://schemas.openxmlformats.org/officeDocument/2006/relationships/image" Target="../media/image1360.png"/><Relationship Id="rId1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0.png"/><Relationship Id="rId11" Type="http://schemas.openxmlformats.org/officeDocument/2006/relationships/image" Target="../media/image1072.png"/><Relationship Id="rId5" Type="http://schemas.openxmlformats.org/officeDocument/2006/relationships/image" Target="../media/image109.wmf"/><Relationship Id="rId10" Type="http://schemas.openxmlformats.org/officeDocument/2006/relationships/image" Target="../media/image192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341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11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4.wmf"/><Relationship Id="rId7" Type="http://schemas.openxmlformats.org/officeDocument/2006/relationships/oleObject" Target="../embeddings/oleObject22.bin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117.wmf"/><Relationship Id="rId7" Type="http://schemas.openxmlformats.org/officeDocument/2006/relationships/image" Target="../media/image119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20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28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69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29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30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lter-fendt.de/ph14e/stwaverefl.htm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13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Taborroll.gif" TargetMode="External"/><Relationship Id="rId7" Type="http://schemas.openxmlformats.org/officeDocument/2006/relationships/image" Target="../media/image235.png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1170.png"/><Relationship Id="rId4" Type="http://schemas.openxmlformats.org/officeDocument/2006/relationships/image" Target="../media/image140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5.png"/><Relationship Id="rId7" Type="http://schemas.openxmlformats.org/officeDocument/2006/relationships/image" Target="../media/image25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11" Type="http://schemas.openxmlformats.org/officeDocument/2006/relationships/image" Target="../media/image262.png"/><Relationship Id="rId5" Type="http://schemas.openxmlformats.org/officeDocument/2006/relationships/image" Target="../media/image144.jpeg"/><Relationship Id="rId10" Type="http://schemas.openxmlformats.org/officeDocument/2006/relationships/image" Target="../media/image261.png"/><Relationship Id="rId4" Type="http://schemas.openxmlformats.org/officeDocument/2006/relationships/image" Target="../media/image107.png"/><Relationship Id="rId9" Type="http://schemas.openxmlformats.org/officeDocument/2006/relationships/image" Target="../media/image2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067944" y="7647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水面波</a:t>
            </a:r>
          </a:p>
        </p:txBody>
      </p:sp>
      <p:pic>
        <p:nvPicPr>
          <p:cNvPr id="4" name="Picture 3" descr="C:\Users\Chia-Hung Chang\Downloads\Data\Knight\Media\Chapter20\Images\20_01Figure-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44762" y="1170637"/>
            <a:ext cx="4054475" cy="25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8" name="Picture 2">
            <a:extLst>
              <a:ext uri="{FF2B5EF4-FFF2-40B4-BE49-F238E27FC236}">
                <a16:creationId xmlns:a16="http://schemas.microsoft.com/office/drawing/2014/main" id="{8FE72735-6B68-7342-9A43-D4C40806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2" y="3861048"/>
            <a:ext cx="4054476" cy="27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416401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763688" y="404664"/>
            <a:ext cx="5467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要在介質中製造擾動，波源必須作功，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擾動傳到遠方後在當地可以作功，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因此波動的現象，基本上是能量在空間中的傳播。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1500188" y="642938"/>
            <a:ext cx="575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兩端固定的弦的</a:t>
            </a:r>
            <a:r>
              <a:rPr lang="zh-TW" altLang="en-US" sz="1800">
                <a:solidFill>
                  <a:srgbClr val="FF0000"/>
                </a:solidFill>
              </a:rPr>
              <a:t>任一運動</a:t>
            </a:r>
            <a:r>
              <a:rPr lang="zh-TW" altLang="en-US" sz="1800"/>
              <a:t>可以用駐波模式的疊加來得到</a:t>
            </a:r>
          </a:p>
        </p:txBody>
      </p:sp>
      <p:sp>
        <p:nvSpPr>
          <p:cNvPr id="10" name="橢圓 9"/>
          <p:cNvSpPr/>
          <p:nvPr/>
        </p:nvSpPr>
        <p:spPr>
          <a:xfrm>
            <a:off x="2263775" y="3806825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907088" y="3806825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接點 12"/>
          <p:cNvCxnSpPr>
            <a:stCxn id="10" idx="7"/>
          </p:cNvCxnSpPr>
          <p:nvPr/>
        </p:nvCxnSpPr>
        <p:spPr>
          <a:xfrm rot="5400000" flipH="1" flipV="1">
            <a:off x="3017838" y="2735263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endCxn id="11" idx="1"/>
          </p:cNvCxnSpPr>
          <p:nvPr/>
        </p:nvCxnSpPr>
        <p:spPr>
          <a:xfrm>
            <a:off x="4121150" y="3306763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向下箭號 19"/>
          <p:cNvSpPr/>
          <p:nvPr/>
        </p:nvSpPr>
        <p:spPr>
          <a:xfrm>
            <a:off x="4121150" y="3878263"/>
            <a:ext cx="285750" cy="42862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BEAD5082-3399-30F1-48DE-34CBEA45EDD1}"/>
                  </a:ext>
                </a:extLst>
              </p:cNvPr>
              <p:cNvSpPr/>
              <p:nvPr/>
            </p:nvSpPr>
            <p:spPr>
              <a:xfrm>
                <a:off x="2549656" y="1663317"/>
                <a:ext cx="3819264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BEAD5082-3399-30F1-48DE-34CBEA45E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656" y="1663317"/>
                <a:ext cx="3819264" cy="61273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0">
                <a:extLst>
                  <a:ext uri="{FF2B5EF4-FFF2-40B4-BE49-F238E27FC236}">
                    <a16:creationId xmlns:a16="http://schemas.microsoft.com/office/drawing/2014/main" id="{00C30617-D10A-FA82-A355-B1ABDA8572F4}"/>
                  </a:ext>
                </a:extLst>
              </p:cNvPr>
              <p:cNvSpPr/>
              <p:nvPr/>
            </p:nvSpPr>
            <p:spPr>
              <a:xfrm>
                <a:off x="1708873" y="4869289"/>
                <a:ext cx="5110304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矩形 10">
                <a:extLst>
                  <a:ext uri="{FF2B5EF4-FFF2-40B4-BE49-F238E27FC236}">
                    <a16:creationId xmlns:a16="http://schemas.microsoft.com/office/drawing/2014/main" id="{00C30617-D10A-FA82-A355-B1ABDA857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873" y="4869289"/>
                <a:ext cx="5110304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Drum vibration mode01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849834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File:Drum vibration mode0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849834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ile:Drum vibration mode0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921271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 descr="File:Drum vibration mode11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421459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 descr="File:Drum vibration mode21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492896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2" descr="File:Drum vibration mode23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2492896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文字方塊 8"/>
          <p:cNvSpPr txBox="1">
            <a:spLocks noChangeArrowheads="1"/>
          </p:cNvSpPr>
          <p:nvPr/>
        </p:nvSpPr>
        <p:spPr bwMode="auto">
          <a:xfrm>
            <a:off x="436563" y="5082694"/>
            <a:ext cx="6511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一般來說，越複雜的模式，頻率越高，也越難激發。</a:t>
            </a:r>
          </a:p>
        </p:txBody>
      </p:sp>
      <p:sp>
        <p:nvSpPr>
          <p:cNvPr id="75785" name="文字方塊 9"/>
          <p:cNvSpPr txBox="1">
            <a:spLocks noChangeArrowheads="1"/>
          </p:cNvSpPr>
          <p:nvPr/>
        </p:nvSpPr>
        <p:spPr bwMode="auto">
          <a:xfrm>
            <a:off x="427794" y="5589240"/>
            <a:ext cx="7951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latin typeface="Arial" charset="0"/>
                <a:ea typeface="新細明體" pitchFamily="18" charset="-120"/>
              </a:rPr>
              <a:t>一個物體有那些振盪模式 </a:t>
            </a:r>
            <a:r>
              <a:rPr lang="en-US" altLang="zh-TW" sz="1800" dirty="0">
                <a:latin typeface="+mn-lt"/>
                <a:ea typeface="新細明體" pitchFamily="18" charset="-120"/>
              </a:rPr>
              <a:t>Norm</a:t>
            </a:r>
            <a:r>
              <a:rPr lang="zh-TW" altLang="en-US" sz="1800" dirty="0">
                <a:latin typeface="+mn-lt"/>
                <a:ea typeface="新細明體" pitchFamily="18" charset="-120"/>
              </a:rPr>
              <a:t>以及對應的頻率，就是該</a:t>
            </a:r>
            <a:r>
              <a:rPr lang="zh-TW" altLang="en-US" sz="1800" dirty="0">
                <a:latin typeface="Arial" charset="0"/>
                <a:ea typeface="新細明體" pitchFamily="18" charset="-120"/>
              </a:rPr>
              <a:t>物體的一個特徵。</a:t>
            </a:r>
          </a:p>
        </p:txBody>
      </p:sp>
      <p:sp>
        <p:nvSpPr>
          <p:cNvPr id="13" name="文字方塊 16"/>
          <p:cNvSpPr txBox="1">
            <a:spLocks noChangeArrowheads="1"/>
          </p:cNvSpPr>
          <p:nvPr/>
        </p:nvSpPr>
        <p:spPr bwMode="auto">
          <a:xfrm>
            <a:off x="494085" y="4365104"/>
            <a:ext cx="656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每一個模式的振動頻率不同！</a:t>
            </a:r>
          </a:p>
        </p:txBody>
      </p:sp>
      <p:pic>
        <p:nvPicPr>
          <p:cNvPr id="45068" name="Picture 4" descr="File:Taborroll.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60" y="3919056"/>
            <a:ext cx="1444843" cy="11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88057" y="3933056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物體的變形模式有無限多個，</a:t>
            </a:r>
          </a:p>
        </p:txBody>
      </p:sp>
    </p:spTree>
    <p:extLst>
      <p:ext uri="{BB962C8B-B14F-4D97-AF65-F5344CB8AC3E}">
        <p14:creationId xmlns:p14="http://schemas.microsoft.com/office/powerpoint/2010/main" val="38681859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共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 r="2905"/>
          <a:stretch>
            <a:fillRect/>
          </a:stretch>
        </p:blipFill>
        <p:spPr bwMode="auto">
          <a:xfrm>
            <a:off x="900113" y="1052736"/>
            <a:ext cx="6408191" cy="211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 descr="18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6"/>
          <a:stretch/>
        </p:blipFill>
        <p:spPr bwMode="auto">
          <a:xfrm>
            <a:off x="900113" y="3167655"/>
            <a:ext cx="5832127" cy="336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80393" y="485964"/>
            <a:ext cx="671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但模式並不是連續分布。因此可以分離地一個一個編號。</a:t>
            </a:r>
          </a:p>
        </p:txBody>
      </p:sp>
    </p:spTree>
    <p:extLst>
      <p:ext uri="{BB962C8B-B14F-4D97-AF65-F5344CB8AC3E}">
        <p14:creationId xmlns:p14="http://schemas.microsoft.com/office/powerpoint/2010/main" val="6281162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347864" y="86807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駐波的動畫</a:t>
            </a:r>
          </a:p>
        </p:txBody>
      </p:sp>
      <p:pic>
        <p:nvPicPr>
          <p:cNvPr id="3" name="Screen Capture 1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700808"/>
            <a:ext cx="4176464" cy="32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Capture 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700808"/>
            <a:ext cx="4191427" cy="32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Capture 2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1700808"/>
            <a:ext cx="4379010" cy="33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Capture 2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772816"/>
            <a:ext cx="4157563" cy="319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3563938" y="476250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Fourier Series</a:t>
            </a:r>
          </a:p>
        </p:txBody>
      </p:sp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1619250" y="981075"/>
            <a:ext cx="575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任一週期函數可以寫成一系列正弦及餘弦函數的疊加。</a:t>
            </a:r>
          </a:p>
        </p:txBody>
      </p:sp>
      <p:graphicFrame>
        <p:nvGraphicFramePr>
          <p:cNvPr id="81924" name="Object 6"/>
          <p:cNvGraphicFramePr>
            <a:graphicFrameLocks noChangeAspect="1"/>
          </p:cNvGraphicFramePr>
          <p:nvPr/>
        </p:nvGraphicFramePr>
        <p:xfrm>
          <a:off x="2500313" y="1571625"/>
          <a:ext cx="381635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336800" imgH="431800" progId="Equation.3">
                  <p:embed/>
                </p:oleObj>
              </mc:Choice>
              <mc:Fallback>
                <p:oleObj name="方程式" r:id="rId2" imgW="23368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571625"/>
                        <a:ext cx="3816350" cy="706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7"/>
          <p:cNvGraphicFramePr>
            <a:graphicFrameLocks noChangeAspect="1"/>
          </p:cNvGraphicFramePr>
          <p:nvPr/>
        </p:nvGraphicFramePr>
        <p:xfrm>
          <a:off x="2500313" y="2500313"/>
          <a:ext cx="14271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63225" imgH="393529" progId="Equation.3">
                  <p:embed/>
                </p:oleObj>
              </mc:Choice>
              <mc:Fallback>
                <p:oleObj name="方程式" r:id="rId4" imgW="863225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2500313"/>
                        <a:ext cx="1427162" cy="6508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6" name="Picture 8" descr="18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500313"/>
            <a:ext cx="36242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3419475" y="836613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波的強度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</a:p>
        </p:txBody>
      </p:sp>
      <p:graphicFrame>
        <p:nvGraphicFramePr>
          <p:cNvPr id="91139" name="Object 5"/>
          <p:cNvGraphicFramePr>
            <a:graphicFrameLocks noChangeAspect="1"/>
          </p:cNvGraphicFramePr>
          <p:nvPr/>
        </p:nvGraphicFramePr>
        <p:xfrm>
          <a:off x="1087438" y="1412875"/>
          <a:ext cx="682148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318000" imgH="393700" progId="Equation.3">
                  <p:embed/>
                </p:oleObj>
              </mc:Choice>
              <mc:Fallback>
                <p:oleObj name="方程式" r:id="rId2" imgW="43180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38" y="1412875"/>
                        <a:ext cx="6821487" cy="622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 descr="F16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68638"/>
            <a:ext cx="2030412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1" name="Object 8"/>
          <p:cNvGraphicFramePr>
            <a:graphicFrameLocks noChangeAspect="1"/>
          </p:cNvGraphicFramePr>
          <p:nvPr/>
        </p:nvGraphicFramePr>
        <p:xfrm>
          <a:off x="866775" y="5146675"/>
          <a:ext cx="3741738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463800" imgH="673100" progId="Equation.3">
                  <p:embed/>
                </p:oleObj>
              </mc:Choice>
              <mc:Fallback>
                <p:oleObj name="方程式" r:id="rId5" imgW="2463800" imgH="673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5146675"/>
                        <a:ext cx="3741738" cy="10207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57122"/>
              </p:ext>
            </p:extLst>
          </p:nvPr>
        </p:nvGraphicFramePr>
        <p:xfrm>
          <a:off x="5270188" y="5661248"/>
          <a:ext cx="3240732" cy="466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76400" imgH="241300" progId="Equation.3">
                  <p:embed/>
                </p:oleObj>
              </mc:Choice>
              <mc:Fallback>
                <p:oleObj name="方程式" r:id="rId7" imgW="1676400" imgH="2413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188" y="5661248"/>
                        <a:ext cx="3240732" cy="46646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3" name="Picture 10" descr="fig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5"/>
          <a:stretch>
            <a:fillRect/>
          </a:stretch>
        </p:blipFill>
        <p:spPr bwMode="auto">
          <a:xfrm>
            <a:off x="323850" y="2781300"/>
            <a:ext cx="4968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Line 11"/>
          <p:cNvSpPr>
            <a:spLocks noChangeShapeType="1"/>
          </p:cNvSpPr>
          <p:nvPr/>
        </p:nvSpPr>
        <p:spPr bwMode="auto">
          <a:xfrm>
            <a:off x="3276600" y="2924175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9114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548476"/>
              </p:ext>
            </p:extLst>
          </p:nvPr>
        </p:nvGraphicFramePr>
        <p:xfrm>
          <a:off x="3851275" y="2565400"/>
          <a:ext cx="3603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253670" imgH="177569" progId="Equation.3">
                  <p:embed/>
                </p:oleObj>
              </mc:Choice>
              <mc:Fallback>
                <p:oleObj name="方程式" r:id="rId10" imgW="253670" imgH="17756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565400"/>
                        <a:ext cx="360363" cy="2524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6" name="Text Box 14"/>
          <p:cNvSpPr txBox="1">
            <a:spLocks noChangeArrowheads="1"/>
          </p:cNvSpPr>
          <p:nvPr/>
        </p:nvSpPr>
        <p:spPr bwMode="auto">
          <a:xfrm>
            <a:off x="785813" y="62150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在波峰處最小！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447776" y="5140175"/>
            <a:ext cx="557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但介質只在原地振盪，並不隨波型傳播。</a:t>
            </a:r>
          </a:p>
        </p:txBody>
      </p:sp>
      <p:sp>
        <p:nvSpPr>
          <p:cNvPr id="12291" name="文字方塊 4"/>
          <p:cNvSpPr txBox="1">
            <a:spLocks noChangeArrowheads="1"/>
          </p:cNvSpPr>
          <p:nvPr/>
        </p:nvSpPr>
        <p:spPr bwMode="auto">
          <a:xfrm>
            <a:off x="1447776" y="557356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波有兩個特徵方向：</a:t>
            </a:r>
          </a:p>
        </p:txBody>
      </p:sp>
      <p:sp>
        <p:nvSpPr>
          <p:cNvPr id="12292" name="文字方塊 5"/>
          <p:cNvSpPr txBox="1">
            <a:spLocks noChangeArrowheads="1"/>
          </p:cNvSpPr>
          <p:nvPr/>
        </p:nvSpPr>
        <p:spPr bwMode="auto">
          <a:xfrm>
            <a:off x="3751238" y="5573563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波傳播的方向</a:t>
            </a:r>
          </a:p>
        </p:txBody>
      </p:sp>
      <p:sp>
        <p:nvSpPr>
          <p:cNvPr id="12293" name="文字方塊 6"/>
          <p:cNvSpPr txBox="1">
            <a:spLocks noChangeArrowheads="1"/>
          </p:cNvSpPr>
          <p:nvPr/>
        </p:nvSpPr>
        <p:spPr bwMode="auto">
          <a:xfrm>
            <a:off x="5335563" y="5573563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介質擾動的方向</a:t>
            </a:r>
          </a:p>
        </p:txBody>
      </p:sp>
      <p:sp>
        <p:nvSpPr>
          <p:cNvPr id="12294" name="文字方塊 7"/>
          <p:cNvSpPr txBox="1">
            <a:spLocks noChangeArrowheads="1"/>
          </p:cNvSpPr>
          <p:nvPr/>
        </p:nvSpPr>
        <p:spPr bwMode="auto">
          <a:xfrm>
            <a:off x="1447776" y="600536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兩者垂直為橫波</a:t>
            </a:r>
          </a:p>
        </p:txBody>
      </p:sp>
      <p:pic>
        <p:nvPicPr>
          <p:cNvPr id="12295" name="Picture 9" descr="D:\Dropbox\Documents\課程\YoungTextBook\Images\Chapter15\A_Images\A_Figures_and_Photos\15_01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3" b="40912"/>
          <a:stretch/>
        </p:blipFill>
        <p:spPr bwMode="auto">
          <a:xfrm>
            <a:off x="1476375" y="460995"/>
            <a:ext cx="6119813" cy="239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文字方塊 3"/>
          <p:cNvSpPr txBox="1">
            <a:spLocks noChangeArrowheads="1"/>
          </p:cNvSpPr>
          <p:nvPr/>
        </p:nvSpPr>
        <p:spPr bwMode="auto">
          <a:xfrm>
            <a:off x="3409926" y="600536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兩者平行為縱波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76375" y="4709467"/>
            <a:ext cx="597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介質的擾動，以波型來代表，在空間中傳播。</a:t>
            </a:r>
          </a:p>
        </p:txBody>
      </p:sp>
      <p:pic>
        <p:nvPicPr>
          <p:cNvPr id="3" name="Picture 9" descr="D:\Dropbox\Documents\課程\YoungTextBook\Images\Chapter15\A_Images\A_Figures_and_Photos\15_01_Figure.jpg">
            <a:extLst>
              <a:ext uri="{FF2B5EF4-FFF2-40B4-BE49-F238E27FC236}">
                <a16:creationId xmlns:a16="http://schemas.microsoft.com/office/drawing/2014/main" id="{50C7A4B1-BE57-722C-1C07-4785B0A6A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 r="23853"/>
          <a:stretch/>
        </p:blipFill>
        <p:spPr bwMode="auto">
          <a:xfrm>
            <a:off x="1465105" y="2989227"/>
            <a:ext cx="611981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20\Images\20_UnnumPho_p604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53" y="1700808"/>
            <a:ext cx="4017963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4"/>
          <p:cNvSpPr txBox="1">
            <a:spLocks noChangeArrowheads="1"/>
          </p:cNvSpPr>
          <p:nvPr/>
        </p:nvSpPr>
        <p:spPr bwMode="auto">
          <a:xfrm>
            <a:off x="1998734" y="1196206"/>
            <a:ext cx="2160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彈簧可以產生橫波</a:t>
            </a:r>
          </a:p>
        </p:txBody>
      </p:sp>
      <p:sp>
        <p:nvSpPr>
          <p:cNvPr id="4" name="文字方塊 4"/>
          <p:cNvSpPr txBox="1">
            <a:spLocks noChangeArrowheads="1"/>
          </p:cNvSpPr>
          <p:nvPr/>
        </p:nvSpPr>
        <p:spPr bwMode="auto">
          <a:xfrm>
            <a:off x="1975144" y="755213"/>
            <a:ext cx="4272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有彈性的固體介質同時有縱波與橫波：</a:t>
            </a:r>
          </a:p>
        </p:txBody>
      </p:sp>
    </p:spTree>
    <p:extLst>
      <p:ext uri="{BB962C8B-B14F-4D97-AF65-F5344CB8AC3E}">
        <p14:creationId xmlns:p14="http://schemas.microsoft.com/office/powerpoint/2010/main" val="41203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05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267744" y="1196752"/>
            <a:ext cx="4523733" cy="4921654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31840" y="620688"/>
            <a:ext cx="2851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彈簧也可以產生縱波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4315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wav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916"/>
          <a:stretch>
            <a:fillRect/>
          </a:stretch>
        </p:blipFill>
        <p:spPr bwMode="auto">
          <a:xfrm>
            <a:off x="1911347" y="980728"/>
            <a:ext cx="489585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4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ave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3971" r="10408" b="59311"/>
          <a:stretch/>
        </p:blipFill>
        <p:spPr bwMode="auto">
          <a:xfrm>
            <a:off x="467544" y="1340768"/>
            <a:ext cx="3626656" cy="251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F1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r="26993" b="21085"/>
          <a:stretch>
            <a:fillRect/>
          </a:stretch>
        </p:blipFill>
        <p:spPr bwMode="auto">
          <a:xfrm rot="5400000">
            <a:off x="3764813" y="1720508"/>
            <a:ext cx="2517842" cy="175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04112" y="382153"/>
            <a:ext cx="83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固體在扭曲及壓縮拉長時都會有回復原狀的的彈性，因此同時會有橫波及縱波。</a:t>
            </a:r>
          </a:p>
        </p:txBody>
      </p:sp>
      <p:pic>
        <p:nvPicPr>
          <p:cNvPr id="9" name="Picture 4" descr="wave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2" b="5806"/>
          <a:stretch/>
        </p:blipFill>
        <p:spPr bwMode="auto">
          <a:xfrm>
            <a:off x="6936405" y="5249290"/>
            <a:ext cx="1995886" cy="128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wave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3010"/>
          <a:stretch/>
        </p:blipFill>
        <p:spPr bwMode="auto">
          <a:xfrm>
            <a:off x="467545" y="3933056"/>
            <a:ext cx="3626656" cy="263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1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4" b="21085"/>
          <a:stretch>
            <a:fillRect/>
          </a:stretch>
        </p:blipFill>
        <p:spPr bwMode="auto">
          <a:xfrm rot="5400000">
            <a:off x="4286614" y="4340882"/>
            <a:ext cx="2099559" cy="229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190384" y="3946143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地球的震波同時有縱波與橫波。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04112" y="836712"/>
            <a:ext cx="529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液體則沒有橫波。</a:t>
            </a:r>
          </a:p>
        </p:txBody>
      </p:sp>
      <p:sp>
        <p:nvSpPr>
          <p:cNvPr id="5" name="矩形 4"/>
          <p:cNvSpPr/>
          <p:nvPr/>
        </p:nvSpPr>
        <p:spPr>
          <a:xfrm>
            <a:off x="4248833" y="3429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扭曲</a:t>
            </a:r>
          </a:p>
        </p:txBody>
      </p:sp>
      <p:sp>
        <p:nvSpPr>
          <p:cNvPr id="6" name="矩形 5"/>
          <p:cNvSpPr/>
          <p:nvPr/>
        </p:nvSpPr>
        <p:spPr>
          <a:xfrm>
            <a:off x="5868995" y="472514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拉長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Onde cisaillement impulsion 1d 30 petit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214563"/>
            <a:ext cx="34893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File:Ondes cisaillement 2d 20 petit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214563"/>
            <a:ext cx="34893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文字方塊 3"/>
          <p:cNvSpPr txBox="1">
            <a:spLocks noChangeArrowheads="1"/>
          </p:cNvSpPr>
          <p:nvPr/>
        </p:nvSpPr>
        <p:spPr bwMode="auto">
          <a:xfrm>
            <a:off x="4000500" y="1412776"/>
            <a:ext cx="178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zh-TW" altLang="en-US" sz="1800" dirty="0"/>
              <a:t> </a:t>
            </a:r>
            <a:r>
              <a:rPr lang="en-US" altLang="zh-TW" sz="1800" dirty="0"/>
              <a:t>wave  </a:t>
            </a:r>
            <a:r>
              <a:rPr lang="zh-TW" altLang="en-US" sz="1800" dirty="0"/>
              <a:t>橫波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le:Onde compression impulsion 1d 30 petit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500313"/>
            <a:ext cx="33020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File:Ondes compression 2d 20 petit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2500313"/>
            <a:ext cx="33020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文字方塊 3"/>
          <p:cNvSpPr txBox="1">
            <a:spLocks noChangeArrowheads="1"/>
          </p:cNvSpPr>
          <p:nvPr/>
        </p:nvSpPr>
        <p:spPr bwMode="auto">
          <a:xfrm>
            <a:off x="3923928" y="1700808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P</a:t>
            </a:r>
            <a:r>
              <a:rPr lang="zh-TW" altLang="en-US" sz="1800"/>
              <a:t> </a:t>
            </a:r>
            <a:r>
              <a:rPr lang="en-US" altLang="zh-TW" sz="1800"/>
              <a:t>wave </a:t>
            </a:r>
            <a:r>
              <a:rPr lang="zh-TW" altLang="en-US" sz="1800"/>
              <a:t>縱波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wave swave qu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571625"/>
            <a:ext cx="48101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文字方塊 2"/>
          <p:cNvSpPr txBox="1">
            <a:spLocks noChangeArrowheads="1"/>
          </p:cNvSpPr>
          <p:nvPr/>
        </p:nvSpPr>
        <p:spPr bwMode="auto">
          <a:xfrm>
            <a:off x="1714500" y="970756"/>
            <a:ext cx="492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波波速約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1.5-8 km/s 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波波速約是其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60%-70%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文字方塊 3"/>
          <p:cNvSpPr txBox="1">
            <a:spLocks noChangeArrowheads="1"/>
          </p:cNvSpPr>
          <p:nvPr/>
        </p:nvSpPr>
        <p:spPr bwMode="auto">
          <a:xfrm>
            <a:off x="1785938" y="5301208"/>
            <a:ext cx="5954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由時間差即可計算出震源的距離：</a:t>
            </a:r>
            <a:endParaRPr lang="en-US" altLang="zh-TW" sz="1800" i="1" dirty="0">
              <a:latin typeface="Cambria Math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779912" y="5733256"/>
                <a:ext cx="1505860" cy="61343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733256"/>
                <a:ext cx="1505860" cy="6134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ime-distanc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357313"/>
            <a:ext cx="4857750" cy="4546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ia-Hung Chang\Downloads\Data\Knight\Media\Chapter20\Images\20_00ChapOpener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714375"/>
            <a:ext cx="6002337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696861" y="69269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液體的地心無法產生橫波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wave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27" y="1268760"/>
            <a:ext cx="46386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051050" y="1125538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海浪</a:t>
            </a:r>
          </a:p>
        </p:txBody>
      </p:sp>
      <p:pic>
        <p:nvPicPr>
          <p:cNvPr id="23555" name="Picture 5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44675"/>
            <a:ext cx="45751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>
            <a:spLocks noChangeArrowheads="1"/>
          </p:cNvSpPr>
          <p:nvPr/>
        </p:nvSpPr>
        <p:spPr bwMode="auto">
          <a:xfrm>
            <a:off x="899592" y="1556792"/>
            <a:ext cx="506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弦就是一系列弦段的組合，可看成一系列的粒子！</a:t>
            </a:r>
          </a:p>
        </p:txBody>
      </p:sp>
      <p:sp>
        <p:nvSpPr>
          <p:cNvPr id="3" name="文字方塊 4">
            <a:extLst>
              <a:ext uri="{FF2B5EF4-FFF2-40B4-BE49-F238E27FC236}">
                <a16:creationId xmlns:a16="http://schemas.microsoft.com/office/drawing/2014/main" id="{42BCF5F4-5358-080B-9FCC-2500B61CB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041522"/>
            <a:ext cx="360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我們將以弦波為例來討論：</a:t>
            </a:r>
          </a:p>
        </p:txBody>
      </p:sp>
      <p:pic>
        <p:nvPicPr>
          <p:cNvPr id="10" name="Picture 9" descr="16_07_FigureA.jpg">
            <a:extLst>
              <a:ext uri="{FF2B5EF4-FFF2-40B4-BE49-F238E27FC236}">
                <a16:creationId xmlns:a16="http://schemas.microsoft.com/office/drawing/2014/main" id="{44DBB47B-D2C0-FAE8-0F65-DD2AB06B6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51402"/>
          <a:stretch/>
        </p:blipFill>
        <p:spPr>
          <a:xfrm>
            <a:off x="6516216" y="1133382"/>
            <a:ext cx="2444433" cy="4326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F6F8CE-CBBF-267C-E817-4801FAAF93C2}"/>
              </a:ext>
            </a:extLst>
          </p:cNvPr>
          <p:cNvSpPr txBox="1"/>
          <p:nvPr/>
        </p:nvSpPr>
        <p:spPr>
          <a:xfrm>
            <a:off x="899791" y="20608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若施力使其中一弦段離開平衡位置</a:t>
            </a:r>
            <a:r>
              <a:rPr lang="en-US" dirty="0"/>
              <a:t>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D1951-40C9-3103-99BC-3FC851947349}"/>
              </a:ext>
            </a:extLst>
          </p:cNvPr>
          <p:cNvSpPr txBox="1"/>
          <p:nvPr/>
        </p:nvSpPr>
        <p:spPr>
          <a:xfrm>
            <a:off x="903845" y="2564904"/>
            <a:ext cx="56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弦的彈力會帶動它的旁邊的弦段也自平衡向上移動</a:t>
            </a:r>
            <a:r>
              <a:rPr lang="en-US" dirty="0"/>
              <a:t>，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EB03B2-25E6-8780-DE6E-9316AF5530E3}"/>
              </a:ext>
            </a:extLst>
          </p:cNvPr>
          <p:cNvCxnSpPr/>
          <p:nvPr/>
        </p:nvCxnSpPr>
        <p:spPr>
          <a:xfrm flipV="1">
            <a:off x="4572000" y="1664477"/>
            <a:ext cx="2736304" cy="6123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C223B4-C430-9591-7880-C090991E62E5}"/>
              </a:ext>
            </a:extLst>
          </p:cNvPr>
          <p:cNvCxnSpPr>
            <a:cxnSpLocks/>
          </p:cNvCxnSpPr>
          <p:nvPr/>
        </p:nvCxnSpPr>
        <p:spPr>
          <a:xfrm>
            <a:off x="6215642" y="2786294"/>
            <a:ext cx="1236678" cy="21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3B55FF-2D57-05DE-B89C-D9B3A26258AC}"/>
              </a:ext>
            </a:extLst>
          </p:cNvPr>
          <p:cNvSpPr txBox="1"/>
          <p:nvPr/>
        </p:nvSpPr>
        <p:spPr>
          <a:xfrm>
            <a:off x="903845" y="3074326"/>
            <a:ext cx="56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此弦段移動又會帶動它的旁邊的弦段離開平衡位置</a:t>
            </a:r>
            <a:r>
              <a:rPr lang="en-US" dirty="0"/>
              <a:t>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2774F8-307B-6DB7-65B2-3C00EDB0CEB8}"/>
              </a:ext>
            </a:extLst>
          </p:cNvPr>
          <p:cNvSpPr txBox="1"/>
          <p:nvPr/>
        </p:nvSpPr>
        <p:spPr>
          <a:xfrm>
            <a:off x="899592" y="3587972"/>
            <a:ext cx="54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離開平衡位置的擾動便會因弦的彈力在軸上傳播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18068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07_FigureA.jpg">
            <a:extLst>
              <a:ext uri="{FF2B5EF4-FFF2-40B4-BE49-F238E27FC236}">
                <a16:creationId xmlns:a16="http://schemas.microsoft.com/office/drawing/2014/main" id="{1BEA3FEF-0D10-1E53-B975-A0C70A94B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51402"/>
          <a:stretch/>
        </p:blipFill>
        <p:spPr>
          <a:xfrm>
            <a:off x="2399712" y="759069"/>
            <a:ext cx="2156401" cy="3816424"/>
          </a:xfrm>
          <a:prstGeom prst="rect">
            <a:avLst/>
          </a:prstGeom>
        </p:spPr>
      </p:pic>
      <p:pic>
        <p:nvPicPr>
          <p:cNvPr id="3" name="Picture 1" descr="16_02_Figure.jpg">
            <a:extLst>
              <a:ext uri="{FF2B5EF4-FFF2-40B4-BE49-F238E27FC236}">
                <a16:creationId xmlns:a16="http://schemas.microsoft.com/office/drawing/2014/main" id="{F9EF90B1-C441-0351-0525-B0C669594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5007889" y="764704"/>
            <a:ext cx="2440442" cy="460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60F84-0DCF-CA72-D7A4-0C811AABE306}"/>
              </a:ext>
            </a:extLst>
          </p:cNvPr>
          <p:cNvSpPr txBox="1"/>
          <p:nvPr/>
        </p:nvSpPr>
        <p:spPr>
          <a:xfrm>
            <a:off x="582410" y="5373216"/>
            <a:ext cx="50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妙的是：即使最初的擾動已經回到平衡位置</a:t>
            </a:r>
            <a:r>
              <a:rPr lang="en-US" dirty="0"/>
              <a:t>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398C3-B5F1-CBA9-E69B-A61E3DF32A8B}"/>
              </a:ext>
            </a:extLst>
          </p:cNvPr>
          <p:cNvSpPr txBox="1"/>
          <p:nvPr/>
        </p:nvSpPr>
        <p:spPr>
          <a:xfrm>
            <a:off x="582410" y="588686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已經傳播了的擾動，會繼續自動的傳播</a:t>
            </a:r>
            <a:r>
              <a:rPr lang="en-US" dirty="0"/>
              <a:t>！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F9E811-5B5B-BD38-2406-0E49ACE22124}"/>
              </a:ext>
            </a:extLst>
          </p:cNvPr>
          <p:cNvCxnSpPr>
            <a:cxnSpLocks/>
          </p:cNvCxnSpPr>
          <p:nvPr/>
        </p:nvCxnSpPr>
        <p:spPr>
          <a:xfrm flipV="1">
            <a:off x="5046906" y="5013176"/>
            <a:ext cx="1541318" cy="1063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9DCAEA-5AE9-F163-F345-570A8C0C29E4}"/>
              </a:ext>
            </a:extLst>
          </p:cNvPr>
          <p:cNvCxnSpPr>
            <a:cxnSpLocks/>
          </p:cNvCxnSpPr>
          <p:nvPr/>
        </p:nvCxnSpPr>
        <p:spPr>
          <a:xfrm flipV="1">
            <a:off x="5220072" y="5229200"/>
            <a:ext cx="72008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42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C:\Users\Chia-Hung Chang\Downloads\Data\Serway\VI\Media\Images\Chapter17\1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>
            <a:fillRect/>
          </a:stretch>
        </p:blipFill>
        <p:spPr bwMode="auto">
          <a:xfrm>
            <a:off x="5868144" y="332656"/>
            <a:ext cx="26924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">
            <a:extLst>
              <a:ext uri="{FF2B5EF4-FFF2-40B4-BE49-F238E27FC236}">
                <a16:creationId xmlns:a16="http://schemas.microsoft.com/office/drawing/2014/main" id="{3F1B9EE7-4FB6-6A9A-2EF6-47F6EBD74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24744"/>
            <a:ext cx="5472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氣體柱中的聲波也是如此！氣體原來處於平衡狀態。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1217D-98AB-151F-072B-5951BA01E6A9}"/>
              </a:ext>
            </a:extLst>
          </p:cNvPr>
          <p:cNvSpPr txBox="1"/>
          <p:nvPr/>
        </p:nvSpPr>
        <p:spPr>
          <a:xfrm>
            <a:off x="395734" y="1628800"/>
            <a:ext cx="53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若右移活塞加壓力使靠近活塞的氣體密度增加</a:t>
            </a:r>
            <a:r>
              <a:rPr lang="en-US" dirty="0"/>
              <a:t>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803B6-D9F2-D5D5-19F1-D877958CCB86}"/>
              </a:ext>
            </a:extLst>
          </p:cNvPr>
          <p:cNvSpPr txBox="1"/>
          <p:nvPr/>
        </p:nvSpPr>
        <p:spPr>
          <a:xfrm>
            <a:off x="399789" y="2132856"/>
            <a:ext cx="56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該小段氣體壓力會超過平衡的壓力</a:t>
            </a:r>
            <a:r>
              <a:rPr lang="en-US" dirty="0"/>
              <a:t>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5F105-2187-1382-AB24-6C8C3DBA1F5F}"/>
              </a:ext>
            </a:extLst>
          </p:cNvPr>
          <p:cNvSpPr txBox="1"/>
          <p:nvPr/>
        </p:nvSpPr>
        <p:spPr>
          <a:xfrm>
            <a:off x="399789" y="2642278"/>
            <a:ext cx="56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此額外壓力又會推動氣體向右移動</a:t>
            </a:r>
            <a:r>
              <a:rPr lang="en-US" dirty="0"/>
              <a:t>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FEE2D-4384-5B07-33CA-E7AD9FD51717}"/>
              </a:ext>
            </a:extLst>
          </p:cNvPr>
          <p:cNvSpPr txBox="1"/>
          <p:nvPr/>
        </p:nvSpPr>
        <p:spPr>
          <a:xfrm>
            <a:off x="395536" y="3661122"/>
            <a:ext cx="54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超越平衡壓力的擾動便會在氣體柱中傳播</a:t>
            </a:r>
            <a:r>
              <a:rPr lang="en-US" dirty="0"/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CD4DC-B9E5-33D9-E678-F74CB44B379F}"/>
              </a:ext>
            </a:extLst>
          </p:cNvPr>
          <p:cNvSpPr txBox="1"/>
          <p:nvPr/>
        </p:nvSpPr>
        <p:spPr>
          <a:xfrm>
            <a:off x="401550" y="3151700"/>
            <a:ext cx="5610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使靠近的氣體密度隨之增加，再繼續推動氣體向右</a:t>
            </a:r>
            <a:r>
              <a:rPr lang="en-US" dirty="0"/>
              <a:t>。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47EC30-795A-6ECF-D796-DF9936EEFA4D}"/>
              </a:ext>
            </a:extLst>
          </p:cNvPr>
          <p:cNvCxnSpPr>
            <a:cxnSpLocks/>
          </p:cNvCxnSpPr>
          <p:nvPr/>
        </p:nvCxnSpPr>
        <p:spPr>
          <a:xfrm flipV="1">
            <a:off x="5580112" y="1124744"/>
            <a:ext cx="2088232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7C841E-DE5B-3B58-C5D4-67337EE5D126}"/>
              </a:ext>
            </a:extLst>
          </p:cNvPr>
          <p:cNvCxnSpPr>
            <a:cxnSpLocks/>
          </p:cNvCxnSpPr>
          <p:nvPr/>
        </p:nvCxnSpPr>
        <p:spPr>
          <a:xfrm>
            <a:off x="5256076" y="1853697"/>
            <a:ext cx="1958268" cy="11161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696B2E-F6CD-AB94-439B-582AF834BF09}"/>
              </a:ext>
            </a:extLst>
          </p:cNvPr>
          <p:cNvCxnSpPr>
            <a:cxnSpLocks/>
          </p:cNvCxnSpPr>
          <p:nvPr/>
        </p:nvCxnSpPr>
        <p:spPr>
          <a:xfrm>
            <a:off x="4211960" y="2889686"/>
            <a:ext cx="3456384" cy="16373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4F017F-0B01-8598-85CC-161D93B8C16E}"/>
              </a:ext>
            </a:extLst>
          </p:cNvPr>
          <p:cNvSpPr txBox="1"/>
          <p:nvPr/>
        </p:nvSpPr>
        <p:spPr>
          <a:xfrm>
            <a:off x="395536" y="5501258"/>
            <a:ext cx="50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即使最初的擾動停止</a:t>
            </a:r>
            <a:r>
              <a:rPr lang="en-US" dirty="0"/>
              <a:t>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0BABF9-3BD6-DF19-58EA-8245CFC4BBFF}"/>
              </a:ext>
            </a:extLst>
          </p:cNvPr>
          <p:cNvSpPr txBox="1"/>
          <p:nvPr/>
        </p:nvSpPr>
        <p:spPr>
          <a:xfrm>
            <a:off x="395536" y="60149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已經傳播了的擾動，會繼續自動的傳播</a:t>
            </a:r>
            <a:r>
              <a:rPr lang="en-US" dirty="0"/>
              <a:t>！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30295" y="639854"/>
            <a:ext cx="544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這樣的機制，無論細節，都滿足一樣的波動方程式：</a:t>
            </a:r>
          </a:p>
        </p:txBody>
      </p:sp>
      <p:pic>
        <p:nvPicPr>
          <p:cNvPr id="3" name="Picture 5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6"/>
          <a:stretch>
            <a:fillRect/>
          </a:stretch>
        </p:blipFill>
        <p:spPr bwMode="auto">
          <a:xfrm>
            <a:off x="611560" y="1340768"/>
            <a:ext cx="2413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wav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5"/>
          <a:stretch>
            <a:fillRect/>
          </a:stretch>
        </p:blipFill>
        <p:spPr bwMode="auto">
          <a:xfrm>
            <a:off x="3131840" y="1340768"/>
            <a:ext cx="22145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ig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6"/>
          <a:stretch>
            <a:fillRect/>
          </a:stretch>
        </p:blipFill>
        <p:spPr bwMode="auto">
          <a:xfrm>
            <a:off x="3131840" y="3140968"/>
            <a:ext cx="284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exploratorium.edu/theworld/sonar/images/sona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7" y="1358238"/>
            <a:ext cx="273843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38913" y="1111250"/>
            <a:ext cx="458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文字方塊 11"/>
          <p:cNvSpPr txBox="1"/>
          <p:nvPr/>
        </p:nvSpPr>
        <p:spPr>
          <a:xfrm>
            <a:off x="654286" y="4273906"/>
            <a:ext cx="474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因此在數學上，解是一樣的！</a:t>
            </a:r>
          </a:p>
        </p:txBody>
      </p:sp>
      <p:pic>
        <p:nvPicPr>
          <p:cNvPr id="13" name="Picture 5" descr="31-January-2004-Taipei101-Comple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39" y="4293096"/>
            <a:ext cx="172819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ig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3"/>
          <a:stretch>
            <a:fillRect/>
          </a:stretch>
        </p:blipFill>
        <p:spPr bwMode="auto">
          <a:xfrm>
            <a:off x="5437911" y="5184829"/>
            <a:ext cx="1462988" cy="1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ile:Tuning fork on resonato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25" y="5157192"/>
            <a:ext cx="1418843" cy="140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631848" y="4687867"/>
            <a:ext cx="48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這與簡諧運動類似！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6103950" y="500393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50" y="500393"/>
                <a:ext cx="1593898" cy="648254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A1A5DECD-318B-FD40-8A1B-4B60277C0F7E}"/>
                  </a:ext>
                </a:extLst>
              </p:cNvPr>
              <p:cNvSpPr txBox="1"/>
              <p:nvPr/>
            </p:nvSpPr>
            <p:spPr bwMode="auto">
              <a:xfrm>
                <a:off x="729622" y="5165160"/>
                <a:ext cx="1326261" cy="55579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A1A5DECD-318B-FD40-8A1B-4B60277C0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622" y="5165160"/>
                <a:ext cx="1326261" cy="555793"/>
              </a:xfrm>
              <a:prstGeom prst="rect">
                <a:avLst/>
              </a:prstGeom>
              <a:blipFill>
                <a:blip r:embed="rId11"/>
                <a:stretch>
                  <a:fillRect l="-3810" r="-1905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7">
                <a:extLst>
                  <a:ext uri="{FF2B5EF4-FFF2-40B4-BE49-F238E27FC236}">
                    <a16:creationId xmlns:a16="http://schemas.microsoft.com/office/drawing/2014/main" id="{9E104D90-7ED0-CE49-8B13-0DC5DE651516}"/>
                  </a:ext>
                </a:extLst>
              </p:cNvPr>
              <p:cNvSpPr/>
              <p:nvPr/>
            </p:nvSpPr>
            <p:spPr>
              <a:xfrm>
                <a:off x="729622" y="5847823"/>
                <a:ext cx="22250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7">
                <a:extLst>
                  <a:ext uri="{FF2B5EF4-FFF2-40B4-BE49-F238E27FC236}">
                    <a16:creationId xmlns:a16="http://schemas.microsoft.com/office/drawing/2014/main" id="{9E104D90-7ED0-CE49-8B13-0DC5DE651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22" y="5847823"/>
                <a:ext cx="2225033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872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740459" y="2072226"/>
            <a:ext cx="54645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波函數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zh-TW" altLang="en-US" sz="1800" dirty="0"/>
              <a:t>：描述介質的擾動的物理量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7" name="文字方塊 23"/>
              <p:cNvSpPr txBox="1">
                <a:spLocks noChangeArrowheads="1"/>
              </p:cNvSpPr>
              <p:nvPr/>
            </p:nvSpPr>
            <p:spPr bwMode="auto">
              <a:xfrm>
                <a:off x="691635" y="2930369"/>
                <a:ext cx="54340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這是平衡位置為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的弦段在時間為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時的垂直位移。</a:t>
                </a:r>
              </a:p>
            </p:txBody>
          </p:sp>
        </mc:Choice>
        <mc:Fallback xmlns="">
          <p:sp>
            <p:nvSpPr>
              <p:cNvPr id="27667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635" y="2930369"/>
                <a:ext cx="5434013" cy="369332"/>
              </a:xfrm>
              <a:prstGeom prst="rect">
                <a:avLst/>
              </a:prstGeom>
              <a:blipFill>
                <a:blip r:embed="rId2"/>
                <a:stretch>
                  <a:fillRect l="-93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16_04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784605" y="3763046"/>
            <a:ext cx="4608512" cy="22495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44419" y="1602565"/>
            <a:ext cx="514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要寫出波滿足的方程式，需要一個新的物理量：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797457" y="2506776"/>
                <a:ext cx="79208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57" y="2506776"/>
                <a:ext cx="79208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" descr="16_02_Figure.jpg">
            <a:extLst>
              <a:ext uri="{FF2B5EF4-FFF2-40B4-BE49-F238E27FC236}">
                <a16:creationId xmlns:a16="http://schemas.microsoft.com/office/drawing/2014/main" id="{5BD1B288-25AB-69A2-DA7A-A549729C93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5868144" y="845392"/>
            <a:ext cx="2736304" cy="5167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C7458CEF-EFC8-C7A2-DB98-4700852AA046}"/>
                  </a:ext>
                </a:extLst>
              </p:cNvPr>
              <p:cNvSpPr txBox="1"/>
              <p:nvPr/>
            </p:nvSpPr>
            <p:spPr>
              <a:xfrm>
                <a:off x="2267744" y="5039991"/>
                <a:ext cx="216024" cy="21544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C7458CEF-EFC8-C7A2-DB98-4700852AA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5039991"/>
                <a:ext cx="216024" cy="215444"/>
              </a:xfrm>
              <a:prstGeom prst="rect">
                <a:avLst/>
              </a:prstGeom>
              <a:blipFill>
                <a:blip r:embed="rId6"/>
                <a:stretch>
                  <a:fillRect l="-5556" r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3081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938213" y="980629"/>
            <a:ext cx="2160588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4579" name="Picture 4" descr="fi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9" b="32314"/>
          <a:stretch>
            <a:fillRect/>
          </a:stretch>
        </p:blipFill>
        <p:spPr bwMode="auto">
          <a:xfrm>
            <a:off x="866776" y="3573016"/>
            <a:ext cx="26479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2395538" y="1569591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1323976" y="2641154"/>
            <a:ext cx="15001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5400000" flipH="1" flipV="1">
            <a:off x="537370" y="1856135"/>
            <a:ext cx="15732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>
            <a:endCxn id="3" idx="3"/>
          </p:cNvCxnSpPr>
          <p:nvPr/>
        </p:nvCxnSpPr>
        <p:spPr>
          <a:xfrm flipV="1">
            <a:off x="1323976" y="1629916"/>
            <a:ext cx="1082675" cy="1011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58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827147"/>
              </p:ext>
            </p:extLst>
          </p:nvPr>
        </p:nvGraphicFramePr>
        <p:xfrm>
          <a:off x="1895476" y="1712466"/>
          <a:ext cx="1270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6" y="1712466"/>
                        <a:ext cx="1270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12" descr="09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3573016"/>
            <a:ext cx="283051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Freeform 4"/>
          <p:cNvSpPr>
            <a:spLocks/>
          </p:cNvSpPr>
          <p:nvPr/>
        </p:nvSpPr>
        <p:spPr bwMode="auto">
          <a:xfrm>
            <a:off x="4181476" y="1712466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8" name="Line 5"/>
          <p:cNvSpPr>
            <a:spLocks noChangeShapeType="1"/>
          </p:cNvSpPr>
          <p:nvPr/>
        </p:nvSpPr>
        <p:spPr bwMode="auto">
          <a:xfrm flipV="1">
            <a:off x="6989763" y="1712466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9" name="Oval 6"/>
          <p:cNvSpPr>
            <a:spLocks noChangeArrowheads="1"/>
          </p:cNvSpPr>
          <p:nvPr/>
        </p:nvSpPr>
        <p:spPr bwMode="auto">
          <a:xfrm>
            <a:off x="4108451" y="192836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591" name="文字方塊 17"/>
          <p:cNvSpPr txBox="1">
            <a:spLocks noChangeArrowheads="1"/>
          </p:cNvSpPr>
          <p:nvPr/>
        </p:nvSpPr>
        <p:spPr bwMode="auto">
          <a:xfrm>
            <a:off x="2378076" y="548829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粒子以位置的時間函數來描述</a:t>
            </a:r>
          </a:p>
        </p:txBody>
      </p:sp>
      <p:sp>
        <p:nvSpPr>
          <p:cNvPr id="24592" name="文字方塊 18"/>
          <p:cNvSpPr txBox="1">
            <a:spLocks noChangeArrowheads="1"/>
          </p:cNvSpPr>
          <p:nvPr/>
        </p:nvSpPr>
        <p:spPr bwMode="auto">
          <a:xfrm>
            <a:off x="2466976" y="2998341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粒子系統以一系列位置的時間函數來描述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2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zh-TW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zh-TW" altLang="en-US" dirty="0"/>
                  <a:t> 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𝑖</m:t>
                    </m:r>
                    <m:r>
                      <a:rPr lang="en-US" altLang="zh-TW" b="0" i="1" dirty="0" smtClean="0">
                        <a:latin typeface="Cambria Math"/>
                      </a:rPr>
                      <m:t>=1,2,⋯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307" t="-21667"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文字方塊 4"/>
          <p:cNvSpPr txBox="1">
            <a:spLocks noChangeArrowheads="1"/>
          </p:cNvSpPr>
          <p:nvPr/>
        </p:nvSpPr>
        <p:spPr bwMode="auto">
          <a:xfrm>
            <a:off x="683568" y="4858590"/>
            <a:ext cx="5382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當粒子的間隔趨近無限小，離散足標趨近連續變數：</a:t>
            </a:r>
          </a:p>
        </p:txBody>
      </p:sp>
      <p:sp>
        <p:nvSpPr>
          <p:cNvPr id="5129" name="Text Box 2"/>
          <p:cNvSpPr txBox="1">
            <a:spLocks noChangeArrowheads="1"/>
          </p:cNvSpPr>
          <p:nvPr/>
        </p:nvSpPr>
        <p:spPr bwMode="auto">
          <a:xfrm>
            <a:off x="683568" y="5921054"/>
            <a:ext cx="2881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波函數 </a:t>
            </a:r>
            <a:r>
              <a:rPr lang="en-US" altLang="zh-TW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 Function</a:t>
            </a:r>
            <a:endParaRPr lang="zh-TW" alt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748048" y="1592250"/>
            <a:ext cx="6023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粒子排列整齊，編號自然是根據平衡時的水平位置最自然：</a:t>
            </a:r>
          </a:p>
        </p:txBody>
      </p:sp>
      <p:sp>
        <p:nvSpPr>
          <p:cNvPr id="5132" name="文字方塊 11"/>
          <p:cNvSpPr txBox="1">
            <a:spLocks noChangeArrowheads="1"/>
          </p:cNvSpPr>
          <p:nvPr/>
        </p:nvSpPr>
        <p:spPr bwMode="auto">
          <a:xfrm>
            <a:off x="3300667" y="5921054"/>
            <a:ext cx="3671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所有波動的資訊都在這一函數！</a:t>
            </a:r>
          </a:p>
        </p:txBody>
      </p:sp>
      <p:sp>
        <p:nvSpPr>
          <p:cNvPr id="25613" name="文字方塊 1"/>
          <p:cNvSpPr txBox="1">
            <a:spLocks noChangeArrowheads="1"/>
          </p:cNvSpPr>
          <p:nvPr/>
        </p:nvSpPr>
        <p:spPr bwMode="auto">
          <a:xfrm>
            <a:off x="734503" y="502282"/>
            <a:ext cx="4535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構成弦的粒子的運動是沿垂直於弦的方向！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5" name="文字方塊 1"/>
              <p:cNvSpPr txBox="1">
                <a:spLocks noChangeArrowheads="1"/>
              </p:cNvSpPr>
              <p:nvPr/>
            </p:nvSpPr>
            <p:spPr bwMode="auto">
              <a:xfrm>
                <a:off x="2506124" y="5414641"/>
                <a:ext cx="54340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為</m:t>
                    </m:r>
                    <m:r>
                      <a:rPr lang="zh-TW" altLang="en-US" i="1" dirty="0" smtClean="0">
                        <a:latin typeface="Cambria Math"/>
                      </a:rPr>
                      <m:t> 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的粒子，在時間為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時的垂直位移。</a:t>
                </a:r>
              </a:p>
            </p:txBody>
          </p:sp>
        </mc:Choice>
        <mc:Fallback xmlns="">
          <p:sp>
            <p:nvSpPr>
              <p:cNvPr id="25615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6124" y="5414641"/>
                <a:ext cx="5434013" cy="369888"/>
              </a:xfrm>
              <a:prstGeom prst="rect">
                <a:avLst/>
              </a:prstGeom>
              <a:blipFill rotWithShape="1">
                <a:blip r:embed="rId11"/>
                <a:stretch>
                  <a:fillRect l="-897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16_07_Figure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58280" b="76612"/>
          <a:stretch/>
        </p:blipFill>
        <p:spPr>
          <a:xfrm>
            <a:off x="748048" y="2050278"/>
            <a:ext cx="3590904" cy="2520280"/>
          </a:xfrm>
          <a:prstGeom prst="rect">
            <a:avLst/>
          </a:prstGeom>
        </p:spPr>
      </p:pic>
      <p:pic>
        <p:nvPicPr>
          <p:cNvPr id="13" name="Picture 2" descr="16_04_FigureA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4499992" y="2525371"/>
            <a:ext cx="4201737" cy="2051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765588" y="980728"/>
                <a:ext cx="27992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zh-TW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→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zh-TW" altLang="en-US" dirty="0"/>
                  <a:t> 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𝑖</m:t>
                    </m:r>
                    <m:r>
                      <a:rPr lang="en-US" altLang="zh-TW" b="0" i="1" dirty="0" smtClean="0">
                        <a:latin typeface="Cambria Math"/>
                      </a:rPr>
                      <m:t>=1,2,⋯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88" y="980728"/>
                <a:ext cx="2799292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218" t="-21667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776994" y="1594239"/>
                <a:ext cx="6253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994" y="1594239"/>
                <a:ext cx="625364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080846" y="4863656"/>
                <a:ext cx="7824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846" y="4863656"/>
                <a:ext cx="782458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718472" y="5415197"/>
                <a:ext cx="16964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72" y="5415197"/>
                <a:ext cx="1696490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29" grpId="0"/>
      <p:bldP spid="11" grpId="0"/>
      <p:bldP spid="5132" grpId="0"/>
      <p:bldP spid="25615" grpId="0"/>
      <p:bldP spid="2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42988" y="620713"/>
            <a:ext cx="2160587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6627" name="Picture 4" descr="fig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9" b="32314"/>
          <a:stretch>
            <a:fillRect/>
          </a:stretch>
        </p:blipFill>
        <p:spPr bwMode="auto">
          <a:xfrm>
            <a:off x="1042988" y="2924175"/>
            <a:ext cx="20161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2500313" y="1209675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1428750" y="2281238"/>
            <a:ext cx="15001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5400000" flipH="1" flipV="1">
            <a:off x="642144" y="1496219"/>
            <a:ext cx="15732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>
            <a:endCxn id="3" idx="3"/>
          </p:cNvCxnSpPr>
          <p:nvPr/>
        </p:nvCxnSpPr>
        <p:spPr>
          <a:xfrm flipV="1">
            <a:off x="1428750" y="1270000"/>
            <a:ext cx="1082675" cy="1011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632" name="Object 6"/>
          <p:cNvGraphicFramePr>
            <a:graphicFrameLocks noChangeAspect="1"/>
          </p:cNvGraphicFramePr>
          <p:nvPr/>
        </p:nvGraphicFramePr>
        <p:xfrm>
          <a:off x="2000250" y="1352550"/>
          <a:ext cx="1270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1352550"/>
                        <a:ext cx="1270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文字方塊 17"/>
          <p:cNvSpPr txBox="1">
            <a:spLocks noChangeArrowheads="1"/>
          </p:cNvSpPr>
          <p:nvPr/>
        </p:nvSpPr>
        <p:spPr bwMode="auto">
          <a:xfrm>
            <a:off x="2484438" y="1889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粒子以</a:t>
            </a:r>
            <a:r>
              <a:rPr lang="zh-TW" altLang="en-US" sz="1800">
                <a:solidFill>
                  <a:srgbClr val="FF0000"/>
                </a:solidFill>
              </a:rPr>
              <a:t>位置的時間函數</a:t>
            </a:r>
            <a:r>
              <a:rPr lang="zh-TW" altLang="en-US" sz="1800"/>
              <a:t>來描述</a:t>
            </a:r>
          </a:p>
        </p:txBody>
      </p:sp>
      <p:sp>
        <p:nvSpPr>
          <p:cNvPr id="26636" name="文字方塊 18"/>
          <p:cNvSpPr txBox="1">
            <a:spLocks noChangeArrowheads="1"/>
          </p:cNvSpPr>
          <p:nvPr/>
        </p:nvSpPr>
        <p:spPr bwMode="auto">
          <a:xfrm>
            <a:off x="2484438" y="24923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粒子系統以</a:t>
            </a:r>
            <a:r>
              <a:rPr lang="zh-TW" altLang="en-US" sz="1800">
                <a:solidFill>
                  <a:srgbClr val="FF0000"/>
                </a:solidFill>
              </a:rPr>
              <a:t>一系列的位置的時間函數</a:t>
            </a:r>
            <a:r>
              <a:rPr lang="zh-TW" altLang="en-US" sz="1800"/>
              <a:t>來描述</a:t>
            </a:r>
          </a:p>
        </p:txBody>
      </p:sp>
      <p:pic>
        <p:nvPicPr>
          <p:cNvPr id="26637" name="Picture 9" descr="16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7" b="3258"/>
          <a:stretch>
            <a:fillRect/>
          </a:stretch>
        </p:blipFill>
        <p:spPr bwMode="auto">
          <a:xfrm>
            <a:off x="539750" y="5516563"/>
            <a:ext cx="34242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文字方塊 19"/>
          <p:cNvSpPr txBox="1">
            <a:spLocks noChangeArrowheads="1"/>
          </p:cNvSpPr>
          <p:nvPr/>
        </p:nvSpPr>
        <p:spPr bwMode="auto">
          <a:xfrm>
            <a:off x="2339975" y="4941888"/>
            <a:ext cx="5903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波動系統以一個</a:t>
            </a:r>
            <a:r>
              <a:rPr lang="zh-TW" altLang="en-US" sz="1800">
                <a:solidFill>
                  <a:srgbClr val="FF0000"/>
                </a:solidFill>
              </a:rPr>
              <a:t>時間與空間座標的函數：波函數</a:t>
            </a:r>
            <a:r>
              <a:rPr lang="zh-TW" altLang="en-US" sz="1800"/>
              <a:t>來描述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183" y="1271697"/>
                <a:ext cx="65146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2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zh-TW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zh-TW" altLang="en-US" dirty="0"/>
                  <a:t> 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𝑖</m:t>
                    </m:r>
                    <m:r>
                      <a:rPr lang="en-US" altLang="zh-TW" b="0" i="1" dirty="0" smtClean="0">
                        <a:latin typeface="Cambria Math"/>
                      </a:rPr>
                      <m:t>=1,2,⋯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46" y="3577027"/>
                <a:ext cx="1990994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307" t="-21667"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403739" y="5828512"/>
                <a:ext cx="8881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739" y="5828512"/>
                <a:ext cx="888192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ave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8" b="5824"/>
          <a:stretch/>
        </p:blipFill>
        <p:spPr bwMode="auto">
          <a:xfrm>
            <a:off x="251520" y="1572365"/>
            <a:ext cx="4214813" cy="28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14305" y="91933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地震波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/>
          <a:stretch/>
        </p:blipFill>
        <p:spPr bwMode="auto">
          <a:xfrm>
            <a:off x="4644007" y="1592479"/>
            <a:ext cx="4326125" cy="285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272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Dropbox\Documents\課程\YoungTextBook\Images\Chapter15\A_Images\A_Figures_and_Photos\15_0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55" y="1700808"/>
            <a:ext cx="4317032" cy="243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44216" y="458112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水波的波函數：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75856" y="4581128"/>
                <a:ext cx="109094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4581128"/>
                <a:ext cx="109094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/>
              <p:cNvSpPr txBox="1">
                <a:spLocks noChangeArrowheads="1"/>
              </p:cNvSpPr>
              <p:nvPr/>
            </p:nvSpPr>
            <p:spPr bwMode="auto">
              <a:xfrm>
                <a:off x="1547664" y="5085184"/>
                <a:ext cx="66932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為</m:t>
                    </m:r>
                    <m:r>
                      <a:rPr lang="zh-TW" altLang="en-US" i="1" dirty="0" smtClean="0">
                        <a:latin typeface="Cambria Math"/>
                      </a:rPr>
                      <m:t> 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的水面，在時間為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時的垂直位移或高度差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6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085184"/>
                <a:ext cx="669329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2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0780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3" y="332655"/>
            <a:ext cx="4977696" cy="481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411" name="Picture 5" descr="wav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916"/>
          <a:stretch>
            <a:fillRect/>
          </a:stretch>
        </p:blipFill>
        <p:spPr bwMode="auto">
          <a:xfrm rot="60000">
            <a:off x="1948626" y="375017"/>
            <a:ext cx="489585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27784" y="53732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彈簧縱波的波函數：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860032" y="5373216"/>
                <a:ext cx="10226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373216"/>
                <a:ext cx="102265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/>
              <p:cNvSpPr txBox="1">
                <a:spLocks noChangeArrowheads="1"/>
              </p:cNvSpPr>
              <p:nvPr/>
            </p:nvSpPr>
            <p:spPr bwMode="auto">
              <a:xfrm>
                <a:off x="1602532" y="5877272"/>
                <a:ext cx="5938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為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處的彈簧，在時間為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時沿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方向的位移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9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2532" y="5877272"/>
                <a:ext cx="5938936" cy="369332"/>
              </a:xfrm>
              <a:prstGeom prst="rect">
                <a:avLst/>
              </a:prstGeom>
              <a:blipFill>
                <a:blip r:embed="rId4"/>
                <a:stretch>
                  <a:fillRect l="-106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612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17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6"/>
          <a:stretch>
            <a:fillRect/>
          </a:stretch>
        </p:blipFill>
        <p:spPr bwMode="auto">
          <a:xfrm>
            <a:off x="1623463" y="1225324"/>
            <a:ext cx="44450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文字方塊 3"/>
              <p:cNvSpPr txBox="1">
                <a:spLocks noChangeArrowheads="1"/>
              </p:cNvSpPr>
              <p:nvPr/>
            </p:nvSpPr>
            <p:spPr bwMode="auto">
              <a:xfrm>
                <a:off x="1373378" y="5074384"/>
                <a:ext cx="75911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為平衡點的氣體分子，在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時間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時的沿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軸的位移：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或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𝑠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077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3378" y="5074384"/>
                <a:ext cx="7591110" cy="369332"/>
              </a:xfrm>
              <a:prstGeom prst="rect">
                <a:avLst/>
              </a:prstGeom>
              <a:blipFill>
                <a:blip r:embed="rId3"/>
                <a:stretch>
                  <a:fillRect l="-16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8" name="文字方塊 5"/>
          <p:cNvSpPr txBox="1">
            <a:spLocks noChangeArrowheads="1"/>
          </p:cNvSpPr>
          <p:nvPr/>
        </p:nvSpPr>
        <p:spPr bwMode="auto">
          <a:xfrm>
            <a:off x="2918863" y="577624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聲波的波函數</a:t>
            </a:r>
          </a:p>
        </p:txBody>
      </p:sp>
      <p:sp>
        <p:nvSpPr>
          <p:cNvPr id="2" name="矩形 1"/>
          <p:cNvSpPr/>
          <p:nvPr/>
        </p:nvSpPr>
        <p:spPr>
          <a:xfrm>
            <a:off x="3635896" y="2930237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">
                <a:extLst>
                  <a:ext uri="{FF2B5EF4-FFF2-40B4-BE49-F238E27FC236}">
                    <a16:creationId xmlns:a16="http://schemas.microsoft.com/office/drawing/2014/main" id="{D366C8D5-F505-840F-DDE9-B0600A480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3378" y="5518964"/>
                <a:ext cx="65109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為平衡點的氣體分子，在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時間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時的位置：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0" i="1" dirty="0" smtClean="0">
                        <a:latin typeface="Cambria Math"/>
                      </a:rPr>
                      <m:t>𝑠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3">
                <a:extLst>
                  <a:ext uri="{FF2B5EF4-FFF2-40B4-BE49-F238E27FC236}">
                    <a16:creationId xmlns:a16="http://schemas.microsoft.com/office/drawing/2014/main" id="{D366C8D5-F505-840F-DDE9-B0600A480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3378" y="5518964"/>
                <a:ext cx="6510990" cy="369332"/>
              </a:xfrm>
              <a:prstGeom prst="rect">
                <a:avLst/>
              </a:prstGeom>
              <a:blipFill>
                <a:blip r:embed="rId4"/>
                <a:stretch>
                  <a:fillRect l="-19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664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0"/>
          <a:stretch>
            <a:fillRect/>
          </a:stretch>
        </p:blipFill>
        <p:spPr bwMode="auto">
          <a:xfrm>
            <a:off x="2051050" y="1052513"/>
            <a:ext cx="49085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143000" y="500063"/>
            <a:ext cx="700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波函數可以是水平位移，直接但難測，以壓力表示時測量較為容易！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357313" y="1285875"/>
          <a:ext cx="147002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888840" imgH="215640" progId="Equation.3">
                  <p:embed/>
                </p:oleObj>
              </mc:Choice>
              <mc:Fallback>
                <p:oleObj name="方程式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285875"/>
                        <a:ext cx="1470025" cy="3571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120775" y="4143375"/>
          <a:ext cx="16589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002960" imgH="215640" progId="Equation.3">
                  <p:embed/>
                </p:oleObj>
              </mc:Choice>
              <mc:Fallback>
                <p:oleObj name="方程式" r:id="rId5" imgW="1002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4143375"/>
                        <a:ext cx="1658938" cy="3571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724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Text Box 14"/>
              <p:cNvSpPr txBox="1">
                <a:spLocks noChangeArrowheads="1"/>
              </p:cNvSpPr>
              <p:nvPr/>
            </p:nvSpPr>
            <p:spPr bwMode="auto">
              <a:xfrm>
                <a:off x="503783" y="3062266"/>
                <a:ext cx="7497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=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為</m:t>
                    </m:r>
                    <m:r>
                      <a:rPr lang="zh-TW" altLang="en-US" sz="1800" i="1" dirty="0">
                        <a:latin typeface="Cambria Math"/>
                      </a:rPr>
                      <m:t>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783" y="3062266"/>
                <a:ext cx="7497330" cy="369332"/>
              </a:xfrm>
              <a:prstGeom prst="rect">
                <a:avLst/>
              </a:prstGeom>
              <a:blipFill>
                <a:blip r:embed="rId2"/>
                <a:stretch>
                  <a:fillRect l="-676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5" name="Text Box 17"/>
              <p:cNvSpPr txBox="1">
                <a:spLocks noChangeArrowheads="1"/>
              </p:cNvSpPr>
              <p:nvPr/>
            </p:nvSpPr>
            <p:spPr bwMode="auto">
              <a:xfrm>
                <a:off x="504336" y="5151842"/>
                <a:ext cx="34919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336" y="5151842"/>
                <a:ext cx="3491916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/>
          <p:cNvSpPr txBox="1">
            <a:spLocks noChangeArrowheads="1"/>
          </p:cNvSpPr>
          <p:nvPr/>
        </p:nvSpPr>
        <p:spPr bwMode="auto">
          <a:xfrm>
            <a:off x="477826" y="2676607"/>
            <a:ext cx="813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最方便的討論方式就是先固定一個變數，討論函數對另一變數的變化：</a:t>
            </a:r>
          </a:p>
        </p:txBody>
      </p:sp>
      <p:pic>
        <p:nvPicPr>
          <p:cNvPr id="20" name="Picture 2" descr="16_04_Figure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5631493" y="3570119"/>
            <a:ext cx="3240360" cy="1581723"/>
          </a:xfrm>
          <a:prstGeom prst="rect">
            <a:avLst/>
          </a:prstGeom>
        </p:spPr>
      </p:pic>
      <p:pic>
        <p:nvPicPr>
          <p:cNvPr id="24" name="Picture 1" descr="16_04_FigureB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503783" y="3566322"/>
            <a:ext cx="4368164" cy="137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807577" y="3489505"/>
                <a:ext cx="888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577" y="3489505"/>
                <a:ext cx="888192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59204" y="3685011"/>
                <a:ext cx="986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04" y="3685011"/>
                <a:ext cx="986487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1">
                <a:extLst>
                  <a:ext uri="{FF2B5EF4-FFF2-40B4-BE49-F238E27FC236}">
                    <a16:creationId xmlns:a16="http://schemas.microsoft.com/office/drawing/2014/main" id="{D70E3CB1-DD29-F8BC-3580-CAF0E5C421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783" y="1903985"/>
                <a:ext cx="704064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但它是一個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多變數函數</a:t>
                </a:r>
                <a:r>
                  <a:rPr lang="zh-TW" altLang="en-US" sz="1800" dirty="0"/>
                  <a:t>，與粒子的單變數函數位置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在數學上不同！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字方塊 21">
                <a:extLst>
                  <a:ext uri="{FF2B5EF4-FFF2-40B4-BE49-F238E27FC236}">
                    <a16:creationId xmlns:a16="http://schemas.microsoft.com/office/drawing/2014/main" id="{D70E3CB1-DD29-F8BC-3580-CAF0E5C42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783" y="1903985"/>
                <a:ext cx="7040649" cy="369332"/>
              </a:xfrm>
              <a:prstGeom prst="rect">
                <a:avLst/>
              </a:prstGeom>
              <a:blipFill>
                <a:blip r:embed="rId8"/>
                <a:stretch>
                  <a:fillRect l="-719" t="-6452" r="-3777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2">
            <a:extLst>
              <a:ext uri="{FF2B5EF4-FFF2-40B4-BE49-F238E27FC236}">
                <a16:creationId xmlns:a16="http://schemas.microsoft.com/office/drawing/2014/main" id="{D5D6A0AD-2075-0525-6A59-EE181C666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6" y="1018386"/>
            <a:ext cx="3852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波函數：描述介質的擾動的物理量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227FC4E5-4E04-EE9D-A2CC-A0725CFF58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7826" y="1450434"/>
                <a:ext cx="543401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平衡位置為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的粒子在時間為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時的垂直位移。</a:t>
                </a:r>
              </a:p>
            </p:txBody>
          </p:sp>
        </mc:Choice>
        <mc:Fallback xmlns="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227FC4E5-4E04-EE9D-A2CC-A0725CFF5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826" y="1450434"/>
                <a:ext cx="5434013" cy="369887"/>
              </a:xfrm>
              <a:prstGeom prst="rect">
                <a:avLst/>
              </a:prstGeom>
              <a:blipFill>
                <a:blip r:embed="rId9"/>
                <a:stretch>
                  <a:fillRect l="-932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9BAF9D0-00F1-49C6-38B8-8F48B69AF162}"/>
                  </a:ext>
                </a:extLst>
              </p:cNvPr>
              <p:cNvSpPr txBox="1"/>
              <p:nvPr/>
            </p:nvSpPr>
            <p:spPr>
              <a:xfrm>
                <a:off x="4078226" y="1001657"/>
                <a:ext cx="8881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9BAF9D0-00F1-49C6-38B8-8F48B69AF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226" y="1001657"/>
                <a:ext cx="888192" cy="369332"/>
              </a:xfrm>
              <a:prstGeom prst="rect">
                <a:avLst/>
              </a:prstGeom>
              <a:blipFill>
                <a:blip r:embed="rId10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895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hia-Hung Chang\Downloads\Data\Knight\Media\Chapter20\Images\20_0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8415"/>
            <a:ext cx="3144838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676" name="Text Box 17"/>
              <p:cNvSpPr txBox="1">
                <a:spLocks noChangeArrowheads="1"/>
              </p:cNvSpPr>
              <p:nvPr/>
            </p:nvSpPr>
            <p:spPr bwMode="auto">
              <a:xfrm>
                <a:off x="4463596" y="2996952"/>
                <a:ext cx="33487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latin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取一系列不同的值，</a:t>
                </a:r>
                <a:r>
                  <a:rPr lang="en-US" altLang="zh-TW" sz="1800" i="1" dirty="0">
                    <a:latin typeface="Times New Roman" pitchFamily="18" charset="0"/>
                  </a:rPr>
                  <a:t> </a:t>
                </a:r>
                <a:endParaRPr lang="zh-TW" altLang="en-US" sz="1800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67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3596" y="2996952"/>
                <a:ext cx="3348764" cy="369332"/>
              </a:xfrm>
              <a:prstGeom prst="rect">
                <a:avLst/>
              </a:prstGeom>
              <a:blipFill>
                <a:blip r:embed="rId3"/>
                <a:stretch>
                  <a:fillRect l="-1509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38332" y="3384264"/>
            <a:ext cx="44288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不變的波形，以定速在空間中移動。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463596" y="2492896"/>
                <a:ext cx="194809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96" y="2492896"/>
                <a:ext cx="194809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06" name="Text Box 18"/>
              <p:cNvSpPr txBox="1">
                <a:spLocks noChangeArrowheads="1"/>
              </p:cNvSpPr>
              <p:nvPr/>
            </p:nvSpPr>
            <p:spPr bwMode="auto">
              <a:xfrm>
                <a:off x="683568" y="2132856"/>
                <a:ext cx="79811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baseline="-25000" dirty="0">
                            <a:latin typeface="Cambria Math"/>
                          </a:rPr>
                          <m:t>0</m:t>
                        </m:r>
                        <m:r>
                          <a:rPr lang="zh-TW" altLang="en-US" sz="1800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波函數成為一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6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132856"/>
                <a:ext cx="7981180" cy="369332"/>
              </a:xfrm>
              <a:prstGeom prst="rect">
                <a:avLst/>
              </a:prstGeom>
              <a:blipFill>
                <a:blip r:embed="rId2"/>
                <a:stretch>
                  <a:fillRect l="-635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7" name="Text Box 20"/>
              <p:cNvSpPr txBox="1">
                <a:spLocks noChangeArrowheads="1"/>
              </p:cNvSpPr>
              <p:nvPr/>
            </p:nvSpPr>
            <p:spPr bwMode="auto">
              <a:xfrm>
                <a:off x="683568" y="4128597"/>
                <a:ext cx="50766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sz="1800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就是平衡位置</a:t>
                </a: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kumimoji="0"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>
                        <a:latin typeface="Cambria Math"/>
                      </a:rPr>
                      <m:t>𝑥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處粒子的運動。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107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4128597"/>
                <a:ext cx="5076604" cy="369332"/>
              </a:xfrm>
              <a:prstGeom prst="rect">
                <a:avLst/>
              </a:prstGeom>
              <a:blipFill>
                <a:blip r:embed="rId3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16_04_Figure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2" b="4526"/>
          <a:stretch/>
        </p:blipFill>
        <p:spPr>
          <a:xfrm>
            <a:off x="708652" y="2618583"/>
            <a:ext cx="4335120" cy="1380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159858" y="2708920"/>
                <a:ext cx="9998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baseline="-25000" dirty="0">
                              <a:latin typeface="Cambria Math"/>
                            </a:rPr>
                            <m:t>0</m:t>
                          </m:r>
                          <m:r>
                            <a:rPr lang="zh-TW" altLang="en-US" b="0" i="1" baseline="-25000" dirty="0" smtClean="0">
                              <a:latin typeface="Cambria Math"/>
                            </a:rPr>
                            <m:t> 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858" y="2708920"/>
                <a:ext cx="999825" cy="369332"/>
              </a:xfrm>
              <a:prstGeom prst="rect">
                <a:avLst/>
              </a:prstGeom>
              <a:blipFill>
                <a:blip r:embed="rId5"/>
                <a:stretch>
                  <a:fillRect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369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3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>
          <a:xfrm>
            <a:off x="1669772" y="946420"/>
            <a:ext cx="4637549" cy="2287550"/>
          </a:xfrm>
          <a:prstGeom prst="rect">
            <a:avLst/>
          </a:prstGeom>
        </p:spPr>
      </p:pic>
      <p:pic>
        <p:nvPicPr>
          <p:cNvPr id="3" name="Picture 1" descr="16_32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22"/>
          <a:stretch/>
        </p:blipFill>
        <p:spPr>
          <a:xfrm>
            <a:off x="1696683" y="3535927"/>
            <a:ext cx="4479013" cy="26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672094" y="6237312"/>
                <a:ext cx="5976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r>
                          <a:rPr lang="en-US" altLang="zh-TW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似乎是同一個函數！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094" y="6237312"/>
                <a:ext cx="5976664" cy="369332"/>
              </a:xfrm>
              <a:prstGeom prst="rect">
                <a:avLst/>
              </a:prstGeom>
              <a:blipFill>
                <a:blip r:embed="rId4"/>
                <a:stretch>
                  <a:fillRect l="-84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/>
              <p:cNvSpPr txBox="1">
                <a:spLocks noChangeArrowheads="1"/>
              </p:cNvSpPr>
              <p:nvPr/>
            </p:nvSpPr>
            <p:spPr bwMode="auto">
              <a:xfrm>
                <a:off x="5553201" y="2894006"/>
                <a:ext cx="31683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3201" y="2894006"/>
                <a:ext cx="3168352" cy="369332"/>
              </a:xfrm>
              <a:prstGeom prst="rect">
                <a:avLst/>
              </a:prstGeom>
              <a:blipFill>
                <a:blip r:embed="rId5"/>
                <a:stretch>
                  <a:fillRect t="-10345" r="-8800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0"/>
              <p:cNvSpPr txBox="1">
                <a:spLocks noChangeArrowheads="1"/>
              </p:cNvSpPr>
              <p:nvPr/>
            </p:nvSpPr>
            <p:spPr bwMode="auto">
              <a:xfrm>
                <a:off x="4572000" y="5795972"/>
                <a:ext cx="46810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sz="1800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就是平衡位置</a:t>
                </a: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kumimoji="0" lang="en-US" altLang="zh-TW" sz="1800" i="1" dirty="0" smtClean="0">
                        <a:latin typeface="Cambria Math"/>
                      </a:rPr>
                      <m:t> = </m:t>
                    </m:r>
                    <m:r>
                      <a:rPr lang="en-US" altLang="zh-TW" sz="1800" i="1" dirty="0">
                        <a:latin typeface="Cambria Math"/>
                      </a:rPr>
                      <m:t>𝑥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處粒子的運動。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795972"/>
                <a:ext cx="4681068" cy="369332"/>
              </a:xfrm>
              <a:prstGeom prst="rect">
                <a:avLst/>
              </a:prstGeom>
              <a:blipFill>
                <a:blip r:embed="rId6"/>
                <a:stretch>
                  <a:fillRect t="-6667" r="-81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45BE23-4832-5D48-A217-13EA40844C84}"/>
                  </a:ext>
                </a:extLst>
              </p:cNvPr>
              <p:cNvSpPr/>
              <p:nvPr/>
            </p:nvSpPr>
            <p:spPr>
              <a:xfrm>
                <a:off x="1669772" y="426110"/>
                <a:ext cx="447901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r>
                          <a:rPr lang="en-US" altLang="zh-TW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TW" dirty="0"/>
                  <a:t>同時對兩個變數作圖：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45BE23-4832-5D48-A217-13EA40844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772" y="426110"/>
                <a:ext cx="4479013" cy="369332"/>
              </a:xfrm>
              <a:prstGeom prst="rect">
                <a:avLst/>
              </a:prstGeom>
              <a:blipFill>
                <a:blip r:embed="rId7"/>
                <a:stretch>
                  <a:fillRect l="-113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35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25451" y="1547500"/>
                <a:ext cx="54407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/>
                  <a:t>利用這個觀察，波函數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可以很簡單的解出來：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451" y="1547500"/>
                <a:ext cx="544072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009" t="-6667" r="-336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25451" y="1110806"/>
            <a:ext cx="6138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波動過程中，瞬間波形不變，波型位置以定速在空間中移動</a:t>
            </a:r>
          </a:p>
        </p:txBody>
      </p:sp>
      <p:pic>
        <p:nvPicPr>
          <p:cNvPr id="4" name="Picture 2" descr="C:\Users\Chia-Hung Chang\Downloads\Data\Knight\Media\Chapter20\Images\20_04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1866334" cy="351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_31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13984" r="53840" b="58525"/>
          <a:stretch/>
        </p:blipFill>
        <p:spPr>
          <a:xfrm>
            <a:off x="3779912" y="2420888"/>
            <a:ext cx="3240360" cy="139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2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234512" y="5301208"/>
            <a:ext cx="7729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在右圖這個移動的觀察者看來，波型是靜止的，因此波函數與時間無關：</a:t>
            </a:r>
          </a:p>
        </p:txBody>
      </p:sp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3270146" y="6154078"/>
            <a:ext cx="37535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這個函數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TW" sz="1800" i="1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就是靜止時的波型函數！</a:t>
            </a:r>
            <a:endParaRPr lang="zh-TW" altLang="en-US" sz="1800" i="1" dirty="0">
              <a:cs typeface="Times New Roman" pitchFamily="18" charset="0"/>
            </a:endParaRPr>
          </a:p>
        </p:txBody>
      </p:sp>
      <p:sp>
        <p:nvSpPr>
          <p:cNvPr id="29703" name="文字方塊 10"/>
          <p:cNvSpPr txBox="1">
            <a:spLocks noChangeArrowheads="1"/>
          </p:cNvSpPr>
          <p:nvPr/>
        </p:nvSpPr>
        <p:spPr bwMode="auto">
          <a:xfrm>
            <a:off x="1206874" y="332656"/>
            <a:ext cx="4071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找一個觀察者，隨著波一起移動：</a:t>
            </a:r>
          </a:p>
        </p:txBody>
      </p:sp>
      <p:pic>
        <p:nvPicPr>
          <p:cNvPr id="12" name="Picture 2" descr="16_31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/>
        </p:blipFill>
        <p:spPr>
          <a:xfrm>
            <a:off x="1234511" y="701988"/>
            <a:ext cx="7176476" cy="453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888136" y="1772816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136" y="1772816"/>
                <a:ext cx="315712" cy="276999"/>
              </a:xfrm>
              <a:prstGeom prst="rect">
                <a:avLst/>
              </a:prstGeom>
              <a:blipFill rotWithShape="1">
                <a:blip r:embed="rId6"/>
                <a:stretch>
                  <a:fillRect t="-46667" r="-8076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402780" y="3645024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780" y="3645024"/>
                <a:ext cx="315712" cy="276999"/>
              </a:xfrm>
              <a:prstGeom prst="rect">
                <a:avLst/>
              </a:prstGeom>
              <a:blipFill rotWithShape="1">
                <a:blip r:embed="rId7"/>
                <a:stretch>
                  <a:fillRect t="-46667" r="-8269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411760" y="3645023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645023"/>
                <a:ext cx="315712" cy="276999"/>
              </a:xfrm>
              <a:prstGeom prst="rect">
                <a:avLst/>
              </a:prstGeom>
              <a:blipFill rotWithShape="1">
                <a:blip r:embed="rId8"/>
                <a:stretch>
                  <a:fillRect t="-46667" r="-843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989079" y="3645024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079" y="3645024"/>
                <a:ext cx="315712" cy="276999"/>
              </a:xfrm>
              <a:prstGeom prst="rect">
                <a:avLst/>
              </a:prstGeom>
              <a:blipFill rotWithShape="1">
                <a:blip r:embed="rId9"/>
                <a:stretch>
                  <a:fillRect t="-46667" r="-8269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979712" y="4551200"/>
                <a:ext cx="31571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16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551200"/>
                <a:ext cx="315712" cy="246221"/>
              </a:xfrm>
              <a:prstGeom prst="rect">
                <a:avLst/>
              </a:prstGeom>
              <a:blipFill rotWithShape="1">
                <a:blip r:embed="rId10"/>
                <a:stretch>
                  <a:fillRect l="-3846" t="-37500" r="-59615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234512" y="5681617"/>
                <a:ext cx="7176476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假設這個移動的觀察者所量到的位置為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b="0" i="0" smtClean="0">
                            <a:latin typeface="Cambria Math"/>
                          </a:rPr>
                          <m:t>M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512" y="5681617"/>
                <a:ext cx="7176476" cy="375552"/>
              </a:xfrm>
              <a:prstGeom prst="rect">
                <a:avLst/>
              </a:prstGeom>
              <a:blipFill rotWithShape="1">
                <a:blip r:embed="rId11"/>
                <a:stretch>
                  <a:fillRect l="-765" t="-6452" b="-2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80749" y="6154078"/>
                <a:ext cx="194873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49" y="6154078"/>
                <a:ext cx="1948739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av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1413"/>
          <a:stretch>
            <a:fillRect/>
          </a:stretch>
        </p:blipFill>
        <p:spPr bwMode="auto">
          <a:xfrm>
            <a:off x="755576" y="620688"/>
            <a:ext cx="37338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audiosos.cn/attachments/2008/10/1_2008102021151020eRs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6141"/>
            <a:ext cx="407193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67485" y="6206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聲波</a:t>
            </a:r>
          </a:p>
        </p:txBody>
      </p:sp>
    </p:spTree>
    <p:extLst>
      <p:ext uri="{BB962C8B-B14F-4D97-AF65-F5344CB8AC3E}">
        <p14:creationId xmlns:p14="http://schemas.microsoft.com/office/powerpoint/2010/main" val="943699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747" name="Text Box 5"/>
              <p:cNvSpPr txBox="1">
                <a:spLocks noChangeArrowheads="1"/>
              </p:cNvSpPr>
              <p:nvPr/>
            </p:nvSpPr>
            <p:spPr bwMode="auto">
              <a:xfrm>
                <a:off x="539552" y="4122287"/>
                <a:ext cx="51435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在移動的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TW" altLang="en-US" sz="1800" dirty="0"/>
                  <a:t> 看，波型靜止，波函數與時間無關</a:t>
                </a:r>
              </a:p>
            </p:txBody>
          </p:sp>
        </mc:Choice>
        <mc:Fallback xmlns="">
          <p:sp>
            <p:nvSpPr>
              <p:cNvPr id="3174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122287"/>
                <a:ext cx="5143500" cy="369332"/>
              </a:xfrm>
              <a:prstGeom prst="rect">
                <a:avLst/>
              </a:prstGeom>
              <a:blipFill>
                <a:blip r:embed="rId2"/>
                <a:stretch>
                  <a:fillRect l="-9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0" name="Text Box 8"/>
              <p:cNvSpPr txBox="1">
                <a:spLocks noChangeArrowheads="1"/>
              </p:cNvSpPr>
              <p:nvPr/>
            </p:nvSpPr>
            <p:spPr bwMode="auto">
              <a:xfrm>
                <a:off x="552610" y="5602522"/>
                <a:ext cx="37313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因此，由靜止的觀察者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𝑂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</a:rPr>
                  <a:t> </a:t>
                </a:r>
                <a:r>
                  <a:rPr lang="zh-TW" altLang="en-US" sz="1800" dirty="0"/>
                  <a:t>看</a:t>
                </a:r>
              </a:p>
            </p:txBody>
          </p:sp>
        </mc:Choice>
        <mc:Fallback xmlns="">
          <p:sp>
            <p:nvSpPr>
              <p:cNvPr id="3175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610" y="5602522"/>
                <a:ext cx="3731358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4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6804248" y="4106733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函數 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TW" sz="18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  <a:cs typeface="Times New Roman" pitchFamily="18" charset="0"/>
              </a:rPr>
              <a:t>：靜止的波形</a:t>
            </a:r>
            <a:endParaRPr lang="zh-TW" altLang="en-US" sz="1800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9" name="Picture 2" descr="16_31_FigureB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395536" y="233855"/>
            <a:ext cx="4526651" cy="3545877"/>
          </a:xfrm>
          <a:prstGeom prst="rect">
            <a:avLst/>
          </a:prstGeom>
        </p:spPr>
      </p:pic>
      <p:pic>
        <p:nvPicPr>
          <p:cNvPr id="10" name="Picture 1" descr="16_31_FigureC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"/>
          <a:stretch/>
        </p:blipFill>
        <p:spPr>
          <a:xfrm>
            <a:off x="5076056" y="1566554"/>
            <a:ext cx="3792100" cy="2213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707904" y="1179251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179251"/>
                <a:ext cx="360040" cy="369332"/>
              </a:xfrm>
              <a:prstGeom prst="rect">
                <a:avLst/>
              </a:prstGeom>
              <a:blipFill rotWithShape="1">
                <a:blip r:embed="rId13"/>
                <a:stretch>
                  <a:fillRect t="-21311" r="-288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212219" y="1197723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219" y="1197723"/>
                <a:ext cx="360040" cy="369332"/>
              </a:xfrm>
              <a:prstGeom prst="rect">
                <a:avLst/>
              </a:prstGeom>
              <a:blipFill rotWithShape="1">
                <a:blip r:embed="rId14"/>
                <a:stretch>
                  <a:fillRect t="-21311" r="-271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475656" y="2898151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898151"/>
                <a:ext cx="315712" cy="276999"/>
              </a:xfrm>
              <a:prstGeom prst="rect">
                <a:avLst/>
              </a:prstGeom>
              <a:blipFill rotWithShape="1">
                <a:blip r:embed="rId15"/>
                <a:stretch>
                  <a:fillRect l="-11538" t="-43478" r="-67308" b="-10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563888" y="6093296"/>
                <a:ext cx="2901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/>
                  <a:t>這就是波函數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的解。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6093296"/>
                <a:ext cx="2901564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891" t="-6667" r="-1261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539552" y="4581128"/>
                <a:ext cx="83286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而移動的觀察者所量到的位置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b="0" i="0" smtClean="0">
                            <a:latin typeface="Cambria Math"/>
                          </a:rPr>
                          <m:t>M</m:t>
                        </m:r>
                      </m:sub>
                    </m:sSub>
                  </m:oMath>
                </a14:m>
                <a:r>
                  <a:rPr lang="zh-TW" altLang="en-US" sz="1800" dirty="0"/>
                  <a:t>與靜止的觀察者所量到的位置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sz="1800" dirty="0"/>
                  <a:t>有簡單的關係：</a:t>
                </a:r>
              </a:p>
            </p:txBody>
          </p:sp>
        </mc:Choice>
        <mc:Fallback xmlns="">
          <p:sp>
            <p:nvSpPr>
              <p:cNvPr id="1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581128"/>
                <a:ext cx="8328604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6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563888" y="5602522"/>
                <a:ext cx="21427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602522"/>
                <a:ext cx="2142702" cy="369332"/>
              </a:xfrm>
              <a:prstGeom prst="rect">
                <a:avLst/>
              </a:prstGeom>
              <a:blipFill>
                <a:blip r:embed="rId1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488623" y="4096604"/>
                <a:ext cx="12912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623" y="4096604"/>
                <a:ext cx="1291251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581224" y="5013176"/>
                <a:ext cx="14606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𝑀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224" y="5013176"/>
                <a:ext cx="1460656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3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>
          <a:xfrm>
            <a:off x="1669772" y="1272776"/>
            <a:ext cx="4637549" cy="2287550"/>
          </a:xfrm>
          <a:prstGeom prst="rect">
            <a:avLst/>
          </a:prstGeom>
        </p:spPr>
      </p:pic>
      <p:pic>
        <p:nvPicPr>
          <p:cNvPr id="3" name="Picture 1" descr="16_32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22"/>
          <a:stretch/>
        </p:blipFill>
        <p:spPr>
          <a:xfrm>
            <a:off x="1669772" y="3889599"/>
            <a:ext cx="4479013" cy="26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583668" y="420196"/>
                <a:ext cx="5976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所以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baseline="-25000" dirty="0">
                            <a:latin typeface="Cambria Math"/>
                          </a:rPr>
                          <m:t>0</m:t>
                        </m:r>
                        <m:r>
                          <a:rPr lang="en-US" altLang="zh-TW" b="0" i="1" baseline="-25000" dirty="0" smtClean="0">
                            <a:latin typeface="Cambria Math"/>
                          </a:rPr>
                          <m:t> 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r>
                          <a:rPr lang="en-US" altLang="zh-TW" i="1" dirty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/>
                  <a:t>的確是同一個函數！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668" y="420196"/>
                <a:ext cx="5976664" cy="369332"/>
              </a:xfrm>
              <a:prstGeom prst="rect">
                <a:avLst/>
              </a:prstGeom>
              <a:blipFill>
                <a:blip r:embed="rId4"/>
                <a:stretch>
                  <a:fillRect l="-847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/>
              <p:cNvSpPr txBox="1">
                <a:spLocks noChangeArrowheads="1"/>
              </p:cNvSpPr>
              <p:nvPr/>
            </p:nvSpPr>
            <p:spPr bwMode="auto">
              <a:xfrm>
                <a:off x="1669772" y="846486"/>
                <a:ext cx="241226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9772" y="846486"/>
                <a:ext cx="241226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7">
                <a:extLst>
                  <a:ext uri="{FF2B5EF4-FFF2-40B4-BE49-F238E27FC236}">
                    <a16:creationId xmlns:a16="http://schemas.microsoft.com/office/drawing/2014/main" id="{71D911A9-F07A-7540-AAF4-0342157658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9772" y="3520267"/>
                <a:ext cx="241226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i="1" baseline="-25000" dirty="0">
                              <a:latin typeface="Cambria Math"/>
                            </a:rPr>
                            <m:t>0 </m:t>
                          </m:r>
                          <m:r>
                            <a:rPr lang="en-US" altLang="zh-TW" sz="1800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 dirty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1800" i="1" baseline="-25000" dirty="0">
                              <a:latin typeface="Cambria Math"/>
                            </a:rPr>
                            <m:t>0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 Box 17">
                <a:extLst>
                  <a:ext uri="{FF2B5EF4-FFF2-40B4-BE49-F238E27FC236}">
                    <a16:creationId xmlns:a16="http://schemas.microsoft.com/office/drawing/2014/main" id="{71D911A9-F07A-7540-AAF4-034215765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9772" y="3520267"/>
                <a:ext cx="2412268" cy="369332"/>
              </a:xfrm>
              <a:prstGeom prst="rect">
                <a:avLst/>
              </a:prstGeom>
              <a:blipFill>
                <a:blip r:embed="rId6"/>
                <a:stretch>
                  <a:fillRect b="-193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06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51" name="Text Box 14"/>
              <p:cNvSpPr txBox="1">
                <a:spLocks noChangeArrowheads="1"/>
              </p:cNvSpPr>
              <p:nvPr/>
            </p:nvSpPr>
            <p:spPr bwMode="auto">
              <a:xfrm>
                <a:off x="2915816" y="935845"/>
                <a:ext cx="4032250" cy="40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向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altLang="zh-TW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移動的波，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將</m:t>
                    </m:r>
                    <m:r>
                      <a:rPr lang="zh-TW" altLang="en-US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以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–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zh-TW" altLang="en-US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取代即可</a:t>
                </a:r>
              </a:p>
            </p:txBody>
          </p:sp>
        </mc:Choice>
        <mc:Fallback xmlns="">
          <p:sp>
            <p:nvSpPr>
              <p:cNvPr id="35851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816" y="935845"/>
                <a:ext cx="4032250" cy="403124"/>
              </a:xfrm>
              <a:prstGeom prst="rect">
                <a:avLst/>
              </a:prstGeom>
              <a:blipFill rotWithShape="1">
                <a:blip r:embed="rId5"/>
                <a:stretch>
                  <a:fillRect l="-1208" b="-257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" descr="Figure_P_16_1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323528" y="1556792"/>
            <a:ext cx="8601456" cy="3154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03848" y="5157192"/>
                <a:ext cx="215437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157192"/>
                <a:ext cx="215437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44764" y="1187460"/>
                <a:ext cx="45173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/>
                  <a:t>利用這個觀察，我們解出了波函數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：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64" y="1187460"/>
                <a:ext cx="451739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80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65411" y="722197"/>
            <a:ext cx="6138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波動過程中，瞬間波形不變，波型位置以定速在空間中移動</a:t>
            </a:r>
          </a:p>
        </p:txBody>
      </p:sp>
      <p:pic>
        <p:nvPicPr>
          <p:cNvPr id="8" name="Picture 1" descr="Figure_P_16_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689181" y="2348880"/>
            <a:ext cx="7737360" cy="283776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691680" y="551723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我們如何確定我們的觀察是正確的？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15816" y="1700808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700808"/>
                <a:ext cx="338323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BE938244-8819-D8C4-4C4E-C9E3255524A0}"/>
                  </a:ext>
                </a:extLst>
              </p:cNvPr>
              <p:cNvSpPr txBox="1"/>
              <p:nvPr/>
            </p:nvSpPr>
            <p:spPr>
              <a:xfrm>
                <a:off x="861249" y="2348880"/>
                <a:ext cx="3983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BE938244-8819-D8C4-4C4E-C9E325552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49" y="2348880"/>
                <a:ext cx="398384" cy="307777"/>
              </a:xfrm>
              <a:prstGeom prst="rect">
                <a:avLst/>
              </a:prstGeom>
              <a:blipFill>
                <a:blip r:embed="rId6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731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3995936" y="250800"/>
            <a:ext cx="9366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正弦波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8" name="Text Box 7"/>
              <p:cNvSpPr txBox="1">
                <a:spLocks noChangeArrowheads="1"/>
              </p:cNvSpPr>
              <p:nvPr/>
            </p:nvSpPr>
            <p:spPr bwMode="auto">
              <a:xfrm>
                <a:off x="722324" y="3439886"/>
                <a:ext cx="79862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瞬間波型是正弦函數，此波型有一個波長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𝜆</m:t>
                    </m:r>
                  </m:oMath>
                </a14:m>
                <a:r>
                  <a:rPr lang="zh-TW" altLang="en-US" sz="1800" dirty="0"/>
                  <a:t>，波型在位置增加波長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𝜆</m:t>
                    </m:r>
                  </m:oMath>
                </a14:m>
                <a:r>
                  <a:rPr lang="zh-TW" altLang="en-US" sz="1800" dirty="0"/>
                  <a:t>後會重覆！</a:t>
                </a:r>
              </a:p>
            </p:txBody>
          </p:sp>
        </mc:Choice>
        <mc:Fallback xmlns="">
          <p:sp>
            <p:nvSpPr>
              <p:cNvPr id="3686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324" y="3439886"/>
                <a:ext cx="7986244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610" t="-6557" r="-610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73" name="Picture 7" descr="D:\Downloads\Data\Halliday8E-Figure-solution\Figure\CH16\afg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06818"/>
            <a:ext cx="4751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/>
              <p:cNvSpPr txBox="1">
                <a:spLocks noChangeArrowheads="1"/>
              </p:cNvSpPr>
              <p:nvPr/>
            </p:nvSpPr>
            <p:spPr bwMode="auto">
              <a:xfrm>
                <a:off x="722324" y="4869160"/>
                <a:ext cx="20002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定義角波數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𝑘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324" y="4869160"/>
                <a:ext cx="2000250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243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37917" y="3861048"/>
                <a:ext cx="2609947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17" y="3861048"/>
                <a:ext cx="2609947" cy="71468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316095" y="4726489"/>
                <a:ext cx="952953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i="1" dirty="0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b="0" i="1" dirty="0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zh-TW" altLang="en-US" i="1" dirty="0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095" y="4726489"/>
                <a:ext cx="952953" cy="61093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139952" y="3861048"/>
                <a:ext cx="3429336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861048"/>
                <a:ext cx="3429336" cy="71468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37917" y="5445224"/>
                <a:ext cx="331236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17" y="5445224"/>
                <a:ext cx="3312368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228184" y="5445224"/>
                <a:ext cx="14144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′=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5445224"/>
                <a:ext cx="1414417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724812" y="6021288"/>
                <a:ext cx="47832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𝑘𝑣𝑡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" y="6021288"/>
                <a:ext cx="4783292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227399" y="6011800"/>
                <a:ext cx="9803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 smtClean="0">
                          <a:latin typeface="Cambria Math"/>
                        </a:rPr>
                        <m:t>𝜔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399" y="6011800"/>
                <a:ext cx="980332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3203575" y="5396210"/>
            <a:ext cx="295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3851275" y="6073178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色散關係</a:t>
            </a:r>
          </a:p>
        </p:txBody>
      </p:sp>
      <p:sp>
        <p:nvSpPr>
          <p:cNvPr id="37899" name="文字方塊 11"/>
          <p:cNvSpPr txBox="1">
            <a:spLocks noChangeArrowheads="1"/>
          </p:cNvSpPr>
          <p:nvPr/>
        </p:nvSpPr>
        <p:spPr bwMode="auto">
          <a:xfrm>
            <a:off x="4960790" y="4030518"/>
            <a:ext cx="35125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單點運動則如簡諧運動：</a:t>
            </a:r>
          </a:p>
        </p:txBody>
      </p:sp>
      <p:sp>
        <p:nvSpPr>
          <p:cNvPr id="37900" name="文字方塊 12"/>
          <p:cNvSpPr txBox="1">
            <a:spLocks noChangeArrowheads="1"/>
          </p:cNvSpPr>
          <p:nvPr/>
        </p:nvSpPr>
        <p:spPr bwMode="auto">
          <a:xfrm>
            <a:off x="4984957" y="1717247"/>
            <a:ext cx="2643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正弦波的波函數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1" name="文字方塊 13"/>
              <p:cNvSpPr txBox="1">
                <a:spLocks noChangeArrowheads="1"/>
              </p:cNvSpPr>
              <p:nvPr/>
            </p:nvSpPr>
            <p:spPr bwMode="auto">
              <a:xfrm>
                <a:off x="6080150" y="2852936"/>
                <a:ext cx="20002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zh-TW" altLang="en-US" sz="1800" dirty="0"/>
                  <a:t>與波長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𝜆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901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0150" y="2852936"/>
                <a:ext cx="200025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243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2" name="文字方塊 14"/>
              <p:cNvSpPr txBox="1">
                <a:spLocks noChangeArrowheads="1"/>
              </p:cNvSpPr>
              <p:nvPr/>
            </p:nvSpPr>
            <p:spPr bwMode="auto">
              <a:xfrm>
                <a:off x="6712041" y="5103668"/>
                <a:ext cx="2140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角頻率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與頻率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𝑓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902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2041" y="5103668"/>
                <a:ext cx="2140613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227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03" name="文字方塊 15"/>
          <p:cNvSpPr txBox="1">
            <a:spLocks noChangeArrowheads="1"/>
          </p:cNvSpPr>
          <p:nvPr/>
        </p:nvSpPr>
        <p:spPr bwMode="auto">
          <a:xfrm>
            <a:off x="5687244" y="6071591"/>
            <a:ext cx="278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頻率與波長不是獨立的</a:t>
            </a:r>
          </a:p>
        </p:txBody>
      </p:sp>
      <p:pic>
        <p:nvPicPr>
          <p:cNvPr id="19" name="Picture 1" descr="16_34_Figure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755576" y="997565"/>
            <a:ext cx="3672592" cy="4765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62370" y="2182170"/>
                <a:ext cx="273630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370" y="2182170"/>
                <a:ext cx="2736304" cy="369332"/>
              </a:xfrm>
              <a:prstGeom prst="rect">
                <a:avLst/>
              </a:prstGeom>
              <a:blipFill>
                <a:blip r:embed="rId1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076056" y="2732134"/>
                <a:ext cx="936103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b="0" i="1" dirty="0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zh-TW" altLang="en-US" i="1" dirty="0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2732134"/>
                <a:ext cx="936103" cy="612796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4960790" y="4487944"/>
                <a:ext cx="27771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=0,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790" y="4487944"/>
                <a:ext cx="2777169" cy="369332"/>
              </a:xfrm>
              <a:prstGeom prst="rect">
                <a:avLst/>
              </a:prstGeom>
              <a:blipFill>
                <a:blip r:embed="rId2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984957" y="4982866"/>
                <a:ext cx="1690591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 smtClean="0">
                          <a:latin typeface="Cambria Math"/>
                        </a:rPr>
                        <m:t>𝜔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 dirty="0" smtClean="0">
                          <a:latin typeface="Cambria Math"/>
                        </a:rPr>
                        <m:t>2</m:t>
                      </m:r>
                      <m:r>
                        <a:rPr lang="zh-TW" altLang="en-US" i="1" dirty="0" smtClean="0">
                          <a:latin typeface="Cambria Math"/>
                        </a:rPr>
                        <m:t>𝜋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 dirty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957" y="4982866"/>
                <a:ext cx="1690591" cy="610936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744773" y="6070559"/>
                <a:ext cx="9803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 smtClean="0">
                          <a:latin typeface="Cambria Math"/>
                        </a:rPr>
                        <m:t>𝜔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i="1" dirty="0" smtClean="0">
                          <a:latin typeface="Cambria Math"/>
                        </a:rPr>
                        <m:t>𝑘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73" y="6070559"/>
                <a:ext cx="980332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2339752" y="5973188"/>
                <a:ext cx="1405898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dirty="0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r>
                        <a:rPr lang="zh-TW" altLang="en-US" b="0" i="1" dirty="0" smtClean="0">
                          <a:latin typeface="Cambria Math"/>
                        </a:rPr>
                        <m:t>𝜆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5973188"/>
                <a:ext cx="1405898" cy="566694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0E2273AC-4083-9C28-8BDF-C567B0647832}"/>
                  </a:ext>
                </a:extLst>
              </p:cNvPr>
              <p:cNvSpPr txBox="1"/>
              <p:nvPr/>
            </p:nvSpPr>
            <p:spPr>
              <a:xfrm>
                <a:off x="1263296" y="997565"/>
                <a:ext cx="31272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0E2273AC-4083-9C28-8BDF-C567B0647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296" y="997565"/>
                <a:ext cx="312726" cy="276999"/>
              </a:xfrm>
              <a:prstGeom prst="rect">
                <a:avLst/>
              </a:prstGeom>
              <a:blipFill>
                <a:blip r:embed="rId28"/>
                <a:stretch>
                  <a:fillRect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70DDC320-19A6-975D-3F84-7C2CDD07AB2A}"/>
                  </a:ext>
                </a:extLst>
              </p:cNvPr>
              <p:cNvSpPr txBox="1"/>
              <p:nvPr/>
            </p:nvSpPr>
            <p:spPr>
              <a:xfrm>
                <a:off x="1220814" y="2752095"/>
                <a:ext cx="5640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70DDC320-19A6-975D-3F84-7C2CDD07A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814" y="2752095"/>
                <a:ext cx="564015" cy="276999"/>
              </a:xfrm>
              <a:prstGeom prst="rect">
                <a:avLst/>
              </a:prstGeom>
              <a:blipFill>
                <a:blip r:embed="rId29"/>
                <a:stretch>
                  <a:fillRect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B1EC348C-9D17-8CAD-6943-E34AA3306640}"/>
                  </a:ext>
                </a:extLst>
              </p:cNvPr>
              <p:cNvSpPr txBox="1"/>
              <p:nvPr/>
            </p:nvSpPr>
            <p:spPr>
              <a:xfrm>
                <a:off x="1234939" y="4534110"/>
                <a:ext cx="5640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B1EC348C-9D17-8CAD-6943-E34AA3306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39" y="4534110"/>
                <a:ext cx="564015" cy="276999"/>
              </a:xfrm>
              <a:prstGeom prst="rect">
                <a:avLst/>
              </a:prstGeom>
              <a:blipFill>
                <a:blip r:embed="rId30"/>
                <a:stretch>
                  <a:fillRect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hia-Hung Chang\Downloads\Data\Knight\Media\Chapter20\Images\20_2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14563"/>
            <a:ext cx="85471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3"/>
          <a:stretch>
            <a:fillRect/>
          </a:stretch>
        </p:blipFill>
        <p:spPr bwMode="auto">
          <a:xfrm>
            <a:off x="899592" y="589957"/>
            <a:ext cx="56880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999367" y="6021288"/>
            <a:ext cx="528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正弦波可以由一簡諧震盪器連在介質上產生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940" name="Text Box 11"/>
              <p:cNvSpPr txBox="1">
                <a:spLocks noChangeArrowheads="1"/>
              </p:cNvSpPr>
              <p:nvPr/>
            </p:nvSpPr>
            <p:spPr bwMode="auto">
              <a:xfrm>
                <a:off x="1016496" y="5027027"/>
                <a:ext cx="6215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latin typeface="Times New Roman" pitchFamily="18" charset="0"/>
                    <a:cs typeface="Arial" charset="0"/>
                  </a:rPr>
                  <a:t>每一弦段皆作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Arial" charset="0"/>
                  </a:rPr>
                  <a:t>簡諧運動</a:t>
                </a:r>
                <a:r>
                  <a:rPr lang="zh-TW" altLang="en-US" sz="1800" dirty="0">
                    <a:latin typeface="Times New Roman" pitchFamily="18" charset="0"/>
                    <a:cs typeface="Arial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/>
                        <a:cs typeface="Arial" charset="0"/>
                      </a:rPr>
                      <m:t>𝜔</m:t>
                    </m:r>
                  </m:oMath>
                </a14:m>
                <a:r>
                  <a:rPr lang="zh-TW" altLang="el-GR" sz="1800" dirty="0">
                    <a:latin typeface="Times New Roman" pitchFamily="18" charset="0"/>
                    <a:cs typeface="Arial" charset="0"/>
                  </a:rPr>
                  <a:t>即是振動的角頻率</a:t>
                </a:r>
                <a:r>
                  <a:rPr lang="zh-TW" altLang="en-US" sz="1800" dirty="0">
                    <a:latin typeface="Times New Roman" pitchFamily="18" charset="0"/>
                    <a:cs typeface="Arial" charset="0"/>
                  </a:rPr>
                  <a:t>。</a:t>
                </a:r>
                <a:endParaRPr lang="zh-TW" altLang="el-GR" sz="1800" i="1" dirty="0">
                  <a:latin typeface="Times New Roman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9940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496" y="5027027"/>
                <a:ext cx="621506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8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42" name="文字方塊 5"/>
              <p:cNvSpPr txBox="1">
                <a:spLocks noChangeArrowheads="1"/>
              </p:cNvSpPr>
              <p:nvPr/>
            </p:nvSpPr>
            <p:spPr bwMode="auto">
              <a:xfrm>
                <a:off x="1016496" y="4080654"/>
                <a:ext cx="4572000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觀察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</a:rPr>
                      <m:t>在</m:t>
                    </m:r>
                    <m:r>
                      <a:rPr lang="zh-TW" altLang="en-US" sz="1800" i="1" dirty="0">
                        <a:latin typeface="Cambria Math"/>
                      </a:rPr>
                      <m:t>任意</m:t>
                    </m:r>
                    <m:r>
                      <a:rPr lang="zh-TW" altLang="en-US" sz="1800" i="1" dirty="0" smtClean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zh-TW" altLang="en-US" sz="1800" i="1" dirty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zh-TW" altLang="en-US" sz="1800" i="1" dirty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處的弦段的運動：</a:t>
                </a:r>
              </a:p>
            </p:txBody>
          </p:sp>
        </mc:Choice>
        <mc:Fallback xmlns="">
          <p:sp>
            <p:nvSpPr>
              <p:cNvPr id="39942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496" y="4080654"/>
                <a:ext cx="4572000" cy="375552"/>
              </a:xfrm>
              <a:prstGeom prst="rect">
                <a:avLst/>
              </a:prstGeom>
              <a:blipFill rotWithShape="1">
                <a:blip r:embed="rId4"/>
                <a:stretch>
                  <a:fillRect l="-1200" t="-6452" b="-2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97316" y="5454272"/>
                <a:ext cx="79671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dirty="0">
                    <a:latin typeface="Times New Roman" pitchFamily="18" charset="0"/>
                    <a:cs typeface="Arial" charset="0"/>
                  </a:rPr>
                  <a:t>各段的簡諧運動是彼此高度協調的，其相常數必須與位置成正比：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ea typeface="Cambria Math"/>
                        <a:cs typeface="Arial" charset="0"/>
                      </a:rPr>
                      <m:t>𝜙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  <a:cs typeface="Arial" charset="0"/>
                      </a:rPr>
                      <m:t>=</m:t>
                    </m:r>
                    <m:r>
                      <a:rPr lang="en-US" altLang="zh-TW" i="1" dirty="0" smtClean="0">
                        <a:latin typeface="Cambria Math"/>
                        <a:cs typeface="Arial" charset="0"/>
                      </a:rPr>
                      <m:t>𝑘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zh-TW" altLang="en-US" b="0" i="1" smtClean="0">
                        <a:latin typeface="Cambria Math"/>
                      </a:rPr>
                      <m:t>。</m:t>
                    </m:r>
                  </m:oMath>
                </a14:m>
                <a:endParaRPr lang="zh-TW" altLang="el-GR" i="1" dirty="0">
                  <a:latin typeface="Times New Roman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16" y="5454272"/>
                <a:ext cx="7967172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689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026435" y="4493953"/>
                <a:ext cx="316304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35" y="4493953"/>
                <a:ext cx="316304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16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9"/>
          <a:stretch>
            <a:fillRect/>
          </a:stretch>
        </p:blipFill>
        <p:spPr bwMode="auto">
          <a:xfrm>
            <a:off x="2555776" y="792794"/>
            <a:ext cx="3816002" cy="2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D:\Downloads\Data\Halliday8E-Figure-solution\Figure\CH16\afg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39592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文字方塊 2"/>
          <p:cNvSpPr txBox="1">
            <a:spLocks noChangeArrowheads="1"/>
          </p:cNvSpPr>
          <p:nvPr/>
        </p:nvSpPr>
        <p:spPr bwMode="auto">
          <a:xfrm>
            <a:off x="2051720" y="548680"/>
            <a:ext cx="466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畢竟弦只是一個粒子系統的連續極限！</a:t>
            </a:r>
          </a:p>
        </p:txBody>
      </p:sp>
      <p:sp>
        <p:nvSpPr>
          <p:cNvPr id="47109" name="文字方塊 12"/>
          <p:cNvSpPr txBox="1">
            <a:spLocks noChangeArrowheads="1"/>
          </p:cNvSpPr>
          <p:nvPr/>
        </p:nvSpPr>
        <p:spPr bwMode="auto">
          <a:xfrm>
            <a:off x="2051720" y="1011190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每一個粒子都滿足牛頓運動定律！</a:t>
            </a:r>
            <a:endParaRPr lang="en-US" altLang="zh-TW" sz="1800" dirty="0"/>
          </a:p>
        </p:txBody>
      </p:sp>
      <p:pic>
        <p:nvPicPr>
          <p:cNvPr id="7" name="Picture 1" descr="16_07_Figure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51402"/>
          <a:stretch/>
        </p:blipFill>
        <p:spPr>
          <a:xfrm>
            <a:off x="2915816" y="2276872"/>
            <a:ext cx="2222276" cy="3933010"/>
          </a:xfrm>
          <a:prstGeom prst="rect">
            <a:avLst/>
          </a:prstGeom>
        </p:spPr>
      </p:pic>
      <p:sp>
        <p:nvSpPr>
          <p:cNvPr id="5" name="文字方塊 12"/>
          <p:cNvSpPr txBox="1">
            <a:spLocks noChangeArrowheads="1"/>
          </p:cNvSpPr>
          <p:nvPr/>
        </p:nvSpPr>
        <p:spPr bwMode="auto">
          <a:xfrm>
            <a:off x="2051720" y="1531890"/>
            <a:ext cx="5189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粒子的牛頓運動定律可不可以證實我們的觀察？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308327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013733" y="1610298"/>
            <a:ext cx="4896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將一條緊拉的弦，在垂直方向移動作一個脈衝。</a:t>
            </a:r>
          </a:p>
        </p:txBody>
      </p:sp>
      <p:sp>
        <p:nvSpPr>
          <p:cNvPr id="4105" name="文字方塊 8"/>
          <p:cNvSpPr txBox="1">
            <a:spLocks noChangeArrowheads="1"/>
          </p:cNvSpPr>
          <p:nvPr/>
        </p:nvSpPr>
        <p:spPr bwMode="auto">
          <a:xfrm>
            <a:off x="4009722" y="1988840"/>
            <a:ext cx="4234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擾動會在空間中傳播！稱為脈衝波。</a:t>
            </a:r>
          </a:p>
        </p:txBody>
      </p:sp>
      <p:pic>
        <p:nvPicPr>
          <p:cNvPr id="11" name="Picture 1" descr="16_0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1043608" y="1340768"/>
            <a:ext cx="2736304" cy="5167216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71600" y="47667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以上這些現象顯然是完全不同的物理系統！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71600" y="85970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但其現象卻有極類似之處，因此都稱為波！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7023526-7825-CB0A-C40D-D1E0B9B6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9463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4AF8B-B0D8-C347-D6D7-A9027D28014D}"/>
              </a:ext>
            </a:extLst>
          </p:cNvPr>
          <p:cNvSpPr txBox="1"/>
          <p:nvPr/>
        </p:nvSpPr>
        <p:spPr>
          <a:xfrm>
            <a:off x="4009723" y="240283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持續做脈衝就得到週期波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文字方塊 19"/>
          <p:cNvSpPr txBox="1">
            <a:spLocks noChangeArrowheads="1"/>
          </p:cNvSpPr>
          <p:nvPr/>
        </p:nvSpPr>
        <p:spPr bwMode="auto">
          <a:xfrm>
            <a:off x="825096" y="260325"/>
            <a:ext cx="6585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我們可以利用波函數來計算弦的運動狀態相關的物理量：</a:t>
            </a:r>
          </a:p>
        </p:txBody>
      </p:sp>
      <p:sp>
        <p:nvSpPr>
          <p:cNvPr id="20496" name="文字方塊 20"/>
          <p:cNvSpPr txBox="1">
            <a:spLocks noChangeArrowheads="1"/>
          </p:cNvSpPr>
          <p:nvPr/>
        </p:nvSpPr>
        <p:spPr bwMode="auto">
          <a:xfrm>
            <a:off x="838211" y="2643050"/>
            <a:ext cx="4681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這個單變數函數的微分就是粒子的垂直速度！</a:t>
            </a:r>
          </a:p>
        </p:txBody>
      </p:sp>
      <p:sp>
        <p:nvSpPr>
          <p:cNvPr id="20497" name="文字方塊 24"/>
          <p:cNvSpPr txBox="1">
            <a:spLocks noChangeArrowheads="1"/>
          </p:cNvSpPr>
          <p:nvPr/>
        </p:nvSpPr>
        <p:spPr bwMode="auto">
          <a:xfrm>
            <a:off x="887079" y="4005064"/>
            <a:ext cx="734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固定一個變數，對另一個變數微分！</a:t>
            </a:r>
            <a:r>
              <a:rPr lang="zh-TW" altLang="en-US" sz="1800" dirty="0">
                <a:solidFill>
                  <a:srgbClr val="FF0000"/>
                </a:solidFill>
              </a:rPr>
              <a:t>偏微分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Partial Differentiation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52972" y="732562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固定 </a:t>
            </a:r>
            <a:r>
              <a:rPr lang="en-US" altLang="zh-TW" sz="1800" i="1" dirty="0">
                <a:latin typeface="Times New Roman" pitchFamily="18" charset="0"/>
              </a:rPr>
              <a:t>x = x</a:t>
            </a:r>
            <a:r>
              <a:rPr lang="en-US" altLang="zh-TW" sz="1800" baseline="-25000" dirty="0">
                <a:latin typeface="Times New Roman" pitchFamily="18" charset="0"/>
              </a:rPr>
              <a:t>0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283968" y="764704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 i="1" dirty="0">
                <a:latin typeface="Times New Roman" pitchFamily="18" charset="0"/>
              </a:rPr>
              <a:t>x = </a:t>
            </a:r>
            <a:r>
              <a:rPr lang="en-US" altLang="zh-TW" sz="1800" i="1" dirty="0">
                <a:latin typeface="Times New Roman" pitchFamily="18" charset="0"/>
              </a:rPr>
              <a:t>x</a:t>
            </a:r>
            <a:r>
              <a:rPr lang="en-US" altLang="zh-TW" sz="1800" baseline="-25000" dirty="0">
                <a:latin typeface="Times New Roman" pitchFamily="18" charset="0"/>
              </a:rPr>
              <a:t>0 </a:t>
            </a:r>
            <a:r>
              <a:rPr lang="zh-TW" altLang="en-US" sz="1800" dirty="0">
                <a:latin typeface="Times New Roman" pitchFamily="18" charset="0"/>
              </a:rPr>
              <a:t>處粒子的運動</a:t>
            </a:r>
            <a:endParaRPr lang="zh-TW" altLang="en-US" sz="1800" i="1" baseline="-2500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81098" y="3140968"/>
                <a:ext cx="2621165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98" y="3140968"/>
                <a:ext cx="2621165" cy="61824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892413" y="4466793"/>
                <a:ext cx="2621165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13" y="4466793"/>
                <a:ext cx="2621165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87078" y="5186873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這樣的計算可以在任何一個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定義，因此我們可以定義一個偏微分函數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78" y="5186873"/>
                <a:ext cx="756084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26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892414" y="5619244"/>
                <a:ext cx="2286566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14" y="5619244"/>
                <a:ext cx="2286566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317955" y="739851"/>
                <a:ext cx="187109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955" y="739851"/>
                <a:ext cx="187109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16_04_FigureC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2" b="4526"/>
          <a:stretch/>
        </p:blipFill>
        <p:spPr>
          <a:xfrm>
            <a:off x="860222" y="1178824"/>
            <a:ext cx="4335120" cy="1380226"/>
          </a:xfrm>
          <a:prstGeom prst="rect">
            <a:avLst/>
          </a:prstGeom>
        </p:spPr>
      </p:pic>
      <p:pic>
        <p:nvPicPr>
          <p:cNvPr id="13" name="Picture 2" descr="16_04_FigureA.jpg">
            <a:extLst>
              <a:ext uri="{FF2B5EF4-FFF2-40B4-BE49-F238E27FC236}">
                <a16:creationId xmlns:a16="http://schemas.microsoft.com/office/drawing/2014/main" id="{1E067F14-5150-AE46-97C3-221591B2A8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5395436" y="1155595"/>
            <a:ext cx="2961840" cy="1445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6" grpId="0"/>
      <p:bldP spid="20497" grpId="0"/>
      <p:bldP spid="18" grpId="0"/>
      <p:bldP spid="20" grpId="0"/>
      <p:bldP spid="2" grpId="0" animBg="1"/>
      <p:bldP spid="15" grpId="0" animBg="1"/>
      <p:bldP spid="3" grpId="0"/>
      <p:bldP spid="17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16_04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4560000" y="1432067"/>
            <a:ext cx="3756416" cy="1833626"/>
          </a:xfrm>
          <a:prstGeom prst="rect">
            <a:avLst/>
          </a:prstGeom>
        </p:spPr>
      </p:pic>
      <p:graphicFrame>
        <p:nvGraphicFramePr>
          <p:cNvPr id="215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55892"/>
              </p:ext>
            </p:extLst>
          </p:nvPr>
        </p:nvGraphicFramePr>
        <p:xfrm>
          <a:off x="1115616" y="1556792"/>
          <a:ext cx="327183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108160" imgH="393480" progId="Equation.3">
                  <p:embed/>
                </p:oleObj>
              </mc:Choice>
              <mc:Fallback>
                <p:oleObj name="方程式" r:id="rId3" imgW="21081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556792"/>
                        <a:ext cx="3271837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270327"/>
              </p:ext>
            </p:extLst>
          </p:nvPr>
        </p:nvGraphicFramePr>
        <p:xfrm>
          <a:off x="1000125" y="2276475"/>
          <a:ext cx="23844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36480" imgH="419040" progId="Equation.3">
                  <p:embed/>
                </p:oleObj>
              </mc:Choice>
              <mc:Fallback>
                <p:oleObj name="方程式" r:id="rId5" imgW="153648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276475"/>
                        <a:ext cx="238442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239655"/>
              </p:ext>
            </p:extLst>
          </p:nvPr>
        </p:nvGraphicFramePr>
        <p:xfrm>
          <a:off x="1112032" y="4876988"/>
          <a:ext cx="271938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752480" imgH="393480" progId="Equation.3">
                  <p:embed/>
                </p:oleObj>
              </mc:Choice>
              <mc:Fallback>
                <p:oleObj name="方程式" r:id="rId7" imgW="175248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032" y="4876988"/>
                        <a:ext cx="2719387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665898"/>
              </p:ext>
            </p:extLst>
          </p:nvPr>
        </p:nvGraphicFramePr>
        <p:xfrm>
          <a:off x="989013" y="5664200"/>
          <a:ext cx="348773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2247840" imgH="419040" progId="Equation.3">
                  <p:embed/>
                </p:oleObj>
              </mc:Choice>
              <mc:Fallback>
                <p:oleObj name="方程式" r:id="rId9" imgW="224784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5664200"/>
                        <a:ext cx="348773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3016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3018" name="Text Box 13"/>
          <p:cNvSpPr txBox="1">
            <a:spLocks noChangeArrowheads="1"/>
          </p:cNvSpPr>
          <p:nvPr/>
        </p:nvSpPr>
        <p:spPr bwMode="auto">
          <a:xfrm>
            <a:off x="926629" y="463142"/>
            <a:ext cx="6048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偏微分：由一個多變數函數得到另一個多變數函數的運算</a:t>
            </a:r>
          </a:p>
        </p:txBody>
      </p:sp>
      <p:sp>
        <p:nvSpPr>
          <p:cNvPr id="43019" name="文字方塊 13"/>
          <p:cNvSpPr txBox="1">
            <a:spLocks noChangeArrowheads="1"/>
          </p:cNvSpPr>
          <p:nvPr/>
        </p:nvSpPr>
        <p:spPr bwMode="auto">
          <a:xfrm>
            <a:off x="900113" y="980728"/>
            <a:ext cx="578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（視為常數），對另一個變數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微分</a:t>
            </a:r>
          </a:p>
        </p:txBody>
      </p:sp>
      <p:sp>
        <p:nvSpPr>
          <p:cNvPr id="21518" name="文字方塊 14"/>
          <p:cNvSpPr txBox="1">
            <a:spLocks noChangeArrowheads="1"/>
          </p:cNvSpPr>
          <p:nvPr/>
        </p:nvSpPr>
        <p:spPr bwMode="auto">
          <a:xfrm>
            <a:off x="929635" y="3485870"/>
            <a:ext cx="578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 dirty="0">
                <a:cs typeface="Times New Roman" pitchFamily="18" charset="0"/>
              </a:rPr>
              <a:t>（視為常數），對另一個變數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微分</a:t>
            </a:r>
          </a:p>
        </p:txBody>
      </p:sp>
      <p:pic>
        <p:nvPicPr>
          <p:cNvPr id="14" name="Picture 1" descr="16_04_FigureB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4645343" y="4941168"/>
            <a:ext cx="4368164" cy="1373620"/>
          </a:xfrm>
          <a:prstGeom prst="rect">
            <a:avLst/>
          </a:prstGeom>
        </p:spPr>
      </p:pic>
      <p:cxnSp>
        <p:nvCxnSpPr>
          <p:cNvPr id="16" name="直線單箭頭接點 15"/>
          <p:cNvCxnSpPr/>
          <p:nvPr/>
        </p:nvCxnSpPr>
        <p:spPr>
          <a:xfrm flipV="1">
            <a:off x="6228184" y="1432067"/>
            <a:ext cx="0" cy="10608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80124" y="1099617"/>
                <a:ext cx="437812" cy="5019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4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400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400" i="1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124" y="1099617"/>
                <a:ext cx="437812" cy="501997"/>
              </a:xfrm>
              <a:prstGeom prst="rect">
                <a:avLst/>
              </a:prstGeom>
              <a:blipFill rotWithShape="1">
                <a:blip r:embed="rId15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560327" y="4240290"/>
                <a:ext cx="25381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是瞬間的波型。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327" y="4240290"/>
                <a:ext cx="2538195" cy="369332"/>
              </a:xfrm>
              <a:prstGeom prst="rect">
                <a:avLst/>
              </a:prstGeom>
              <a:blipFill rotWithShape="1">
                <a:blip r:embed="rId16"/>
                <a:stretch>
                  <a:fillRect t="-6667" r="-1923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898378" y="1556792"/>
                <a:ext cx="1015291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78" y="1556792"/>
                <a:ext cx="1015291" cy="61901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900113" y="2280919"/>
                <a:ext cx="101529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3" y="2280919"/>
                <a:ext cx="1015291" cy="648126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98376" y="4869160"/>
                <a:ext cx="1015291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76" y="4869160"/>
                <a:ext cx="1015291" cy="61901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898377" y="5666004"/>
                <a:ext cx="101529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77" y="5666004"/>
                <a:ext cx="1015291" cy="64812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82681" y="4014911"/>
                <a:ext cx="3895610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81" y="4014911"/>
                <a:ext cx="3895610" cy="619016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/>
      <p:bldP spid="2" grpId="0"/>
      <p:bldP spid="19" grpId="0" animBg="1"/>
      <p:bldP spid="20" grpId="0" animBg="1"/>
      <p:bldP spid="21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124103"/>
              </p:ext>
            </p:extLst>
          </p:nvPr>
        </p:nvGraphicFramePr>
        <p:xfrm>
          <a:off x="827583" y="3360906"/>
          <a:ext cx="350837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60440" imgH="393480" progId="Equation.3">
                  <p:embed/>
                </p:oleObj>
              </mc:Choice>
              <mc:Fallback>
                <p:oleObj name="方程式" r:id="rId2" imgW="226044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3360906"/>
                        <a:ext cx="3508375" cy="611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116791"/>
              </p:ext>
            </p:extLst>
          </p:nvPr>
        </p:nvGraphicFramePr>
        <p:xfrm>
          <a:off x="827583" y="4099769"/>
          <a:ext cx="39798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565360" imgH="419040" progId="Equation.3">
                  <p:embed/>
                </p:oleObj>
              </mc:Choice>
              <mc:Fallback>
                <p:oleObj name="方程式" r:id="rId4" imgW="256536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4099769"/>
                        <a:ext cx="3979863" cy="6508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533282"/>
              </p:ext>
            </p:extLst>
          </p:nvPr>
        </p:nvGraphicFramePr>
        <p:xfrm>
          <a:off x="827583" y="5028432"/>
          <a:ext cx="35687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298600" imgH="393480" progId="Equation.3">
                  <p:embed/>
                </p:oleObj>
              </mc:Choice>
              <mc:Fallback>
                <p:oleObj name="方程式" r:id="rId6" imgW="229860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5028432"/>
                        <a:ext cx="3568700" cy="6111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4040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4041" name="文字方塊 13"/>
          <p:cNvSpPr txBox="1">
            <a:spLocks noChangeArrowheads="1"/>
          </p:cNvSpPr>
          <p:nvPr/>
        </p:nvSpPr>
        <p:spPr bwMode="auto">
          <a:xfrm>
            <a:off x="5289226" y="304609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 dirty="0">
                <a:cs typeface="Times New Roman" pitchFamily="18" charset="0"/>
              </a:rPr>
              <a:t>（視為常數），對另一個變數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微分</a:t>
            </a:r>
          </a:p>
        </p:txBody>
      </p:sp>
      <p:sp>
        <p:nvSpPr>
          <p:cNvPr id="2" name="文字方塊 14"/>
          <p:cNvSpPr txBox="1">
            <a:spLocks noChangeArrowheads="1"/>
          </p:cNvSpPr>
          <p:nvPr/>
        </p:nvSpPr>
        <p:spPr bwMode="auto">
          <a:xfrm>
            <a:off x="4503414" y="5031632"/>
            <a:ext cx="3071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固定一個變數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>
                <a:cs typeface="Times New Roman" pitchFamily="18" charset="0"/>
              </a:rPr>
              <a:t>（視為常數），對另一個變數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>
                <a:cs typeface="Times New Roman" pitchFamily="18" charset="0"/>
              </a:rPr>
              <a:t> </a:t>
            </a:r>
            <a:r>
              <a:rPr lang="zh-TW" altLang="en-US" sz="1800">
                <a:cs typeface="Times New Roman" pitchFamily="18" charset="0"/>
              </a:rPr>
              <a:t>微分</a:t>
            </a:r>
          </a:p>
        </p:txBody>
      </p:sp>
      <p:sp>
        <p:nvSpPr>
          <p:cNvPr id="44044" name="文字方塊 12"/>
          <p:cNvSpPr txBox="1">
            <a:spLocks noChangeArrowheads="1"/>
          </p:cNvSpPr>
          <p:nvPr/>
        </p:nvSpPr>
        <p:spPr bwMode="auto">
          <a:xfrm>
            <a:off x="755576" y="308771"/>
            <a:ext cx="2643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以正弦波為例：</a:t>
            </a:r>
          </a:p>
        </p:txBody>
      </p:sp>
      <p:pic>
        <p:nvPicPr>
          <p:cNvPr id="44045" name="Picture 13" descr="wav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 b="12801"/>
          <a:stretch>
            <a:fillRect/>
          </a:stretch>
        </p:blipFill>
        <p:spPr bwMode="auto">
          <a:xfrm>
            <a:off x="4932039" y="3599707"/>
            <a:ext cx="4143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827583" y="1052736"/>
                <a:ext cx="5476564" cy="20351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±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altLang="zh-TW" i="1" dirty="0">
                  <a:latin typeface="Cambria Math"/>
                  <a:ea typeface="Cambria Math"/>
                </a:endParaRPr>
              </a:p>
              <a:p>
                <a:endParaRPr lang="en-US" altLang="zh-TW" i="1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TW" i="1" smtClean="0">
                                          <a:latin typeface="Cambria Math"/>
                                          <a:ea typeface="Cambria Math"/>
                                        </a:rPr>
                                        <m:t>±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altLang="zh-TW" b="0" i="1" dirty="0">
                  <a:latin typeface="Cambria Math"/>
                  <a:ea typeface="Cambria Math"/>
                </a:endParaRPr>
              </a:p>
              <a:p>
                <a:endParaRPr lang="en-US" altLang="zh-TW" b="0" i="1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±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zh-TW" dirty="0">
                  <a:ea typeface="Cambria Math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3" y="1052736"/>
                <a:ext cx="5476564" cy="2035173"/>
              </a:xfrm>
              <a:prstGeom prst="rect">
                <a:avLst/>
              </a:prstGeom>
              <a:blipFill rotWithShape="1">
                <a:blip r:embed="rId10"/>
                <a:stretch>
                  <a:fillRect b="-5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45166" y="4099769"/>
                <a:ext cx="2979534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6" y="4099769"/>
                <a:ext cx="2979534" cy="64812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45165" y="3356992"/>
                <a:ext cx="2784993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=±</m:t>
                      </m:r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5" y="3356992"/>
                <a:ext cx="2784993" cy="61901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45166" y="5016465"/>
                <a:ext cx="2573461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6" y="5016465"/>
                <a:ext cx="2573461" cy="6190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64059" y="5805264"/>
                <a:ext cx="294561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59" y="5805264"/>
                <a:ext cx="2945615" cy="64812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483768" y="312117"/>
                <a:ext cx="273630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12117"/>
                <a:ext cx="2736304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7"/>
          <p:cNvSpPr txBox="1">
            <a:spLocks noChangeArrowheads="1"/>
          </p:cNvSpPr>
          <p:nvPr/>
        </p:nvSpPr>
        <p:spPr bwMode="auto">
          <a:xfrm>
            <a:off x="1115616" y="2570806"/>
            <a:ext cx="621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正弦波波函數的二次時間偏微分與二次空間偏微分成正比！</a:t>
            </a:r>
            <a:endParaRPr lang="en-US" altLang="zh-TW" sz="1800" dirty="0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115616" y="3907878"/>
            <a:ext cx="4249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比例常數與頻率及傳播方向無關！</a:t>
            </a:r>
            <a:endParaRPr lang="en-US" altLang="zh-TW" sz="1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115616" y="4339926"/>
            <a:ext cx="475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此式對任何頻率的正弦波及其疊加都正確！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860032" y="2996952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996952"/>
                <a:ext cx="1593898" cy="64825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915816" y="2997080"/>
                <a:ext cx="163166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997080"/>
                <a:ext cx="1631664" cy="64812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915816" y="1031212"/>
                <a:ext cx="2979534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031212"/>
                <a:ext cx="2979534" cy="64812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15816" y="1793565"/>
                <a:ext cx="294561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±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793565"/>
                <a:ext cx="2945615" cy="64812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804248" y="3014713"/>
                <a:ext cx="1358769" cy="6128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3014713"/>
                <a:ext cx="1358769" cy="61286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580112" y="4200465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4200465"/>
                <a:ext cx="1593898" cy="648254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 animBg="1"/>
      <p:bldP spid="18" grpId="0" animBg="1"/>
      <p:bldP spid="4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文字方塊 2"/>
          <p:cNvSpPr txBox="1">
            <a:spLocks noChangeArrowheads="1"/>
          </p:cNvSpPr>
          <p:nvPr/>
        </p:nvSpPr>
        <p:spPr bwMode="auto">
          <a:xfrm>
            <a:off x="2124075" y="2276475"/>
            <a:ext cx="626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這是一個所有正弦波及其疊加都滿足的方程式！</a:t>
            </a:r>
          </a:p>
        </p:txBody>
      </p:sp>
      <p:sp>
        <p:nvSpPr>
          <p:cNvPr id="46084" name="文字方塊 3"/>
          <p:cNvSpPr txBox="1">
            <a:spLocks noChangeArrowheads="1"/>
          </p:cNvSpPr>
          <p:nvPr/>
        </p:nvSpPr>
        <p:spPr bwMode="auto">
          <a:xfrm>
            <a:off x="2124075" y="2781300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它是不是適用於所有的弦波？</a:t>
            </a:r>
          </a:p>
        </p:txBody>
      </p:sp>
      <p:pic>
        <p:nvPicPr>
          <p:cNvPr id="46085" name="Picture 13" descr="wav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 b="12801"/>
          <a:stretch>
            <a:fillRect/>
          </a:stretch>
        </p:blipFill>
        <p:spPr bwMode="auto">
          <a:xfrm>
            <a:off x="3995738" y="3429000"/>
            <a:ext cx="4143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文字方塊 6"/>
          <p:cNvSpPr txBox="1">
            <a:spLocks noChangeArrowheads="1"/>
          </p:cNvSpPr>
          <p:nvPr/>
        </p:nvSpPr>
        <p:spPr bwMode="auto">
          <a:xfrm>
            <a:off x="2081263" y="4869160"/>
            <a:ext cx="561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現在開始由弦所滿足的物理定律出發，來討論波了。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195736" y="1484784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1484784"/>
                <a:ext cx="1593898" cy="6482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文字方塊 2"/>
          <p:cNvSpPr txBox="1">
            <a:spLocks noChangeArrowheads="1"/>
          </p:cNvSpPr>
          <p:nvPr/>
        </p:nvSpPr>
        <p:spPr bwMode="auto">
          <a:xfrm>
            <a:off x="2051720" y="548680"/>
            <a:ext cx="466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畢竟弦只是一個粒子系統的連續極限！</a:t>
            </a:r>
          </a:p>
        </p:txBody>
      </p:sp>
      <p:sp>
        <p:nvSpPr>
          <p:cNvPr id="47109" name="文字方塊 12"/>
          <p:cNvSpPr txBox="1">
            <a:spLocks noChangeArrowheads="1"/>
          </p:cNvSpPr>
          <p:nvPr/>
        </p:nvSpPr>
        <p:spPr bwMode="auto">
          <a:xfrm>
            <a:off x="2051720" y="1052736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每一個粒子都滿足牛頓運動定律！</a:t>
            </a:r>
            <a:endParaRPr lang="en-US" altLang="zh-TW" sz="1800" dirty="0"/>
          </a:p>
        </p:txBody>
      </p:sp>
      <p:pic>
        <p:nvPicPr>
          <p:cNvPr id="7" name="Picture 1" descr="16_07_Figure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51402"/>
          <a:stretch/>
        </p:blipFill>
        <p:spPr>
          <a:xfrm>
            <a:off x="2706353" y="1556792"/>
            <a:ext cx="2507084" cy="443706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71" y="1915815"/>
            <a:ext cx="228123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vio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469423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triang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65327"/>
            <a:ext cx="30972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文字方塊 4"/>
          <p:cNvSpPr txBox="1">
            <a:spLocks noChangeArrowheads="1"/>
          </p:cNvSpPr>
          <p:nvPr/>
        </p:nvSpPr>
        <p:spPr bwMode="auto">
          <a:xfrm>
            <a:off x="3348559" y="1268115"/>
            <a:ext cx="324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弦必須拉緊才能產生弦波！</a:t>
            </a:r>
          </a:p>
        </p:txBody>
      </p:sp>
    </p:spTree>
    <p:extLst>
      <p:ext uri="{BB962C8B-B14F-4D97-AF65-F5344CB8AC3E}">
        <p14:creationId xmlns:p14="http://schemas.microsoft.com/office/powerpoint/2010/main" val="1410716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fig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b="28148"/>
          <a:stretch/>
        </p:blipFill>
        <p:spPr bwMode="auto">
          <a:xfrm>
            <a:off x="1979712" y="2276872"/>
            <a:ext cx="5256212" cy="211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單箭頭接點 3"/>
          <p:cNvCxnSpPr/>
          <p:nvPr/>
        </p:nvCxnSpPr>
        <p:spPr>
          <a:xfrm>
            <a:off x="5291237" y="2924571"/>
            <a:ext cx="6477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10800000">
            <a:off x="4643537" y="2924571"/>
            <a:ext cx="5762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笑臉 7"/>
          <p:cNvSpPr/>
          <p:nvPr/>
        </p:nvSpPr>
        <p:spPr>
          <a:xfrm>
            <a:off x="5146774" y="2780108"/>
            <a:ext cx="288925" cy="28892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92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37406"/>
              </p:ext>
            </p:extLst>
          </p:nvPr>
        </p:nvGraphicFramePr>
        <p:xfrm>
          <a:off x="4643537" y="2997596"/>
          <a:ext cx="4318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39579" imgH="164957" progId="Equation.3">
                  <p:embed/>
                </p:oleObj>
              </mc:Choice>
              <mc:Fallback>
                <p:oleObj name="方程式" r:id="rId3" imgW="139579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537" y="2997596"/>
                        <a:ext cx="4318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文字方塊 10"/>
          <p:cNvSpPr txBox="1">
            <a:spLocks noChangeArrowheads="1"/>
          </p:cNvSpPr>
          <p:nvPr/>
        </p:nvSpPr>
        <p:spPr bwMode="auto">
          <a:xfrm>
            <a:off x="3131840" y="1628799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弦的張力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TW" altLang="en-US" sz="1800" dirty="0">
                <a:cs typeface="Times New Roman" pitchFamily="18" charset="0"/>
              </a:rPr>
              <a:t> 是重要要素</a:t>
            </a:r>
          </a:p>
        </p:txBody>
      </p:sp>
    </p:spTree>
    <p:extLst>
      <p:ext uri="{BB962C8B-B14F-4D97-AF65-F5344CB8AC3E}">
        <p14:creationId xmlns:p14="http://schemas.microsoft.com/office/powerpoint/2010/main" val="1519746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2483768" y="1014784"/>
            <a:ext cx="464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弦的組成元素只有垂直運動：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2502818" y="629816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將牛頓定律用在一小段弦上</a:t>
            </a:r>
          </a:p>
        </p:txBody>
      </p:sp>
      <p:sp>
        <p:nvSpPr>
          <p:cNvPr id="48133" name="文字方塊 5"/>
          <p:cNvSpPr txBox="1">
            <a:spLocks noChangeArrowheads="1"/>
          </p:cNvSpPr>
          <p:nvPr/>
        </p:nvSpPr>
        <p:spPr bwMode="auto">
          <a:xfrm>
            <a:off x="2483768" y="1402927"/>
            <a:ext cx="464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一小段弦的垂直受力，等於垂直加速度。</a:t>
            </a:r>
          </a:p>
        </p:txBody>
      </p:sp>
      <p:pic>
        <p:nvPicPr>
          <p:cNvPr id="6" name="Picture 2" descr="16_4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483768" y="1844824"/>
            <a:ext cx="4318752" cy="386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5DEA50-9E98-8494-8D33-2606F76EBD42}"/>
              </a:ext>
            </a:extLst>
          </p:cNvPr>
          <p:cNvSpPr txBox="1"/>
          <p:nvPr/>
        </p:nvSpPr>
        <p:spPr>
          <a:xfrm>
            <a:off x="2502818" y="5843216"/>
            <a:ext cx="588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波經過時，左右兩邊角度不同，因此垂直淨力不為零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D:\Dropbox\Documents\課程\YoungTextBook\Images\Chapter15\A_Images\A_Figures_and_Photos\15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7" y="476672"/>
            <a:ext cx="36734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890461" y="3140968"/>
            <a:ext cx="45053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">
            <a:extLst>
              <a:ext uri="{FF2B5EF4-FFF2-40B4-BE49-F238E27FC236}">
                <a16:creationId xmlns:a16="http://schemas.microsoft.com/office/drawing/2014/main" id="{00A92C24-2023-A44B-F22C-62054D608FBE}"/>
              </a:ext>
            </a:extLst>
          </p:cNvPr>
          <p:cNvSpPr txBox="1"/>
          <p:nvPr/>
        </p:nvSpPr>
        <p:spPr>
          <a:xfrm>
            <a:off x="5004048" y="9807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因為弦段在水平方向不動</a:t>
            </a:r>
          </a:p>
        </p:txBody>
      </p:sp>
      <p:sp>
        <p:nvSpPr>
          <p:cNvPr id="3" name="文字方塊 3">
            <a:extLst>
              <a:ext uri="{FF2B5EF4-FFF2-40B4-BE49-F238E27FC236}">
                <a16:creationId xmlns:a16="http://schemas.microsoft.com/office/drawing/2014/main" id="{0CE5369E-ACB4-FD57-BA57-CE0A8C03AFA2}"/>
              </a:ext>
            </a:extLst>
          </p:cNvPr>
          <p:cNvSpPr txBox="1"/>
          <p:nvPr/>
        </p:nvSpPr>
        <p:spPr>
          <a:xfrm>
            <a:off x="5010163" y="1296883"/>
            <a:ext cx="3657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弦段來自兩邊受力的水平分量抵消，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4">
                <a:extLst>
                  <a:ext uri="{FF2B5EF4-FFF2-40B4-BE49-F238E27FC236}">
                    <a16:creationId xmlns:a16="http://schemas.microsoft.com/office/drawing/2014/main" id="{14EA62FB-DD28-790D-BA6C-EDD2208F693B}"/>
                  </a:ext>
                </a:extLst>
              </p:cNvPr>
              <p:cNvSpPr txBox="1"/>
              <p:nvPr/>
            </p:nvSpPr>
            <p:spPr>
              <a:xfrm>
                <a:off x="5004048" y="2016963"/>
                <a:ext cx="35283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dirty="0"/>
                  <a:t>若波幅度不大，此力的水平分量，就等於弦無波時的張力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𝜏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4" name="文字方塊 4">
                <a:extLst>
                  <a:ext uri="{FF2B5EF4-FFF2-40B4-BE49-F238E27FC236}">
                    <a16:creationId xmlns:a16="http://schemas.microsoft.com/office/drawing/2014/main" id="{14EA62FB-DD28-790D-BA6C-EDD2208F6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016963"/>
                <a:ext cx="3528392" cy="923330"/>
              </a:xfrm>
              <a:prstGeom prst="rect">
                <a:avLst/>
              </a:prstGeom>
              <a:blipFill>
                <a:blip r:embed="rId4"/>
                <a:stretch>
                  <a:fillRect l="-1799" r="-3957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979569-1D9E-ADB7-ECF4-676AE98A2932}"/>
                  </a:ext>
                </a:extLst>
              </p:cNvPr>
              <p:cNvSpPr txBox="1"/>
              <p:nvPr/>
            </p:nvSpPr>
            <p:spPr>
              <a:xfrm>
                <a:off x="4716016" y="4500368"/>
                <a:ext cx="38691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000" i="1" smtClean="0">
                          <a:latin typeface="Cambria Math"/>
                        </a:rPr>
                        <m:t>𝜏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979569-1D9E-ADB7-ECF4-676AE98A2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500368"/>
                <a:ext cx="386916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B478BB-F71D-5857-4D11-BE3BF4A9B1BE}"/>
                  </a:ext>
                </a:extLst>
              </p:cNvPr>
              <p:cNvSpPr txBox="1"/>
              <p:nvPr/>
            </p:nvSpPr>
            <p:spPr>
              <a:xfrm flipH="1">
                <a:off x="1187624" y="4941168"/>
                <a:ext cx="38691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000" i="1" smtClean="0">
                          <a:latin typeface="Cambria Math"/>
                        </a:rPr>
                        <m:t>𝜏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B478BB-F71D-5857-4D11-BE3BF4A9B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87624" y="4941168"/>
                <a:ext cx="38691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ropbox\Documents\課程\YoungTextBook\Images\Chapter15\A_Images\A_Figures_and_Photos\15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624"/>
            <a:ext cx="22320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文字方塊 8"/>
          <p:cNvSpPr txBox="1">
            <a:spLocks noChangeArrowheads="1"/>
          </p:cNvSpPr>
          <p:nvPr/>
        </p:nvSpPr>
        <p:spPr bwMode="auto">
          <a:xfrm>
            <a:off x="2051720" y="6367637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波擾動的波型在空間中傳播！波型是不變的。</a:t>
            </a:r>
          </a:p>
        </p:txBody>
      </p:sp>
    </p:spTree>
    <p:extLst>
      <p:ext uri="{BB962C8B-B14F-4D97-AF65-F5344CB8AC3E}">
        <p14:creationId xmlns:p14="http://schemas.microsoft.com/office/powerpoint/2010/main" val="270532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0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260415" y="105236"/>
            <a:ext cx="4623170" cy="67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0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534523" y="142673"/>
            <a:ext cx="3265974" cy="246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1660344" y="5037041"/>
                <a:ext cx="2633991" cy="64812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  <a:ea typeface="Cambria Math"/>
                        </a:rPr>
                        <m:t>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44" y="5037041"/>
                <a:ext cx="2633991" cy="648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19383" y="3927475"/>
                <a:ext cx="9185656" cy="7146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3" y="3927475"/>
                <a:ext cx="9185656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-16114" y="3443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0184" name="Rectangle 13"/>
          <p:cNvSpPr>
            <a:spLocks noChangeArrowheads="1"/>
          </p:cNvSpPr>
          <p:nvPr/>
        </p:nvSpPr>
        <p:spPr bwMode="auto">
          <a:xfrm>
            <a:off x="-16114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0186" name="Rectangle 15"/>
          <p:cNvSpPr>
            <a:spLocks noChangeArrowheads="1"/>
          </p:cNvSpPr>
          <p:nvPr/>
        </p:nvSpPr>
        <p:spPr bwMode="auto">
          <a:xfrm>
            <a:off x="-16114" y="3362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" name="文字方塊 19"/>
          <p:cNvSpPr txBox="1">
            <a:spLocks noChangeArrowheads="1"/>
          </p:cNvSpPr>
          <p:nvPr/>
        </p:nvSpPr>
        <p:spPr bwMode="auto">
          <a:xfrm>
            <a:off x="269636" y="3447828"/>
            <a:ext cx="2357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垂直總受力</a:t>
            </a:r>
          </a:p>
        </p:txBody>
      </p:sp>
      <p:sp>
        <p:nvSpPr>
          <p:cNvPr id="18452" name="文字方塊 20"/>
          <p:cNvSpPr txBox="1">
            <a:spLocks noChangeArrowheads="1"/>
          </p:cNvSpPr>
          <p:nvPr/>
        </p:nvSpPr>
        <p:spPr bwMode="auto">
          <a:xfrm>
            <a:off x="1633221" y="4641850"/>
            <a:ext cx="478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一小段弦的垂直受力必須等於垂直加速度！</a:t>
            </a:r>
          </a:p>
        </p:txBody>
      </p:sp>
      <p:cxnSp>
        <p:nvCxnSpPr>
          <p:cNvPr id="23" name="直線單箭頭接點 22"/>
          <p:cNvCxnSpPr/>
          <p:nvPr/>
        </p:nvCxnSpPr>
        <p:spPr>
          <a:xfrm rot="5400000" flipH="1" flipV="1">
            <a:off x="3142790" y="5765045"/>
            <a:ext cx="500063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4" name="文字方塊 23"/>
          <p:cNvSpPr txBox="1">
            <a:spLocks noChangeArrowheads="1"/>
          </p:cNvSpPr>
          <p:nvPr/>
        </p:nvSpPr>
        <p:spPr bwMode="auto">
          <a:xfrm>
            <a:off x="3169127" y="6020147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質量</a:t>
            </a:r>
          </a:p>
        </p:txBody>
      </p:sp>
      <p:cxnSp>
        <p:nvCxnSpPr>
          <p:cNvPr id="25" name="直線單箭頭接點 24"/>
          <p:cNvCxnSpPr/>
          <p:nvPr/>
        </p:nvCxnSpPr>
        <p:spPr>
          <a:xfrm rot="5400000" flipH="1" flipV="1">
            <a:off x="3762876" y="5918933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6" name="文字方塊 25"/>
          <p:cNvSpPr txBox="1">
            <a:spLocks noChangeArrowheads="1"/>
          </p:cNvSpPr>
          <p:nvPr/>
        </p:nvSpPr>
        <p:spPr bwMode="auto">
          <a:xfrm>
            <a:off x="4012113" y="6206745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垂直加速度</a:t>
            </a:r>
          </a:p>
        </p:txBody>
      </p:sp>
      <p:sp>
        <p:nvSpPr>
          <p:cNvPr id="28" name="文字方塊 19"/>
          <p:cNvSpPr txBox="1">
            <a:spLocks noChangeArrowheads="1"/>
          </p:cNvSpPr>
          <p:nvPr/>
        </p:nvSpPr>
        <p:spPr bwMode="auto">
          <a:xfrm>
            <a:off x="269636" y="2713038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來自左端垂直受力：</a:t>
            </a:r>
          </a:p>
        </p:txBody>
      </p:sp>
      <p:sp>
        <p:nvSpPr>
          <p:cNvPr id="29" name="橢圓 28"/>
          <p:cNvSpPr/>
          <p:nvPr/>
        </p:nvSpPr>
        <p:spPr>
          <a:xfrm>
            <a:off x="7720688" y="3916589"/>
            <a:ext cx="1030297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8683288" y="4075420"/>
            <a:ext cx="4191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2" name="直線單箭頭接點 31"/>
          <p:cNvCxnSpPr/>
          <p:nvPr/>
        </p:nvCxnSpPr>
        <p:spPr>
          <a:xfrm flipV="1">
            <a:off x="7542237" y="4642158"/>
            <a:ext cx="356903" cy="1161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>
            <a:spLocks noChangeArrowheads="1"/>
          </p:cNvSpPr>
          <p:nvPr/>
        </p:nvSpPr>
        <p:spPr bwMode="auto">
          <a:xfrm>
            <a:off x="6368234" y="5765839"/>
            <a:ext cx="20312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 dirty="0"/>
              <a:t>斜率隨 </a:t>
            </a:r>
            <a:r>
              <a:rPr lang="en-US" altLang="zh-TW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1400" dirty="0"/>
              <a:t> </a:t>
            </a:r>
            <a:r>
              <a:rPr lang="zh-TW" altLang="en-US" sz="1400" dirty="0"/>
              <a:t>座標之變化率</a:t>
            </a:r>
          </a:p>
        </p:txBody>
      </p:sp>
      <p:cxnSp>
        <p:nvCxnSpPr>
          <p:cNvPr id="34" name="直線單箭頭接點 33"/>
          <p:cNvCxnSpPr/>
          <p:nvPr/>
        </p:nvCxnSpPr>
        <p:spPr>
          <a:xfrm flipV="1">
            <a:off x="8761244" y="4494520"/>
            <a:ext cx="0" cy="7856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7899140" y="5280124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TW" altLang="en-US" sz="1400" dirty="0"/>
              <a:t> 座標變化</a:t>
            </a:r>
          </a:p>
        </p:txBody>
      </p:sp>
      <p:sp>
        <p:nvSpPr>
          <p:cNvPr id="35" name="文字方塊 19"/>
          <p:cNvSpPr txBox="1">
            <a:spLocks noChangeArrowheads="1"/>
          </p:cNvSpPr>
          <p:nvPr/>
        </p:nvSpPr>
        <p:spPr bwMode="auto">
          <a:xfrm>
            <a:off x="4761758" y="2705577"/>
            <a:ext cx="178886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右端垂直受力：</a:t>
            </a:r>
          </a:p>
        </p:txBody>
      </p:sp>
      <p:sp>
        <p:nvSpPr>
          <p:cNvPr id="42" name="文字方塊 41"/>
          <p:cNvSpPr txBox="1">
            <a:spLocks noChangeArrowheads="1"/>
          </p:cNvSpPr>
          <p:nvPr/>
        </p:nvSpPr>
        <p:spPr bwMode="auto">
          <a:xfrm>
            <a:off x="5196694" y="3289399"/>
            <a:ext cx="20312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 dirty="0"/>
              <a:t>斜率隨 </a:t>
            </a:r>
            <a:r>
              <a:rPr lang="en-US" altLang="zh-TW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1400" dirty="0"/>
              <a:t> </a:t>
            </a:r>
            <a:r>
              <a:rPr lang="zh-TW" altLang="en-US" sz="1400" dirty="0"/>
              <a:t>座標之變化</a:t>
            </a:r>
          </a:p>
        </p:txBody>
      </p:sp>
      <p:cxnSp>
        <p:nvCxnSpPr>
          <p:cNvPr id="43" name="直線單箭頭接點 42"/>
          <p:cNvCxnSpPr/>
          <p:nvPr/>
        </p:nvCxnSpPr>
        <p:spPr>
          <a:xfrm flipH="1">
            <a:off x="5909770" y="3584490"/>
            <a:ext cx="1" cy="4247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373693"/>
              </p:ext>
            </p:extLst>
          </p:nvPr>
        </p:nvGraphicFramePr>
        <p:xfrm>
          <a:off x="3253713" y="1123603"/>
          <a:ext cx="169863" cy="1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26720" imgH="139680" progId="Equation.3">
                  <p:embed/>
                </p:oleObj>
              </mc:Choice>
              <mc:Fallback>
                <p:oleObj name="方程式" r:id="rId6" imgW="126720" imgH="139680" progId="Equation.3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3713" y="1123603"/>
                        <a:ext cx="169863" cy="185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473390"/>
              </p:ext>
            </p:extLst>
          </p:nvPr>
        </p:nvGraphicFramePr>
        <p:xfrm>
          <a:off x="811470" y="1487649"/>
          <a:ext cx="169863" cy="1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26835" imgH="139518" progId="Equation.3">
                  <p:embed/>
                </p:oleObj>
              </mc:Choice>
              <mc:Fallback>
                <p:oleObj name="方程式" r:id="rId8" imgW="126835" imgH="139518" progId="Equation.3">
                  <p:embed/>
                  <p:pic>
                    <p:nvPicPr>
                      <p:cNvPr id="0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470" y="1487649"/>
                        <a:ext cx="169863" cy="185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9383" y="1723142"/>
                <a:ext cx="5760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3" y="1723142"/>
                <a:ext cx="576064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 flipV="1">
            <a:off x="595446" y="1812739"/>
            <a:ext cx="432048" cy="6806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820707" y="631969"/>
                <a:ext cx="12513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707" y="631969"/>
                <a:ext cx="1251368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單箭頭接點 47"/>
          <p:cNvCxnSpPr/>
          <p:nvPr/>
        </p:nvCxnSpPr>
        <p:spPr>
          <a:xfrm flipH="1">
            <a:off x="3307225" y="820365"/>
            <a:ext cx="513482" cy="10278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6" descr="D:\Dropbox\Documents\課程\YoungTextBook\Images\Chapter15\A_Images\A_Figures_and_Photos\15_15_Figur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67" y="1078677"/>
            <a:ext cx="2133942" cy="146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/>
              <p:cNvSpPr/>
              <p:nvPr/>
            </p:nvSpPr>
            <p:spPr>
              <a:xfrm>
                <a:off x="1621688" y="6015870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1" name="矩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88" y="6015870"/>
                <a:ext cx="1480918" cy="64819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37">
                <a:extLst>
                  <a:ext uri="{FF2B5EF4-FFF2-40B4-BE49-F238E27FC236}">
                    <a16:creationId xmlns:a16="http://schemas.microsoft.com/office/drawing/2014/main" id="{8797CF7D-8184-9271-6A63-FE756340560E}"/>
                  </a:ext>
                </a:extLst>
              </p:cNvPr>
              <p:cNvSpPr txBox="1"/>
              <p:nvPr/>
            </p:nvSpPr>
            <p:spPr>
              <a:xfrm>
                <a:off x="2596076" y="3240281"/>
                <a:ext cx="1850315" cy="61901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5" name="文字方塊 37">
                <a:extLst>
                  <a:ext uri="{FF2B5EF4-FFF2-40B4-BE49-F238E27FC236}">
                    <a16:creationId xmlns:a16="http://schemas.microsoft.com/office/drawing/2014/main" id="{8797CF7D-8184-9271-6A63-FE7563405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76" y="3240281"/>
                <a:ext cx="1850315" cy="619016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37">
                <a:extLst>
                  <a:ext uri="{FF2B5EF4-FFF2-40B4-BE49-F238E27FC236}">
                    <a16:creationId xmlns:a16="http://schemas.microsoft.com/office/drawing/2014/main" id="{02A187A7-F764-E6C5-B503-381925F24BC6}"/>
                  </a:ext>
                </a:extLst>
              </p:cNvPr>
              <p:cNvSpPr txBox="1"/>
              <p:nvPr/>
            </p:nvSpPr>
            <p:spPr>
              <a:xfrm>
                <a:off x="2608227" y="2724359"/>
                <a:ext cx="1844736" cy="39126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37">
                <a:extLst>
                  <a:ext uri="{FF2B5EF4-FFF2-40B4-BE49-F238E27FC236}">
                    <a16:creationId xmlns:a16="http://schemas.microsoft.com/office/drawing/2014/main" id="{02A187A7-F764-E6C5-B503-381925F24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227" y="2724359"/>
                <a:ext cx="1844736" cy="391261"/>
              </a:xfrm>
              <a:prstGeom prst="rect">
                <a:avLst/>
              </a:prstGeom>
              <a:blipFill>
                <a:blip r:embed="rId1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37">
                <a:extLst>
                  <a:ext uri="{FF2B5EF4-FFF2-40B4-BE49-F238E27FC236}">
                    <a16:creationId xmlns:a16="http://schemas.microsoft.com/office/drawing/2014/main" id="{1A2100EE-FA22-1661-AC9D-04796F0904A4}"/>
                  </a:ext>
                </a:extLst>
              </p:cNvPr>
              <p:cNvSpPr txBox="1"/>
              <p:nvPr/>
            </p:nvSpPr>
            <p:spPr>
              <a:xfrm>
                <a:off x="6504395" y="2691247"/>
                <a:ext cx="2394053" cy="39126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7" name="文字方塊 37">
                <a:extLst>
                  <a:ext uri="{FF2B5EF4-FFF2-40B4-BE49-F238E27FC236}">
                    <a16:creationId xmlns:a16="http://schemas.microsoft.com/office/drawing/2014/main" id="{1A2100EE-FA22-1661-AC9D-04796F090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395" y="2691247"/>
                <a:ext cx="2394053" cy="391261"/>
              </a:xfrm>
              <a:prstGeom prst="rect">
                <a:avLst/>
              </a:prstGeom>
              <a:blipFill>
                <a:blip r:embed="rId1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  <p:bldP spid="3" grpId="0"/>
      <p:bldP spid="18452" grpId="0"/>
      <p:bldP spid="18454" grpId="0"/>
      <p:bldP spid="18454" grpId="1"/>
      <p:bldP spid="18456" grpId="0"/>
      <p:bldP spid="18456" grpId="1"/>
      <p:bldP spid="28" grpId="0"/>
      <p:bldP spid="29" grpId="0" animBg="1"/>
      <p:bldP spid="29" grpId="1" animBg="1"/>
      <p:bldP spid="30" grpId="0" animBg="1"/>
      <p:bldP spid="30" grpId="1" animBg="1"/>
      <p:bldP spid="33" grpId="0"/>
      <p:bldP spid="33" grpId="1"/>
      <p:bldP spid="36" grpId="0"/>
      <p:bldP spid="36" grpId="1"/>
      <p:bldP spid="35" grpId="0"/>
      <p:bldP spid="42" grpId="0"/>
      <p:bldP spid="41" grpId="0" animBg="1"/>
      <p:bldP spid="5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2411760" y="151692"/>
            <a:ext cx="45053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45064" name="Rectangle 13"/>
          <p:cNvSpPr>
            <a:spLocks noChangeArrowheads="1"/>
          </p:cNvSpPr>
          <p:nvPr/>
        </p:nvSpPr>
        <p:spPr bwMode="auto">
          <a:xfrm>
            <a:off x="0" y="29339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4506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graphicFrame>
        <p:nvGraphicFramePr>
          <p:cNvPr id="4507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475241"/>
              </p:ext>
            </p:extLst>
          </p:nvPr>
        </p:nvGraphicFramePr>
        <p:xfrm>
          <a:off x="2682003" y="2036724"/>
          <a:ext cx="528638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93480" imgH="177480" progId="Equation.3">
                  <p:embed/>
                </p:oleObj>
              </mc:Choice>
              <mc:Fallback>
                <p:oleObj name="方程式" r:id="rId3" imgW="3934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003" y="2036724"/>
                        <a:ext cx="528638" cy="238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2" name="Line 21"/>
          <p:cNvSpPr>
            <a:spLocks noChangeShapeType="1"/>
          </p:cNvSpPr>
          <p:nvPr/>
        </p:nvSpPr>
        <p:spPr bwMode="auto">
          <a:xfrm flipV="1">
            <a:off x="4564944" y="1448779"/>
            <a:ext cx="7055" cy="48000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4507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878376"/>
              </p:ext>
            </p:extLst>
          </p:nvPr>
        </p:nvGraphicFramePr>
        <p:xfrm>
          <a:off x="4634270" y="1313765"/>
          <a:ext cx="317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77646" imgH="241091" progId="Equation.3">
                  <p:embed/>
                </p:oleObj>
              </mc:Choice>
              <mc:Fallback>
                <p:oleObj name="方程式" r:id="rId5" imgW="177646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270" y="1313765"/>
                        <a:ext cx="317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2" name="文字方塊 20"/>
          <p:cNvSpPr txBox="1">
            <a:spLocks noChangeArrowheads="1"/>
          </p:cNvSpPr>
          <p:nvPr/>
        </p:nvSpPr>
        <p:spPr bwMode="auto">
          <a:xfrm>
            <a:off x="313041" y="3589338"/>
            <a:ext cx="478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一小段弦的垂直受力必須等於垂直加速度！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781717" y="4894166"/>
                <a:ext cx="2633991" cy="64812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  <a:ea typeface="Cambria Math"/>
                        </a:rPr>
                        <m:t>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717" y="4894166"/>
                <a:ext cx="2633991" cy="64812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2781717" y="5695156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717" y="5695156"/>
                <a:ext cx="1480918" cy="6481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313041" y="4104075"/>
                <a:ext cx="8659294" cy="7146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zh-TW" altLang="en-US" sz="1800" i="1">
                          <a:latin typeface="Cambria Math"/>
                        </a:rPr>
                        <m:t>𝜏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41" y="4104075"/>
                <a:ext cx="8659294" cy="7146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267054"/>
              </p:ext>
            </p:extLst>
          </p:nvPr>
        </p:nvGraphicFramePr>
        <p:xfrm>
          <a:off x="6154383" y="1545380"/>
          <a:ext cx="528638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393480" imgH="177480" progId="Equation.3">
                  <p:embed/>
                </p:oleObj>
              </mc:Choice>
              <mc:Fallback>
                <p:oleObj name="方程式" r:id="rId11" imgW="3934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383" y="1545380"/>
                        <a:ext cx="528638" cy="238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772120" y="1070181"/>
                <a:ext cx="924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</a:rPr>
                        <m:t>𝜃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r>
                        <a:rPr lang="en-US" altLang="zh-TW" sz="1800" i="1">
                          <a:latin typeface="Cambria Math"/>
                        </a:rPr>
                        <m:t>𝑑</m:t>
                      </m:r>
                      <m:r>
                        <a:rPr lang="zh-TW" altLang="en-US" sz="1800" i="1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20" y="1070181"/>
                <a:ext cx="924291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2781717" y="2303875"/>
                <a:ext cx="3789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717" y="2303875"/>
                <a:ext cx="378950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881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132990" y="3201369"/>
            <a:ext cx="2016224" cy="273630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38" name="Picture 4" descr="wave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3971" r="19898" b="59311"/>
          <a:stretch/>
        </p:blipFill>
        <p:spPr bwMode="auto">
          <a:xfrm>
            <a:off x="958237" y="3366284"/>
            <a:ext cx="3170518" cy="251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F12_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7" t="13823" r="32866" b="54584"/>
          <a:stretch/>
        </p:blipFill>
        <p:spPr bwMode="auto">
          <a:xfrm rot="5400000">
            <a:off x="5271063" y="4240326"/>
            <a:ext cx="799665" cy="70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32704" y="1053532"/>
            <a:ext cx="529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地震波的橫波也是非常相似的機制：</a:t>
            </a:r>
          </a:p>
        </p:txBody>
      </p:sp>
      <p:sp>
        <p:nvSpPr>
          <p:cNvPr id="5" name="矩形 4"/>
          <p:cNvSpPr/>
          <p:nvPr/>
        </p:nvSpPr>
        <p:spPr>
          <a:xfrm>
            <a:off x="7020272" y="187575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扭曲</a:t>
            </a:r>
          </a:p>
        </p:txBody>
      </p:sp>
      <p:pic>
        <p:nvPicPr>
          <p:cNvPr id="12" name="Picture 2" descr="D:\Dropbox\Documents\課程\YoungTextBook\Images\Chapter15\A_Images\A_Figures_and_Photos\15_13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 b="17506"/>
          <a:stretch>
            <a:fillRect/>
          </a:stretch>
        </p:blipFill>
        <p:spPr bwMode="auto">
          <a:xfrm>
            <a:off x="958237" y="1638092"/>
            <a:ext cx="2071233" cy="156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12_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12868" r="53530" b="34780"/>
          <a:stretch/>
        </p:blipFill>
        <p:spPr bwMode="auto">
          <a:xfrm rot="5400000">
            <a:off x="5727683" y="4432690"/>
            <a:ext cx="692746" cy="42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12_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6" t="20230" r="32866" b="37647"/>
          <a:stretch/>
        </p:blipFill>
        <p:spPr bwMode="auto">
          <a:xfrm rot="5400000">
            <a:off x="5756671" y="4452397"/>
            <a:ext cx="1658244" cy="60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平行四邊形 6"/>
          <p:cNvSpPr/>
          <p:nvPr/>
        </p:nvSpPr>
        <p:spPr>
          <a:xfrm rot="5400000">
            <a:off x="5851214" y="3750292"/>
            <a:ext cx="1469156" cy="601354"/>
          </a:xfrm>
          <a:prstGeom prst="parallelogram">
            <a:avLst>
              <a:gd name="adj" fmla="val 7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>
            <a:stCxn id="13" idx="2"/>
          </p:cNvCxnSpPr>
          <p:nvPr/>
        </p:nvCxnSpPr>
        <p:spPr>
          <a:xfrm flipV="1">
            <a:off x="5862995" y="3923951"/>
            <a:ext cx="0" cy="719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6292157" y="4753072"/>
            <a:ext cx="0" cy="10614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2324678" y="3201369"/>
            <a:ext cx="2793235" cy="1245036"/>
          </a:xfrm>
          <a:prstGeom prst="line">
            <a:avLst/>
          </a:prstGeom>
          <a:ln w="158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2324677" y="4651208"/>
            <a:ext cx="2793236" cy="1286465"/>
          </a:xfrm>
          <a:prstGeom prst="line">
            <a:avLst/>
          </a:prstGeom>
          <a:ln w="158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梯形 26"/>
          <p:cNvSpPr/>
          <p:nvPr/>
        </p:nvSpPr>
        <p:spPr>
          <a:xfrm rot="16200000">
            <a:off x="2369568" y="3156480"/>
            <a:ext cx="2703458" cy="2793238"/>
          </a:xfrm>
          <a:prstGeom prst="trapezoid">
            <a:avLst>
              <a:gd name="adj" fmla="val 46793"/>
            </a:avLst>
          </a:prstGeom>
          <a:solidFill>
            <a:schemeClr val="accent1">
              <a:alpha val="3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Picture 4" descr="F1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r="26993" b="21085"/>
          <a:stretch>
            <a:fillRect/>
          </a:stretch>
        </p:blipFill>
        <p:spPr bwMode="auto">
          <a:xfrm rot="5400000">
            <a:off x="5134976" y="1357249"/>
            <a:ext cx="2013785" cy="140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7020272" y="2419730"/>
                <a:ext cx="2013180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2419730"/>
                <a:ext cx="2013180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5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6"/>
          <a:stretch>
            <a:fillRect/>
          </a:stretch>
        </p:blipFill>
        <p:spPr bwMode="auto">
          <a:xfrm>
            <a:off x="1000125" y="2643188"/>
            <a:ext cx="2413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wav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5"/>
          <a:stretch>
            <a:fillRect/>
          </a:stretch>
        </p:blipFill>
        <p:spPr bwMode="auto">
          <a:xfrm>
            <a:off x="3643313" y="2000250"/>
            <a:ext cx="22145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fig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6"/>
          <a:stretch>
            <a:fillRect/>
          </a:stretch>
        </p:blipFill>
        <p:spPr bwMode="auto">
          <a:xfrm>
            <a:off x="3429000" y="3714750"/>
            <a:ext cx="284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http://www.exploratorium.edu/theworld/sonar/images/sona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000250"/>
            <a:ext cx="273843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20"/>
          <a:stretch>
            <a:fillRect/>
          </a:stretch>
        </p:blipFill>
        <p:spPr bwMode="auto">
          <a:xfrm>
            <a:off x="3571875" y="4643438"/>
            <a:ext cx="27082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3348038" y="6207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波方程式 </a:t>
            </a:r>
            <a:r>
              <a:rPr lang="en-US" altLang="zh-TW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 Equation</a:t>
            </a:r>
            <a:endParaRPr lang="zh-TW" altLang="en-US" sz="1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3276600" y="6021388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所有波動現象滿足的運動方程式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361612" y="1052736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612" y="1052736"/>
                <a:ext cx="1480918" cy="64819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369643" y="1052673"/>
                <a:ext cx="2446311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643" y="1052673"/>
                <a:ext cx="2446311" cy="6482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372200" y="1010360"/>
                <a:ext cx="991297" cy="9106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010360"/>
                <a:ext cx="991297" cy="9106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383065" y="1052736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065" y="1052736"/>
                <a:ext cx="1593898" cy="6482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6" grpId="1" animBg="1"/>
      <p:bldP spid="2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571625" y="1000125"/>
            <a:ext cx="628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弦整體波函數所滿足的</a:t>
            </a:r>
            <a:r>
              <a:rPr lang="zh-TW" altLang="en-US" sz="1800">
                <a:solidFill>
                  <a:srgbClr val="FF0000"/>
                </a:solidFill>
              </a:rPr>
              <a:t>牛頓運動方程式</a:t>
            </a:r>
            <a:r>
              <a:rPr lang="zh-TW" altLang="en-US" sz="1800"/>
              <a:t>就是</a:t>
            </a:r>
            <a:r>
              <a:rPr lang="zh-TW" altLang="en-US" sz="1800">
                <a:solidFill>
                  <a:srgbClr val="FF0000"/>
                </a:solidFill>
              </a:rPr>
              <a:t>波方程式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619672" y="2997200"/>
            <a:ext cx="3135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以下證明：這個方程式的解：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843808" y="1629292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629292"/>
                <a:ext cx="1593898" cy="6482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860032" y="1557338"/>
                <a:ext cx="991297" cy="9106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557338"/>
                <a:ext cx="991297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754714" y="3010629"/>
                <a:ext cx="12019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714" y="3010629"/>
                <a:ext cx="120193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16_31_Figur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24729" b="39464"/>
          <a:stretch/>
        </p:blipFill>
        <p:spPr>
          <a:xfrm>
            <a:off x="1691680" y="3573016"/>
            <a:ext cx="4714438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899019" y="1233275"/>
            <a:ext cx="4587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3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7" name="Rectangle 1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59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64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3265" name="Text Box 22"/>
          <p:cNvSpPr txBox="1">
            <a:spLocks noChangeArrowheads="1"/>
          </p:cNvSpPr>
          <p:nvPr/>
        </p:nvSpPr>
        <p:spPr bwMode="auto">
          <a:xfrm>
            <a:off x="5724128" y="6263697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波速真的是常數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68" name="文字方塊 20"/>
              <p:cNvSpPr txBox="1">
                <a:spLocks noChangeArrowheads="1"/>
              </p:cNvSpPr>
              <p:nvPr/>
            </p:nvSpPr>
            <p:spPr bwMode="auto">
              <a:xfrm>
                <a:off x="3615442" y="2282211"/>
                <a:ext cx="9565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固定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3268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5442" y="2282211"/>
                <a:ext cx="95655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509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69" name="文字方塊 21"/>
          <p:cNvSpPr txBox="1">
            <a:spLocks noChangeArrowheads="1"/>
          </p:cNvSpPr>
          <p:nvPr/>
        </p:nvSpPr>
        <p:spPr bwMode="auto">
          <a:xfrm>
            <a:off x="4148236" y="4195783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zh-TW" altLang="en-US" sz="18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089458" y="2152773"/>
                <a:ext cx="2431462" cy="62876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8" y="2152773"/>
                <a:ext cx="2431462" cy="6287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089457" y="2990798"/>
                <a:ext cx="3732497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7" y="2990798"/>
                <a:ext cx="3732497" cy="6481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089457" y="4020411"/>
                <a:ext cx="2952328" cy="62876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7" y="4020411"/>
                <a:ext cx="2952328" cy="62876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089456" y="4795137"/>
                <a:ext cx="6107496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56" y="4795137"/>
                <a:ext cx="6107496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2765121" y="440641"/>
            <a:ext cx="151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波方程式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31222" y="1027543"/>
            <a:ext cx="295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代入我們猜出來的波動解：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1012515" y="6263697"/>
            <a:ext cx="547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我們猜出來的波動解的確是波方程式的解！</a:t>
            </a:r>
          </a:p>
        </p:txBody>
      </p:sp>
      <p:sp>
        <p:nvSpPr>
          <p:cNvPr id="53263" name="Line 19"/>
          <p:cNvSpPr>
            <a:spLocks noChangeShapeType="1"/>
          </p:cNvSpPr>
          <p:nvPr/>
        </p:nvSpPr>
        <p:spPr bwMode="auto">
          <a:xfrm>
            <a:off x="6241368" y="5336302"/>
            <a:ext cx="39344" cy="2145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62" name="Line 18"/>
          <p:cNvSpPr>
            <a:spLocks noChangeShapeType="1"/>
          </p:cNvSpPr>
          <p:nvPr/>
        </p:nvSpPr>
        <p:spPr bwMode="auto">
          <a:xfrm>
            <a:off x="4821525" y="3210583"/>
            <a:ext cx="447137" cy="2340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115616" y="301180"/>
                <a:ext cx="1480918" cy="6481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01180"/>
                <a:ext cx="1480918" cy="64819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1081734" y="1444690"/>
                <a:ext cx="29018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734" y="1444690"/>
                <a:ext cx="2901815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4548582" y="1417742"/>
                <a:ext cx="144015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582" y="1417742"/>
                <a:ext cx="1440159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4927179" y="5611995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179" y="5611995"/>
                <a:ext cx="1593898" cy="648254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7524328" y="5808347"/>
                <a:ext cx="991297" cy="9106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5808347"/>
                <a:ext cx="991297" cy="910699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/>
      <p:bldP spid="53269" grpId="0"/>
      <p:bldP spid="23" grpId="0" animBg="1"/>
      <p:bldP spid="24" grpId="0" animBg="1"/>
      <p:bldP spid="25" grpId="0" animBg="1"/>
      <p:bldP spid="28" grpId="0"/>
      <p:bldP spid="53263" grpId="0" animBg="1"/>
      <p:bldP spid="53262" grpId="0" animBg="1"/>
      <p:bldP spid="30" grpId="0" animBg="1"/>
      <p:bldP spid="3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61972" y="5512378"/>
                <a:ext cx="85689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此解的意義就是：波以函數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zh-TW" altLang="en-US" dirty="0"/>
                  <a:t> 的波型，以常數波速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 傳播，傳播的過程波型不變。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72" y="5512378"/>
                <a:ext cx="856895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64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483742" y="594442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現在這個日常熟知的結果是正式由運動方程式推導出來。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623393" y="471818"/>
                <a:ext cx="120193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393" y="471818"/>
                <a:ext cx="120193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551558" y="868631"/>
                <a:ext cx="83286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𝑣𝑡</m:t>
                    </m:r>
                  </m:oMath>
                </a14:m>
                <a:r>
                  <a:rPr lang="zh-TW" altLang="en-US" sz="1800" dirty="0"/>
                  <a:t>有一個簡單的意義：就是以速度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sz="1800" dirty="0"/>
                  <a:t>移動的觀察者所量到的位置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r>
                      <a:rPr lang="en-US" altLang="zh-TW" sz="1800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558" y="868631"/>
                <a:ext cx="8328604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1558" y="1407922"/>
                <a:ext cx="136107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′=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58" y="1407922"/>
                <a:ext cx="136107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16_31_Figur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6" b="2803"/>
          <a:stretch/>
        </p:blipFill>
        <p:spPr>
          <a:xfrm>
            <a:off x="542678" y="1940291"/>
            <a:ext cx="4526651" cy="2960521"/>
          </a:xfrm>
          <a:prstGeom prst="rect">
            <a:avLst/>
          </a:prstGeom>
        </p:spPr>
      </p:pic>
      <p:pic>
        <p:nvPicPr>
          <p:cNvPr id="11" name="Picture 1" descr="16_31_FigureC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"/>
          <a:stretch/>
        </p:blipFill>
        <p:spPr>
          <a:xfrm>
            <a:off x="5192940" y="1325727"/>
            <a:ext cx="3792100" cy="2213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855046" y="2300331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046" y="2300331"/>
                <a:ext cx="360040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21311" r="-288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359361" y="2318803"/>
                <a:ext cx="360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361" y="2318803"/>
                <a:ext cx="360040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21311" r="-288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622798" y="4019231"/>
                <a:ext cx="31571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98" y="4019231"/>
                <a:ext cx="315712" cy="276999"/>
              </a:xfrm>
              <a:prstGeom prst="rect">
                <a:avLst/>
              </a:prstGeom>
              <a:blipFill rotWithShape="1">
                <a:blip r:embed="rId10"/>
                <a:stretch>
                  <a:fillRect l="-11538" t="-43478" r="-67308" b="-10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535786" y="5080330"/>
                <a:ext cx="201099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86" y="5080330"/>
                <a:ext cx="2010999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2806003" y="5080330"/>
            <a:ext cx="618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與時間無關，對移動觀察者來說，波型不變，波是靜止的！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586744" y="3919028"/>
                <a:ext cx="4385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744" y="3919028"/>
                <a:ext cx="438518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21667" r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2EA9259B-5732-5BEC-C072-260A56093D74}"/>
                  </a:ext>
                </a:extLst>
              </p:cNvPr>
              <p:cNvSpPr txBox="1"/>
              <p:nvPr/>
            </p:nvSpPr>
            <p:spPr>
              <a:xfrm>
                <a:off x="1259277" y="1973479"/>
                <a:ext cx="65335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2EA9259B-5732-5BEC-C072-260A56093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277" y="1973479"/>
                <a:ext cx="653358" cy="276999"/>
              </a:xfrm>
              <a:prstGeom prst="rect">
                <a:avLst/>
              </a:prstGeom>
              <a:blipFill>
                <a:blip r:embed="rId13"/>
                <a:stretch>
                  <a:fillRect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0">
                <a:extLst>
                  <a:ext uri="{FF2B5EF4-FFF2-40B4-BE49-F238E27FC236}">
                    <a16:creationId xmlns:a16="http://schemas.microsoft.com/office/drawing/2014/main" id="{5B5EFA32-E83A-CF2C-E37E-CF6FEFD514C6}"/>
                  </a:ext>
                </a:extLst>
              </p:cNvPr>
              <p:cNvSpPr txBox="1"/>
              <p:nvPr/>
            </p:nvSpPr>
            <p:spPr>
              <a:xfrm>
                <a:off x="1982770" y="1978922"/>
                <a:ext cx="5640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0">
                <a:extLst>
                  <a:ext uri="{FF2B5EF4-FFF2-40B4-BE49-F238E27FC236}">
                    <a16:creationId xmlns:a16="http://schemas.microsoft.com/office/drawing/2014/main" id="{5B5EFA32-E83A-CF2C-E37E-CF6FEFD51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70" y="1978922"/>
                <a:ext cx="564015" cy="276999"/>
              </a:xfrm>
              <a:prstGeom prst="rect">
                <a:avLst/>
              </a:prstGeom>
              <a:blipFill>
                <a:blip r:embed="rId14"/>
                <a:stretch>
                  <a:fillRect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96451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ig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2"/>
          <a:stretch/>
        </p:blipFill>
        <p:spPr bwMode="auto">
          <a:xfrm>
            <a:off x="1474123" y="2420888"/>
            <a:ext cx="5400675" cy="264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420" name="文字方塊 3"/>
              <p:cNvSpPr txBox="1">
                <a:spLocks noChangeArrowheads="1"/>
              </p:cNvSpPr>
              <p:nvPr/>
            </p:nvSpPr>
            <p:spPr bwMode="auto">
              <a:xfrm>
                <a:off x="1474123" y="5301208"/>
                <a:ext cx="6626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圖中波的頂峰：三組</a:t>
                </a:r>
                <a:r>
                  <a:rPr lang="en-US" altLang="zh-TW" sz="1800" dirty="0">
                    <a:cs typeface="Times New Roman" pitchFamily="18" charset="0"/>
                  </a:rPr>
                  <a:t>(</a:t>
                </a:r>
                <a:r>
                  <a:rPr lang="en-US" altLang="zh-TW" sz="1800" i="1" dirty="0" err="1">
                    <a:cs typeface="Times New Roman" pitchFamily="18" charset="0"/>
                  </a:rPr>
                  <a:t>x</a:t>
                </a:r>
                <a:r>
                  <a:rPr lang="en-US" altLang="zh-TW" sz="1800" dirty="0" err="1">
                    <a:cs typeface="Times New Roman" pitchFamily="18" charset="0"/>
                  </a:rPr>
                  <a:t>,</a:t>
                </a:r>
                <a:r>
                  <a:rPr lang="en-US" altLang="zh-TW" sz="1800" i="1" dirty="0" err="1">
                    <a:cs typeface="Times New Roman" pitchFamily="18" charset="0"/>
                  </a:rPr>
                  <a:t>t</a:t>
                </a:r>
                <a:r>
                  <a:rPr lang="en-US" altLang="zh-TW" sz="1800" dirty="0">
                    <a:cs typeface="Times New Roman" pitchFamily="18" charset="0"/>
                  </a:rPr>
                  <a:t>)</a:t>
                </a:r>
                <a:r>
                  <a:rPr lang="zh-TW" altLang="en-US" sz="1800" dirty="0">
                    <a:cs typeface="Times New Roman" pitchFamily="18" charset="0"/>
                  </a:rPr>
                  <a:t>：</a:t>
                </a:r>
                <a:r>
                  <a:rPr lang="en-US" altLang="zh-TW" sz="1800" dirty="0">
                    <a:cs typeface="Times New Roman" pitchFamily="18" charset="0"/>
                  </a:rPr>
                  <a:t> (0,0), (3,1), (6,2)</a:t>
                </a:r>
                <a:r>
                  <a:rPr lang="zh-TW" altLang="en-US" sz="1800" dirty="0">
                    <a:cs typeface="Times New Roman" pitchFamily="18" charset="0"/>
                  </a:rPr>
                  <a:t>的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𝑣𝑡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值是相等的</a:t>
                </a:r>
                <a:endParaRPr lang="zh-TW" altLang="en-US" sz="1800" i="1" dirty="0">
                  <a:latin typeface="Arial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0420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4123" y="5301208"/>
                <a:ext cx="6626269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28" t="-8333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1" name="文字方塊 4"/>
          <p:cNvSpPr txBox="1">
            <a:spLocks noChangeArrowheads="1"/>
          </p:cNvSpPr>
          <p:nvPr/>
        </p:nvSpPr>
        <p:spPr bwMode="auto">
          <a:xfrm>
            <a:off x="1474123" y="5692838"/>
            <a:ext cx="6122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所以這些位置在此時間的波函數即垂直位移是相等的！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64190" y="377244"/>
                <a:ext cx="4842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值時相等則波函數值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𝑣𝑡</m:t>
                        </m:r>
                      </m:e>
                    </m:d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相等</a:t>
                </a:r>
                <a:endParaRPr lang="zh-TW" altLang="en-US" sz="1800" i="1" dirty="0">
                  <a:latin typeface="Arial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190" y="377244"/>
                <a:ext cx="484253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006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50170" y="819995"/>
                <a:ext cx="7226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維持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值相等的位置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，隨時間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增加，而以變化率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線性增加！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70" y="819995"/>
                <a:ext cx="7226286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759" t="-666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450170" y="1255729"/>
            <a:ext cx="595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cs typeface="Times New Roman" pitchFamily="18" charset="0"/>
              </a:rPr>
              <a:t>因此維持波函數值相等的空間位置都會以</a:t>
            </a:r>
            <a:r>
              <a:rPr lang="zh-TW" altLang="en-US" dirty="0">
                <a:cs typeface="Times New Roman" pitchFamily="18" charset="0"/>
              </a:rPr>
              <a:t>同一</a:t>
            </a:r>
            <a:r>
              <a:rPr lang="zh-TW" altLang="en-US" sz="1800" dirty="0">
                <a:cs typeface="Times New Roman" pitchFamily="18" charset="0"/>
              </a:rPr>
              <a:t>速度移動。</a:t>
            </a:r>
            <a:endParaRPr lang="zh-TW" altLang="en-US" sz="1800" i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44991" y="1663080"/>
            <a:ext cx="5900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這就是：波動過程，波形不變，以定速在空間中移動。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692737" y="3140968"/>
                <a:ext cx="115212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737" y="3140968"/>
                <a:ext cx="1152128" cy="369332"/>
              </a:xfrm>
              <a:prstGeom prst="rect">
                <a:avLst/>
              </a:prstGeom>
              <a:blipFill rotWithShape="1">
                <a:blip r:embed="rId6"/>
                <a:stretch>
                  <a:fillRect r="-1587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692737" y="2605554"/>
                <a:ext cx="21427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737" y="2605554"/>
                <a:ext cx="214270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474123" y="6147165"/>
                <a:ext cx="6266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也就是波的頂峰</a:t>
                </a:r>
                <a:r>
                  <a:rPr lang="zh-TW" altLang="en-US" dirty="0">
                    <a:cs typeface="Times New Roman" pitchFamily="18" charset="0"/>
                  </a:rPr>
                  <a:t>的空間位置是以定速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  <m:r>
                      <a:rPr lang="en-US" altLang="zh-TW" i="1">
                        <a:latin typeface="Cambria Math"/>
                      </a:rPr>
                      <m:t>=3</m:t>
                    </m:r>
                    <m:r>
                      <m:rPr>
                        <m:nor/>
                      </m:rPr>
                      <a:rPr lang="en-US" altLang="zh-TW">
                        <a:latin typeface="Cambria Math"/>
                      </a:rPr>
                      <m:t>m</m:t>
                    </m:r>
                    <m:r>
                      <m:rPr>
                        <m:nor/>
                      </m:rPr>
                      <a:rPr lang="en-US" altLang="zh-TW">
                        <a:latin typeface="Cambria Math"/>
                      </a:rPr>
                      <m:t>/</m:t>
                    </m:r>
                    <m:r>
                      <m:rPr>
                        <m:nor/>
                      </m:rPr>
                      <a:rPr lang="en-US" altLang="zh-TW">
                        <a:latin typeface="Cambria Math"/>
                      </a:rPr>
                      <m:t>s</m:t>
                    </m:r>
                  </m:oMath>
                </a14:m>
                <a:r>
                  <a:rPr lang="zh-TW" altLang="en-US" dirty="0">
                    <a:cs typeface="Times New Roman" pitchFamily="18" charset="0"/>
                  </a:rPr>
                  <a:t>移動的！</a:t>
                </a:r>
                <a:endParaRPr lang="zh-TW" altLang="en-US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123" y="6147165"/>
                <a:ext cx="6266229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75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7942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6"/>
          <a:stretch>
            <a:fillRect/>
          </a:stretch>
        </p:blipFill>
        <p:spPr bwMode="auto">
          <a:xfrm>
            <a:off x="2484438" y="1052513"/>
            <a:ext cx="42640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1620838" y="3932238"/>
            <a:ext cx="719137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1620838" y="4795838"/>
            <a:ext cx="719137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2843808" y="4303220"/>
            <a:ext cx="1943646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580063" y="4292600"/>
            <a:ext cx="1872257" cy="71993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2339975" y="4364038"/>
            <a:ext cx="7921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V="1">
            <a:off x="2339975" y="4868863"/>
            <a:ext cx="7921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4709954" y="4684159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8" name="Text Box 16"/>
              <p:cNvSpPr txBox="1">
                <a:spLocks noChangeArrowheads="1"/>
              </p:cNvSpPr>
              <p:nvPr/>
            </p:nvSpPr>
            <p:spPr bwMode="auto">
              <a:xfrm>
                <a:off x="2484438" y="5300663"/>
                <a:ext cx="59039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製造出相同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組合一定對應相等的垂直位移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80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4438" y="5300663"/>
                <a:ext cx="5903986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930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09" name="Text Box 17"/>
              <p:cNvSpPr txBox="1">
                <a:spLocks noChangeArrowheads="1"/>
              </p:cNvSpPr>
              <p:nvPr/>
            </p:nvSpPr>
            <p:spPr bwMode="auto">
              <a:xfrm>
                <a:off x="2484438" y="5667375"/>
                <a:ext cx="58319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而製造出相同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組合正是等速移動的時空座標。</a:t>
                </a:r>
                <a:endParaRPr lang="zh-TW" altLang="en-US" sz="180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809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4438" y="5667375"/>
                <a:ext cx="58319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4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032652" y="3356992"/>
                <a:ext cx="21427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652" y="3356992"/>
                <a:ext cx="2142702" cy="369332"/>
              </a:xfrm>
              <a:prstGeom prst="rect">
                <a:avLst/>
              </a:prstGeom>
              <a:blipFill rotWithShape="1">
                <a:blip r:embed="rId2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862897" y="6165304"/>
                <a:ext cx="20263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constant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897" y="6165304"/>
                <a:ext cx="2026324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3132138" y="4478916"/>
                <a:ext cx="14144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′=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𝑣𝑡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138" y="4478916"/>
                <a:ext cx="1414417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1790803" y="4107934"/>
                <a:ext cx="3792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803" y="4107934"/>
                <a:ext cx="37920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1807716" y="5013325"/>
                <a:ext cx="34579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716" y="5013325"/>
                <a:ext cx="345799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4923506" y="4251603"/>
                <a:ext cx="3821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506" y="4251603"/>
                <a:ext cx="382156" cy="369332"/>
              </a:xfrm>
              <a:prstGeom prst="rect">
                <a:avLst/>
              </a:prstGeom>
              <a:blipFill rotWithShape="1">
                <a:blip r:embed="rId2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5862897" y="3876911"/>
                <a:ext cx="12204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897" y="3876911"/>
                <a:ext cx="1220440" cy="369332"/>
              </a:xfrm>
              <a:prstGeom prst="rect">
                <a:avLst/>
              </a:prstGeom>
              <a:blipFill rotWithShape="1">
                <a:blip r:embed="rId2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6072095" y="4477266"/>
                <a:ext cx="8881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5" y="4477266"/>
                <a:ext cx="888192" cy="369332"/>
              </a:xfrm>
              <a:prstGeom prst="rect">
                <a:avLst/>
              </a:prstGeom>
              <a:blipFill rotWithShape="1">
                <a:blip r:embed="rId2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01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ropbox\Documents\課程\YoungTextBook\Images\Chapter15\A_Images\A_Figures_and_Photos\15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792413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6_0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67944" y="116632"/>
            <a:ext cx="4559808" cy="644652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96136" y="4437112"/>
            <a:ext cx="283161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介質在原地作週期振盪！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76BA8-F142-228A-11B4-82D765EAB4A6}"/>
              </a:ext>
            </a:extLst>
          </p:cNvPr>
          <p:cNvSpPr txBox="1"/>
          <p:nvPr/>
        </p:nvSpPr>
        <p:spPr>
          <a:xfrm>
            <a:off x="6595924" y="4941168"/>
            <a:ext cx="20408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因此稱為週期波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31127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88144" y="4725144"/>
            <a:ext cx="6480175" cy="195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79388" y="1268413"/>
            <a:ext cx="6480175" cy="2448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18" name="Text Box 4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16573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固定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1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1657350" cy="366713"/>
              </a:xfrm>
              <a:prstGeom prst="rect">
                <a:avLst/>
              </a:prstGeom>
              <a:blipFill rotWithShape="1">
                <a:blip r:embed="rId3"/>
                <a:stretch>
                  <a:fillRect l="-294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6"/>
              <p:cNvSpPr txBox="1">
                <a:spLocks noChangeArrowheads="1"/>
              </p:cNvSpPr>
              <p:nvPr/>
            </p:nvSpPr>
            <p:spPr bwMode="auto">
              <a:xfrm>
                <a:off x="5940424" y="765175"/>
                <a:ext cx="21599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</a:rPr>
                  <a:t>時的波形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2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424" y="765175"/>
                <a:ext cx="2159967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7"/>
              <p:cNvSpPr txBox="1">
                <a:spLocks noChangeArrowheads="1"/>
              </p:cNvSpPr>
              <p:nvPr/>
            </p:nvSpPr>
            <p:spPr bwMode="auto">
              <a:xfrm>
                <a:off x="1258888" y="4068454"/>
                <a:ext cx="16573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固定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2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8888" y="4068454"/>
                <a:ext cx="1657350" cy="366713"/>
              </a:xfrm>
              <a:prstGeom prst="rect">
                <a:avLst/>
              </a:prstGeom>
              <a:blipFill rotWithShape="1">
                <a:blip r:embed="rId7"/>
                <a:stretch>
                  <a:fillRect l="-332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3" name="Line 9"/>
          <p:cNvSpPr>
            <a:spLocks noChangeShapeType="1"/>
          </p:cNvSpPr>
          <p:nvPr/>
        </p:nvSpPr>
        <p:spPr bwMode="auto">
          <a:xfrm>
            <a:off x="1187450" y="3284538"/>
            <a:ext cx="4968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4" name="Line 10"/>
          <p:cNvSpPr>
            <a:spLocks noChangeShapeType="1"/>
          </p:cNvSpPr>
          <p:nvPr/>
        </p:nvSpPr>
        <p:spPr bwMode="auto">
          <a:xfrm flipV="1">
            <a:off x="2987675" y="14843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5" name="Freeform 15"/>
          <p:cNvSpPr>
            <a:spLocks/>
          </p:cNvSpPr>
          <p:nvPr/>
        </p:nvSpPr>
        <p:spPr bwMode="auto">
          <a:xfrm>
            <a:off x="3276600" y="2420938"/>
            <a:ext cx="2087563" cy="874712"/>
          </a:xfrm>
          <a:custGeom>
            <a:avLst/>
            <a:gdLst>
              <a:gd name="T0" fmla="*/ 0 w 1315"/>
              <a:gd name="T1" fmla="*/ 2147483647 h 551"/>
              <a:gd name="T2" fmla="*/ 2147483647 w 1315"/>
              <a:gd name="T3" fmla="*/ 2147483647 h 551"/>
              <a:gd name="T4" fmla="*/ 2147483647 w 1315"/>
              <a:gd name="T5" fmla="*/ 2147483647 h 551"/>
              <a:gd name="T6" fmla="*/ 2147483647 w 1315"/>
              <a:gd name="T7" fmla="*/ 2147483647 h 551"/>
              <a:gd name="T8" fmla="*/ 2147483647 w 1315"/>
              <a:gd name="T9" fmla="*/ 2147483647 h 551"/>
              <a:gd name="T10" fmla="*/ 2147483647 w 1315"/>
              <a:gd name="T11" fmla="*/ 2147483647 h 5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5"/>
              <a:gd name="T19" fmla="*/ 0 h 551"/>
              <a:gd name="T20" fmla="*/ 1315 w 1315"/>
              <a:gd name="T21" fmla="*/ 551 h 5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5" h="551">
                <a:moveTo>
                  <a:pt x="0" y="551"/>
                </a:moveTo>
                <a:cubicBezTo>
                  <a:pt x="23" y="449"/>
                  <a:pt x="46" y="347"/>
                  <a:pt x="91" y="279"/>
                </a:cubicBezTo>
                <a:cubicBezTo>
                  <a:pt x="136" y="211"/>
                  <a:pt x="189" y="188"/>
                  <a:pt x="272" y="143"/>
                </a:cubicBezTo>
                <a:cubicBezTo>
                  <a:pt x="355" y="98"/>
                  <a:pt x="477" y="0"/>
                  <a:pt x="590" y="7"/>
                </a:cubicBezTo>
                <a:cubicBezTo>
                  <a:pt x="703" y="14"/>
                  <a:pt x="831" y="97"/>
                  <a:pt x="952" y="188"/>
                </a:cubicBezTo>
                <a:cubicBezTo>
                  <a:pt x="1073" y="279"/>
                  <a:pt x="1255" y="491"/>
                  <a:pt x="1315" y="551"/>
                </a:cubicBez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6"/>
              <p:cNvSpPr txBox="1">
                <a:spLocks noChangeArrowheads="1"/>
              </p:cNvSpPr>
              <p:nvPr/>
            </p:nvSpPr>
            <p:spPr bwMode="auto">
              <a:xfrm>
                <a:off x="2627313" y="1268413"/>
                <a:ext cx="28733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313" y="1268413"/>
                <a:ext cx="287337" cy="366712"/>
              </a:xfrm>
              <a:prstGeom prst="rect">
                <a:avLst/>
              </a:prstGeom>
              <a:blipFill rotWithShape="1">
                <a:blip r:embed="rId10"/>
                <a:stretch>
                  <a:fillRect r="-6383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7" name="Text Box 17"/>
              <p:cNvSpPr txBox="1">
                <a:spLocks noChangeArrowheads="1"/>
              </p:cNvSpPr>
              <p:nvPr/>
            </p:nvSpPr>
            <p:spPr bwMode="auto">
              <a:xfrm>
                <a:off x="6300788" y="3141663"/>
                <a:ext cx="3587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7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788" y="3141663"/>
                <a:ext cx="358775" cy="36671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8" name="Text Box 18"/>
              <p:cNvSpPr txBox="1">
                <a:spLocks noChangeArrowheads="1"/>
              </p:cNvSpPr>
              <p:nvPr/>
            </p:nvSpPr>
            <p:spPr bwMode="auto">
              <a:xfrm>
                <a:off x="5868144" y="4079691"/>
                <a:ext cx="259238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latin typeface="Cambria Math"/>
                      </a:rPr>
                      <m:t>𝑥</m:t>
                    </m:r>
                    <m:r>
                      <a:rPr kumimoji="0" lang="en-US" altLang="zh-TW" sz="18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kumimoji="0" lang="en-US" altLang="zh-TW" sz="1800" dirty="0">
                    <a:latin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</a:rPr>
                  <a:t>處粒子的運動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4828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144" y="4079691"/>
                <a:ext cx="2592387" cy="366713"/>
              </a:xfrm>
              <a:prstGeom prst="rect">
                <a:avLst/>
              </a:prstGeom>
              <a:blipFill rotWithShape="1">
                <a:blip r:embed="rId1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9" name="Line 19"/>
          <p:cNvSpPr>
            <a:spLocks noChangeShapeType="1"/>
          </p:cNvSpPr>
          <p:nvPr/>
        </p:nvSpPr>
        <p:spPr bwMode="auto">
          <a:xfrm>
            <a:off x="323850" y="6524625"/>
            <a:ext cx="5761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0" name="Line 20"/>
          <p:cNvSpPr>
            <a:spLocks noChangeShapeType="1"/>
          </p:cNvSpPr>
          <p:nvPr/>
        </p:nvSpPr>
        <p:spPr bwMode="auto">
          <a:xfrm flipV="1">
            <a:off x="2916238" y="47244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1" name="Freeform 21"/>
          <p:cNvSpPr>
            <a:spLocks/>
          </p:cNvSpPr>
          <p:nvPr/>
        </p:nvSpPr>
        <p:spPr bwMode="auto">
          <a:xfrm flipH="1">
            <a:off x="611188" y="5661025"/>
            <a:ext cx="2017712" cy="874713"/>
          </a:xfrm>
          <a:custGeom>
            <a:avLst/>
            <a:gdLst>
              <a:gd name="T0" fmla="*/ 0 w 1315"/>
              <a:gd name="T1" fmla="*/ 2147483647 h 551"/>
              <a:gd name="T2" fmla="*/ 2147483647 w 1315"/>
              <a:gd name="T3" fmla="*/ 2147483647 h 551"/>
              <a:gd name="T4" fmla="*/ 2147483647 w 1315"/>
              <a:gd name="T5" fmla="*/ 2147483647 h 551"/>
              <a:gd name="T6" fmla="*/ 2147483647 w 1315"/>
              <a:gd name="T7" fmla="*/ 2147483647 h 551"/>
              <a:gd name="T8" fmla="*/ 2147483647 w 1315"/>
              <a:gd name="T9" fmla="*/ 2147483647 h 551"/>
              <a:gd name="T10" fmla="*/ 2147483647 w 1315"/>
              <a:gd name="T11" fmla="*/ 2147483647 h 5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5"/>
              <a:gd name="T19" fmla="*/ 0 h 551"/>
              <a:gd name="T20" fmla="*/ 1315 w 1315"/>
              <a:gd name="T21" fmla="*/ 551 h 5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5" h="551">
                <a:moveTo>
                  <a:pt x="0" y="551"/>
                </a:moveTo>
                <a:cubicBezTo>
                  <a:pt x="23" y="449"/>
                  <a:pt x="46" y="347"/>
                  <a:pt x="91" y="279"/>
                </a:cubicBezTo>
                <a:cubicBezTo>
                  <a:pt x="136" y="211"/>
                  <a:pt x="189" y="188"/>
                  <a:pt x="272" y="143"/>
                </a:cubicBezTo>
                <a:cubicBezTo>
                  <a:pt x="355" y="98"/>
                  <a:pt x="477" y="0"/>
                  <a:pt x="590" y="7"/>
                </a:cubicBezTo>
                <a:cubicBezTo>
                  <a:pt x="703" y="14"/>
                  <a:pt x="831" y="97"/>
                  <a:pt x="952" y="188"/>
                </a:cubicBezTo>
                <a:cubicBezTo>
                  <a:pt x="1073" y="279"/>
                  <a:pt x="1255" y="491"/>
                  <a:pt x="1315" y="551"/>
                </a:cubicBez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32" name="Text Box 22"/>
              <p:cNvSpPr txBox="1">
                <a:spLocks noChangeArrowheads="1"/>
              </p:cNvSpPr>
              <p:nvPr/>
            </p:nvSpPr>
            <p:spPr bwMode="auto">
              <a:xfrm>
                <a:off x="6227763" y="6308725"/>
                <a:ext cx="6477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𝑣𝑡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32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7763" y="6308725"/>
                <a:ext cx="647700" cy="36671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33" name="Line 23"/>
          <p:cNvSpPr>
            <a:spLocks noChangeShapeType="1"/>
          </p:cNvSpPr>
          <p:nvPr/>
        </p:nvSpPr>
        <p:spPr bwMode="auto">
          <a:xfrm>
            <a:off x="2627313" y="6524625"/>
            <a:ext cx="316865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4" name="Line 24"/>
          <p:cNvSpPr>
            <a:spLocks noChangeShapeType="1"/>
          </p:cNvSpPr>
          <p:nvPr/>
        </p:nvSpPr>
        <p:spPr bwMode="auto">
          <a:xfrm>
            <a:off x="179388" y="3284538"/>
            <a:ext cx="3097212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5" name="Line 25"/>
          <p:cNvSpPr>
            <a:spLocks noChangeShapeType="1"/>
          </p:cNvSpPr>
          <p:nvPr/>
        </p:nvSpPr>
        <p:spPr bwMode="auto">
          <a:xfrm>
            <a:off x="5364163" y="3284538"/>
            <a:ext cx="576262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6" name="Line 26"/>
          <p:cNvSpPr>
            <a:spLocks noChangeShapeType="1"/>
          </p:cNvSpPr>
          <p:nvPr/>
        </p:nvSpPr>
        <p:spPr bwMode="auto">
          <a:xfrm>
            <a:off x="250825" y="6524625"/>
            <a:ext cx="433388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37" name="Text Box 27"/>
              <p:cNvSpPr txBox="1">
                <a:spLocks noChangeArrowheads="1"/>
              </p:cNvSpPr>
              <p:nvPr/>
            </p:nvSpPr>
            <p:spPr bwMode="auto">
              <a:xfrm>
                <a:off x="2555875" y="4581525"/>
                <a:ext cx="2873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3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875" y="4581525"/>
                <a:ext cx="287338" cy="366713"/>
              </a:xfrm>
              <a:prstGeom prst="rect">
                <a:avLst/>
              </a:prstGeom>
              <a:blipFill rotWithShape="1">
                <a:blip r:embed="rId14"/>
                <a:stretch>
                  <a:fillRect r="-8511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38" name="Freeform 28"/>
          <p:cNvSpPr>
            <a:spLocks/>
          </p:cNvSpPr>
          <p:nvPr/>
        </p:nvSpPr>
        <p:spPr bwMode="auto">
          <a:xfrm>
            <a:off x="395288" y="2349500"/>
            <a:ext cx="2087562" cy="874713"/>
          </a:xfrm>
          <a:custGeom>
            <a:avLst/>
            <a:gdLst>
              <a:gd name="T0" fmla="*/ 0 w 1315"/>
              <a:gd name="T1" fmla="*/ 2147483647 h 551"/>
              <a:gd name="T2" fmla="*/ 2147483647 w 1315"/>
              <a:gd name="T3" fmla="*/ 2147483647 h 551"/>
              <a:gd name="T4" fmla="*/ 2147483647 w 1315"/>
              <a:gd name="T5" fmla="*/ 2147483647 h 551"/>
              <a:gd name="T6" fmla="*/ 2147483647 w 1315"/>
              <a:gd name="T7" fmla="*/ 2147483647 h 551"/>
              <a:gd name="T8" fmla="*/ 2147483647 w 1315"/>
              <a:gd name="T9" fmla="*/ 2147483647 h 551"/>
              <a:gd name="T10" fmla="*/ 2147483647 w 1315"/>
              <a:gd name="T11" fmla="*/ 2147483647 h 5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5"/>
              <a:gd name="T19" fmla="*/ 0 h 551"/>
              <a:gd name="T20" fmla="*/ 1315 w 1315"/>
              <a:gd name="T21" fmla="*/ 551 h 5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5" h="551">
                <a:moveTo>
                  <a:pt x="0" y="551"/>
                </a:moveTo>
                <a:cubicBezTo>
                  <a:pt x="23" y="449"/>
                  <a:pt x="46" y="347"/>
                  <a:pt x="91" y="279"/>
                </a:cubicBezTo>
                <a:cubicBezTo>
                  <a:pt x="136" y="211"/>
                  <a:pt x="189" y="188"/>
                  <a:pt x="272" y="143"/>
                </a:cubicBezTo>
                <a:cubicBezTo>
                  <a:pt x="355" y="98"/>
                  <a:pt x="477" y="0"/>
                  <a:pt x="590" y="7"/>
                </a:cubicBezTo>
                <a:cubicBezTo>
                  <a:pt x="703" y="14"/>
                  <a:pt x="831" y="97"/>
                  <a:pt x="952" y="188"/>
                </a:cubicBezTo>
                <a:cubicBezTo>
                  <a:pt x="1073" y="279"/>
                  <a:pt x="1255" y="491"/>
                  <a:pt x="1315" y="551"/>
                </a:cubicBezTo>
              </a:path>
            </a:pathLst>
          </a:custGeom>
          <a:noFill/>
          <a:ln w="12700">
            <a:solidFill>
              <a:srgbClr val="3333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9" name="Line 29"/>
          <p:cNvSpPr>
            <a:spLocks noChangeShapeType="1"/>
          </p:cNvSpPr>
          <p:nvPr/>
        </p:nvSpPr>
        <p:spPr bwMode="auto">
          <a:xfrm>
            <a:off x="2051050" y="2565400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40" name="文字方塊 23"/>
              <p:cNvSpPr txBox="1">
                <a:spLocks noChangeArrowheads="1"/>
              </p:cNvSpPr>
              <p:nvPr/>
            </p:nvSpPr>
            <p:spPr bwMode="auto">
              <a:xfrm>
                <a:off x="3143250" y="214313"/>
                <a:ext cx="17145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  <a:cs typeface="Times New Roman" pitchFamily="18" charset="0"/>
                      </a:rPr>
                      <m:t>𝑓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的物理意義</a:t>
                </a:r>
              </a:p>
            </p:txBody>
          </p:sp>
        </mc:Choice>
        <mc:Fallback xmlns="">
          <p:sp>
            <p:nvSpPr>
              <p:cNvPr id="34840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3250" y="214313"/>
                <a:ext cx="1714500" cy="400050"/>
              </a:xfrm>
              <a:prstGeom prst="rect">
                <a:avLst/>
              </a:prstGeom>
              <a:blipFill rotWithShape="1">
                <a:blip r:embed="rId15"/>
                <a:stretch>
                  <a:fillRect l="-1779" b="-227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846561" y="245031"/>
                <a:ext cx="21427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61" y="245031"/>
                <a:ext cx="2142702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60169" y="4077072"/>
                <a:ext cx="292041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0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169" y="4077072"/>
                <a:ext cx="2920415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593917" y="761711"/>
                <a:ext cx="2770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𝑡</m:t>
                          </m:r>
                          <m:r>
                            <a:rPr lang="en-US" altLang="zh-TW" i="1" dirty="0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i="1" dirty="0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917" y="761711"/>
                <a:ext cx="2770246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38562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_32_Figure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>
          <a:xfrm>
            <a:off x="1886496" y="1196752"/>
            <a:ext cx="4637549" cy="2287550"/>
          </a:xfrm>
          <a:prstGeom prst="rect">
            <a:avLst/>
          </a:prstGeom>
        </p:spPr>
      </p:pic>
      <p:pic>
        <p:nvPicPr>
          <p:cNvPr id="3" name="Picture 1" descr="16_32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22"/>
          <a:stretch/>
        </p:blipFill>
        <p:spPr>
          <a:xfrm>
            <a:off x="1886496" y="3744874"/>
            <a:ext cx="4479013" cy="264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827584" y="548680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波函數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𝑣𝑡</m:t>
                        </m:r>
                      </m:e>
                    </m:d>
                  </m:oMath>
                </a14:m>
                <a:r>
                  <a:rPr lang="zh-TW" altLang="en-US" dirty="0"/>
                  <a:t>在固定時間及固定位置後，得到同一個函數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𝑓</m:t>
                    </m:r>
                    <m:r>
                      <a:rPr lang="zh-TW" altLang="en-US" sz="16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48680"/>
                <a:ext cx="756084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2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2075" y="1553276"/>
                <a:ext cx="7049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075" y="1553276"/>
                <a:ext cx="70493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358835" y="4392946"/>
                <a:ext cx="969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(−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𝑣𝑡</m:t>
                      </m:r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835" y="4392946"/>
                <a:ext cx="96968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0814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691680" y="1340586"/>
                <a:ext cx="1593898" cy="648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340586"/>
                <a:ext cx="1593898" cy="6482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643062" y="836712"/>
                <a:ext cx="4248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代入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𝑣𝑡</m:t>
                        </m:r>
                      </m:e>
                    </m:d>
                  </m:oMath>
                </a14:m>
                <a:r>
                  <a:rPr lang="zh-TW" altLang="en-US" dirty="0"/>
                  <a:t>亦可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062" y="836712"/>
                <a:ext cx="424847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29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" descr="Figure_P_16_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223151" y="2636912"/>
            <a:ext cx="8601456" cy="3154680"/>
          </a:xfrm>
          <a:prstGeom prst="rect">
            <a:avLst/>
          </a:prstGeom>
        </p:spPr>
      </p:pic>
      <p:sp>
        <p:nvSpPr>
          <p:cNvPr id="17" name="文字方塊 13"/>
          <p:cNvSpPr txBox="1">
            <a:spLocks noChangeArrowheads="1"/>
          </p:cNvSpPr>
          <p:nvPr/>
        </p:nvSpPr>
        <p:spPr bwMode="auto">
          <a:xfrm>
            <a:off x="1661092" y="2132856"/>
            <a:ext cx="5945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這代表向左傳播的波。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784093" y="735294"/>
            <a:ext cx="3036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弦波的波函數的最普遍解：</a:t>
            </a:r>
          </a:p>
        </p:txBody>
      </p:sp>
      <p:sp>
        <p:nvSpPr>
          <p:cNvPr id="54279" name="文字方塊 10"/>
          <p:cNvSpPr txBox="1">
            <a:spLocks noChangeArrowheads="1"/>
          </p:cNvSpPr>
          <p:nvPr/>
        </p:nvSpPr>
        <p:spPr bwMode="auto">
          <a:xfrm>
            <a:off x="1860641" y="4989127"/>
            <a:ext cx="492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這兩個未知的單變數函數是由起始條件決定：</a:t>
            </a:r>
          </a:p>
        </p:txBody>
      </p:sp>
      <p:sp>
        <p:nvSpPr>
          <p:cNvPr id="54280" name="文字方塊 11"/>
          <p:cNvSpPr txBox="1">
            <a:spLocks noChangeArrowheads="1"/>
          </p:cNvSpPr>
          <p:nvPr/>
        </p:nvSpPr>
        <p:spPr bwMode="auto">
          <a:xfrm>
            <a:off x="1860641" y="5514415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起始的弦位移，起始的弦垂直方向速度。</a:t>
            </a:r>
          </a:p>
        </p:txBody>
      </p:sp>
      <p:pic>
        <p:nvPicPr>
          <p:cNvPr id="12" name="Picture 1" descr="Figure_P_16_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94"/>
          <a:stretch/>
        </p:blipFill>
        <p:spPr>
          <a:xfrm>
            <a:off x="547047" y="1423975"/>
            <a:ext cx="7737360" cy="2837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/>
              <p:cNvSpPr txBox="1">
                <a:spLocks noChangeArrowheads="1"/>
              </p:cNvSpPr>
              <p:nvPr/>
            </p:nvSpPr>
            <p:spPr bwMode="auto">
              <a:xfrm>
                <a:off x="1860641" y="4485071"/>
                <a:ext cx="59450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而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 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𝑓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（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𝑔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）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即為向右（左）傳播的波的瞬間波型</a:t>
                </a:r>
              </a:p>
            </p:txBody>
          </p:sp>
        </mc:Choice>
        <mc:Fallback xmlns="">
          <p:sp>
            <p:nvSpPr>
              <p:cNvPr id="8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0641" y="4485071"/>
                <a:ext cx="594505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05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2"/>
          <p:cNvCxnSpPr/>
          <p:nvPr/>
        </p:nvCxnSpPr>
        <p:spPr>
          <a:xfrm flipV="1">
            <a:off x="2555776" y="3356992"/>
            <a:ext cx="36004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3491880" y="3356992"/>
            <a:ext cx="2304256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644008" y="709863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709863"/>
                <a:ext cx="338323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2884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文字方塊 10"/>
          <p:cNvSpPr txBox="1">
            <a:spLocks noChangeArrowheads="1"/>
          </p:cNvSpPr>
          <p:nvPr/>
        </p:nvSpPr>
        <p:spPr bwMode="auto">
          <a:xfrm>
            <a:off x="1086190" y="3144484"/>
            <a:ext cx="6817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它的唯一解是由所有粒子的初位置及初速度兩個起始條件完全決定。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11"/>
              <p:cNvSpPr txBox="1">
                <a:spLocks noChangeArrowheads="1"/>
              </p:cNvSpPr>
              <p:nvPr/>
            </p:nvSpPr>
            <p:spPr bwMode="auto">
              <a:xfrm>
                <a:off x="1083372" y="3513816"/>
                <a:ext cx="7396252" cy="499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在此這就對應：起始的弦位移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/>
                      </a:rPr>
                      <m:t> </m:t>
                    </m:r>
                    <m:r>
                      <a:rPr lang="en-US" altLang="zh-TW" sz="1800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sz="1800" dirty="0"/>
                  <a:t>，起始的弦垂直方向速度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800" i="1" smtClean="0">
                            <a:latin typeface="Cambria Math"/>
                          </a:rPr>
                          <m:t>𝜕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zh-TW" altLang="en-US" sz="1800" i="1" smtClean="0">
                            <a:latin typeface="Cambria Math"/>
                          </a:rPr>
                          <m:t>𝜕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54280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372" y="3513816"/>
                <a:ext cx="7396252" cy="499560"/>
              </a:xfrm>
              <a:prstGeom prst="rect">
                <a:avLst/>
              </a:prstGeom>
              <a:blipFill rotWithShape="1">
                <a:blip r:embed="rId3"/>
                <a:stretch>
                  <a:fillRect l="-742" r="-3710" b="-7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428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904342"/>
              </p:ext>
            </p:extLst>
          </p:nvPr>
        </p:nvGraphicFramePr>
        <p:xfrm>
          <a:off x="1170061" y="4725144"/>
          <a:ext cx="315118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930320" imgH="393480" progId="Equation.3">
                  <p:embed/>
                </p:oleObj>
              </mc:Choice>
              <mc:Fallback>
                <p:oleObj name="方程式" r:id="rId4" imgW="1930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0061" y="4725144"/>
                        <a:ext cx="3151188" cy="6429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099494" y="2699771"/>
            <a:ext cx="457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波方程式其實是一群粒子的運動方程式。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90004" y="4217021"/>
                <a:ext cx="6813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正好可以給出這兩個函數：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004" y="4217021"/>
                <a:ext cx="681355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805" t="-6667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10628" y="5675976"/>
                <a:ext cx="6813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i="1" dirty="0"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zh-TW" altLang="en-US" dirty="0"/>
                  <a:t>給出滿足方程式及起始條件的唯一解：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628" y="5675976"/>
                <a:ext cx="6813556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1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157118" y="6096507"/>
                <a:ext cx="33396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118" y="6096507"/>
                <a:ext cx="333966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" descr="16_07_FigureA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b="51402"/>
          <a:stretch/>
        </p:blipFill>
        <p:spPr>
          <a:xfrm>
            <a:off x="3049618" y="277809"/>
            <a:ext cx="2507084" cy="2320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004406" y="4061222"/>
                <a:ext cx="24189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06" y="4061222"/>
                <a:ext cx="2418932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004406" y="4512148"/>
                <a:ext cx="3010504" cy="6190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𝑔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06" y="4512148"/>
                <a:ext cx="3010504" cy="61901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004406" y="5203968"/>
                <a:ext cx="25821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06" y="5203968"/>
                <a:ext cx="2582182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0396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5265738" y="914400"/>
            <a:ext cx="458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2339752" y="428625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波方程式</a:t>
            </a: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1643063" y="1928813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解：</a:t>
            </a:r>
          </a:p>
        </p:txBody>
      </p:sp>
      <p:sp>
        <p:nvSpPr>
          <p:cNvPr id="55303" name="文字方塊 14"/>
          <p:cNvSpPr txBox="1">
            <a:spLocks noChangeArrowheads="1"/>
          </p:cNvSpPr>
          <p:nvPr/>
        </p:nvSpPr>
        <p:spPr bwMode="auto">
          <a:xfrm>
            <a:off x="1116013" y="4164488"/>
            <a:ext cx="485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波動的特徵皆來自此方程式：</a:t>
            </a:r>
          </a:p>
        </p:txBody>
      </p:sp>
      <p:sp>
        <p:nvSpPr>
          <p:cNvPr id="55304" name="文字方塊 15"/>
          <p:cNvSpPr txBox="1">
            <a:spLocks noChangeArrowheads="1"/>
          </p:cNvSpPr>
          <p:nvPr/>
        </p:nvSpPr>
        <p:spPr bwMode="auto">
          <a:xfrm>
            <a:off x="1116013" y="4596288"/>
            <a:ext cx="4786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波型以定速傳播</a:t>
            </a:r>
          </a:p>
        </p:txBody>
      </p:sp>
      <p:sp>
        <p:nvSpPr>
          <p:cNvPr id="55305" name="文字方塊 16"/>
          <p:cNvSpPr txBox="1">
            <a:spLocks noChangeArrowheads="1"/>
          </p:cNvSpPr>
          <p:nvPr/>
        </p:nvSpPr>
        <p:spPr bwMode="auto">
          <a:xfrm>
            <a:off x="1116013" y="5028088"/>
            <a:ext cx="328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波型在傳播過程中不變形</a:t>
            </a:r>
          </a:p>
        </p:txBody>
      </p:sp>
      <p:sp>
        <p:nvSpPr>
          <p:cNvPr id="55306" name="文字方塊 17"/>
          <p:cNvSpPr txBox="1">
            <a:spLocks noChangeArrowheads="1"/>
          </p:cNvSpPr>
          <p:nvPr/>
        </p:nvSpPr>
        <p:spPr bwMode="auto">
          <a:xfrm>
            <a:off x="1116013" y="5459888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疊加定律</a:t>
            </a:r>
          </a:p>
        </p:txBody>
      </p:sp>
      <p:sp>
        <p:nvSpPr>
          <p:cNvPr id="55307" name="文字方塊 23"/>
          <p:cNvSpPr txBox="1">
            <a:spLocks noChangeArrowheads="1"/>
          </p:cNvSpPr>
          <p:nvPr/>
        </p:nvSpPr>
        <p:spPr bwMode="auto">
          <a:xfrm>
            <a:off x="1116013" y="2636838"/>
            <a:ext cx="716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在這些波函數的解之中，時間與空間並不獨立，而是連鎖在一起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x’</a:t>
            </a:r>
            <a:r>
              <a:rPr lang="zh-TW" altLang="en-US" sz="1800">
                <a:cs typeface="Times New Roman" pitchFamily="18" charset="0"/>
              </a:rPr>
              <a:t>，</a:t>
            </a:r>
          </a:p>
        </p:txBody>
      </p:sp>
      <p:sp>
        <p:nvSpPr>
          <p:cNvPr id="55308" name="矩形 12"/>
          <p:cNvSpPr>
            <a:spLocks noChangeArrowheads="1"/>
          </p:cNvSpPr>
          <p:nvPr/>
        </p:nvSpPr>
        <p:spPr bwMode="auto">
          <a:xfrm>
            <a:off x="1116013" y="3068638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對空間的偏微分與時間的偏微分基本上都是函數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zh-TW" altLang="en-US" sz="1800">
                <a:cs typeface="Times New Roman" pitchFamily="18" charset="0"/>
              </a:rPr>
              <a:t>對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x’</a:t>
            </a:r>
            <a:r>
              <a:rPr lang="zh-TW" altLang="en-US" sz="1800">
                <a:cs typeface="Times New Roman" pitchFamily="18" charset="0"/>
              </a:rPr>
              <a:t>的常微分</a:t>
            </a:r>
          </a:p>
        </p:txBody>
      </p:sp>
      <p:sp>
        <p:nvSpPr>
          <p:cNvPr id="55309" name="矩形 13"/>
          <p:cNvSpPr>
            <a:spLocks noChangeArrowheads="1"/>
          </p:cNvSpPr>
          <p:nvPr/>
        </p:nvSpPr>
        <p:spPr bwMode="auto">
          <a:xfrm>
            <a:off x="1116013" y="3500438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因此對空間的兩次偏微分與對時間的兩次偏微分成正比。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116013" y="5949279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以上結果適用於任何滿足波方程式的波動現象！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339752" y="1124744"/>
                <a:ext cx="159389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124744"/>
                <a:ext cx="1593898" cy="6482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339752" y="1934095"/>
                <a:ext cx="24424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934095"/>
                <a:ext cx="244246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3857625" y="285750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疊加定理</a:t>
            </a:r>
          </a:p>
        </p:txBody>
      </p:sp>
      <p:graphicFrame>
        <p:nvGraphicFramePr>
          <p:cNvPr id="57349" name="Object 8"/>
          <p:cNvGraphicFramePr>
            <a:graphicFrameLocks noChangeAspect="1"/>
          </p:cNvGraphicFramePr>
          <p:nvPr/>
        </p:nvGraphicFramePr>
        <p:xfrm>
          <a:off x="4637088" y="1787525"/>
          <a:ext cx="4318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0417" imgH="139639" progId="Equation.3">
                  <p:embed/>
                </p:oleObj>
              </mc:Choice>
              <mc:Fallback>
                <p:oleObj name="方程式" r:id="rId2" imgW="190417" imgH="13963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1787525"/>
                        <a:ext cx="4318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1908175" y="908050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兩個波方程式的解的和依舊是波方程式的解：</a:t>
            </a:r>
          </a:p>
        </p:txBody>
      </p:sp>
      <p:pic>
        <p:nvPicPr>
          <p:cNvPr id="57352" name="圖片 9" descr="afg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2643187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10"/>
          <p:cNvSpPr txBox="1">
            <a:spLocks noChangeArrowheads="1"/>
          </p:cNvSpPr>
          <p:nvPr/>
        </p:nvSpPr>
        <p:spPr bwMode="auto">
          <a:xfrm>
            <a:off x="3635375" y="3357563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兩個分立的波重疊時，只要將兩個波函數相加即可。</a:t>
            </a:r>
            <a:endParaRPr lang="en-US" altLang="zh-TW" sz="1800"/>
          </a:p>
        </p:txBody>
      </p:sp>
      <p:sp>
        <p:nvSpPr>
          <p:cNvPr id="57354" name="文字方塊 8"/>
          <p:cNvSpPr txBox="1">
            <a:spLocks noChangeArrowheads="1"/>
          </p:cNvSpPr>
          <p:nvPr/>
        </p:nvSpPr>
        <p:spPr bwMode="auto">
          <a:xfrm>
            <a:off x="5219700" y="2565400"/>
            <a:ext cx="294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TW" sz="1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+y</a:t>
            </a:r>
            <a:r>
              <a:rPr lang="en-US" altLang="zh-TW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TW" altLang="en-US" sz="1800" dirty="0">
                <a:cs typeface="Times New Roman" pitchFamily="18" charset="0"/>
              </a:rPr>
              <a:t>依舊是波方程式的解：</a:t>
            </a:r>
          </a:p>
        </p:txBody>
      </p:sp>
      <p:sp>
        <p:nvSpPr>
          <p:cNvPr id="57355" name="矩形 10"/>
          <p:cNvSpPr>
            <a:spLocks noChangeArrowheads="1"/>
          </p:cNvSpPr>
          <p:nvPr/>
        </p:nvSpPr>
        <p:spPr bwMode="auto">
          <a:xfrm>
            <a:off x="3635375" y="3933825"/>
            <a:ext cx="434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之後若又分立，原來重疊前的波型不變。</a:t>
            </a:r>
          </a:p>
        </p:txBody>
      </p:sp>
      <p:sp>
        <p:nvSpPr>
          <p:cNvPr id="57356" name="文字方塊 11"/>
          <p:cNvSpPr txBox="1">
            <a:spLocks noChangeArrowheads="1"/>
          </p:cNvSpPr>
          <p:nvPr/>
        </p:nvSpPr>
        <p:spPr bwMode="auto">
          <a:xfrm>
            <a:off x="3635375" y="4508500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模擬（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WaveForm-Impulse</a:t>
            </a:r>
            <a:r>
              <a:rPr lang="en-US" altLang="zh-TW" sz="1800">
                <a:cs typeface="Times New Roman" pitchFamily="18" charset="0"/>
              </a:rPr>
              <a:t>)</a:t>
            </a:r>
            <a:endParaRPr lang="zh-TW" altLang="en-US" sz="18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/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/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/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4000500" y="785813"/>
            <a:ext cx="1150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疊加定理</a:t>
            </a:r>
          </a:p>
        </p:txBody>
      </p:sp>
      <p:pic>
        <p:nvPicPr>
          <p:cNvPr id="58372" name="Picture 9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32"/>
          <a:stretch>
            <a:fillRect/>
          </a:stretch>
        </p:blipFill>
        <p:spPr bwMode="auto">
          <a:xfrm>
            <a:off x="1928813" y="1500188"/>
            <a:ext cx="54721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919080" y="3356992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080" y="3356992"/>
                <a:ext cx="338323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圖片 2" descr="afg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9275"/>
            <a:ext cx="37496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文字方塊 2"/>
          <p:cNvSpPr txBox="1">
            <a:spLocks noChangeArrowheads="1"/>
          </p:cNvSpPr>
          <p:nvPr/>
        </p:nvSpPr>
        <p:spPr bwMode="auto">
          <a:xfrm>
            <a:off x="3419475" y="5013325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疊加定理是干涉現象的基礎</a:t>
            </a:r>
          </a:p>
        </p:txBody>
      </p:sp>
      <p:sp>
        <p:nvSpPr>
          <p:cNvPr id="59397" name="Text Box 10"/>
          <p:cNvSpPr txBox="1">
            <a:spLocks noChangeArrowheads="1"/>
          </p:cNvSpPr>
          <p:nvPr/>
        </p:nvSpPr>
        <p:spPr bwMode="auto">
          <a:xfrm>
            <a:off x="2016124" y="5805264"/>
            <a:ext cx="5903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到達屏幕的波是通過狹縫一的波與通過狹縫二的波的疊加。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15E851-EEE2-0A54-2B22-75FB6DC768C9}"/>
                  </a:ext>
                </a:extLst>
              </p:cNvPr>
              <p:cNvSpPr txBox="1"/>
              <p:nvPr/>
            </p:nvSpPr>
            <p:spPr>
              <a:xfrm>
                <a:off x="3506916" y="5423864"/>
                <a:ext cx="2711191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15E851-EEE2-0A54-2B22-75FB6DC76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916" y="5423864"/>
                <a:ext cx="2711191" cy="276999"/>
              </a:xfrm>
              <a:prstGeom prst="rect">
                <a:avLst/>
              </a:prstGeom>
              <a:blipFill>
                <a:blip r:embed="rId3"/>
                <a:stretch>
                  <a:fillRect l="-3271" t="-31818" b="-3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65111D3-B540-CEB4-15FF-13FADC4E131B}"/>
              </a:ext>
            </a:extLst>
          </p:cNvPr>
          <p:cNvSpPr txBox="1"/>
          <p:nvPr/>
        </p:nvSpPr>
        <p:spPr>
          <a:xfrm>
            <a:off x="2016124" y="62273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疊加後你已無法分辨波是通過狹縫一還是二。</a:t>
            </a:r>
            <a:endParaRPr lang="en-TW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4"/>
          <p:cNvGraphicFramePr>
            <a:graphicFrameLocks noChangeAspect="1"/>
          </p:cNvGraphicFramePr>
          <p:nvPr/>
        </p:nvGraphicFramePr>
        <p:xfrm>
          <a:off x="2192338" y="1209675"/>
          <a:ext cx="316706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03400" imgH="469900" progId="Equation.3">
                  <p:embed/>
                </p:oleObj>
              </mc:Choice>
              <mc:Fallback>
                <p:oleObj name="方程式" r:id="rId2" imgW="18034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1209675"/>
                        <a:ext cx="3167062" cy="825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5172075" y="1266825"/>
            <a:ext cx="4587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049463" y="781050"/>
            <a:ext cx="578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如果弦所滿足的方程式不是波方程式：例如</a:t>
            </a: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4835525" y="2209800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不再是解</a:t>
            </a:r>
          </a:p>
        </p:txBody>
      </p:sp>
      <p:graphicFrame>
        <p:nvGraphicFramePr>
          <p:cNvPr id="60422" name="Object 8"/>
          <p:cNvGraphicFramePr>
            <a:graphicFrameLocks noChangeAspect="1"/>
          </p:cNvGraphicFramePr>
          <p:nvPr/>
        </p:nvGraphicFramePr>
        <p:xfrm>
          <a:off x="2263775" y="2244725"/>
          <a:ext cx="24511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256755" imgH="203112" progId="Equation.3">
                  <p:embed/>
                </p:oleObj>
              </mc:Choice>
              <mc:Fallback>
                <p:oleObj name="方程式" r:id="rId4" imgW="1256755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775" y="2244725"/>
                        <a:ext cx="2451100" cy="3952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23" name="Picture 9" descr="fig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32"/>
          <a:stretch>
            <a:fillRect/>
          </a:stretch>
        </p:blipFill>
        <p:spPr bwMode="auto">
          <a:xfrm>
            <a:off x="1692275" y="2781300"/>
            <a:ext cx="54721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文字方塊 15"/>
          <p:cNvSpPr txBox="1">
            <a:spLocks noChangeArrowheads="1"/>
          </p:cNvSpPr>
          <p:nvPr/>
        </p:nvSpPr>
        <p:spPr bwMode="auto">
          <a:xfrm>
            <a:off x="1838325" y="4213225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波速不再是定速</a:t>
            </a:r>
          </a:p>
        </p:txBody>
      </p:sp>
      <p:sp>
        <p:nvSpPr>
          <p:cNvPr id="60425" name="文字方塊 16"/>
          <p:cNvSpPr txBox="1">
            <a:spLocks noChangeArrowheads="1"/>
          </p:cNvSpPr>
          <p:nvPr/>
        </p:nvSpPr>
        <p:spPr bwMode="auto">
          <a:xfrm>
            <a:off x="1838325" y="4713288"/>
            <a:ext cx="328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波型在傳播過程中會變形</a:t>
            </a:r>
          </a:p>
        </p:txBody>
      </p:sp>
      <p:sp>
        <p:nvSpPr>
          <p:cNvPr id="60426" name="文字方塊 17"/>
          <p:cNvSpPr txBox="1">
            <a:spLocks noChangeArrowheads="1"/>
          </p:cNvSpPr>
          <p:nvPr/>
        </p:nvSpPr>
        <p:spPr bwMode="auto">
          <a:xfrm>
            <a:off x="1838325" y="5213350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疊加定律不成立</a:t>
            </a:r>
          </a:p>
        </p:txBody>
      </p:sp>
      <p:sp>
        <p:nvSpPr>
          <p:cNvPr id="60427" name="文字方塊 11"/>
          <p:cNvSpPr txBox="1">
            <a:spLocks noChangeArrowheads="1"/>
          </p:cNvSpPr>
          <p:nvPr/>
        </p:nvSpPr>
        <p:spPr bwMode="auto">
          <a:xfrm>
            <a:off x="5621338" y="1281113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這是在振幅加大後的弦運動方程式</a:t>
            </a:r>
          </a:p>
        </p:txBody>
      </p:sp>
      <p:sp>
        <p:nvSpPr>
          <p:cNvPr id="60428" name="文字方塊 13"/>
          <p:cNvSpPr txBox="1">
            <a:spLocks noChangeArrowheads="1"/>
          </p:cNvSpPr>
          <p:nvPr/>
        </p:nvSpPr>
        <p:spPr bwMode="auto">
          <a:xfrm>
            <a:off x="1838325" y="5713413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非線性波動</a:t>
            </a:r>
          </a:p>
        </p:txBody>
      </p:sp>
      <p:graphicFrame>
        <p:nvGraphicFramePr>
          <p:cNvPr id="60429" name="Object 4"/>
          <p:cNvGraphicFramePr>
            <a:graphicFrameLocks noChangeAspect="1"/>
          </p:cNvGraphicFramePr>
          <p:nvPr/>
        </p:nvGraphicFramePr>
        <p:xfrm>
          <a:off x="4981575" y="4213225"/>
          <a:ext cx="1071563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09336" imgH="203112" progId="Equation.3">
                  <p:embed/>
                </p:oleObj>
              </mc:Choice>
              <mc:Fallback>
                <p:oleObj name="方程式" r:id="rId7" imgW="609336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575" y="4213225"/>
                        <a:ext cx="1071563" cy="3571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71600" y="518553"/>
            <a:ext cx="669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波動：</a:t>
            </a:r>
            <a:r>
              <a:rPr lang="zh-TW" altLang="en-US" sz="1800" dirty="0">
                <a:solidFill>
                  <a:srgbClr val="FF0000"/>
                </a:solidFill>
              </a:rPr>
              <a:t>介質擾動</a:t>
            </a:r>
            <a:r>
              <a:rPr lang="zh-TW" altLang="en-US" sz="1800" dirty="0"/>
              <a:t>在</a:t>
            </a:r>
            <a:r>
              <a:rPr lang="zh-TW" altLang="en-US" sz="1800" dirty="0">
                <a:solidFill>
                  <a:srgbClr val="FF0000"/>
                </a:solidFill>
              </a:rPr>
              <a:t>空間中的傳播</a:t>
            </a:r>
            <a:r>
              <a:rPr lang="zh-TW" altLang="en-US" sz="1800" dirty="0"/>
              <a:t>，此傳播可以傳遞</a:t>
            </a:r>
            <a:r>
              <a:rPr lang="zh-TW" altLang="en-US" sz="1800" dirty="0">
                <a:solidFill>
                  <a:srgbClr val="FF0000"/>
                </a:solidFill>
              </a:rPr>
              <a:t>能量</a:t>
            </a:r>
            <a:r>
              <a:rPr lang="zh-TW" altLang="en-US" sz="1800" dirty="0"/>
              <a:t>。</a:t>
            </a:r>
          </a:p>
        </p:txBody>
      </p:sp>
      <p:pic>
        <p:nvPicPr>
          <p:cNvPr id="10244" name="Picture 5" descr="F16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2"/>
          <a:stretch>
            <a:fillRect/>
          </a:stretch>
        </p:blipFill>
        <p:spPr bwMode="auto">
          <a:xfrm>
            <a:off x="1182041" y="2235773"/>
            <a:ext cx="2305050" cy="3900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4"/>
          <p:cNvSpPr txBox="1">
            <a:spLocks noChangeArrowheads="1"/>
          </p:cNvSpPr>
          <p:nvPr/>
        </p:nvSpPr>
        <p:spPr bwMode="auto">
          <a:xfrm>
            <a:off x="1758303" y="4035998"/>
            <a:ext cx="10080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正弦波</a:t>
            </a:r>
          </a:p>
        </p:txBody>
      </p:sp>
      <p:sp>
        <p:nvSpPr>
          <p:cNvPr id="10250" name="Text Box 4"/>
          <p:cNvSpPr txBox="1">
            <a:spLocks noChangeArrowheads="1"/>
          </p:cNvSpPr>
          <p:nvPr/>
        </p:nvSpPr>
        <p:spPr bwMode="auto">
          <a:xfrm>
            <a:off x="2456496" y="2227342"/>
            <a:ext cx="1027881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脈衝波</a:t>
            </a:r>
          </a:p>
        </p:txBody>
      </p:sp>
      <p:sp>
        <p:nvSpPr>
          <p:cNvPr id="8" name="文字方塊 3"/>
          <p:cNvSpPr txBox="1">
            <a:spLocks noChangeArrowheads="1"/>
          </p:cNvSpPr>
          <p:nvPr/>
        </p:nvSpPr>
        <p:spPr bwMode="auto">
          <a:xfrm>
            <a:off x="4074692" y="6331591"/>
            <a:ext cx="31432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 err="1"/>
              <a:t>Haliday</a:t>
            </a:r>
            <a:r>
              <a:rPr lang="en-US" altLang="zh-TW" sz="1800" dirty="0"/>
              <a:t> simulation</a:t>
            </a:r>
            <a:r>
              <a:rPr lang="zh-TW" altLang="en-US" sz="1800" dirty="0"/>
              <a:t> </a:t>
            </a:r>
            <a:r>
              <a:rPr lang="en-US" altLang="zh-TW" sz="1800" dirty="0"/>
              <a:t>16-1</a:t>
            </a:r>
            <a:endParaRPr lang="zh-TW" altLang="en-US" sz="1800" dirty="0"/>
          </a:p>
        </p:txBody>
      </p:sp>
      <p:pic>
        <p:nvPicPr>
          <p:cNvPr id="9" name="Picture 1" descr="16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4069312" y="980334"/>
            <a:ext cx="2736304" cy="5167216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文字方塊 13"/>
          <p:cNvSpPr txBox="1">
            <a:spLocks noChangeArrowheads="1"/>
          </p:cNvSpPr>
          <p:nvPr/>
        </p:nvSpPr>
        <p:spPr bwMode="auto">
          <a:xfrm>
            <a:off x="3779838" y="692150"/>
            <a:ext cx="200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非線性波動</a:t>
            </a:r>
          </a:p>
        </p:txBody>
      </p:sp>
      <p:graphicFrame>
        <p:nvGraphicFramePr>
          <p:cNvPr id="61443" name="Object 4"/>
          <p:cNvGraphicFramePr>
            <a:graphicFrameLocks noChangeAspect="1"/>
          </p:cNvGraphicFramePr>
          <p:nvPr/>
        </p:nvGraphicFramePr>
        <p:xfrm>
          <a:off x="946150" y="1268413"/>
          <a:ext cx="33147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68500" imgH="469900" progId="Equation.3">
                  <p:embed/>
                </p:oleObj>
              </mc:Choice>
              <mc:Fallback>
                <p:oleObj name="方程式" r:id="rId2" imgW="19685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1268413"/>
                        <a:ext cx="3314700" cy="7921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4" name="Object 3"/>
          <p:cNvGraphicFramePr>
            <a:graphicFrameLocks noChangeAspect="1"/>
          </p:cNvGraphicFramePr>
          <p:nvPr/>
        </p:nvGraphicFramePr>
        <p:xfrm>
          <a:off x="4833938" y="1268413"/>
          <a:ext cx="3348037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044700" imgH="469900" progId="Equation.3">
                  <p:embed/>
                </p:oleObj>
              </mc:Choice>
              <mc:Fallback>
                <p:oleObj name="方程式" r:id="rId4" imgW="20447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938" y="1268413"/>
                        <a:ext cx="3348037" cy="7699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4"/>
          <p:cNvGraphicFramePr>
            <a:graphicFrameLocks noChangeAspect="1"/>
          </p:cNvGraphicFramePr>
          <p:nvPr/>
        </p:nvGraphicFramePr>
        <p:xfrm>
          <a:off x="1547813" y="2492375"/>
          <a:ext cx="6196012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3784600" imgH="469900" progId="Equation.3">
                  <p:embed/>
                </p:oleObj>
              </mc:Choice>
              <mc:Fallback>
                <p:oleObj name="方程式" r:id="rId6" imgW="37846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2492375"/>
                        <a:ext cx="6196012" cy="7699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5"/>
          <p:cNvGraphicFramePr>
            <a:graphicFrameLocks noChangeAspect="1"/>
          </p:cNvGraphicFramePr>
          <p:nvPr/>
        </p:nvGraphicFramePr>
        <p:xfrm>
          <a:off x="1403350" y="3716338"/>
          <a:ext cx="64579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3517900" imgH="469900" progId="Equation.3">
                  <p:embed/>
                </p:oleObj>
              </mc:Choice>
              <mc:Fallback>
                <p:oleObj name="方程式" r:id="rId8" imgW="35179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716338"/>
                        <a:ext cx="6457950" cy="8636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7" name="文字方塊 8"/>
          <p:cNvSpPr txBox="1">
            <a:spLocks noChangeArrowheads="1"/>
          </p:cNvSpPr>
          <p:nvPr/>
        </p:nvSpPr>
        <p:spPr bwMode="auto">
          <a:xfrm>
            <a:off x="3348038" y="4868863"/>
            <a:ext cx="2944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+y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TW" altLang="en-US" sz="1800">
                <a:cs typeface="Times New Roman" pitchFamily="18" charset="0"/>
              </a:rPr>
              <a:t>不再是波方程式的解：</a:t>
            </a:r>
          </a:p>
        </p:txBody>
      </p:sp>
      <p:sp>
        <p:nvSpPr>
          <p:cNvPr id="61448" name="文字方塊 7"/>
          <p:cNvSpPr txBox="1">
            <a:spLocks noChangeArrowheads="1"/>
          </p:cNvSpPr>
          <p:nvPr/>
        </p:nvSpPr>
        <p:spPr bwMode="auto">
          <a:xfrm>
            <a:off x="3348038" y="5445125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兩個波疊加會產生新的波！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http://63.161.211.69/p54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34702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8" descr="http://www.chem.uh.edu/Faculty/Halasyamani/images/s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33734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0" descr="http://www.jtxb.cn/info/pic/2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73463"/>
            <a:ext cx="36909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文字方塊 7"/>
          <p:cNvSpPr txBox="1">
            <a:spLocks noChangeArrowheads="1"/>
          </p:cNvSpPr>
          <p:nvPr/>
        </p:nvSpPr>
        <p:spPr bwMode="auto">
          <a:xfrm>
            <a:off x="2987824" y="571500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Doubling Crystal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jolisfukyu.tokai-sc.jaea.go.jp/fukyu/tayu/ACT03E/img/05IMG/05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071688"/>
            <a:ext cx="65039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4"/>
          <p:cNvSpPr txBox="1">
            <a:spLocks noChangeArrowheads="1"/>
          </p:cNvSpPr>
          <p:nvPr/>
        </p:nvSpPr>
        <p:spPr bwMode="auto">
          <a:xfrm>
            <a:off x="2915816" y="1052513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邊界的反射：多一個邊界條件</a:t>
            </a:r>
          </a:p>
        </p:txBody>
      </p:sp>
      <p:pic>
        <p:nvPicPr>
          <p:cNvPr id="65539" name="Picture 5" descr="fig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7"/>
          <a:stretch/>
        </p:blipFill>
        <p:spPr bwMode="auto">
          <a:xfrm>
            <a:off x="1214438" y="1785938"/>
            <a:ext cx="4495800" cy="271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5929313" y="2071688"/>
          <a:ext cx="15716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888614" imgH="203112" progId="Equation.3">
                  <p:embed/>
                </p:oleObj>
              </mc:Choice>
              <mc:Fallback>
                <p:oleObj name="方程式" r:id="rId3" imgW="888614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2071688"/>
                        <a:ext cx="1571625" cy="358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5929313" y="3500438"/>
          <a:ext cx="1751012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990170" imgH="393529" progId="Equation.3">
                  <p:embed/>
                </p:oleObj>
              </mc:Choice>
              <mc:Fallback>
                <p:oleObj name="方程式" r:id="rId5" imgW="990170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3500438"/>
                        <a:ext cx="1751012" cy="6937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3" b="14824"/>
          <a:stretch>
            <a:fillRect/>
          </a:stretch>
        </p:blipFill>
        <p:spPr bwMode="auto">
          <a:xfrm>
            <a:off x="1061102" y="2027944"/>
            <a:ext cx="2898406" cy="454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1060199" y="370571"/>
            <a:ext cx="7920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設計在邊界以外有一假想波反向移入，使與真實波疊加後可以達成邊界條件。</a:t>
            </a:r>
          </a:p>
        </p:txBody>
      </p:sp>
      <p:pic>
        <p:nvPicPr>
          <p:cNvPr id="66564" name="Picture 5" descr="fi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48"/>
          <a:stretch>
            <a:fillRect/>
          </a:stretch>
        </p:blipFill>
        <p:spPr bwMode="auto">
          <a:xfrm>
            <a:off x="4294454" y="2048852"/>
            <a:ext cx="40005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43608" y="7647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若假想波與入射波左右對稱，上下顛倒，則固定點處的波函數將永遠為零。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39552" y="119675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當入射波通過固定點後離開邊界，假想波就成為反射波進入邊界之內。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51493" y="158815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反射波與入射波左右對稱，上下顛倒！</a:t>
            </a: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605337"/>
              </p:ext>
            </p:extLst>
          </p:nvPr>
        </p:nvGraphicFramePr>
        <p:xfrm>
          <a:off x="5311061" y="3243328"/>
          <a:ext cx="15716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88614" imgH="203112" progId="Equation.3">
                  <p:embed/>
                </p:oleObj>
              </mc:Choice>
              <mc:Fallback>
                <p:oleObj name="方程式" r:id="rId4" imgW="888614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061" y="3243328"/>
                        <a:ext cx="1571625" cy="358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294454" y="4344601"/>
                <a:ext cx="24424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454" y="4344601"/>
                <a:ext cx="244246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311860" y="4813342"/>
            <a:ext cx="37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就是弦上波方程式的最普遍解。</a:t>
            </a:r>
            <a:endParaRPr lang="zh-CN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311860" y="5197316"/>
            <a:ext cx="3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因此以上的設計滿足波方程式。</a:t>
            </a:r>
            <a:endParaRPr lang="zh-CN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311860" y="5582001"/>
            <a:ext cx="3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它又滿足起始條件與邊界條件。</a:t>
            </a:r>
            <a:endParaRPr lang="zh-CN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311860" y="5977658"/>
            <a:ext cx="3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因此知道它就是唯一解。</a:t>
            </a:r>
            <a:endParaRPr lang="zh-CN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3" r="89" b="14824"/>
          <a:stretch>
            <a:fillRect/>
          </a:stretch>
        </p:blipFill>
        <p:spPr bwMode="auto">
          <a:xfrm>
            <a:off x="899592" y="908720"/>
            <a:ext cx="32861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fi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8" b="29904"/>
          <a:stretch>
            <a:fillRect/>
          </a:stretch>
        </p:blipFill>
        <p:spPr bwMode="auto">
          <a:xfrm>
            <a:off x="4369504" y="2496833"/>
            <a:ext cx="40005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763688" y="409403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自由端的反射波與入射波左右對稱，上下不顛倒！</a:t>
            </a: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672364"/>
              </p:ext>
            </p:extLst>
          </p:nvPr>
        </p:nvGraphicFramePr>
        <p:xfrm>
          <a:off x="5494248" y="4077072"/>
          <a:ext cx="1751012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90170" imgH="393529" progId="Equation.3">
                  <p:embed/>
                </p:oleObj>
              </mc:Choice>
              <mc:Fallback>
                <p:oleObj name="方程式" r:id="rId4" imgW="990170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248" y="4077072"/>
                        <a:ext cx="1751012" cy="6937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5436096" y="4941168"/>
            <a:ext cx="293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在自由端，繩的斜率為零！</a:t>
            </a:r>
            <a:endParaRPr lang="zh-CN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369504" y="908720"/>
            <a:ext cx="47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注意兩波的斜率在邊界大小相等，符號相反。</a:t>
            </a:r>
            <a:endParaRPr lang="zh-CN" alt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F35_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21240"/>
          <a:stretch/>
        </p:blipFill>
        <p:spPr bwMode="auto">
          <a:xfrm>
            <a:off x="2507697" y="1275625"/>
            <a:ext cx="4192587" cy="388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34139" y="5380081"/>
            <a:ext cx="395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邊界兩邊弦不一樣，波速不同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934139" y="5780542"/>
            <a:ext cx="369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邊界會產生透射波與反射波。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2713831" y="47647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困於兩邊界之間的波</a:t>
            </a:r>
          </a:p>
        </p:txBody>
      </p:sp>
      <p:pic>
        <p:nvPicPr>
          <p:cNvPr id="70659" name="Picture 5" descr="fig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3"/>
          <a:stretch>
            <a:fillRect/>
          </a:stretch>
        </p:blipFill>
        <p:spPr bwMode="auto">
          <a:xfrm>
            <a:off x="1994694" y="1052736"/>
            <a:ext cx="421481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2570956" y="5516786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能量無處傳播</a:t>
            </a:r>
            <a:r>
              <a:rPr lang="zh-TW" altLang="en-US" sz="1800"/>
              <a:t>，因此不是波</a:t>
            </a:r>
          </a:p>
        </p:txBody>
      </p:sp>
      <p:sp>
        <p:nvSpPr>
          <p:cNvPr id="70661" name="文字方塊 4"/>
          <p:cNvSpPr txBox="1">
            <a:spLocks noChangeArrowheads="1"/>
          </p:cNvSpPr>
          <p:nvPr/>
        </p:nvSpPr>
        <p:spPr bwMode="auto">
          <a:xfrm>
            <a:off x="2570956" y="5948586"/>
            <a:ext cx="5183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不傳播而穩定的波，稱為駐波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Wave</a:t>
            </a:r>
            <a:r>
              <a:rPr lang="zh-TW" altLang="en-US" sz="1800" dirty="0"/>
              <a:t>。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8"/>
          <p:cNvSpPr txBox="1">
            <a:spLocks noChangeArrowheads="1"/>
          </p:cNvSpPr>
          <p:nvPr/>
        </p:nvSpPr>
        <p:spPr bwMode="auto">
          <a:xfrm>
            <a:off x="1285875" y="1500188"/>
            <a:ext cx="7102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而這個向 </a:t>
            </a:r>
            <a:r>
              <a:rPr lang="en-US" altLang="zh-TW" sz="1800" dirty="0">
                <a:cs typeface="Times New Roman" pitchFamily="18" charset="0"/>
              </a:rPr>
              <a:t>–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傳播的波在左固定端，如果又反射形成向 </a:t>
            </a:r>
            <a:r>
              <a:rPr lang="en-US" altLang="zh-TW" sz="1800" dirty="0">
                <a:cs typeface="Times New Roman" pitchFamily="18" charset="0"/>
              </a:rPr>
              <a:t>+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 dirty="0">
                <a:cs typeface="Times New Roman" pitchFamily="18" charset="0"/>
              </a:rPr>
              <a:t>傳播的波，</a:t>
            </a:r>
          </a:p>
        </p:txBody>
      </p:sp>
      <p:pic>
        <p:nvPicPr>
          <p:cNvPr id="71683" name="Picture 8" descr="F16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>
            <a:fillRect/>
          </a:stretch>
        </p:blipFill>
        <p:spPr bwMode="auto">
          <a:xfrm>
            <a:off x="571500" y="2714625"/>
            <a:ext cx="79200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文字方塊 9"/>
          <p:cNvSpPr txBox="1">
            <a:spLocks noChangeArrowheads="1"/>
          </p:cNvSpPr>
          <p:nvPr/>
        </p:nvSpPr>
        <p:spPr bwMode="auto">
          <a:xfrm>
            <a:off x="1308143" y="488702"/>
            <a:ext cx="6912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駐波能量不傳播，形成自給自足的穩定振盪狀態，這可以達成嗎？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382284" y="5917953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為了能穩定，波函數必須滿足邊界條件：</a:t>
            </a:r>
          </a:p>
        </p:txBody>
      </p:sp>
      <p:sp>
        <p:nvSpPr>
          <p:cNvPr id="4" name="矩形 3"/>
          <p:cNvSpPr/>
          <p:nvPr/>
        </p:nvSpPr>
        <p:spPr>
          <a:xfrm>
            <a:off x="1288129" y="105658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一個向 </a:t>
            </a:r>
            <a:r>
              <a:rPr lang="en-US" altLang="zh-TW" dirty="0"/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>
                <a:cs typeface="Times New Roman" pitchFamily="18" charset="0"/>
              </a:rPr>
              <a:t>傳播的波，在右固定端反射，形成一個向 </a:t>
            </a:r>
            <a:r>
              <a:rPr lang="en-US" altLang="zh-TW" dirty="0">
                <a:cs typeface="Times New Roman" pitchFamily="18" charset="0"/>
              </a:rPr>
              <a:t>–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cs typeface="Times New Roman" pitchFamily="18" charset="0"/>
              </a:rPr>
              <a:t>傳播的波，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308143" y="2009479"/>
            <a:ext cx="7390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cs typeface="Times New Roman" pitchFamily="18" charset="0"/>
              </a:rPr>
              <a:t>重新補充原來右方入射的波，這樣的波動便能</a:t>
            </a:r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自給自足形成穩定狀態</a:t>
            </a:r>
            <a:r>
              <a:rPr lang="zh-TW" altLang="en-US" dirty="0"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614305" y="5947260"/>
                <a:ext cx="13156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305" y="5947260"/>
                <a:ext cx="131561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142924" y="5937776"/>
                <a:ext cx="13155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924" y="5937776"/>
                <a:ext cx="131555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382284" y="5499969"/>
            <a:ext cx="441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設兩個固定端點的位置為：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403780" y="5499969"/>
                <a:ext cx="80881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780" y="5499969"/>
                <a:ext cx="80881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658398" y="5503043"/>
                <a:ext cx="80874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398" y="5503043"/>
                <a:ext cx="80874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Dropbox\Documents\課程\YoungTextBook\Images\Chapter15\A_Images\A_Figures_and_Photos\15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33375"/>
            <a:ext cx="51482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Chia-Hung Chang\Downloads\Data\Knight\Media\Chapter20\Images\20_0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3694"/>
            <a:ext cx="40544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:\Dropbox\Documents\課程\YoungTextBook\Images\Chapter15\A_Images\A_Figures_and_Photos\15_0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38672"/>
            <a:ext cx="44688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00338" y="404664"/>
            <a:ext cx="446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水波即是水面的擾動在空間中的傳播</a:t>
            </a:r>
          </a:p>
        </p:txBody>
      </p:sp>
    </p:spTree>
    <p:extLst>
      <p:ext uri="{BB962C8B-B14F-4D97-AF65-F5344CB8AC3E}">
        <p14:creationId xmlns:p14="http://schemas.microsoft.com/office/powerpoint/2010/main" val="6450333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1936675" y="1092077"/>
            <a:ext cx="4968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整條繩子依然滿足</a:t>
            </a:r>
            <a:r>
              <a:rPr lang="zh-TW" altLang="en-US" sz="1800" dirty="0">
                <a:solidFill>
                  <a:srgbClr val="FF0000"/>
                </a:solidFill>
              </a:rPr>
              <a:t>波方程式</a:t>
            </a:r>
            <a:r>
              <a:rPr lang="zh-TW" altLang="en-US" sz="1800" dirty="0"/>
              <a:t>，因此解依舊是：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733" name="Text Box 8"/>
              <p:cNvSpPr txBox="1">
                <a:spLocks noChangeArrowheads="1"/>
              </p:cNvSpPr>
              <p:nvPr/>
            </p:nvSpPr>
            <p:spPr bwMode="auto">
              <a:xfrm>
                <a:off x="1894315" y="2100189"/>
                <a:ext cx="5143500" cy="50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只要一個向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+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傳播的波與一個向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傳播的波疊加，</a:t>
                </a:r>
              </a:p>
            </p:txBody>
          </p:sp>
        </mc:Choice>
        <mc:Fallback xmlns="">
          <p:sp>
            <p:nvSpPr>
              <p:cNvPr id="737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4315" y="2100189"/>
                <a:ext cx="5143500" cy="507831"/>
              </a:xfrm>
              <a:prstGeom prst="rect">
                <a:avLst/>
              </a:prstGeom>
              <a:blipFill rotWithShape="1">
                <a:blip r:embed="rId2"/>
                <a:stretch>
                  <a:fillRect l="-1068" r="-5457" b="-108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1894315" y="3143250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兩端固定</a:t>
            </a:r>
          </a:p>
        </p:txBody>
      </p:sp>
      <p:pic>
        <p:nvPicPr>
          <p:cNvPr id="73736" name="Picture 8" descr="F16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>
            <a:fillRect/>
          </a:stretch>
        </p:blipFill>
        <p:spPr bwMode="auto">
          <a:xfrm>
            <a:off x="642938" y="3786188"/>
            <a:ext cx="792003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94315" y="2604475"/>
            <a:ext cx="41088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TW" altLang="en-US" dirty="0">
                <a:cs typeface="Times New Roman" pitchFamily="18" charset="0"/>
              </a:rPr>
              <a:t>而且同時</a:t>
            </a:r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滿足邊界條件</a:t>
            </a:r>
            <a:r>
              <a:rPr lang="zh-TW" altLang="en-US" dirty="0">
                <a:cs typeface="Times New Roman" pitchFamily="18" charset="0"/>
              </a:rPr>
              <a:t>就是所要的解！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150448" y="3143250"/>
                <a:ext cx="13156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448" y="3143250"/>
                <a:ext cx="131561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729939" y="3141940"/>
                <a:ext cx="13155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939" y="3141940"/>
                <a:ext cx="131555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160638" y="1596133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638" y="1596133"/>
                <a:ext cx="338323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936675" y="700679"/>
            <a:ext cx="445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盡管駐波不如一般的波是傳播的波，</a:t>
            </a:r>
            <a:endParaRPr lang="zh-CN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矩形 1"/>
          <p:cNvSpPr>
            <a:spLocks noChangeArrowheads="1"/>
          </p:cNvSpPr>
          <p:nvPr/>
        </p:nvSpPr>
        <p:spPr bwMode="auto">
          <a:xfrm>
            <a:off x="1763713" y="2997200"/>
            <a:ext cx="5886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hlinkClick r:id="rId2"/>
              </a:rPr>
              <a:t>http://www.walter-fendt.de/ph14e/stwaverefl.htm</a:t>
            </a:r>
            <a:endParaRPr lang="zh-TW" altLang="en-US" sz="18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8" descr="F16_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2"/>
          <a:stretch/>
        </p:blipFill>
        <p:spPr bwMode="auto">
          <a:xfrm>
            <a:off x="500063" y="1412776"/>
            <a:ext cx="7920037" cy="246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0" name="文字方塊 13"/>
          <p:cNvSpPr txBox="1">
            <a:spLocks noChangeArrowheads="1"/>
          </p:cNvSpPr>
          <p:nvPr/>
        </p:nvSpPr>
        <p:spPr bwMode="auto">
          <a:xfrm>
            <a:off x="3547683" y="765694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穩定的駐波態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561644" y="418973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兩個反向但一樣波型的正弦波疊加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561644" y="4739178"/>
                <a:ext cx="38924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fName>
                        <m:e>
                          <m:r>
                            <a:rPr lang="en-US" altLang="zh-TW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44" y="4739178"/>
                <a:ext cx="3892476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561644" y="5341858"/>
                <a:ext cx="21884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44" y="5341858"/>
                <a:ext cx="218842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D255FB63-1016-E540-B12D-ECA9DF642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685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1191880" y="2060848"/>
            <a:ext cx="3455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駐波發生時，整條弦</a:t>
            </a:r>
            <a:r>
              <a:rPr lang="zh-TW" altLang="en-US" sz="1800" dirty="0">
                <a:solidFill>
                  <a:srgbClr val="FF0000"/>
                </a:solidFill>
              </a:rPr>
              <a:t>一起震盪</a:t>
            </a:r>
            <a:r>
              <a:rPr lang="zh-TW" altLang="en-US" sz="1800" dirty="0"/>
              <a:t>，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77828" name="Picture 6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6"/>
          <a:stretch>
            <a:fillRect/>
          </a:stretch>
        </p:blipFill>
        <p:spPr bwMode="auto">
          <a:xfrm>
            <a:off x="395437" y="3632006"/>
            <a:ext cx="22320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7" descr="fi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2"/>
          <a:stretch>
            <a:fillRect/>
          </a:stretch>
        </p:blipFill>
        <p:spPr bwMode="auto">
          <a:xfrm>
            <a:off x="2987824" y="3632006"/>
            <a:ext cx="58674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" descr="F15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1799946" y="5347647"/>
            <a:ext cx="20288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文字方塊 7"/>
          <p:cNvSpPr txBox="1">
            <a:spLocks noChangeArrowheads="1"/>
          </p:cNvSpPr>
          <p:nvPr/>
        </p:nvSpPr>
        <p:spPr bwMode="auto">
          <a:xfrm>
            <a:off x="1167092" y="1615782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整條弦都被同一個時間函數所控制：</a:t>
            </a:r>
          </a:p>
        </p:txBody>
      </p:sp>
      <p:sp>
        <p:nvSpPr>
          <p:cNvPr id="2" name="矩形 1"/>
          <p:cNvSpPr/>
          <p:nvPr/>
        </p:nvSpPr>
        <p:spPr>
          <a:xfrm>
            <a:off x="1167092" y="2996952"/>
            <a:ext cx="631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所以駐波是</a:t>
            </a:r>
            <a:r>
              <a:rPr lang="zh-TW" altLang="en-US" dirty="0">
                <a:solidFill>
                  <a:srgbClr val="FF0000"/>
                </a:solidFill>
              </a:rPr>
              <a:t>一震盪器</a:t>
            </a:r>
            <a:r>
              <a:rPr lang="zh-TW" altLang="en-US" dirty="0"/>
              <a:t>，如彈簧一般可以</a:t>
            </a:r>
            <a:r>
              <a:rPr lang="zh-TW" altLang="en-US" dirty="0">
                <a:solidFill>
                  <a:srgbClr val="FF0000"/>
                </a:solidFill>
              </a:rPr>
              <a:t>儲存能量。</a:t>
            </a:r>
          </a:p>
        </p:txBody>
      </p:sp>
      <p:sp>
        <p:nvSpPr>
          <p:cNvPr id="3" name="矩形 2"/>
          <p:cNvSpPr/>
          <p:nvPr/>
        </p:nvSpPr>
        <p:spPr>
          <a:xfrm>
            <a:off x="1167092" y="2551886"/>
            <a:ext cx="593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即同一時間，整條弦都處在簡諧振盪周期中的同一相位。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215258" y="1052736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58" y="1052736"/>
                <a:ext cx="281519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136690" y="5484450"/>
                <a:ext cx="1755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90" y="5484450"/>
                <a:ext cx="1755994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6/6e/Drum_vibration_mode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78" y="2132856"/>
            <a:ext cx="34067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File:Taborroll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78" y="476672"/>
            <a:ext cx="1859285" cy="151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文字方塊 5"/>
          <p:cNvSpPr txBox="1">
            <a:spLocks noChangeArrowheads="1"/>
          </p:cNvSpPr>
          <p:nvPr/>
        </p:nvSpPr>
        <p:spPr bwMode="auto">
          <a:xfrm>
            <a:off x="937591" y="4149080"/>
            <a:ext cx="7234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某些</a:t>
            </a:r>
            <a:r>
              <a:rPr lang="zh-TW" altLang="en-US" sz="1800" dirty="0">
                <a:solidFill>
                  <a:srgbClr val="FF0000"/>
                </a:solidFill>
              </a:rPr>
              <a:t>特定變形</a:t>
            </a:r>
            <a:r>
              <a:rPr lang="zh-TW" altLang="en-US" sz="1800" dirty="0"/>
              <a:t>的模式，其隨時間的運動會如同一個彈簧，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37591" y="4554537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當這些模式被單獨激發時，物體中的每一點都以簡諧運動方式運動：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937591" y="5517232"/>
                <a:ext cx="69467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每一點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有一特定的振幅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𝑚𝑖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591" y="5517232"/>
                <a:ext cx="6946777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790" t="-655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909586" y="6093296"/>
            <a:ext cx="7334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可以證明：物體的所有變形就是以這些模式，或它們的疊加來進行！</a:t>
            </a:r>
          </a:p>
        </p:txBody>
      </p:sp>
      <p:sp>
        <p:nvSpPr>
          <p:cNvPr id="5" name="向下箭號 4"/>
          <p:cNvSpPr/>
          <p:nvPr/>
        </p:nvSpPr>
        <p:spPr>
          <a:xfrm>
            <a:off x="3923928" y="1992827"/>
            <a:ext cx="243335" cy="644085"/>
          </a:xfrm>
          <a:prstGeom prst="down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716016" y="980728"/>
            <a:ext cx="648072" cy="432048"/>
          </a:xfrm>
          <a:prstGeom prst="down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3957359" y="2024848"/>
            <a:ext cx="108012" cy="828000"/>
          </a:xfrm>
          <a:prstGeom prst="down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4504989" y="2060848"/>
            <a:ext cx="144016" cy="684000"/>
          </a:xfrm>
          <a:prstGeom prst="downArrow">
            <a:avLst>
              <a:gd name="adj1" fmla="val 36773"/>
              <a:gd name="adj2" fmla="val 50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5040052" y="2060848"/>
            <a:ext cx="10801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5" name="向下箭號 14"/>
          <p:cNvSpPr/>
          <p:nvPr/>
        </p:nvSpPr>
        <p:spPr>
          <a:xfrm>
            <a:off x="3491880" y="2789765"/>
            <a:ext cx="252028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4300854" y="5514488"/>
            <a:ext cx="27194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甚至可能是零或負值。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1062089" y="5025350"/>
                <a:ext cx="217553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9" y="5025350"/>
                <a:ext cx="2175531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4205077" y="5025350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077" y="5025350"/>
                <a:ext cx="281519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-右雙向箭號 7"/>
          <p:cNvSpPr/>
          <p:nvPr/>
        </p:nvSpPr>
        <p:spPr>
          <a:xfrm>
            <a:off x="3347864" y="5025350"/>
            <a:ext cx="576064" cy="36933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9559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7" descr="D:\Downloads\Data\Halliday8E-Figure-solution\Figure\CH16\afg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403225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文字方塊 11"/>
          <p:cNvSpPr txBox="1">
            <a:spLocks noChangeArrowheads="1"/>
          </p:cNvSpPr>
          <p:nvPr/>
        </p:nvSpPr>
        <p:spPr bwMode="auto">
          <a:xfrm>
            <a:off x="3419475" y="981075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比較駐波與行進波</a:t>
            </a:r>
          </a:p>
        </p:txBody>
      </p:sp>
      <p:pic>
        <p:nvPicPr>
          <p:cNvPr id="78854" name="Picture 5" descr="D:\Users\Vincent\Dropbox\Documents\課程\YoungTextBook\Images\Chapter15\A_Images\A_Figures_and_Photos\15_23_Figu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r="35812"/>
          <a:stretch>
            <a:fillRect/>
          </a:stretch>
        </p:blipFill>
        <p:spPr bwMode="auto">
          <a:xfrm>
            <a:off x="1619250" y="4005263"/>
            <a:ext cx="324008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上-下雙向箭號 13"/>
          <p:cNvSpPr/>
          <p:nvPr/>
        </p:nvSpPr>
        <p:spPr>
          <a:xfrm>
            <a:off x="2268538" y="4581525"/>
            <a:ext cx="142875" cy="7191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上-下雙向箭號 14"/>
          <p:cNvSpPr/>
          <p:nvPr/>
        </p:nvSpPr>
        <p:spPr>
          <a:xfrm>
            <a:off x="3995738" y="4581525"/>
            <a:ext cx="144462" cy="7191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364088" y="4656415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656415"/>
                <a:ext cx="281519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07881" y="2656681"/>
                <a:ext cx="228139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881" y="2656681"/>
                <a:ext cx="228139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7256961" y="4135767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自動滿足</a:t>
            </a:r>
          </a:p>
        </p:txBody>
      </p:sp>
      <p:pic>
        <p:nvPicPr>
          <p:cNvPr id="75781" name="Picture 8" descr="F16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>
            <a:fillRect/>
          </a:stretch>
        </p:blipFill>
        <p:spPr bwMode="auto">
          <a:xfrm>
            <a:off x="500063" y="785813"/>
            <a:ext cx="792003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 Box 10"/>
          <p:cNvSpPr txBox="1">
            <a:spLocks noChangeArrowheads="1"/>
          </p:cNvSpPr>
          <p:nvPr/>
        </p:nvSpPr>
        <p:spPr bwMode="auto">
          <a:xfrm>
            <a:off x="1973522" y="4714875"/>
            <a:ext cx="3786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滿足另一邊界條件，才能有穩定態</a:t>
            </a:r>
          </a:p>
        </p:txBody>
      </p:sp>
      <p:sp>
        <p:nvSpPr>
          <p:cNvPr id="75785" name="Text Box 12"/>
          <p:cNvSpPr txBox="1">
            <a:spLocks noChangeArrowheads="1"/>
          </p:cNvSpPr>
          <p:nvPr/>
        </p:nvSpPr>
        <p:spPr bwMode="auto">
          <a:xfrm>
            <a:off x="1979613" y="5373216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波長不能任意</a:t>
            </a:r>
          </a:p>
        </p:txBody>
      </p:sp>
      <p:sp>
        <p:nvSpPr>
          <p:cNvPr id="75788" name="Text Box 15"/>
          <p:cNvSpPr txBox="1">
            <a:spLocks noChangeArrowheads="1"/>
          </p:cNvSpPr>
          <p:nvPr/>
        </p:nvSpPr>
        <p:spPr bwMode="auto">
          <a:xfrm>
            <a:off x="1979613" y="602138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頻率不能任意</a:t>
            </a:r>
          </a:p>
        </p:txBody>
      </p:sp>
      <p:sp>
        <p:nvSpPr>
          <p:cNvPr id="75790" name="文字方塊 13"/>
          <p:cNvSpPr txBox="1">
            <a:spLocks noChangeArrowheads="1"/>
          </p:cNvSpPr>
          <p:nvPr/>
        </p:nvSpPr>
        <p:spPr bwMode="auto">
          <a:xfrm>
            <a:off x="2051720" y="3573016"/>
            <a:ext cx="5688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穩定的駐波態還必須滿足邊界條件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080842" y="4159909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842" y="4159909"/>
                <a:ext cx="281519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5728293" y="4144920"/>
                <a:ext cx="131561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293" y="4144920"/>
                <a:ext cx="131561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5711954" y="4684897"/>
                <a:ext cx="13155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954" y="4684897"/>
                <a:ext cx="131555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558969" y="5389545"/>
                <a:ext cx="10792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69" y="5389545"/>
                <a:ext cx="107920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280242" y="5316249"/>
                <a:ext cx="93076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</a:rPr>
                        <m:t>𝜆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242" y="5316249"/>
                <a:ext cx="930768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558969" y="5978592"/>
                <a:ext cx="1548565" cy="5672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𝑓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69" y="5978592"/>
                <a:ext cx="1548565" cy="56720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498947" y="5323097"/>
                <a:ext cx="1528560" cy="61279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947" y="5323097"/>
                <a:ext cx="1528560" cy="61279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2945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10"/>
          <p:cNvSpPr txBox="1">
            <a:spLocks noChangeArrowheads="1"/>
          </p:cNvSpPr>
          <p:nvPr/>
        </p:nvSpPr>
        <p:spPr bwMode="auto">
          <a:xfrm>
            <a:off x="539750" y="3789040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在邊界弦固定，因此兩邊界必然是節點！</a:t>
            </a:r>
          </a:p>
        </p:txBody>
      </p:sp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539750" y="5013325"/>
            <a:ext cx="4071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若已知弦長，則波長不能任意</a:t>
            </a:r>
          </a:p>
        </p:txBody>
      </p:sp>
      <p:sp>
        <p:nvSpPr>
          <p:cNvPr id="76809" name="Text Box 15"/>
          <p:cNvSpPr txBox="1">
            <a:spLocks noChangeArrowheads="1"/>
          </p:cNvSpPr>
          <p:nvPr/>
        </p:nvSpPr>
        <p:spPr bwMode="auto">
          <a:xfrm>
            <a:off x="558566" y="5876925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頻率不能任意</a:t>
            </a:r>
          </a:p>
        </p:txBody>
      </p:sp>
      <p:sp>
        <p:nvSpPr>
          <p:cNvPr id="76811" name="文字方塊 13"/>
          <p:cNvSpPr txBox="1">
            <a:spLocks noChangeArrowheads="1"/>
          </p:cNvSpPr>
          <p:nvPr/>
        </p:nvSpPr>
        <p:spPr bwMode="auto">
          <a:xfrm>
            <a:off x="611560" y="980728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穩定的駐波態，</a:t>
            </a:r>
            <a:r>
              <a:rPr lang="zh-TW" altLang="en-US" sz="1800" dirty="0">
                <a:solidFill>
                  <a:srgbClr val="FF0000"/>
                </a:solidFill>
              </a:rPr>
              <a:t>另一個觀點</a:t>
            </a:r>
          </a:p>
        </p:txBody>
      </p:sp>
      <p:pic>
        <p:nvPicPr>
          <p:cNvPr id="76812" name="Picture 11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6"/>
          <a:stretch>
            <a:fillRect/>
          </a:stretch>
        </p:blipFill>
        <p:spPr bwMode="auto">
          <a:xfrm>
            <a:off x="5210994" y="342741"/>
            <a:ext cx="2601366" cy="381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文字方塊 17"/>
          <p:cNvSpPr txBox="1">
            <a:spLocks noChangeArrowheads="1"/>
          </p:cNvSpPr>
          <p:nvPr/>
        </p:nvSpPr>
        <p:spPr bwMode="auto">
          <a:xfrm>
            <a:off x="539750" y="2924944"/>
            <a:ext cx="514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這些無振動的弦上的點稱為節點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zh-TW" altLang="en-US" sz="1800" dirty="0">
                <a:cs typeface="Times New Roman" pitchFamily="18" charset="0"/>
              </a:rPr>
              <a:t>，</a:t>
            </a:r>
            <a:endParaRPr lang="en-US" altLang="zh-TW" sz="1800" dirty="0">
              <a:cs typeface="Times New Roman" pitchFamily="18" charset="0"/>
            </a:endParaRPr>
          </a:p>
        </p:txBody>
      </p:sp>
      <p:sp>
        <p:nvSpPr>
          <p:cNvPr id="76815" name="文字方塊 18"/>
          <p:cNvSpPr txBox="1">
            <a:spLocks noChangeArrowheads="1"/>
          </p:cNvSpPr>
          <p:nvPr/>
        </p:nvSpPr>
        <p:spPr bwMode="auto">
          <a:xfrm>
            <a:off x="539750" y="4365625"/>
            <a:ext cx="614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節點的距離是半波長，因此弦長必須是半波長的整數倍！</a:t>
            </a:r>
          </a:p>
        </p:txBody>
      </p:sp>
      <p:sp>
        <p:nvSpPr>
          <p:cNvPr id="2" name="矩形 1"/>
          <p:cNvSpPr/>
          <p:nvPr/>
        </p:nvSpPr>
        <p:spPr>
          <a:xfrm>
            <a:off x="546646" y="3356992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節點之間距離是半波長。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43157" y="1628800"/>
                <a:ext cx="2815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57" y="1628800"/>
                <a:ext cx="281519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643157" y="2258429"/>
                <a:ext cx="10792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57" y="2258429"/>
                <a:ext cx="107920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920576" y="2138556"/>
                <a:ext cx="984308" cy="609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576" y="2138556"/>
                <a:ext cx="984308" cy="609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3928" y="4892801"/>
                <a:ext cx="93076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</a:rPr>
                        <m:t>𝜆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4892801"/>
                <a:ext cx="930768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488013" y="4276286"/>
                <a:ext cx="982064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</a:rPr>
                        <m:t>𝐿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013" y="4276286"/>
                <a:ext cx="982064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218904" y="5776677"/>
                <a:ext cx="1548565" cy="5672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𝑓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904" y="5776677"/>
                <a:ext cx="1548565" cy="56720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1523685" y="404664"/>
            <a:ext cx="7129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得到一系列的駐波模式，每一個模式由一自然數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 sz="1800" dirty="0">
                <a:cs typeface="Times New Roman" pitchFamily="18" charset="0"/>
              </a:rPr>
              <a:t> </a:t>
            </a:r>
            <a:r>
              <a:rPr lang="zh-TW" altLang="en-US" sz="1800" dirty="0">
                <a:cs typeface="Times New Roman" pitchFamily="18" charset="0"/>
              </a:rPr>
              <a:t>來標定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877" name="Text Box 8"/>
              <p:cNvSpPr txBox="1">
                <a:spLocks noChangeArrowheads="1"/>
              </p:cNvSpPr>
              <p:nvPr/>
            </p:nvSpPr>
            <p:spPr bwMode="auto">
              <a:xfrm>
                <a:off x="1571625" y="1618352"/>
                <a:ext cx="68405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第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個模式的</a:t>
                </a:r>
                <a:r>
                  <a:rPr lang="zh-TW" altLang="en-US" sz="1800" dirty="0">
                    <a:cs typeface="Times New Roman" pitchFamily="18" charset="0"/>
                  </a:rPr>
                  <a:t>頻率是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/2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i="1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的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倍。</a:t>
                </a:r>
              </a:p>
            </p:txBody>
          </p:sp>
        </mc:Choice>
        <mc:Fallback xmlns="">
          <p:sp>
            <p:nvSpPr>
              <p:cNvPr id="79877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1625" y="1618352"/>
                <a:ext cx="6840538" cy="366712"/>
              </a:xfrm>
              <a:prstGeom prst="rect">
                <a:avLst/>
              </a:prstGeom>
              <a:blipFill rotWithShape="1">
                <a:blip r:embed="rId2"/>
                <a:stretch>
                  <a:fillRect l="-80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878" name="Text Box 9"/>
              <p:cNvSpPr txBox="1">
                <a:spLocks noChangeArrowheads="1"/>
              </p:cNvSpPr>
              <p:nvPr/>
            </p:nvSpPr>
            <p:spPr bwMode="auto">
              <a:xfrm>
                <a:off x="1547813" y="1989138"/>
                <a:ext cx="56896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不同模式振盪樣式不同，可以用節點數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 − 1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來描述。</a:t>
                </a:r>
              </a:p>
            </p:txBody>
          </p:sp>
        </mc:Choice>
        <mc:Fallback xmlns="">
          <p:sp>
            <p:nvSpPr>
              <p:cNvPr id="79878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813" y="1989138"/>
                <a:ext cx="5689600" cy="366712"/>
              </a:xfrm>
              <a:prstGeom prst="rect">
                <a:avLst/>
              </a:prstGeom>
              <a:blipFill rotWithShape="1">
                <a:blip r:embed="rId3"/>
                <a:stretch>
                  <a:fillRect l="-965" t="-6667" r="-85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88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000375"/>
            <a:ext cx="20907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3" name="文字方塊 11"/>
          <p:cNvSpPr txBox="1">
            <a:spLocks noChangeArrowheads="1"/>
          </p:cNvSpPr>
          <p:nvPr/>
        </p:nvSpPr>
        <p:spPr bwMode="auto">
          <a:xfrm>
            <a:off x="1571625" y="6286980"/>
            <a:ext cx="6840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兩個固定點間的一條弦等同於是一系列無限多條獨立彈簧的組合</a:t>
            </a:r>
          </a:p>
        </p:txBody>
      </p:sp>
      <p:pic>
        <p:nvPicPr>
          <p:cNvPr id="79884" name="Picture 13" descr="C:\Users\Chia-Hung Chang\Downloads\Data\Knight\Media\Chapter21\Images\21_11Figure-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76"/>
          <a:stretch/>
        </p:blipFill>
        <p:spPr bwMode="auto">
          <a:xfrm>
            <a:off x="4500563" y="2428875"/>
            <a:ext cx="2398712" cy="37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4" descr="C:\Users\Chia-Hung Chang\Downloads\Data\Knight\Media\Chapter21\Images\21_03Figure-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>
            <a:fillRect/>
          </a:stretch>
        </p:blipFill>
        <p:spPr bwMode="auto">
          <a:xfrm>
            <a:off x="2571750" y="2428875"/>
            <a:ext cx="11303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571625" y="908720"/>
                <a:ext cx="1048236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25" y="908720"/>
                <a:ext cx="1048236" cy="6127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794012" y="932412"/>
                <a:ext cx="1816075" cy="56534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12" y="932412"/>
                <a:ext cx="1816075" cy="565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088416" y="932412"/>
                <a:ext cx="31465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416" y="932412"/>
                <a:ext cx="3146566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077496" y="1378691"/>
                <a:ext cx="1072473" cy="5648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96" y="1378691"/>
                <a:ext cx="1072473" cy="56489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237413" y="1378241"/>
                <a:ext cx="1273746" cy="5653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</a:rPr>
                        <m:t>𝑛</m:t>
                      </m:r>
                      <m:r>
                        <a:rPr lang="zh-CN" altLang="en-US" b="0" i="1" smtClean="0">
                          <a:latin typeface="Cambria Math"/>
                        </a:rPr>
                        <m:t>𝜋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413" y="1378241"/>
                <a:ext cx="1273746" cy="56534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5327</TotalTime>
  <Words>4261</Words>
  <Application>Microsoft Macintosh PowerPoint</Application>
  <PresentationFormat>On-screen Show (4:3)</PresentationFormat>
  <Paragraphs>500</Paragraphs>
  <Slides>108</Slides>
  <Notes>0</Notes>
  <HiddenSlides>9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3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454</cp:revision>
  <dcterms:created xsi:type="dcterms:W3CDTF">2007-01-01T05:14:38Z</dcterms:created>
  <dcterms:modified xsi:type="dcterms:W3CDTF">2024-11-10T13:32:39Z</dcterms:modified>
</cp:coreProperties>
</file>