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614" r:id="rId2"/>
    <p:sldId id="1067" r:id="rId3"/>
    <p:sldId id="1540" r:id="rId4"/>
    <p:sldId id="1541" r:id="rId5"/>
    <p:sldId id="1620" r:id="rId6"/>
    <p:sldId id="969" r:id="rId7"/>
    <p:sldId id="1619" r:id="rId8"/>
    <p:sldId id="813" r:id="rId9"/>
    <p:sldId id="1618" r:id="rId10"/>
    <p:sldId id="458" r:id="rId11"/>
    <p:sldId id="1579" r:id="rId12"/>
    <p:sldId id="1578" r:id="rId13"/>
    <p:sldId id="1078" r:id="rId14"/>
    <p:sldId id="1572" r:id="rId15"/>
    <p:sldId id="1546" r:id="rId16"/>
    <p:sldId id="1079" r:id="rId17"/>
    <p:sldId id="1075" r:id="rId18"/>
    <p:sldId id="1555" r:id="rId19"/>
    <p:sldId id="1611" r:id="rId20"/>
    <p:sldId id="1584" r:id="rId21"/>
    <p:sldId id="1575" r:id="rId22"/>
    <p:sldId id="459" r:id="rId23"/>
    <p:sldId id="461" r:id="rId24"/>
    <p:sldId id="1617" r:id="rId25"/>
    <p:sldId id="1616" r:id="rId26"/>
    <p:sldId id="1570" r:id="rId27"/>
    <p:sldId id="1621" r:id="rId28"/>
    <p:sldId id="1594" r:id="rId29"/>
    <p:sldId id="1571" r:id="rId30"/>
    <p:sldId id="1082" r:id="rId31"/>
    <p:sldId id="1536" r:id="rId32"/>
    <p:sldId id="1091" r:id="rId33"/>
    <p:sldId id="1545" r:id="rId34"/>
    <p:sldId id="462" r:id="rId35"/>
    <p:sldId id="455" r:id="rId36"/>
    <p:sldId id="456" r:id="rId37"/>
    <p:sldId id="864" r:id="rId38"/>
    <p:sldId id="1548" r:id="rId39"/>
    <p:sldId id="1547" r:id="rId4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4"/>
    <p:restoredTop sz="96197" autoAdjust="0"/>
  </p:normalViewPr>
  <p:slideViewPr>
    <p:cSldViewPr>
      <p:cViewPr varScale="1">
        <p:scale>
          <a:sx n="121" d="100"/>
          <a:sy n="121" d="100"/>
        </p:scale>
        <p:origin x="1304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波包並不是定態，而是</a:t>
            </a:r>
            <a:r>
              <a:rPr lang="zh-TW" altLang="en-US">
                <a:solidFill>
                  <a:srgbClr val="FF0000"/>
                </a:solidFill>
              </a:rPr>
              <a:t>類似定態</a:t>
            </a:r>
            <a:r>
              <a:rPr lang="zh-TW" altLang="en-US"/>
              <a:t>的疊加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41B7834-5C0A-43AC-B37D-3A3FE109D9A0}" type="slidenum">
              <a:rPr lang="zh-TW" altLang="en-US" smtClean="0"/>
              <a:pPr eaLnBrk="1" hangingPunct="1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49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6.jpeg"/><Relationship Id="rId3" Type="http://schemas.openxmlformats.org/officeDocument/2006/relationships/image" Target="../media/image200.png"/><Relationship Id="rId12" Type="http://schemas.openxmlformats.org/officeDocument/2006/relationships/image" Target="../media/image18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23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270.png"/><Relationship Id="rId18" Type="http://schemas.openxmlformats.org/officeDocument/2006/relationships/image" Target="../media/image382.png"/><Relationship Id="rId3" Type="http://schemas.openxmlformats.org/officeDocument/2006/relationships/image" Target="../media/image190.png"/><Relationship Id="rId7" Type="http://schemas.openxmlformats.org/officeDocument/2006/relationships/image" Target="../media/image332.png"/><Relationship Id="rId17" Type="http://schemas.openxmlformats.org/officeDocument/2006/relationships/image" Target="../media/image51.png"/><Relationship Id="rId2" Type="http://schemas.openxmlformats.org/officeDocument/2006/relationships/image" Target="../media/image48.png"/><Relationship Id="rId16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50.png"/><Relationship Id="rId5" Type="http://schemas.openxmlformats.org/officeDocument/2006/relationships/image" Target="../media/image220.png"/><Relationship Id="rId10" Type="http://schemas.openxmlformats.org/officeDocument/2006/relationships/image" Target="../media/image49.png"/><Relationship Id="rId19" Type="http://schemas.openxmlformats.org/officeDocument/2006/relationships/image" Target="../media/image52.png"/><Relationship Id="rId4" Type="http://schemas.openxmlformats.org/officeDocument/2006/relationships/image" Target="../media/image141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1.png"/><Relationship Id="rId4" Type="http://schemas.openxmlformats.org/officeDocument/2006/relationships/image" Target="../media/image13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21.png"/><Relationship Id="rId7" Type="http://schemas.openxmlformats.org/officeDocument/2006/relationships/image" Target="../media/image3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31.png"/><Relationship Id="rId10" Type="http://schemas.openxmlformats.org/officeDocument/2006/relationships/image" Target="../media/image431.png"/><Relationship Id="rId4" Type="http://schemas.openxmlformats.org/officeDocument/2006/relationships/image" Target="../media/image231.png"/><Relationship Id="rId9" Type="http://schemas.openxmlformats.org/officeDocument/2006/relationships/image" Target="../media/image4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31.png"/><Relationship Id="rId3" Type="http://schemas.openxmlformats.org/officeDocument/2006/relationships/image" Target="../media/image430.png"/><Relationship Id="rId7" Type="http://schemas.openxmlformats.org/officeDocument/2006/relationships/image" Target="../media/image481.png"/><Relationship Id="rId12" Type="http://schemas.openxmlformats.org/officeDocument/2006/relationships/image" Target="../media/image52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510.png"/><Relationship Id="rId5" Type="http://schemas.openxmlformats.org/officeDocument/2006/relationships/image" Target="../media/image460.png"/><Relationship Id="rId10" Type="http://schemas.openxmlformats.org/officeDocument/2006/relationships/image" Target="../media/image53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550.png"/><Relationship Id="rId2" Type="http://schemas.openxmlformats.org/officeDocument/2006/relationships/image" Target="../media/image42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30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51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67.png"/><Relationship Id="rId3" Type="http://schemas.openxmlformats.org/officeDocument/2006/relationships/image" Target="../media/image55.jpeg"/><Relationship Id="rId7" Type="http://schemas.openxmlformats.org/officeDocument/2006/relationships/image" Target="../media/image381.png"/><Relationship Id="rId12" Type="http://schemas.openxmlformats.org/officeDocument/2006/relationships/image" Target="../media/image66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png"/><Relationship Id="rId11" Type="http://schemas.openxmlformats.org/officeDocument/2006/relationships/image" Target="../media/image65.png"/><Relationship Id="rId5" Type="http://schemas.openxmlformats.org/officeDocument/2006/relationships/image" Target="../media/image360.png"/><Relationship Id="rId10" Type="http://schemas.openxmlformats.org/officeDocument/2006/relationships/image" Target="../media/image23.jpeg"/><Relationship Id="rId4" Type="http://schemas.openxmlformats.org/officeDocument/2006/relationships/image" Target="../media/image351.png"/><Relationship Id="rId9" Type="http://schemas.openxmlformats.org/officeDocument/2006/relationships/image" Target="../media/image401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490.png"/><Relationship Id="rId3" Type="http://schemas.openxmlformats.org/officeDocument/2006/relationships/image" Target="../media/image74.png"/><Relationship Id="rId7" Type="http://schemas.openxmlformats.org/officeDocument/2006/relationships/image" Target="../media/image420.png"/><Relationship Id="rId12" Type="http://schemas.openxmlformats.org/officeDocument/2006/relationships/image" Target="../media/image15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57.png"/><Relationship Id="rId5" Type="http://schemas.openxmlformats.org/officeDocument/2006/relationships/image" Target="../media/image630.png"/><Relationship Id="rId15" Type="http://schemas.openxmlformats.org/officeDocument/2006/relationships/image" Target="../media/image160.png"/><Relationship Id="rId10" Type="http://schemas.openxmlformats.org/officeDocument/2006/relationships/image" Target="../media/image640.png"/><Relationship Id="rId4" Type="http://schemas.openxmlformats.org/officeDocument/2006/relationships/image" Target="../media/image152.png"/><Relationship Id="rId9" Type="http://schemas.openxmlformats.org/officeDocument/2006/relationships/image" Target="../media/image155.png"/><Relationship Id="rId1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1.png"/><Relationship Id="rId5" Type="http://schemas.openxmlformats.org/officeDocument/2006/relationships/image" Target="../media/image751.png"/><Relationship Id="rId4" Type="http://schemas.openxmlformats.org/officeDocument/2006/relationships/image" Target="../media/image740.png"/><Relationship Id="rId9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3.png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0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173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0.png"/><Relationship Id="rId4" Type="http://schemas.openxmlformats.org/officeDocument/2006/relationships/image" Target="../media/image7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60.png"/><Relationship Id="rId7" Type="http://schemas.openxmlformats.org/officeDocument/2006/relationships/image" Target="../media/image7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21.png"/><Relationship Id="rId9" Type="http://schemas.openxmlformats.org/officeDocument/2006/relationships/image" Target="../media/image8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10.png"/><Relationship Id="rId4" Type="http://schemas.openxmlformats.org/officeDocument/2006/relationships/image" Target="../media/image7.png"/><Relationship Id="rId9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AAD8B4-4CFB-8429-2C8F-A4CF0E9B33E9}"/>
              </a:ext>
            </a:extLst>
          </p:cNvPr>
          <p:cNvSpPr txBox="1"/>
          <p:nvPr/>
        </p:nvSpPr>
        <p:spPr bwMode="auto">
          <a:xfrm>
            <a:off x="2627784" y="1700808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自由空間的薛丁格方程式的普遍解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B50F4-AB9E-6AAE-ECFE-3944B4F9DA86}"/>
              </a:ext>
            </a:extLst>
          </p:cNvPr>
          <p:cNvSpPr txBox="1"/>
          <p:nvPr/>
        </p:nvSpPr>
        <p:spPr bwMode="auto">
          <a:xfrm>
            <a:off x="2627784" y="242088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一系列極有用的自由空間電子波解：波包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F6FB9433-B4FE-A8F4-2024-3BEBFA6BD8E0}"/>
                  </a:ext>
                </a:extLst>
              </p:cNvPr>
              <p:cNvSpPr txBox="1"/>
              <p:nvPr/>
            </p:nvSpPr>
            <p:spPr bwMode="auto">
              <a:xfrm>
                <a:off x="2644552" y="3212976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F6FB9433-B4FE-A8F4-2024-3BEBFA6BD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4552" y="3212976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40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5" name="矩形 4"/>
              <p:cNvSpPr>
                <a:spLocks noChangeArrowheads="1"/>
              </p:cNvSpPr>
              <p:nvPr/>
            </p:nvSpPr>
            <p:spPr bwMode="auto">
              <a:xfrm>
                <a:off x="963025" y="771563"/>
                <a:ext cx="6849335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對任意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都是薛丁格方程式的解。</a:t>
                </a:r>
              </a:p>
            </p:txBody>
          </p:sp>
        </mc:Choice>
        <mc:Fallback xmlns="">
          <p:sp>
            <p:nvSpPr>
              <p:cNvPr id="3584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025" y="771563"/>
                <a:ext cx="6849335" cy="387927"/>
              </a:xfrm>
              <a:prstGeom prst="rect">
                <a:avLst/>
              </a:prstGeom>
              <a:blipFill>
                <a:blip r:embed="rId2"/>
                <a:stretch>
                  <a:fillRect l="-55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矩形 5"/>
              <p:cNvSpPr>
                <a:spLocks noChangeArrowheads="1"/>
              </p:cNvSpPr>
              <p:nvPr/>
            </p:nvSpPr>
            <p:spPr bwMode="auto">
              <a:xfrm>
                <a:off x="984593" y="1880886"/>
                <a:ext cx="8159407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以不同配重係數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疊加所有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，依舊滿足薛丁格方程式：</a:t>
                </a:r>
              </a:p>
            </p:txBody>
          </p:sp>
        </mc:Choice>
        <mc:Fallback xmlns="">
          <p:sp>
            <p:nvSpPr>
              <p:cNvPr id="3584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593" y="1880886"/>
                <a:ext cx="8159407" cy="387927"/>
              </a:xfrm>
              <a:prstGeom prst="rect">
                <a:avLst/>
              </a:prstGeom>
              <a:blipFill>
                <a:blip r:embed="rId3"/>
                <a:stretch>
                  <a:fillRect l="-622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984593" y="2348623"/>
                <a:ext cx="6561412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𝐿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→∞</m:t>
                          </m: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593" y="2348623"/>
                <a:ext cx="6561412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4">
            <a:extLst>
              <a:ext uri="{FF2B5EF4-FFF2-40B4-BE49-F238E27FC236}">
                <a16:creationId xmlns:a16="http://schemas.microsoft.com/office/drawing/2014/main" id="{26CD4CD1-3613-7288-434F-2CBBDB7A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99" y="1322120"/>
            <a:ext cx="691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薛丁格方程式是一</a:t>
            </a:r>
            <a:r>
              <a:rPr lang="zh-TW" altLang="en-US" dirty="0">
                <a:solidFill>
                  <a:srgbClr val="FF0000"/>
                </a:solidFill>
              </a:rPr>
              <a:t>線性方程式</a:t>
            </a:r>
            <a:r>
              <a:rPr lang="zh-TW" altLang="en-US" dirty="0"/>
              <a:t>，滿足疊加定理。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/>
              <p:nvPr/>
            </p:nvSpPr>
            <p:spPr bwMode="auto">
              <a:xfrm>
                <a:off x="6660232" y="514440"/>
                <a:ext cx="1656736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14440"/>
                <a:ext cx="1656736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/>
              <p:nvPr/>
            </p:nvSpPr>
            <p:spPr bwMode="auto">
              <a:xfrm>
                <a:off x="6239357" y="1178541"/>
                <a:ext cx="211128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9357" y="1178541"/>
                <a:ext cx="2111283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BCA1C-DD73-380C-B754-DE22442EE003}"/>
                  </a:ext>
                </a:extLst>
              </p:cNvPr>
              <p:cNvSpPr txBox="1"/>
              <p:nvPr/>
            </p:nvSpPr>
            <p:spPr bwMode="auto">
              <a:xfrm>
                <a:off x="976019" y="3306431"/>
                <a:ext cx="79164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  <a:cs typeface="Times New Roman" pitchFamily="18" charset="0"/>
                  </a:rPr>
                  <a:t>注意：自由空間中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是連續分布的，因此求和就成為積分，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BCA1C-DD73-380C-B754-DE22442EE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6019" y="3306431"/>
                <a:ext cx="7916460" cy="369332"/>
              </a:xfrm>
              <a:prstGeom prst="rect">
                <a:avLst/>
              </a:prstGeom>
              <a:blipFill>
                <a:blip r:embed="rId8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81741B4-BAB0-9CCB-DF7B-B6B2D9179D7B}"/>
              </a:ext>
            </a:extLst>
          </p:cNvPr>
          <p:cNvSpPr txBox="1"/>
          <p:nvPr/>
        </p:nvSpPr>
        <p:spPr bwMode="auto">
          <a:xfrm>
            <a:off x="967544" y="329965"/>
            <a:ext cx="526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因此我們必須開始考慮自由電子波的疊加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A13BC-5CBD-166F-2839-CC94276DFF32}"/>
                  </a:ext>
                </a:extLst>
              </p:cNvPr>
              <p:cNvSpPr txBox="1"/>
              <p:nvPr/>
            </p:nvSpPr>
            <p:spPr bwMode="auto">
              <a:xfrm>
                <a:off x="971599" y="370572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不同的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，依據色散關係對應不同的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A13BC-5CBD-166F-2839-CC94276DF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99" y="3705720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2" descr="C:\Users\Chia-Hung Chang\Downloads\Data\Knight\Media\Chapter40\Images\40_14Figure-F.jpg">
            <a:extLst>
              <a:ext uri="{FF2B5EF4-FFF2-40B4-BE49-F238E27FC236}">
                <a16:creationId xmlns:a16="http://schemas.microsoft.com/office/drawing/2014/main" id="{CE58D141-3504-DD27-AB03-8CF032792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35308"/>
            <a:ext cx="3290472" cy="253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7" grpId="0" animBg="1"/>
      <p:bldP spid="9" grpId="0"/>
      <p:bldP spid="4" grpId="0" animBg="1"/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/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找到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後，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乘上自由電子波函數</a:t>
                </a:r>
                <a:r>
                  <a:rPr lang="en-US" altLang="zh-CN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，進行疊加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806" y="4175860"/>
                <a:ext cx="8064898" cy="388311"/>
              </a:xfrm>
              <a:prstGeom prst="rect">
                <a:avLst/>
              </a:prstGeom>
              <a:blipFill>
                <a:blip r:embed="rId2"/>
                <a:stretch>
                  <a:fillRect l="-629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/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23A0670-D0D0-4614-CA97-AA25C78FE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2309006"/>
                <a:ext cx="3079305" cy="901914"/>
              </a:xfrm>
              <a:prstGeom prst="rect">
                <a:avLst/>
              </a:prstGeom>
              <a:blipFill>
                <a:blip r:embed="rId3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/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C0C93E-0E74-2335-D4D5-7D1EF38F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8644" y="2564565"/>
                <a:ext cx="422782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/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疊加的</a:t>
                </a:r>
                <a:r>
                  <a:rPr lang="zh-TW" altLang="en-US" dirty="0"/>
                  <a:t>配重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，稱為</a:t>
                </a:r>
                <a:r>
                  <a:rPr lang="en-US" altLang="zh-CN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，</a:t>
                </a:r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可以由起始條件，也就是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/>
                  <a:t>決定！</a:t>
                </a:r>
                <a:r>
                  <a:rPr lang="en-US" dirty="0" err="1"/>
                  <a:t>因為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A4505-06C9-90F3-AD52-B3553F421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016" y="1934738"/>
                <a:ext cx="8064898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C86835-1953-83F4-67F2-17A5C300799C}"/>
              </a:ext>
            </a:extLst>
          </p:cNvPr>
          <p:cNvSpPr txBox="1"/>
          <p:nvPr/>
        </p:nvSpPr>
        <p:spPr bwMode="auto">
          <a:xfrm>
            <a:off x="721866" y="6006288"/>
            <a:ext cx="46285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因此是最一般的解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2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0FB5572B-DFD8-D233-C433-42C44322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3419872" y="269257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7197E4C-8F3A-5F32-6FB2-CFD8933ED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6930" y="1001880"/>
                <a:ext cx="369416" cy="278682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/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95A81B77-68B4-8CCA-A980-642C58AB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9872" y="285308"/>
                <a:ext cx="75272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/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E630D8D2-F06C-5F55-6B42-6F577A5A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144" y="4624151"/>
                <a:ext cx="3759299" cy="901914"/>
              </a:xfrm>
              <a:prstGeom prst="rect">
                <a:avLst/>
              </a:prstGeom>
              <a:blipFill>
                <a:blip r:embed="rId9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17C2A43-1DC0-C758-9F0A-0FBBD77661DA}"/>
              </a:ext>
            </a:extLst>
          </p:cNvPr>
          <p:cNvSpPr txBox="1"/>
          <p:nvPr/>
        </p:nvSpPr>
        <p:spPr bwMode="auto">
          <a:xfrm>
            <a:off x="721866" y="5593462"/>
            <a:ext cx="6429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此疊加既滿足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自由電子波</a:t>
            </a:r>
            <a:r>
              <a:rPr lang="zh-TW" altLang="en-US" dirty="0">
                <a:solidFill>
                  <a:srgbClr val="FF0000"/>
                </a:solidFill>
              </a:rPr>
              <a:t>薛丁格方程式，又滿足起始條件，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/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8E6C3147-3774-FE79-038D-F9E8ED590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816" y="3022190"/>
                <a:ext cx="3524490" cy="901914"/>
              </a:xfrm>
              <a:prstGeom prst="rect">
                <a:avLst/>
              </a:prstGeom>
              <a:blipFill>
                <a:blip r:embed="rId10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9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 animBg="1"/>
      <p:bldP spid="19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20EDC-02E2-30BF-9AC3-30DBB211F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1" t="25333" r="3267"/>
          <a:stretch/>
        </p:blipFill>
        <p:spPr>
          <a:xfrm>
            <a:off x="1312075" y="423664"/>
            <a:ext cx="6284262" cy="4032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981C-82E7-6D46-A448-1B7C8C6D9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"/>
          <a:stretch/>
        </p:blipFill>
        <p:spPr>
          <a:xfrm>
            <a:off x="1307012" y="5325256"/>
            <a:ext cx="6284262" cy="142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27CAA-3179-DD5B-8C52-7ECA7788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68" b="92155"/>
          <a:stretch/>
        </p:blipFill>
        <p:spPr>
          <a:xfrm>
            <a:off x="1307011" y="0"/>
            <a:ext cx="6284263" cy="423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73823-0AD4-1325-23D8-39F355B6E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5" t="9952" b="9952"/>
          <a:stretch/>
        </p:blipFill>
        <p:spPr>
          <a:xfrm>
            <a:off x="1307012" y="4456112"/>
            <a:ext cx="6284262" cy="8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572774" y="1433258"/>
                <a:ext cx="2188997" cy="53424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774" y="1433258"/>
                <a:ext cx="2188997" cy="5342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/>
              <p:nvPr/>
            </p:nvSpPr>
            <p:spPr bwMode="auto">
              <a:xfrm>
                <a:off x="554982" y="2317401"/>
                <a:ext cx="8034036" cy="372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是以為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中心，形成一離開此值就快速降低的分佈，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82" y="2317401"/>
                <a:ext cx="8034036" cy="372410"/>
              </a:xfrm>
              <a:prstGeom prst="rect">
                <a:avLst/>
              </a:prstGeom>
              <a:blipFill>
                <a:blip r:embed="rId3"/>
                <a:stretch>
                  <a:fillRect l="-6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771318" y="1115423"/>
            <a:ext cx="2119953" cy="19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0348" y="200750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48" y="2007509"/>
                <a:ext cx="369416" cy="278682"/>
              </a:xfrm>
              <a:prstGeom prst="rect">
                <a:avLst/>
              </a:prstGeom>
              <a:blipFill>
                <a:blip r:embed="rId5"/>
                <a:stretch>
                  <a:fillRect r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6859932" y="1132129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9932" y="1132129"/>
                <a:ext cx="75272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/>
              <p:nvPr/>
            </p:nvSpPr>
            <p:spPr bwMode="auto">
              <a:xfrm>
                <a:off x="566729" y="2704179"/>
                <a:ext cx="5733463" cy="408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若取極值的1/3左右位置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729" y="2704179"/>
                <a:ext cx="5733463" cy="408253"/>
              </a:xfrm>
              <a:prstGeom prst="rect">
                <a:avLst/>
              </a:prstGeom>
              <a:blipFill>
                <a:blip r:embed="rId7"/>
                <a:stretch>
                  <a:fillRect l="-885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/>
              <p:nvPr/>
            </p:nvSpPr>
            <p:spPr bwMode="auto">
              <a:xfrm>
                <a:off x="575759" y="3194535"/>
                <a:ext cx="83245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與動量成正比，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所疊加出的狀態，在測量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動量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的機率應該最大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3194535"/>
                <a:ext cx="8324543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3680C8-7CB8-4E68-ED5E-D45F7C54F915}"/>
                  </a:ext>
                </a:extLst>
              </p:cNvPr>
              <p:cNvSpPr txBox="1"/>
              <p:nvPr/>
            </p:nvSpPr>
            <p:spPr bwMode="auto">
              <a:xfrm>
                <a:off x="503751" y="553370"/>
                <a:ext cx="77486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波包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是最有用的疊加態了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它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</a:t>
                </a:r>
                <a:r>
                  <a:rPr lang="zh-TW" altLang="en-US" dirty="0"/>
                  <a:t>疊加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稍微不同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3680C8-7CB8-4E68-ED5E-D45F7C54F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751" y="553370"/>
                <a:ext cx="7748690" cy="369332"/>
              </a:xfrm>
              <a:prstGeom prst="rect">
                <a:avLst/>
              </a:prstGeom>
              <a:blipFill>
                <a:blip r:embed="rId9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/>
              <p:nvPr/>
            </p:nvSpPr>
            <p:spPr bwMode="auto">
              <a:xfrm>
                <a:off x="517492" y="963753"/>
                <a:ext cx="47025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考慮一高斯分佈Gaussian form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2515F8-AB23-BC0B-9059-BBB6D9B6F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492" y="963753"/>
                <a:ext cx="4702579" cy="369332"/>
              </a:xfrm>
              <a:prstGeom prst="rect">
                <a:avLst/>
              </a:prstGeom>
              <a:blipFill>
                <a:blip r:embed="rId10"/>
                <a:stretch>
                  <a:fillRect l="-10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FE60D3-A821-BD97-2A20-7A8D089AB802}"/>
                  </a:ext>
                </a:extLst>
              </p:cNvPr>
              <p:cNvSpPr txBox="1"/>
              <p:nvPr/>
            </p:nvSpPr>
            <p:spPr bwMode="auto">
              <a:xfrm>
                <a:off x="575759" y="3608640"/>
                <a:ext cx="6284173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合理的猜想：測量結果會有不準度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=ℏ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~ℏ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FE60D3-A821-BD97-2A20-7A8D089AB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3608640"/>
                <a:ext cx="6284173" cy="396327"/>
              </a:xfrm>
              <a:prstGeom prst="rect">
                <a:avLst/>
              </a:prstGeom>
              <a:blipFill>
                <a:blip r:embed="rId11"/>
                <a:stretch>
                  <a:fillRect l="-808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BB0DF9E-F390-253C-23AE-107475A2CD0A}"/>
                  </a:ext>
                </a:extLst>
              </p:cNvPr>
              <p:cNvSpPr txBox="1"/>
              <p:nvPr/>
            </p:nvSpPr>
            <p:spPr bwMode="auto">
              <a:xfrm>
                <a:off x="575759" y="5001020"/>
                <a:ext cx="363041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BB0DF9E-F390-253C-23AE-107475A2C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5001020"/>
                <a:ext cx="3630417" cy="901914"/>
              </a:xfrm>
              <a:prstGeom prst="rect">
                <a:avLst/>
              </a:prstGeom>
              <a:blipFill>
                <a:blip r:embed="rId1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7DB69F-A570-799B-10D6-423A0D540E62}"/>
                  </a:ext>
                </a:extLst>
              </p:cNvPr>
              <p:cNvSpPr txBox="1"/>
              <p:nvPr/>
            </p:nvSpPr>
            <p:spPr bwMode="auto">
              <a:xfrm>
                <a:off x="566728" y="4535169"/>
                <a:ext cx="3744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時瞬間波函數：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sz="180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7DB69F-A570-799B-10D6-423A0D540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728" y="4535169"/>
                <a:ext cx="3744416" cy="369332"/>
              </a:xfrm>
              <a:prstGeom prst="rect">
                <a:avLst/>
              </a:prstGeom>
              <a:blipFill>
                <a:blip r:embed="rId13"/>
                <a:stretch>
                  <a:fillRect l="-1351" t="-6667" r="-33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2C7774-C670-A71A-61B3-1726A4E09073}"/>
                  </a:ext>
                </a:extLst>
              </p:cNvPr>
              <p:cNvSpPr txBox="1"/>
              <p:nvPr/>
            </p:nvSpPr>
            <p:spPr bwMode="auto">
              <a:xfrm>
                <a:off x="4139952" y="4535169"/>
                <a:ext cx="49171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暫時忽略常數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最後再用歸一化條件來訂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2C7774-C670-A71A-61B3-1726A4E0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4535169"/>
                <a:ext cx="4917194" cy="369332"/>
              </a:xfrm>
              <a:prstGeom prst="rect">
                <a:avLst/>
              </a:prstGeom>
              <a:blipFill>
                <a:blip r:embed="rId14"/>
                <a:stretch>
                  <a:fillRect l="-7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37D000-429D-6FB3-A060-E5D3494B3E74}"/>
                  </a:ext>
                </a:extLst>
              </p:cNvPr>
              <p:cNvSpPr txBox="1"/>
              <p:nvPr/>
            </p:nvSpPr>
            <p:spPr bwMode="auto">
              <a:xfrm>
                <a:off x="575759" y="5999453"/>
                <a:ext cx="41404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37D000-429D-6FB3-A060-E5D3494B3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759" y="5999453"/>
                <a:ext cx="4140460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3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/>
              <p:nvPr/>
            </p:nvSpPr>
            <p:spPr bwMode="auto">
              <a:xfrm>
                <a:off x="158740" y="1684138"/>
                <a:ext cx="8589724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altLang="zh-CN" sz="2400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40" y="1684138"/>
                <a:ext cx="8589724" cy="1171731"/>
              </a:xfrm>
              <a:prstGeom prst="rect">
                <a:avLst/>
              </a:prstGeom>
              <a:blipFill>
                <a:blip r:embed="rId2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/>
              <p:nvPr/>
            </p:nvSpPr>
            <p:spPr bwMode="auto">
              <a:xfrm>
                <a:off x="2411760" y="1199534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1199534"/>
                <a:ext cx="131882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/>
              <p:nvPr/>
            </p:nvSpPr>
            <p:spPr bwMode="auto">
              <a:xfrm>
                <a:off x="1670500" y="2868069"/>
                <a:ext cx="3597652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2868069"/>
                <a:ext cx="3597652" cy="1171731"/>
              </a:xfrm>
              <a:prstGeom prst="rect">
                <a:avLst/>
              </a:prstGeom>
              <a:blipFill>
                <a:blip r:embed="rId4"/>
                <a:stretch>
                  <a:fillRect l="-1056" t="-114894" b="-173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/>
              <p:nvPr/>
            </p:nvSpPr>
            <p:spPr bwMode="auto">
              <a:xfrm>
                <a:off x="7398557" y="4359937"/>
                <a:ext cx="140019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′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557" y="4359937"/>
                <a:ext cx="1400192" cy="566694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/>
              <p:nvPr/>
            </p:nvSpPr>
            <p:spPr bwMode="auto">
              <a:xfrm>
                <a:off x="1671929" y="5266963"/>
                <a:ext cx="3856825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929" y="5266963"/>
                <a:ext cx="3856825" cy="1171731"/>
              </a:xfrm>
              <a:prstGeom prst="rect">
                <a:avLst/>
              </a:prstGeom>
              <a:blipFill>
                <a:blip r:embed="rId6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/>
              <p:nvPr/>
            </p:nvSpPr>
            <p:spPr bwMode="auto">
              <a:xfrm>
                <a:off x="1670500" y="4080654"/>
                <a:ext cx="5249707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−2</m:t>
                                  </m:r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altLang="zh-CN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den>
                                  </m:f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4080654"/>
                <a:ext cx="5249707" cy="1171731"/>
              </a:xfrm>
              <a:prstGeom prst="rect">
                <a:avLst/>
              </a:prstGeom>
              <a:blipFill>
                <a:blip r:embed="rId7"/>
                <a:stretch>
                  <a:fillRect l="-725" t="-117204" b="-1752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5582708" y="5276785"/>
                <a:ext cx="2515945" cy="11835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2708" y="5276785"/>
                <a:ext cx="2515945" cy="11835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6358359" y="55697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5417" y="78832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417" y="788320"/>
                <a:ext cx="369416" cy="278682"/>
              </a:xfrm>
              <a:prstGeom prst="rect">
                <a:avLst/>
              </a:prstGeom>
              <a:blipFill>
                <a:blip r:embed="rId10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6358359" y="71748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8359" y="71748"/>
                <a:ext cx="75272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18ACBDF8-D3D4-F392-783A-A8C1FB1E8BEF}"/>
              </a:ext>
            </a:extLst>
          </p:cNvPr>
          <p:cNvSpPr/>
          <p:nvPr/>
        </p:nvSpPr>
        <p:spPr>
          <a:xfrm>
            <a:off x="7307385" y="2038876"/>
            <a:ext cx="576064" cy="307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04FBB-418F-D6E2-2F6F-52BA2ED44845}"/>
              </a:ext>
            </a:extLst>
          </p:cNvPr>
          <p:cNvSpPr txBox="1"/>
          <p:nvPr/>
        </p:nvSpPr>
        <p:spPr bwMode="auto">
          <a:xfrm>
            <a:off x="611560" y="1205049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首先變換變數：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28A60-EA2A-B5AB-39BD-736AFBC77F56}"/>
              </a:ext>
            </a:extLst>
          </p:cNvPr>
          <p:cNvSpPr txBox="1"/>
          <p:nvPr/>
        </p:nvSpPr>
        <p:spPr bwMode="auto">
          <a:xfrm>
            <a:off x="5436096" y="3283595"/>
            <a:ext cx="2535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接下來湊成平方。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/>
              <p:nvPr/>
            </p:nvSpPr>
            <p:spPr bwMode="auto">
              <a:xfrm>
                <a:off x="3923928" y="6460314"/>
                <a:ext cx="4608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積分已經與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無關了!就是一個常數。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FEC19F-2294-F812-9153-BB1260C4C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6460314"/>
                <a:ext cx="4608512" cy="369332"/>
              </a:xfrm>
              <a:prstGeom prst="rect">
                <a:avLst/>
              </a:prstGeom>
              <a:blipFill>
                <a:blip r:embed="rId13"/>
                <a:stretch>
                  <a:fillRect l="-13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028371-64CE-55C3-A6D3-CBA5B8C2FAB5}"/>
                  </a:ext>
                </a:extLst>
              </p:cNvPr>
              <p:cNvSpPr txBox="1"/>
              <p:nvPr/>
            </p:nvSpPr>
            <p:spPr bwMode="auto">
              <a:xfrm>
                <a:off x="3901471" y="1206898"/>
                <a:ext cx="2286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0028371-64CE-55C3-A6D3-CBA5B8C2F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1471" y="1206898"/>
                <a:ext cx="2286000" cy="369332"/>
              </a:xfrm>
              <a:prstGeom prst="rect">
                <a:avLst/>
              </a:prstGeom>
              <a:blipFill>
                <a:blip r:embed="rId16"/>
                <a:stretch>
                  <a:fillRect l="-221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96E46DE-4E9A-C77F-082B-4FB0B0ADA1E4}"/>
                  </a:ext>
                </a:extLst>
              </p:cNvPr>
              <p:cNvSpPr txBox="1"/>
              <p:nvPr/>
            </p:nvSpPr>
            <p:spPr bwMode="auto">
              <a:xfrm>
                <a:off x="268099" y="1696338"/>
                <a:ext cx="4776372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altLang="zh-CN" sz="2400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B96E46DE-4E9A-C77F-082B-4FB0B0ADA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099" y="1696338"/>
                <a:ext cx="4776372" cy="1171731"/>
              </a:xfrm>
              <a:prstGeom prst="rect">
                <a:avLst/>
              </a:prstGeom>
              <a:blipFill>
                <a:blip r:embed="rId17"/>
                <a:stretch>
                  <a:fillRect t="-117204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ABE934-EE33-6262-6BD7-982266D61342}"/>
                  </a:ext>
                </a:extLst>
              </p:cNvPr>
              <p:cNvSpPr txBox="1"/>
              <p:nvPr/>
            </p:nvSpPr>
            <p:spPr bwMode="auto">
              <a:xfrm>
                <a:off x="7398557" y="2868069"/>
                <a:ext cx="14001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ABE934-EE33-6262-6BD7-982266D61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557" y="2868069"/>
                <a:ext cx="1400192" cy="369332"/>
              </a:xfrm>
              <a:prstGeom prst="rect">
                <a:avLst/>
              </a:prstGeom>
              <a:blipFill>
                <a:blip r:embed="rId18"/>
                <a:stretch>
                  <a:fillRect l="-360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71D4CC-2304-9043-143D-37B829C3A429}"/>
                  </a:ext>
                </a:extLst>
              </p:cNvPr>
              <p:cNvSpPr txBox="1"/>
              <p:nvPr/>
            </p:nvSpPr>
            <p:spPr bwMode="auto">
              <a:xfrm>
                <a:off x="3600341" y="206861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71D4CC-2304-9043-143D-37B829C3A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341" y="206861"/>
                <a:ext cx="2077235" cy="809581"/>
              </a:xfrm>
              <a:prstGeom prst="rect">
                <a:avLst/>
              </a:prstGeom>
              <a:blipFill>
                <a:blip r:embed="rId19"/>
                <a:stretch>
                  <a:fillRect l="-40244" t="-129231" b="-19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5867AD2-1ACF-674A-ED85-010857177D00}"/>
              </a:ext>
            </a:extLst>
          </p:cNvPr>
          <p:cNvSpPr txBox="1"/>
          <p:nvPr/>
        </p:nvSpPr>
        <p:spPr bwMode="auto">
          <a:xfrm>
            <a:off x="611560" y="289758"/>
            <a:ext cx="3189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已知高斯函數的無限積分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10085-0EB6-34F0-3081-F66F2EF8861B}"/>
              </a:ext>
            </a:extLst>
          </p:cNvPr>
          <p:cNvSpPr txBox="1"/>
          <p:nvPr/>
        </p:nvSpPr>
        <p:spPr bwMode="auto">
          <a:xfrm>
            <a:off x="611560" y="657649"/>
            <a:ext cx="2988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因此要將指數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湊成平方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" grpId="0"/>
      <p:bldP spid="4" grpId="0"/>
      <p:bldP spid="6" grpId="0"/>
      <p:bldP spid="20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/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63270" y="760932"/>
                <a:ext cx="1392817" cy="809581"/>
              </a:xfrm>
              <a:prstGeom prst="rect">
                <a:avLst/>
              </a:prstGeom>
              <a:blipFill>
                <a:blip r:embed="rId2"/>
                <a:stretch>
                  <a:fillRect l="-62162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/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𝑑𝑥𝑑𝑦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blipFill>
                <a:blip r:embed="rId3"/>
                <a:stretch>
                  <a:fillRect l="-15227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/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blipFill>
                <a:blip r:embed="rId4"/>
                <a:stretch>
                  <a:fillRect l="-8801" t="-120896" b="-1880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/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blipFill>
                <a:blip r:embed="rId5"/>
                <a:stretch>
                  <a:fillRect l="-40000" t="-127692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0ABAC91-AF8C-A393-DB08-131D29D37B73}"/>
              </a:ext>
            </a:extLst>
          </p:cNvPr>
          <p:cNvSpPr txBox="1"/>
          <p:nvPr/>
        </p:nvSpPr>
        <p:spPr bwMode="auto">
          <a:xfrm>
            <a:off x="1691680" y="1035243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前一頁的常數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13F7-C276-211C-4B65-7362B46EA6E1}"/>
              </a:ext>
            </a:extLst>
          </p:cNvPr>
          <p:cNvSpPr txBox="1"/>
          <p:nvPr/>
        </p:nvSpPr>
        <p:spPr bwMode="auto">
          <a:xfrm>
            <a:off x="1700523" y="170765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先平方：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2B03B-43B4-B936-32B6-8ED2E580C611}"/>
              </a:ext>
            </a:extLst>
          </p:cNvPr>
          <p:cNvSpPr txBox="1"/>
          <p:nvPr/>
        </p:nvSpPr>
        <p:spPr bwMode="auto">
          <a:xfrm>
            <a:off x="1700523" y="306121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換極座標：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B041F-D040-D67E-EA23-A835938E0C62}"/>
              </a:ext>
            </a:extLst>
          </p:cNvPr>
          <p:cNvSpPr txBox="1"/>
          <p:nvPr/>
        </p:nvSpPr>
        <p:spPr bwMode="auto">
          <a:xfrm>
            <a:off x="1700523" y="4544557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開根號：</a:t>
            </a:r>
          </a:p>
        </p:txBody>
      </p:sp>
    </p:spTree>
    <p:extLst>
      <p:ext uri="{BB962C8B-B14F-4D97-AF65-F5344CB8AC3E}">
        <p14:creationId xmlns:p14="http://schemas.microsoft.com/office/powerpoint/2010/main" val="2884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74FE0-B765-9B04-A3A7-5637B814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201"/>
          <a:stretch/>
        </p:blipFill>
        <p:spPr>
          <a:xfrm>
            <a:off x="5516487" y="2508947"/>
            <a:ext cx="3181817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33740" y="1297929"/>
                <a:ext cx="3160930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740" y="1297929"/>
                <a:ext cx="3160930" cy="100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/>
              <p:nvPr/>
            </p:nvSpPr>
            <p:spPr bwMode="auto">
              <a:xfrm>
                <a:off x="402269" y="4067550"/>
                <a:ext cx="8424936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在時間為零，波函數是一類似自由電子波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的振盪函數，乘上一高斯函數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016445-AC52-B4BB-D108-C158DBB11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269" y="4067550"/>
                <a:ext cx="8424936" cy="378245"/>
              </a:xfrm>
              <a:prstGeom prst="rect">
                <a:avLst/>
              </a:prstGeom>
              <a:blipFill>
                <a:blip r:embed="rId4"/>
                <a:stretch>
                  <a:fillRect l="-602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C0C4-12A0-09E1-94BC-DA8D61F9560C}"/>
                  </a:ext>
                </a:extLst>
              </p:cNvPr>
              <p:cNvSpPr txBox="1"/>
              <p:nvPr/>
            </p:nvSpPr>
            <p:spPr bwMode="auto">
              <a:xfrm>
                <a:off x="402268" y="4481168"/>
                <a:ext cx="7074077" cy="523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高斯函數</a:t>
                </a:r>
                <a:r>
                  <a:rPr lang="en-US" altLang="zh-CN" sz="1800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𝛼</m:t>
                            </m:r>
                          </m:den>
                        </m:f>
                      </m:sup>
                    </m:sSup>
                    <m:r>
                      <a:rPr lang="en-US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決定了振盪的振幅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，也就是波強度：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C0C4-12A0-09E1-94BC-DA8D61F9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268" y="4481168"/>
                <a:ext cx="7074077" cy="523157"/>
              </a:xfrm>
              <a:prstGeom prst="rect">
                <a:avLst/>
              </a:prstGeom>
              <a:blipFill>
                <a:blip r:embed="rId5"/>
                <a:stretch>
                  <a:fillRect l="-717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/>
              <p:nvPr/>
            </p:nvSpPr>
            <p:spPr bwMode="auto">
              <a:xfrm>
                <a:off x="391789" y="5131230"/>
                <a:ext cx="84249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因此振幅集中於以原點為中心，寬度由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決定的packet內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稱為波包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Packet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789" y="5131230"/>
                <a:ext cx="8424936" cy="369332"/>
              </a:xfrm>
              <a:prstGeom prst="rect">
                <a:avLst/>
              </a:prstGeom>
              <a:blipFill>
                <a:blip r:embed="rId6"/>
                <a:stretch>
                  <a:fillRect l="-6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362CA80-1E0A-010D-9183-5EE716E8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510"/>
          <a:stretch/>
        </p:blipFill>
        <p:spPr>
          <a:xfrm>
            <a:off x="5516488" y="1137912"/>
            <a:ext cx="3181817" cy="1251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/>
              <p:nvPr/>
            </p:nvSpPr>
            <p:spPr bwMode="auto">
              <a:xfrm>
                <a:off x="630540" y="2508947"/>
                <a:ext cx="4596265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𝐶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func>
                            <m:func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func>
                            <m:func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2646A8C8-5ADB-9AC4-293C-1F5A08AC4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540" y="2508947"/>
                <a:ext cx="4596265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0115" y="2921036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F5267D6-C2BD-D268-7A1E-FB692D4F2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0115" y="2921036"/>
                <a:ext cx="369416" cy="278682"/>
              </a:xfrm>
              <a:prstGeom prst="rect">
                <a:avLst/>
              </a:prstGeom>
              <a:blipFill>
                <a:blip r:embed="rId8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5714" y="361626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327BE8BE-530D-1E2B-FDF2-12ABFE057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5714" y="3616269"/>
                <a:ext cx="369416" cy="2786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2431" y="3616269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0">
                <a:extLst>
                  <a:ext uri="{FF2B5EF4-FFF2-40B4-BE49-F238E27FC236}">
                    <a16:creationId xmlns:a16="http://schemas.microsoft.com/office/drawing/2014/main" id="{8659BC93-DE38-4BF2-44CC-5445CAA0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2431" y="3616269"/>
                <a:ext cx="369416" cy="278682"/>
              </a:xfrm>
              <a:prstGeom prst="rect">
                <a:avLst/>
              </a:prstGeom>
              <a:blipFill>
                <a:blip r:embed="rId10"/>
                <a:stretch>
                  <a:fillRect r="-1379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7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6"/>
          <a:stretch>
            <a:fillRect/>
          </a:stretch>
        </p:blipFill>
        <p:spPr bwMode="auto">
          <a:xfrm>
            <a:off x="1129107" y="2276872"/>
            <a:ext cx="3234708" cy="41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 b="3889"/>
          <a:stretch>
            <a:fillRect/>
          </a:stretch>
        </p:blipFill>
        <p:spPr bwMode="auto">
          <a:xfrm>
            <a:off x="4860032" y="2276870"/>
            <a:ext cx="3226843" cy="41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129106" y="6378658"/>
                <a:ext cx="7184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範圍越寬，製造出的波包的空間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範圍就可以越窄！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9106" y="6378658"/>
                <a:ext cx="7184014" cy="369332"/>
              </a:xfrm>
              <a:prstGeom prst="rect">
                <a:avLst/>
              </a:prstGeom>
              <a:blipFill>
                <a:blip r:embed="rId3"/>
                <a:stretch>
                  <a:fillRect l="-7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/>
              <p:nvPr/>
            </p:nvSpPr>
            <p:spPr bwMode="auto">
              <a:xfrm>
                <a:off x="1093194" y="657958"/>
                <a:ext cx="1904752" cy="5342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194" y="657958"/>
                <a:ext cx="1904752" cy="534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/>
              <p:nvPr/>
            </p:nvSpPr>
            <p:spPr bwMode="auto">
              <a:xfrm>
                <a:off x="3002949" y="756185"/>
                <a:ext cx="4085907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寬度大約是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949" y="756185"/>
                <a:ext cx="4085907" cy="396327"/>
              </a:xfrm>
              <a:prstGeom prst="rect">
                <a:avLst/>
              </a:prstGeom>
              <a:blipFill>
                <a:blip r:embed="rId5"/>
                <a:stretch>
                  <a:fillRect l="-1238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/>
              <p:nvPr/>
            </p:nvSpPr>
            <p:spPr bwMode="auto">
              <a:xfrm>
                <a:off x="1113352" y="1269766"/>
                <a:ext cx="1744131" cy="533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3352" y="1269766"/>
                <a:ext cx="1744131" cy="533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/>
              <p:nvPr/>
            </p:nvSpPr>
            <p:spPr bwMode="auto">
              <a:xfrm>
                <a:off x="2857483" y="1301580"/>
                <a:ext cx="4205252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波函數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振幅寬度大約是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483" y="1301580"/>
                <a:ext cx="4205252" cy="396327"/>
              </a:xfrm>
              <a:prstGeom prst="rect">
                <a:avLst/>
              </a:prstGeom>
              <a:blipFill>
                <a:blip r:embed="rId7"/>
                <a:stretch>
                  <a:fillRect l="-1506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2C7BF0-3BFB-43B6-4B01-6A68BE00B353}"/>
                  </a:ext>
                </a:extLst>
              </p:cNvPr>
              <p:cNvSpPr txBox="1"/>
              <p:nvPr/>
            </p:nvSpPr>
            <p:spPr bwMode="auto">
              <a:xfrm>
                <a:off x="1073896" y="294676"/>
                <a:ext cx="72392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都是高斯分佈。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2C7BF0-3BFB-43B6-4B01-6A68BE00B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896" y="294676"/>
                <a:ext cx="7239224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3C77F2C5-2470-8FFD-B515-18C4F26C9F64}"/>
                  </a:ext>
                </a:extLst>
              </p:cNvPr>
              <p:cNvSpPr txBox="1"/>
              <p:nvPr/>
            </p:nvSpPr>
            <p:spPr bwMode="auto">
              <a:xfrm>
                <a:off x="3870469" y="1853428"/>
                <a:ext cx="137980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3C77F2C5-2470-8FFD-B515-18C4F26C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0469" y="1853428"/>
                <a:ext cx="13798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7E24C3-6C70-B5ED-8400-440CC60C0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288" t="48201" r="4029"/>
          <a:stretch/>
        </p:blipFill>
        <p:spPr>
          <a:xfrm>
            <a:off x="6660232" y="718118"/>
            <a:ext cx="2376264" cy="139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96E69C2-6279-0F6D-984E-9C7A69BC11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86501" y="1130207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196E69C2-6279-0F6D-984E-9C7A69BC1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6501" y="1130207"/>
                <a:ext cx="369416" cy="278682"/>
              </a:xfrm>
              <a:prstGeom prst="rect">
                <a:avLst/>
              </a:prstGeom>
              <a:blipFill>
                <a:blip r:embed="rId11"/>
                <a:stretch>
                  <a:fillRect r="-666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2FE3ADE-07E2-A477-3A6D-36F8045FF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52100" y="182544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32FE3ADE-07E2-A477-3A6D-36F8045FF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2100" y="1825440"/>
                <a:ext cx="369416" cy="2786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8C4AFD54-5575-21A0-9949-3FE97D2DC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8817" y="1825440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8C4AFD54-5575-21A0-9949-3FE97D2DC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8817" y="1825440"/>
                <a:ext cx="369416" cy="278682"/>
              </a:xfrm>
              <a:prstGeom prst="rect">
                <a:avLst/>
              </a:prstGeom>
              <a:blipFill>
                <a:blip r:embed="rId13"/>
                <a:stretch>
                  <a:fillRect r="-13333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2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653930" y="3437441"/>
                <a:ext cx="3865354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30" y="3437441"/>
                <a:ext cx="3865354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/>
              <p:nvPr/>
            </p:nvSpPr>
            <p:spPr bwMode="auto">
              <a:xfrm>
                <a:off x="647564" y="1988840"/>
                <a:ext cx="41404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互為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64" y="1988840"/>
                <a:ext cx="4140460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653929" y="4830139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/>
                  <a:t>是疊加</a:t>
                </a:r>
                <a:r>
                  <a:rPr lang="en-US" dirty="0"/>
                  <a:t>波函數</a:t>
                </a:r>
                <a:r>
                  <a:rPr lang="en-GB" dirty="0"/>
                  <a:t>時，</a:t>
                </a:r>
                <a:r>
                  <a:rPr lang="en-US" dirty="0"/>
                  <a:t>動量為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/>
                  <a:t>的狀態的配重</a:t>
                </a:r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29" y="4830139"/>
                <a:ext cx="7340694" cy="369332"/>
              </a:xfrm>
              <a:prstGeom prst="rect">
                <a:avLst/>
              </a:prstGeom>
              <a:blipFill>
                <a:blip r:embed="rId4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/>
              <p:nvPr/>
            </p:nvSpPr>
            <p:spPr bwMode="auto">
              <a:xfrm>
                <a:off x="6526729" y="2856487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8">
                <a:extLst>
                  <a:ext uri="{FF2B5EF4-FFF2-40B4-BE49-F238E27FC236}">
                    <a16:creationId xmlns:a16="http://schemas.microsoft.com/office/drawing/2014/main" id="{95EC242B-BB6C-3660-16CE-6105E1F72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6729" y="2856487"/>
                <a:ext cx="950838" cy="369332"/>
              </a:xfrm>
              <a:prstGeom prst="rect">
                <a:avLst/>
              </a:prstGeom>
              <a:blipFill>
                <a:blip r:embed="rId5"/>
                <a:stretch>
                  <a:fillRect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/>
              <p:nvPr/>
            </p:nvSpPr>
            <p:spPr bwMode="auto">
              <a:xfrm>
                <a:off x="653929" y="4411557"/>
                <a:ext cx="8138458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US" dirty="0"/>
                  <a:t>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時，有確定動量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 err="1"/>
                  <a:t>的狀態的瞬間波函數，</a:t>
                </a:r>
                <a:r>
                  <a:rPr lang="en-US" dirty="0" err="1">
                    <a:solidFill>
                      <a:schemeClr val="tx1"/>
                    </a:solidFill>
                  </a:rPr>
                  <a:t>測量動量永遠得到</a:t>
                </a:r>
                <a:r>
                  <a:rPr lang="en-GB" dirty="0" err="1">
                    <a:solidFill>
                      <a:schemeClr val="tx1"/>
                    </a:solidFill>
                  </a:rPr>
                  <a:t>值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9A346-7230-D488-2E85-6E7569079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29" y="4411557"/>
                <a:ext cx="8138458" cy="379656"/>
              </a:xfrm>
              <a:prstGeom prst="rect">
                <a:avLst/>
              </a:prstGeom>
              <a:blipFill>
                <a:blip r:embed="rId6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/>
              <p:nvPr/>
            </p:nvSpPr>
            <p:spPr bwMode="auto">
              <a:xfrm>
                <a:off x="653929" y="2863339"/>
                <a:ext cx="62451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我們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把對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的積分換成對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𝑝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的積分！因為兩者成正比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8CE300-4241-3020-6A83-59C86D9F2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29" y="2863339"/>
                <a:ext cx="6245162" cy="369332"/>
              </a:xfrm>
              <a:prstGeom prst="rect">
                <a:avLst/>
              </a:prstGeom>
              <a:blipFill>
                <a:blip r:embed="rId7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491EC1C-28CF-AD75-3AF6-5AEC57C2F4D7}"/>
                  </a:ext>
                </a:extLst>
              </p:cNvPr>
              <p:cNvSpPr txBox="1"/>
              <p:nvPr/>
            </p:nvSpPr>
            <p:spPr bwMode="auto">
              <a:xfrm>
                <a:off x="6192180" y="3526980"/>
                <a:ext cx="1960985" cy="7296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6">
                <a:extLst>
                  <a:ext uri="{FF2B5EF4-FFF2-40B4-BE49-F238E27FC236}">
                    <a16:creationId xmlns:a16="http://schemas.microsoft.com/office/drawing/2014/main" id="{0491EC1C-28CF-AD75-3AF6-5AEC57C2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2180" y="3526980"/>
                <a:ext cx="1960985" cy="7296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678FE513-652D-B557-DFB1-061C0D39AB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980" y="5371528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猜測：動量測量結果為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的機率，也可以寫成：</a:t>
                </a:r>
              </a:p>
            </p:txBody>
          </p:sp>
        </mc:Choice>
        <mc:Fallback xmlns="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678FE513-652D-B557-DFB1-061C0D39A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80" y="5371528"/>
                <a:ext cx="6807601" cy="369332"/>
              </a:xfrm>
              <a:prstGeom prst="rect">
                <a:avLst/>
              </a:prstGeom>
              <a:blipFill>
                <a:blip r:embed="rId9"/>
                <a:stretch>
                  <a:fillRect l="-746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8EB6907-86B5-B721-F535-D0BFC69CDED8}"/>
                  </a:ext>
                </a:extLst>
              </p:cNvPr>
              <p:cNvSpPr txBox="1"/>
              <p:nvPr/>
            </p:nvSpPr>
            <p:spPr bwMode="auto">
              <a:xfrm>
                <a:off x="5436096" y="5354873"/>
                <a:ext cx="95812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8EB6907-86B5-B721-F535-D0BFC69CD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5354873"/>
                <a:ext cx="95812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58E2FF-3B31-504F-D43F-4D4366A107A4}"/>
                  </a:ext>
                </a:extLst>
              </p:cNvPr>
              <p:cNvSpPr txBox="1"/>
              <p:nvPr/>
            </p:nvSpPr>
            <p:spPr bwMode="auto">
              <a:xfrm>
                <a:off x="647564" y="24143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還有另一個物理意義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58E2FF-3B31-504F-D43F-4D4366A1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64" y="2414364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CCEAF729-5C38-186D-EDFC-B4540F445E03}"/>
                  </a:ext>
                </a:extLst>
              </p:cNvPr>
              <p:cNvSpPr txBox="1"/>
              <p:nvPr/>
            </p:nvSpPr>
            <p:spPr bwMode="auto">
              <a:xfrm>
                <a:off x="689934" y="565268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CCEAF729-5C38-186D-EDFC-B4540F445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934" y="565268"/>
                <a:ext cx="3079305" cy="901914"/>
              </a:xfrm>
              <a:prstGeom prst="rect">
                <a:avLst/>
              </a:prstGeom>
              <a:blipFill>
                <a:blip r:embed="rId1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DBC09B-D09B-6AD8-E69E-9E76EC2C277F}"/>
                  </a:ext>
                </a:extLst>
              </p:cNvPr>
              <p:cNvSpPr txBox="1"/>
              <p:nvPr/>
            </p:nvSpPr>
            <p:spPr bwMode="auto">
              <a:xfrm>
                <a:off x="653929" y="1563316"/>
                <a:ext cx="7848872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疊加出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時的配重係數。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DBC09B-D09B-6AD8-E69E-9E76EC2C2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29" y="1563316"/>
                <a:ext cx="7848872" cy="378245"/>
              </a:xfrm>
              <a:prstGeom prst="rect">
                <a:avLst/>
              </a:prstGeom>
              <a:blipFill>
                <a:blip r:embed="rId14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9AAB1A-D672-8458-037C-3778D2620D8B}"/>
                  </a:ext>
                </a:extLst>
              </p:cNvPr>
              <p:cNvSpPr txBox="1"/>
              <p:nvPr/>
            </p:nvSpPr>
            <p:spPr bwMode="auto">
              <a:xfrm>
                <a:off x="653929" y="6260684"/>
                <a:ext cx="78425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這一點神似一般的波函數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 err="1"/>
                  <a:t>就可以</a:t>
                </a:r>
                <a:r>
                  <a:rPr lang="en-TW"/>
                  <a:t>稱為</a:t>
                </a:r>
                <a:r>
                  <a:rPr lang="en-TW">
                    <a:solidFill>
                      <a:srgbClr val="FF0000"/>
                    </a:solidFill>
                  </a:rPr>
                  <a:t>動量空間的波函數</a:t>
                </a:r>
                <a:r>
                  <a:rPr lang="en-GB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9AAB1A-D672-8458-037C-3778D2620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929" y="6260684"/>
                <a:ext cx="7842507" cy="369332"/>
              </a:xfrm>
              <a:prstGeom prst="rect">
                <a:avLst/>
              </a:prstGeom>
              <a:blipFill>
                <a:blip r:embed="rId15"/>
                <a:stretch>
                  <a:fillRect l="-646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1AB0CB-24C9-AE20-92B4-25DE1BF56B49}"/>
                  </a:ext>
                </a:extLst>
              </p:cNvPr>
              <p:cNvSpPr txBox="1"/>
              <p:nvPr/>
            </p:nvSpPr>
            <p:spPr bwMode="auto">
              <a:xfrm>
                <a:off x="662980" y="5813062"/>
                <a:ext cx="69421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如同測得電子位置為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的機率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，是當地波函數絕對值平方！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1AB0CB-24C9-AE20-92B4-25DE1BF56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980" y="5813062"/>
                <a:ext cx="6942192" cy="369332"/>
              </a:xfrm>
              <a:prstGeom prst="rect">
                <a:avLst/>
              </a:prstGeom>
              <a:blipFill>
                <a:blip r:embed="rId16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9" grpId="0" animBg="1"/>
      <p:bldP spid="7" grpId="0"/>
      <p:bldP spid="20" grpId="0"/>
      <p:bldP spid="21" grpId="0" animBg="1"/>
      <p:bldP spid="2" grpId="0"/>
      <p:bldP spid="4" grpId="0" animBg="1"/>
      <p:bldP spid="17" grpId="0"/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71600" y="529740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29740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10217" y="1875581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3105" y="3158413"/>
            <a:ext cx="178515" cy="13809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010218" y="949971"/>
                <a:ext cx="461207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18" y="949971"/>
                <a:ext cx="461207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71600" y="1412776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412776"/>
                <a:ext cx="6987282" cy="369332"/>
              </a:xfrm>
              <a:prstGeom prst="rect">
                <a:avLst/>
              </a:prstGeom>
              <a:blipFill>
                <a:blip r:embed="rId5"/>
                <a:stretch>
                  <a:fillRect l="-72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626" y="4469263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626" y="4469263"/>
                <a:ext cx="235640" cy="369332"/>
              </a:xfrm>
              <a:prstGeom prst="rect">
                <a:avLst/>
              </a:prstGeom>
              <a:blipFill>
                <a:blip r:embed="rId6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980" y="4479643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980" y="4479643"/>
                <a:ext cx="9633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1599" y="5079200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動量測量結果在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𝑑𝑝</m:t>
                    </m:r>
                  </m:oMath>
                </a14:m>
                <a:r>
                  <a:rPr lang="zh-TW" altLang="en-US" dirty="0"/>
                  <a:t>之間發現的機率，可以寫成：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FA4EAA22-7AE2-55EF-27B3-664C8E27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99" y="5079200"/>
                <a:ext cx="6807601" cy="369332"/>
              </a:xfrm>
              <a:prstGeom prst="rect">
                <a:avLst/>
              </a:prstGeom>
              <a:blipFill>
                <a:blip r:embed="rId8"/>
                <a:stretch>
                  <a:fillRect l="-74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/>
              <p:nvPr/>
            </p:nvSpPr>
            <p:spPr bwMode="auto">
              <a:xfrm>
                <a:off x="1010217" y="5538697"/>
                <a:ext cx="348977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896A5825-EA86-3314-64E9-171A14B6B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217" y="5538697"/>
                <a:ext cx="3489775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341F4C5-3516-441F-2336-811626A1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4575449" y="2312462"/>
            <a:ext cx="297061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0">
            <a:extLst>
              <a:ext uri="{FF2B5EF4-FFF2-40B4-BE49-F238E27FC236}">
                <a16:creationId xmlns:a16="http://schemas.microsoft.com/office/drawing/2014/main" id="{C7D9EB4C-2C6D-1D6F-62A9-AAE1A00D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623" y="3173677"/>
            <a:ext cx="1009473" cy="4149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/>
              <p:nvPr/>
            </p:nvSpPr>
            <p:spPr bwMode="auto">
              <a:xfrm>
                <a:off x="5064658" y="2352414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87FE0882-CD99-9F36-A114-8B14C72B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4658" y="2352414"/>
                <a:ext cx="803810" cy="307777"/>
              </a:xfrm>
              <a:prstGeom prst="rect">
                <a:avLst/>
              </a:prstGeom>
              <a:blipFill>
                <a:blip r:embed="rId11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4097" y="4167474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C916AC24-8755-F378-F448-39C7C4007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64097" y="4167474"/>
                <a:ext cx="209011" cy="338554"/>
              </a:xfrm>
              <a:prstGeom prst="rect">
                <a:avLst/>
              </a:prstGeom>
              <a:blipFill>
                <a:blip r:embed="rId12"/>
                <a:stretch>
                  <a:fillRect r="-29412" b="-370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0">
            <a:extLst>
              <a:ext uri="{FF2B5EF4-FFF2-40B4-BE49-F238E27FC236}">
                <a16:creationId xmlns:a16="http://schemas.microsoft.com/office/drawing/2014/main" id="{9EB9F671-4DE1-40F9-EA94-C4CD6A88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023" y="4187697"/>
            <a:ext cx="76820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74ADA7-2CC8-4196-FDAA-5B74B722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023" y="3204527"/>
            <a:ext cx="101841" cy="93310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C19256-C7F1-37EC-A9C2-4F8ED9881AFD}"/>
                  </a:ext>
                </a:extLst>
              </p:cNvPr>
              <p:cNvSpPr txBox="1"/>
              <p:nvPr/>
            </p:nvSpPr>
            <p:spPr bwMode="auto">
              <a:xfrm>
                <a:off x="5621362" y="4099524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C19256-C7F1-37EC-A9C2-4F8ED9881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1362" y="4099524"/>
                <a:ext cx="963369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5CC247-7BEE-3761-0561-4ABAF10A2842}"/>
                  </a:ext>
                </a:extLst>
              </p:cNvPr>
              <p:cNvSpPr txBox="1"/>
              <p:nvPr/>
            </p:nvSpPr>
            <p:spPr bwMode="auto">
              <a:xfrm>
                <a:off x="5439470" y="4099524"/>
                <a:ext cx="3321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5CC247-7BEE-3761-0561-4ABAF10A2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9470" y="4099524"/>
                <a:ext cx="332142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6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1" name="Text Box 25"/>
          <p:cNvSpPr txBox="1">
            <a:spLocks noChangeArrowheads="1"/>
          </p:cNvSpPr>
          <p:nvPr/>
        </p:nvSpPr>
        <p:spPr bwMode="auto">
          <a:xfrm>
            <a:off x="906602" y="1422765"/>
            <a:ext cx="3481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但這電子波機率密度為一常數：</a:t>
            </a:r>
          </a:p>
        </p:txBody>
      </p:sp>
      <p:sp>
        <p:nvSpPr>
          <p:cNvPr id="31752" name="文字方塊 26"/>
          <p:cNvSpPr txBox="1">
            <a:spLocks noChangeArrowheads="1"/>
          </p:cNvSpPr>
          <p:nvPr/>
        </p:nvSpPr>
        <p:spPr bwMode="auto">
          <a:xfrm>
            <a:off x="914107" y="3126345"/>
            <a:ext cx="64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它不是一個合法的解，</a:t>
            </a:r>
          </a:p>
        </p:txBody>
      </p:sp>
      <p:sp>
        <p:nvSpPr>
          <p:cNvPr id="31753" name="Text Box 25"/>
          <p:cNvSpPr txBox="1">
            <a:spLocks noChangeArrowheads="1"/>
          </p:cNvSpPr>
          <p:nvPr/>
        </p:nvSpPr>
        <p:spPr bwMode="auto">
          <a:xfrm>
            <a:off x="4432966" y="888385"/>
            <a:ext cx="4711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通常會說這是朝單一方向傳播的自由電子波，</a:t>
            </a:r>
          </a:p>
        </p:txBody>
      </p:sp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906602" y="3530333"/>
            <a:ext cx="720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因為沒有任何位置資訊，</a:t>
            </a:r>
            <a:r>
              <a:rPr lang="zh-TW" altLang="en-US" dirty="0"/>
              <a:t>不能</a:t>
            </a:r>
            <a:r>
              <a:rPr lang="zh-TW" altLang="zh-TW" dirty="0"/>
              <a:t>稱它為沿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方向運動</a:t>
            </a:r>
            <a:r>
              <a:rPr lang="zh-TW" altLang="en-US" dirty="0"/>
              <a:t>的電子</a:t>
            </a:r>
            <a:r>
              <a:rPr lang="zh-TW" altLang="zh-TW" dirty="0"/>
              <a:t>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883652" y="3953453"/>
            <a:ext cx="700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方向的動量，</a:t>
            </a:r>
            <a:r>
              <a:rPr lang="zh-TW" altLang="en-US" dirty="0"/>
              <a:t>但</a:t>
            </a:r>
            <a:r>
              <a:rPr lang="zh-TW" altLang="zh-TW" dirty="0"/>
              <a:t>並沒有任何</a:t>
            </a:r>
            <a:r>
              <a:rPr lang="zh-TW" altLang="en-US" dirty="0"/>
              <a:t>實質</a:t>
            </a:r>
            <a:r>
              <a:rPr lang="zh-TW" altLang="zh-TW" dirty="0"/>
              <a:t>東西</a:t>
            </a:r>
            <a:r>
              <a:rPr lang="zh-TW" altLang="en-US" dirty="0"/>
              <a:t>的位置在改變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31758" name="矩形 13"/>
          <p:cNvSpPr>
            <a:spLocks noChangeArrowheads="1"/>
          </p:cNvSpPr>
          <p:nvPr/>
        </p:nvSpPr>
        <p:spPr bwMode="auto">
          <a:xfrm>
            <a:off x="882056" y="4592205"/>
            <a:ext cx="7225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</a:t>
            </a:r>
            <a:r>
              <a:rPr lang="zh-TW" altLang="zh-TW" dirty="0"/>
              <a:t>傳播</a:t>
            </a:r>
            <a:r>
              <a:rPr lang="zh-TW" altLang="en-US" dirty="0"/>
              <a:t>與運動的是</a:t>
            </a:r>
            <a:r>
              <a:rPr lang="zh-TW" altLang="zh-TW" dirty="0"/>
              <a:t>波函數的相位</a:t>
            </a:r>
            <a:r>
              <a:rPr lang="zh-TW" altLang="en-US" dirty="0"/>
              <a:t>及</a:t>
            </a:r>
            <a:r>
              <a:rPr lang="zh-TW" altLang="zh-TW" dirty="0"/>
              <a:t>波形，但那不是可觀察的物理量。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964009" y="880638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009" y="880638"/>
                <a:ext cx="1754263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258750" y="1357539"/>
                <a:ext cx="3772315" cy="4596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𝐴𝑒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8750" y="1357539"/>
                <a:ext cx="3772315" cy="45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C85B416-03EB-D5BF-809A-7319622D7C1C}"/>
              </a:ext>
            </a:extLst>
          </p:cNvPr>
          <p:cNvSpPr txBox="1"/>
          <p:nvPr/>
        </p:nvSpPr>
        <p:spPr bwMode="auto">
          <a:xfrm>
            <a:off x="3466508" y="2522704"/>
            <a:ext cx="5497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這個解根本不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可能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滿足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Normalization Condition.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/>
              <p:nvPr/>
            </p:nvSpPr>
            <p:spPr bwMode="auto">
              <a:xfrm>
                <a:off x="977396" y="2224431"/>
                <a:ext cx="246343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396" y="2224431"/>
                <a:ext cx="2463430" cy="901914"/>
              </a:xfrm>
              <a:prstGeom prst="rect">
                <a:avLst/>
              </a:prstGeom>
              <a:blipFill>
                <a:blip r:embed="rId4"/>
                <a:stretch>
                  <a:fillRect l="-3128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/>
              <p:nvPr/>
            </p:nvSpPr>
            <p:spPr bwMode="auto">
              <a:xfrm>
                <a:off x="3056814" y="821808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6814" y="821808"/>
                <a:ext cx="1331775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26">
            <a:extLst>
              <a:ext uri="{FF2B5EF4-FFF2-40B4-BE49-F238E27FC236}">
                <a16:creationId xmlns:a16="http://schemas.microsoft.com/office/drawing/2014/main" id="{C6ED69C5-E15C-FC6F-9F8B-35EBAA5E23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632747" y="5203951"/>
            <a:ext cx="4062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位置完全不確定，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完全的全球化。</a:t>
            </a:r>
          </a:p>
        </p:txBody>
      </p:sp>
      <p:pic>
        <p:nvPicPr>
          <p:cNvPr id="10" name="Picture 12" descr="http://www.uweb.ucsb.edu/~ana_melgoza/large_globalization_e.jpg">
            <a:extLst>
              <a:ext uri="{FF2B5EF4-FFF2-40B4-BE49-F238E27FC236}">
                <a16:creationId xmlns:a16="http://schemas.microsoft.com/office/drawing/2014/main" id="{5D85435A-C907-D74E-A6C1-5447DFB7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81" y="5044987"/>
            <a:ext cx="2723747" cy="1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DC8F2-F4F2-A80D-D621-9AE55FB4D46A}"/>
              </a:ext>
            </a:extLst>
          </p:cNvPr>
          <p:cNvSpPr txBox="1"/>
          <p:nvPr/>
        </p:nvSpPr>
        <p:spPr bwMode="auto">
          <a:xfrm>
            <a:off x="988416" y="416369"/>
            <a:ext cx="7119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已知有一系列自由空間的薛丁格方程式的解：自由電子平面波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FBF13-4071-2BA0-8FC3-13288310B3BD}"/>
              </a:ext>
            </a:extLst>
          </p:cNvPr>
          <p:cNvSpPr txBox="1"/>
          <p:nvPr/>
        </p:nvSpPr>
        <p:spPr bwMode="auto">
          <a:xfrm>
            <a:off x="918911" y="1848183"/>
            <a:ext cx="5316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在此狀態的電子，性質與位置無關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593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6" grpId="0"/>
      <p:bldP spid="31757" grpId="0"/>
      <p:bldP spid="31758" grpId="0"/>
      <p:bldP spid="5" grpId="0"/>
      <p:bldP spid="6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21C20-33EC-E620-27A6-A7323CB5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69977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8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2442014" y="902441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2014" y="902441"/>
                <a:ext cx="3865353" cy="901914"/>
              </a:xfrm>
              <a:prstGeom prst="rect">
                <a:avLst/>
              </a:prstGeom>
              <a:blipFill>
                <a:blip r:embed="rId2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/>
              <p:nvPr/>
            </p:nvSpPr>
            <p:spPr bwMode="auto">
              <a:xfrm>
                <a:off x="971600" y="3717032"/>
                <a:ext cx="7325441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將某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 err="1"/>
                  <a:t>測量有固定測量值</a:t>
                </a:r>
                <a14:m>
                  <m:oMath xmlns:m="http://schemas.openxmlformats.org/officeDocument/2006/math"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err="1"/>
                  <a:t>的電子波函數以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某amplitude</a:t>
                </a:r>
                <a:r>
                  <a:rPr kumimoji="0" lang="en-US" altLang="zh-TW" dirty="0">
                    <a:solidFill>
                      <a:srgbClr val="00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 err="1"/>
                  <a:t>爲配重疊加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900958-487E-DC40-8171-623415D8B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717032"/>
                <a:ext cx="7325441" cy="378758"/>
              </a:xfrm>
              <a:prstGeom prst="rect">
                <a:avLst/>
              </a:prstGeom>
              <a:blipFill>
                <a:blip r:embed="rId3"/>
                <a:stretch>
                  <a:fillRect l="-69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09DB54-0451-FC19-0284-ECDEA133097E}"/>
              </a:ext>
            </a:extLst>
          </p:cNvPr>
          <p:cNvSpPr txBox="1"/>
          <p:nvPr/>
        </p:nvSpPr>
        <p:spPr bwMode="auto">
          <a:xfrm>
            <a:off x="980688" y="5867361"/>
            <a:ext cx="7115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以上稱為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Measurement Theorem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，是量子力學的一個基本原則。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798C0-1D45-0921-D91F-DCA576EDAA00}"/>
              </a:ext>
            </a:extLst>
          </p:cNvPr>
          <p:cNvSpPr txBox="1"/>
          <p:nvPr/>
        </p:nvSpPr>
        <p:spPr bwMode="auto">
          <a:xfrm>
            <a:off x="956347" y="3023834"/>
            <a:ext cx="6475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這個直覺的猜想事實上可以推廣到動量以外的測量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/>
              <p:nvPr/>
            </p:nvSpPr>
            <p:spPr bwMode="auto">
              <a:xfrm>
                <a:off x="956346" y="1903071"/>
                <a:ext cx="78641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chemeClr val="tx1"/>
                    </a:solidFill>
                  </a:rPr>
                  <a:t>電子在以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為配重疊加後的狀態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測量動量時</a:t>
                </a:r>
                <a:r>
                  <a:rPr lang="en-GB" dirty="0" err="1">
                    <a:solidFill>
                      <a:schemeClr val="tx1"/>
                    </a:solidFill>
                  </a:rPr>
                  <a:t>，得到某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GB" dirty="0" err="1">
                    <a:solidFill>
                      <a:schemeClr val="tx1"/>
                    </a:solidFill>
                  </a:rPr>
                  <a:t>的機率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1824C5-33FA-DE0D-9C46-5C9939EAF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46" y="1903071"/>
                <a:ext cx="7864125" cy="369332"/>
              </a:xfrm>
              <a:prstGeom prst="rect">
                <a:avLst/>
              </a:prstGeom>
              <a:blipFill>
                <a:blip r:embed="rId4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/>
              <p:nvPr/>
            </p:nvSpPr>
            <p:spPr bwMode="auto">
              <a:xfrm>
                <a:off x="966354" y="2324420"/>
                <a:ext cx="74571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即是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的絕對值平方：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EDA9BA-D843-6176-F462-09B8AE0D5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354" y="2324420"/>
                <a:ext cx="7457165" cy="369332"/>
              </a:xfrm>
              <a:prstGeom prst="rect">
                <a:avLst/>
              </a:prstGeom>
              <a:blipFill>
                <a:blip r:embed="rId5"/>
                <a:stretch>
                  <a:fillRect l="-68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/>
              <p:nvPr/>
            </p:nvSpPr>
            <p:spPr>
              <a:xfrm>
                <a:off x="1736854" y="4192312"/>
                <a:ext cx="3123177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EAE292EA-E4BB-899B-EEB8-D67D2354A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854" y="4192312"/>
                <a:ext cx="3123177" cy="764505"/>
              </a:xfrm>
              <a:prstGeom prst="rect">
                <a:avLst/>
              </a:prstGeom>
              <a:blipFill>
                <a:blip r:embed="rId7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/>
              <p:nvPr/>
            </p:nvSpPr>
            <p:spPr>
              <a:xfrm>
                <a:off x="972222" y="5031887"/>
                <a:ext cx="6264074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是在狀態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/>
                  <a:t>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0" name="矩形 7">
                <a:extLst>
                  <a:ext uri="{FF2B5EF4-FFF2-40B4-BE49-F238E27FC236}">
                    <a16:creationId xmlns:a16="http://schemas.microsoft.com/office/drawing/2014/main" id="{C56EDEB7-0A44-CAB0-FAA6-3D3435B7E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22" y="5031887"/>
                <a:ext cx="6264074" cy="378758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77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Chia-Hung Chang\Pictures\2008-04-14 波包\波包 00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4893" r="53658" b="26437"/>
          <a:stretch>
            <a:fillRect/>
          </a:stretch>
        </p:blipFill>
        <p:spPr bwMode="auto">
          <a:xfrm>
            <a:off x="2547938" y="3784600"/>
            <a:ext cx="2443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文字方塊 4"/>
          <p:cNvSpPr txBox="1">
            <a:spLocks noChangeArrowheads="1"/>
          </p:cNvSpPr>
          <p:nvPr/>
        </p:nvSpPr>
        <p:spPr bwMode="auto">
          <a:xfrm>
            <a:off x="469900" y="6201330"/>
            <a:ext cx="6046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對於波包，動量與位置的不準度滿足測不準原理！</a:t>
            </a:r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3418436" y="209489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波包的寬度</a:t>
            </a:r>
          </a:p>
        </p:txBody>
      </p:sp>
      <p:pic>
        <p:nvPicPr>
          <p:cNvPr id="36870" name="Picture 3" descr="C:\Users\Chia-Hung Chang\Pictures\2008-04-14 波包\波包 002.jpg"/>
          <p:cNvPicPr>
            <a:picLocks noChangeAspect="1" noChangeArrowheads="1"/>
          </p:cNvPicPr>
          <p:nvPr/>
        </p:nvPicPr>
        <p:blipFill rotWithShape="1"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29240"/>
          <a:stretch/>
        </p:blipFill>
        <p:spPr bwMode="auto">
          <a:xfrm>
            <a:off x="2476500" y="1069975"/>
            <a:ext cx="2308225" cy="22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871" name="文字方塊 9"/>
              <p:cNvSpPr txBox="1">
                <a:spLocks noChangeArrowheads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波包的動量測量機率分佈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是高斯分布，寬度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動量</m:t>
                    </m:r>
                  </m:oMath>
                </a14:m>
                <a:r>
                  <a:rPr lang="zh-TW" altLang="en-US" dirty="0"/>
                  <a:t>測量的不準度：</a:t>
                </a:r>
              </a:p>
            </p:txBody>
          </p:sp>
        </mc:Choice>
        <mc:Fallback xmlns="">
          <p:sp>
            <p:nvSpPr>
              <p:cNvPr id="3687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blipFill>
                <a:blip r:embed="rId3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2" name="文字方塊 10"/>
              <p:cNvSpPr txBox="1">
                <a:spLocks noChangeArrowheads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altLang="zh-TW" sz="1600" i="0" dirty="0" smtClean="0">
                        <a:latin typeface="Cambria Math"/>
                      </a:rPr>
                      <m:t>Δ</m:t>
                    </m:r>
                  </m:oMath>
                </a14:m>
                <a:r>
                  <a:rPr lang="en-US" altLang="zh-TW" sz="1600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2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562" y="1998663"/>
                <a:ext cx="596453" cy="338554"/>
              </a:xfrm>
              <a:prstGeom prst="rect">
                <a:avLst/>
              </a:prstGeom>
              <a:blipFill>
                <a:blip r:embed="rId4"/>
                <a:stretch>
                  <a:fillRect t="-3704" b="-2222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3" name="文字方塊 11"/>
              <p:cNvSpPr txBox="1">
                <a:spLocks noChangeArrowheads="1"/>
              </p:cNvSpPr>
              <p:nvPr/>
            </p:nvSpPr>
            <p:spPr bwMode="auto">
              <a:xfrm>
                <a:off x="4333875" y="4641850"/>
                <a:ext cx="63341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6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600" i="1" dirty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875" y="4641850"/>
                <a:ext cx="63341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4" name="文字方塊 12"/>
              <p:cNvSpPr txBox="1">
                <a:spLocks noChangeArrowheads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波函數強度也是一個高斯分布，中心點在原點，寬度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即是位置測量的不準度：</a:t>
                </a:r>
              </a:p>
            </p:txBody>
          </p:sp>
        </mc:Choice>
        <mc:Fallback xmlns="">
          <p:sp>
            <p:nvSpPr>
              <p:cNvPr id="3687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blipFill>
                <a:blip r:embed="rId6"/>
                <a:stretch>
                  <a:fillRect l="-58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5350265" y="5679726"/>
                <a:ext cx="124925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0265" y="5679726"/>
                <a:ext cx="1249253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/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1654055"/>
                <a:ext cx="2364237" cy="490712"/>
              </a:xfrm>
              <a:prstGeom prst="rect">
                <a:avLst/>
              </a:prstGeom>
              <a:blipFill>
                <a:blip r:embed="rId8"/>
                <a:stretch>
                  <a:fillRect b="-128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/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=ℏ/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/>
              <p:nvPr/>
            </p:nvSpPr>
            <p:spPr bwMode="auto">
              <a:xfrm>
                <a:off x="5361560" y="3789352"/>
                <a:ext cx="1957331" cy="533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,0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3789352"/>
                <a:ext cx="1957331" cy="533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/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/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3283" y="1094416"/>
                <a:ext cx="803810" cy="307777"/>
              </a:xfrm>
              <a:prstGeom prst="rect">
                <a:avLst/>
              </a:prstGeom>
              <a:blipFill>
                <a:blip r:embed="rId12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/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blipFill>
                <a:blip r:embed="rId13"/>
                <a:stretch>
                  <a:fillRect l="-132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A8E5B4F7-9549-F702-6542-9E89CB4CB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7004" y="2927351"/>
                <a:ext cx="209011" cy="338554"/>
              </a:xfrm>
              <a:prstGeom prst="rect">
                <a:avLst/>
              </a:prstGeom>
              <a:blipFill>
                <a:blip r:embed="rId14"/>
                <a:stretch>
                  <a:fillRect r="-2777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0">
                <a:extLst>
                  <a:ext uri="{FF2B5EF4-FFF2-40B4-BE49-F238E27FC236}">
                    <a16:creationId xmlns:a16="http://schemas.microsoft.com/office/drawing/2014/main" id="{852A1BD1-BC16-C674-4646-61DBF2348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5075" y="2945210"/>
                <a:ext cx="448888" cy="338554"/>
              </a:xfrm>
              <a:prstGeom prst="rect">
                <a:avLst/>
              </a:prstGeom>
              <a:blipFill>
                <a:blip r:embed="rId15"/>
                <a:stretch>
                  <a:fillRect b="-3571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179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Oval 7"/>
          <p:cNvSpPr>
            <a:spLocks noChangeArrowheads="1"/>
          </p:cNvSpPr>
          <p:nvPr/>
        </p:nvSpPr>
        <p:spPr bwMode="auto">
          <a:xfrm>
            <a:off x="5435600" y="5516563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867400" y="5661025"/>
            <a:ext cx="50006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文字方塊 6"/>
          <p:cNvSpPr txBox="1">
            <a:spLocks noChangeArrowheads="1"/>
          </p:cNvSpPr>
          <p:nvPr/>
        </p:nvSpPr>
        <p:spPr bwMode="auto">
          <a:xfrm>
            <a:off x="3995737" y="1713195"/>
            <a:ext cx="4608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波包會隨時間移動嗎？其實答案非常簡單！</a:t>
            </a:r>
          </a:p>
        </p:txBody>
      </p:sp>
      <p:pic>
        <p:nvPicPr>
          <p:cNvPr id="71687" name="Picture 9" descr="D:\Dropbox\Documents\課程\YoungTextBook\Images\Chapter40\A_Images\A_Figures_and_Photos\40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2992437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2843213" y="5516563"/>
            <a:ext cx="1214437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EE1967-FF86-B683-5D8C-818523173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46" y="2843928"/>
            <a:ext cx="4894312" cy="24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315812-DF25-BAE7-3F0C-09A39B924375}"/>
                  </a:ext>
                </a:extLst>
              </p:cNvPr>
              <p:cNvSpPr txBox="1"/>
              <p:nvPr/>
            </p:nvSpPr>
            <p:spPr bwMode="auto">
              <a:xfrm>
                <a:off x="967623" y="462837"/>
                <a:ext cx="81595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波包：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高斯分佈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的</m:t>
                    </m:r>
                    <m:d>
                      <m:dPr>
                        <m:begChr m:val="|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l-GR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會怎麼隨時間演化？當初我們是這樣開始討論波包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315812-DF25-BAE7-3F0C-09A39B924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623" y="462837"/>
                <a:ext cx="8159542" cy="369332"/>
              </a:xfrm>
              <a:prstGeom prst="rect">
                <a:avLst/>
              </a:prstGeom>
              <a:blipFill>
                <a:blip r:embed="rId2"/>
                <a:stretch>
                  <a:fillRect l="-622" t="-6667" r="-15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F712AC8D-1432-A9C3-14F6-04D68FB50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759" y="815231"/>
                <a:ext cx="7780706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以配重係數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/>
                  <a:t>疊加所有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的自由電子波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，滿足薛丁格方程式：</a:t>
                </a:r>
              </a:p>
            </p:txBody>
          </p:sp>
        </mc:Choice>
        <mc:Fallback xmlns="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F712AC8D-1432-A9C3-14F6-04D68FB50F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759" y="815231"/>
                <a:ext cx="7780706" cy="387927"/>
              </a:xfrm>
              <a:prstGeom prst="rect">
                <a:avLst/>
              </a:prstGeom>
              <a:blipFill>
                <a:blip r:embed="rId3"/>
                <a:stretch>
                  <a:fillRect l="-653" t="-3226" b="-258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5B834435-17B6-D6D3-9E0E-2962FD5CC893}"/>
                  </a:ext>
                </a:extLst>
              </p:cNvPr>
              <p:cNvSpPr txBox="1"/>
              <p:nvPr/>
            </p:nvSpPr>
            <p:spPr bwMode="auto">
              <a:xfrm>
                <a:off x="967623" y="1266596"/>
                <a:ext cx="3708066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5B834435-17B6-D6D3-9E0E-2962FD5CC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623" y="1266596"/>
                <a:ext cx="3708066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5E7D07B4-A45F-4788-EBF3-E6B322D47EBF}"/>
                  </a:ext>
                </a:extLst>
              </p:cNvPr>
              <p:cNvSpPr txBox="1"/>
              <p:nvPr/>
            </p:nvSpPr>
            <p:spPr bwMode="auto">
              <a:xfrm>
                <a:off x="1002399" y="4689490"/>
                <a:ext cx="384118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5E7D07B4-A45F-4788-EBF3-E6B322D47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2399" y="4689490"/>
                <a:ext cx="3841180" cy="901914"/>
              </a:xfrm>
              <a:prstGeom prst="rect">
                <a:avLst/>
              </a:prstGeom>
              <a:blipFill>
                <a:blip r:embed="rId5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83ED7C-DF20-3C80-C50F-E5A1BDE43F7A}"/>
                  </a:ext>
                </a:extLst>
              </p:cNvPr>
              <p:cNvSpPr txBox="1"/>
              <p:nvPr/>
            </p:nvSpPr>
            <p:spPr bwMode="auto">
              <a:xfrm>
                <a:off x="968726" y="5629865"/>
                <a:ext cx="7491706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</a:rPr>
                  <a:t>因此隨時間演化的波函數，就是個別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隨時間演化後的疊加！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83ED7C-DF20-3C80-C50F-E5A1BDE43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726" y="5629865"/>
                <a:ext cx="7491706" cy="378245"/>
              </a:xfrm>
              <a:prstGeom prst="rect">
                <a:avLst/>
              </a:prstGeom>
              <a:blipFill>
                <a:blip r:embed="rId6"/>
                <a:stretch>
                  <a:fillRect l="-67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BF69B8-579E-CBE8-A802-7F7920C3CA59}"/>
                  </a:ext>
                </a:extLst>
              </p:cNvPr>
              <p:cNvSpPr txBox="1"/>
              <p:nvPr/>
            </p:nvSpPr>
            <p:spPr bwMode="auto">
              <a:xfrm>
                <a:off x="967524" y="2106964"/>
                <a:ext cx="8115904" cy="48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所以其實我們早已經有答案了！此式顯示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/>
                  <a:t>隨時間演化就是乘上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BF69B8-579E-CBE8-A802-7F7920C3C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524" y="2106964"/>
                <a:ext cx="8115904" cy="485389"/>
              </a:xfrm>
              <a:prstGeom prst="rect">
                <a:avLst/>
              </a:prstGeom>
              <a:blipFill>
                <a:blip r:embed="rId7"/>
                <a:stretch>
                  <a:fillRect l="-625"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6">
                <a:extLst>
                  <a:ext uri="{FF2B5EF4-FFF2-40B4-BE49-F238E27FC236}">
                    <a16:creationId xmlns:a16="http://schemas.microsoft.com/office/drawing/2014/main" id="{755783BC-4086-F54C-5B6C-B1B0F8F0DB48}"/>
                  </a:ext>
                </a:extLst>
              </p:cNvPr>
              <p:cNvSpPr txBox="1"/>
              <p:nvPr/>
            </p:nvSpPr>
            <p:spPr bwMode="auto">
              <a:xfrm>
                <a:off x="1002399" y="3203879"/>
                <a:ext cx="3512308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16">
                <a:extLst>
                  <a:ext uri="{FF2B5EF4-FFF2-40B4-BE49-F238E27FC236}">
                    <a16:creationId xmlns:a16="http://schemas.microsoft.com/office/drawing/2014/main" id="{755783BC-4086-F54C-5B6C-B1B0F8F0D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2399" y="3203879"/>
                <a:ext cx="3512308" cy="410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1">
            <a:extLst>
              <a:ext uri="{FF2B5EF4-FFF2-40B4-BE49-F238E27FC236}">
                <a16:creationId xmlns:a16="http://schemas.microsoft.com/office/drawing/2014/main" id="{F04E9644-C0BE-A92C-D5B1-0272CC74B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08" y="2733053"/>
            <a:ext cx="5630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這是自由電子波的時間演化的特徵：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CB1B2D-F025-5ADC-B34C-D7D559B4E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24" y="3607020"/>
            <a:ext cx="6017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波函數的</a:t>
            </a:r>
            <a:r>
              <a:rPr lang="zh-TW" altLang="en-US" dirty="0">
                <a:solidFill>
                  <a:srgbClr val="FF0000"/>
                </a:solidFill>
              </a:rPr>
              <a:t>時間演化部分與空間部分可以完全分離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09320A-35CE-9FC6-9C33-97A0E47E6B49}"/>
                  </a:ext>
                </a:extLst>
              </p:cNvPr>
              <p:cNvSpPr txBox="1"/>
              <p:nvPr/>
            </p:nvSpPr>
            <p:spPr bwMode="auto">
              <a:xfrm>
                <a:off x="989442" y="4030081"/>
                <a:ext cx="81159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09320A-35CE-9FC6-9C33-97A0E47E6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442" y="4030081"/>
                <a:ext cx="8115904" cy="378245"/>
              </a:xfrm>
              <a:prstGeom prst="rect">
                <a:avLst/>
              </a:prstGeom>
              <a:blipFill>
                <a:blip r:embed="rId9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 animBg="1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0F3523B0-19E1-3ACD-DF26-C153A8C2C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395536" y="2175110"/>
            <a:ext cx="2410925" cy="2262002"/>
          </a:xfrm>
          <a:prstGeom prst="rect">
            <a:avLst/>
          </a:prstGeom>
        </p:spPr>
      </p:pic>
      <p:pic>
        <p:nvPicPr>
          <p:cNvPr id="4" name="Picture 3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489F2EB4-8333-F883-8BAC-DFA00197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1" t="28886" r="31305" b="42229"/>
          <a:stretch/>
        </p:blipFill>
        <p:spPr>
          <a:xfrm>
            <a:off x="3577130" y="3487319"/>
            <a:ext cx="785491" cy="981864"/>
          </a:xfrm>
          <a:prstGeom prst="rect">
            <a:avLst/>
          </a:prstGeom>
        </p:spPr>
      </p:pic>
      <p:pic>
        <p:nvPicPr>
          <p:cNvPr id="5" name="Picture 4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D1751ACD-F6A2-0B15-3F0A-2D79CF2D0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8" t="28885" r="7411" b="54679"/>
          <a:stretch/>
        </p:blipFill>
        <p:spPr>
          <a:xfrm>
            <a:off x="3400408" y="2341438"/>
            <a:ext cx="1138937" cy="720080"/>
          </a:xfrm>
          <a:prstGeom prst="rect">
            <a:avLst/>
          </a:prstGeom>
        </p:spPr>
      </p:pic>
      <p:pic>
        <p:nvPicPr>
          <p:cNvPr id="6" name="Picture 5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302DF665-C862-0649-7B7F-D7F84EB2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7" t="7519" r="13130" b="66184"/>
          <a:stretch/>
        </p:blipFill>
        <p:spPr>
          <a:xfrm>
            <a:off x="3400408" y="718432"/>
            <a:ext cx="1008112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6476D8-6F48-7CB1-A7D5-AC0427C4DDE2}"/>
                  </a:ext>
                </a:extLst>
              </p:cNvPr>
              <p:cNvSpPr txBox="1"/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6476D8-6F48-7CB1-A7D5-AC0427C4D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E8E9A-4275-2E33-D81D-F07A54996757}"/>
                  </a:ext>
                </a:extLst>
              </p:cNvPr>
              <p:cNvSpPr txBox="1"/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E8E9A-4275-2E33-D81D-F07A54996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90B87A-35F1-4CEE-9365-F7418430637B}"/>
                  </a:ext>
                </a:extLst>
              </p:cNvPr>
              <p:cNvSpPr txBox="1"/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90B87A-35F1-4CEE-9365-F74184306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47D111-4675-C184-29E7-FE4EC4E060FB}"/>
                  </a:ext>
                </a:extLst>
              </p:cNvPr>
              <p:cNvSpPr txBox="1"/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47D111-4675-C184-29E7-FE4EC4E06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62D3CA3B-0400-0792-378D-F8FB69A1E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31001" r="54425" b="54556"/>
          <a:stretch/>
        </p:blipFill>
        <p:spPr>
          <a:xfrm>
            <a:off x="3664112" y="4855504"/>
            <a:ext cx="592617" cy="59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913D0-4525-B301-6A09-FE155CDBC5A9}"/>
                  </a:ext>
                </a:extLst>
              </p:cNvPr>
              <p:cNvSpPr txBox="1"/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C913D0-4525-B301-6A09-FE155CDBC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ot over a campfire&#10;&#10;Description automatically generated">
            <a:extLst>
              <a:ext uri="{FF2B5EF4-FFF2-40B4-BE49-F238E27FC236}">
                <a16:creationId xmlns:a16="http://schemas.microsoft.com/office/drawing/2014/main" id="{6BD2F274-041D-DB14-B3C6-5180F255B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4901468" y="3360768"/>
            <a:ext cx="1275657" cy="133066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AAC29862-607F-9486-ACC6-129233DCE0B6}"/>
              </a:ext>
            </a:extLst>
          </p:cNvPr>
          <p:cNvSpPr/>
          <p:nvPr/>
        </p:nvSpPr>
        <p:spPr>
          <a:xfrm>
            <a:off x="4969830" y="2878412"/>
            <a:ext cx="1224136" cy="3932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of a pot with a spoon and a ladle&#10;&#10;Description automatically generated">
            <a:extLst>
              <a:ext uri="{FF2B5EF4-FFF2-40B4-BE49-F238E27FC236}">
                <a16:creationId xmlns:a16="http://schemas.microsoft.com/office/drawing/2014/main" id="{C0BA6DBE-B13D-4990-78C3-CF5438E1C6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528040" y="2176705"/>
            <a:ext cx="2230161" cy="253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F5F60A-6318-764B-9324-9E30A949F254}"/>
              </a:ext>
            </a:extLst>
          </p:cNvPr>
          <p:cNvSpPr txBox="1"/>
          <p:nvPr/>
        </p:nvSpPr>
        <p:spPr bwMode="auto">
          <a:xfrm>
            <a:off x="4572000" y="1578153"/>
            <a:ext cx="223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各個配料分離烹煮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9BD6E-8526-E271-2A12-FA65672A4FB0}"/>
              </a:ext>
            </a:extLst>
          </p:cNvPr>
          <p:cNvSpPr txBox="1"/>
          <p:nvPr/>
        </p:nvSpPr>
        <p:spPr bwMode="auto">
          <a:xfrm>
            <a:off x="1056749" y="6369905"/>
            <a:ext cx="6611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同樣的方法應該可以普遍適用於非波包的普遍解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384435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/>
              <p:nvPr/>
            </p:nvSpPr>
            <p:spPr bwMode="auto">
              <a:xfrm>
                <a:off x="856095" y="3675672"/>
                <a:ext cx="383059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095" y="3675672"/>
                <a:ext cx="3830599" cy="901914"/>
              </a:xfrm>
              <a:prstGeom prst="rect">
                <a:avLst/>
              </a:prstGeom>
              <a:blipFill>
                <a:blip r:embed="rId2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/>
              <p:nvPr/>
            </p:nvSpPr>
            <p:spPr bwMode="auto">
              <a:xfrm>
                <a:off x="827584" y="5445224"/>
                <a:ext cx="367062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445224"/>
                <a:ext cx="3670620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/>
              <p:nvPr/>
            </p:nvSpPr>
            <p:spPr bwMode="auto">
              <a:xfrm>
                <a:off x="827585" y="4995672"/>
                <a:ext cx="77101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l-GR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於是，若有了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l-GR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:r>
                  <a:rPr lang="zh-TW" altLang="en-US" dirty="0"/>
                  <a:t>自由空間</a:t>
                </a:r>
                <a:r>
                  <a:rPr lang="en-TW"/>
                  <a:t>薛丁格方程式</a:t>
                </a:r>
                <a:r>
                  <a:rPr lang="en-GB" dirty="0" err="1"/>
                  <a:t>的解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/>
                  <a:t>就</a:t>
                </a:r>
                <a:r>
                  <a:rPr lang="en-GB" dirty="0" err="1"/>
                  <a:t>可以寫下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5" y="4995672"/>
                <a:ext cx="7710136" cy="369332"/>
              </a:xfrm>
              <a:prstGeom prst="rect">
                <a:avLst/>
              </a:prstGeom>
              <a:blipFill>
                <a:blip r:embed="rId4"/>
                <a:stretch>
                  <a:fillRect l="-8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/>
              <p:nvPr/>
            </p:nvSpPr>
            <p:spPr bwMode="auto">
              <a:xfrm>
                <a:off x="886416" y="1700486"/>
                <a:ext cx="3079305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08C311B-7A9B-5609-1F6A-3DF5FFA7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416" y="1700486"/>
                <a:ext cx="3079305" cy="901914"/>
              </a:xfrm>
              <a:prstGeom prst="rect">
                <a:avLst/>
              </a:prstGeom>
              <a:blipFill>
                <a:blip r:embed="rId5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/>
              <p:nvPr/>
            </p:nvSpPr>
            <p:spPr bwMode="auto">
              <a:xfrm>
                <a:off x="848279" y="1266485"/>
                <a:ext cx="8044201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時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  <a:cs typeface="Times New Roman" pitchFamily="18" charset="0"/>
                  </a:rPr>
                  <a:t>，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任意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一定可以寫成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的疊加，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係數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就是其傅立葉變換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38396D-495B-B572-60A6-5259CDC71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279" y="1266485"/>
                <a:ext cx="8044201" cy="378245"/>
              </a:xfrm>
              <a:prstGeom prst="rect">
                <a:avLst/>
              </a:prstGeom>
              <a:blipFill>
                <a:blip r:embed="rId6"/>
                <a:stretch>
                  <a:fillRect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/>
              <p:nvPr/>
            </p:nvSpPr>
            <p:spPr bwMode="auto">
              <a:xfrm>
                <a:off x="848280" y="2664025"/>
                <a:ext cx="7309341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我們已經確定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的時間演化為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937502-F07E-4BF4-2FCB-8DD34B2DE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280" y="2664025"/>
                <a:ext cx="7309341" cy="387927"/>
              </a:xfrm>
              <a:prstGeom prst="rect">
                <a:avLst/>
              </a:prstGeom>
              <a:blipFill>
                <a:blip r:embed="rId7"/>
                <a:stretch>
                  <a:fillRect l="-693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/>
              <p:nvPr/>
            </p:nvSpPr>
            <p:spPr bwMode="auto">
              <a:xfrm>
                <a:off x="856095" y="3172241"/>
                <a:ext cx="6380201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隨時間的演化，也就是個別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演化後的疊加：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BC8977-3904-4049-8863-F3533362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095" y="3172241"/>
                <a:ext cx="6380201" cy="379656"/>
              </a:xfrm>
              <a:prstGeom prst="rect">
                <a:avLst/>
              </a:prstGeom>
              <a:blipFill>
                <a:blip r:embed="rId8"/>
                <a:stretch>
                  <a:fillRect l="-795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/>
              <p:nvPr/>
            </p:nvSpPr>
            <p:spPr bwMode="auto">
              <a:xfrm>
                <a:off x="5187285" y="2544157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7A5FD039-8D01-1AEB-25A2-136C3E053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7285" y="2544157"/>
                <a:ext cx="1331775" cy="61824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7D70B6-0EF4-F05D-1119-AF5EA9C85559}"/>
              </a:ext>
            </a:extLst>
          </p:cNvPr>
          <p:cNvSpPr txBox="1"/>
          <p:nvPr/>
        </p:nvSpPr>
        <p:spPr bwMode="auto">
          <a:xfrm>
            <a:off x="2163440" y="407882"/>
            <a:ext cx="4569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自由空間</a:t>
            </a:r>
            <a:r>
              <a:rPr lang="en-TW"/>
              <a:t>薛丁格方程式最普遍的求解方式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65D1BB-57AB-1196-47B4-1CA6D8CE2F1D}"/>
                  </a:ext>
                </a:extLst>
              </p:cNvPr>
              <p:cNvSpPr txBox="1"/>
              <p:nvPr/>
            </p:nvSpPr>
            <p:spPr bwMode="auto">
              <a:xfrm>
                <a:off x="826304" y="837358"/>
                <a:ext cx="7611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solidFill>
                      <a:schemeClr val="tx1"/>
                    </a:solidFill>
                  </a:rPr>
                  <a:t>有了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，原則上利用色散關係，就可以得到</a:t>
                </a:r>
                <a:r>
                  <a:rPr lang="el-GR" altLang="zh-CN" dirty="0">
                    <a:solidFill>
                      <a:schemeClr val="tx1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65D1BB-57AB-1196-47B4-1CA6D8CE2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304" y="837358"/>
                <a:ext cx="7611987" cy="369332"/>
              </a:xfrm>
              <a:prstGeom prst="rect">
                <a:avLst/>
              </a:prstGeom>
              <a:blipFill>
                <a:blip r:embed="rId10"/>
                <a:stretch>
                  <a:fillRect l="-83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B5DC0-085E-2BB5-8294-91504D071DCF}"/>
                  </a:ext>
                </a:extLst>
              </p:cNvPr>
              <p:cNvSpPr txBox="1"/>
              <p:nvPr/>
            </p:nvSpPr>
            <p:spPr bwMode="auto">
              <a:xfrm>
                <a:off x="3965721" y="198524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 err="1"/>
                  <a:t>是高斯函數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 err="1"/>
                  <a:t>也是高斯函數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9B5DC0-085E-2BB5-8294-91504D071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5721" y="1985240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l="-1108" t="-6667" r="-831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8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03C22-CD34-7BFA-BC81-59767101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6" y="691010"/>
            <a:ext cx="7380895" cy="3954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FEDAE-6127-C168-7993-176B2A5C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6" y="4906462"/>
            <a:ext cx="7380895" cy="8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220F94-EE17-2947-0CDB-BD2C5CEE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64" y="3645024"/>
            <a:ext cx="5807534" cy="2572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CF47B-3861-21A4-3064-8E36F0183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51" y="640742"/>
            <a:ext cx="2874898" cy="27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/>
              <p:nvPr/>
            </p:nvSpPr>
            <p:spPr bwMode="auto">
              <a:xfrm>
                <a:off x="755576" y="714214"/>
                <a:ext cx="5663050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400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sz="24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sz="2400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714214"/>
                <a:ext cx="5663050" cy="1171731"/>
              </a:xfrm>
              <a:prstGeom prst="rect">
                <a:avLst/>
              </a:prstGeom>
              <a:blipFill>
                <a:blip r:embed="rId2"/>
                <a:stretch>
                  <a:fillRect l="-224" t="-117204" b="-1752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37D0D7-1424-0C92-2654-E5DD990CF0CF}"/>
                  </a:ext>
                </a:extLst>
              </p:cNvPr>
              <p:cNvSpPr txBox="1"/>
              <p:nvPr/>
            </p:nvSpPr>
            <p:spPr bwMode="auto">
              <a:xfrm>
                <a:off x="755576" y="332656"/>
                <a:ext cx="81369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現在計算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波包波函數對時間的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演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將高斯分佈的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代入普遍解的公式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37D0D7-1424-0C92-2654-E5DD990C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32656"/>
                <a:ext cx="8136904" cy="369332"/>
              </a:xfrm>
              <a:prstGeom prst="rect">
                <a:avLst/>
              </a:prstGeom>
              <a:blipFill>
                <a:blip r:embed="rId3"/>
                <a:stretch>
                  <a:fillRect l="-62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3D3117-2925-0F06-B687-F5B036B75432}"/>
                  </a:ext>
                </a:extLst>
              </p:cNvPr>
              <p:cNvSpPr txBox="1"/>
              <p:nvPr/>
            </p:nvSpPr>
            <p:spPr bwMode="auto">
              <a:xfrm>
                <a:off x="5215439" y="1908100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E43D3117-2925-0F06-B687-F5B036B75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5439" y="1908100"/>
                <a:ext cx="131882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76A30C-2D47-667E-683C-2E21D5C6A7DB}"/>
              </a:ext>
            </a:extLst>
          </p:cNvPr>
          <p:cNvSpPr txBox="1"/>
          <p:nvPr/>
        </p:nvSpPr>
        <p:spPr bwMode="auto">
          <a:xfrm>
            <a:off x="713642" y="1916416"/>
            <a:ext cx="4545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如同前面的計算，此積分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首先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變換變數：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256952-0156-229A-2959-4EAB63FE16EB}"/>
                  </a:ext>
                </a:extLst>
              </p:cNvPr>
              <p:cNvSpPr txBox="1"/>
              <p:nvPr/>
            </p:nvSpPr>
            <p:spPr bwMode="auto">
              <a:xfrm>
                <a:off x="717586" y="2262505"/>
                <a:ext cx="6112400" cy="496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代入多出來的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256952-0156-229A-2959-4EAB63FE1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586" y="2262505"/>
                <a:ext cx="6112400" cy="496611"/>
              </a:xfrm>
              <a:prstGeom prst="rect">
                <a:avLst/>
              </a:prstGeom>
              <a:blipFill>
                <a:blip r:embed="rId5"/>
                <a:stretch>
                  <a:fillRect l="-830" b="-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50ECDEBF-27AC-337C-EEAA-C8C21BCFACF7}"/>
                  </a:ext>
                </a:extLst>
              </p:cNvPr>
              <p:cNvSpPr txBox="1"/>
              <p:nvPr/>
            </p:nvSpPr>
            <p:spPr bwMode="auto">
              <a:xfrm>
                <a:off x="6530251" y="2850828"/>
                <a:ext cx="1177361" cy="6767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50ECDEBF-27AC-337C-EEAA-C8C21BCFA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0251" y="2850828"/>
                <a:ext cx="1177361" cy="676724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D6D11D7-2AA4-21D7-0066-629FE55D6858}"/>
              </a:ext>
            </a:extLst>
          </p:cNvPr>
          <p:cNvSpPr txBox="1"/>
          <p:nvPr/>
        </p:nvSpPr>
        <p:spPr bwMode="auto">
          <a:xfrm>
            <a:off x="4968697" y="2343480"/>
            <a:ext cx="3222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定義兩個常數來簡化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符號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68176BB8-D360-EC81-7C2A-E2505BD59835}"/>
                  </a:ext>
                </a:extLst>
              </p:cNvPr>
              <p:cNvSpPr txBox="1"/>
              <p:nvPr/>
            </p:nvSpPr>
            <p:spPr bwMode="auto">
              <a:xfrm>
                <a:off x="7860480" y="2850828"/>
                <a:ext cx="959992" cy="6767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68176BB8-D360-EC81-7C2A-E2505BD59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480" y="2850828"/>
                <a:ext cx="959992" cy="676724"/>
              </a:xfrm>
              <a:prstGeom prst="rect">
                <a:avLst/>
              </a:prstGeom>
              <a:blipFill>
                <a:blip r:embed="rId7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115474B3-A8E1-2FA8-D10C-122490EA1FCA}"/>
                  </a:ext>
                </a:extLst>
              </p:cNvPr>
              <p:cNvSpPr txBox="1"/>
              <p:nvPr/>
            </p:nvSpPr>
            <p:spPr bwMode="auto">
              <a:xfrm>
                <a:off x="713641" y="2840091"/>
                <a:ext cx="5663741" cy="67672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20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115474B3-A8E1-2FA8-D10C-122490EA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41" y="2840091"/>
                <a:ext cx="5663741" cy="676724"/>
              </a:xfrm>
              <a:prstGeom prst="rect">
                <a:avLst/>
              </a:prstGeom>
              <a:blipFill>
                <a:blip r:embed="rId8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1A7AF05C-8F02-7225-A85D-DFE66D52A9C1}"/>
                  </a:ext>
                </a:extLst>
              </p:cNvPr>
              <p:cNvSpPr txBox="1"/>
              <p:nvPr/>
            </p:nvSpPr>
            <p:spPr bwMode="auto">
              <a:xfrm>
                <a:off x="713642" y="3872134"/>
                <a:ext cx="7385483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l-GR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𝑡𝑞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1A7AF05C-8F02-7225-A85D-DFE66D52A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42" y="3872134"/>
                <a:ext cx="7385483" cy="1171731"/>
              </a:xfrm>
              <a:prstGeom prst="rect">
                <a:avLst/>
              </a:prstGeom>
              <a:blipFill>
                <a:blip r:embed="rId9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FC3FC20-CBB3-BB1D-CFA3-5E4D31356A7F}"/>
                  </a:ext>
                </a:extLst>
              </p:cNvPr>
              <p:cNvSpPr txBox="1"/>
              <p:nvPr/>
            </p:nvSpPr>
            <p:spPr bwMode="auto">
              <a:xfrm>
                <a:off x="713642" y="5373979"/>
                <a:ext cx="5820620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6">
                <a:extLst>
                  <a:ext uri="{FF2B5EF4-FFF2-40B4-BE49-F238E27FC236}">
                    <a16:creationId xmlns:a16="http://schemas.microsoft.com/office/drawing/2014/main" id="{FFC3FC20-CBB3-BB1D-CFA3-5E4D31356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42" y="5373979"/>
                <a:ext cx="5820620" cy="1171731"/>
              </a:xfrm>
              <a:prstGeom prst="rect">
                <a:avLst/>
              </a:prstGeom>
              <a:blipFill>
                <a:blip r:embed="rId10"/>
                <a:stretch>
                  <a:fillRect t="-117204" b="-1752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DE7D8BD5-C628-B46F-80B4-C1617D7672D2}"/>
                  </a:ext>
                </a:extLst>
              </p:cNvPr>
              <p:cNvSpPr txBox="1"/>
              <p:nvPr/>
            </p:nvSpPr>
            <p:spPr bwMode="auto">
              <a:xfrm>
                <a:off x="6562652" y="5463875"/>
                <a:ext cx="2581989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6">
                <a:extLst>
                  <a:ext uri="{FF2B5EF4-FFF2-40B4-BE49-F238E27FC236}">
                    <a16:creationId xmlns:a16="http://schemas.microsoft.com/office/drawing/2014/main" id="{DE7D8BD5-C628-B46F-80B4-C1617D767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2652" y="5463875"/>
                <a:ext cx="2581989" cy="991938"/>
              </a:xfrm>
              <a:prstGeom prst="rect">
                <a:avLst/>
              </a:prstGeom>
              <a:blipFill>
                <a:blip r:embed="rId11"/>
                <a:stretch>
                  <a:fillRect l="-10294" t="-112658" b="-1708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897DDA43-D1EF-54B8-AFBA-1B9BC07A88CA}"/>
              </a:ext>
            </a:extLst>
          </p:cNvPr>
          <p:cNvSpPr/>
          <p:nvPr/>
        </p:nvSpPr>
        <p:spPr>
          <a:xfrm>
            <a:off x="6446184" y="5926660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07D05-EC03-8FE9-16CC-736E067235F4}"/>
              </a:ext>
            </a:extLst>
          </p:cNvPr>
          <p:cNvSpPr txBox="1"/>
          <p:nvPr/>
        </p:nvSpPr>
        <p:spPr bwMode="auto">
          <a:xfrm>
            <a:off x="5177942" y="6510699"/>
            <a:ext cx="364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時間為零的波包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積分完全對應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 animBg="1"/>
      <p:bldP spid="13" grpId="0"/>
      <p:bldP spid="15" grpId="0" animBg="1"/>
      <p:bldP spid="16" grpId="0" animBg="1"/>
      <p:bldP spid="14" grpId="0" animBg="1"/>
      <p:bldP spid="17" grpId="0" animBg="1"/>
      <p:bldP spid="18" grpId="1" animBg="1"/>
      <p:bldP spid="19" grpId="1" animBg="1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460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"/>
          <a:stretch>
            <a:fillRect/>
          </a:stretch>
        </p:blipFill>
        <p:spPr bwMode="auto">
          <a:xfrm>
            <a:off x="5795963" y="2420938"/>
            <a:ext cx="28495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395288" y="981075"/>
            <a:ext cx="5280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908175" y="54451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我們觀察到的粒子總是得有一些地方特色：區域性！</a:t>
            </a:r>
          </a:p>
        </p:txBody>
      </p:sp>
    </p:spTree>
    <p:extLst>
      <p:ext uri="{BB962C8B-B14F-4D97-AF65-F5344CB8AC3E}">
        <p14:creationId xmlns:p14="http://schemas.microsoft.com/office/powerpoint/2010/main" val="2448375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/>
              <p:nvPr/>
            </p:nvSpPr>
            <p:spPr bwMode="auto">
              <a:xfrm>
                <a:off x="127025" y="2000802"/>
                <a:ext cx="1578766" cy="10016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025" y="2000802"/>
                <a:ext cx="1578766" cy="1001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E953D81A-678D-F6F7-25A1-20CF8B87A0D3}"/>
              </a:ext>
            </a:extLst>
          </p:cNvPr>
          <p:cNvSpPr/>
          <p:nvPr/>
        </p:nvSpPr>
        <p:spPr>
          <a:xfrm>
            <a:off x="2069391" y="2458775"/>
            <a:ext cx="379252" cy="2271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/>
              <p:nvPr/>
            </p:nvSpPr>
            <p:spPr bwMode="auto">
              <a:xfrm>
                <a:off x="2530452" y="2013477"/>
                <a:ext cx="2883545" cy="10046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0452" y="2013477"/>
                <a:ext cx="2883545" cy="10046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4824547" y="4721216"/>
            <a:ext cx="3108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這是波包隨時間的變化！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2F13F-5CE1-D1BE-6C4E-FA3FA969A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3" r="12792" b="46416"/>
          <a:stretch/>
        </p:blipFill>
        <p:spPr>
          <a:xfrm>
            <a:off x="100608" y="3266690"/>
            <a:ext cx="4462461" cy="1744782"/>
          </a:xfrm>
          <a:prstGeom prst="rect">
            <a:avLst/>
          </a:prstGeom>
        </p:spPr>
      </p:pic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DA3E7A0-56D3-74D8-2F0A-4049A38B18E2}"/>
              </a:ext>
            </a:extLst>
          </p:cNvPr>
          <p:cNvSpPr/>
          <p:nvPr/>
        </p:nvSpPr>
        <p:spPr>
          <a:xfrm>
            <a:off x="2577325" y="910335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/>
              <p:nvPr/>
            </p:nvSpPr>
            <p:spPr bwMode="auto">
              <a:xfrm>
                <a:off x="117088" y="1507203"/>
                <a:ext cx="8635258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只要將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置換，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置換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入左手已計算出來的結果，就算出了右手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88" y="1507203"/>
                <a:ext cx="8635258" cy="391902"/>
              </a:xfrm>
              <a:prstGeom prst="rect">
                <a:avLst/>
              </a:prstGeom>
              <a:blipFill>
                <a:blip r:embed="rId5"/>
                <a:stretch>
                  <a:fillRect l="-58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4112885-B02F-A41A-58D1-1214D5019106}"/>
                  </a:ext>
                </a:extLst>
              </p:cNvPr>
              <p:cNvSpPr txBox="1"/>
              <p:nvPr/>
            </p:nvSpPr>
            <p:spPr bwMode="auto">
              <a:xfrm>
                <a:off x="4572000" y="3645024"/>
                <a:ext cx="4425410" cy="100463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4112885-B02F-A41A-58D1-1214D5019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3645024"/>
                <a:ext cx="4425410" cy="10046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B4DFA4F-B060-3977-E736-0FCAEF3E4B3C}"/>
              </a:ext>
            </a:extLst>
          </p:cNvPr>
          <p:cNvSpPr txBox="1"/>
          <p:nvPr/>
        </p:nvSpPr>
        <p:spPr bwMode="auto">
          <a:xfrm>
            <a:off x="163961" y="5266347"/>
            <a:ext cx="8365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波函數是一類似自由電子波的振盪函數，乘上一高斯函數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9E5D-28A8-58F6-C7A3-696A296BDF3D}"/>
              </a:ext>
            </a:extLst>
          </p:cNvPr>
          <p:cNvSpPr txBox="1"/>
          <p:nvPr/>
        </p:nvSpPr>
        <p:spPr bwMode="auto">
          <a:xfrm>
            <a:off x="4824546" y="3243667"/>
            <a:ext cx="3468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乘上餘下的虛數指數部分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B7A3F2B-64B7-52F7-4CAF-525D8E4F20F6}"/>
                  </a:ext>
                </a:extLst>
              </p:cNvPr>
              <p:cNvSpPr txBox="1"/>
              <p:nvPr/>
            </p:nvSpPr>
            <p:spPr bwMode="auto">
              <a:xfrm>
                <a:off x="163961" y="412883"/>
                <a:ext cx="1987467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𝑖𝑥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CB7A3F2B-64B7-52F7-4CAF-525D8E4F2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961" y="412883"/>
                <a:ext cx="1987467" cy="991938"/>
              </a:xfrm>
              <a:prstGeom prst="rect">
                <a:avLst/>
              </a:prstGeom>
              <a:blipFill>
                <a:blip r:embed="rId7"/>
                <a:stretch>
                  <a:fillRect l="-43038" t="-112658" b="-1708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C850749E-3AA2-747C-C10C-3689F535C1CA}"/>
                  </a:ext>
                </a:extLst>
              </p:cNvPr>
              <p:cNvSpPr txBox="1"/>
              <p:nvPr/>
            </p:nvSpPr>
            <p:spPr bwMode="auto">
              <a:xfrm>
                <a:off x="3239721" y="433369"/>
                <a:ext cx="3287503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C850749E-3AA2-747C-C10C-3689F535C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9721" y="433369"/>
                <a:ext cx="3287503" cy="991938"/>
              </a:xfrm>
              <a:prstGeom prst="rect">
                <a:avLst/>
              </a:prstGeom>
              <a:blipFill>
                <a:blip r:embed="rId8"/>
                <a:stretch>
                  <a:fillRect l="-23755" t="-112658" b="-169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1FC7941-25B2-E10F-150C-367A0E588E50}"/>
              </a:ext>
            </a:extLst>
          </p:cNvPr>
          <p:cNvSpPr txBox="1"/>
          <p:nvPr/>
        </p:nvSpPr>
        <p:spPr bwMode="auto">
          <a:xfrm>
            <a:off x="5495806" y="2098805"/>
            <a:ext cx="3232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演化維持還是一個高斯函數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B729D6-E074-A8D5-4668-238C960048BA}"/>
                  </a:ext>
                </a:extLst>
              </p:cNvPr>
              <p:cNvSpPr txBox="1"/>
              <p:nvPr/>
            </p:nvSpPr>
            <p:spPr bwMode="auto">
              <a:xfrm>
                <a:off x="5296835" y="5659148"/>
                <a:ext cx="1737808" cy="8470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B729D6-E074-A8D5-4668-238C96004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6835" y="5659148"/>
                <a:ext cx="1737808" cy="8470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9578099-87E6-0F8B-4633-AFB557466628}"/>
              </a:ext>
            </a:extLst>
          </p:cNvPr>
          <p:cNvSpPr txBox="1"/>
          <p:nvPr/>
        </p:nvSpPr>
        <p:spPr bwMode="auto">
          <a:xfrm>
            <a:off x="5505973" y="2465363"/>
            <a:ext cx="2999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波包演化還是波包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FB9C04-E78E-4036-4F2F-BF425B39C18B}"/>
                  </a:ext>
                </a:extLst>
              </p:cNvPr>
              <p:cNvSpPr txBox="1"/>
              <p:nvPr/>
            </p:nvSpPr>
            <p:spPr bwMode="auto">
              <a:xfrm>
                <a:off x="1880830" y="5875038"/>
                <a:ext cx="2091394" cy="6503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4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FB9C04-E78E-4036-4F2F-BF425B39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0830" y="5875038"/>
                <a:ext cx="2091394" cy="6503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2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2" grpId="0" animBg="1"/>
      <p:bldP spid="13" grpId="0"/>
      <p:bldP spid="15" grpId="0"/>
      <p:bldP spid="11" grpId="0"/>
      <p:bldP spid="18" grpId="0" animBg="1"/>
      <p:bldP spid="19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224252" y="5676966"/>
            <a:ext cx="74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在這散射實驗中，入射的質子及生成的粒子都可以看成極窄的波包。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371615" y="5180692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15" y="5180692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/>
              <p:nvPr/>
            </p:nvSpPr>
            <p:spPr bwMode="auto">
              <a:xfrm>
                <a:off x="1254205" y="4564001"/>
                <a:ext cx="7815402" cy="489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在很多應用上，用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𝑚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來近似，結果相當不錯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。例如散射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碰撞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FDCA83-86A7-75E9-3A8E-23E45891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4205" y="4564001"/>
                <a:ext cx="7815402" cy="489749"/>
              </a:xfrm>
              <a:prstGeom prst="rect">
                <a:avLst/>
              </a:prstGeom>
              <a:blipFill>
                <a:blip r:embed="rId4"/>
                <a:stretch>
                  <a:fillRect l="-648" b="-205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771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/>
              <p:nvPr/>
            </p:nvSpPr>
            <p:spPr bwMode="auto">
              <a:xfrm>
                <a:off x="971600" y="1049793"/>
                <a:ext cx="3855351" cy="7215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𝑚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76C4EB1-71E2-DB17-B25B-A4C6C3F1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049793"/>
                <a:ext cx="3855351" cy="7215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/>
              <p:nvPr/>
            </p:nvSpPr>
            <p:spPr bwMode="auto">
              <a:xfrm>
                <a:off x="1473809" y="3199844"/>
                <a:ext cx="4539435" cy="8772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3809" y="3199844"/>
                <a:ext cx="4539435" cy="8772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8">
            <a:extLst>
              <a:ext uri="{FF2B5EF4-FFF2-40B4-BE49-F238E27FC236}">
                <a16:creationId xmlns:a16="http://schemas.microsoft.com/office/drawing/2014/main" id="{295F0127-06EE-71A4-5A86-3C0A8A82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24" y="4176179"/>
            <a:ext cx="7746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妙的是波包移動的速度不是波速，而是群速度！恰等於古典電粒子的速度！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/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此波包的中心點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，位置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隨時間移動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，速度為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924" y="2083051"/>
                <a:ext cx="6835420" cy="391902"/>
              </a:xfrm>
              <a:prstGeom prst="rect">
                <a:avLst/>
              </a:prstGeom>
              <a:blipFill>
                <a:blip r:embed="rId4"/>
                <a:stretch>
                  <a:fillRect l="-742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/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對於自由電子波，群速度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可以算出來：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blipFill>
                <a:blip r:embed="rId5"/>
                <a:stretch>
                  <a:fillRect l="-87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8C19F7-E8CD-D7DD-4658-E25B675E8B92}"/>
              </a:ext>
            </a:extLst>
          </p:cNvPr>
          <p:cNvCxnSpPr>
            <a:cxnSpLocks/>
          </p:cNvCxnSpPr>
          <p:nvPr/>
        </p:nvCxnSpPr>
        <p:spPr>
          <a:xfrm flipV="1">
            <a:off x="3338390" y="1275800"/>
            <a:ext cx="912244" cy="863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004E41-C915-E191-B889-4D5745F91707}"/>
              </a:ext>
            </a:extLst>
          </p:cNvPr>
          <p:cNvSpPr txBox="1"/>
          <p:nvPr/>
        </p:nvSpPr>
        <p:spPr bwMode="auto">
          <a:xfrm>
            <a:off x="832924" y="4967848"/>
            <a:ext cx="7746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開學一個月，我們終於學會了牛頓第一運動定律！自由粒子以等速運動。</a:t>
            </a:r>
          </a:p>
        </p:txBody>
      </p:sp>
      <p:pic>
        <p:nvPicPr>
          <p:cNvPr id="3" name="圖片 1">
            <a:extLst>
              <a:ext uri="{FF2B5EF4-FFF2-40B4-BE49-F238E27FC236}">
                <a16:creationId xmlns:a16="http://schemas.microsoft.com/office/drawing/2014/main" id="{338623BD-B9EE-5696-896E-2F3BFDBC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0639"/>
            <a:ext cx="2820643" cy="141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9" grpId="0"/>
      <p:bldP spid="16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1053695" y="414770"/>
            <a:ext cx="6820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波包在各處的機率密度可以計算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/>
              <p:nvPr/>
            </p:nvSpPr>
            <p:spPr bwMode="auto">
              <a:xfrm>
                <a:off x="1115616" y="859265"/>
                <a:ext cx="6696744" cy="9507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𝛽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sz="2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zh-TW" sz="2000" i="1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den>
                                      </m:f>
                                      <m:sSubSup>
                                        <m:sSubSup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859265"/>
                <a:ext cx="6696744" cy="950773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/>
              <p:nvPr/>
            </p:nvSpPr>
            <p:spPr bwMode="auto">
              <a:xfrm>
                <a:off x="1187623" y="5080488"/>
                <a:ext cx="3330014" cy="9764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5080488"/>
                <a:ext cx="3330014" cy="976421"/>
              </a:xfrm>
              <a:prstGeom prst="rect">
                <a:avLst/>
              </a:prstGeom>
              <a:blipFill>
                <a:blip r:embed="rId3"/>
                <a:stretch>
                  <a:fillRect b="-37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/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/>
              <p:nvPr/>
            </p:nvSpPr>
            <p:spPr bwMode="auto">
              <a:xfrm>
                <a:off x="1187623" y="3456571"/>
                <a:ext cx="6624737" cy="85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3456571"/>
                <a:ext cx="6624737" cy="857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2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4"/>
              <p:cNvSpPr txBox="1">
                <a:spLocks noChangeArrowheads="1"/>
              </p:cNvSpPr>
              <p:nvPr/>
            </p:nvSpPr>
            <p:spPr bwMode="auto">
              <a:xfrm>
                <a:off x="1259632" y="5463302"/>
                <a:ext cx="75318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原來較窄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較小的波包（上圖實線） ，時間一長反而變寬了，擴散較快！</a:t>
                </a:r>
              </a:p>
            </p:txBody>
          </p:sp>
        </mc:Choice>
        <mc:Fallback xmlns="">
          <p:sp>
            <p:nvSpPr>
              <p:cNvPr id="72709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63302"/>
                <a:ext cx="7531899" cy="369332"/>
              </a:xfrm>
              <a:prstGeom prst="rect">
                <a:avLst/>
              </a:prstGeom>
              <a:blipFill>
                <a:blip r:embed="rId2"/>
                <a:stretch>
                  <a:fillRect l="-67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/>
              <p:nvPr/>
            </p:nvSpPr>
            <p:spPr bwMode="auto">
              <a:xfrm>
                <a:off x="3014810" y="440924"/>
                <a:ext cx="2461598" cy="66640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)|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4810" y="440924"/>
                <a:ext cx="2461598" cy="666401"/>
              </a:xfrm>
              <a:prstGeom prst="rect">
                <a:avLst/>
              </a:prstGeom>
              <a:blipFill>
                <a:blip r:embed="rId3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947A754-E6DA-2046-FA89-D3B2AAF39E68}"/>
              </a:ext>
            </a:extLst>
          </p:cNvPr>
          <p:cNvCxnSpPr>
            <a:cxnSpLocks/>
          </p:cNvCxnSpPr>
          <p:nvPr/>
        </p:nvCxnSpPr>
        <p:spPr>
          <a:xfrm flipV="1">
            <a:off x="3870224" y="978249"/>
            <a:ext cx="93610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76A6C5-C28C-20F9-68C4-39F2BF50FFE3}"/>
              </a:ext>
            </a:extLst>
          </p:cNvPr>
          <p:cNvSpPr txBox="1"/>
          <p:nvPr/>
        </p:nvSpPr>
        <p:spPr bwMode="auto">
          <a:xfrm>
            <a:off x="403729" y="2298041"/>
            <a:ext cx="506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波包的寬度會隨時間增加，且時間長以後趨近：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/>
              <p:nvPr/>
            </p:nvSpPr>
            <p:spPr bwMode="auto">
              <a:xfrm>
                <a:off x="5852317" y="440488"/>
                <a:ext cx="951932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2317" y="440488"/>
                <a:ext cx="951932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/>
              <p:nvPr/>
            </p:nvSpPr>
            <p:spPr bwMode="auto">
              <a:xfrm>
                <a:off x="5686333" y="2054123"/>
                <a:ext cx="33698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→∞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6333" y="2054123"/>
                <a:ext cx="336980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398002F-AFAA-2F3D-D1B4-D9587C6A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2866080"/>
            <a:ext cx="4248472" cy="2427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/>
              <p:nvPr/>
            </p:nvSpPr>
            <p:spPr bwMode="auto">
              <a:xfrm>
                <a:off x="7903909" y="1650823"/>
                <a:ext cx="115212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3909" y="1650823"/>
                <a:ext cx="1152128" cy="372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A562AA-6AC4-C725-95C9-E4F6D53CDAF5}"/>
              </a:ext>
            </a:extLst>
          </p:cNvPr>
          <p:cNvSpPr txBox="1"/>
          <p:nvPr/>
        </p:nvSpPr>
        <p:spPr bwMode="auto">
          <a:xfrm>
            <a:off x="4273340" y="1653901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注意在時間為零時，波包的寬度為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/>
              <p:nvPr/>
            </p:nvSpPr>
            <p:spPr bwMode="auto">
              <a:xfrm>
                <a:off x="1259632" y="5923802"/>
                <a:ext cx="6192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原來較寬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較大的波包（上圖虛線），擴散較慢！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923802"/>
                <a:ext cx="6192688" cy="369332"/>
              </a:xfrm>
              <a:prstGeom prst="rect">
                <a:avLst/>
              </a:prstGeom>
              <a:blipFill>
                <a:blip r:embed="rId8"/>
                <a:stretch>
                  <a:fillRect l="-8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D0A207-B7C9-144E-FA6C-9BFAC08A83A7}"/>
                  </a:ext>
                </a:extLst>
              </p:cNvPr>
              <p:cNvSpPr txBox="1"/>
              <p:nvPr/>
            </p:nvSpPr>
            <p:spPr bwMode="auto">
              <a:xfrm>
                <a:off x="467200" y="1558482"/>
                <a:ext cx="465933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dirty="0"/>
                  <a:t>扮演時間為零時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US" dirty="0"/>
                  <a:t>扮演的角色！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D0A207-B7C9-144E-FA6C-9BFAC08A8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200" y="1558482"/>
                <a:ext cx="4659330" cy="524182"/>
              </a:xfrm>
              <a:prstGeom prst="rect">
                <a:avLst/>
              </a:prstGeom>
              <a:blipFill>
                <a:blip r:embed="rId9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70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6" grpId="0"/>
      <p:bldP spid="8" grpId="0" animBg="1"/>
      <p:bldP spid="10" grpId="0" animBg="1"/>
      <p:bldP spid="5" grpId="0" animBg="1"/>
      <p:bldP spid="7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488365" y="1539708"/>
            <a:ext cx="3895557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280552" y="4914445"/>
            <a:ext cx="676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波包的意義就是在全球化的波動現象中，實現區域性的波函數！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DE7C4E-0F1E-2BEF-A200-344DEAF1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21788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3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5472281" cy="385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9">
            <a:extLst>
              <a:ext uri="{FF2B5EF4-FFF2-40B4-BE49-F238E27FC236}">
                <a16:creationId xmlns:a16="http://schemas.microsoft.com/office/drawing/2014/main" id="{94E113ED-6E45-1E34-7426-6B2A2145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94" y="4753675"/>
            <a:ext cx="439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波包的應用最具體的應用就是粒子的散射！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AB155CA5-D505-381D-8B37-9CBB5F22D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93" y="5167972"/>
            <a:ext cx="7344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粒子在散射後一出現路徑就等於對位置作了測量，</a:t>
            </a:r>
          </a:p>
        </p:txBody>
      </p:sp>
      <p:pic>
        <p:nvPicPr>
          <p:cNvPr id="4" name="Picture 2" descr="The measurement problem in quantum mechanics is the problem of how (or  whether) wave function collapse occurs. The… | Leyes de la termodinamica,  Cosmología, Ciencia">
            <a:extLst>
              <a:ext uri="{FF2B5EF4-FFF2-40B4-BE49-F238E27FC236}">
                <a16:creationId xmlns:a16="http://schemas.microsoft.com/office/drawing/2014/main" id="{71141129-0501-46BB-6893-62C05A087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8"/>
          <a:stretch/>
        </p:blipFill>
        <p:spPr bwMode="auto">
          <a:xfrm>
            <a:off x="6348165" y="1585338"/>
            <a:ext cx="2202298" cy="30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760207-E81E-FCED-E1DE-574A656F6B23}"/>
              </a:ext>
            </a:extLst>
          </p:cNvPr>
          <p:cNvSpPr txBox="1"/>
          <p:nvPr/>
        </p:nvSpPr>
        <p:spPr bwMode="auto">
          <a:xfrm>
            <a:off x="1016193" y="5578441"/>
            <a:ext cx="7876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作了測量，波函數就崩潰為極窄的波包，接著波包的演化就是等速移動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27216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散射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4810" r="6943" b="4810"/>
          <a:stretch>
            <a:fillRect/>
          </a:stretch>
        </p:blipFill>
        <p:spPr bwMode="auto">
          <a:xfrm>
            <a:off x="629441" y="2325970"/>
            <a:ext cx="4068763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文字方塊 5"/>
          <p:cNvSpPr txBox="1">
            <a:spLocks noChangeArrowheads="1"/>
          </p:cNvSpPr>
          <p:nvPr/>
        </p:nvSpPr>
        <p:spPr bwMode="auto">
          <a:xfrm>
            <a:off x="1016545" y="724150"/>
            <a:ext cx="7341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入射的電子就是以波包描述：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18773" y="1110867"/>
            <a:ext cx="6760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波恩以波動力學計算電子散射現象！散射後波應該呈球殼狀。</a:t>
            </a:r>
            <a:endParaRPr lang="zh-CN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96647E9F-04A7-220C-E69B-1568BB420F78}"/>
              </a:ext>
            </a:extLst>
          </p:cNvPr>
          <p:cNvSpPr txBox="1"/>
          <p:nvPr/>
        </p:nvSpPr>
        <p:spPr bwMode="auto">
          <a:xfrm>
            <a:off x="1016545" y="337433"/>
            <a:ext cx="5643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影響波恩</a:t>
            </a:r>
            <a:r>
              <a:rPr lang="zh-TW" altLang="en-US" dirty="0"/>
              <a:t>提出機率解釋</a:t>
            </a:r>
            <a:r>
              <a:rPr lang="zh-TW" altLang="en-US" sz="1800" dirty="0"/>
              <a:t>的電子散射</a:t>
            </a:r>
            <a:r>
              <a:rPr lang="zh-TW" altLang="en-US" dirty="0"/>
              <a:t>實驗</a:t>
            </a:r>
            <a:r>
              <a:rPr lang="zh-TW" altLang="en-US" sz="1800" dirty="0"/>
              <a:t>！</a:t>
            </a:r>
            <a:endParaRPr lang="zh-CN" altLang="en-US" sz="1800" dirty="0"/>
          </a:p>
        </p:txBody>
      </p:sp>
      <p:pic>
        <p:nvPicPr>
          <p:cNvPr id="5" name="Picture 5" descr="ruthford">
            <a:extLst>
              <a:ext uri="{FF2B5EF4-FFF2-40B4-BE49-F238E27FC236}">
                <a16:creationId xmlns:a16="http://schemas.microsoft.com/office/drawing/2014/main" id="{7BE045EC-490A-B7E6-193D-3E0040C2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98" y="2325970"/>
            <a:ext cx="3628161" cy="22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FDC1C0-7C4D-2BAA-720C-311CDCE2F60D}"/>
              </a:ext>
            </a:extLst>
          </p:cNvPr>
          <p:cNvSpPr/>
          <p:nvPr/>
        </p:nvSpPr>
        <p:spPr>
          <a:xfrm>
            <a:off x="7262662" y="3694122"/>
            <a:ext cx="125189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7" name="Picture 4" descr="散射01">
            <a:extLst>
              <a:ext uri="{FF2B5EF4-FFF2-40B4-BE49-F238E27FC236}">
                <a16:creationId xmlns:a16="http://schemas.microsoft.com/office/drawing/2014/main" id="{EDD6A7FD-E87C-7DF9-0962-0D0C5ABBA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7" t="12853" r="8842" b="73615"/>
          <a:stretch/>
        </p:blipFill>
        <p:spPr bwMode="auto">
          <a:xfrm rot="2061415">
            <a:off x="3800593" y="5668974"/>
            <a:ext cx="424707" cy="4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90F57-719A-60F6-7EF1-41C6AA333958}"/>
              </a:ext>
            </a:extLst>
          </p:cNvPr>
          <p:cNvSpPr txBox="1"/>
          <p:nvPr/>
        </p:nvSpPr>
        <p:spPr bwMode="auto">
          <a:xfrm>
            <a:off x="1016544" y="1497584"/>
            <a:ext cx="7110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一旦觀察，球殼波就崩潰為集中與某處的波包！如同顆粒狀電子。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39665A1-B59A-7EF4-0D78-9BA5B921B731}"/>
              </a:ext>
            </a:extLst>
          </p:cNvPr>
          <p:cNvSpPr/>
          <p:nvPr/>
        </p:nvSpPr>
        <p:spPr>
          <a:xfrm rot="18101687">
            <a:off x="4245981" y="6024944"/>
            <a:ext cx="144016" cy="19443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73E6-0B48-73E2-7749-EC04AF7AE853}"/>
              </a:ext>
            </a:extLst>
          </p:cNvPr>
          <p:cNvSpPr txBox="1"/>
          <p:nvPr/>
        </p:nvSpPr>
        <p:spPr bwMode="auto">
          <a:xfrm>
            <a:off x="1016544" y="1884301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崩潰發生在各處的機率就正比於當地的波強度！</a:t>
            </a:r>
          </a:p>
        </p:txBody>
      </p:sp>
    </p:spTree>
    <p:extLst>
      <p:ext uri="{BB962C8B-B14F-4D97-AF65-F5344CB8AC3E}">
        <p14:creationId xmlns:p14="http://schemas.microsoft.com/office/powerpoint/2010/main" val="66761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16E4D-F7DE-6495-C41E-8E9CC55A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88640"/>
            <a:ext cx="4978400" cy="452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9B4E9-94C6-DAF6-9415-9ABDFC58F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7" r="8472" b="49373"/>
          <a:stretch/>
        </p:blipFill>
        <p:spPr>
          <a:xfrm>
            <a:off x="2195736" y="5517232"/>
            <a:ext cx="4556617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591AB0-DAA4-5B08-DA9B-A8117A71C4C3}"/>
              </a:ext>
            </a:extLst>
          </p:cNvPr>
          <p:cNvSpPr/>
          <p:nvPr/>
        </p:nvSpPr>
        <p:spPr>
          <a:xfrm>
            <a:off x="2915816" y="5661248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541970-4139-0BC5-0518-20305F3DE2F3}"/>
              </a:ext>
            </a:extLst>
          </p:cNvPr>
          <p:cNvCxnSpPr>
            <a:stCxn id="4" idx="3"/>
            <a:endCxn id="4" idx="1"/>
          </p:cNvCxnSpPr>
          <p:nvPr/>
        </p:nvCxnSpPr>
        <p:spPr>
          <a:xfrm flipH="1">
            <a:off x="2915816" y="573325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04C356-60AE-65F9-9A24-9B4FCC8E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5" t="26737" r="60440" b="49373"/>
          <a:stretch/>
        </p:blipFill>
        <p:spPr>
          <a:xfrm>
            <a:off x="4716016" y="5517232"/>
            <a:ext cx="1604289" cy="108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8B564-0DC3-9183-314C-48870DD07FE0}"/>
              </a:ext>
            </a:extLst>
          </p:cNvPr>
          <p:cNvSpPr txBox="1"/>
          <p:nvPr/>
        </p:nvSpPr>
        <p:spPr bwMode="auto">
          <a:xfrm>
            <a:off x="3995936" y="5949280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345E70F-FD9B-5810-1E9A-AB0CB0DFDEDE}"/>
              </a:ext>
            </a:extLst>
          </p:cNvPr>
          <p:cNvSpPr/>
          <p:nvPr/>
        </p:nvSpPr>
        <p:spPr>
          <a:xfrm>
            <a:off x="4355976" y="4869160"/>
            <a:ext cx="360040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99128-1DDE-6FFD-5C4C-6F0796EFBCFC}"/>
              </a:ext>
            </a:extLst>
          </p:cNvPr>
          <p:cNvSpPr txBox="1"/>
          <p:nvPr/>
        </p:nvSpPr>
        <p:spPr bwMode="auto">
          <a:xfrm>
            <a:off x="4860032" y="4897512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一測量即崩潰為單一波包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52F38-610B-514E-1776-1F6E408E2E1F}"/>
              </a:ext>
            </a:extLst>
          </p:cNvPr>
          <p:cNvSpPr txBox="1"/>
          <p:nvPr/>
        </p:nvSpPr>
        <p:spPr bwMode="auto">
          <a:xfrm>
            <a:off x="2411760" y="476672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一維散射</a:t>
            </a:r>
          </a:p>
        </p:txBody>
      </p:sp>
    </p:spTree>
    <p:extLst>
      <p:ext uri="{BB962C8B-B14F-4D97-AF65-F5344CB8AC3E}">
        <p14:creationId xmlns:p14="http://schemas.microsoft.com/office/powerpoint/2010/main" val="977298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774713" y="5511149"/>
            <a:ext cx="576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在這散射實驗中，入射的質子及生成的粒子都是波包。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/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但用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blipFill>
                <a:blip r:embed="rId4"/>
                <a:stretch>
                  <a:fillRect l="-101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34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04664"/>
            <a:ext cx="5976663" cy="421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/>
              <p:nvPr/>
            </p:nvSpPr>
            <p:spPr>
              <a:xfrm>
                <a:off x="1259633" y="4617355"/>
                <a:ext cx="6984776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dirty="0"/>
                  <a:t>自由電子波波函數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能描述圖中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自由運動的粒子。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3" y="4617355"/>
                <a:ext cx="6984776" cy="387927"/>
              </a:xfrm>
              <a:prstGeom prst="rect">
                <a:avLst/>
              </a:prstGeom>
              <a:blipFill>
                <a:blip r:embed="rId3"/>
                <a:stretch>
                  <a:fillRect l="-727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90D22C-F1A9-9BFE-8F5F-0FBE400575ED}"/>
                  </a:ext>
                </a:extLst>
              </p:cNvPr>
              <p:cNvSpPr txBox="1"/>
              <p:nvPr/>
            </p:nvSpPr>
            <p:spPr bwMode="auto">
              <a:xfrm>
                <a:off x="1268306" y="5023576"/>
                <a:ext cx="7344815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具有確定的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波長、確定的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動量。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因此位置完全不確定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90D22C-F1A9-9BFE-8F5F-0FBE4005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306" y="5023576"/>
                <a:ext cx="7344815" cy="387927"/>
              </a:xfrm>
              <a:prstGeom prst="rect">
                <a:avLst/>
              </a:prstGeom>
              <a:blipFill>
                <a:blip r:embed="rId4"/>
                <a:stretch>
                  <a:fillRect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>
            <a:extLst>
              <a:ext uri="{FF2B5EF4-FFF2-40B4-BE49-F238E27FC236}">
                <a16:creationId xmlns:a16="http://schemas.microsoft.com/office/drawing/2014/main" id="{842DBE11-B0DC-8828-C594-415471DCA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3" y="5669796"/>
            <a:ext cx="7884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電子在粒子狀的態的確看來像</a:t>
            </a:r>
            <a:r>
              <a:rPr lang="zh-TW" altLang="en-US" sz="1800" dirty="0"/>
              <a:t>顆粒，此時波函數只在一個小範圍內不為零。</a:t>
            </a:r>
          </a:p>
        </p:txBody>
      </p:sp>
    </p:spTree>
    <p:extLst>
      <p:ext uri="{BB962C8B-B14F-4D97-AF65-F5344CB8AC3E}">
        <p14:creationId xmlns:p14="http://schemas.microsoft.com/office/powerpoint/2010/main" val="390595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1E20B-AF93-4D0F-393A-67C847CA2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>
            <a:extLst>
              <a:ext uri="{FF2B5EF4-FFF2-40B4-BE49-F238E27FC236}">
                <a16:creationId xmlns:a16="http://schemas.microsoft.com/office/drawing/2014/main" id="{32B1249A-DB25-C682-921D-8CE6AAA4B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21DEC58D-5E49-E131-A315-20E7FE591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530120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1" name="Text Box 25">
            <a:extLst>
              <a:ext uri="{FF2B5EF4-FFF2-40B4-BE49-F238E27FC236}">
                <a16:creationId xmlns:a16="http://schemas.microsoft.com/office/drawing/2014/main" id="{BEB88FF0-A11C-806A-CBAF-39726F2B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39969"/>
            <a:ext cx="3481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自由電子波機率密度為一常數：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166642-AA38-F829-B778-50A0B195EFEA}"/>
                  </a:ext>
                </a:extLst>
              </p:cNvPr>
              <p:cNvSpPr txBox="1"/>
              <p:nvPr/>
            </p:nvSpPr>
            <p:spPr bwMode="auto">
              <a:xfrm>
                <a:off x="4251740" y="274743"/>
                <a:ext cx="3772315" cy="4596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𝐴𝑒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166642-AA38-F829-B778-50A0B195E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1740" y="274743"/>
                <a:ext cx="3772315" cy="45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E556A04-03D2-484C-E63A-80BF47D042BF}"/>
              </a:ext>
            </a:extLst>
          </p:cNvPr>
          <p:cNvSpPr txBox="1"/>
          <p:nvPr/>
        </p:nvSpPr>
        <p:spPr bwMode="auto">
          <a:xfrm>
            <a:off x="899592" y="869319"/>
            <a:ext cx="5316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在此狀態的電子，性質也與時間完全無關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45165-CAF5-4941-865F-AC4192C05256}"/>
              </a:ext>
            </a:extLst>
          </p:cNvPr>
          <p:cNvSpPr txBox="1"/>
          <p:nvPr/>
        </p:nvSpPr>
        <p:spPr bwMode="auto">
          <a:xfrm>
            <a:off x="899592" y="1398669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zh-TW" altLang="en-US" dirty="0">
                <a:solidFill>
                  <a:srgbClr val="FF0000"/>
                </a:solidFill>
              </a:rPr>
              <a:t>定態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Stationary 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，它所有可測量的量都與時間無關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D54B16DA-8429-AF0D-5965-44D08A54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928019"/>
            <a:ext cx="3754437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2">
            <a:extLst>
              <a:ext uri="{FF2B5EF4-FFF2-40B4-BE49-F238E27FC236}">
                <a16:creationId xmlns:a16="http://schemas.microsoft.com/office/drawing/2014/main" id="{F6EFB9DE-4C03-98C2-20C0-72F53F14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119544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在定態中，所有對電子的測量結果，都與時間無關！</a:t>
            </a:r>
          </a:p>
        </p:txBody>
      </p:sp>
      <p:sp>
        <p:nvSpPr>
          <p:cNvPr id="12" name="文字方塊 3">
            <a:extLst>
              <a:ext uri="{FF2B5EF4-FFF2-40B4-BE49-F238E27FC236}">
                <a16:creationId xmlns:a16="http://schemas.microsoft.com/office/drawing/2014/main" id="{A39589A6-8F3F-F955-8900-11DEE77E7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619607"/>
            <a:ext cx="592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牛頓力學中，唯一的定態，就是靜止狀態！</a:t>
            </a:r>
          </a:p>
        </p:txBody>
      </p:sp>
      <p:sp>
        <p:nvSpPr>
          <p:cNvPr id="13" name="文字方塊 6">
            <a:extLst>
              <a:ext uri="{FF2B5EF4-FFF2-40B4-BE49-F238E27FC236}">
                <a16:creationId xmlns:a16="http://schemas.microsoft.com/office/drawing/2014/main" id="{1523C284-C2B6-124A-14D5-6B123E124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6113319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但量子力學中，任何位能下的薛丁格方程式幾乎都有許多定態。</a:t>
            </a:r>
          </a:p>
        </p:txBody>
      </p:sp>
      <p:pic>
        <p:nvPicPr>
          <p:cNvPr id="14" name="Picture 4" descr="http://webpic.chinareviewnews.com/upload/200907/13/101020970.jpg">
            <a:extLst>
              <a:ext uri="{FF2B5EF4-FFF2-40B4-BE49-F238E27FC236}">
                <a16:creationId xmlns:a16="http://schemas.microsoft.com/office/drawing/2014/main" id="{B5E02942-6DED-75F6-CCDF-C64FF892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25" y="1935386"/>
            <a:ext cx="361059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文字方塊 1"/>
          <p:cNvSpPr txBox="1">
            <a:spLocks noChangeArrowheads="1"/>
          </p:cNvSpPr>
          <p:nvPr/>
        </p:nvSpPr>
        <p:spPr bwMode="auto">
          <a:xfrm>
            <a:off x="811825" y="2937130"/>
            <a:ext cx="82164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粒子狀的態的波函數則是一個尖針般的波，極窄的波包就是很好的近似。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733" name="文字方塊 5"/>
              <p:cNvSpPr txBox="1">
                <a:spLocks noChangeArrowheads="1"/>
              </p:cNvSpPr>
              <p:nvPr/>
            </p:nvSpPr>
            <p:spPr bwMode="auto">
              <a:xfrm>
                <a:off x="829144" y="338428"/>
                <a:ext cx="6767191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波狀的態的波函數就是自由電子波：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sz="18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。這是定態。</a:t>
                </a:r>
              </a:p>
            </p:txBody>
          </p:sp>
        </mc:Choice>
        <mc:Fallback xmlns="">
          <p:sp>
            <p:nvSpPr>
              <p:cNvPr id="201733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144" y="338428"/>
                <a:ext cx="6767191" cy="387927"/>
              </a:xfrm>
              <a:prstGeom prst="rect">
                <a:avLst/>
              </a:prstGeom>
              <a:blipFill>
                <a:blip r:embed="rId2"/>
                <a:stretch>
                  <a:fillRect l="-749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741" name="文字方塊 14"/>
          <p:cNvSpPr txBox="1">
            <a:spLocks noChangeArrowheads="1"/>
          </p:cNvSpPr>
          <p:nvPr/>
        </p:nvSpPr>
        <p:spPr bwMode="auto">
          <a:xfrm>
            <a:off x="836530" y="4351968"/>
            <a:ext cx="3167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波函數幾乎只在一個位置有值：</a:t>
            </a:r>
          </a:p>
        </p:txBody>
      </p:sp>
      <p:sp>
        <p:nvSpPr>
          <p:cNvPr id="201742" name="文字方塊 15"/>
          <p:cNvSpPr txBox="1">
            <a:spLocks noChangeArrowheads="1"/>
          </p:cNvSpPr>
          <p:nvPr/>
        </p:nvSpPr>
        <p:spPr bwMode="auto">
          <a:xfrm>
            <a:off x="829145" y="4796285"/>
            <a:ext cx="6109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這是由眾多不同波長的正弦波疊加而成：</a:t>
            </a:r>
          </a:p>
        </p:txBody>
      </p:sp>
      <p:sp>
        <p:nvSpPr>
          <p:cNvPr id="201744" name="文字方塊 17"/>
          <p:cNvSpPr txBox="1">
            <a:spLocks noChangeArrowheads="1"/>
          </p:cNvSpPr>
          <p:nvPr/>
        </p:nvSpPr>
        <p:spPr bwMode="auto">
          <a:xfrm>
            <a:off x="767164" y="1860344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正弦波波長特定，動量特定：</a:t>
            </a:r>
          </a:p>
        </p:txBody>
      </p:sp>
      <p:sp>
        <p:nvSpPr>
          <p:cNvPr id="201746" name="文字方塊 19"/>
          <p:cNvSpPr txBox="1">
            <a:spLocks noChangeArrowheads="1"/>
          </p:cNvSpPr>
          <p:nvPr/>
        </p:nvSpPr>
        <p:spPr bwMode="auto">
          <a:xfrm>
            <a:off x="777307" y="2295798"/>
            <a:ext cx="2930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波的強度是一個常數，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1DB8D001-E024-7549-86FE-100713EE6835}"/>
                  </a:ext>
                </a:extLst>
              </p:cNvPr>
              <p:cNvSpPr txBox="1"/>
              <p:nvPr/>
            </p:nvSpPr>
            <p:spPr bwMode="auto">
              <a:xfrm>
                <a:off x="4167839" y="4346617"/>
                <a:ext cx="9402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29" name="文字方塊 9">
                <a:extLst>
                  <a:ext uri="{FF2B5EF4-FFF2-40B4-BE49-F238E27FC236}">
                    <a16:creationId xmlns:a16="http://schemas.microsoft.com/office/drawing/2014/main" id="{1DB8D001-E024-7549-86FE-100713EE6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7839" y="4346617"/>
                <a:ext cx="9402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2663DBAC-4492-5049-B94E-C42C513BE493}"/>
                  </a:ext>
                </a:extLst>
              </p:cNvPr>
              <p:cNvSpPr txBox="1"/>
              <p:nvPr/>
            </p:nvSpPr>
            <p:spPr bwMode="auto">
              <a:xfrm>
                <a:off x="3887969" y="1859312"/>
                <a:ext cx="94089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0" name="文字方塊 9">
                <a:extLst>
                  <a:ext uri="{FF2B5EF4-FFF2-40B4-BE49-F238E27FC236}">
                    <a16:creationId xmlns:a16="http://schemas.microsoft.com/office/drawing/2014/main" id="{2663DBAC-4492-5049-B94E-C42C513B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969" y="1859312"/>
                <a:ext cx="94089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F817069E-F4CA-DD40-847C-FAD8EB9566C9}"/>
                  </a:ext>
                </a:extLst>
              </p:cNvPr>
              <p:cNvSpPr txBox="1"/>
              <p:nvPr/>
            </p:nvSpPr>
            <p:spPr bwMode="auto">
              <a:xfrm>
                <a:off x="3277140" y="2315978"/>
                <a:ext cx="102842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1" name="文字方塊 9">
                <a:extLst>
                  <a:ext uri="{FF2B5EF4-FFF2-40B4-BE49-F238E27FC236}">
                    <a16:creationId xmlns:a16="http://schemas.microsoft.com/office/drawing/2014/main" id="{F817069E-F4CA-DD40-847C-FAD8EB956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7140" y="2315978"/>
                <a:ext cx="10284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269B7EB3-670B-A74C-9AA1-88A6EEBD0258}"/>
                  </a:ext>
                </a:extLst>
              </p:cNvPr>
              <p:cNvSpPr txBox="1"/>
              <p:nvPr/>
            </p:nvSpPr>
            <p:spPr bwMode="auto">
              <a:xfrm>
                <a:off x="5108096" y="4796285"/>
                <a:ext cx="1029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CN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32" name="文字方塊 9">
                <a:extLst>
                  <a:ext uri="{FF2B5EF4-FFF2-40B4-BE49-F238E27FC236}">
                    <a16:creationId xmlns:a16="http://schemas.microsoft.com/office/drawing/2014/main" id="{269B7EB3-670B-A74C-9AA1-88A6EEBD0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8096" y="4796285"/>
                <a:ext cx="1029064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B895CDA-BB8C-8721-7C62-1F8FAA714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75" y="799231"/>
            <a:ext cx="6044675" cy="884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F9C99-6E4E-FAFE-E49B-0E24439D5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399" y="3364848"/>
            <a:ext cx="6313576" cy="910914"/>
          </a:xfrm>
          <a:prstGeom prst="rect">
            <a:avLst/>
          </a:prstGeom>
        </p:spPr>
      </p:pic>
      <p:sp>
        <p:nvSpPr>
          <p:cNvPr id="7" name="矩形 15">
            <a:extLst>
              <a:ext uri="{FF2B5EF4-FFF2-40B4-BE49-F238E27FC236}">
                <a16:creationId xmlns:a16="http://schemas.microsoft.com/office/drawing/2014/main" id="{60B9A732-D3CD-6EE9-B118-ED3541CB3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05" y="5874103"/>
            <a:ext cx="8106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latin typeface="Calibri" pitchFamily="34" charset="0"/>
              </a:rPr>
              <a:t>還有狀態介於兩者間，位置及動量都有不確定性的狀態！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822A574-7870-1DFB-12E8-B0FEBCB91FCB}"/>
                  </a:ext>
                </a:extLst>
              </p:cNvPr>
              <p:cNvSpPr txBox="1"/>
              <p:nvPr/>
            </p:nvSpPr>
            <p:spPr bwMode="auto">
              <a:xfrm>
                <a:off x="6676373" y="5874103"/>
                <a:ext cx="130215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CN" sz="18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i="1">
                          <a:latin typeface="Cambria Math"/>
                        </a:rPr>
                        <m:t>∆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800" i="1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822A574-7870-1DFB-12E8-B0FEBCB91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373" y="5874103"/>
                <a:ext cx="1302151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57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measurement problem in quantum mechanics is the problem of how (or  whether) wave function collapse occurs. The… | Leyes de la termodinamica,  Cosmología, Ciencia">
            <a:extLst>
              <a:ext uri="{FF2B5EF4-FFF2-40B4-BE49-F238E27FC236}">
                <a16:creationId xmlns:a16="http://schemas.microsoft.com/office/drawing/2014/main" id="{15E1D052-B707-8818-5FAE-0C1236B53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8"/>
          <a:stretch/>
        </p:blipFill>
        <p:spPr bwMode="auto">
          <a:xfrm>
            <a:off x="2579983" y="1215726"/>
            <a:ext cx="3130702" cy="43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ECE764-16E2-C623-5D94-F2E1A9FF67CE}"/>
              </a:ext>
            </a:extLst>
          </p:cNvPr>
          <p:cNvSpPr txBox="1"/>
          <p:nvPr/>
        </p:nvSpPr>
        <p:spPr bwMode="auto">
          <a:xfrm>
            <a:off x="1671034" y="5748220"/>
            <a:ext cx="65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測量電子位置，波函數崩潰後，接下來會如何隨時間演化呢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92437108-221D-7330-6C31-A0306B82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828" y="6161294"/>
            <a:ext cx="7884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一個</a:t>
            </a:r>
            <a:r>
              <a:rPr lang="zh-TW" altLang="en-US" sz="1800" dirty="0"/>
              <a:t>只在一個小範圍內不為零的波函數如何隨時間演化？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0C155-3FED-915B-FC90-7333C711D773}"/>
              </a:ext>
            </a:extLst>
          </p:cNvPr>
          <p:cNvSpPr txBox="1"/>
          <p:nvPr/>
        </p:nvSpPr>
        <p:spPr bwMode="auto">
          <a:xfrm>
            <a:off x="1619672" y="620688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自由空間中，波狀的態是定態，但粒子狀的態顯然不是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95562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 descr="4019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1"/>
          <a:stretch>
            <a:fillRect/>
          </a:stretch>
        </p:blipFill>
        <p:spPr bwMode="auto">
          <a:xfrm>
            <a:off x="2004884" y="575264"/>
            <a:ext cx="3560649" cy="20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C:\Users\Chia-Hung Chang\Downloads\Data\Knight\Media\Chapter40\Images\40_14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356064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7705" name="矩形 8"/>
              <p:cNvSpPr>
                <a:spLocks noChangeArrowheads="1"/>
              </p:cNvSpPr>
              <p:nvPr/>
            </p:nvSpPr>
            <p:spPr bwMode="auto">
              <a:xfrm>
                <a:off x="1670610" y="5557020"/>
                <a:ext cx="6625230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zh-TW" altLang="en-US" sz="1800" dirty="0"/>
                  <a:t>古典物理中，將角波數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TW" altLang="en-US" sz="1800" dirty="0"/>
                  <a:t>類似</a:t>
                </a:r>
                <a14:m>
                  <m:oMath xmlns:m="http://schemas.openxmlformats.org/officeDocument/2006/math">
                    <m:r>
                      <a:rPr lang="zh-CN" altLang="en-US" sz="1800" i="1">
                        <a:latin typeface="Cambria Math"/>
                      </a:rPr>
                      <m:t>∆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sz="1800" dirty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sz="1800" dirty="0"/>
                  <a:t>疊加起來，</a:t>
                </a:r>
              </a:p>
            </p:txBody>
          </p:sp>
        </mc:Choice>
        <mc:Fallback xmlns="">
          <p:sp>
            <p:nvSpPr>
              <p:cNvPr id="157705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610" y="5557020"/>
                <a:ext cx="6625230" cy="387927"/>
              </a:xfrm>
              <a:prstGeom prst="rect">
                <a:avLst/>
              </a:prstGeom>
              <a:blipFill>
                <a:blip r:embed="rId4"/>
                <a:stretch>
                  <a:fillRect l="-765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CACF38C-5A18-B66C-AADA-4EB7403993BB}"/>
              </a:ext>
            </a:extLst>
          </p:cNvPr>
          <p:cNvSpPr txBox="1"/>
          <p:nvPr/>
        </p:nvSpPr>
        <p:spPr bwMode="auto">
          <a:xfrm>
            <a:off x="1634098" y="5979426"/>
            <a:ext cx="5684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可製造出只在一個小範圍內波函數不為零的波包！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F2863A-EE81-AC9C-D631-E6764E71CDA8}"/>
                  </a:ext>
                </a:extLst>
              </p:cNvPr>
              <p:cNvSpPr txBox="1"/>
              <p:nvPr/>
            </p:nvSpPr>
            <p:spPr bwMode="auto">
              <a:xfrm>
                <a:off x="1907704" y="113806"/>
                <a:ext cx="56646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≠∞</m:t>
                    </m:r>
                  </m:oMath>
                </a14:m>
                <a:r>
                  <a:rPr lang="zh-TW" altLang="en-US" sz="1800" dirty="0"/>
                  <a:t>的狀態，波</a:t>
                </a:r>
                <a:r>
                  <a:rPr lang="zh-TW" altLang="en-US" dirty="0"/>
                  <a:t>函數只在一小範圍內不</a:t>
                </a:r>
                <a:r>
                  <a:rPr lang="zh-TW" altLang="en-US" sz="1800" dirty="0"/>
                  <a:t>為零</a:t>
                </a:r>
                <a:r>
                  <a:rPr lang="zh-TW" altLang="en-US" dirty="0"/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F2863A-EE81-AC9C-D631-E6764E71C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113806"/>
                <a:ext cx="5664696" cy="369332"/>
              </a:xfrm>
              <a:prstGeom prst="rect">
                <a:avLst/>
              </a:prstGeom>
              <a:blipFill>
                <a:blip r:embed="rId5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B9E0A-CFB1-7980-A9BD-81F4D3821DB5}"/>
                  </a:ext>
                </a:extLst>
              </p:cNvPr>
              <p:cNvSpPr txBox="1"/>
              <p:nvPr/>
            </p:nvSpPr>
            <p:spPr bwMode="auto">
              <a:xfrm>
                <a:off x="1634098" y="6348758"/>
                <a:ext cx="655272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作為材料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，建造出比較像觀察到的自由電子的狀態。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7B9E0A-CFB1-7980-A9BD-81F4D3821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098" y="6348758"/>
                <a:ext cx="6552728" cy="387927"/>
              </a:xfrm>
              <a:prstGeom prst="rect">
                <a:avLst/>
              </a:prstGeom>
              <a:blipFill>
                <a:blip r:embed="rId6"/>
                <a:stretch>
                  <a:fillRect l="-774" r="-58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E3CA7-FC26-7D88-4E79-FE20E916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684" b="81818"/>
          <a:stretch/>
        </p:blipFill>
        <p:spPr>
          <a:xfrm>
            <a:off x="355069" y="2936481"/>
            <a:ext cx="8347480" cy="572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1B8BB-25F9-2135-B872-C24B8BE4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4" y="4854354"/>
            <a:ext cx="8362685" cy="1742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A4C12-E65D-038D-7682-60C7E48A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64" y="3429000"/>
            <a:ext cx="8362685" cy="1513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A899E-9089-F6E8-8AEC-695436F59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856" y="609517"/>
            <a:ext cx="2874898" cy="27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9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13059</TotalTime>
  <Words>2073</Words>
  <Application>Microsoft Macintosh PowerPoint</Application>
  <PresentationFormat>On-screen Show (4:3)</PresentationFormat>
  <Paragraphs>269</Paragraphs>
  <Slides>39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735</cp:revision>
  <cp:lastPrinted>2024-11-06T11:31:00Z</cp:lastPrinted>
  <dcterms:created xsi:type="dcterms:W3CDTF">2008-03-17T12:32:20Z</dcterms:created>
  <dcterms:modified xsi:type="dcterms:W3CDTF">2024-11-11T13:58:37Z</dcterms:modified>
</cp:coreProperties>
</file>