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1562" r:id="rId2"/>
    <p:sldId id="1561" r:id="rId3"/>
    <p:sldId id="1574" r:id="rId4"/>
    <p:sldId id="409" r:id="rId5"/>
    <p:sldId id="411" r:id="rId6"/>
    <p:sldId id="1146" r:id="rId7"/>
    <p:sldId id="1148" r:id="rId8"/>
    <p:sldId id="1149" r:id="rId9"/>
    <p:sldId id="1058" r:id="rId10"/>
    <p:sldId id="1048" r:id="rId11"/>
    <p:sldId id="1049" r:id="rId12"/>
    <p:sldId id="1047" r:id="rId13"/>
    <p:sldId id="834" r:id="rId14"/>
    <p:sldId id="835" r:id="rId15"/>
    <p:sldId id="836" r:id="rId16"/>
    <p:sldId id="1575" r:id="rId17"/>
    <p:sldId id="1147" r:id="rId18"/>
    <p:sldId id="1173" r:id="rId19"/>
    <p:sldId id="1174" r:id="rId20"/>
    <p:sldId id="1576" r:id="rId21"/>
    <p:sldId id="1564" r:id="rId22"/>
    <p:sldId id="412" r:id="rId23"/>
    <p:sldId id="413" r:id="rId24"/>
    <p:sldId id="414" r:id="rId25"/>
    <p:sldId id="1565" r:id="rId26"/>
    <p:sldId id="1568" r:id="rId27"/>
    <p:sldId id="1581" r:id="rId28"/>
    <p:sldId id="416" r:id="rId29"/>
    <p:sldId id="556" r:id="rId30"/>
    <p:sldId id="640" r:id="rId31"/>
    <p:sldId id="1566" r:id="rId32"/>
    <p:sldId id="1569" r:id="rId33"/>
    <p:sldId id="425" r:id="rId34"/>
    <p:sldId id="1063" r:id="rId35"/>
    <p:sldId id="1093" r:id="rId36"/>
    <p:sldId id="1563" r:id="rId37"/>
    <p:sldId id="426" r:id="rId38"/>
    <p:sldId id="1544" r:id="rId39"/>
    <p:sldId id="947" r:id="rId40"/>
    <p:sldId id="1406" r:id="rId41"/>
    <p:sldId id="429" r:id="rId42"/>
    <p:sldId id="1110" r:id="rId43"/>
    <p:sldId id="1066" r:id="rId44"/>
    <p:sldId id="1069" r:id="rId45"/>
    <p:sldId id="1070" r:id="rId46"/>
    <p:sldId id="1071" r:id="rId47"/>
    <p:sldId id="1072" r:id="rId48"/>
    <p:sldId id="1073" r:id="rId49"/>
    <p:sldId id="1074" r:id="rId50"/>
    <p:sldId id="1573" r:id="rId51"/>
    <p:sldId id="440" r:id="rId52"/>
    <p:sldId id="430" r:id="rId53"/>
    <p:sldId id="1580" r:id="rId54"/>
    <p:sldId id="1578" r:id="rId55"/>
    <p:sldId id="1579" r:id="rId56"/>
    <p:sldId id="1001" r:id="rId57"/>
    <p:sldId id="431" r:id="rId58"/>
    <p:sldId id="432" r:id="rId59"/>
    <p:sldId id="1083" r:id="rId60"/>
    <p:sldId id="1577" r:id="rId61"/>
    <p:sldId id="1571" r:id="rId62"/>
    <p:sldId id="1572" r:id="rId63"/>
    <p:sldId id="1067" r:id="rId64"/>
    <p:sldId id="1540" r:id="rId65"/>
    <p:sldId id="1541" r:id="rId66"/>
    <p:sldId id="1094" r:id="rId6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0"/>
    <p:restoredTop sz="96197" autoAdjust="0"/>
  </p:normalViewPr>
  <p:slideViewPr>
    <p:cSldViewPr>
      <p:cViewPr varScale="1">
        <p:scale>
          <a:sx n="129" d="100"/>
          <a:sy n="129" d="100"/>
        </p:scale>
        <p:origin x="10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28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60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590.png"/><Relationship Id="rId3" Type="http://schemas.openxmlformats.org/officeDocument/2006/relationships/image" Target="../media/image610.png"/><Relationship Id="rId12" Type="http://schemas.openxmlformats.org/officeDocument/2006/relationships/image" Target="../media/image51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20.png"/><Relationship Id="rId9" Type="http://schemas.openxmlformats.org/officeDocument/2006/relationships/image" Target="../media/image581.png"/><Relationship Id="rId14" Type="http://schemas.openxmlformats.org/officeDocument/2006/relationships/image" Target="../media/image6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20.jpeg"/><Relationship Id="rId4" Type="http://schemas.openxmlformats.org/officeDocument/2006/relationships/hyperlink" Target="http://www-personal.umich.edu/~jbourj/images/money/addition/schrodinger12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jbourj/images/money/addition/schrodinger12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c/Drum_vibration_mode11.gif" TargetMode="External"/><Relationship Id="rId13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12" Type="http://schemas.openxmlformats.org/officeDocument/2006/relationships/hyperlink" Target="http://upload.wikimedia.org/wikipedia/commons/1/1f/Drum_vibration_mode23.gif" TargetMode="External"/><Relationship Id="rId2" Type="http://schemas.openxmlformats.org/officeDocument/2006/relationships/hyperlink" Target="http://upload.wikimedia.org/wikipedia/commons/1/15/Drum_vibration_mode01.gif" TargetMode="Externa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3/Drum_vibration_mode03.gif" TargetMode="External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0.gif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hyperlink" Target="http://upload.wikimedia.org/wikipedia/commons/7/7a/Drum_vibration_mode02.gif" TargetMode="External"/><Relationship Id="rId9" Type="http://schemas.openxmlformats.org/officeDocument/2006/relationships/image" Target="../media/image27.gif"/><Relationship Id="rId14" Type="http://schemas.openxmlformats.org/officeDocument/2006/relationships/hyperlink" Target="http://upload.wikimedia.org/wikipedia/commons/5/54/Taborroll.gi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10" Type="http://schemas.openxmlformats.org/officeDocument/2006/relationships/image" Target="../media/image43.png"/><Relationship Id="rId4" Type="http://schemas.openxmlformats.org/officeDocument/2006/relationships/image" Target="../media/image170.pn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02.png"/><Relationship Id="rId12" Type="http://schemas.openxmlformats.org/officeDocument/2006/relationships/image" Target="../media/image1051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1.png"/><Relationship Id="rId11" Type="http://schemas.openxmlformats.org/officeDocument/2006/relationships/image" Target="../media/image1041.png"/><Relationship Id="rId5" Type="http://schemas.openxmlformats.org/officeDocument/2006/relationships/image" Target="../media/image980.png"/><Relationship Id="rId10" Type="http://schemas.openxmlformats.org/officeDocument/2006/relationships/image" Target="../media/image1032.png"/><Relationship Id="rId4" Type="http://schemas.openxmlformats.org/officeDocument/2006/relationships/image" Target="../media/image50.wmf"/><Relationship Id="rId9" Type="http://schemas.openxmlformats.org/officeDocument/2006/relationships/image" Target="../media/image10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8.png"/><Relationship Id="rId7" Type="http://schemas.openxmlformats.org/officeDocument/2006/relationships/image" Target="../media/image41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451.png"/><Relationship Id="rId5" Type="http://schemas.openxmlformats.org/officeDocument/2006/relationships/image" Target="../media/image40.png"/><Relationship Id="rId10" Type="http://schemas.openxmlformats.org/officeDocument/2006/relationships/image" Target="../media/image440.png"/><Relationship Id="rId4" Type="http://schemas.openxmlformats.org/officeDocument/2006/relationships/image" Target="../media/image39.png"/><Relationship Id="rId9" Type="http://schemas.openxmlformats.org/officeDocument/2006/relationships/image" Target="../media/image4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491.png"/><Relationship Id="rId7" Type="http://schemas.openxmlformats.org/officeDocument/2006/relationships/image" Target="../media/image531.png"/><Relationship Id="rId12" Type="http://schemas.openxmlformats.org/officeDocument/2006/relationships/image" Target="../media/image51.jpe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11" Type="http://schemas.openxmlformats.org/officeDocument/2006/relationships/image" Target="../media/image571.png"/><Relationship Id="rId5" Type="http://schemas.openxmlformats.org/officeDocument/2006/relationships/image" Target="../media/image512.png"/><Relationship Id="rId10" Type="http://schemas.openxmlformats.org/officeDocument/2006/relationships/image" Target="../media/image561.png"/><Relationship Id="rId4" Type="http://schemas.openxmlformats.org/officeDocument/2006/relationships/image" Target="../media/image501.png"/><Relationship Id="rId9" Type="http://schemas.openxmlformats.org/officeDocument/2006/relationships/image" Target="../media/image5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6000.png"/><Relationship Id="rId4" Type="http://schemas.openxmlformats.org/officeDocument/2006/relationships/image" Target="../media/image59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0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70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12" Type="http://schemas.openxmlformats.org/officeDocument/2006/relationships/image" Target="../media/image69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11" Type="http://schemas.openxmlformats.org/officeDocument/2006/relationships/image" Target="../media/image682.png"/><Relationship Id="rId5" Type="http://schemas.openxmlformats.org/officeDocument/2006/relationships/image" Target="../media/image860.png"/><Relationship Id="rId10" Type="http://schemas.openxmlformats.org/officeDocument/2006/relationships/image" Target="../media/image671.png"/><Relationship Id="rId4" Type="http://schemas.openxmlformats.org/officeDocument/2006/relationships/image" Target="../media/image850.png"/><Relationship Id="rId9" Type="http://schemas.openxmlformats.org/officeDocument/2006/relationships/image" Target="../media/image6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1.png"/><Relationship Id="rId7" Type="http://schemas.openxmlformats.org/officeDocument/2006/relationships/image" Target="../media/image7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1.png"/><Relationship Id="rId4" Type="http://schemas.openxmlformats.org/officeDocument/2006/relationships/image" Target="../media/image692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91.png"/><Relationship Id="rId7" Type="http://schemas.openxmlformats.org/officeDocument/2006/relationships/image" Target="../media/image7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50.png"/><Relationship Id="rId7" Type="http://schemas.openxmlformats.org/officeDocument/2006/relationships/image" Target="../media/image661.png"/><Relationship Id="rId12" Type="http://schemas.openxmlformats.org/officeDocument/2006/relationships/image" Target="../media/image71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55.jpeg"/><Relationship Id="rId5" Type="http://schemas.openxmlformats.org/officeDocument/2006/relationships/image" Target="../media/image770.png"/><Relationship Id="rId10" Type="http://schemas.openxmlformats.org/officeDocument/2006/relationships/image" Target="../media/image691.png"/><Relationship Id="rId4" Type="http://schemas.openxmlformats.org/officeDocument/2006/relationships/image" Target="../media/image760.png"/><Relationship Id="rId9" Type="http://schemas.openxmlformats.org/officeDocument/2006/relationships/image" Target="../media/image8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2.gif"/><Relationship Id="rId4" Type="http://schemas.openxmlformats.org/officeDocument/2006/relationships/image" Target="../media/image89.jpeg"/><Relationship Id="rId9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6.jpeg"/><Relationship Id="rId3" Type="http://schemas.openxmlformats.org/officeDocument/2006/relationships/image" Target="../media/image961.png"/><Relationship Id="rId7" Type="http://schemas.openxmlformats.org/officeDocument/2006/relationships/image" Target="../media/image99.pn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4.jpeg"/><Relationship Id="rId5" Type="http://schemas.openxmlformats.org/officeDocument/2006/relationships/image" Target="../media/image641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9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image" Target="../media/image720.png"/><Relationship Id="rId5" Type="http://schemas.openxmlformats.org/officeDocument/2006/relationships/image" Target="../media/image670.png"/><Relationship Id="rId10" Type="http://schemas.openxmlformats.org/officeDocument/2006/relationships/image" Target="../media/image1170.png"/><Relationship Id="rId4" Type="http://schemas.openxmlformats.org/officeDocument/2006/relationships/image" Target="../media/image660.png"/><Relationship Id="rId9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5.jpe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16.jpe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5" Type="http://schemas.openxmlformats.org/officeDocument/2006/relationships/image" Target="../media/image1031.png"/><Relationship Id="rId10" Type="http://schemas.openxmlformats.org/officeDocument/2006/relationships/image" Target="../media/image1080.png"/><Relationship Id="rId4" Type="http://schemas.openxmlformats.org/officeDocument/2006/relationships/image" Target="../media/image1021.png"/><Relationship Id="rId9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4.png"/><Relationship Id="rId4" Type="http://schemas.openxmlformats.org/officeDocument/2006/relationships/image" Target="../media/image10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518ABE48-CCA5-4AAA-AB6E-DBA9CAC5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文字方塊 1"/>
          <p:cNvSpPr txBox="1">
            <a:spLocks noChangeArrowheads="1"/>
          </p:cNvSpPr>
          <p:nvPr/>
        </p:nvSpPr>
        <p:spPr bwMode="auto">
          <a:xfrm>
            <a:off x="3711178" y="1268760"/>
            <a:ext cx="4177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這個方程式是以一個翻譯表猜出來的：</a:t>
            </a:r>
          </a:p>
        </p:txBody>
      </p:sp>
      <p:sp>
        <p:nvSpPr>
          <p:cNvPr id="10" name="矩形 9"/>
          <p:cNvSpPr/>
          <p:nvPr/>
        </p:nvSpPr>
        <p:spPr>
          <a:xfrm>
            <a:off x="3744913" y="1774825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342" name="文字方塊 13"/>
          <p:cNvSpPr txBox="1">
            <a:spLocks noChangeArrowheads="1"/>
          </p:cNvSpPr>
          <p:nvPr/>
        </p:nvSpPr>
        <p:spPr bwMode="auto">
          <a:xfrm>
            <a:off x="3316288" y="3703638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動量翻譯為對空間微分的運算</a:t>
            </a:r>
          </a:p>
        </p:txBody>
      </p:sp>
      <p:sp>
        <p:nvSpPr>
          <p:cNvPr id="14343" name="文字方塊 14"/>
          <p:cNvSpPr txBox="1">
            <a:spLocks noChangeArrowheads="1"/>
          </p:cNvSpPr>
          <p:nvPr/>
        </p:nvSpPr>
        <p:spPr bwMode="auto">
          <a:xfrm>
            <a:off x="3316288" y="4060825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能量翻譯為對時間微分的運算</a:t>
            </a:r>
          </a:p>
        </p:txBody>
      </p:sp>
      <p:pic>
        <p:nvPicPr>
          <p:cNvPr id="1434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1" y="1392237"/>
            <a:ext cx="2540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文字方塊 19"/>
          <p:cNvSpPr txBox="1">
            <a:spLocks noChangeArrowheads="1"/>
          </p:cNvSpPr>
          <p:nvPr/>
        </p:nvSpPr>
        <p:spPr bwMode="auto">
          <a:xfrm>
            <a:off x="1744663" y="49895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459163" y="5060950"/>
            <a:ext cx="2357437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347" name="文字方塊 21"/>
          <p:cNvSpPr txBox="1">
            <a:spLocks noChangeArrowheads="1"/>
          </p:cNvSpPr>
          <p:nvPr/>
        </p:nvSpPr>
        <p:spPr bwMode="auto">
          <a:xfrm>
            <a:off x="6888163" y="4989513"/>
            <a:ext cx="1071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波動</a:t>
            </a:r>
          </a:p>
        </p:txBody>
      </p:sp>
      <p:sp>
        <p:nvSpPr>
          <p:cNvPr id="14348" name="文字方塊 22"/>
          <p:cNvSpPr txBox="1">
            <a:spLocks noChangeArrowheads="1"/>
          </p:cNvSpPr>
          <p:nvPr/>
        </p:nvSpPr>
        <p:spPr bwMode="auto">
          <a:xfrm>
            <a:off x="1744663" y="5561013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物理量</a:t>
            </a:r>
          </a:p>
        </p:txBody>
      </p:sp>
      <p:sp>
        <p:nvSpPr>
          <p:cNvPr id="14349" name="文字方塊 23"/>
          <p:cNvSpPr txBox="1">
            <a:spLocks noChangeArrowheads="1"/>
          </p:cNvSpPr>
          <p:nvPr/>
        </p:nvSpPr>
        <p:spPr bwMode="auto">
          <a:xfrm>
            <a:off x="6888163" y="5489575"/>
            <a:ext cx="100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26068" y="1974520"/>
                <a:ext cx="139512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68" y="1974520"/>
                <a:ext cx="1395126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226068" y="2780928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68" y="2780928"/>
                <a:ext cx="1210844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12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1984628" y="4077072"/>
            <a:ext cx="720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800" dirty="0">
                <a:latin typeface="+mn-lt"/>
              </a:rPr>
              <a:t>?</a:t>
            </a: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1043608" y="5336885"/>
            <a:ext cx="3779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Picture 22" descr="f4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340768"/>
            <a:ext cx="32861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1433513" y="1266825"/>
            <a:ext cx="421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電子的動量與能量滿足以下的關係：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2219325" y="257413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076575" y="184482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275856" y="2060848"/>
                <a:ext cx="139512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060848"/>
                <a:ext cx="1395126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275856" y="2773511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773511"/>
                <a:ext cx="1210844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259365" y="1844824"/>
                <a:ext cx="145052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365" y="1844824"/>
                <a:ext cx="1450525" cy="6481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5004048" y="4093165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093165"/>
                <a:ext cx="3035318" cy="6481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078651" y="4077072"/>
                <a:ext cx="280461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651" y="4077072"/>
                <a:ext cx="2804614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3">
            <a:extLst>
              <a:ext uri="{FF2B5EF4-FFF2-40B4-BE49-F238E27FC236}">
                <a16:creationId xmlns:a16="http://schemas.microsoft.com/office/drawing/2014/main" id="{60047E0A-D75E-1B45-B935-91E172A7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846375"/>
            <a:ext cx="421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運算得作用在函數之上才算數！</a:t>
            </a:r>
          </a:p>
        </p:txBody>
      </p:sp>
    </p:spTree>
    <p:extLst>
      <p:ext uri="{BB962C8B-B14F-4D97-AF65-F5344CB8AC3E}">
        <p14:creationId xmlns:p14="http://schemas.microsoft.com/office/powerpoint/2010/main" val="25020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/>
      <p:bldP spid="18" grpId="0" animBg="1"/>
      <p:bldP spid="19" grpId="0" animBg="1"/>
      <p:bldP spid="20" grpId="0" animBg="1"/>
      <p:bldP spid="22" grpId="0" animBg="1"/>
      <p:bldP spid="2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819198" y="1631796"/>
                <a:ext cx="2099228" cy="7146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198" y="1631796"/>
                <a:ext cx="2099228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82697" y="3789040"/>
                <a:ext cx="700087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sz="1800" dirty="0"/>
                  <a:t>滿足：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97" y="3789040"/>
                <a:ext cx="7000875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261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0" name="矩形 25"/>
          <p:cNvSpPr>
            <a:spLocks noChangeArrowheads="1"/>
          </p:cNvSpPr>
          <p:nvPr/>
        </p:nvSpPr>
        <p:spPr bwMode="auto">
          <a:xfrm>
            <a:off x="754482" y="2574256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代入薛丁格方程式</a:t>
            </a: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718462" y="1052736"/>
                <a:ext cx="66618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穩定的電子，能量固定。尋找對應固定能量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的電子波的解：</a:t>
                </a:r>
              </a:p>
            </p:txBody>
          </p:sp>
        </mc:Choice>
        <mc:Fallback xmlns="">
          <p:sp>
            <p:nvSpPr>
              <p:cNvPr id="15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462" y="1052736"/>
                <a:ext cx="666185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2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橢圓 19"/>
          <p:cNvSpPr/>
          <p:nvPr/>
        </p:nvSpPr>
        <p:spPr>
          <a:xfrm>
            <a:off x="850096" y="1556544"/>
            <a:ext cx="920385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8"/>
              <p:cNvSpPr txBox="1">
                <a:spLocks noChangeArrowheads="1"/>
              </p:cNvSpPr>
              <p:nvPr/>
            </p:nvSpPr>
            <p:spPr bwMode="auto">
              <a:xfrm>
                <a:off x="3203848" y="1804193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是能量的數值。</a:t>
                </a:r>
              </a:p>
            </p:txBody>
          </p:sp>
        </mc:Choice>
        <mc:Fallback xmlns="">
          <p:sp>
            <p:nvSpPr>
              <p:cNvPr id="2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848" y="1804193"/>
                <a:ext cx="3600450" cy="369888"/>
              </a:xfrm>
              <a:prstGeom prst="rect">
                <a:avLst/>
              </a:prstGeom>
              <a:blipFill rotWithShape="1">
                <a:blip r:embed="rId9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754482" y="5157192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在很多情況下，此方程式只有對某些能量值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才有解！數學的本徵值問題。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482" y="5157192"/>
                <a:ext cx="7489926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733" t="-6557" r="-3664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/>
          <p:cNvSpPr txBox="1"/>
          <p:nvPr/>
        </p:nvSpPr>
        <p:spPr bwMode="auto">
          <a:xfrm>
            <a:off x="784198" y="5589221"/>
            <a:ext cx="7621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穩定狀態的電子波要有解，能量就不能是任意連續分布。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033564" y="937528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3564" y="937528"/>
                <a:ext cx="1210844" cy="6190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784198" y="2996952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198" y="2996952"/>
                <a:ext cx="3035318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751637" y="4221088"/>
                <a:ext cx="295138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637" y="4221088"/>
                <a:ext cx="2951385" cy="64812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25">
            <a:extLst>
              <a:ext uri="{FF2B5EF4-FFF2-40B4-BE49-F238E27FC236}">
                <a16:creationId xmlns:a16="http://schemas.microsoft.com/office/drawing/2014/main" id="{6105711B-B355-D945-B8A7-C017C3E2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16" y="4360207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與時間無關的薛丁格方程式</a:t>
            </a:r>
          </a:p>
        </p:txBody>
      </p:sp>
    </p:spTree>
    <p:extLst>
      <p:ext uri="{BB962C8B-B14F-4D97-AF65-F5344CB8AC3E}">
        <p14:creationId xmlns:p14="http://schemas.microsoft.com/office/powerpoint/2010/main" val="3346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660" grpId="0"/>
      <p:bldP spid="2" grpId="0"/>
      <p:bldP spid="23" grpId="0"/>
      <p:bldP spid="19" grpId="0" animBg="1"/>
      <p:bldP spid="24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" y="1232537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420303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 1926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23728" y="764704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能量的量子化作為</a:t>
            </a:r>
            <a:r>
              <a:rPr lang="zh-TW" altLang="en-US" sz="1800" dirty="0">
                <a:solidFill>
                  <a:srgbClr val="FF0000"/>
                </a:solidFill>
              </a:rPr>
              <a:t>（不過就是）</a:t>
            </a:r>
            <a:r>
              <a:rPr lang="zh-TW" altLang="en-US" sz="1800" dirty="0"/>
              <a:t>一個本徵值問題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56C8B-ACE5-241A-199D-D1CDF8C4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019840"/>
            <a:ext cx="6568617" cy="4642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EB68BF-8347-95EB-839E-5A642953AA27}"/>
              </a:ext>
            </a:extLst>
          </p:cNvPr>
          <p:cNvSpPr/>
          <p:nvPr/>
        </p:nvSpPr>
        <p:spPr bwMode="auto">
          <a:xfrm>
            <a:off x="2627784" y="4869160"/>
            <a:ext cx="6336704" cy="8640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28317-2912-AAC0-4CA1-38A92B8259A5}"/>
              </a:ext>
            </a:extLst>
          </p:cNvPr>
          <p:cNvSpPr txBox="1"/>
          <p:nvPr/>
        </p:nvSpPr>
        <p:spPr>
          <a:xfrm>
            <a:off x="2627785" y="3501008"/>
            <a:ext cx="648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量子化的整數特性會如震動弦駐波的整數節點一樣自然浮現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487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28613"/>
            <a:ext cx="5095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71750" y="3000375"/>
            <a:ext cx="4071938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2468" name="文字方塊 4"/>
          <p:cNvSpPr txBox="1">
            <a:spLocks noChangeArrowheads="1"/>
          </p:cNvSpPr>
          <p:nvPr/>
        </p:nvSpPr>
        <p:spPr bwMode="auto">
          <a:xfrm>
            <a:off x="6695729" y="3228945"/>
            <a:ext cx="2448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+mj-lt"/>
              </a:rPr>
              <a:t>Schrodinger Equation</a:t>
            </a:r>
            <a:endParaRPr lang="zh-TW" altLang="en-US" sz="1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/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58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 bwMode="auto">
          <a:xfrm>
            <a:off x="482538" y="562220"/>
            <a:ext cx="5600700" cy="45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12764" y="1124744"/>
            <a:ext cx="1500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6633244" y="3962825"/>
            <a:ext cx="155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氫原子能階</a:t>
            </a:r>
          </a:p>
        </p:txBody>
      </p:sp>
      <p:sp>
        <p:nvSpPr>
          <p:cNvPr id="63493" name="文字方塊 4"/>
          <p:cNvSpPr txBox="1">
            <a:spLocks noChangeArrowheads="1"/>
          </p:cNvSpPr>
          <p:nvPr/>
        </p:nvSpPr>
        <p:spPr bwMode="auto">
          <a:xfrm>
            <a:off x="465176" y="5212557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薛丁格能嚴格地得到正確的氫原子能階是天大的成就！</a:t>
            </a:r>
          </a:p>
        </p:txBody>
      </p:sp>
      <p:pic>
        <p:nvPicPr>
          <p:cNvPr id="39943" name="圖片 14" descr="afg003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6417220" y="920655"/>
            <a:ext cx="2074009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52389" y="5597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800" dirty="0">
                <a:latin typeface="Calibri" pitchFamily="34" charset="0"/>
              </a:rPr>
              <a:t>而且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完全只用大家所熟悉的波的概念！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10" descr="Schrodinger 1000 Austrian Schill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13121"/>
            <a:ext cx="2718273" cy="13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才有解！數學的本徵值問題。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3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461079" y="6373116"/>
            <a:ext cx="5191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能量的量子化原來是電子的波性的表現！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24833" y="5993223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這個方法到現在都是解氫原子能階最簡單的方法。</a:t>
            </a:r>
          </a:p>
        </p:txBody>
      </p:sp>
    </p:spTree>
    <p:extLst>
      <p:ext uri="{BB962C8B-B14F-4D97-AF65-F5344CB8AC3E}">
        <p14:creationId xmlns:p14="http://schemas.microsoft.com/office/powerpoint/2010/main" val="1647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41\A_Images\A_Figures_and_Photos\41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43220"/>
            <a:ext cx="4112616" cy="23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0FB1-42D8-AF3A-28AF-B43F2B4626FA}"/>
              </a:ext>
            </a:extLst>
          </p:cNvPr>
          <p:cNvSpPr txBox="1"/>
          <p:nvPr/>
        </p:nvSpPr>
        <p:spPr>
          <a:xfrm>
            <a:off x="754600" y="1268760"/>
            <a:ext cx="820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所以可以說，上帝透過波爾原子模型，所想傳達的訊息：電子確實是波！</a:t>
            </a:r>
          </a:p>
        </p:txBody>
      </p:sp>
      <p:pic>
        <p:nvPicPr>
          <p:cNvPr id="3" name="Picture 5" descr="D:\Dropbox\Documents\課程\YoungTextBook\Images\Chapter39\A_Images\A_Figures_and_Photos\39_24_Figure.jpg">
            <a:extLst>
              <a:ext uri="{FF2B5EF4-FFF2-40B4-BE49-F238E27FC236}">
                <a16:creationId xmlns:a16="http://schemas.microsoft.com/office/drawing/2014/main" id="{D099D771-6120-7CC4-C13A-D83ADDD1C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/>
          <a:stretch/>
        </p:blipFill>
        <p:spPr bwMode="auto">
          <a:xfrm>
            <a:off x="2267744" y="1700808"/>
            <a:ext cx="4112616" cy="216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0510D363-417B-C97F-C317-F074C90E47FF}"/>
              </a:ext>
            </a:extLst>
          </p:cNvPr>
          <p:cNvSpPr/>
          <p:nvPr/>
        </p:nvSpPr>
        <p:spPr bwMode="auto">
          <a:xfrm>
            <a:off x="4187836" y="3933739"/>
            <a:ext cx="272431" cy="288032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ADAF-FDEE-3020-AA0D-86069F162D34}"/>
              </a:ext>
            </a:extLst>
          </p:cNvPr>
          <p:cNvSpPr txBox="1"/>
          <p:nvPr/>
        </p:nvSpPr>
        <p:spPr>
          <a:xfrm>
            <a:off x="754600" y="404664"/>
            <a:ext cx="6473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肯定是錯的波爾原子模型，唯一確定的、正確的就是能階。</a:t>
            </a:r>
            <a:endParaRPr lang="en-TW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DD31B-A497-CD1F-BB31-E784585F9567}"/>
              </a:ext>
            </a:extLst>
          </p:cNvPr>
          <p:cNvSpPr txBox="1"/>
          <p:nvPr/>
        </p:nvSpPr>
        <p:spPr>
          <a:xfrm>
            <a:off x="765763" y="836712"/>
            <a:ext cx="6473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現在薛丁格發現能階是電子波的自然結果。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98840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DAE7CBE-0D75-0B5C-B4E4-2E640C36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" b="9701"/>
          <a:stretch/>
        </p:blipFill>
        <p:spPr bwMode="auto">
          <a:xfrm>
            <a:off x="683568" y="212154"/>
            <a:ext cx="4568825" cy="62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Schrodinger 1000 Austrian Schilling">
            <a:hlinkClick r:id="rId3"/>
            <a:extLst>
              <a:ext uri="{FF2B5EF4-FFF2-40B4-BE49-F238E27FC236}">
                <a16:creationId xmlns:a16="http://schemas.microsoft.com/office/drawing/2014/main" id="{FF3CD160-3024-0B06-498B-248D4FD5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72007"/>
            <a:ext cx="3096344" cy="15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48CC964D-EAD8-C8D3-8CAD-37503512B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8" t="27429" r="29855" b="51624"/>
          <a:stretch/>
        </p:blipFill>
        <p:spPr bwMode="auto">
          <a:xfrm>
            <a:off x="4901080" y="1196752"/>
            <a:ext cx="3713166" cy="34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3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Drum vibration mode01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6" y="359778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ile:Drum vibration mode0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08" y="359778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ile:Drum vibration mode0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08" y="431215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File:Drum vibration mode1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6" y="1931403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File:Drum vibration mode2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6" y="2002840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File:Drum vibration mode23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46" y="2002840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6"/>
          <p:cNvSpPr txBox="1">
            <a:spLocks noChangeArrowheads="1"/>
          </p:cNvSpPr>
          <p:nvPr/>
        </p:nvSpPr>
        <p:spPr bwMode="auto">
          <a:xfrm>
            <a:off x="516068" y="3875048"/>
            <a:ext cx="656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每一個模式的振動頻率不同！模式是離散分布的。</a:t>
            </a:r>
          </a:p>
        </p:txBody>
      </p:sp>
      <p:pic>
        <p:nvPicPr>
          <p:cNvPr id="45068" name="Picture 4" descr="File:Taborroll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43" y="3429000"/>
            <a:ext cx="1444843" cy="11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10040" y="3443000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物體的變形模式有無限多個，</a:t>
            </a:r>
          </a:p>
        </p:txBody>
      </p:sp>
      <p:pic>
        <p:nvPicPr>
          <p:cNvPr id="3" name="Picture 5" descr="1821">
            <a:extLst>
              <a:ext uri="{FF2B5EF4-FFF2-40B4-BE49-F238E27FC236}">
                <a16:creationId xmlns:a16="http://schemas.microsoft.com/office/drawing/2014/main" id="{4330DD81-4651-999F-8295-F0182AF6B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571244" y="4307651"/>
            <a:ext cx="4286036" cy="24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504CD37C-9957-4169-82FB-BAACDC073B72}"/>
              </a:ext>
            </a:extLst>
          </p:cNvPr>
          <p:cNvSpPr/>
          <p:nvPr/>
        </p:nvSpPr>
        <p:spPr>
          <a:xfrm>
            <a:off x="4885599" y="4829959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模式可以分離地一個一個以自然數編號。</a:t>
            </a: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EB775EA6-60F2-AC1A-4D99-301D7EF0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33" y="6242119"/>
            <a:ext cx="7734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電子的波性很自然地解釋了：在原子核周圍的電子的狀態是分離的能態！</a:t>
            </a:r>
          </a:p>
        </p:txBody>
      </p:sp>
    </p:spTree>
    <p:extLst>
      <p:ext uri="{BB962C8B-B14F-4D97-AF65-F5344CB8AC3E}">
        <p14:creationId xmlns:p14="http://schemas.microsoft.com/office/powerpoint/2010/main" val="132205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41\A_Images\A_Figures_and_Photos\41_09_Figure.jpg">
            <a:extLst>
              <a:ext uri="{FF2B5EF4-FFF2-40B4-BE49-F238E27FC236}">
                <a16:creationId xmlns:a16="http://schemas.microsoft.com/office/drawing/2014/main" id="{8E7C8460-A692-7539-9DF9-929267F5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112616" cy="23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821">
            <a:extLst>
              <a:ext uri="{FF2B5EF4-FFF2-40B4-BE49-F238E27FC236}">
                <a16:creationId xmlns:a16="http://schemas.microsoft.com/office/drawing/2014/main" id="{EFF7369D-8661-3F2B-208A-A6ED895F8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4707858" y="2425704"/>
            <a:ext cx="3998004" cy="23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5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0"/>
            <a:ext cx="6857703" cy="67882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B59B6-0107-40C3-C6C2-8DA2DBE4AAE6}"/>
              </a:ext>
            </a:extLst>
          </p:cNvPr>
          <p:cNvSpPr/>
          <p:nvPr/>
        </p:nvSpPr>
        <p:spPr>
          <a:xfrm>
            <a:off x="1403648" y="1916832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B45D6-5F3B-BFF9-F07F-0F877758E3C2}"/>
              </a:ext>
            </a:extLst>
          </p:cNvPr>
          <p:cNvSpPr/>
          <p:nvPr/>
        </p:nvSpPr>
        <p:spPr>
          <a:xfrm>
            <a:off x="1403648" y="908720"/>
            <a:ext cx="576064" cy="1969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987CD-1AA2-A171-72E0-D513D5E50CA8}"/>
              </a:ext>
            </a:extLst>
          </p:cNvPr>
          <p:cNvSpPr txBox="1"/>
          <p:nvPr/>
        </p:nvSpPr>
        <p:spPr bwMode="auto">
          <a:xfrm>
            <a:off x="2285290" y="2348880"/>
            <a:ext cx="6031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古典牛頓力學Newtonian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4C44B-212D-70FE-D389-4BC3F5F8A92D}"/>
              </a:ext>
            </a:extLst>
          </p:cNvPr>
          <p:cNvSpPr txBox="1"/>
          <p:nvPr/>
        </p:nvSpPr>
        <p:spPr bwMode="auto">
          <a:xfrm>
            <a:off x="3707904" y="4797152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量子力學Quantum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95738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F3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6"/>
          <a:stretch>
            <a:fillRect/>
          </a:stretch>
        </p:blipFill>
        <p:spPr bwMode="auto">
          <a:xfrm>
            <a:off x="2286000" y="1857375"/>
            <a:ext cx="43926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7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31299-9C2E-130D-71E0-621FC0B2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5130"/>
            <a:ext cx="72009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BEC44-CB16-518D-6474-C3AEB81B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3"/>
          <a:stretch/>
        </p:blipFill>
        <p:spPr>
          <a:xfrm>
            <a:off x="1187624" y="1572940"/>
            <a:ext cx="7200900" cy="2146300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A5E8E91B-2302-4B8B-1825-5F27D93B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/>
        </p:blipFill>
        <p:spPr>
          <a:xfrm>
            <a:off x="1187624" y="3861048"/>
            <a:ext cx="3933794" cy="2847675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223E8CA-1A1A-E46D-F5CA-436D9EBAC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06111"/>
            <a:ext cx="2160240" cy="2863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907FE7-819A-AD89-7862-B4E9FFE13CD7}"/>
              </a:ext>
            </a:extLst>
          </p:cNvPr>
          <p:cNvSpPr/>
          <p:nvPr/>
        </p:nvSpPr>
        <p:spPr>
          <a:xfrm>
            <a:off x="1619672" y="836712"/>
            <a:ext cx="6336704" cy="138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4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so-garden.com/images/uploads_bilder/game_da_vinci_co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968500"/>
            <a:ext cx="32861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http://www.cyber-cinema.com/reprint/DaVinciCodeA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3051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9"/>
          <p:cNvSpPr txBox="1">
            <a:spLocks noChangeArrowheads="1"/>
          </p:cNvSpPr>
          <p:nvPr/>
        </p:nvSpPr>
        <p:spPr bwMode="auto">
          <a:xfrm>
            <a:off x="2214563" y="785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找物質波的波方程式如同解讀一個密碼</a:t>
            </a:r>
          </a:p>
        </p:txBody>
      </p:sp>
    </p:spTree>
    <p:extLst>
      <p:ext uri="{BB962C8B-B14F-4D97-AF65-F5344CB8AC3E}">
        <p14:creationId xmlns:p14="http://schemas.microsoft.com/office/powerpoint/2010/main" val="115757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5994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8" descr="http://sixcp.sixcp.com/~admin7/images/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044" r="3906" b="2963"/>
          <a:stretch>
            <a:fillRect/>
          </a:stretch>
        </p:blipFill>
        <p:spPr bwMode="auto">
          <a:xfrm>
            <a:off x="142875" y="3214688"/>
            <a:ext cx="2786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矩形 7"/>
          <p:cNvSpPr>
            <a:spLocks noChangeArrowheads="1"/>
          </p:cNvSpPr>
          <p:nvPr/>
        </p:nvSpPr>
        <p:spPr bwMode="auto">
          <a:xfrm>
            <a:off x="0" y="2071688"/>
            <a:ext cx="2928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Rosetta</a:t>
            </a:r>
            <a:r>
              <a:rPr lang="zh-TW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Stone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It was created in 196 BC, discovered by the French in 1799 at Rosetta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文字方塊 9"/>
          <p:cNvSpPr txBox="1">
            <a:spLocks noChangeArrowheads="1"/>
          </p:cNvSpPr>
          <p:nvPr/>
        </p:nvSpPr>
        <p:spPr bwMode="auto">
          <a:xfrm>
            <a:off x="1000125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解碼，如果如一個古老的失傳的語言，有對照表就非常有用</a:t>
            </a:r>
          </a:p>
        </p:txBody>
      </p:sp>
    </p:spTree>
    <p:extLst>
      <p:ext uri="{BB962C8B-B14F-4D97-AF65-F5344CB8AC3E}">
        <p14:creationId xmlns:p14="http://schemas.microsoft.com/office/powerpoint/2010/main" val="609873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8"/>
          <p:cNvSpPr txBox="1">
            <a:spLocks noChangeArrowheads="1"/>
          </p:cNvSpPr>
          <p:nvPr/>
        </p:nvSpPr>
        <p:spPr bwMode="auto">
          <a:xfrm>
            <a:off x="2123728" y="4370053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粒子與波的翻譯表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757856" y="817658"/>
            <a:ext cx="74145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找尋波方程式時可以用的線索：粒子如何對應波？</a:t>
            </a:r>
          </a:p>
        </p:txBody>
      </p:sp>
      <p:sp>
        <p:nvSpPr>
          <p:cNvPr id="2058" name="Oval 7"/>
          <p:cNvSpPr>
            <a:spLocks noChangeArrowheads="1"/>
          </p:cNvSpPr>
          <p:nvPr/>
        </p:nvSpPr>
        <p:spPr bwMode="auto">
          <a:xfrm>
            <a:off x="1497389" y="260774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60" name="文字方塊 12"/>
          <p:cNvSpPr txBox="1">
            <a:spLocks noChangeArrowheads="1"/>
          </p:cNvSpPr>
          <p:nvPr/>
        </p:nvSpPr>
        <p:spPr bwMode="auto">
          <a:xfrm>
            <a:off x="757856" y="1228821"/>
            <a:ext cx="8114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德布羅意的猜想：</a:t>
            </a:r>
            <a:r>
              <a:rPr lang="zh-TW" altLang="en-US" dirty="0">
                <a:solidFill>
                  <a:srgbClr val="FF0000"/>
                </a:solidFill>
              </a:rPr>
              <a:t>一個不受力、動量固定的自由粒子對應於波長固定的正弦波。</a:t>
            </a:r>
          </a:p>
        </p:txBody>
      </p:sp>
      <p:sp>
        <p:nvSpPr>
          <p:cNvPr id="16" name="左-右雙向箭號 15"/>
          <p:cNvSpPr/>
          <p:nvPr/>
        </p:nvSpPr>
        <p:spPr>
          <a:xfrm>
            <a:off x="2626274" y="2503070"/>
            <a:ext cx="981767" cy="500063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2" name="文字方塊 14"/>
          <p:cNvSpPr txBox="1">
            <a:spLocks noChangeArrowheads="1"/>
          </p:cNvSpPr>
          <p:nvPr/>
        </p:nvSpPr>
        <p:spPr bwMode="auto">
          <a:xfrm>
            <a:off x="4411641" y="3563069"/>
            <a:ext cx="2768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波函數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wavefunction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3" name="Picture 16" descr="D:\Dropbox\Documents\課程\YoungTextBook\Images\Chapter15\A_Images\A_Figures_and_Photos\15_09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041" r="19110" b="5304"/>
          <a:stretch/>
        </p:blipFill>
        <p:spPr bwMode="auto">
          <a:xfrm>
            <a:off x="4572000" y="1940694"/>
            <a:ext cx="2059115" cy="16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2">
            <a:extLst>
              <a:ext uri="{FF2B5EF4-FFF2-40B4-BE49-F238E27FC236}">
                <a16:creationId xmlns:a16="http://schemas.microsoft.com/office/drawing/2014/main" id="{4E4C5727-E7A1-4D4B-9603-BB143BBA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269" y="5973155"/>
            <a:ext cx="4057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尋找一個波方程式可以得到這個關係。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/>
              <p:nvPr/>
            </p:nvSpPr>
            <p:spPr bwMode="auto">
              <a:xfrm>
                <a:off x="6886501" y="5133704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6501" y="5133704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/>
              <p:nvPr/>
            </p:nvSpPr>
            <p:spPr bwMode="auto">
              <a:xfrm>
                <a:off x="586036" y="5041823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036" y="5041823"/>
                <a:ext cx="1029641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40bio3">
            <a:extLst>
              <a:ext uri="{FF2B5EF4-FFF2-40B4-BE49-F238E27FC236}">
                <a16:creationId xmlns:a16="http://schemas.microsoft.com/office/drawing/2014/main" id="{B28490D2-550A-00BD-9CC8-D212B5DC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30" y="1940693"/>
            <a:ext cx="1239265" cy="16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2EB79BC4-C229-861F-FD2D-C430CBCB6C8A}"/>
              </a:ext>
            </a:extLst>
          </p:cNvPr>
          <p:cNvSpPr/>
          <p:nvPr/>
        </p:nvSpPr>
        <p:spPr>
          <a:xfrm>
            <a:off x="5796136" y="5356716"/>
            <a:ext cx="432048" cy="2857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/>
              <p:nvPr/>
            </p:nvSpPr>
            <p:spPr bwMode="auto">
              <a:xfrm>
                <a:off x="4467163" y="390918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7163" y="3909184"/>
                <a:ext cx="23448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639991-F2FB-712B-B8C2-E9445D8CCD33}"/>
              </a:ext>
            </a:extLst>
          </p:cNvPr>
          <p:cNvSpPr txBox="1"/>
          <p:nvPr/>
        </p:nvSpPr>
        <p:spPr bwMode="auto">
          <a:xfrm>
            <a:off x="757856" y="1643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dirty="0">
                <a:latin typeface="Calibri" pitchFamily="34" charset="0"/>
              </a:rPr>
              <a:t>牛頓第一運動定律！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3344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" grpId="0" animBg="1"/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/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A4BE567-84FC-ADE9-610D-66078AED34E0}"/>
              </a:ext>
            </a:extLst>
          </p:cNvPr>
          <p:cNvSpPr txBox="1"/>
          <p:nvPr/>
        </p:nvSpPr>
        <p:spPr bwMode="auto">
          <a:xfrm>
            <a:off x="3460489" y="724054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但這個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wavefunction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用在電子波會有問題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85471-D481-6574-52B5-886668E5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7" y="1196752"/>
            <a:ext cx="6618038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7A8C-AB29-7713-D6C6-57CDD18A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4"/>
          <a:stretch/>
        </p:blipFill>
        <p:spPr>
          <a:xfrm>
            <a:off x="1094890" y="2348880"/>
            <a:ext cx="6627245" cy="814334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B970D4C6-F615-D962-987C-F327E5AF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5" y="4185889"/>
            <a:ext cx="3608991" cy="15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B4387-5BA0-635C-2319-24E57880950C}"/>
              </a:ext>
            </a:extLst>
          </p:cNvPr>
          <p:cNvSpPr txBox="1"/>
          <p:nvPr/>
        </p:nvSpPr>
        <p:spPr bwMode="auto">
          <a:xfrm>
            <a:off x="1115616" y="328498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疊加後就是傳統的駐波，駐波會在特定時間波函數全為零！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03C36-797D-C453-31EF-6A2B76D83CDE}"/>
              </a:ext>
            </a:extLst>
          </p:cNvPr>
          <p:cNvSpPr txBox="1"/>
          <p:nvPr/>
        </p:nvSpPr>
        <p:spPr bwMode="auto">
          <a:xfrm>
            <a:off x="1104097" y="3694787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但電子不能有任何時間不見了！</a:t>
            </a:r>
          </a:p>
        </p:txBody>
      </p:sp>
    </p:spTree>
    <p:extLst>
      <p:ext uri="{BB962C8B-B14F-4D97-AF65-F5344CB8AC3E}">
        <p14:creationId xmlns:p14="http://schemas.microsoft.com/office/powerpoint/2010/main" val="109653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2DA47-1F06-B6C5-0F93-B37DC4841BFC}"/>
              </a:ext>
            </a:extLst>
          </p:cNvPr>
          <p:cNvSpPr txBox="1"/>
          <p:nvPr/>
        </p:nvSpPr>
        <p:spPr bwMode="auto">
          <a:xfrm>
            <a:off x="634368" y="785577"/>
            <a:ext cx="807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正弦波還有另一個寫法：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，這會不會是電子波正確的寫法呢？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/>
              <p:nvPr/>
            </p:nvSpPr>
            <p:spPr bwMode="auto">
              <a:xfrm>
                <a:off x="5702524" y="1226016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2524" y="1226016"/>
                <a:ext cx="2259849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8CFE9A-16AC-FE24-D5C1-844EAF23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867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241A4-EFDD-34D6-C043-53EDECFAE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/>
          <a:stretch/>
        </p:blipFill>
        <p:spPr>
          <a:xfrm>
            <a:off x="0" y="1688787"/>
            <a:ext cx="9144000" cy="72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AC2E1-196D-F3F9-2A41-270699362B72}"/>
              </a:ext>
            </a:extLst>
          </p:cNvPr>
          <p:cNvSpPr txBox="1"/>
          <p:nvPr/>
        </p:nvSpPr>
        <p:spPr bwMode="auto">
          <a:xfrm>
            <a:off x="634368" y="450912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相似的疊加，不會有全部為零的片刻！可能可以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46132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D1773-206A-0F03-0FBD-3B43D8A6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33E08907-E2F2-EDE4-51C8-DB5165C94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8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D95D46-4594-FD28-DD96-EB0414A14741}"/>
              </a:ext>
            </a:extLst>
          </p:cNvPr>
          <p:cNvSpPr txBox="1"/>
          <p:nvPr/>
        </p:nvSpPr>
        <p:spPr bwMode="auto">
          <a:xfrm>
            <a:off x="661845" y="2737972"/>
            <a:ext cx="7836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這個虛數的指數函數有實數部與虛數部，分別是同相的餘弦波與正弦波！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05212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/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/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/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/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00C74F-9B79-56B2-1852-D5B328EF9F3C}"/>
              </a:ext>
            </a:extLst>
          </p:cNvPr>
          <p:cNvSpPr txBox="1"/>
          <p:nvPr/>
        </p:nvSpPr>
        <p:spPr bwMode="auto">
          <a:xfrm>
            <a:off x="649157" y="1430015"/>
            <a:ext cx="5187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一般的波，滿足如下的波方程式：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6AC44-866B-22C3-75DC-ACF64DF74B86}"/>
              </a:ext>
            </a:extLst>
          </p:cNvPr>
          <p:cNvSpPr txBox="1"/>
          <p:nvPr/>
        </p:nvSpPr>
        <p:spPr bwMode="auto">
          <a:xfrm>
            <a:off x="661844" y="4830840"/>
            <a:ext cx="8064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雖然明明知道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波函數是實數不是複數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，但複數的指數函數很方便計算，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556DB-AB59-56CC-C493-B852D552DBCE}"/>
              </a:ext>
            </a:extLst>
          </p:cNvPr>
          <p:cNvSpPr txBox="1"/>
          <p:nvPr/>
        </p:nvSpPr>
        <p:spPr bwMode="auto">
          <a:xfrm>
            <a:off x="649157" y="1035289"/>
            <a:ext cx="840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虛數的指數函數可能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是電子波正確的寫法，這個寫法在一般的波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/>
              <p:nvPr/>
            </p:nvSpPr>
            <p:spPr bwMode="auto">
              <a:xfrm>
                <a:off x="669107" y="5266800"/>
                <a:ext cx="80576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我們可以先將以虛數的指數函數寫成的解代入波方程式，找到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−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的關係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07" y="5266800"/>
                <a:ext cx="8057633" cy="369332"/>
              </a:xfrm>
              <a:prstGeom prst="rect">
                <a:avLst/>
              </a:prstGeom>
              <a:blipFill>
                <a:blip r:embed="rId8"/>
                <a:stretch>
                  <a:fillRect l="-62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A2B5524-C68F-F883-7B75-7AE7CD9761B0}"/>
              </a:ext>
            </a:extLst>
          </p:cNvPr>
          <p:cNvSpPr txBox="1"/>
          <p:nvPr/>
        </p:nvSpPr>
        <p:spPr bwMode="auto">
          <a:xfrm>
            <a:off x="683568" y="574036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最後再加上波函數必須為實數的條件。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833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8" grpId="0"/>
      <p:bldP spid="15" grpId="0" animBg="1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文字方塊 5"/>
          <p:cNvSpPr txBox="1">
            <a:spLocks noChangeArrowheads="1"/>
          </p:cNvSpPr>
          <p:nvPr/>
        </p:nvSpPr>
        <p:spPr bwMode="auto">
          <a:xfrm>
            <a:off x="1280684" y="628967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此定義滿足指數函數所有重要性質！</a:t>
            </a:r>
          </a:p>
        </p:txBody>
      </p:sp>
      <p:sp>
        <p:nvSpPr>
          <p:cNvPr id="7175" name="文字方塊 6"/>
          <p:cNvSpPr txBox="1">
            <a:spLocks noChangeArrowheads="1"/>
          </p:cNvSpPr>
          <p:nvPr/>
        </p:nvSpPr>
        <p:spPr bwMode="auto">
          <a:xfrm>
            <a:off x="1254602" y="2636912"/>
            <a:ext cx="491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正好是我們期待指數函數必須滿足的微分關係。</a:t>
            </a:r>
          </a:p>
        </p:txBody>
      </p:sp>
      <p:sp>
        <p:nvSpPr>
          <p:cNvPr id="7176" name="文字方塊 7"/>
          <p:cNvSpPr txBox="1">
            <a:spLocks noChangeArrowheads="1"/>
          </p:cNvSpPr>
          <p:nvPr/>
        </p:nvSpPr>
        <p:spPr bwMode="auto">
          <a:xfrm>
            <a:off x="1280684" y="5733256"/>
            <a:ext cx="674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正好是我們期待指數函數必須滿足的乘積關係。</a:t>
            </a:r>
          </a:p>
        </p:txBody>
      </p:sp>
      <p:pic>
        <p:nvPicPr>
          <p:cNvPr id="232525" name="Picture 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71" y="260648"/>
            <a:ext cx="1486329" cy="1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61591" y="2204864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Friedrich Gauss (1777–1855)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80684" y="604463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Euler’s Formula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3225371" y="604463"/>
            <a:ext cx="223252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虛數的指數函數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322870" y="4021678"/>
                <a:ext cx="4867486" cy="3822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zh-CN" alt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4021678"/>
                <a:ext cx="4867486" cy="382284"/>
              </a:xfrm>
              <a:prstGeom prst="rect">
                <a:avLst/>
              </a:prstGeom>
              <a:blipFill rotWithShape="1">
                <a:blip r:embed="rId6"/>
                <a:stretch>
                  <a:fillRect b="-1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300295" y="5317822"/>
                <a:ext cx="3770456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5317822"/>
                <a:ext cx="3770456" cy="387927"/>
              </a:xfrm>
              <a:prstGeom prst="rect">
                <a:avLst/>
              </a:prstGeom>
              <a:blipFill rotWithShape="1">
                <a:blip r:embed="rId8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309372" y="3068960"/>
                <a:ext cx="2508699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3068960"/>
                <a:ext cx="2508699" cy="62555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" t="57939" r="6547"/>
          <a:stretch/>
        </p:blipFill>
        <p:spPr>
          <a:xfrm>
            <a:off x="277074" y="1268760"/>
            <a:ext cx="8589852" cy="3960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57254-9FF0-1604-3A49-EC3BF9FB6239}"/>
              </a:ext>
            </a:extLst>
          </p:cNvPr>
          <p:cNvSpPr/>
          <p:nvPr/>
        </p:nvSpPr>
        <p:spPr>
          <a:xfrm>
            <a:off x="1619672" y="1617643"/>
            <a:ext cx="1872208" cy="40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174B1-26D0-8C8D-79BE-872508499BBE}"/>
              </a:ext>
            </a:extLst>
          </p:cNvPr>
          <p:cNvSpPr/>
          <p:nvPr/>
        </p:nvSpPr>
        <p:spPr>
          <a:xfrm>
            <a:off x="683568" y="2132856"/>
            <a:ext cx="25202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2709-8CA0-C6CC-5647-0B6188F1F2F2}"/>
              </a:ext>
            </a:extLst>
          </p:cNvPr>
          <p:cNvSpPr txBox="1"/>
          <p:nvPr/>
        </p:nvSpPr>
        <p:spPr bwMode="auto">
          <a:xfrm>
            <a:off x="3203848" y="2433261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wavefunction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 use to describe electron.</a:t>
            </a:r>
          </a:p>
        </p:txBody>
      </p:sp>
    </p:spTree>
    <p:extLst>
      <p:ext uri="{BB962C8B-B14F-4D97-AF65-F5344CB8AC3E}">
        <p14:creationId xmlns:p14="http://schemas.microsoft.com/office/powerpoint/2010/main" val="341447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58675" y="1941974"/>
            <a:ext cx="4175125" cy="3816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4"/>
              <p:cNvSpPr txBox="1">
                <a:spLocks noChangeArrowheads="1"/>
              </p:cNvSpPr>
              <p:nvPr/>
            </p:nvSpPr>
            <p:spPr bwMode="auto">
              <a:xfrm>
                <a:off x="714225" y="1366307"/>
                <a:ext cx="58134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在複數平面上表示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14:m>
                  <m:oMath xmlns:m="http://schemas.openxmlformats.org/officeDocument/2006/math">
                    <m:r>
                      <a:rPr kumimoji="0"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決定絕對值，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kumimoji="0" lang="zh-TW" altLang="en-US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決定幅角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27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225" y="1366307"/>
                <a:ext cx="5813425" cy="369332"/>
              </a:xfrm>
              <a:prstGeom prst="rect">
                <a:avLst/>
              </a:prstGeom>
              <a:blipFill>
                <a:blip r:embed="rId2"/>
                <a:stretch>
                  <a:fillRect l="-8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5" name="Line 5"/>
          <p:cNvSpPr>
            <a:spLocks noChangeShapeType="1"/>
          </p:cNvSpPr>
          <p:nvPr/>
        </p:nvSpPr>
        <p:spPr bwMode="auto">
          <a:xfrm>
            <a:off x="901550" y="4029537"/>
            <a:ext cx="3457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6" name="Line 6"/>
          <p:cNvSpPr>
            <a:spLocks noChangeShapeType="1"/>
          </p:cNvSpPr>
          <p:nvPr/>
        </p:nvSpPr>
        <p:spPr bwMode="auto">
          <a:xfrm flipV="1">
            <a:off x="2558900" y="2156287"/>
            <a:ext cx="0" cy="3241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7" name="Line 7"/>
          <p:cNvSpPr>
            <a:spLocks noChangeShapeType="1"/>
          </p:cNvSpPr>
          <p:nvPr/>
        </p:nvSpPr>
        <p:spPr bwMode="auto">
          <a:xfrm flipV="1">
            <a:off x="2558900" y="3022491"/>
            <a:ext cx="15843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8" name="Text Box 9"/>
          <p:cNvSpPr txBox="1">
            <a:spLocks noChangeArrowheads="1"/>
          </p:cNvSpPr>
          <p:nvPr/>
        </p:nvSpPr>
        <p:spPr bwMode="auto">
          <a:xfrm>
            <a:off x="3133575" y="3597737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l-GR" altLang="zh-TW" sz="2000">
                <a:solidFill>
                  <a:srgbClr val="000000"/>
                </a:solidFill>
                <a:latin typeface="新細明體" charset="-120"/>
              </a:rPr>
              <a:t>θ</a:t>
            </a:r>
          </a:p>
        </p:txBody>
      </p:sp>
      <p:graphicFrame>
        <p:nvGraphicFramePr>
          <p:cNvPr id="11268" name="Object 10"/>
          <p:cNvGraphicFramePr>
            <a:graphicFrameLocks noChangeAspect="1"/>
          </p:cNvGraphicFramePr>
          <p:nvPr/>
        </p:nvGraphicFramePr>
        <p:xfrm>
          <a:off x="3062138" y="3021474"/>
          <a:ext cx="3746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64880" imgH="203040" progId="Equation.3">
                  <p:embed/>
                </p:oleObj>
              </mc:Choice>
              <mc:Fallback>
                <p:oleObj name="方程式" r:id="rId3" imgW="164880" imgH="203040" progId="Equation.3">
                  <p:embed/>
                  <p:pic>
                    <p:nvPicPr>
                      <p:cNvPr id="1126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138" y="3021474"/>
                        <a:ext cx="374650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Line 11"/>
          <p:cNvSpPr>
            <a:spLocks noChangeShapeType="1"/>
          </p:cNvSpPr>
          <p:nvPr/>
        </p:nvSpPr>
        <p:spPr bwMode="auto">
          <a:xfrm>
            <a:off x="3278038" y="3381837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80" name="Text Box 13"/>
          <p:cNvSpPr txBox="1">
            <a:spLocks noChangeArrowheads="1"/>
          </p:cNvSpPr>
          <p:nvPr/>
        </p:nvSpPr>
        <p:spPr bwMode="auto">
          <a:xfrm>
            <a:off x="4430563" y="3813637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>
                <a:solidFill>
                  <a:srgbClr val="000000"/>
                </a:solidFill>
                <a:latin typeface="Calibri" pitchFamily="34" charset="0"/>
              </a:rPr>
              <a:t>Re</a:t>
            </a:r>
            <a:endParaRPr kumimoji="0" lang="zh-TW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81" name="Text Box 14"/>
          <p:cNvSpPr txBox="1">
            <a:spLocks noChangeArrowheads="1"/>
          </p:cNvSpPr>
          <p:nvPr/>
        </p:nvSpPr>
        <p:spPr bwMode="auto">
          <a:xfrm>
            <a:off x="1982638" y="1940387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>
                <a:solidFill>
                  <a:srgbClr val="000000"/>
                </a:solidFill>
                <a:latin typeface="Calibri" pitchFamily="34" charset="0"/>
              </a:rPr>
              <a:t>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2" name="文字方塊 16"/>
              <p:cNvSpPr txBox="1">
                <a:spLocks noChangeArrowheads="1"/>
              </p:cNvSpPr>
              <p:nvPr/>
            </p:nvSpPr>
            <p:spPr bwMode="auto">
              <a:xfrm>
                <a:off x="714225" y="308437"/>
                <a:ext cx="5813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solidFill>
                      <a:srgbClr val="000000"/>
                    </a:solidFill>
                  </a:rPr>
                  <a:t>我們可以更進一步定義複數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</a:rPr>
                  <a:t>的指數函數：</a:t>
                </a:r>
              </a:p>
            </p:txBody>
          </p:sp>
        </mc:Choice>
        <mc:Fallback xmlns="">
          <p:sp>
            <p:nvSpPr>
              <p:cNvPr id="1128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225" y="308437"/>
                <a:ext cx="5813424" cy="369332"/>
              </a:xfrm>
              <a:prstGeom prst="rect">
                <a:avLst/>
              </a:prstGeom>
              <a:blipFill>
                <a:blip r:embed="rId5"/>
                <a:stretch>
                  <a:fillRect l="-8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8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5076056" y="5085184"/>
                <a:ext cx="2308324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085184"/>
                <a:ext cx="2308324" cy="62555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224362" y="838184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4362" y="838184"/>
                <a:ext cx="2285434" cy="381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758675" y="5902811"/>
            <a:ext cx="7056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所以，</a:t>
            </a:r>
            <a:r>
              <a:rPr lang="zh-CN" altLang="en-US" sz="1800" dirty="0">
                <a:solidFill>
                  <a:prstClr val="black"/>
                </a:solidFill>
                <a:cs typeface="Times New Roman" pitchFamily="18" charset="0"/>
              </a:rPr>
              <a:t>複</a:t>
            </a:r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數的指數函數，所有的微分都與自己成正比！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4887" y="790243"/>
                <a:ext cx="4288162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887" y="790243"/>
                <a:ext cx="4288162" cy="381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098926" y="1968923"/>
                <a:ext cx="1125436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26" y="1968923"/>
                <a:ext cx="1125436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5098926" y="2527185"/>
                <a:ext cx="1474571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926" y="2527185"/>
                <a:ext cx="1474571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5076056" y="3086370"/>
                <a:ext cx="180818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𝑚𝑛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086370"/>
                <a:ext cx="180818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AB2F3815-7ADE-EB5A-FDF3-45876DE2CDB1}"/>
                  </a:ext>
                </a:extLst>
              </p:cNvPr>
              <p:cNvSpPr txBox="1"/>
              <p:nvPr/>
            </p:nvSpPr>
            <p:spPr bwMode="auto">
              <a:xfrm>
                <a:off x="2810716" y="4576654"/>
                <a:ext cx="599061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AB2F3815-7ADE-EB5A-FDF3-45876DE2C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0716" y="4576654"/>
                <a:ext cx="599061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89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999586" y="3509666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42" y="568839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49E39B-7703-21A8-8D44-5BA606C0A28F}"/>
              </a:ext>
            </a:extLst>
          </p:cNvPr>
          <p:cNvSpPr txBox="1"/>
          <p:nvPr/>
        </p:nvSpPr>
        <p:spPr bwMode="auto">
          <a:xfrm>
            <a:off x="944004" y="2682393"/>
            <a:ext cx="6305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將此波函數代入，可以確定它的確是波方程式的解，只要：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0CC75-A439-A8C3-19B8-66E89B4F032B}"/>
              </a:ext>
            </a:extLst>
          </p:cNvPr>
          <p:cNvSpPr txBox="1"/>
          <p:nvPr/>
        </p:nvSpPr>
        <p:spPr bwMode="auto">
          <a:xfrm>
            <a:off x="5976379" y="401880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Dispersion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3016D13-BA6F-D01A-47EC-82819A904D8E}"/>
              </a:ext>
            </a:extLst>
          </p:cNvPr>
          <p:cNvSpPr txBox="1"/>
          <p:nvPr/>
        </p:nvSpPr>
        <p:spPr bwMode="auto">
          <a:xfrm>
            <a:off x="1057664" y="5301208"/>
            <a:ext cx="416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波方程式給出了色散關係！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0A843-3B85-E42B-D87F-300E58D2D18F}"/>
              </a:ext>
            </a:extLst>
          </p:cNvPr>
          <p:cNvSpPr txBox="1"/>
          <p:nvPr/>
        </p:nvSpPr>
        <p:spPr bwMode="auto">
          <a:xfrm>
            <a:off x="1057664" y="5733256"/>
            <a:ext cx="646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那麼，從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色散關係就能倒回去得到波方程式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8" name="Picture 6" descr="http://www.projectrho.com/rocket/rosettaStone.jpg">
            <a:extLst>
              <a:ext uri="{FF2B5EF4-FFF2-40B4-BE49-F238E27FC236}">
                <a16:creationId xmlns:a16="http://schemas.microsoft.com/office/drawing/2014/main" id="{CEF62221-9D7C-6B1D-1850-43931EFF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5994"/>
            <a:ext cx="2368905" cy="20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/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/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/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/>
                  <a:t>是任意複數常數。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blipFill>
                <a:blip r:embed="rId9"/>
                <a:stretch>
                  <a:fillRect t="-6667" r="-23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/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色散關係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/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 animBg="1"/>
      <p:bldP spid="31" grpId="0" animBg="1"/>
      <p:bldP spid="9" grpId="0"/>
      <p:bldP spid="12" grpId="0"/>
      <p:bldP spid="16" grpId="0"/>
      <p:bldP spid="17" grpId="0"/>
      <p:bldP spid="8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726385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複數解的實數部與虛數部都滿足波方程式！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5702700" y="210347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1303" y="213285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1640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6300192" y="2070621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14" y="4197766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複數解的實數部與虛數部彼此獨立的！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28014" y="4704133"/>
            <a:ext cx="6844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實數部與虛數部都是解。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/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7C106-1446-D391-D03B-DB4B1356AA81}"/>
              </a:ext>
            </a:extLst>
          </p:cNvPr>
          <p:cNvSpPr txBox="1"/>
          <p:nvPr/>
        </p:nvSpPr>
        <p:spPr bwMode="auto">
          <a:xfrm>
            <a:off x="683568" y="689307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畢竟波函數不是複數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最後再加上波函數必須為實數的條件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。這很容易：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/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/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/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4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12" grpId="0"/>
      <p:bldP spid="17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522352" y="5224675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2352" y="5224675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6516216" y="321297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1" name="Text Box 9"/>
          <p:cNvSpPr txBox="1">
            <a:spLocks noChangeArrowheads="1"/>
          </p:cNvSpPr>
          <p:nvPr/>
        </p:nvSpPr>
        <p:spPr bwMode="auto">
          <a:xfrm>
            <a:off x="5517857" y="733798"/>
            <a:ext cx="3409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對電子波而言，色散關係如下：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3464860" y="5931911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100998" y="331866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0998" y="3318666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6100998" y="405143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0998" y="4051436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5718958" y="1150019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8958" y="1150019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49E6A3-0900-E9BC-5645-91D9C89BAA48}"/>
              </a:ext>
            </a:extLst>
          </p:cNvPr>
          <p:cNvSpPr txBox="1"/>
          <p:nvPr/>
        </p:nvSpPr>
        <p:spPr bwMode="auto">
          <a:xfrm>
            <a:off x="690138" y="1308201"/>
            <a:ext cx="346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對於自由電子，已知：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/>
              <p:nvPr/>
            </p:nvSpPr>
            <p:spPr bwMode="auto">
              <a:xfrm>
                <a:off x="3061235" y="116032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1235" y="1160324"/>
                <a:ext cx="102964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10">
            <a:extLst>
              <a:ext uri="{FF2B5EF4-FFF2-40B4-BE49-F238E27FC236}">
                <a16:creationId xmlns:a16="http://schemas.microsoft.com/office/drawing/2014/main" id="{9F94FF38-9C4D-A88C-3E70-8A3D7EAFB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0532" y="1484387"/>
            <a:ext cx="1293103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/>
              <p:nvPr/>
            </p:nvSpPr>
            <p:spPr bwMode="auto">
              <a:xfrm>
                <a:off x="4428832" y="1039552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832" y="1039552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/>
              <p:nvPr/>
            </p:nvSpPr>
            <p:spPr bwMode="auto">
              <a:xfrm>
                <a:off x="4459160" y="1590084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160" y="1590084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/>
              <p:nvPr/>
            </p:nvSpPr>
            <p:spPr bwMode="auto">
              <a:xfrm>
                <a:off x="7249142" y="2068576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9142" y="2068576"/>
                <a:ext cx="1754263" cy="3879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171620A-B511-82A9-8B13-CB7BDA27297D}"/>
              </a:ext>
            </a:extLst>
          </p:cNvPr>
          <p:cNvSpPr txBox="1"/>
          <p:nvPr/>
        </p:nvSpPr>
        <p:spPr bwMode="auto">
          <a:xfrm>
            <a:off x="697478" y="2092064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如果模仿前述的波方程式，在色散關係乘一個自由電子波函數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/>
              <p:nvPr/>
            </p:nvSpPr>
            <p:spPr bwMode="auto">
              <a:xfrm>
                <a:off x="3068575" y="2488438"/>
                <a:ext cx="182524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8575" y="2488438"/>
                <a:ext cx="1825243" cy="648126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/>
              <p:nvPr/>
            </p:nvSpPr>
            <p:spPr bwMode="auto">
              <a:xfrm>
                <a:off x="697210" y="3455210"/>
                <a:ext cx="5530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，對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這一個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波函數取時空微分就分別得到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210" y="3455210"/>
                <a:ext cx="5530974" cy="369332"/>
              </a:xfrm>
              <a:prstGeom prst="rect">
                <a:avLst/>
              </a:prstGeom>
              <a:blipFill>
                <a:blip r:embed="rId11"/>
                <a:stretch>
                  <a:fillRect l="-91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0BF542-C096-774A-3064-B975E429912B}"/>
              </a:ext>
            </a:extLst>
          </p:cNvPr>
          <p:cNvSpPr txBox="1"/>
          <p:nvPr/>
        </p:nvSpPr>
        <p:spPr bwMode="auto">
          <a:xfrm>
            <a:off x="690138" y="4791291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由色散關係，自然猜出可以得出此關係的波方程式如下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C217E-DF0F-1979-14B1-C2DC4181CC19}"/>
              </a:ext>
            </a:extLst>
          </p:cNvPr>
          <p:cNvSpPr txBox="1"/>
          <p:nvPr/>
        </p:nvSpPr>
        <p:spPr bwMode="auto">
          <a:xfrm>
            <a:off x="697478" y="518423"/>
            <a:ext cx="4503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現在把同樣辦法用在電子波：</a:t>
            </a:r>
          </a:p>
        </p:txBody>
      </p:sp>
      <p:pic>
        <p:nvPicPr>
          <p:cNvPr id="10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DF490796-AB0D-55E6-37EA-D4828B61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52" y="4934153"/>
            <a:ext cx="1042932" cy="122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01" grpId="0"/>
      <p:bldP spid="12304" grpId="0"/>
      <p:bldP spid="26" grpId="0" animBg="1"/>
      <p:bldP spid="27" grpId="0" animBg="1"/>
      <p:bldP spid="31" grpId="0" animBg="1"/>
      <p:bldP spid="5" grpId="0" animBg="1"/>
      <p:bldP spid="6" grpId="0" animBg="1"/>
      <p:bldP spid="7" grpId="0" animBg="1"/>
      <p:bldP spid="11" grpId="0" animBg="1"/>
      <p:bldP spid="12" grpId="0"/>
      <p:bldP spid="13" grpId="0" animBg="1"/>
      <p:bldP spid="4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420851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現在解的實數部與虛數部是糾纏在一起的！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/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/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4885794" y="188583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4929" y="1908683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5266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5338587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973593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解的實數部與虛數部不是彼此獨立的！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37D5-FB60-C77E-5614-76CC7207FAEA}"/>
              </a:ext>
            </a:extLst>
          </p:cNvPr>
          <p:cNvSpPr txBox="1"/>
          <p:nvPr/>
        </p:nvSpPr>
        <p:spPr bwMode="auto">
          <a:xfrm>
            <a:off x="1331640" y="4458418"/>
            <a:ext cx="574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所以我已經不能要求這個電子波函數是實數了！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31640" y="5445224"/>
            <a:ext cx="7564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電子波函數真的是複數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！它的實數部與虛數部都有意義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且</a:t>
            </a:r>
            <a:r>
              <a:rPr kumimoji="0" lang="zh-TW" altLang="en-US" dirty="0">
                <a:latin typeface="Calibri" pitchFamily="34" charset="0"/>
              </a:rPr>
              <a:t>糾纏在一起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883D-719B-0C80-5868-C11D1D847E3B}"/>
              </a:ext>
            </a:extLst>
          </p:cNvPr>
          <p:cNvSpPr txBox="1"/>
          <p:nvPr/>
        </p:nvSpPr>
        <p:spPr bwMode="auto">
          <a:xfrm>
            <a:off x="1334420" y="4951821"/>
            <a:ext cx="334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假戲真作！弄假成真。</a:t>
            </a:r>
          </a:p>
        </p:txBody>
      </p:sp>
    </p:spTree>
    <p:extLst>
      <p:ext uri="{BB962C8B-B14F-4D97-AF65-F5344CB8AC3E}">
        <p14:creationId xmlns:p14="http://schemas.microsoft.com/office/powerpoint/2010/main" val="2671162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280170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0" y="276836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0" y="27620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1901729" y="5481595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000">
                <a:latin typeface="Calibri" pitchFamily="34" charset="0"/>
              </a:rPr>
              <a:t>?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131883" y="50789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滿足此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10"/>
          <p:cNvSpPr txBox="1">
            <a:spLocks noChangeArrowheads="1"/>
          </p:cNvSpPr>
          <p:nvPr/>
        </p:nvSpPr>
        <p:spPr bwMode="auto">
          <a:xfrm>
            <a:off x="1067778" y="539080"/>
            <a:ext cx="4440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自由電子波完整的複數的波函數：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6A3F24D2-17A6-EDA6-F409-8F3AF42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3" y="1596046"/>
            <a:ext cx="3779837" cy="340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/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/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317BAA61-2265-E6E0-E60C-835CB119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0" y="2262236"/>
            <a:ext cx="2311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19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-1" y="191023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823130" y="1776137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823130" y="2561950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9" name="文字方塊 23"/>
              <p:cNvSpPr txBox="1">
                <a:spLocks noChangeArrowheads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這暗示我們：在量子翻譯表中，時間微分翻譯為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，位置微分翻譯為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309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blipFill>
                <a:blip r:embed="rId2"/>
                <a:stretch>
                  <a:fillRect l="-62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894692" y="1204637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11" name="矩形 21"/>
          <p:cNvSpPr>
            <a:spLocks noChangeArrowheads="1"/>
          </p:cNvSpPr>
          <p:nvPr/>
        </p:nvSpPr>
        <p:spPr bwMode="auto">
          <a:xfrm>
            <a:off x="858565" y="3501008"/>
            <a:ext cx="7426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左手邊的運算作用於</a:t>
            </a:r>
            <a:r>
              <a:rPr lang="zh-TW" altLang="en-US" dirty="0"/>
              <a:t>自由電子</a:t>
            </a:r>
            <a:r>
              <a:rPr lang="zh-TW" altLang="zh-TW" dirty="0"/>
              <a:t>波函數</a:t>
            </a:r>
            <a:r>
              <a:rPr lang="zh-TW" altLang="en-US" dirty="0"/>
              <a:t>時</a:t>
            </a:r>
            <a:r>
              <a:rPr lang="zh-TW" altLang="zh-TW" dirty="0"/>
              <a:t>，與右手邊的數乘該波函數一樣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D4FE90-D7C2-F78E-2AE1-8AA774FECDD8}"/>
              </a:ext>
            </a:extLst>
          </p:cNvPr>
          <p:cNvSpPr txBox="1"/>
          <p:nvPr/>
        </p:nvSpPr>
        <p:spPr bwMode="auto">
          <a:xfrm>
            <a:off x="896452" y="806042"/>
            <a:ext cx="6699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請注意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在上述的推導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，以下的對應關係扮演重要角色：</a:t>
            </a:r>
          </a:p>
        </p:txBody>
      </p:sp>
    </p:spTree>
    <p:extLst>
      <p:ext uri="{BB962C8B-B14F-4D97-AF65-F5344CB8AC3E}">
        <p14:creationId xmlns:p14="http://schemas.microsoft.com/office/powerpoint/2010/main" val="2178387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826766" y="830247"/>
            <a:ext cx="603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因此，終極翻譯表，直接由粒子圖像翻譯為波函數的運算！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357313" y="1714500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57875" y="1714500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643188" y="4642916"/>
            <a:ext cx="500062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218499" y="3613854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動量直接翻譯為空間微分運算。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219271" y="3960783"/>
            <a:ext cx="3159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能量直接翻譯為時間微分運算。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893219" y="5264880"/>
            <a:ext cx="29646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運算得運算於某個東西之上。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5572125" y="4642916"/>
            <a:ext cx="500063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4" y="247436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99529" y="604645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153042" y="6124241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863192" y="603131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4">
            <a:extLst>
              <a:ext uri="{FF2B5EF4-FFF2-40B4-BE49-F238E27FC236}">
                <a16:creationId xmlns:a16="http://schemas.microsoft.com/office/drawing/2014/main" id="{CF7ACD79-D741-B301-0054-38D1A762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033" y="5316021"/>
            <a:ext cx="2965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我們又已經知道：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blipFill>
                <a:blip r:embed="rId12"/>
                <a:stretch>
                  <a:fillRect l="-9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這東西自然是波函數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blipFill>
                <a:blip r:embed="rId13"/>
                <a:stretch>
                  <a:fillRect l="-213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D3DF15-E51D-96AD-2A5E-807BF4204FE7}"/>
              </a:ext>
            </a:extLst>
          </p:cNvPr>
          <p:cNvSpPr txBox="1"/>
          <p:nvPr/>
        </p:nvSpPr>
        <p:spPr bwMode="auto">
          <a:xfrm>
            <a:off x="1107548" y="3809307"/>
            <a:ext cx="411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這個翻譯後來證明連對非正弦波都對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330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5" grpId="0"/>
      <p:bldP spid="16" grpId="0"/>
      <p:bldP spid="18" grpId="0" animBg="1"/>
      <p:bldP spid="20" grpId="0"/>
      <p:bldP spid="21" grpId="0" animBg="1"/>
      <p:bldP spid="22" grpId="0"/>
      <p:bldP spid="25" grpId="0" animBg="1"/>
      <p:bldP spid="26" grpId="0" animBg="1"/>
      <p:bldP spid="29" grpId="0" animBg="1"/>
      <p:bldP spid="30" grpId="0" animBg="1"/>
      <p:bldP spid="31" grpId="0" animBg="1"/>
      <p:bldP spid="2" grpId="0"/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105690" y="675983"/>
            <a:ext cx="6282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將波函數的運算動作取名，定義為一個個</a:t>
            </a:r>
            <a:r>
              <a:rPr lang="zh-TW" altLang="en-US" dirty="0">
                <a:solidFill>
                  <a:srgbClr val="FF0000"/>
                </a:solidFill>
              </a:rPr>
              <a:t>算子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lang="zh-TW" altLang="en-US" dirty="0"/>
              <a:t>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05515" y="144628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747876" y="2505781"/>
            <a:ext cx="25643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動量就是空間微分運算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743537" y="2874481"/>
            <a:ext cx="25643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能量就是時間微分運算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31640" y="5532262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2811178" y="4208040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069457" y="5506685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/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若</a:t>
                </a:r>
                <a:r>
                  <a:rPr lang="en-TW"/>
                  <a:t>有古典對應</a:t>
                </a:r>
                <a:r>
                  <a:rPr lang="en-GB" dirty="0"/>
                  <a:t>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就</a:t>
                </a:r>
                <a:r>
                  <a:rPr lang="en-GB" dirty="0"/>
                  <a:t>採取</a:t>
                </a:r>
                <a:r>
                  <a:rPr lang="en-TW" dirty="0"/>
                  <a:t>古典一樣的形式，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blipFill>
                <a:blip r:embed="rId9"/>
                <a:stretch>
                  <a:fillRect l="-12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2025118" y="3417964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大膽地猜，所有物理量都對應到一個算子！</a:t>
            </a:r>
          </a:p>
        </p:txBody>
      </p:sp>
    </p:spTree>
    <p:extLst>
      <p:ext uri="{BB962C8B-B14F-4D97-AF65-F5344CB8AC3E}">
        <p14:creationId xmlns:p14="http://schemas.microsoft.com/office/powerpoint/2010/main" val="4372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2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 descr="1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11" y="1454669"/>
            <a:ext cx="2697583" cy="23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4" name="文字方塊 14"/>
          <p:cNvSpPr txBox="1">
            <a:spLocks noChangeArrowheads="1"/>
          </p:cNvSpPr>
          <p:nvPr/>
        </p:nvSpPr>
        <p:spPr bwMode="auto">
          <a:xfrm>
            <a:off x="1291254" y="1199210"/>
            <a:ext cx="1468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/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blipFill>
                <a:blip r:embed="rId3"/>
                <a:stretch>
                  <a:fillRect t="-16000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/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/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/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/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/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/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own Arrow 23">
            <a:extLst>
              <a:ext uri="{FF2B5EF4-FFF2-40B4-BE49-F238E27FC236}">
                <a16:creationId xmlns:a16="http://schemas.microsoft.com/office/drawing/2014/main" id="{C7BFD621-C1BF-7952-0B8C-F77834E9AFBD}"/>
              </a:ext>
            </a:extLst>
          </p:cNvPr>
          <p:cNvSpPr/>
          <p:nvPr/>
        </p:nvSpPr>
        <p:spPr>
          <a:xfrm>
            <a:off x="2260563" y="2923222"/>
            <a:ext cx="295213" cy="2656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235447B-D476-AE4E-93D5-F511CFFF2732}"/>
              </a:ext>
            </a:extLst>
          </p:cNvPr>
          <p:cNvSpPr/>
          <p:nvPr/>
        </p:nvSpPr>
        <p:spPr>
          <a:xfrm>
            <a:off x="3491880" y="5297954"/>
            <a:ext cx="648072" cy="3356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2782651" y="4179465"/>
            <a:ext cx="374545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由波函數來描述的粒子</a:t>
            </a:r>
            <a:endParaRPr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cs typeface="Times New Roman" panose="02020603050405020304" pitchFamily="18" charset="0"/>
              </a:rPr>
              <a:t>Particles described by wavefunctions</a:t>
            </a:r>
            <a:endParaRPr lang="zh-TW" altLang="en-US" sz="1800" dirty="0"/>
          </a:p>
        </p:txBody>
      </p:sp>
      <p:sp>
        <p:nvSpPr>
          <p:cNvPr id="4" name="矩形圖說文字 3"/>
          <p:cNvSpPr/>
          <p:nvPr/>
        </p:nvSpPr>
        <p:spPr>
          <a:xfrm flipH="1">
            <a:off x="755649" y="2781300"/>
            <a:ext cx="4392414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未觀察時，狀態的變化以波方程式來計算。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323964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295170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663825" y="1570586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47044" y="1007572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663825" y="4986337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（而不是位置函數）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782651" y="5618654"/>
            <a:ext cx="374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讓我們從一維的電子波開始研究！</a:t>
            </a:r>
          </a:p>
        </p:txBody>
      </p:sp>
    </p:spTree>
    <p:extLst>
      <p:ext uri="{BB962C8B-B14F-4D97-AF65-F5344CB8AC3E}">
        <p14:creationId xmlns:p14="http://schemas.microsoft.com/office/powerpoint/2010/main" val="2751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7" grpId="0" animBg="1"/>
      <p:bldP spid="206854" grpId="0"/>
      <p:bldP spid="9" grpId="0"/>
      <p:bldP spid="2068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↓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blipFill>
                <a:blip r:embed="rId2"/>
                <a:stretch>
                  <a:fillRect l="-5848" t="-55319" b="-87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80198" y="2667069"/>
            <a:ext cx="5392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或是兩者的疊加狀態，因此組成一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二維</a:t>
            </a:r>
            <a:r>
              <a:rPr kumimoji="0" lang="zh-TW" altLang="en-US" sz="1800" dirty="0">
                <a:solidFill>
                  <a:srgbClr val="000000"/>
                </a:solidFill>
              </a:rPr>
              <a:t>線性空間。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987806" y="640984"/>
            <a:ext cx="65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電子自旋的狀態只有兩個，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自旋角動量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，大膽猜想在此二維</a:t>
                </a:r>
                <a:r>
                  <a:rPr kumimoji="0" lang="zh-TW" altLang="en-US" dirty="0">
                    <a:solidFill>
                      <a:srgbClr val="000000"/>
                    </a:solidFill>
                  </a:rPr>
                  <a:t>線性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空間上，就表示為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矩陣：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blipFill>
                <a:blip r:embed="rId6"/>
                <a:stretch>
                  <a:fillRect l="-7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947546" y="4635132"/>
            <a:ext cx="76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在電磁學中，能量等於磁偶極矩與磁場的內積，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/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blipFill>
                <a:blip r:embed="rId8"/>
                <a:stretch>
                  <a:fillRect l="-26966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E4ADBBAB-C96A-0D82-15EF-DDF41ECFB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2" y="1165608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/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blipFill>
                <a:blip r:embed="rId9"/>
                <a:stretch>
                  <a:fillRect l="-17647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9">
            <a:extLst>
              <a:ext uri="{FF2B5EF4-FFF2-40B4-BE49-F238E27FC236}">
                <a16:creationId xmlns:a16="http://schemas.microsoft.com/office/drawing/2014/main" id="{8755CD6E-0E2F-98FD-DD2A-10930B5A0497}"/>
              </a:ext>
            </a:extLst>
          </p:cNvPr>
          <p:cNvSpPr txBox="1"/>
          <p:nvPr/>
        </p:nvSpPr>
        <p:spPr>
          <a:xfrm>
            <a:off x="1004053" y="5032040"/>
            <a:ext cx="56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注意磁偶極矩與電子角動量成正比，若選磁場方向為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/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9BC00204-48D0-4A1E-B57C-04EE53D93514}"/>
              </a:ext>
            </a:extLst>
          </p:cNvPr>
          <p:cNvSpPr/>
          <p:nvPr/>
        </p:nvSpPr>
        <p:spPr>
          <a:xfrm>
            <a:off x="3798494" y="5709131"/>
            <a:ext cx="39704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3" name="Picture 2" descr="F32_10">
            <a:extLst>
              <a:ext uri="{FF2B5EF4-FFF2-40B4-BE49-F238E27FC236}">
                <a16:creationId xmlns:a16="http://schemas.microsoft.com/office/drawing/2014/main" id="{675B040F-2C30-27CD-51F4-241CB40D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27" y="3846717"/>
            <a:ext cx="1241015" cy="24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>
            <a:extLst>
              <a:ext uri="{FF2B5EF4-FFF2-40B4-BE49-F238E27FC236}">
                <a16:creationId xmlns:a16="http://schemas.microsoft.com/office/drawing/2014/main" id="{6E5B8E51-4A74-378D-731D-B1B8FD11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82" y="1899252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0904119F-7132-A346-D085-4E6E8F68B8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799" y="1719864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40E84A37-A4A2-707C-2301-F78BBED5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132" y="2402489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92C5F57D-7982-23E0-9593-CCB93324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238" y="1807237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21DCEC7-A3D9-1D53-DB51-B6B95CE24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4726" y="209457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F2B2026E-E581-46FE-DE66-DEEE0DB7A8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68313" y="2310475"/>
            <a:ext cx="935038" cy="287337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/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在電子自旋的情況，能量算子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就正比於沿磁場方向的自旋算子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blipFill>
                <a:blip r:embed="rId12"/>
                <a:stretch>
                  <a:fillRect l="-67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7F7BF87-70D9-F919-FE0F-16A6EF03CB96}"/>
              </a:ext>
            </a:extLst>
          </p:cNvPr>
          <p:cNvSpPr txBox="1"/>
          <p:nvPr/>
        </p:nvSpPr>
        <p:spPr bwMode="auto">
          <a:xfrm>
            <a:off x="951492" y="250743"/>
            <a:ext cx="8151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所有物理量都對應到一個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運算的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算子！</a:t>
            </a:r>
            <a:r>
              <a:rPr lang="en-TW"/>
              <a:t>例如電子自旋</a:t>
            </a:r>
            <a:r>
              <a:rPr lang="en-GB" dirty="0" err="1"/>
              <a:t>的情況</a:t>
            </a:r>
            <a:r>
              <a:rPr lang="en-GB" dirty="0"/>
              <a:t>，</a:t>
            </a:r>
            <a:endParaRPr lang="en-TW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7D15B-54DA-EA26-23E5-EF76F851AACC}"/>
              </a:ext>
            </a:extLst>
          </p:cNvPr>
          <p:cNvSpPr txBox="1"/>
          <p:nvPr/>
        </p:nvSpPr>
        <p:spPr bwMode="auto">
          <a:xfrm>
            <a:off x="980198" y="3082078"/>
            <a:ext cx="7408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/>
              <a:t>線性空間上運算就是線性變換，而線性變換等價於矩陣</a:t>
            </a:r>
            <a:r>
              <a:rPr lang="en-TW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2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8921" y="3823986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829545" y="5136849"/>
            <a:ext cx="6416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 以上大致是一個猜出來的過程。</a:t>
            </a:r>
          </a:p>
        </p:txBody>
      </p:sp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4049" y="754269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當電子不是自由粒子，而是受到一個位能的影響，假設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7383" y="1189531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5521" y="253176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3220" y="1844824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4A4EFB-F958-B449-A65D-BEA5D1A8FFF0}"/>
              </a:ext>
            </a:extLst>
          </p:cNvPr>
          <p:cNvSpPr txBox="1"/>
          <p:nvPr/>
        </p:nvSpPr>
        <p:spPr bwMode="auto">
          <a:xfrm>
            <a:off x="829545" y="5584233"/>
            <a:ext cx="701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此方程式的正確性是在薛丁格以它計算出氫原子能階，才算確立。</a:t>
            </a:r>
          </a:p>
        </p:txBody>
      </p:sp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3A95B2-EE6E-D0F6-C666-F0A57BD2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88"/>
            <a:ext cx="9144000" cy="78058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BA181A-772B-405B-62FF-7FB6BED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73"/>
            <a:ext cx="9144000" cy="4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935B8E-4BE1-9730-A2D5-BE1BF4B3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2852936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76A4-A7C4-FA1C-D3EA-6893BE2C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8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10ACE-352A-370F-7249-A62C2257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1844824"/>
            <a:ext cx="9144000" cy="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1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A2BE83A-A26E-02E5-860D-23F5FE6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5"/>
            <a:ext cx="9144000" cy="469365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4999C91-2871-C237-5E11-13FD72C2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3"/>
          <a:stretch/>
        </p:blipFill>
        <p:spPr>
          <a:xfrm>
            <a:off x="0" y="4709585"/>
            <a:ext cx="9144000" cy="189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7E2DDB-CC37-C10F-7871-B08126A8F0E6}"/>
              </a:ext>
            </a:extLst>
          </p:cNvPr>
          <p:cNvSpPr/>
          <p:nvPr/>
        </p:nvSpPr>
        <p:spPr>
          <a:xfrm>
            <a:off x="395536" y="2420888"/>
            <a:ext cx="180020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2212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949FF0-85F5-65A5-F11B-77031CA5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20371" y="1340768"/>
            <a:ext cx="9144000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444295-1E92-9BD2-DE11-23812115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FD7C72-F946-CAB0-E90C-92AA09AD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" y="654470"/>
            <a:ext cx="9144000" cy="2990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14A8C7-2A48-4E83-6972-7A84657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" y="3645024"/>
            <a:ext cx="9144000" cy="29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2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BD963-8F79-A9F7-7853-810084B0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401556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7AB07E5F-136B-EA78-79A2-1FDF85B5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44"/>
            <a:ext cx="9144000" cy="12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4932040" y="1144587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five papers in 1926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根據少數的線索</a:t>
            </a:r>
            <a:r>
              <a:rPr lang="zh-TW" altLang="en-US">
                <a:solidFill>
                  <a:srgbClr val="FF0000"/>
                </a:solidFill>
              </a:rPr>
              <a:t>，猜出</a:t>
            </a:r>
            <a:r>
              <a:rPr lang="zh-TW" altLang="en-US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無法如其他的波方程式由介質的性質</a:t>
            </a:r>
            <a:r>
              <a:rPr lang="zh-TW" altLang="en-US" dirty="0">
                <a:solidFill>
                  <a:srgbClr val="FF0000"/>
                </a:solidFill>
              </a:rPr>
              <a:t>推導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03739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blipFill>
                <a:blip r:embed="rId2"/>
                <a:stretch>
                  <a:fillRect l="-6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在古典波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時的瞬間波形。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blipFill>
                <a:blip r:embed="rId3"/>
                <a:stretch>
                  <a:fillRect l="-11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16_04_FigureB.jpg">
            <a:extLst>
              <a:ext uri="{FF2B5EF4-FFF2-40B4-BE49-F238E27FC236}">
                <a16:creationId xmlns:a16="http://schemas.microsoft.com/office/drawing/2014/main" id="{C4BF659A-AA49-E1AB-740A-F98B54147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4765404" y="1200430"/>
            <a:ext cx="3853885" cy="121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/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/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在電子波</a:t>
                </a:r>
                <a:r>
                  <a:rPr lang="zh-TW" altLang="en-US" sz="1800" dirty="0">
                    <a:ea typeface="Cambria Math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時瞬間的狀態，可稱為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瞬間波函數</a:t>
                </a:r>
                <a:r>
                  <a:rPr lang="zh-TW" altLang="en-US" dirty="0">
                    <a:latin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16_04_FigureA.jpg">
            <a:extLst>
              <a:ext uri="{FF2B5EF4-FFF2-40B4-BE49-F238E27FC236}">
                <a16:creationId xmlns:a16="http://schemas.microsoft.com/office/drawing/2014/main" id="{96C89764-06B5-AE6B-0192-64874CDFFF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1359714" y="1200430"/>
            <a:ext cx="3240360" cy="158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/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FB427D0-BF50-B9A4-7681-AD0E595C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5624"/>
            <a:ext cx="1930707" cy="17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are">
            <a:extLst>
              <a:ext uri="{FF2B5EF4-FFF2-40B4-BE49-F238E27FC236}">
                <a16:creationId xmlns:a16="http://schemas.microsoft.com/office/drawing/2014/main" id="{DA9049CE-336A-46CE-3669-344F619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44673"/>
            <a:ext cx="1607478" cy="16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/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這個瞬間波函數有時會以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表示，又稱為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blipFill>
                <a:blip r:embed="rId11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690581" y="335216"/>
            <a:ext cx="5630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注意自由電子波的演化有一特徵與一般波完全迥異：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730197" y="1209183"/>
            <a:ext cx="6017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波函數的</a:t>
            </a:r>
            <a:r>
              <a:rPr lang="zh-TW" altLang="en-US" dirty="0">
                <a:solidFill>
                  <a:srgbClr val="FF0000"/>
                </a:solidFill>
              </a:rPr>
              <a:t>時間演化部分與空間部分可以完全分離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/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266DC52-BDF0-3D87-4D27-82579F34C5CC}"/>
              </a:ext>
            </a:extLst>
          </p:cNvPr>
          <p:cNvSpPr txBox="1"/>
          <p:nvPr/>
        </p:nvSpPr>
        <p:spPr bwMode="auto">
          <a:xfrm>
            <a:off x="694685" y="350775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這個特徵比較接近駐波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765391" y="6132216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這樣可以分離的量子波函數，稱為定態。它可測量的量都與時間無關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50D48822-C5E3-B160-F286-9F62F85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22" y="260785"/>
            <a:ext cx="2160619" cy="17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/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err="1"/>
                  <a:t>的起始條件與未來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err="1"/>
                  <a:t>的演化可分離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blipFill>
                <a:blip r:embed="rId8"/>
                <a:stretch>
                  <a:fillRect l="-95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/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表示</a:t>
                </a:r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的</a:t>
                </a:r>
                <a:r>
                  <a:rPr lang="en-US" dirty="0" err="1"/>
                  <a:t>波是用同樣方式、一起變化的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blipFill>
                <a:blip r:embed="rId9"/>
                <a:stretch>
                  <a:fillRect l="-9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FC6DDB-4232-1682-0B2B-4517AC6AC746}"/>
              </a:ext>
            </a:extLst>
          </p:cNvPr>
          <p:cNvSpPr txBox="1"/>
          <p:nvPr/>
        </p:nvSpPr>
        <p:spPr bwMode="auto">
          <a:xfrm>
            <a:off x="765391" y="4706640"/>
            <a:ext cx="4302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一般行進波波函數是無法分離的！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/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 descr="D:\Downloads\Data\Halliday8E-Figure-solution\Figure\CH16\afg008.jpg">
            <a:extLst>
              <a:ext uri="{FF2B5EF4-FFF2-40B4-BE49-F238E27FC236}">
                <a16:creationId xmlns:a16="http://schemas.microsoft.com/office/drawing/2014/main" id="{8B222E04-3460-C9DD-9E34-21476359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7636"/>
            <a:ext cx="3158849" cy="172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E74F44-0788-CE12-97C7-CE531E85605E}"/>
              </a:ext>
            </a:extLst>
          </p:cNvPr>
          <p:cNvCxnSpPr/>
          <p:nvPr/>
        </p:nvCxnSpPr>
        <p:spPr>
          <a:xfrm>
            <a:off x="6320741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709A38-20DE-E1C9-D84E-EBEA42DCE8BB}"/>
              </a:ext>
            </a:extLst>
          </p:cNvPr>
          <p:cNvCxnSpPr>
            <a:cxnSpLocks/>
          </p:cNvCxnSpPr>
          <p:nvPr/>
        </p:nvCxnSpPr>
        <p:spPr>
          <a:xfrm flipV="1">
            <a:off x="6536765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fig16">
            <a:extLst>
              <a:ext uri="{FF2B5EF4-FFF2-40B4-BE49-F238E27FC236}">
                <a16:creationId xmlns:a16="http://schemas.microsoft.com/office/drawing/2014/main" id="{0054748B-8B5D-F96C-86B4-57F329E9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4471460" y="3091473"/>
            <a:ext cx="2087988" cy="12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ig16">
            <a:extLst>
              <a:ext uri="{FF2B5EF4-FFF2-40B4-BE49-F238E27FC236}">
                <a16:creationId xmlns:a16="http://schemas.microsoft.com/office/drawing/2014/main" id="{FCF6DE76-6D0C-9375-8545-8EF626B68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 b="34882"/>
          <a:stretch/>
        </p:blipFill>
        <p:spPr bwMode="auto">
          <a:xfrm>
            <a:off x="6748132" y="3090184"/>
            <a:ext cx="2278861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C07B1A-2565-CF6C-A8E3-973C9F811702}"/>
              </a:ext>
            </a:extLst>
          </p:cNvPr>
          <p:cNvCxnSpPr/>
          <p:nvPr/>
        </p:nvCxnSpPr>
        <p:spPr>
          <a:xfrm>
            <a:off x="5266685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55D2C7-348A-C829-B412-87184A2D875A}"/>
              </a:ext>
            </a:extLst>
          </p:cNvPr>
          <p:cNvCxnSpPr/>
          <p:nvPr/>
        </p:nvCxnSpPr>
        <p:spPr>
          <a:xfrm>
            <a:off x="5796136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  <p:bldP spid="10" grpId="0"/>
      <p:bldP spid="14" grpId="0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59131" y="855546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991926" y="2859474"/>
            <a:ext cx="7511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給定起始條件，未來的波函數原則上可以完全被決定，沒有不確定性！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991926" y="3254024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但複數波函數不是可以測量的物理量。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20571" y="4158942"/>
            <a:ext cx="7295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既然可以測量，必須是實數。每一複數都攜帶著一個實數：</a:t>
            </a:r>
            <a:r>
              <a:rPr lang="zh-CN" altLang="en-US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絕對值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。</a:t>
            </a:r>
            <a:endParaRPr lang="en-US" altLang="zh-CN" dirty="0">
              <a:solidFill>
                <a:schemeClr val="tx1"/>
              </a:solidFill>
              <a:latin typeface="PMingLiU" panose="02020500000000000000" pitchFamily="18" charset="-120"/>
              <a:ea typeface="PMingLiU" panose="02020500000000000000" pitchFamily="18" charset="-12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/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44765BCB-0E54-6163-FDF7-E5609AD4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71" y="3716047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實驗顯示：波強度正比於以電子束進行實驗得到的分布，應可觀測。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/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zh-TW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時的瞬間波函數，也就是起始條件。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535933D-87F4-9810-5830-0B9F9E17D7F8}"/>
              </a:ext>
            </a:extLst>
          </p:cNvPr>
          <p:cNvSpPr txBox="1"/>
          <p:nvPr/>
        </p:nvSpPr>
        <p:spPr bwMode="auto">
          <a:xfrm>
            <a:off x="1000333" y="2468327"/>
            <a:ext cx="7514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如同古典波，接下來波型隨時間的演化evolution，就由波方程式決定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/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Re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Im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 descr="f39_09">
            <a:extLst>
              <a:ext uri="{FF2B5EF4-FFF2-40B4-BE49-F238E27FC236}">
                <a16:creationId xmlns:a16="http://schemas.microsoft.com/office/drawing/2014/main" id="{11F640B1-BB40-5139-97D2-809BDB4E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764" b="4951"/>
          <a:stretch/>
        </p:blipFill>
        <p:spPr bwMode="auto">
          <a:xfrm>
            <a:off x="6913645" y="5158516"/>
            <a:ext cx="1512168" cy="12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5C81-4679-04B0-FB8C-CDDABFA6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39_08">
            <a:extLst>
              <a:ext uri="{FF2B5EF4-FFF2-40B4-BE49-F238E27FC236}">
                <a16:creationId xmlns:a16="http://schemas.microsoft.com/office/drawing/2014/main" id="{A55B9C84-F3DC-D173-3FB1-14FFB84A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2060848"/>
            <a:ext cx="48974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:a16="http://schemas.microsoft.com/office/drawing/2014/main" id="{F38EA83D-093C-9A53-8912-9D1AB1AD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412776"/>
            <a:ext cx="6876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自由電子波波函數及其機率解釋能計算雙狹縫干涉的粒子分佈嗎？</a:t>
            </a:r>
          </a:p>
        </p:txBody>
      </p:sp>
    </p:spTree>
    <p:extLst>
      <p:ext uri="{BB962C8B-B14F-4D97-AF65-F5344CB8AC3E}">
        <p14:creationId xmlns:p14="http://schemas.microsoft.com/office/powerpoint/2010/main" val="1228365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A27C-A828-726F-4E90-BBB11D70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BBBD5316-6CA7-8E0E-55DF-E4266D5B2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03B75E6-4066-EDC0-5641-4A23A783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EFD45BF6-152E-76FE-893D-EE6500CF2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5367" name="Picture 5" descr="f39_06">
            <a:extLst>
              <a:ext uri="{FF2B5EF4-FFF2-40B4-BE49-F238E27FC236}">
                <a16:creationId xmlns:a16="http://schemas.microsoft.com/office/drawing/2014/main" id="{486AAD80-F848-DE74-2BEC-987D6290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9" y="3800655"/>
            <a:ext cx="2691804" cy="27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AC6FFF8-9CA8-989F-239B-367F2A65F8D7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2138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69" name="文字方塊 22">
                <a:extLst>
                  <a:ext uri="{FF2B5EF4-FFF2-40B4-BE49-F238E27FC236}">
                    <a16:creationId xmlns:a16="http://schemas.microsoft.com/office/drawing/2014/main" id="{937211D5-1924-ACF4-E695-E5598DF27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Re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就是干涉的結果！</a:t>
                </a:r>
              </a:p>
            </p:txBody>
          </p:sp>
        </mc:Choice>
        <mc:Fallback xmlns="">
          <p:sp>
            <p:nvSpPr>
              <p:cNvPr id="15369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08FD57E-ED67-2FBA-EA05-87A088D5CD8D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8547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27B11C5-AA11-F257-B9D6-CE64DBD6882D}"/>
                  </a:ext>
                </a:extLst>
              </p:cNvPr>
              <p:cNvSpPr txBox="1"/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ADB85B2-E9B4-C4CD-00E7-D79F2506E832}"/>
                  </a:ext>
                </a:extLst>
              </p:cNvPr>
              <p:cNvSpPr txBox="1"/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C39D1FE9-A50E-20A7-140F-2B9E76150453}"/>
                  </a:ext>
                </a:extLst>
              </p:cNvPr>
              <p:cNvSpPr txBox="1"/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8BD54719-1265-F157-29C7-1687AE8F043C}"/>
                  </a:ext>
                </a:extLst>
              </p:cNvPr>
              <p:cNvSpPr txBox="1"/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6617F381-6CA8-8286-47EA-52B0636D07BF}"/>
                  </a:ext>
                </a:extLst>
              </p:cNvPr>
              <p:cNvSpPr txBox="1"/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909EEBF-AB67-DE16-EB13-15E6EC3E29C5}"/>
              </a:ext>
            </a:extLst>
          </p:cNvPr>
          <p:cNvSpPr txBox="1"/>
          <p:nvPr/>
        </p:nvSpPr>
        <p:spPr bwMode="auto">
          <a:xfrm>
            <a:off x="7092280" y="2301316"/>
            <a:ext cx="100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2-16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4089DB-4238-D59D-60BF-39DA52B7005F}"/>
                  </a:ext>
                </a:extLst>
              </p:cNvPr>
              <p:cNvSpPr txBox="1"/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E6E99-D899-5080-69AF-35624F8961F2}"/>
                  </a:ext>
                </a:extLst>
              </p:cNvPr>
              <p:cNvSpPr txBox="1"/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0AEDC-3D96-754A-7C61-9763F92EF31A}"/>
                  </a:ext>
                </a:extLst>
              </p:cNvPr>
              <p:cNvSpPr txBox="1"/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是狹縫1,2距觀測點的距離！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197AEF0-B724-508C-4254-FF2B1CBE951C}"/>
              </a:ext>
            </a:extLst>
          </p:cNvPr>
          <p:cNvSpPr txBox="1"/>
          <p:nvPr/>
        </p:nvSpPr>
        <p:spPr bwMode="auto">
          <a:xfrm>
            <a:off x="1127500" y="1316271"/>
            <a:ext cx="258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觀測點的電子波強度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01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833A-87B8-FA6E-9EAF-44614E9DC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114814B1-414E-AFB4-EEF3-11DF77DE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17860"/>
          <a:stretch/>
        </p:blipFill>
        <p:spPr bwMode="auto">
          <a:xfrm>
            <a:off x="827584" y="1475332"/>
            <a:ext cx="7848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/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FB81F5D-DF10-DB17-A693-15D711EFE871}"/>
              </a:ext>
            </a:extLst>
          </p:cNvPr>
          <p:cNvSpPr txBox="1"/>
          <p:nvPr/>
        </p:nvSpPr>
        <p:spPr bwMode="auto">
          <a:xfrm>
            <a:off x="2915816" y="109707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與一般雙狹縫干涉完全一致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/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FF10978-AE3B-AAA3-0240-D7790DAA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355651"/>
            <a:ext cx="1728192" cy="219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0A1C9-D24B-C6C6-6F55-2B78498D1031}"/>
              </a:ext>
            </a:extLst>
          </p:cNvPr>
          <p:cNvSpPr txBox="1"/>
          <p:nvPr/>
        </p:nvSpPr>
        <p:spPr bwMode="auto">
          <a:xfrm>
            <a:off x="827584" y="472514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以虛數指數函數描述自由電子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EF92E-668A-48D3-119F-E6C3A3547FA9}"/>
              </a:ext>
            </a:extLst>
          </p:cNvPr>
          <p:cNvSpPr txBox="1"/>
          <p:nvPr/>
        </p:nvSpPr>
        <p:spPr bwMode="auto">
          <a:xfrm>
            <a:off x="813384" y="5179276"/>
            <a:ext cx="3686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以波函數絕對值為當地的波強度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D723F-7CBE-A202-F7FE-8563FBA4E339}"/>
              </a:ext>
            </a:extLst>
          </p:cNvPr>
          <p:cNvSpPr txBox="1"/>
          <p:nvPr/>
        </p:nvSpPr>
        <p:spPr bwMode="auto">
          <a:xfrm>
            <a:off x="827584" y="5633408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證實是正確的方向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834183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aip.org/history/heisenberg/images/bor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848495" cy="27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084582" y="4653136"/>
            <a:ext cx="64813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一顆粒子在各處的</a:t>
            </a:r>
            <a:r>
              <a:rPr lang="zh-TW" altLang="en-US" sz="1800" dirty="0">
                <a:solidFill>
                  <a:srgbClr val="FF0000"/>
                </a:solidFill>
              </a:rPr>
              <a:t>物質波的強度 </a:t>
            </a:r>
            <a:r>
              <a:rPr lang="zh-TW" altLang="en-US" sz="1800" dirty="0"/>
              <a:t>≈ 在該處發現此粒子的</a:t>
            </a:r>
            <a:r>
              <a:rPr lang="zh-TW" altLang="en-US" sz="1800" b="1" dirty="0">
                <a:solidFill>
                  <a:srgbClr val="FF0000"/>
                </a:solidFill>
              </a:rPr>
              <a:t>機率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55776" y="1146532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物質波的機率解釋 </a:t>
            </a:r>
            <a:r>
              <a:rPr lang="en-US" altLang="zh-TW" sz="1800" dirty="0">
                <a:solidFill>
                  <a:srgbClr val="FF0000"/>
                </a:solidFill>
              </a:rPr>
              <a:t>Max Born 1926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/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/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的瞬間</m:t>
                    </m:r>
                  </m:oMath>
                </a14:m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09894" y="2293544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將機率密度積分，得到瞬間在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zh-TW" altLang="en-US" dirty="0"/>
                  <a:t>之間發現該粒子的機率。</a:t>
                </a:r>
              </a:p>
            </p:txBody>
          </p:sp>
        </mc:Choice>
        <mc:Fallback xmlns="">
          <p:sp>
            <p:nvSpPr>
              <p:cNvPr id="1844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blipFill>
                <a:blip r:embed="rId4"/>
                <a:stretch>
                  <a:fillRect l="-8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2782" y="3338246"/>
            <a:ext cx="142875" cy="161912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443" name="Picture 7" descr="D:\Downloads\Data\Knight\Media\Chapter40\Images\40_07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330133"/>
            <a:ext cx="3120362" cy="29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blipFill>
                <a:blip r:embed="rId7"/>
                <a:stretch>
                  <a:fillRect l="-46259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4499993" y="528246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有時會以點的數目來表示機率大小！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blipFill>
                <a:blip r:embed="rId8"/>
                <a:stretch>
                  <a:fillRect l="-72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blipFill>
                <a:blip r:embed="rId9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（意思就是位置在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附近，不準度大約是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）</a:t>
                </a: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blipFill>
                <a:blip r:embed="rId11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是連續變數</m:t>
                    </m:r>
                  </m:oMath>
                </a14:m>
                <a:r>
                  <a:rPr lang="zh-TW" altLang="en-US" dirty="0"/>
                  <a:t>，所以機率大小是以機率密度表示！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3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54145" y="3773247"/>
            <a:ext cx="35754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機率密度的總積分必需等於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9460" name="Picture 12" descr="D:\Downloads\Data\Knight\Media\Chapter40\Images\40_08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1755407" y="1222676"/>
            <a:ext cx="5197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12"/>
          <p:cNvSpPr txBox="1">
            <a:spLocks noChangeArrowheads="1"/>
          </p:cNvSpPr>
          <p:nvPr/>
        </p:nvSpPr>
        <p:spPr bwMode="auto">
          <a:xfrm>
            <a:off x="1706424" y="4646545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歸一化條件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Normalization Condition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矩形 15"/>
          <p:cNvSpPr>
            <a:spLocks noChangeArrowheads="1"/>
          </p:cNvSpPr>
          <p:nvPr/>
        </p:nvSpPr>
        <p:spPr bwMode="auto">
          <a:xfrm>
            <a:off x="1694550" y="5079892"/>
            <a:ext cx="7027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這個是</a:t>
            </a:r>
            <a:r>
              <a:rPr lang="zh-TW" altLang="en-US" dirty="0"/>
              <a:t>電子</a:t>
            </a:r>
            <a:r>
              <a:rPr lang="zh-TW" altLang="zh-TW" dirty="0"/>
              <a:t>波函數在薛丁格方程式以外必須滿足的額外的條件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blipFill>
                <a:blip r:embed="rId3"/>
                <a:stretch>
                  <a:fillRect l="-32275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18B9A2-E729-3BD3-3101-749DE5277EB3}"/>
              </a:ext>
            </a:extLst>
          </p:cNvPr>
          <p:cNvSpPr txBox="1"/>
          <p:nvPr/>
        </p:nvSpPr>
        <p:spPr bwMode="auto">
          <a:xfrm>
            <a:off x="1695261" y="5925585"/>
            <a:ext cx="493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但總機率是不是會隨時間變化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7A03558-79D7-A87B-022B-64CE8BF2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407" y="708644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發現該粒子的總機率必需等於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6C53-F7D7-831F-C33F-B9F9A8B4BA70}"/>
              </a:ext>
            </a:extLst>
          </p:cNvPr>
          <p:cNvSpPr txBox="1"/>
          <p:nvPr/>
        </p:nvSpPr>
        <p:spPr bwMode="auto">
          <a:xfrm>
            <a:off x="1706424" y="5491206"/>
            <a:ext cx="5768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光子或會衰變生成的粒子就不滿足此條件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1553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4923544" y="486916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834184" y="222099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blipFill>
                <a:blip r:embed="rId2"/>
                <a:stretch>
                  <a:fillRect l="-4301" t="-2326" r="-430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/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/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/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blipFill>
                <a:blip r:embed="rId9"/>
                <a:stretch>
                  <a:fillRect l="-8844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FBDD482-BC27-BF54-616C-D21971B2AEAC}"/>
              </a:ext>
            </a:extLst>
          </p:cNvPr>
          <p:cNvSpPr txBox="1"/>
          <p:nvPr/>
        </p:nvSpPr>
        <p:spPr bwMode="auto">
          <a:xfrm>
            <a:off x="834184" y="1302504"/>
            <a:ext cx="3921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薛丁格方程式給出波函數的時變率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CBA80-908A-FA08-1FF0-8EBBCF17450F}"/>
              </a:ext>
            </a:extLst>
          </p:cNvPr>
          <p:cNvSpPr txBox="1"/>
          <p:nvPr/>
        </p:nvSpPr>
        <p:spPr bwMode="auto">
          <a:xfrm>
            <a:off x="834183" y="2378513"/>
            <a:ext cx="4669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代入前式，有位能的第二項會消掉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815236" y="3507398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/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取機率密度時變率的全空間積分，右手邊會出現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的差，此處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應為零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blipFill>
                <a:blip r:embed="rId10"/>
                <a:stretch>
                  <a:fillRect l="-6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9772BC-7EF4-63DC-7293-9BEFB470601A}"/>
              </a:ext>
            </a:extLst>
          </p:cNvPr>
          <p:cNvSpPr txBox="1"/>
          <p:nvPr/>
        </p:nvSpPr>
        <p:spPr bwMode="auto">
          <a:xfrm>
            <a:off x="6588224" y="6067756"/>
            <a:ext cx="2042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因此總機率守恆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9D960E-1EA2-F386-4851-7F77639D3423}"/>
              </a:ext>
            </a:extLst>
          </p:cNvPr>
          <p:cNvCxnSpPr/>
          <p:nvPr/>
        </p:nvCxnSpPr>
        <p:spPr>
          <a:xfrm flipV="1">
            <a:off x="3288788" y="1121487"/>
            <a:ext cx="2867388" cy="723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79A013-3CFD-8AA5-978C-89444D2C85AE}"/>
              </a:ext>
            </a:extLst>
          </p:cNvPr>
          <p:cNvCxnSpPr>
            <a:cxnSpLocks/>
          </p:cNvCxnSpPr>
          <p:nvPr/>
        </p:nvCxnSpPr>
        <p:spPr>
          <a:xfrm flipH="1" flipV="1">
            <a:off x="5077678" y="1152005"/>
            <a:ext cx="1105973" cy="620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11556-7F09-F932-41F0-2FA83E77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311582" cy="2160240"/>
          </a:xfrm>
          <a:prstGeom prst="rect">
            <a:avLst/>
          </a:prstGeom>
        </p:spPr>
      </p:pic>
      <p:pic>
        <p:nvPicPr>
          <p:cNvPr id="4" name="Picture 3" descr="A close-up of a handwritten letter&#10;&#10;Description automatically generated">
            <a:extLst>
              <a:ext uri="{FF2B5EF4-FFF2-40B4-BE49-F238E27FC236}">
                <a16:creationId xmlns:a16="http://schemas.microsoft.com/office/drawing/2014/main" id="{E12FD835-42D2-354C-21EF-EA44ED900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r="18016"/>
          <a:stretch/>
        </p:blipFill>
        <p:spPr>
          <a:xfrm>
            <a:off x="4578345" y="2738676"/>
            <a:ext cx="4464496" cy="3540890"/>
          </a:xfrm>
          <a:prstGeom prst="rect">
            <a:avLst/>
          </a:prstGeom>
        </p:spPr>
      </p:pic>
      <p:pic>
        <p:nvPicPr>
          <p:cNvPr id="6" name="Picture 5" descr="A close up of a letter&#10;&#10;Description automatically generated">
            <a:extLst>
              <a:ext uri="{FF2B5EF4-FFF2-40B4-BE49-F238E27FC236}">
                <a16:creationId xmlns:a16="http://schemas.microsoft.com/office/drawing/2014/main" id="{594D29B9-230C-D6E4-7AC1-8F70F439A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r="14309"/>
          <a:stretch/>
        </p:blipFill>
        <p:spPr>
          <a:xfrm>
            <a:off x="113849" y="2738676"/>
            <a:ext cx="4464496" cy="35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5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69908C6-AFD6-9696-766E-F6A8D3AC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328593" cy="1664687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52DA3E9-0400-7CED-DAEA-8B23711AD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988840"/>
            <a:ext cx="6169475" cy="4687296"/>
          </a:xfrm>
          <a:prstGeom prst="rect">
            <a:avLst/>
          </a:prstGeom>
        </p:spPr>
      </p:pic>
      <p:pic>
        <p:nvPicPr>
          <p:cNvPr id="6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009E9CA9-79B7-68A6-F101-D34976DDA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5661" r="6920" b="38708"/>
          <a:stretch/>
        </p:blipFill>
        <p:spPr bwMode="auto">
          <a:xfrm>
            <a:off x="6565010" y="3722263"/>
            <a:ext cx="2561897" cy="84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C8EF3-0A2D-2B7A-2ACD-7882FD3A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472" r="6730" b="26072"/>
          <a:stretch/>
        </p:blipFill>
        <p:spPr>
          <a:xfrm>
            <a:off x="6660232" y="1378616"/>
            <a:ext cx="23874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9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DA2B1-B569-4FED-B249-F533B13ED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77" b="54330"/>
          <a:stretch/>
        </p:blipFill>
        <p:spPr>
          <a:xfrm>
            <a:off x="789332" y="2276872"/>
            <a:ext cx="4032448" cy="303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3753C-34AD-A216-1132-8623F4F7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829" b="50882"/>
          <a:stretch/>
        </p:blipFill>
        <p:spPr>
          <a:xfrm>
            <a:off x="4958458" y="2276872"/>
            <a:ext cx="3600400" cy="303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5DD42-5D6D-125F-82B6-35C025074DDB}"/>
              </a:ext>
            </a:extLst>
          </p:cNvPr>
          <p:cNvSpPr txBox="1"/>
          <p:nvPr/>
        </p:nvSpPr>
        <p:spPr bwMode="auto">
          <a:xfrm>
            <a:off x="819354" y="908720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假設某時間時，瞬間波函數可以寫成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/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43B999C-F0CC-B98E-40B1-751B1A7CEBD7}"/>
              </a:ext>
            </a:extLst>
          </p:cNvPr>
          <p:cNvSpPr txBox="1"/>
          <p:nvPr/>
        </p:nvSpPr>
        <p:spPr bwMode="auto">
          <a:xfrm>
            <a:off x="789332" y="141996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考慮其歸一化條件，並計算機率密度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572694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4ABF2-407F-BE8C-54BF-0835D32B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" y="188640"/>
            <a:ext cx="790890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1" name="Text Box 25"/>
          <p:cNvSpPr txBox="1">
            <a:spLocks noChangeArrowheads="1"/>
          </p:cNvSpPr>
          <p:nvPr/>
        </p:nvSpPr>
        <p:spPr bwMode="auto">
          <a:xfrm>
            <a:off x="926538" y="1641181"/>
            <a:ext cx="5689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但這一單一方向傳播電子波機率密度為一常數。</a:t>
            </a:r>
          </a:p>
        </p:txBody>
      </p:sp>
      <p:sp>
        <p:nvSpPr>
          <p:cNvPr id="31752" name="文字方塊 26"/>
          <p:cNvSpPr txBox="1">
            <a:spLocks noChangeArrowheads="1"/>
          </p:cNvSpPr>
          <p:nvPr/>
        </p:nvSpPr>
        <p:spPr bwMode="auto">
          <a:xfrm>
            <a:off x="944508" y="2663718"/>
            <a:ext cx="64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動量完全確定，位置完全不確定，（這是波狀的態的波函數）。</a:t>
            </a:r>
          </a:p>
        </p:txBody>
      </p:sp>
      <p:sp>
        <p:nvSpPr>
          <p:cNvPr id="31753" name="Text Box 25"/>
          <p:cNvSpPr txBox="1">
            <a:spLocks noChangeArrowheads="1"/>
          </p:cNvSpPr>
          <p:nvPr/>
        </p:nvSpPr>
        <p:spPr bwMode="auto">
          <a:xfrm>
            <a:off x="927734" y="1016008"/>
            <a:ext cx="6265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通常會說這是單一方向傳播的電子波，波長確定，</a:t>
            </a:r>
            <a:r>
              <a:rPr lang="zh-TW" altLang="en-US" dirty="0">
                <a:solidFill>
                  <a:srgbClr val="FF0000"/>
                </a:solidFill>
              </a:rPr>
              <a:t>動量確定。</a:t>
            </a:r>
            <a:endParaRPr lang="zh-TW" altLang="en-US" dirty="0"/>
          </a:p>
        </p:txBody>
      </p:sp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926538" y="3207404"/>
            <a:ext cx="720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因為沒有任何位置資訊，</a:t>
            </a:r>
            <a:r>
              <a:rPr lang="zh-TW" altLang="en-US" dirty="0"/>
              <a:t>不能</a:t>
            </a:r>
            <a:r>
              <a:rPr lang="zh-TW" altLang="zh-TW" dirty="0"/>
              <a:t>稱它為沿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方向運動</a:t>
            </a:r>
            <a:r>
              <a:rPr lang="zh-TW" altLang="en-US" dirty="0"/>
              <a:t>的電子</a:t>
            </a:r>
            <a:r>
              <a:rPr lang="zh-TW" altLang="zh-TW" dirty="0"/>
              <a:t>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909764" y="3626819"/>
            <a:ext cx="700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方向的動量，</a:t>
            </a:r>
            <a:r>
              <a:rPr lang="zh-TW" altLang="en-US" dirty="0"/>
              <a:t>但</a:t>
            </a:r>
            <a:r>
              <a:rPr lang="zh-TW" altLang="zh-TW" dirty="0"/>
              <a:t>並沒有任何</a:t>
            </a:r>
            <a:r>
              <a:rPr lang="zh-TW" altLang="en-US" dirty="0"/>
              <a:t>實質</a:t>
            </a:r>
            <a:r>
              <a:rPr lang="zh-TW" altLang="zh-TW" dirty="0"/>
              <a:t>東西</a:t>
            </a:r>
            <a:r>
              <a:rPr lang="zh-TW" altLang="en-US" dirty="0"/>
              <a:t>的位置在改變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31758" name="矩形 13"/>
          <p:cNvSpPr>
            <a:spLocks noChangeArrowheads="1"/>
          </p:cNvSpPr>
          <p:nvPr/>
        </p:nvSpPr>
        <p:spPr bwMode="auto">
          <a:xfrm>
            <a:off x="899592" y="4086633"/>
            <a:ext cx="7225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</a:t>
            </a:r>
            <a:r>
              <a:rPr lang="zh-TW" altLang="zh-TW" dirty="0"/>
              <a:t>傳播</a:t>
            </a:r>
            <a:r>
              <a:rPr lang="zh-TW" altLang="en-US" dirty="0"/>
              <a:t>與運動的是</a:t>
            </a:r>
            <a:r>
              <a:rPr lang="zh-TW" altLang="zh-TW" dirty="0"/>
              <a:t>波函數的相位</a:t>
            </a:r>
            <a:r>
              <a:rPr lang="zh-TW" altLang="en-US" dirty="0"/>
              <a:t>及</a:t>
            </a:r>
            <a:r>
              <a:rPr lang="zh-TW" altLang="zh-TW" dirty="0"/>
              <a:t>波形，但那不是可觀察的物理量。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985426" y="478056"/>
                <a:ext cx="1754263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426" y="478056"/>
                <a:ext cx="1754263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985426" y="2204057"/>
                <a:ext cx="23350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426" y="2204057"/>
                <a:ext cx="23350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85B416-03EB-D5BF-809A-7319622D7C1C}"/>
              </a:ext>
            </a:extLst>
          </p:cNvPr>
          <p:cNvSpPr txBox="1"/>
          <p:nvPr/>
        </p:nvSpPr>
        <p:spPr bwMode="auto">
          <a:xfrm>
            <a:off x="3386098" y="223808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這個解根本不滿足Normalization Condition.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/>
              <p:nvPr/>
            </p:nvSpPr>
            <p:spPr bwMode="auto">
              <a:xfrm>
                <a:off x="5834370" y="1389924"/>
                <a:ext cx="246343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4370" y="1389924"/>
                <a:ext cx="2463430" cy="901914"/>
              </a:xfrm>
              <a:prstGeom prst="rect">
                <a:avLst/>
              </a:prstGeom>
              <a:blipFill>
                <a:blip r:embed="rId4"/>
                <a:stretch>
                  <a:fillRect l="-3128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/>
              <p:nvPr/>
            </p:nvSpPr>
            <p:spPr bwMode="auto">
              <a:xfrm>
                <a:off x="3320489" y="317574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0489" y="317574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6">
            <a:extLst>
              <a:ext uri="{FF2B5EF4-FFF2-40B4-BE49-F238E27FC236}">
                <a16:creationId xmlns:a16="http://schemas.microsoft.com/office/drawing/2014/main" id="{C6ED69C5-E15C-FC6F-9F8B-35EBAA5E2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859" y="5577720"/>
            <a:ext cx="4062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位置完全不確定，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完全的全球化。</a:t>
            </a:r>
          </a:p>
        </p:txBody>
      </p:sp>
      <p:pic>
        <p:nvPicPr>
          <p:cNvPr id="10" name="Picture 12" descr="http://www.uweb.ucsb.edu/~ana_melgoza/large_globalization_e.jpg">
            <a:extLst>
              <a:ext uri="{FF2B5EF4-FFF2-40B4-BE49-F238E27FC236}">
                <a16:creationId xmlns:a16="http://schemas.microsoft.com/office/drawing/2014/main" id="{5D85435A-C907-D74E-A6C1-5447DFB7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2" y="4552950"/>
            <a:ext cx="3783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6" grpId="0"/>
      <p:bldP spid="31757" grpId="0"/>
      <p:bldP spid="31758" grpId="0"/>
      <p:bldP spid="18" grpId="0" animBg="1"/>
      <p:bldP spid="5" grpId="0"/>
      <p:bldP spid="6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460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"/>
          <a:stretch>
            <a:fillRect/>
          </a:stretch>
        </p:blipFill>
        <p:spPr bwMode="auto">
          <a:xfrm>
            <a:off x="5795963" y="2420938"/>
            <a:ext cx="28495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395288" y="981075"/>
            <a:ext cx="5280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908175" y="54451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我們觀察到的粒子總是得有一些地方特色：區域性！</a:t>
            </a:r>
          </a:p>
        </p:txBody>
      </p:sp>
    </p:spTree>
    <p:extLst>
      <p:ext uri="{BB962C8B-B14F-4D97-AF65-F5344CB8AC3E}">
        <p14:creationId xmlns:p14="http://schemas.microsoft.com/office/powerpoint/2010/main" val="2448375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447631" cy="454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/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dirty="0"/>
                  <a:t>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能描述圖中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個自由運動的粒子。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  <a:blipFill>
                <a:blip r:embed="rId3"/>
                <a:stretch>
                  <a:fillRect l="-78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954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/>
              <p:nvPr/>
            </p:nvSpPr>
            <p:spPr bwMode="auto">
              <a:xfrm>
                <a:off x="611334" y="1849226"/>
                <a:ext cx="828092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可以作為材料，建造出比較像觀察到的自由電子的狀態：波包。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1849226"/>
                <a:ext cx="8280920" cy="387927"/>
              </a:xfrm>
              <a:prstGeom prst="rect">
                <a:avLst/>
              </a:prstGeom>
              <a:blipFill>
                <a:blip r:embed="rId2"/>
                <a:stretch>
                  <a:fillRect l="-613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:\Users\Chia-Hung Chang\Downloads\Data\Knight\Media\Chapter40\Images\40_17Figure-F.jpg">
            <a:extLst>
              <a:ext uri="{FF2B5EF4-FFF2-40B4-BE49-F238E27FC236}">
                <a16:creationId xmlns:a16="http://schemas.microsoft.com/office/drawing/2014/main" id="{C22825B8-A0AC-3E2E-88FC-91A25E22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22" y="2423528"/>
            <a:ext cx="1898700" cy="16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9">
            <a:extLst>
              <a:ext uri="{FF2B5EF4-FFF2-40B4-BE49-F238E27FC236}">
                <a16:creationId xmlns:a16="http://schemas.microsoft.com/office/drawing/2014/main" id="{011AAD95-8A40-73D3-A2F9-D007351C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293096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波包如粒子具有一些區域性，而這區域性又會如自由粒子般運動。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0AE4E-E060-D8DD-8BCA-FFB01CF54FD6}"/>
              </a:ext>
            </a:extLst>
          </p:cNvPr>
          <p:cNvSpPr txBox="1"/>
          <p:nvPr/>
        </p:nvSpPr>
        <p:spPr bwMode="auto">
          <a:xfrm>
            <a:off x="611334" y="476117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波包也滿足薛丁格方程式。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/>
              <p:nvPr/>
            </p:nvSpPr>
            <p:spPr bwMode="auto">
              <a:xfrm>
                <a:off x="611334" y="900252"/>
                <a:ext cx="748905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雖然不是一顆觀察到的自由電子的狀態，但具有確定的動量。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900252"/>
                <a:ext cx="7489058" cy="387927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/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是動量的本徵態Eigenstate，在自由空間中是定態Stationary State。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blipFill>
                <a:blip r:embed="rId6"/>
                <a:stretch>
                  <a:fillRect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60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29168-9D59-9A15-7FB4-1F0582BA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332656"/>
            <a:ext cx="76595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7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4E63F-8748-41F4-DBD5-FBB3F364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323955" cy="5184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35E3C-2259-C4BA-688E-B7392799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877272"/>
            <a:ext cx="6618240" cy="6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2928938" y="28575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four papers in 1926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根據少數的線索</a:t>
            </a:r>
            <a:r>
              <a:rPr lang="zh-TW" altLang="en-US" sz="1800" dirty="0">
                <a:solidFill>
                  <a:srgbClr val="FF0000"/>
                </a:solidFill>
              </a:rPr>
              <a:t>，猜出</a:t>
            </a:r>
            <a:r>
              <a:rPr lang="zh-TW" altLang="en-US" sz="1800" dirty="0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無法如其他的波方程式由介質的性質</a:t>
            </a:r>
            <a:r>
              <a:rPr lang="zh-TW" altLang="en-US" sz="1800" dirty="0">
                <a:solidFill>
                  <a:srgbClr val="FF0000"/>
                </a:solidFill>
              </a:rPr>
              <a:t>推導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5280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9911</TotalTime>
  <Words>2817</Words>
  <Application>Microsoft Macintosh PowerPoint</Application>
  <PresentationFormat>On-screen Show (4:3)</PresentationFormat>
  <Paragraphs>363</Paragraphs>
  <Slides>66</Slides>
  <Notes>1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PMingLiU</vt:lpstr>
      <vt:lpstr>PMingLiU</vt:lpstr>
      <vt:lpstr>Arial</vt:lpstr>
      <vt:lpstr>Calibri</vt:lpstr>
      <vt:lpstr>Cambria Math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640</cp:revision>
  <cp:lastPrinted>2024-10-20T21:26:17Z</cp:lastPrinted>
  <dcterms:created xsi:type="dcterms:W3CDTF">2008-03-17T12:32:20Z</dcterms:created>
  <dcterms:modified xsi:type="dcterms:W3CDTF">2024-10-22T14:41:56Z</dcterms:modified>
</cp:coreProperties>
</file>