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0"/>
  </p:notesMasterIdLst>
  <p:sldIdLst>
    <p:sldId id="296" r:id="rId2"/>
    <p:sldId id="531" r:id="rId3"/>
    <p:sldId id="478" r:id="rId4"/>
    <p:sldId id="479" r:id="rId5"/>
    <p:sldId id="409" r:id="rId6"/>
    <p:sldId id="383" r:id="rId7"/>
    <p:sldId id="370" r:id="rId8"/>
    <p:sldId id="371" r:id="rId9"/>
    <p:sldId id="372" r:id="rId10"/>
    <p:sldId id="373" r:id="rId11"/>
    <p:sldId id="1677" r:id="rId12"/>
    <p:sldId id="411" r:id="rId13"/>
    <p:sldId id="1678" r:id="rId14"/>
    <p:sldId id="1679" r:id="rId15"/>
    <p:sldId id="450" r:id="rId16"/>
    <p:sldId id="374" r:id="rId17"/>
    <p:sldId id="376" r:id="rId18"/>
    <p:sldId id="410" r:id="rId19"/>
    <p:sldId id="266" r:id="rId20"/>
    <p:sldId id="275" r:id="rId21"/>
    <p:sldId id="368" r:id="rId22"/>
    <p:sldId id="369" r:id="rId23"/>
    <p:sldId id="393" r:id="rId24"/>
    <p:sldId id="480" r:id="rId25"/>
    <p:sldId id="387" r:id="rId26"/>
    <p:sldId id="297" r:id="rId27"/>
    <p:sldId id="377" r:id="rId28"/>
    <p:sldId id="298" r:id="rId29"/>
    <p:sldId id="300" r:id="rId30"/>
    <p:sldId id="299" r:id="rId31"/>
    <p:sldId id="305" r:id="rId32"/>
    <p:sldId id="451" r:id="rId33"/>
    <p:sldId id="378" r:id="rId34"/>
    <p:sldId id="494" r:id="rId35"/>
    <p:sldId id="511" r:id="rId36"/>
    <p:sldId id="497" r:id="rId37"/>
    <p:sldId id="530" r:id="rId38"/>
    <p:sldId id="512" r:id="rId39"/>
    <p:sldId id="303" r:id="rId40"/>
    <p:sldId id="394" r:id="rId41"/>
    <p:sldId id="395" r:id="rId42"/>
    <p:sldId id="440" r:id="rId43"/>
    <p:sldId id="513" r:id="rId44"/>
    <p:sldId id="302" r:id="rId45"/>
    <p:sldId id="390" r:id="rId46"/>
    <p:sldId id="401" r:id="rId47"/>
    <p:sldId id="493" r:id="rId48"/>
    <p:sldId id="481" r:id="rId49"/>
    <p:sldId id="264" r:id="rId50"/>
    <p:sldId id="270" r:id="rId51"/>
    <p:sldId id="1676" r:id="rId52"/>
    <p:sldId id="326" r:id="rId53"/>
    <p:sldId id="490" r:id="rId54"/>
    <p:sldId id="262" r:id="rId55"/>
    <p:sldId id="406" r:id="rId56"/>
    <p:sldId id="407" r:id="rId57"/>
    <p:sldId id="271" r:id="rId58"/>
    <p:sldId id="343" r:id="rId59"/>
    <p:sldId id="327" r:id="rId60"/>
    <p:sldId id="444" r:id="rId61"/>
    <p:sldId id="408" r:id="rId62"/>
    <p:sldId id="403" r:id="rId63"/>
    <p:sldId id="404" r:id="rId64"/>
    <p:sldId id="308" r:id="rId65"/>
    <p:sldId id="309" r:id="rId66"/>
    <p:sldId id="310" r:id="rId67"/>
    <p:sldId id="453" r:id="rId68"/>
    <p:sldId id="454" r:id="rId69"/>
    <p:sldId id="465" r:id="rId70"/>
    <p:sldId id="469" r:id="rId71"/>
    <p:sldId id="640" r:id="rId72"/>
    <p:sldId id="641" r:id="rId73"/>
    <p:sldId id="643" r:id="rId74"/>
    <p:sldId id="492" r:id="rId75"/>
    <p:sldId id="491" r:id="rId76"/>
    <p:sldId id="350" r:id="rId77"/>
    <p:sldId id="510" r:id="rId78"/>
    <p:sldId id="435" r:id="rId79"/>
    <p:sldId id="352" r:id="rId80"/>
    <p:sldId id="348" r:id="rId81"/>
    <p:sldId id="349" r:id="rId82"/>
    <p:sldId id="499" r:id="rId83"/>
    <p:sldId id="498" r:id="rId84"/>
    <p:sldId id="434" r:id="rId85"/>
    <p:sldId id="1675" r:id="rId86"/>
    <p:sldId id="380" r:id="rId87"/>
    <p:sldId id="329" r:id="rId88"/>
    <p:sldId id="330" r:id="rId89"/>
    <p:sldId id="331" r:id="rId90"/>
    <p:sldId id="439" r:id="rId91"/>
    <p:sldId id="332" r:id="rId92"/>
    <p:sldId id="333" r:id="rId93"/>
    <p:sldId id="336" r:id="rId94"/>
    <p:sldId id="346" r:id="rId95"/>
    <p:sldId id="274" r:id="rId96"/>
    <p:sldId id="381" r:id="rId97"/>
    <p:sldId id="347" r:id="rId98"/>
    <p:sldId id="288" r:id="rId99"/>
    <p:sldId id="334" r:id="rId100"/>
    <p:sldId id="280" r:id="rId101"/>
    <p:sldId id="291" r:id="rId102"/>
    <p:sldId id="292" r:id="rId103"/>
    <p:sldId id="437" r:id="rId104"/>
    <p:sldId id="1680" r:id="rId105"/>
    <p:sldId id="505" r:id="rId106"/>
    <p:sldId id="485" r:id="rId107"/>
    <p:sldId id="486" r:id="rId108"/>
    <p:sldId id="487" r:id="rId109"/>
  </p:sldIdLst>
  <p:sldSz cx="9144000" cy="6858000" type="screen4x3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FAA4"/>
    <a:srgbClr val="3366FF"/>
    <a:srgbClr val="33CC33"/>
    <a:srgbClr val="FFFF00"/>
    <a:srgbClr val="FF33CC"/>
    <a:srgbClr val="FF0000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66" autoAdjust="0"/>
    <p:restoredTop sz="94660"/>
  </p:normalViewPr>
  <p:slideViewPr>
    <p:cSldViewPr>
      <p:cViewPr varScale="1">
        <p:scale>
          <a:sx n="128" d="100"/>
          <a:sy n="128" d="100"/>
        </p:scale>
        <p:origin x="1008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3" d="100"/>
          <a:sy n="53" d="100"/>
        </p:scale>
        <p:origin x="-1872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theme" Target="theme/theme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269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/>
              <a:t>按一下以編輯母片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788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88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0C90C320-6178-4EBC-B261-348234793C3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276673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fld id="{287A1252-E9E3-4358-BF05-19D02D56E8C9}" type="slidenum">
              <a:rPr lang="en-US" altLang="zh-TW" smtClean="0"/>
              <a:pPr eaLnBrk="1" hangingPunct="1"/>
              <a:t>59</a:t>
            </a:fld>
            <a:endParaRPr lang="en-US" altLang="zh-TW"/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75A4E4-2A19-4D09-AEE2-3546CDB7480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79444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371BA4-C84D-41A7-B802-CE40C78E16E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861345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E0E1AE-BD49-42DA-8F1C-075C61D42AA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917800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137097-57E1-4A5D-B50D-14B2C1C3514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405001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標題，1 個大物件與 2 個小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CE52E9-2C16-4CD0-A63F-E6DC34BD0E6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543971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7773D3-B771-4323-82C3-AFD4200FBDF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90563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67136B-E85F-44E7-A4B1-1DCC41CC188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56167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91EFDF-B74A-4E1A-9993-8782A876E3F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529979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64B1F6-613A-4FF0-9373-EA93855CEBD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377528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1FFFEA-8775-4A27-9BBC-C1B54DBF196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825695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98E8AC-365F-47AE-A0C0-072D53D8149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93511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FD03AE-8E26-4B9A-92A9-D7A5DC75D7D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620111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5C9649-D0DF-4763-9B14-93634B839B3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35921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400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0" sz="1400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400">
                <a:latin typeface="Arial" charset="0"/>
              </a:defRPr>
            </a:lvl1pPr>
          </a:lstStyle>
          <a:p>
            <a:pPr>
              <a:defRPr/>
            </a:pPr>
            <a:fld id="{CFC2EBB6-8F5A-485E-95DA-B6094D0E7D4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  <p:sldLayoutId id="2147483825" r:id="rId12"/>
    <p:sldLayoutId id="2147483826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0.pn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0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0.pn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30.png"/><Relationship Id="rId5" Type="http://schemas.openxmlformats.org/officeDocument/2006/relationships/image" Target="../media/image1920.png"/><Relationship Id="rId4" Type="http://schemas.openxmlformats.org/officeDocument/2006/relationships/image" Target="../media/image191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0.pn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8.png"/><Relationship Id="rId5" Type="http://schemas.openxmlformats.org/officeDocument/2006/relationships/image" Target="../media/image1970.png"/><Relationship Id="rId4" Type="http://schemas.openxmlformats.org/officeDocument/2006/relationships/image" Target="../media/image1960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7" Type="http://schemas.openxmlformats.org/officeDocument/2006/relationships/image" Target="../media/image2040.png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30.png"/><Relationship Id="rId5" Type="http://schemas.openxmlformats.org/officeDocument/2006/relationships/image" Target="../media/image202.png"/><Relationship Id="rId4" Type="http://schemas.openxmlformats.org/officeDocument/2006/relationships/image" Target="../media/image201.png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40.jpeg"/><Relationship Id="rId7" Type="http://schemas.openxmlformats.org/officeDocument/2006/relationships/image" Target="../media/image3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40.jpeg"/><Relationship Id="rId7" Type="http://schemas.openxmlformats.org/officeDocument/2006/relationships/image" Target="../media/image3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1.png"/><Relationship Id="rId7" Type="http://schemas.openxmlformats.org/officeDocument/2006/relationships/image" Target="../media/image19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360.png"/><Relationship Id="rId4" Type="http://schemas.openxmlformats.org/officeDocument/2006/relationships/image" Target="../media/image370.png"/><Relationship Id="rId9" Type="http://schemas.openxmlformats.org/officeDocument/2006/relationships/image" Target="../media/image350.png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0.png"/><Relationship Id="rId12" Type="http://schemas.openxmlformats.org/officeDocument/2006/relationships/image" Target="../media/image451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91.png"/><Relationship Id="rId15" Type="http://schemas.openxmlformats.org/officeDocument/2006/relationships/image" Target="../media/image52.png"/><Relationship Id="rId10" Type="http://schemas.openxmlformats.org/officeDocument/2006/relationships/image" Target="../media/image380.png"/><Relationship Id="rId1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4.png"/><Relationship Id="rId1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49.jpeg"/><Relationship Id="rId10" Type="http://schemas.openxmlformats.org/officeDocument/2006/relationships/image" Target="../media/image400.png"/><Relationship Id="rId1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oleObject" Target="../embeddings/oleObject7.bin"/><Relationship Id="rId18" Type="http://schemas.openxmlformats.org/officeDocument/2006/relationships/image" Target="../media/image500.png"/><Relationship Id="rId3" Type="http://schemas.openxmlformats.org/officeDocument/2006/relationships/image" Target="../media/image50.wmf"/><Relationship Id="rId7" Type="http://schemas.openxmlformats.org/officeDocument/2006/relationships/image" Target="../media/image52.wmf"/><Relationship Id="rId12" Type="http://schemas.openxmlformats.org/officeDocument/2006/relationships/oleObject" Target="../embeddings/oleObject6.bin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54.wmf"/><Relationship Id="rId5" Type="http://schemas.openxmlformats.org/officeDocument/2006/relationships/image" Target="../media/image51.wmf"/><Relationship Id="rId10" Type="http://schemas.openxmlformats.org/officeDocument/2006/relationships/oleObject" Target="../embeddings/oleObject5.bin"/><Relationship Id="rId19" Type="http://schemas.openxmlformats.org/officeDocument/2006/relationships/image" Target="../media/image47.png"/><Relationship Id="rId4" Type="http://schemas.openxmlformats.org/officeDocument/2006/relationships/oleObject" Target="../embeddings/oleObject2.bin"/><Relationship Id="rId9" Type="http://schemas.openxmlformats.org/officeDocument/2006/relationships/image" Target="../media/image53.wmf"/><Relationship Id="rId14" Type="http://schemas.openxmlformats.org/officeDocument/2006/relationships/image" Target="../media/image55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1.png"/><Relationship Id="rId13" Type="http://schemas.openxmlformats.org/officeDocument/2006/relationships/image" Target="../media/image64.png"/><Relationship Id="rId3" Type="http://schemas.openxmlformats.org/officeDocument/2006/relationships/image" Target="../media/image9.jpeg"/><Relationship Id="rId7" Type="http://schemas.openxmlformats.org/officeDocument/2006/relationships/image" Target="../media/image510.png"/><Relationship Id="rId12" Type="http://schemas.openxmlformats.org/officeDocument/2006/relationships/image" Target="../media/image63.png"/><Relationship Id="rId2" Type="http://schemas.openxmlformats.org/officeDocument/2006/relationships/image" Target="../media/image440.png"/><Relationship Id="rId16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0.png"/><Relationship Id="rId11" Type="http://schemas.openxmlformats.org/officeDocument/2006/relationships/image" Target="../media/image62.png"/><Relationship Id="rId5" Type="http://schemas.openxmlformats.org/officeDocument/2006/relationships/image" Target="../media/image46.png"/><Relationship Id="rId15" Type="http://schemas.openxmlformats.org/officeDocument/2006/relationships/image" Target="../media/image66.png"/><Relationship Id="rId10" Type="http://schemas.openxmlformats.org/officeDocument/2006/relationships/image" Target="../media/image49.jpeg"/><Relationship Id="rId4" Type="http://schemas.openxmlformats.org/officeDocument/2006/relationships/image" Target="../media/image450.png"/><Relationship Id="rId9" Type="http://schemas.openxmlformats.org/officeDocument/2006/relationships/image" Target="../media/image530.png"/><Relationship Id="rId14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7" Type="http://schemas.openxmlformats.org/officeDocument/2006/relationships/image" Target="../media/image570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wmf"/><Relationship Id="rId13" Type="http://schemas.openxmlformats.org/officeDocument/2006/relationships/oleObject" Target="../embeddings/oleObject12.bin"/><Relationship Id="rId18" Type="http://schemas.openxmlformats.org/officeDocument/2006/relationships/image" Target="../media/image630.png"/><Relationship Id="rId7" Type="http://schemas.openxmlformats.org/officeDocument/2006/relationships/oleObject" Target="../embeddings/oleObject9.bin"/><Relationship Id="rId12" Type="http://schemas.openxmlformats.org/officeDocument/2006/relationships/image" Target="../media/image61.wmf"/><Relationship Id="rId17" Type="http://schemas.openxmlformats.org/officeDocument/2006/relationships/image" Target="../media/image580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wmf"/><Relationship Id="rId11" Type="http://schemas.openxmlformats.org/officeDocument/2006/relationships/oleObject" Target="../embeddings/oleObject11.bin"/><Relationship Id="rId5" Type="http://schemas.openxmlformats.org/officeDocument/2006/relationships/oleObject" Target="../embeddings/oleObject8.bin"/><Relationship Id="rId10" Type="http://schemas.openxmlformats.org/officeDocument/2006/relationships/image" Target="../media/image52.wmf"/><Relationship Id="rId4" Type="http://schemas.openxmlformats.org/officeDocument/2006/relationships/image" Target="../media/image670.png"/><Relationship Id="rId9" Type="http://schemas.openxmlformats.org/officeDocument/2006/relationships/oleObject" Target="../embeddings/oleObject10.bin"/><Relationship Id="rId14" Type="http://schemas.openxmlformats.org/officeDocument/2006/relationships/image" Target="../media/image62.wmf"/></Relationships>
</file>

<file path=ppt/slides/_rels/slide27.xml.rels><?xml version="1.0" encoding="UTF-8" standalone="yes"?>
<Relationships xmlns="http://schemas.openxmlformats.org/package/2006/relationships"><Relationship Id="rId7" Type="http://schemas.openxmlformats.org/officeDocument/2006/relationships/image" Target="../media/image60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0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1.png"/><Relationship Id="rId4" Type="http://schemas.openxmlformats.org/officeDocument/2006/relationships/image" Target="../media/image65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png"/><Relationship Id="rId4" Type="http://schemas.openxmlformats.org/officeDocument/2006/relationships/image" Target="../media/image62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660.png"/><Relationship Id="rId3" Type="http://schemas.openxmlformats.org/officeDocument/2006/relationships/image" Target="../media/image711.png"/><Relationship Id="rId7" Type="http://schemas.openxmlformats.org/officeDocument/2006/relationships/image" Target="../media/image710.png"/><Relationship Id="rId12" Type="http://schemas.openxmlformats.org/officeDocument/2006/relationships/image" Target="../media/image75.png"/><Relationship Id="rId2" Type="http://schemas.openxmlformats.org/officeDocument/2006/relationships/image" Target="../media/image701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76.png"/><Relationship Id="rId10" Type="http://schemas.openxmlformats.org/officeDocument/2006/relationships/image" Target="../media/image74.png"/><Relationship Id="rId9" Type="http://schemas.openxmlformats.org/officeDocument/2006/relationships/image" Target="../media/image730.png"/></Relationships>
</file>

<file path=ppt/slides/_rels/slide3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00.png"/><Relationship Id="rId3" Type="http://schemas.openxmlformats.org/officeDocument/2006/relationships/image" Target="../media/image78.png"/><Relationship Id="rId12" Type="http://schemas.openxmlformats.org/officeDocument/2006/relationships/image" Target="../media/image680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81.png"/><Relationship Id="rId4" Type="http://schemas.openxmlformats.org/officeDocument/2006/relationships/image" Target="../media/image79.png"/><Relationship Id="rId14" Type="http://schemas.openxmlformats.org/officeDocument/2006/relationships/image" Target="../media/image8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0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0.png"/><Relationship Id="rId2" Type="http://schemas.openxmlformats.org/officeDocument/2006/relationships/image" Target="../media/image80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621.png"/><Relationship Id="rId7" Type="http://schemas.openxmlformats.org/officeDocument/2006/relationships/image" Target="../media/image84.png"/><Relationship Id="rId2" Type="http://schemas.openxmlformats.org/officeDocument/2006/relationships/image" Target="../media/image6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751.png"/><Relationship Id="rId9" Type="http://schemas.openxmlformats.org/officeDocument/2006/relationships/image" Target="../media/image8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Relationship Id="rId9" Type="http://schemas.openxmlformats.org/officeDocument/2006/relationships/image" Target="../media/image10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1.png"/><Relationship Id="rId7" Type="http://schemas.openxmlformats.org/officeDocument/2006/relationships/image" Target="../media/image920.png"/><Relationship Id="rId12" Type="http://schemas.openxmlformats.org/officeDocument/2006/relationships/image" Target="../media/image97.png"/><Relationship Id="rId2" Type="http://schemas.openxmlformats.org/officeDocument/2006/relationships/image" Target="../media/image8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11" Type="http://schemas.openxmlformats.org/officeDocument/2006/relationships/image" Target="../media/image96.png"/><Relationship Id="rId5" Type="http://schemas.openxmlformats.org/officeDocument/2006/relationships/image" Target="../media/image91.png"/><Relationship Id="rId10" Type="http://schemas.openxmlformats.org/officeDocument/2006/relationships/image" Target="../media/image95.png"/><Relationship Id="rId4" Type="http://schemas.openxmlformats.org/officeDocument/2006/relationships/image" Target="../media/image89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108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0.png"/><Relationship Id="rId5" Type="http://schemas.openxmlformats.org/officeDocument/2006/relationships/image" Target="../media/image107.png"/><Relationship Id="rId4" Type="http://schemas.openxmlformats.org/officeDocument/2006/relationships/image" Target="../media/image9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116.png"/><Relationship Id="rId7" Type="http://schemas.openxmlformats.org/officeDocument/2006/relationships/image" Target="../media/image120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png"/><Relationship Id="rId11" Type="http://schemas.openxmlformats.org/officeDocument/2006/relationships/image" Target="../media/image123.png"/><Relationship Id="rId5" Type="http://schemas.openxmlformats.org/officeDocument/2006/relationships/image" Target="../media/image118.png"/><Relationship Id="rId10" Type="http://schemas.openxmlformats.org/officeDocument/2006/relationships/image" Target="../media/image122.png"/><Relationship Id="rId4" Type="http://schemas.openxmlformats.org/officeDocument/2006/relationships/image" Target="../media/image117.jpeg"/><Relationship Id="rId9" Type="http://schemas.openxmlformats.org/officeDocument/2006/relationships/image" Target="../media/image5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1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4.jp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0.png"/><Relationship Id="rId2" Type="http://schemas.openxmlformats.org/officeDocument/2006/relationships/image" Target="../media/image9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1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jpeg"/><Relationship Id="rId13" Type="http://schemas.openxmlformats.org/officeDocument/2006/relationships/image" Target="../media/image1142.png"/><Relationship Id="rId7" Type="http://schemas.openxmlformats.org/officeDocument/2006/relationships/image" Target="../media/image970.png"/><Relationship Id="rId12" Type="http://schemas.openxmlformats.org/officeDocument/2006/relationships/image" Target="../media/image1131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1.png"/><Relationship Id="rId11" Type="http://schemas.openxmlformats.org/officeDocument/2006/relationships/image" Target="../media/image1121.png"/><Relationship Id="rId5" Type="http://schemas.openxmlformats.org/officeDocument/2006/relationships/image" Target="../media/image950.png"/><Relationship Id="rId10" Type="http://schemas.openxmlformats.org/officeDocument/2006/relationships/image" Target="../media/image1111.png"/><Relationship Id="rId9" Type="http://schemas.openxmlformats.org/officeDocument/2006/relationships/image" Target="../media/image110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0.png"/><Relationship Id="rId2" Type="http://schemas.openxmlformats.org/officeDocument/2006/relationships/image" Target="../media/image97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10.png"/><Relationship Id="rId4" Type="http://schemas.openxmlformats.org/officeDocument/2006/relationships/image" Target="../media/image1100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0.png"/><Relationship Id="rId7" Type="http://schemas.openxmlformats.org/officeDocument/2006/relationships/image" Target="../media/image1120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0.png"/><Relationship Id="rId5" Type="http://schemas.openxmlformats.org/officeDocument/2006/relationships/image" Target="../media/image1151.png"/><Relationship Id="rId4" Type="http://schemas.openxmlformats.org/officeDocument/2006/relationships/image" Target="../media/image114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0.png"/><Relationship Id="rId4" Type="http://schemas.openxmlformats.org/officeDocument/2006/relationships/image" Target="../media/image130.w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2.pn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91.png"/><Relationship Id="rId4" Type="http://schemas.openxmlformats.org/officeDocument/2006/relationships/image" Target="../media/image12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0.pn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3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9.png"/><Relationship Id="rId5" Type="http://schemas.openxmlformats.org/officeDocument/2006/relationships/image" Target="../media/image126.png"/><Relationship Id="rId4" Type="http://schemas.openxmlformats.org/officeDocument/2006/relationships/image" Target="../media/image125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0.pn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0.pn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90.png"/><Relationship Id="rId4" Type="http://schemas.openxmlformats.org/officeDocument/2006/relationships/image" Target="../media/image1150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1.pn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8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graphicleftovers.com/deposit/98135/" TargetMode="External"/><Relationship Id="rId5" Type="http://schemas.openxmlformats.org/officeDocument/2006/relationships/image" Target="../media/image17.jpeg"/><Relationship Id="rId4" Type="http://schemas.openxmlformats.org/officeDocument/2006/relationships/hyperlink" Target="http://upload.wikimedia.org/wikipedia/commons/4/4c/Solar_Spectrum.png" TargetMode="Externa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0.pn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4" Type="http://schemas.openxmlformats.org/officeDocument/2006/relationships/image" Target="../media/image1300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gif"/><Relationship Id="rId7" Type="http://schemas.openxmlformats.org/officeDocument/2006/relationships/hyperlink" Target="http://upload.wikimedia.org/wikipedia/commons/6/6d/Translational_motion.gif" TargetMode="External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0.png"/><Relationship Id="rId9" Type="http://schemas.openxmlformats.org/officeDocument/2006/relationships/image" Target="../media/image13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0.png"/><Relationship Id="rId2" Type="http://schemas.openxmlformats.org/officeDocument/2006/relationships/image" Target="../media/image1230.png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hyperlink" Target="http://upload.wikimedia.org/wikipedia/commons/2/23/Helium_atom_QM.sv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4.jpeg"/><Relationship Id="rId5" Type="http://schemas.openxmlformats.org/officeDocument/2006/relationships/hyperlink" Target="http://upload.wikimedia.org/wikipedia/en/6/62/Nz100.jpg" TargetMode="External"/><Relationship Id="rId4" Type="http://schemas.openxmlformats.org/officeDocument/2006/relationships/image" Target="../media/image143.gi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8.png"/><Relationship Id="rId4" Type="http://schemas.openxmlformats.org/officeDocument/2006/relationships/image" Target="../media/image147.jpe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6.png"/><Relationship Id="rId4" Type="http://schemas.openxmlformats.org/officeDocument/2006/relationships/image" Target="../media/image205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9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1.pn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0.png"/><Relationship Id="rId1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90.png"/><Relationship Id="rId15" Type="http://schemas.openxmlformats.org/officeDocument/2006/relationships/image" Target="../media/image52.png"/><Relationship Id="rId10" Type="http://schemas.openxmlformats.org/officeDocument/2006/relationships/image" Target="../media/image380.png"/><Relationship Id="rId14" Type="http://schemas.openxmlformats.org/officeDocument/2006/relationships/image" Target="../media/image51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wmf"/><Relationship Id="rId18" Type="http://schemas.openxmlformats.org/officeDocument/2006/relationships/image" Target="../media/image144.png"/><Relationship Id="rId3" Type="http://schemas.openxmlformats.org/officeDocument/2006/relationships/oleObject" Target="../embeddings/oleObject14.bin"/><Relationship Id="rId7" Type="http://schemas.openxmlformats.org/officeDocument/2006/relationships/oleObject" Target="../embeddings/oleObject16.bin"/><Relationship Id="rId12" Type="http://schemas.openxmlformats.org/officeDocument/2006/relationships/image" Target="../media/image55.wmf"/><Relationship Id="rId17" Type="http://schemas.openxmlformats.org/officeDocument/2006/relationships/image" Target="../media/image1330.png"/><Relationship Id="rId2" Type="http://schemas.openxmlformats.org/officeDocument/2006/relationships/image" Target="../media/image150.jpeg"/><Relationship Id="rId16" Type="http://schemas.openxmlformats.org/officeDocument/2006/relationships/image" Target="../media/image13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wmf"/><Relationship Id="rId11" Type="http://schemas.openxmlformats.org/officeDocument/2006/relationships/oleObject" Target="../embeddings/oleObject18.bin"/><Relationship Id="rId5" Type="http://schemas.openxmlformats.org/officeDocument/2006/relationships/oleObject" Target="../embeddings/oleObject15.bin"/><Relationship Id="rId10" Type="http://schemas.openxmlformats.org/officeDocument/2006/relationships/image" Target="../media/image54.wmf"/><Relationship Id="rId4" Type="http://schemas.openxmlformats.org/officeDocument/2006/relationships/image" Target="../media/image151.wmf"/><Relationship Id="rId9" Type="http://schemas.openxmlformats.org/officeDocument/2006/relationships/oleObject" Target="../embeddings/oleObject17.bin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1.png"/><Relationship Id="rId7" Type="http://schemas.openxmlformats.org/officeDocument/2006/relationships/image" Target="../media/image1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2.wmf"/><Relationship Id="rId5" Type="http://schemas.openxmlformats.org/officeDocument/2006/relationships/oleObject" Target="../embeddings/oleObject19.bin"/><Relationship Id="rId4" Type="http://schemas.openxmlformats.org/officeDocument/2006/relationships/image" Target="../media/image136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3" Type="http://schemas.openxmlformats.org/officeDocument/2006/relationships/image" Target="../media/image155.jpeg"/><Relationship Id="rId7" Type="http://schemas.openxmlformats.org/officeDocument/2006/relationships/image" Target="../media/image154.pn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3.png"/><Relationship Id="rId5" Type="http://schemas.openxmlformats.org/officeDocument/2006/relationships/image" Target="../media/image152.png"/><Relationship Id="rId4" Type="http://schemas.openxmlformats.org/officeDocument/2006/relationships/image" Target="../media/image151.png"/><Relationship Id="rId9" Type="http://schemas.openxmlformats.org/officeDocument/2006/relationships/image" Target="../media/image156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1.png"/><Relationship Id="rId7" Type="http://schemas.openxmlformats.org/officeDocument/2006/relationships/image" Target="../media/image1871.pn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61.png"/><Relationship Id="rId5" Type="http://schemas.openxmlformats.org/officeDocument/2006/relationships/image" Target="../media/image1851.png"/><Relationship Id="rId4" Type="http://schemas.openxmlformats.org/officeDocument/2006/relationships/image" Target="../media/image1841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0.pn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70.png"/><Relationship Id="rId4" Type="http://schemas.openxmlformats.org/officeDocument/2006/relationships/image" Target="../media/image1350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1.png"/><Relationship Id="rId13" Type="http://schemas.openxmlformats.org/officeDocument/2006/relationships/image" Target="../media/image1890.png"/><Relationship Id="rId3" Type="http://schemas.openxmlformats.org/officeDocument/2006/relationships/image" Target="../media/image1400.png"/><Relationship Id="rId7" Type="http://schemas.openxmlformats.org/officeDocument/2006/relationships/image" Target="../media/image1470.png"/><Relationship Id="rId12" Type="http://schemas.openxmlformats.org/officeDocument/2006/relationships/image" Target="../media/image155.jpeg"/><Relationship Id="rId2" Type="http://schemas.openxmlformats.org/officeDocument/2006/relationships/image" Target="../media/image13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60.png"/><Relationship Id="rId11" Type="http://schemas.openxmlformats.org/officeDocument/2006/relationships/image" Target="../media/image1510.png"/><Relationship Id="rId5" Type="http://schemas.openxmlformats.org/officeDocument/2006/relationships/image" Target="../media/image1450.png"/><Relationship Id="rId15" Type="http://schemas.openxmlformats.org/officeDocument/2006/relationships/image" Target="../media/image1530.png"/><Relationship Id="rId10" Type="http://schemas.openxmlformats.org/officeDocument/2006/relationships/image" Target="../media/image217.png"/><Relationship Id="rId4" Type="http://schemas.openxmlformats.org/officeDocument/2006/relationships/image" Target="../media/image1420.png"/><Relationship Id="rId9" Type="http://schemas.openxmlformats.org/officeDocument/2006/relationships/image" Target="../media/image1490.png"/><Relationship Id="rId14" Type="http://schemas.openxmlformats.org/officeDocument/2006/relationships/image" Target="../media/image1520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1.pn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5.jpe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1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0.png"/><Relationship Id="rId13" Type="http://schemas.openxmlformats.org/officeDocument/2006/relationships/image" Target="../media/image1641.png"/><Relationship Id="rId7" Type="http://schemas.openxmlformats.org/officeDocument/2006/relationships/image" Target="../media/image1570.png"/><Relationship Id="rId12" Type="http://schemas.openxmlformats.org/officeDocument/2006/relationships/image" Target="../media/image1621.png"/><Relationship Id="rId2" Type="http://schemas.openxmlformats.org/officeDocument/2006/relationships/image" Target="../media/image157.jpeg"/><Relationship Id="rId16" Type="http://schemas.openxmlformats.org/officeDocument/2006/relationships/image" Target="../media/image16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8.wmf"/><Relationship Id="rId11" Type="http://schemas.openxmlformats.org/officeDocument/2006/relationships/image" Target="../media/image1610.png"/><Relationship Id="rId5" Type="http://schemas.openxmlformats.org/officeDocument/2006/relationships/oleObject" Target="../embeddings/oleObject20.bin"/><Relationship Id="rId15" Type="http://schemas.openxmlformats.org/officeDocument/2006/relationships/image" Target="../media/image1661.png"/><Relationship Id="rId10" Type="http://schemas.openxmlformats.org/officeDocument/2006/relationships/image" Target="../media/image1590.png"/><Relationship Id="rId4" Type="http://schemas.openxmlformats.org/officeDocument/2006/relationships/image" Target="../media/image1480.png"/><Relationship Id="rId9" Type="http://schemas.openxmlformats.org/officeDocument/2006/relationships/image" Target="../media/image1600.png"/><Relationship Id="rId14" Type="http://schemas.openxmlformats.org/officeDocument/2006/relationships/image" Target="../media/image1651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68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wmf"/><Relationship Id="rId7" Type="http://schemas.openxmlformats.org/officeDocument/2006/relationships/oleObject" Target="../embeddings/oleObject21.bin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10.png"/><Relationship Id="rId5" Type="http://schemas.openxmlformats.org/officeDocument/2006/relationships/image" Target="../media/image1620.png"/><Relationship Id="rId4" Type="http://schemas.openxmlformats.org/officeDocument/2006/relationships/image" Target="../media/image1690.png"/><Relationship Id="rId9" Type="http://schemas.openxmlformats.org/officeDocument/2006/relationships/image" Target="../media/image1560.pn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0.png"/><Relationship Id="rId7" Type="http://schemas.openxmlformats.org/officeDocument/2006/relationships/image" Target="../media/image1750.pn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4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0.pn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00.png"/><Relationship Id="rId4" Type="http://schemas.openxmlformats.org/officeDocument/2006/relationships/image" Target="../media/image1671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0.pn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2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1.png"/><Relationship Id="rId2" Type="http://schemas.openxmlformats.org/officeDocument/2006/relationships/image" Target="../media/image167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1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0.pn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10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0.pn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0.png"/><Relationship Id="rId2" Type="http://schemas.openxmlformats.org/officeDocument/2006/relationships/image" Target="../media/image18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80.png"/><Relationship Id="rId5" Type="http://schemas.openxmlformats.org/officeDocument/2006/relationships/image" Target="../media/image1870.png"/><Relationship Id="rId4" Type="http://schemas.openxmlformats.org/officeDocument/2006/relationships/image" Target="../media/image18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4"/>
          <p:cNvSpPr txBox="1">
            <a:spLocks noChangeArrowheads="1"/>
          </p:cNvSpPr>
          <p:nvPr/>
        </p:nvSpPr>
        <p:spPr bwMode="auto">
          <a:xfrm>
            <a:off x="2667000" y="445814"/>
            <a:ext cx="4267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0000"/>
                </a:solidFill>
              </a:rPr>
              <a:t>能量 </a:t>
            </a:r>
            <a:r>
              <a:rPr lang="en-US" altLang="zh-TW" dirty="0">
                <a:solidFill>
                  <a:srgbClr val="FF0000"/>
                </a:solidFill>
                <a:latin typeface="+mj-lt"/>
              </a:rPr>
              <a:t>Energy</a:t>
            </a:r>
            <a:r>
              <a:rPr lang="zh-TW" altLang="en-US" dirty="0">
                <a:solidFill>
                  <a:srgbClr val="FF0000"/>
                </a:solidFill>
              </a:rPr>
              <a:t>   守恆量</a:t>
            </a:r>
            <a:r>
              <a:rPr lang="en-US" altLang="zh-TW" dirty="0">
                <a:solidFill>
                  <a:srgbClr val="FF0000"/>
                </a:solidFill>
              </a:rPr>
              <a:t> </a:t>
            </a:r>
            <a:r>
              <a:rPr lang="en-US" altLang="zh-TW" dirty="0">
                <a:solidFill>
                  <a:srgbClr val="FF0000"/>
                </a:solidFill>
                <a:latin typeface="+mn-lt"/>
              </a:rPr>
              <a:t>Conservation</a:t>
            </a:r>
            <a:endParaRPr lang="zh-TW" altLang="en-US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307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384578"/>
            <a:ext cx="3986213" cy="2352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6" descr="00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79"/>
          <a:stretch>
            <a:fillRect/>
          </a:stretch>
        </p:blipFill>
        <p:spPr bwMode="auto">
          <a:xfrm>
            <a:off x="4267200" y="1384578"/>
            <a:ext cx="4830131" cy="2349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7" descr="45C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810000"/>
            <a:ext cx="2832100" cy="285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8" descr="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0"/>
            <a:ext cx="37338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0FD857-898F-1043-40E8-7B44D4E1CDA9}"/>
              </a:ext>
            </a:extLst>
          </p:cNvPr>
          <p:cNvSpPr txBox="1"/>
          <p:nvPr/>
        </p:nvSpPr>
        <p:spPr bwMode="auto">
          <a:xfrm>
            <a:off x="1905000" y="891540"/>
            <a:ext cx="6172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抽象的物理開始對生活與文明產生巨大的具體影響。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Chia-Hung Chang\Downloads\Data\Knight\Media\Chapter10\Images\10_33Figure-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57200"/>
            <a:ext cx="7010400" cy="380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文字方塊 2"/>
          <p:cNvSpPr txBox="1">
            <a:spLocks noChangeArrowheads="1"/>
          </p:cNvSpPr>
          <p:nvPr/>
        </p:nvSpPr>
        <p:spPr bwMode="auto">
          <a:xfrm>
            <a:off x="1118075" y="6343993"/>
            <a:ext cx="7010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簡諧運動兩端都有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turning point</a:t>
            </a:r>
            <a:r>
              <a:rPr lang="zh-TW" altLang="en-US" dirty="0"/>
              <a:t>，因此運動就被拘限在一個範圍內。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4"/>
              <p:cNvSpPr txBox="1">
                <a:spLocks noChangeArrowheads="1"/>
              </p:cNvSpPr>
              <p:nvPr/>
            </p:nvSpPr>
            <p:spPr bwMode="auto">
              <a:xfrm>
                <a:off x="1066800" y="4494537"/>
                <a:ext cx="7667336" cy="4834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運動過程中任意位置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 panose="02040503050406030204" pitchFamily="18" charset="0"/>
                        <a:ea typeface="微軟正黑體" pitchFamily="34" charset="-120"/>
                        <a:cs typeface="Times New Roman" pitchFamily="18" charset="0"/>
                      </a:rPr>
                      <m:t>𝑦</m:t>
                    </m:r>
                  </m:oMath>
                </a14:m>
                <a:r>
                  <a:rPr lang="zh-TW" altLang="en-US" dirty="0"/>
                  <a:t>的動能</a:t>
                </a:r>
                <a14:m>
                  <m:oMath xmlns:m="http://schemas.openxmlformats.org/officeDocument/2006/math">
                    <m:r>
                      <a:rPr lang="en-US" altLang="zh-TW" b="0" i="0" dirty="0" smtClean="0">
                        <a:latin typeface="Cambria Math"/>
                      </a:rPr>
                      <m:t> </m:t>
                    </m:r>
                    <m:r>
                      <a:rPr lang="en-US" altLang="zh-TW" i="1" dirty="0">
                        <a:latin typeface="Cambria Math"/>
                      </a:rPr>
                      <m:t>𝐾</m:t>
                    </m:r>
                    <m:r>
                      <a:rPr lang="en-US" altLang="zh-TW" b="0" i="1" dirty="0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altLang="zh-TW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b="0" i="1" dirty="0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altLang="zh-TW" b="0" i="1" dirty="0" smtClean="0"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en-US" altLang="zh-TW" b="0" i="1" dirty="0" smtClean="0">
                        <a:latin typeface="Cambria Math"/>
                      </a:rPr>
                      <m:t>𝑚</m:t>
                    </m:r>
                    <m:sSup>
                      <m:sSupPr>
                        <m:ctrlPr>
                          <a:rPr lang="en-US" altLang="zh-TW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b="0" i="1" dirty="0" smtClean="0">
                            <a:latin typeface="Cambria Math"/>
                          </a:rPr>
                          <m:t>𝑣</m:t>
                        </m:r>
                      </m:e>
                      <m:sup>
                        <m:r>
                          <a:rPr lang="en-US" altLang="zh-TW" b="0" i="1" dirty="0" smtClean="0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altLang="zh-TW" b="0" i="1" dirty="0" smtClean="0">
                        <a:latin typeface="Cambria Math"/>
                      </a:rPr>
                      <m:t> </m:t>
                    </m:r>
                  </m:oMath>
                </a14:m>
                <a:r>
                  <a:rPr lang="zh-TW" altLang="en-US" dirty="0"/>
                  <a:t>即是水平線與位能線的差：</a:t>
                </a:r>
              </a:p>
            </p:txBody>
          </p:sp>
        </mc:Choice>
        <mc:Fallback xmlns="">
          <p:sp>
            <p:nvSpPr>
              <p:cNvPr id="4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66800" y="4494537"/>
                <a:ext cx="7667336" cy="483466"/>
              </a:xfrm>
              <a:prstGeom prst="rect">
                <a:avLst/>
              </a:prstGeom>
              <a:blipFill>
                <a:blip r:embed="rId3"/>
                <a:stretch>
                  <a:fillRect l="-662" b="-25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文字方塊 5"/>
          <p:cNvSpPr txBox="1">
            <a:spLocks noChangeArrowheads="1"/>
          </p:cNvSpPr>
          <p:nvPr/>
        </p:nvSpPr>
        <p:spPr bwMode="auto">
          <a:xfrm>
            <a:off x="1118075" y="5715000"/>
            <a:ext cx="4114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因此速度與位置的關係可以立刻得到。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1118075" y="4978003"/>
                <a:ext cx="4142801" cy="61093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 smtClean="0">
                          <a:latin typeface="Cambria Math"/>
                        </a:rPr>
                        <m:t>𝐾</m:t>
                      </m:r>
                      <m:r>
                        <a:rPr lang="en-US" altLang="zh-TW" i="1" dirty="0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 dirty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 dirty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altLang="zh-TW" i="1" dirty="0">
                          <a:latin typeface="Cambria Math"/>
                        </a:rPr>
                        <m:t>𝑚</m:t>
                      </m:r>
                      <m:sSup>
                        <m:sSupPr>
                          <m:ctrlPr>
                            <a:rPr lang="en-US" altLang="zh-TW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 dirty="0">
                              <a:latin typeface="Cambria Math"/>
                            </a:rPr>
                            <m:t>𝑣</m:t>
                          </m:r>
                        </m:e>
                        <m:sup>
                          <m:r>
                            <a:rPr lang="en-US" altLang="zh-TW" i="1" dirty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dirty="0" smtClean="0">
                          <a:latin typeface="Cambria Math"/>
                        </a:rPr>
                        <m:t>=</m:t>
                      </m:r>
                      <m:r>
                        <a:rPr lang="en-US" altLang="zh-TW" b="0" i="1" dirty="0" smtClean="0">
                          <a:latin typeface="Cambria Math"/>
                        </a:rPr>
                        <m:t>𝐸</m:t>
                      </m:r>
                      <m:r>
                        <a:rPr lang="en-US" altLang="zh-TW" b="0" i="1" dirty="0" smtClean="0">
                          <a:latin typeface="Cambria Math"/>
                        </a:rPr>
                        <m:t>−</m:t>
                      </m:r>
                      <m:r>
                        <a:rPr lang="en-US" altLang="zh-TW" b="0" i="1" dirty="0" smtClean="0">
                          <a:latin typeface="Cambria Math"/>
                        </a:rPr>
                        <m:t>𝑈</m:t>
                      </m:r>
                      <m:d>
                        <m:dPr>
                          <m:ctrlPr>
                            <a:rPr lang="en-US" altLang="zh-TW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dirty="0" smtClean="0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b="0" i="1" dirty="0" smtClean="0">
                          <a:latin typeface="Cambria Math"/>
                        </a:rPr>
                        <m:t>=</m:t>
                      </m:r>
                      <m:r>
                        <a:rPr lang="en-US" altLang="zh-TW" b="0" i="1" dirty="0" smtClean="0">
                          <a:latin typeface="Cambria Math"/>
                        </a:rPr>
                        <m:t>𝐸</m:t>
                      </m:r>
                      <m:r>
                        <a:rPr lang="en-US" altLang="zh-TW" b="0" i="1" dirty="0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dirty="0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dirty="0" smtClean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altLang="zh-TW" b="0" i="1" dirty="0" smtClean="0">
                          <a:latin typeface="Cambria Math"/>
                        </a:rPr>
                        <m:t>𝑘</m:t>
                      </m:r>
                      <m:sSup>
                        <m:sSupPr>
                          <m:ctrlPr>
                            <a:rPr lang="en-US" altLang="zh-TW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 dirty="0" smtClean="0">
                                  <a:latin typeface="Cambria Math"/>
                                  <a:ea typeface="Cambria Math"/>
                                </a:rPr>
                                <m:t>∆</m:t>
                              </m:r>
                              <m:r>
                                <a:rPr lang="en-US" altLang="zh-TW" b="0" i="1" dirty="0" smtClean="0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</m:d>
                        </m:e>
                        <m:sup>
                          <m:r>
                            <a:rPr lang="en-US" altLang="zh-TW" b="0" i="1" dirty="0" smtClean="0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8075" y="4978003"/>
                <a:ext cx="4142801" cy="610936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Line 4"/>
          <p:cNvSpPr>
            <a:spLocks noChangeShapeType="1"/>
          </p:cNvSpPr>
          <p:nvPr/>
        </p:nvSpPr>
        <p:spPr bwMode="auto">
          <a:xfrm flipH="1">
            <a:off x="990600" y="37338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21859" name="Line 5"/>
          <p:cNvSpPr>
            <a:spLocks noChangeShapeType="1"/>
          </p:cNvSpPr>
          <p:nvPr/>
        </p:nvSpPr>
        <p:spPr bwMode="auto">
          <a:xfrm>
            <a:off x="990600" y="44196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21860" name="Line 6"/>
          <p:cNvSpPr>
            <a:spLocks noChangeShapeType="1"/>
          </p:cNvSpPr>
          <p:nvPr/>
        </p:nvSpPr>
        <p:spPr bwMode="auto">
          <a:xfrm flipV="1">
            <a:off x="1295400" y="37338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21861" name="Rectangle 7"/>
          <p:cNvSpPr>
            <a:spLocks noChangeArrowheads="1"/>
          </p:cNvSpPr>
          <p:nvPr/>
        </p:nvSpPr>
        <p:spPr bwMode="auto">
          <a:xfrm>
            <a:off x="990600" y="3810000"/>
            <a:ext cx="304800" cy="6096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21862" name="Line 8"/>
          <p:cNvSpPr>
            <a:spLocks noChangeShapeType="1"/>
          </p:cNvSpPr>
          <p:nvPr/>
        </p:nvSpPr>
        <p:spPr bwMode="auto">
          <a:xfrm flipH="1">
            <a:off x="4876800" y="36576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21863" name="Line 9"/>
          <p:cNvSpPr>
            <a:spLocks noChangeShapeType="1"/>
          </p:cNvSpPr>
          <p:nvPr/>
        </p:nvSpPr>
        <p:spPr bwMode="auto">
          <a:xfrm>
            <a:off x="4876800" y="43434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21864" name="Line 10"/>
          <p:cNvSpPr>
            <a:spLocks noChangeShapeType="1"/>
          </p:cNvSpPr>
          <p:nvPr/>
        </p:nvSpPr>
        <p:spPr bwMode="auto">
          <a:xfrm flipV="1">
            <a:off x="5181600" y="36576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21865" name="Rectangle 11"/>
          <p:cNvSpPr>
            <a:spLocks noChangeArrowheads="1"/>
          </p:cNvSpPr>
          <p:nvPr/>
        </p:nvSpPr>
        <p:spPr bwMode="auto">
          <a:xfrm>
            <a:off x="4876800" y="4191000"/>
            <a:ext cx="304800" cy="1524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21866" name="Text Box 12"/>
          <p:cNvSpPr txBox="1">
            <a:spLocks noChangeArrowheads="1"/>
          </p:cNvSpPr>
          <p:nvPr/>
        </p:nvSpPr>
        <p:spPr bwMode="auto">
          <a:xfrm>
            <a:off x="1371600" y="4038600"/>
            <a:ext cx="68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b="1" i="1">
                <a:latin typeface="Times New Roman" pitchFamily="18" charset="0"/>
              </a:rPr>
              <a:t>U</a:t>
            </a:r>
            <a:r>
              <a:rPr lang="en-US" altLang="zh-TW" b="1" i="1" baseline="-25000">
                <a:latin typeface="Times New Roman" pitchFamily="18" charset="0"/>
              </a:rPr>
              <a:t>i</a:t>
            </a:r>
            <a:endParaRPr lang="en-US" altLang="zh-TW" b="1" i="1">
              <a:latin typeface="Times New Roman" pitchFamily="18" charset="0"/>
            </a:endParaRPr>
          </a:p>
        </p:txBody>
      </p:sp>
      <p:sp>
        <p:nvSpPr>
          <p:cNvPr id="121867" name="Text Box 13"/>
          <p:cNvSpPr txBox="1">
            <a:spLocks noChangeArrowheads="1"/>
          </p:cNvSpPr>
          <p:nvPr/>
        </p:nvSpPr>
        <p:spPr bwMode="auto">
          <a:xfrm>
            <a:off x="5181600" y="3962400"/>
            <a:ext cx="68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b="1" i="1">
                <a:latin typeface="Times New Roman" pitchFamily="18" charset="0"/>
              </a:rPr>
              <a:t>U</a:t>
            </a:r>
            <a:r>
              <a:rPr lang="en-US" altLang="zh-TW" b="1" i="1" baseline="-25000">
                <a:latin typeface="Times New Roman" pitchFamily="18" charset="0"/>
              </a:rPr>
              <a:t>f</a:t>
            </a:r>
          </a:p>
        </p:txBody>
      </p:sp>
      <p:sp>
        <p:nvSpPr>
          <p:cNvPr id="121868" name="Line 14"/>
          <p:cNvSpPr>
            <a:spLocks noChangeShapeType="1"/>
          </p:cNvSpPr>
          <p:nvPr/>
        </p:nvSpPr>
        <p:spPr bwMode="auto">
          <a:xfrm flipH="1">
            <a:off x="5943600" y="36576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21869" name="Line 15"/>
          <p:cNvSpPr>
            <a:spLocks noChangeShapeType="1"/>
          </p:cNvSpPr>
          <p:nvPr/>
        </p:nvSpPr>
        <p:spPr bwMode="auto">
          <a:xfrm>
            <a:off x="5943600" y="43434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21870" name="Line 16"/>
          <p:cNvSpPr>
            <a:spLocks noChangeShapeType="1"/>
          </p:cNvSpPr>
          <p:nvPr/>
        </p:nvSpPr>
        <p:spPr bwMode="auto">
          <a:xfrm flipV="1">
            <a:off x="6248400" y="36576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21871" name="Rectangle 17"/>
          <p:cNvSpPr>
            <a:spLocks noChangeArrowheads="1"/>
          </p:cNvSpPr>
          <p:nvPr/>
        </p:nvSpPr>
        <p:spPr bwMode="auto">
          <a:xfrm>
            <a:off x="5943600" y="3962400"/>
            <a:ext cx="304800" cy="3810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21872" name="Text Box 18"/>
          <p:cNvSpPr txBox="1">
            <a:spLocks noChangeArrowheads="1"/>
          </p:cNvSpPr>
          <p:nvPr/>
        </p:nvSpPr>
        <p:spPr bwMode="auto">
          <a:xfrm>
            <a:off x="6324600" y="3962400"/>
            <a:ext cx="68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b="1" i="1">
                <a:latin typeface="Times New Roman" pitchFamily="18" charset="0"/>
              </a:rPr>
              <a:t>K</a:t>
            </a:r>
            <a:r>
              <a:rPr lang="en-US" altLang="zh-TW" b="1" i="1" baseline="-25000">
                <a:latin typeface="Times New Roman" pitchFamily="18" charset="0"/>
              </a:rPr>
              <a:t>f</a:t>
            </a:r>
          </a:p>
        </p:txBody>
      </p:sp>
      <p:sp>
        <p:nvSpPr>
          <p:cNvPr id="121873" name="Line 19"/>
          <p:cNvSpPr>
            <a:spLocks noChangeShapeType="1"/>
          </p:cNvSpPr>
          <p:nvPr/>
        </p:nvSpPr>
        <p:spPr bwMode="auto">
          <a:xfrm flipH="1">
            <a:off x="2057400" y="37338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21874" name="Line 20"/>
          <p:cNvSpPr>
            <a:spLocks noChangeShapeType="1"/>
          </p:cNvSpPr>
          <p:nvPr/>
        </p:nvSpPr>
        <p:spPr bwMode="auto">
          <a:xfrm>
            <a:off x="2057400" y="44196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21875" name="Line 21"/>
          <p:cNvSpPr>
            <a:spLocks noChangeShapeType="1"/>
          </p:cNvSpPr>
          <p:nvPr/>
        </p:nvSpPr>
        <p:spPr bwMode="auto">
          <a:xfrm flipV="1">
            <a:off x="2362200" y="37338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21876" name="Rectangle 22"/>
          <p:cNvSpPr>
            <a:spLocks noChangeArrowheads="1"/>
          </p:cNvSpPr>
          <p:nvPr/>
        </p:nvSpPr>
        <p:spPr bwMode="auto">
          <a:xfrm>
            <a:off x="2057400" y="4267200"/>
            <a:ext cx="304800" cy="1524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21877" name="Text Box 23"/>
          <p:cNvSpPr txBox="1">
            <a:spLocks noChangeArrowheads="1"/>
          </p:cNvSpPr>
          <p:nvPr/>
        </p:nvSpPr>
        <p:spPr bwMode="auto">
          <a:xfrm>
            <a:off x="2362200" y="4038600"/>
            <a:ext cx="68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b="1" i="1">
                <a:latin typeface="Times New Roman" pitchFamily="18" charset="0"/>
              </a:rPr>
              <a:t>K</a:t>
            </a:r>
            <a:r>
              <a:rPr lang="en-US" altLang="zh-TW" b="1" i="1" baseline="-25000">
                <a:latin typeface="Times New Roman" pitchFamily="18" charset="0"/>
              </a:rPr>
              <a:t>i</a:t>
            </a:r>
          </a:p>
        </p:txBody>
      </p:sp>
      <p:sp>
        <p:nvSpPr>
          <p:cNvPr id="121878" name="AutoShape 24"/>
          <p:cNvSpPr>
            <a:spLocks noChangeArrowheads="1"/>
          </p:cNvSpPr>
          <p:nvPr/>
        </p:nvSpPr>
        <p:spPr bwMode="auto">
          <a:xfrm>
            <a:off x="1143000" y="3200400"/>
            <a:ext cx="1143000" cy="304800"/>
          </a:xfrm>
          <a:prstGeom prst="curvedDownArrow">
            <a:avLst>
              <a:gd name="adj1" fmla="val 75000"/>
              <a:gd name="adj2" fmla="val 150000"/>
              <a:gd name="adj3" fmla="val 33333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21879" name="Line 25"/>
          <p:cNvSpPr>
            <a:spLocks noChangeShapeType="1"/>
          </p:cNvSpPr>
          <p:nvPr/>
        </p:nvSpPr>
        <p:spPr bwMode="auto">
          <a:xfrm flipH="1">
            <a:off x="3048000" y="37338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21880" name="Line 26"/>
          <p:cNvSpPr>
            <a:spLocks noChangeShapeType="1"/>
          </p:cNvSpPr>
          <p:nvPr/>
        </p:nvSpPr>
        <p:spPr bwMode="auto">
          <a:xfrm>
            <a:off x="3048000" y="44196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21881" name="Line 27"/>
          <p:cNvSpPr>
            <a:spLocks noChangeShapeType="1"/>
          </p:cNvSpPr>
          <p:nvPr/>
        </p:nvSpPr>
        <p:spPr bwMode="auto">
          <a:xfrm flipV="1">
            <a:off x="3352800" y="37338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21882" name="Rectangle 28"/>
          <p:cNvSpPr>
            <a:spLocks noChangeArrowheads="1"/>
          </p:cNvSpPr>
          <p:nvPr/>
        </p:nvSpPr>
        <p:spPr bwMode="auto">
          <a:xfrm>
            <a:off x="3048000" y="4114800"/>
            <a:ext cx="304800" cy="3048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21883" name="Text Box 29"/>
          <p:cNvSpPr txBox="1">
            <a:spLocks noChangeArrowheads="1"/>
          </p:cNvSpPr>
          <p:nvPr/>
        </p:nvSpPr>
        <p:spPr bwMode="auto">
          <a:xfrm>
            <a:off x="3352800" y="4038600"/>
            <a:ext cx="68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b="1" i="1">
                <a:latin typeface="Times New Roman" pitchFamily="18" charset="0"/>
              </a:rPr>
              <a:t>E</a:t>
            </a:r>
            <a:r>
              <a:rPr lang="en-US" altLang="zh-TW" b="1" i="1" baseline="-25000">
                <a:latin typeface="Times New Roman" pitchFamily="18" charset="0"/>
              </a:rPr>
              <a:t>int i</a:t>
            </a:r>
          </a:p>
        </p:txBody>
      </p:sp>
      <p:sp>
        <p:nvSpPr>
          <p:cNvPr id="121884" name="Line 30"/>
          <p:cNvSpPr>
            <a:spLocks noChangeShapeType="1"/>
          </p:cNvSpPr>
          <p:nvPr/>
        </p:nvSpPr>
        <p:spPr bwMode="auto">
          <a:xfrm flipH="1">
            <a:off x="7086600" y="36576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21885" name="Line 31"/>
          <p:cNvSpPr>
            <a:spLocks noChangeShapeType="1"/>
          </p:cNvSpPr>
          <p:nvPr/>
        </p:nvSpPr>
        <p:spPr bwMode="auto">
          <a:xfrm>
            <a:off x="7086600" y="43434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21886" name="Line 32"/>
          <p:cNvSpPr>
            <a:spLocks noChangeShapeType="1"/>
          </p:cNvSpPr>
          <p:nvPr/>
        </p:nvSpPr>
        <p:spPr bwMode="auto">
          <a:xfrm flipV="1">
            <a:off x="7391400" y="36576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21887" name="Rectangle 33"/>
          <p:cNvSpPr>
            <a:spLocks noChangeArrowheads="1"/>
          </p:cNvSpPr>
          <p:nvPr/>
        </p:nvSpPr>
        <p:spPr bwMode="auto">
          <a:xfrm>
            <a:off x="7086600" y="3886200"/>
            <a:ext cx="304800" cy="4572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21888" name="Text Box 34"/>
          <p:cNvSpPr txBox="1">
            <a:spLocks noChangeArrowheads="1"/>
          </p:cNvSpPr>
          <p:nvPr/>
        </p:nvSpPr>
        <p:spPr bwMode="auto">
          <a:xfrm>
            <a:off x="7391400" y="3962400"/>
            <a:ext cx="68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b="1" i="1">
                <a:latin typeface="Times New Roman" pitchFamily="18" charset="0"/>
              </a:rPr>
              <a:t>E</a:t>
            </a:r>
            <a:r>
              <a:rPr lang="en-US" altLang="zh-TW" b="1" i="1" baseline="-25000">
                <a:latin typeface="Times New Roman" pitchFamily="18" charset="0"/>
              </a:rPr>
              <a:t>int f</a:t>
            </a:r>
          </a:p>
        </p:txBody>
      </p:sp>
      <p:sp>
        <p:nvSpPr>
          <p:cNvPr id="121889" name="AutoShape 35"/>
          <p:cNvSpPr>
            <a:spLocks noChangeArrowheads="1"/>
          </p:cNvSpPr>
          <p:nvPr/>
        </p:nvSpPr>
        <p:spPr bwMode="auto">
          <a:xfrm>
            <a:off x="990600" y="2819400"/>
            <a:ext cx="2514600" cy="304800"/>
          </a:xfrm>
          <a:prstGeom prst="curvedDownArrow">
            <a:avLst>
              <a:gd name="adj1" fmla="val 165000"/>
              <a:gd name="adj2" fmla="val 330000"/>
              <a:gd name="adj3" fmla="val 33333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21890" name="文字方塊 33"/>
          <p:cNvSpPr txBox="1">
            <a:spLocks noChangeArrowheads="1"/>
          </p:cNvSpPr>
          <p:nvPr/>
        </p:nvSpPr>
        <p:spPr bwMode="auto">
          <a:xfrm>
            <a:off x="2043545" y="1970088"/>
            <a:ext cx="533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機械能如果被擴展到包括內能，能量還是會守恆！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文字方塊 35"/>
              <p:cNvSpPr txBox="1"/>
              <p:nvPr/>
            </p:nvSpPr>
            <p:spPr>
              <a:xfrm>
                <a:off x="3404755" y="5105400"/>
                <a:ext cx="2209800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/>
                        </a:rPr>
                        <m:t>∆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𝐾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𝑈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  <a:ea typeface="Cambria Math"/>
                                </a:rPr>
                                <m:t>int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6" name="文字方塊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4755" y="5105400"/>
                <a:ext cx="2209800" cy="369332"/>
              </a:xfrm>
              <a:prstGeom prst="rect">
                <a:avLst/>
              </a:prstGeom>
              <a:blipFill rotWithShape="1">
                <a:blip r:embed="rId2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8" name="Picture 3" descr="emwave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458" b="10941"/>
          <a:stretch>
            <a:fillRect/>
          </a:stretch>
        </p:blipFill>
        <p:spPr bwMode="auto">
          <a:xfrm>
            <a:off x="963923" y="1796534"/>
            <a:ext cx="4343400" cy="191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9" name="Text Box 7"/>
          <p:cNvSpPr txBox="1">
            <a:spLocks noChangeArrowheads="1"/>
          </p:cNvSpPr>
          <p:nvPr/>
        </p:nvSpPr>
        <p:spPr bwMode="auto">
          <a:xfrm>
            <a:off x="4001914" y="5707604"/>
            <a:ext cx="30146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latin typeface="Tahoma" pitchFamily="34" charset="0"/>
              </a:rPr>
              <a:t>電磁波帶走的能量</a:t>
            </a:r>
          </a:p>
        </p:txBody>
      </p:sp>
      <p:sp>
        <p:nvSpPr>
          <p:cNvPr id="69640" name="Line 8"/>
          <p:cNvSpPr>
            <a:spLocks noChangeShapeType="1"/>
          </p:cNvSpPr>
          <p:nvPr/>
        </p:nvSpPr>
        <p:spPr bwMode="auto">
          <a:xfrm flipH="1" flipV="1">
            <a:off x="3605107" y="5610477"/>
            <a:ext cx="360362" cy="40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23912" name="文字方塊 9"/>
          <p:cNvSpPr txBox="1">
            <a:spLocks noChangeArrowheads="1"/>
          </p:cNvSpPr>
          <p:nvPr/>
        </p:nvSpPr>
        <p:spPr bwMode="auto">
          <a:xfrm>
            <a:off x="887723" y="348734"/>
            <a:ext cx="7239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每次遇到新的現象，能量似乎就不守恆，</a:t>
            </a:r>
          </a:p>
        </p:txBody>
      </p:sp>
      <p:sp>
        <p:nvSpPr>
          <p:cNvPr id="123913" name="矩形 10"/>
          <p:cNvSpPr>
            <a:spLocks noChangeArrowheads="1"/>
          </p:cNvSpPr>
          <p:nvPr/>
        </p:nvSpPr>
        <p:spPr bwMode="auto">
          <a:xfrm>
            <a:off x="887723" y="805934"/>
            <a:ext cx="7010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但仔細研究就會發現減少的部分一樣可以寫成一個物理量的前後差，</a:t>
            </a:r>
          </a:p>
        </p:txBody>
      </p:sp>
      <p:sp>
        <p:nvSpPr>
          <p:cNvPr id="123914" name="矩形 11"/>
          <p:cNvSpPr>
            <a:spLocks noChangeArrowheads="1"/>
          </p:cNvSpPr>
          <p:nvPr/>
        </p:nvSpPr>
        <p:spPr bwMode="auto">
          <a:xfrm>
            <a:off x="887723" y="1263134"/>
            <a:ext cx="71104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將此物理量設成新的能量形式，加入新的能量形式，能量依舊守恆！</a:t>
            </a:r>
          </a:p>
        </p:txBody>
      </p:sp>
      <p:sp>
        <p:nvSpPr>
          <p:cNvPr id="13" name="向右箭號 12"/>
          <p:cNvSpPr/>
          <p:nvPr/>
        </p:nvSpPr>
        <p:spPr>
          <a:xfrm>
            <a:off x="4697723" y="2394876"/>
            <a:ext cx="304800" cy="2286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3916" name="文字方塊 13"/>
              <p:cNvSpPr txBox="1">
                <a:spLocks noChangeArrowheads="1"/>
              </p:cNvSpPr>
              <p:nvPr/>
            </p:nvSpPr>
            <p:spPr bwMode="auto">
              <a:xfrm>
                <a:off x="4061446" y="5162366"/>
                <a:ext cx="28956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能量流量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</a:rPr>
                      <m:t>=</m:t>
                    </m:r>
                  </m:oMath>
                </a14:m>
                <a:r>
                  <a:rPr lang="zh-TW" altLang="en-US" dirty="0"/>
                  <a:t>能量密度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</a:rPr>
                      <m:t>×</m:t>
                    </m:r>
                  </m:oMath>
                </a14:m>
                <a:r>
                  <a:rPr lang="zh-TW" altLang="en-US" dirty="0"/>
                  <a:t>流速</a:t>
                </a:r>
              </a:p>
            </p:txBody>
          </p:sp>
        </mc:Choice>
        <mc:Fallback xmlns="">
          <p:sp>
            <p:nvSpPr>
              <p:cNvPr id="123916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61446" y="5162366"/>
                <a:ext cx="2895600" cy="369332"/>
              </a:xfrm>
              <a:prstGeom prst="rect">
                <a:avLst/>
              </a:prstGeom>
              <a:blipFill rotWithShape="1">
                <a:blip r:embed="rId3"/>
                <a:stretch>
                  <a:fillRect l="-1684" t="-6667" b="-28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 bwMode="auto">
              <a:xfrm>
                <a:off x="1019644" y="3866392"/>
                <a:ext cx="1670201" cy="475130"/>
              </a:xfrm>
              <a:prstGeom prst="rect">
                <a:avLst/>
              </a:prstGeom>
              <a:solidFill>
                <a:srgbClr val="FAFAA4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cs typeface="Times New Roman" panose="02020603050405020304" pitchFamily="18" charset="0"/>
                        </a:rPr>
                        <m:t>𝑃</m:t>
                      </m:r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&gt;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  <m:t>𝐼</m:t>
                                  </m:r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  <a:cs typeface="Times New Roman" panose="02020603050405020304" pitchFamily="18" charset="0"/>
                            </a:rPr>
                            <m:t>avg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∙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𝑅</m:t>
                      </m:r>
                    </m:oMath>
                  </m:oMathPara>
                </a14:m>
                <a:endParaRPr lang="zh-TW" altLang="en-US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19644" y="3866392"/>
                <a:ext cx="1670201" cy="475130"/>
              </a:xfrm>
              <a:prstGeom prst="rect">
                <a:avLst/>
              </a:prstGeom>
              <a:blipFill rotWithShape="1">
                <a:blip r:embed="rId4"/>
                <a:stretch>
                  <a:fillRect b="-3846"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2689845" y="3902502"/>
                <a:ext cx="5951751" cy="4023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cs typeface="Times New Roman" panose="02020603050405020304" pitchFamily="18" charset="0"/>
                      </a:rPr>
                      <m:t>𝑃</m:t>
                    </m:r>
                  </m:oMath>
                </a14:m>
                <a:r>
                  <a:rPr lang="zh-TW" altLang="en-US" dirty="0"/>
                  <a:t>是外加功率。</a:t>
                </a:r>
                <a:r>
                  <a:rPr lang="en-US" altLang="zh-TW" dirty="0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altLang="zh-TW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i="1">
                                <a:latin typeface="Cambria Math"/>
                                <a:cs typeface="Times New Roman" panose="02020603050405020304" pitchFamily="18" charset="0"/>
                              </a:rPr>
                              <m:t>𝐼</m:t>
                            </m:r>
                          </m:e>
                          <m:sup>
                            <m:r>
                              <a:rPr lang="en-US" altLang="zh-TW" i="1">
                                <a:latin typeface="Cambria Math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altLang="zh-TW" i="1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∙</m:t>
                    </m:r>
                    <m:r>
                      <a:rPr lang="en-US" altLang="zh-TW" i="1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𝑅</m:t>
                    </m:r>
                  </m:oMath>
                </a14:m>
                <a:r>
                  <a:rPr lang="zh-TW" altLang="en-US" dirty="0"/>
                  <a:t>電阻消耗的功率，似乎能量不守恆。</a:t>
                </a: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9845" y="3902502"/>
                <a:ext cx="5951751" cy="402354"/>
              </a:xfrm>
              <a:prstGeom prst="rect">
                <a:avLst/>
              </a:prstGeom>
              <a:blipFill rotWithShape="1">
                <a:blip r:embed="rId5"/>
                <a:stretch>
                  <a:fillRect t="-1515" r="-4606" b="-2121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 bwMode="auto">
              <a:xfrm>
                <a:off x="1006021" y="5146133"/>
                <a:ext cx="2560124" cy="402354"/>
              </a:xfrm>
              <a:prstGeom prst="rect">
                <a:avLst/>
              </a:prstGeom>
              <a:solidFill>
                <a:srgbClr val="FAFAA4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cs typeface="Times New Roman" panose="02020603050405020304" pitchFamily="18" charset="0"/>
                        </a:rPr>
                        <m:t>𝑃</m:t>
                      </m:r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−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 panose="02020603050405020304" pitchFamily="18" charset="0"/>
                                </a:rPr>
                                <m:t>𝐼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∙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𝑅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b="0" i="1" smtClean="0">
                                  <a:latin typeface="Cambria Math"/>
                                  <a:ea typeface="Cambria Math"/>
                                  <a:cs typeface="Times New Roman" panose="020206030504050203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  <a:cs typeface="Times New Roman" panose="02020603050405020304" pitchFamily="18" charset="0"/>
                                </a:rPr>
                                <m:t>𝐸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∙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𝑐</m:t>
                      </m:r>
                    </m:oMath>
                  </m:oMathPara>
                </a14:m>
                <a:endParaRPr lang="zh-TW" altLang="en-US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06021" y="5146133"/>
                <a:ext cx="2560124" cy="402354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636" name="Rectangle 2"/>
          <p:cNvSpPr>
            <a:spLocks noChangeArrowheads="1"/>
          </p:cNvSpPr>
          <p:nvPr/>
        </p:nvSpPr>
        <p:spPr bwMode="auto">
          <a:xfrm>
            <a:off x="2459006" y="5013723"/>
            <a:ext cx="1142999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4" name="文字方塊 3"/>
          <p:cNvSpPr txBox="1"/>
          <p:nvPr/>
        </p:nvSpPr>
        <p:spPr bwMode="auto">
          <a:xfrm>
            <a:off x="1006019" y="4556523"/>
            <a:ext cx="38936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電磁學理論可以計算出兩者的差：</a:t>
            </a:r>
          </a:p>
        </p:txBody>
      </p:sp>
      <p:sp>
        <p:nvSpPr>
          <p:cNvPr id="5" name="矩形 4"/>
          <p:cNvSpPr/>
          <p:nvPr/>
        </p:nvSpPr>
        <p:spPr>
          <a:xfrm>
            <a:off x="950068" y="6074316"/>
            <a:ext cx="45704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加上電磁波帶走的能量，總能量依舊守恆。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96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96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96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96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96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96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9" grpId="0"/>
      <p:bldP spid="69640" grpId="0" animBg="1"/>
      <p:bldP spid="69636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 descr="atom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55" r="61470" b="11980"/>
          <a:stretch>
            <a:fillRect/>
          </a:stretch>
        </p:blipFill>
        <p:spPr bwMode="auto">
          <a:xfrm>
            <a:off x="705099" y="1480343"/>
            <a:ext cx="2270584" cy="3929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933" name="Text Box 5"/>
          <p:cNvSpPr txBox="1">
            <a:spLocks noChangeArrowheads="1"/>
          </p:cNvSpPr>
          <p:nvPr/>
        </p:nvSpPr>
        <p:spPr bwMode="auto">
          <a:xfrm>
            <a:off x="3749691" y="761999"/>
            <a:ext cx="17097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latin typeface="Tahoma" pitchFamily="34" charset="0"/>
              </a:rPr>
              <a:t>質能守恆</a:t>
            </a:r>
          </a:p>
        </p:txBody>
      </p:sp>
      <p:sp>
        <p:nvSpPr>
          <p:cNvPr id="124934" name="文字方塊 5"/>
          <p:cNvSpPr txBox="1">
            <a:spLocks noChangeArrowheads="1"/>
          </p:cNvSpPr>
          <p:nvPr/>
        </p:nvSpPr>
        <p:spPr bwMode="auto">
          <a:xfrm>
            <a:off x="3143499" y="1371600"/>
            <a:ext cx="470510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原子核分裂時，末動能顯然大於起始動能。</a:t>
            </a:r>
          </a:p>
        </p:txBody>
      </p:sp>
      <p:sp>
        <p:nvSpPr>
          <p:cNvPr id="124936" name="文字方塊 7"/>
          <p:cNvSpPr txBox="1">
            <a:spLocks noChangeArrowheads="1"/>
          </p:cNvSpPr>
          <p:nvPr/>
        </p:nvSpPr>
        <p:spPr bwMode="auto">
          <a:xfrm>
            <a:off x="3143499" y="2262682"/>
            <a:ext cx="5257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相對論修改了能量的形式：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4939" name="文字方塊 10"/>
              <p:cNvSpPr txBox="1">
                <a:spLocks noChangeArrowheads="1"/>
              </p:cNvSpPr>
              <p:nvPr/>
            </p:nvSpPr>
            <p:spPr bwMode="auto">
              <a:xfrm>
                <a:off x="3205593" y="4876800"/>
                <a:ext cx="458091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能量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/>
                      </a:rPr>
                      <m:t>𝐸</m:t>
                    </m:r>
                    <m:r>
                      <a:rPr lang="en-US" altLang="zh-TW" b="0" i="1" dirty="0" smtClean="0">
                        <a:latin typeface="Cambria Math"/>
                      </a:rPr>
                      <m:t>=</m:t>
                    </m:r>
                    <m:r>
                      <a:rPr lang="en-US" altLang="zh-TW" i="1">
                        <a:latin typeface="Cambria Math"/>
                        <a:cs typeface="Times New Roman" panose="02020603050405020304" pitchFamily="18" charset="0"/>
                      </a:rPr>
                      <m:t>𝑚</m:t>
                    </m:r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/>
                            <a:cs typeface="Times New Roman" panose="02020603050405020304" pitchFamily="18" charset="0"/>
                          </a:rPr>
                          <m:t>𝑐</m:t>
                        </m:r>
                      </m:e>
                      <m:sup>
                        <m:r>
                          <a:rPr lang="en-US" altLang="zh-TW" i="1">
                            <a:latin typeface="Cambria Math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b="0" i="0" smtClean="0">
                        <a:latin typeface="Cambria Math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altLang="zh-TW" b="0" i="1" smtClean="0">
                        <a:latin typeface="Cambria Math"/>
                        <a:cs typeface="Times New Roman" panose="02020603050405020304" pitchFamily="18" charset="0"/>
                      </a:rPr>
                      <m:t>𝐾</m:t>
                    </m:r>
                  </m:oMath>
                </a14:m>
                <a:r>
                  <a:rPr lang="zh-TW" altLang="en-US" dirty="0"/>
                  <a:t>依舊是一個守恆量。</a:t>
                </a:r>
              </a:p>
            </p:txBody>
          </p:sp>
        </mc:Choice>
        <mc:Fallback xmlns="">
          <p:sp>
            <p:nvSpPr>
              <p:cNvPr id="124939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05593" y="4876800"/>
                <a:ext cx="4580911" cy="369332"/>
              </a:xfrm>
              <a:prstGeom prst="rect">
                <a:avLst/>
              </a:prstGeom>
              <a:blipFill rotWithShape="1">
                <a:blip r:embed="rId3"/>
                <a:stretch>
                  <a:fillRect l="-1198" t="-6557" b="-2623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字方塊 1"/>
          <p:cNvSpPr txBox="1"/>
          <p:nvPr/>
        </p:nvSpPr>
        <p:spPr bwMode="auto">
          <a:xfrm>
            <a:off x="3143499" y="1828800"/>
            <a:ext cx="5410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TW" altLang="en-US" dirty="0"/>
              <a:t>似乎能量憑空增加了。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但原子核的總質量也有變化。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 bwMode="auto">
              <a:xfrm>
                <a:off x="3251084" y="2743200"/>
                <a:ext cx="1739707" cy="992708"/>
              </a:xfrm>
              <a:prstGeom prst="rect">
                <a:avLst/>
              </a:prstGeom>
              <a:solidFill>
                <a:srgbClr val="FAFAA4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cs typeface="Times New Roman" panose="02020603050405020304" pitchFamily="18" charset="0"/>
                        </a:rPr>
                        <m:t>𝐸</m:t>
                      </m:r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/>
                                  <a:cs typeface="Times New Roman" panose="020206030504050203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b="0" i="1" smtClean="0">
                                  <a:latin typeface="Cambria Math"/>
                                  <a:cs typeface="Times New Roman" panose="02020603050405020304" pitchFamily="18" charset="0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altLang="zh-TW" b="0" i="1" smtClean="0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altLang="zh-TW" b="0" i="1" smtClean="0">
                                              <a:latin typeface="Cambria Math"/>
                                              <a:cs typeface="Times New Roman" panose="02020603050405020304" pitchFamily="18" charset="0"/>
                                            </a:rPr>
                                            <m:t>𝑣</m:t>
                                          </m:r>
                                        </m:num>
                                        <m:den>
                                          <m:r>
                                            <a:rPr lang="en-US" altLang="zh-TW" b="0" i="1" smtClean="0">
                                              <a:latin typeface="Cambria Math"/>
                                              <a:cs typeface="Times New Roman" panose="02020603050405020304" pitchFamily="18" charset="0"/>
                                            </a:rPr>
                                            <m:t>𝑐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</m:oMath>
                  </m:oMathPara>
                </a14:m>
                <a:endParaRPr lang="zh-TW" altLang="en-US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51084" y="2743200"/>
                <a:ext cx="1739707" cy="992708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 bwMode="auto">
              <a:xfrm>
                <a:off x="5181600" y="2743200"/>
                <a:ext cx="3506601" cy="610936"/>
              </a:xfrm>
              <a:prstGeom prst="rect">
                <a:avLst/>
              </a:prstGeom>
              <a:solidFill>
                <a:srgbClr val="FAFAA4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cs typeface="Times New Roman" panose="02020603050405020304" pitchFamily="18" charset="0"/>
                        </a:rPr>
                        <m:t>𝐸</m:t>
                      </m:r>
                      <m:r>
                        <a:rPr lang="en-US" altLang="zh-TW" i="1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≡</m:t>
                      </m:r>
                      <m:r>
                        <a:rPr lang="en-US" altLang="zh-TW" i="1">
                          <a:latin typeface="Cambria Math"/>
                          <a:cs typeface="Times New Roman" panose="020206030504050203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cs typeface="Times New Roman" panose="020206030504050203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>
                          <a:latin typeface="Cambria Math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/>
                          <a:cs typeface="Times New Roman" panose="02020603050405020304" pitchFamily="18" charset="0"/>
                        </a:rPr>
                        <m:t>𝐾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~</m:t>
                      </m:r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cs typeface="Times New Roman" panose="020206030504050203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𝑚𝑣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⋯</m:t>
                      </m:r>
                    </m:oMath>
                  </m:oMathPara>
                </a14:m>
                <a:endParaRPr lang="zh-TW" altLang="en-US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81600" y="2743200"/>
                <a:ext cx="3506601" cy="610936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 bwMode="auto">
              <a:xfrm>
                <a:off x="3250371" y="4267200"/>
                <a:ext cx="3455946" cy="397096"/>
              </a:xfrm>
              <a:prstGeom prst="rect">
                <a:avLst/>
              </a:prstGeom>
              <a:solidFill>
                <a:srgbClr val="FAFAA4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~∆</m:t>
                      </m:r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𝑚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cs typeface="Times New Roman" panose="020206030504050203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𝑓</m:t>
                          </m:r>
                        </m:sub>
                      </m:sSub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cs typeface="Times New Roman" panose="020206030504050203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𝑖</m:t>
                          </m:r>
                        </m:sub>
                      </m:sSub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cs typeface="Times New Roman" panose="020206030504050203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50371" y="4267200"/>
                <a:ext cx="3455946" cy="397096"/>
              </a:xfrm>
              <a:prstGeom prst="rect">
                <a:avLst/>
              </a:prstGeom>
              <a:blipFill rotWithShape="1">
                <a:blip r:embed="rId6"/>
                <a:stretch>
                  <a:fillRect b="-9231"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矩形 3"/>
          <p:cNvSpPr/>
          <p:nvPr/>
        </p:nvSpPr>
        <p:spPr>
          <a:xfrm>
            <a:off x="3222661" y="3805314"/>
            <a:ext cx="3416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zh-TW" altLang="en-US" dirty="0"/>
              <a:t>質量是帶著能量的，實驗顯示：</a:t>
            </a:r>
            <a:endParaRPr lang="en-US" altLang="zh-TW" dirty="0"/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655762" y="1693552"/>
            <a:ext cx="5113338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TW" altLang="en-US" dirty="0">
                <a:latin typeface="+mn-lt"/>
              </a:rPr>
              <a:t>靜止的物體因為其質量，能量亦不為零</a:t>
            </a:r>
            <a:endParaRPr lang="en-US" altLang="zh-TW" dirty="0">
              <a:latin typeface="+mn-lt"/>
            </a:endParaRPr>
          </a:p>
        </p:txBody>
      </p:sp>
      <p:sp>
        <p:nvSpPr>
          <p:cNvPr id="16389" name="Text Box 6"/>
          <p:cNvSpPr txBox="1">
            <a:spLocks noChangeArrowheads="1"/>
          </p:cNvSpPr>
          <p:nvPr/>
        </p:nvSpPr>
        <p:spPr bwMode="auto">
          <a:xfrm>
            <a:off x="1655762" y="2147577"/>
            <a:ext cx="5076825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TW" altLang="en-US" dirty="0">
                <a:latin typeface="+mn-lt"/>
              </a:rPr>
              <a:t>能量與質量可以彼此互相轉換。</a:t>
            </a:r>
            <a:endParaRPr lang="en-US" altLang="zh-TW" dirty="0">
              <a:latin typeface="+mn-lt"/>
            </a:endParaRPr>
          </a:p>
        </p:txBody>
      </p:sp>
      <p:sp>
        <p:nvSpPr>
          <p:cNvPr id="125957" name="Text Box 7"/>
          <p:cNvSpPr txBox="1">
            <a:spLocks noChangeArrowheads="1"/>
          </p:cNvSpPr>
          <p:nvPr/>
        </p:nvSpPr>
        <p:spPr bwMode="auto">
          <a:xfrm>
            <a:off x="1079500" y="5474977"/>
            <a:ext cx="75676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0000"/>
                </a:solidFill>
              </a:rPr>
              <a:t>質量是能量的一種形式，能量守恆蘊含質量可以轉換為其他形式的能量，</a:t>
            </a:r>
          </a:p>
        </p:txBody>
      </p:sp>
      <p:sp>
        <p:nvSpPr>
          <p:cNvPr id="125961" name="Line 16"/>
          <p:cNvSpPr>
            <a:spLocks noChangeShapeType="1"/>
          </p:cNvSpPr>
          <p:nvPr/>
        </p:nvSpPr>
        <p:spPr bwMode="auto">
          <a:xfrm flipH="1">
            <a:off x="1169987" y="3944627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25962" name="Line 17"/>
          <p:cNvSpPr>
            <a:spLocks noChangeShapeType="1"/>
          </p:cNvSpPr>
          <p:nvPr/>
        </p:nvSpPr>
        <p:spPr bwMode="auto">
          <a:xfrm>
            <a:off x="1169987" y="4630427"/>
            <a:ext cx="304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25963" name="Line 18"/>
          <p:cNvSpPr>
            <a:spLocks noChangeShapeType="1"/>
          </p:cNvSpPr>
          <p:nvPr/>
        </p:nvSpPr>
        <p:spPr bwMode="auto">
          <a:xfrm flipV="1">
            <a:off x="1474787" y="3944627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25964" name="Rectangle 19"/>
          <p:cNvSpPr>
            <a:spLocks noChangeArrowheads="1"/>
          </p:cNvSpPr>
          <p:nvPr/>
        </p:nvSpPr>
        <p:spPr bwMode="auto">
          <a:xfrm>
            <a:off x="1169987" y="4020827"/>
            <a:ext cx="304800" cy="6096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25965" name="Line 20"/>
          <p:cNvSpPr>
            <a:spLocks noChangeShapeType="1"/>
          </p:cNvSpPr>
          <p:nvPr/>
        </p:nvSpPr>
        <p:spPr bwMode="auto">
          <a:xfrm flipH="1">
            <a:off x="5132387" y="3944627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25966" name="Line 21"/>
          <p:cNvSpPr>
            <a:spLocks noChangeShapeType="1"/>
          </p:cNvSpPr>
          <p:nvPr/>
        </p:nvSpPr>
        <p:spPr bwMode="auto">
          <a:xfrm>
            <a:off x="5132387" y="4630427"/>
            <a:ext cx="304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25967" name="Line 22"/>
          <p:cNvSpPr>
            <a:spLocks noChangeShapeType="1"/>
          </p:cNvSpPr>
          <p:nvPr/>
        </p:nvSpPr>
        <p:spPr bwMode="auto">
          <a:xfrm flipV="1">
            <a:off x="5437187" y="3944627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25968" name="Rectangle 23"/>
          <p:cNvSpPr>
            <a:spLocks noChangeArrowheads="1"/>
          </p:cNvSpPr>
          <p:nvPr/>
        </p:nvSpPr>
        <p:spPr bwMode="auto">
          <a:xfrm>
            <a:off x="5132387" y="4478027"/>
            <a:ext cx="304800" cy="1524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5969" name="Text Box 24"/>
              <p:cNvSpPr txBox="1">
                <a:spLocks noChangeArrowheads="1"/>
              </p:cNvSpPr>
              <p:nvPr/>
            </p:nvSpPr>
            <p:spPr bwMode="auto">
              <a:xfrm>
                <a:off x="1460932" y="4263714"/>
                <a:ext cx="6858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dirty="0" smtClean="0">
                          <a:latin typeface="Cambria Math"/>
                        </a:rPr>
                        <m:t>𝑚𝑐</m:t>
                      </m:r>
                      <m:r>
                        <a:rPr lang="en-US" altLang="zh-TW" b="0" i="1" baseline="30000" dirty="0">
                          <a:latin typeface="Cambria Math"/>
                        </a:rPr>
                        <m:t>2</m:t>
                      </m:r>
                    </m:oMath>
                  </m:oMathPara>
                </a14:m>
                <a:endParaRPr lang="en-US" altLang="zh-TW" i="1" dirty="0"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125969" name="Text 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60932" y="4263714"/>
                <a:ext cx="685800" cy="366713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5970" name="Line 26"/>
          <p:cNvSpPr>
            <a:spLocks noChangeShapeType="1"/>
          </p:cNvSpPr>
          <p:nvPr/>
        </p:nvSpPr>
        <p:spPr bwMode="auto">
          <a:xfrm flipH="1">
            <a:off x="6199187" y="3944627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25971" name="Line 27"/>
          <p:cNvSpPr>
            <a:spLocks noChangeShapeType="1"/>
          </p:cNvSpPr>
          <p:nvPr/>
        </p:nvSpPr>
        <p:spPr bwMode="auto">
          <a:xfrm>
            <a:off x="6199187" y="4630427"/>
            <a:ext cx="304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25972" name="Line 28"/>
          <p:cNvSpPr>
            <a:spLocks noChangeShapeType="1"/>
          </p:cNvSpPr>
          <p:nvPr/>
        </p:nvSpPr>
        <p:spPr bwMode="auto">
          <a:xfrm flipV="1">
            <a:off x="6503987" y="3944627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25973" name="Rectangle 29"/>
          <p:cNvSpPr>
            <a:spLocks noChangeArrowheads="1"/>
          </p:cNvSpPr>
          <p:nvPr/>
        </p:nvSpPr>
        <p:spPr bwMode="auto">
          <a:xfrm>
            <a:off x="6199187" y="4020827"/>
            <a:ext cx="304800" cy="6096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5974" name="Text Box 30"/>
              <p:cNvSpPr txBox="1">
                <a:spLocks noChangeArrowheads="1"/>
              </p:cNvSpPr>
              <p:nvPr/>
            </p:nvSpPr>
            <p:spPr bwMode="auto">
              <a:xfrm>
                <a:off x="6358514" y="4249427"/>
                <a:ext cx="6858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dirty="0" smtClean="0">
                          <a:latin typeface="Cambria Math"/>
                        </a:rPr>
                        <m:t>𝐾</m:t>
                      </m:r>
                    </m:oMath>
                  </m:oMathPara>
                </a14:m>
                <a:endParaRPr lang="en-US" altLang="zh-TW" i="1" baseline="-25000" dirty="0"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125974" name="Text 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58514" y="4249427"/>
                <a:ext cx="685800" cy="366713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5975" name="Line 31"/>
          <p:cNvSpPr>
            <a:spLocks noChangeShapeType="1"/>
          </p:cNvSpPr>
          <p:nvPr/>
        </p:nvSpPr>
        <p:spPr bwMode="auto">
          <a:xfrm flipH="1">
            <a:off x="2236787" y="3944627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25976" name="Line 32"/>
          <p:cNvSpPr>
            <a:spLocks noChangeShapeType="1"/>
          </p:cNvSpPr>
          <p:nvPr/>
        </p:nvSpPr>
        <p:spPr bwMode="auto">
          <a:xfrm>
            <a:off x="2236787" y="4630427"/>
            <a:ext cx="304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25977" name="Line 33"/>
          <p:cNvSpPr>
            <a:spLocks noChangeShapeType="1"/>
          </p:cNvSpPr>
          <p:nvPr/>
        </p:nvSpPr>
        <p:spPr bwMode="auto">
          <a:xfrm flipV="1">
            <a:off x="2541587" y="3944627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25978" name="Rectangle 34"/>
          <p:cNvSpPr>
            <a:spLocks noChangeArrowheads="1"/>
          </p:cNvSpPr>
          <p:nvPr/>
        </p:nvSpPr>
        <p:spPr bwMode="auto">
          <a:xfrm>
            <a:off x="2236787" y="4478027"/>
            <a:ext cx="304800" cy="1524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5979" name="Text Box 35"/>
              <p:cNvSpPr txBox="1">
                <a:spLocks noChangeArrowheads="1"/>
              </p:cNvSpPr>
              <p:nvPr/>
            </p:nvSpPr>
            <p:spPr bwMode="auto">
              <a:xfrm>
                <a:off x="2437678" y="4263713"/>
                <a:ext cx="6858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dirty="0" smtClean="0">
                          <a:latin typeface="Cambria Math"/>
                        </a:rPr>
                        <m:t>𝐾</m:t>
                      </m:r>
                    </m:oMath>
                  </m:oMathPara>
                </a14:m>
                <a:endParaRPr lang="en-US" altLang="zh-TW" i="1" baseline="-25000" dirty="0"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125979" name="Text 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37678" y="4263713"/>
                <a:ext cx="685800" cy="366713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5980" name="AutoShape 36"/>
          <p:cNvSpPr>
            <a:spLocks noChangeArrowheads="1"/>
          </p:cNvSpPr>
          <p:nvPr/>
        </p:nvSpPr>
        <p:spPr bwMode="auto">
          <a:xfrm>
            <a:off x="1322387" y="3411227"/>
            <a:ext cx="1143000" cy="304800"/>
          </a:xfrm>
          <a:prstGeom prst="curvedDownArrow">
            <a:avLst>
              <a:gd name="adj1" fmla="val 75000"/>
              <a:gd name="adj2" fmla="val 150000"/>
              <a:gd name="adj3" fmla="val 33333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5981" name="Text Box 24"/>
              <p:cNvSpPr txBox="1">
                <a:spLocks noChangeArrowheads="1"/>
              </p:cNvSpPr>
              <p:nvPr/>
            </p:nvSpPr>
            <p:spPr bwMode="auto">
              <a:xfrm>
                <a:off x="5430260" y="4263712"/>
                <a:ext cx="6858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dirty="0" smtClean="0">
                          <a:latin typeface="Cambria Math"/>
                        </a:rPr>
                        <m:t>𝑚𝑐</m:t>
                      </m:r>
                      <m:r>
                        <a:rPr lang="en-US" altLang="zh-TW" b="0" i="1" baseline="30000" dirty="0">
                          <a:latin typeface="Cambria Math"/>
                        </a:rPr>
                        <m:t>2</m:t>
                      </m:r>
                    </m:oMath>
                  </m:oMathPara>
                </a14:m>
                <a:endParaRPr lang="en-US" altLang="zh-TW" i="1" dirty="0"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125981" name="Text 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30260" y="4263712"/>
                <a:ext cx="685800" cy="366713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5982" name="文字方塊 31"/>
          <p:cNvSpPr txBox="1">
            <a:spLocks noChangeArrowheads="1"/>
          </p:cNvSpPr>
          <p:nvPr/>
        </p:nvSpPr>
        <p:spPr bwMode="auto">
          <a:xfrm>
            <a:off x="1116012" y="5006665"/>
            <a:ext cx="46799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質量的減少可能變為動能的增加！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字方塊 30"/>
              <p:cNvSpPr txBox="1"/>
              <p:nvPr/>
            </p:nvSpPr>
            <p:spPr bwMode="auto">
              <a:xfrm>
                <a:off x="1686281" y="471177"/>
                <a:ext cx="1797415" cy="992708"/>
              </a:xfrm>
              <a:prstGeom prst="rect">
                <a:avLst/>
              </a:prstGeom>
              <a:solidFill>
                <a:srgbClr val="FAFAA4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cs typeface="Times New Roman" panose="02020603050405020304" pitchFamily="18" charset="0"/>
                        </a:rPr>
                        <m:t>𝐸</m:t>
                      </m:r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/>
                                  <a:cs typeface="Times New Roman" panose="020206030504050203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b="0" i="1" smtClean="0">
                                  <a:latin typeface="Cambria Math"/>
                                  <a:cs typeface="Times New Roman" panose="02020603050405020304" pitchFamily="18" charset="0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altLang="zh-TW" b="0" i="1" smtClean="0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altLang="zh-TW" b="0" i="1" smtClean="0">
                                              <a:latin typeface="Cambria Math"/>
                                              <a:cs typeface="Times New Roman" panose="02020603050405020304" pitchFamily="18" charset="0"/>
                                            </a:rPr>
                                            <m:t>𝑣</m:t>
                                          </m:r>
                                        </m:num>
                                        <m:den>
                                          <m:r>
                                            <a:rPr lang="en-US" altLang="zh-TW" b="0" i="1" smtClean="0">
                                              <a:latin typeface="Cambria Math"/>
                                              <a:cs typeface="Times New Roman" panose="02020603050405020304" pitchFamily="18" charset="0"/>
                                            </a:rPr>
                                            <m:t>𝑐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</m:oMath>
                  </m:oMathPara>
                </a14:m>
                <a:endParaRPr lang="zh-TW" altLang="en-US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1" name="文字方塊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86281" y="471177"/>
                <a:ext cx="1797415" cy="992708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字方塊 31"/>
              <p:cNvSpPr txBox="1"/>
              <p:nvPr/>
            </p:nvSpPr>
            <p:spPr bwMode="auto">
              <a:xfrm>
                <a:off x="1686281" y="2680977"/>
                <a:ext cx="1564018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cs typeface="Times New Roman" panose="02020603050405020304" pitchFamily="18" charset="0"/>
                        </a:rPr>
                        <m:t>𝐸</m:t>
                      </m:r>
                      <m:r>
                        <a:rPr lang="en-US" altLang="zh-TW" i="1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≡</m:t>
                      </m:r>
                      <m:r>
                        <a:rPr lang="en-US" altLang="zh-TW" i="1">
                          <a:latin typeface="Cambria Math"/>
                          <a:cs typeface="Times New Roman" panose="020206030504050203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cs typeface="Times New Roman" panose="020206030504050203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>
                          <a:latin typeface="Cambria Math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/>
                          <a:cs typeface="Times New Roman" panose="02020603050405020304" pitchFamily="18" charset="0"/>
                        </a:rPr>
                        <m:t>𝐾</m:t>
                      </m:r>
                    </m:oMath>
                  </m:oMathPara>
                </a14:m>
                <a:endParaRPr lang="zh-TW" altLang="en-US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2" name="文字方塊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86281" y="2680977"/>
                <a:ext cx="1564018" cy="369332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矩形 1"/>
          <p:cNvSpPr/>
          <p:nvPr/>
        </p:nvSpPr>
        <p:spPr>
          <a:xfrm>
            <a:off x="1149205" y="5957577"/>
            <a:ext cx="6172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0000"/>
                </a:solidFill>
              </a:rPr>
              <a:t>其他形式的能量亦可轉換為質量，質量不再守恆。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ydropower - Tetra Tech">
            <a:extLst>
              <a:ext uri="{FF2B5EF4-FFF2-40B4-BE49-F238E27FC236}">
                <a16:creationId xmlns:a16="http://schemas.microsoft.com/office/drawing/2014/main" id="{E5562486-63B5-68E7-6D32-98367FE18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45401"/>
            <a:ext cx="3522712" cy="2167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he Grid Isn't Ready for the Renewable Revolution | WIRED">
            <a:extLst>
              <a:ext uri="{FF2B5EF4-FFF2-40B4-BE49-F238E27FC236}">
                <a16:creationId xmlns:a16="http://schemas.microsoft.com/office/drawing/2014/main" id="{417746FC-C23B-567A-6515-0388F99380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260922"/>
            <a:ext cx="33528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Down Arrow 5">
            <a:extLst>
              <a:ext uri="{FF2B5EF4-FFF2-40B4-BE49-F238E27FC236}">
                <a16:creationId xmlns:a16="http://schemas.microsoft.com/office/drawing/2014/main" id="{809C1D96-6176-45D3-2F8D-C1B7B6CA7BA9}"/>
              </a:ext>
            </a:extLst>
          </p:cNvPr>
          <p:cNvSpPr/>
          <p:nvPr/>
        </p:nvSpPr>
        <p:spPr>
          <a:xfrm>
            <a:off x="6172200" y="2822916"/>
            <a:ext cx="533400" cy="606084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TW" sz="1400" i="1">
              <a:solidFill>
                <a:schemeClr val="tx1"/>
              </a:solidFill>
              <a:latin typeface="Cambria Math"/>
            </a:endParaRPr>
          </a:p>
        </p:txBody>
      </p:sp>
      <p:pic>
        <p:nvPicPr>
          <p:cNvPr id="1034" name="Picture 10" descr="Charged EVs | Why did Porsche go to the trouble of designing an 800 V Taycan  EV? - Charged EVs">
            <a:extLst>
              <a:ext uri="{FF2B5EF4-FFF2-40B4-BE49-F238E27FC236}">
                <a16:creationId xmlns:a16="http://schemas.microsoft.com/office/drawing/2014/main" id="{AB26CB99-0EEE-E521-BA29-3CDA0551F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83" y="2286284"/>
            <a:ext cx="3235157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Left Arrow 1">
            <a:extLst>
              <a:ext uri="{FF2B5EF4-FFF2-40B4-BE49-F238E27FC236}">
                <a16:creationId xmlns:a16="http://schemas.microsoft.com/office/drawing/2014/main" id="{D4169A7B-AB5F-7F88-73D9-35AE79EB4EEE}"/>
              </a:ext>
            </a:extLst>
          </p:cNvPr>
          <p:cNvSpPr/>
          <p:nvPr/>
        </p:nvSpPr>
        <p:spPr>
          <a:xfrm>
            <a:off x="3953467" y="3660654"/>
            <a:ext cx="808535" cy="533400"/>
          </a:xfrm>
          <a:prstGeom prst="lef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TW" sz="1400" i="1">
              <a:solidFill>
                <a:schemeClr val="tx1"/>
              </a:solidFill>
              <a:latin typeface="Cambria Math"/>
            </a:endParaRPr>
          </a:p>
        </p:txBody>
      </p:sp>
      <p:pic>
        <p:nvPicPr>
          <p:cNvPr id="3074" name="Picture 2" descr="Porsche Taycan review: 4S and RWD EV driven | CAR Magazine">
            <a:extLst>
              <a:ext uri="{FF2B5EF4-FFF2-40B4-BE49-F238E27FC236}">
                <a16:creationId xmlns:a16="http://schemas.microsoft.com/office/drawing/2014/main" id="{DEE92410-5CBF-4EB6-F7B3-F31849E4A5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83" y="4567494"/>
            <a:ext cx="3352800" cy="223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Indonesia Simplifies Renewable-based Power Plant Regulation - The Insiders  Stories">
            <a:extLst>
              <a:ext uri="{FF2B5EF4-FFF2-40B4-BE49-F238E27FC236}">
                <a16:creationId xmlns:a16="http://schemas.microsoft.com/office/drawing/2014/main" id="{927F9813-633F-AAD5-1079-E89512916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354" y="366003"/>
            <a:ext cx="2342226" cy="155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7" descr="45CO">
            <a:extLst>
              <a:ext uri="{FF2B5EF4-FFF2-40B4-BE49-F238E27FC236}">
                <a16:creationId xmlns:a16="http://schemas.microsoft.com/office/drawing/2014/main" id="{1AC50076-C6F1-4589-C28F-F8E6840BD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829" y="308000"/>
            <a:ext cx="1813571" cy="1825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D72B5BF-4A23-61A9-3082-BE6EEC885755}"/>
              </a:ext>
            </a:extLst>
          </p:cNvPr>
          <p:cNvSpPr txBox="1"/>
          <p:nvPr/>
        </p:nvSpPr>
        <p:spPr bwMode="auto">
          <a:xfrm>
            <a:off x="3974862" y="5683639"/>
            <a:ext cx="31879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能量的具體特徵是能驅動。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3060A5-7578-B357-E773-314115D0FBC6}"/>
              </a:ext>
            </a:extLst>
          </p:cNvPr>
          <p:cNvSpPr txBox="1"/>
          <p:nvPr/>
        </p:nvSpPr>
        <p:spPr bwMode="auto">
          <a:xfrm>
            <a:off x="3953467" y="6156784"/>
            <a:ext cx="527822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能量可以來回在許多形式之間轉換、儲存、傳輸。</a:t>
            </a:r>
          </a:p>
        </p:txBody>
      </p:sp>
      <p:pic>
        <p:nvPicPr>
          <p:cNvPr id="3076" name="Picture 4" descr="Taycan Turbo S: 800-volt system, 2019, Porsche AG">
            <a:extLst>
              <a:ext uri="{FF2B5EF4-FFF2-40B4-BE49-F238E27FC236}">
                <a16:creationId xmlns:a16="http://schemas.microsoft.com/office/drawing/2014/main" id="{FC9BBE4D-C68F-5C39-5B51-D857327D7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9640" y="2060078"/>
            <a:ext cx="2590800" cy="145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460434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024580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887" y="1371600"/>
            <a:ext cx="7386637" cy="345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988378"/>
            <a:ext cx="6324600" cy="1355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4200771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8" y="292100"/>
            <a:ext cx="7881937" cy="627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418238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52413"/>
            <a:ext cx="6858000" cy="635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73446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Chia-Hung Chang\Downloads\Data\Knight\Media\Chapter10\Images\10_FigureP71-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055" y="1470148"/>
            <a:ext cx="2662238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 descr="C:\Users\Chia-Hung Chang\Downloads\Data\Knight\Media\Chapter10\Images\10_FigureP69-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055" y="3832348"/>
            <a:ext cx="2254250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文字方塊 3"/>
          <p:cNvSpPr txBox="1">
            <a:spLocks noChangeArrowheads="1"/>
          </p:cNvSpPr>
          <p:nvPr/>
        </p:nvSpPr>
        <p:spPr bwMode="auto">
          <a:xfrm>
            <a:off x="2684028" y="5918839"/>
            <a:ext cx="43402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例如可問球到達某角度時的繩張力。</a:t>
            </a:r>
          </a:p>
        </p:txBody>
      </p:sp>
    </p:spTree>
    <p:extLst>
      <p:ext uri="{BB962C8B-B14F-4D97-AF65-F5344CB8AC3E}">
        <p14:creationId xmlns:p14="http://schemas.microsoft.com/office/powerpoint/2010/main" val="22160883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Chia-Hung Chang\Downloads\Data\Knight\Media\Chapter10\Images\10_FigureP71-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85" y="1466856"/>
            <a:ext cx="3521015" cy="2343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Line 16">
            <a:extLst>
              <a:ext uri="{FF2B5EF4-FFF2-40B4-BE49-F238E27FC236}">
                <a16:creationId xmlns:a16="http://schemas.microsoft.com/office/drawing/2014/main" id="{ECD1A39A-B4C0-6748-10E4-1F79CF22ECD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33473" y="4343400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" name="Line 17">
            <a:extLst>
              <a:ext uri="{FF2B5EF4-FFF2-40B4-BE49-F238E27FC236}">
                <a16:creationId xmlns:a16="http://schemas.microsoft.com/office/drawing/2014/main" id="{FE2EAE3A-5F8E-7374-E95B-99485539DC00}"/>
              </a:ext>
            </a:extLst>
          </p:cNvPr>
          <p:cNvSpPr>
            <a:spLocks noChangeShapeType="1"/>
          </p:cNvSpPr>
          <p:nvPr/>
        </p:nvSpPr>
        <p:spPr bwMode="auto">
          <a:xfrm>
            <a:off x="633473" y="5029200"/>
            <a:ext cx="304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" name="Line 18">
            <a:extLst>
              <a:ext uri="{FF2B5EF4-FFF2-40B4-BE49-F238E27FC236}">
                <a16:creationId xmlns:a16="http://schemas.microsoft.com/office/drawing/2014/main" id="{006381DB-B35D-68B1-6ABD-302A9395B73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38273" y="4343400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" name="Rectangle 19">
            <a:extLst>
              <a:ext uri="{FF2B5EF4-FFF2-40B4-BE49-F238E27FC236}">
                <a16:creationId xmlns:a16="http://schemas.microsoft.com/office/drawing/2014/main" id="{EB39F864-D6D0-A8AF-CD67-CC28CA3D29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473" y="4419600"/>
            <a:ext cx="304800" cy="6096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6" name="Line 20">
            <a:extLst>
              <a:ext uri="{FF2B5EF4-FFF2-40B4-BE49-F238E27FC236}">
                <a16:creationId xmlns:a16="http://schemas.microsoft.com/office/drawing/2014/main" id="{80DEFE0B-467E-2F1C-E745-952D751940B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373052" y="4329113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7" name="Line 21">
            <a:extLst>
              <a:ext uri="{FF2B5EF4-FFF2-40B4-BE49-F238E27FC236}">
                <a16:creationId xmlns:a16="http://schemas.microsoft.com/office/drawing/2014/main" id="{4E2DD429-A6A2-DB48-1A6B-0B85EFFA5B69}"/>
              </a:ext>
            </a:extLst>
          </p:cNvPr>
          <p:cNvSpPr>
            <a:spLocks noChangeShapeType="1"/>
          </p:cNvSpPr>
          <p:nvPr/>
        </p:nvSpPr>
        <p:spPr bwMode="auto">
          <a:xfrm>
            <a:off x="6373052" y="5014913"/>
            <a:ext cx="304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8" name="Line 22">
            <a:extLst>
              <a:ext uri="{FF2B5EF4-FFF2-40B4-BE49-F238E27FC236}">
                <a16:creationId xmlns:a16="http://schemas.microsoft.com/office/drawing/2014/main" id="{E271500C-76E2-8970-3129-75ACFAB3549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77852" y="4329113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9" name="Rectangle 23">
            <a:extLst>
              <a:ext uri="{FF2B5EF4-FFF2-40B4-BE49-F238E27FC236}">
                <a16:creationId xmlns:a16="http://schemas.microsoft.com/office/drawing/2014/main" id="{EADB48F5-08EA-718A-FAF0-498F0FF4F6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3052" y="4862513"/>
            <a:ext cx="304800" cy="1524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2" name="Line 26">
            <a:extLst>
              <a:ext uri="{FF2B5EF4-FFF2-40B4-BE49-F238E27FC236}">
                <a16:creationId xmlns:a16="http://schemas.microsoft.com/office/drawing/2014/main" id="{D4F4C0F2-67E4-1E0C-52E2-641A3F7A617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166668" y="4329113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3" name="Line 27">
            <a:extLst>
              <a:ext uri="{FF2B5EF4-FFF2-40B4-BE49-F238E27FC236}">
                <a16:creationId xmlns:a16="http://schemas.microsoft.com/office/drawing/2014/main" id="{3DF9BB63-E374-2E07-466A-452F440578F0}"/>
              </a:ext>
            </a:extLst>
          </p:cNvPr>
          <p:cNvSpPr>
            <a:spLocks noChangeShapeType="1"/>
          </p:cNvSpPr>
          <p:nvPr/>
        </p:nvSpPr>
        <p:spPr bwMode="auto">
          <a:xfrm>
            <a:off x="7166668" y="5014913"/>
            <a:ext cx="304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4" name="Line 28">
            <a:extLst>
              <a:ext uri="{FF2B5EF4-FFF2-40B4-BE49-F238E27FC236}">
                <a16:creationId xmlns:a16="http://schemas.microsoft.com/office/drawing/2014/main" id="{5C33333D-E7BA-4EF4-0824-FA8F2DBBF99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471468" y="4329113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7" name="Line 31">
            <a:extLst>
              <a:ext uri="{FF2B5EF4-FFF2-40B4-BE49-F238E27FC236}">
                <a16:creationId xmlns:a16="http://schemas.microsoft.com/office/drawing/2014/main" id="{20FBEAF7-5204-1803-B9B1-DA5ABD1FC98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496786" y="4343400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8" name="Line 32">
            <a:extLst>
              <a:ext uri="{FF2B5EF4-FFF2-40B4-BE49-F238E27FC236}">
                <a16:creationId xmlns:a16="http://schemas.microsoft.com/office/drawing/2014/main" id="{5BDAA4AC-B718-ABFC-98F3-2FA58D0654F2}"/>
              </a:ext>
            </a:extLst>
          </p:cNvPr>
          <p:cNvSpPr>
            <a:spLocks noChangeShapeType="1"/>
          </p:cNvSpPr>
          <p:nvPr/>
        </p:nvSpPr>
        <p:spPr bwMode="auto">
          <a:xfrm>
            <a:off x="1496786" y="5029200"/>
            <a:ext cx="304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" name="Line 33">
            <a:extLst>
              <a:ext uri="{FF2B5EF4-FFF2-40B4-BE49-F238E27FC236}">
                <a16:creationId xmlns:a16="http://schemas.microsoft.com/office/drawing/2014/main" id="{CB555CF8-F236-F9AD-7BDD-C029BB87824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801586" y="4343400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2" name="AutoShape 36">
            <a:extLst>
              <a:ext uri="{FF2B5EF4-FFF2-40B4-BE49-F238E27FC236}">
                <a16:creationId xmlns:a16="http://schemas.microsoft.com/office/drawing/2014/main" id="{F3E63F8A-3CCD-80B4-81D1-76E69915A0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5873" y="3810000"/>
            <a:ext cx="1955738" cy="400140"/>
          </a:xfrm>
          <a:prstGeom prst="curvedDownArrow">
            <a:avLst>
              <a:gd name="adj1" fmla="val 75000"/>
              <a:gd name="adj2" fmla="val 150000"/>
              <a:gd name="adj3" fmla="val 33333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23" name="Line 31">
            <a:extLst>
              <a:ext uri="{FF2B5EF4-FFF2-40B4-BE49-F238E27FC236}">
                <a16:creationId xmlns:a16="http://schemas.microsoft.com/office/drawing/2014/main" id="{5CD26F55-125C-0871-4FFC-C9B02084DF1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341416" y="4343400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4" name="Line 32">
            <a:extLst>
              <a:ext uri="{FF2B5EF4-FFF2-40B4-BE49-F238E27FC236}">
                <a16:creationId xmlns:a16="http://schemas.microsoft.com/office/drawing/2014/main" id="{AE79B368-BC27-729F-2E63-C40E545AEED4}"/>
              </a:ext>
            </a:extLst>
          </p:cNvPr>
          <p:cNvSpPr>
            <a:spLocks noChangeShapeType="1"/>
          </p:cNvSpPr>
          <p:nvPr/>
        </p:nvSpPr>
        <p:spPr bwMode="auto">
          <a:xfrm>
            <a:off x="2331322" y="5049032"/>
            <a:ext cx="304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5" name="Line 33">
            <a:extLst>
              <a:ext uri="{FF2B5EF4-FFF2-40B4-BE49-F238E27FC236}">
                <a16:creationId xmlns:a16="http://schemas.microsoft.com/office/drawing/2014/main" id="{4110D3D0-CAB3-E17F-7767-4DD591C0972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629556" y="4357687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 Box 35">
                <a:extLst>
                  <a:ext uri="{FF2B5EF4-FFF2-40B4-BE49-F238E27FC236}">
                    <a16:creationId xmlns:a16="http://schemas.microsoft.com/office/drawing/2014/main" id="{0A96B799-F111-48FD-E204-F6937363693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02088" y="5179115"/>
                <a:ext cx="363269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𝐾</m:t>
                      </m:r>
                    </m:oMath>
                  </m:oMathPara>
                </a14:m>
                <a:endParaRPr lang="en-US" altLang="zh-TW" i="1" dirty="0"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27" name="Text Box 35">
                <a:extLst>
                  <a:ext uri="{FF2B5EF4-FFF2-40B4-BE49-F238E27FC236}">
                    <a16:creationId xmlns:a16="http://schemas.microsoft.com/office/drawing/2014/main" id="{0A96B799-F111-48FD-E204-F693736369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02088" y="5179115"/>
                <a:ext cx="363269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Line 26">
            <a:extLst>
              <a:ext uri="{FF2B5EF4-FFF2-40B4-BE49-F238E27FC236}">
                <a16:creationId xmlns:a16="http://schemas.microsoft.com/office/drawing/2014/main" id="{C28192C6-F3D2-BA63-6A98-83AC14EF415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930332" y="4329113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3" name="Line 27">
            <a:extLst>
              <a:ext uri="{FF2B5EF4-FFF2-40B4-BE49-F238E27FC236}">
                <a16:creationId xmlns:a16="http://schemas.microsoft.com/office/drawing/2014/main" id="{6AA95845-CFB9-7153-8777-5A8434CE7420}"/>
              </a:ext>
            </a:extLst>
          </p:cNvPr>
          <p:cNvSpPr>
            <a:spLocks noChangeShapeType="1"/>
          </p:cNvSpPr>
          <p:nvPr/>
        </p:nvSpPr>
        <p:spPr bwMode="auto">
          <a:xfrm>
            <a:off x="7930332" y="5014913"/>
            <a:ext cx="304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4" name="Line 28">
            <a:extLst>
              <a:ext uri="{FF2B5EF4-FFF2-40B4-BE49-F238E27FC236}">
                <a16:creationId xmlns:a16="http://schemas.microsoft.com/office/drawing/2014/main" id="{7305D401-4AD6-3597-784C-992E6885137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235132" y="4329113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5" name="Rectangle 29">
            <a:extLst>
              <a:ext uri="{FF2B5EF4-FFF2-40B4-BE49-F238E27FC236}">
                <a16:creationId xmlns:a16="http://schemas.microsoft.com/office/drawing/2014/main" id="{335AF158-C862-A58E-2408-6767F9AC67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9368" y="4586291"/>
            <a:ext cx="290512" cy="460396"/>
          </a:xfrm>
          <a:prstGeom prst="rect">
            <a:avLst/>
          </a:pr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5" name="文字方塊 5">
            <a:extLst>
              <a:ext uri="{FF2B5EF4-FFF2-40B4-BE49-F238E27FC236}">
                <a16:creationId xmlns:a16="http://schemas.microsoft.com/office/drawing/2014/main" id="{5E5943D0-941D-DB61-93C9-954C9C506E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3612" y="416724"/>
            <a:ext cx="5943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運動方程式給出運動物理量（位置，速度）與時間的關係！</a:t>
            </a:r>
          </a:p>
        </p:txBody>
      </p:sp>
      <p:sp>
        <p:nvSpPr>
          <p:cNvPr id="26" name="文字方塊 6">
            <a:extLst>
              <a:ext uri="{FF2B5EF4-FFF2-40B4-BE49-F238E27FC236}">
                <a16:creationId xmlns:a16="http://schemas.microsoft.com/office/drawing/2014/main" id="{E8641A5E-5E2E-BBFD-1DF9-BF537BB9BC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3612" y="873924"/>
            <a:ext cx="6477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守恆律則排除時間，得出運動物理量彼此之間的關係！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 Box 35">
                <a:extLst>
                  <a:ext uri="{FF2B5EF4-FFF2-40B4-BE49-F238E27FC236}">
                    <a16:creationId xmlns:a16="http://schemas.microsoft.com/office/drawing/2014/main" id="{B9892194-6157-A7AA-B227-757529326DF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96697" y="5146606"/>
                <a:ext cx="551828" cy="4361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zh-TW" altLang="en-US" i="1">
                              <a:latin typeface="Cambria Math" panose="02040503050406030204" pitchFamily="18" charset="0"/>
                            </a:rPr>
                            <m:t>彈</m:t>
                          </m:r>
                        </m:sub>
                      </m:sSub>
                    </m:oMath>
                  </m:oMathPara>
                </a14:m>
                <a:endParaRPr lang="en-US" altLang="zh-TW" i="1" dirty="0"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28" name="Text Box 35">
                <a:extLst>
                  <a:ext uri="{FF2B5EF4-FFF2-40B4-BE49-F238E27FC236}">
                    <a16:creationId xmlns:a16="http://schemas.microsoft.com/office/drawing/2014/main" id="{B9892194-6157-A7AA-B227-757529326D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96697" y="5146606"/>
                <a:ext cx="551828" cy="436145"/>
              </a:xfrm>
              <a:prstGeom prst="rect">
                <a:avLst/>
              </a:prstGeom>
              <a:blipFill>
                <a:blip r:embed="rId4"/>
                <a:stretch>
                  <a:fillRect r="-4545" b="-14286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 Box 35">
                <a:extLst>
                  <a:ext uri="{FF2B5EF4-FFF2-40B4-BE49-F238E27FC236}">
                    <a16:creationId xmlns:a16="http://schemas.microsoft.com/office/drawing/2014/main" id="{8722B6E3-DCA7-AC78-DA14-176290B54FC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31731" y="5144811"/>
                <a:ext cx="551828" cy="4379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zh-TW" altLang="en-US" i="1">
                              <a:latin typeface="Cambria Math" panose="02040503050406030204" pitchFamily="18" charset="0"/>
                            </a:rPr>
                            <m:t>重</m:t>
                          </m:r>
                        </m:sub>
                      </m:sSub>
                    </m:oMath>
                  </m:oMathPara>
                </a14:m>
                <a:endParaRPr lang="en-US" altLang="zh-TW" i="1" dirty="0"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29" name="Text Box 35">
                <a:extLst>
                  <a:ext uri="{FF2B5EF4-FFF2-40B4-BE49-F238E27FC236}">
                    <a16:creationId xmlns:a16="http://schemas.microsoft.com/office/drawing/2014/main" id="{8722B6E3-DCA7-AC78-DA14-176290B54F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1731" y="5144811"/>
                <a:ext cx="551828" cy="437940"/>
              </a:xfrm>
              <a:prstGeom prst="rect">
                <a:avLst/>
              </a:prstGeom>
              <a:blipFill>
                <a:blip r:embed="rId5"/>
                <a:stretch>
                  <a:fillRect r="-4444" b="-11429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Line 16">
            <a:extLst>
              <a:ext uri="{FF2B5EF4-FFF2-40B4-BE49-F238E27FC236}">
                <a16:creationId xmlns:a16="http://schemas.microsoft.com/office/drawing/2014/main" id="{0F3581B9-E0BC-8241-CA38-0D08A481A47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30865" y="4329113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1" name="Line 17">
            <a:extLst>
              <a:ext uri="{FF2B5EF4-FFF2-40B4-BE49-F238E27FC236}">
                <a16:creationId xmlns:a16="http://schemas.microsoft.com/office/drawing/2014/main" id="{11F2A996-CB12-D5B8-620E-A4B04A19A718}"/>
              </a:ext>
            </a:extLst>
          </p:cNvPr>
          <p:cNvSpPr>
            <a:spLocks noChangeShapeType="1"/>
          </p:cNvSpPr>
          <p:nvPr/>
        </p:nvSpPr>
        <p:spPr bwMode="auto">
          <a:xfrm>
            <a:off x="3433247" y="5029200"/>
            <a:ext cx="304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7" name="Line 18">
            <a:extLst>
              <a:ext uri="{FF2B5EF4-FFF2-40B4-BE49-F238E27FC236}">
                <a16:creationId xmlns:a16="http://schemas.microsoft.com/office/drawing/2014/main" id="{05EFC00A-7315-5E72-36E5-6CC14DD70AB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38047" y="4343400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8" name="Rectangle 19">
            <a:extLst>
              <a:ext uri="{FF2B5EF4-FFF2-40B4-BE49-F238E27FC236}">
                <a16:creationId xmlns:a16="http://schemas.microsoft.com/office/drawing/2014/main" id="{7B1401BF-1A72-B80F-7EFC-3D124C781B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3247" y="4587876"/>
            <a:ext cx="309340" cy="441324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39" name="Line 31">
            <a:extLst>
              <a:ext uri="{FF2B5EF4-FFF2-40B4-BE49-F238E27FC236}">
                <a16:creationId xmlns:a16="http://schemas.microsoft.com/office/drawing/2014/main" id="{8C97F157-4E20-84A9-C667-6329058A9CE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12284" y="4343400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0" name="Line 32">
            <a:extLst>
              <a:ext uri="{FF2B5EF4-FFF2-40B4-BE49-F238E27FC236}">
                <a16:creationId xmlns:a16="http://schemas.microsoft.com/office/drawing/2014/main" id="{65FABCD4-5A39-12B6-CF31-8D69C21D8885}"/>
              </a:ext>
            </a:extLst>
          </p:cNvPr>
          <p:cNvSpPr>
            <a:spLocks noChangeShapeType="1"/>
          </p:cNvSpPr>
          <p:nvPr/>
        </p:nvSpPr>
        <p:spPr bwMode="auto">
          <a:xfrm>
            <a:off x="4212284" y="5029200"/>
            <a:ext cx="304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1" name="Line 33">
            <a:extLst>
              <a:ext uri="{FF2B5EF4-FFF2-40B4-BE49-F238E27FC236}">
                <a16:creationId xmlns:a16="http://schemas.microsoft.com/office/drawing/2014/main" id="{B4E692B6-0D2F-B5F7-1F30-359BE14F8E8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17084" y="4343400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2" name="Rectangle 34">
            <a:extLst>
              <a:ext uri="{FF2B5EF4-FFF2-40B4-BE49-F238E27FC236}">
                <a16:creationId xmlns:a16="http://schemas.microsoft.com/office/drawing/2014/main" id="{741C9BB4-0B7E-17AB-BAAE-708EC62483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9733" y="4877748"/>
            <a:ext cx="304800" cy="1524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43" name="Line 31">
            <a:extLst>
              <a:ext uri="{FF2B5EF4-FFF2-40B4-BE49-F238E27FC236}">
                <a16:creationId xmlns:a16="http://schemas.microsoft.com/office/drawing/2014/main" id="{A68C736D-D5B9-1013-E1E4-80B46CD0AB6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89733" y="4330061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4" name="Line 32">
            <a:extLst>
              <a:ext uri="{FF2B5EF4-FFF2-40B4-BE49-F238E27FC236}">
                <a16:creationId xmlns:a16="http://schemas.microsoft.com/office/drawing/2014/main" id="{86825623-B7B1-4206-797E-454A91419C9E}"/>
              </a:ext>
            </a:extLst>
          </p:cNvPr>
          <p:cNvSpPr>
            <a:spLocks noChangeShapeType="1"/>
          </p:cNvSpPr>
          <p:nvPr/>
        </p:nvSpPr>
        <p:spPr bwMode="auto">
          <a:xfrm>
            <a:off x="5023599" y="5030983"/>
            <a:ext cx="304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5" name="Line 33">
            <a:extLst>
              <a:ext uri="{FF2B5EF4-FFF2-40B4-BE49-F238E27FC236}">
                <a16:creationId xmlns:a16="http://schemas.microsoft.com/office/drawing/2014/main" id="{A557AFD8-2DD6-7E25-D70D-135FC43E744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94538" y="4357687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 Box 35">
                <a:extLst>
                  <a:ext uri="{FF2B5EF4-FFF2-40B4-BE49-F238E27FC236}">
                    <a16:creationId xmlns:a16="http://schemas.microsoft.com/office/drawing/2014/main" id="{71979085-ED59-9B5F-7E62-39D70AEE4B2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67293" y="5292795"/>
                <a:ext cx="363269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𝐾</m:t>
                      </m:r>
                    </m:oMath>
                  </m:oMathPara>
                </a14:m>
                <a:endParaRPr lang="en-US" altLang="zh-TW" i="1" dirty="0"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46" name="Text Box 35">
                <a:extLst>
                  <a:ext uri="{FF2B5EF4-FFF2-40B4-BE49-F238E27FC236}">
                    <a16:creationId xmlns:a16="http://schemas.microsoft.com/office/drawing/2014/main" id="{71979085-ED59-9B5F-7E62-39D70AEE4B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67293" y="5292795"/>
                <a:ext cx="363269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 Box 35">
                <a:extLst>
                  <a:ext uri="{FF2B5EF4-FFF2-40B4-BE49-F238E27FC236}">
                    <a16:creationId xmlns:a16="http://schemas.microsoft.com/office/drawing/2014/main" id="{E1E7EB47-861A-03A1-D8F1-7A37F718142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186675" y="5259389"/>
                <a:ext cx="551828" cy="4361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zh-TW" altLang="en-US" i="1">
                              <a:latin typeface="Cambria Math" panose="02040503050406030204" pitchFamily="18" charset="0"/>
                            </a:rPr>
                            <m:t>彈</m:t>
                          </m:r>
                        </m:sub>
                      </m:sSub>
                    </m:oMath>
                  </m:oMathPara>
                </a14:m>
                <a:endParaRPr lang="en-US" altLang="zh-TW" i="1" dirty="0"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47" name="Text Box 35">
                <a:extLst>
                  <a:ext uri="{FF2B5EF4-FFF2-40B4-BE49-F238E27FC236}">
                    <a16:creationId xmlns:a16="http://schemas.microsoft.com/office/drawing/2014/main" id="{E1E7EB47-861A-03A1-D8F1-7A37F71814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86675" y="5259389"/>
                <a:ext cx="551828" cy="436145"/>
              </a:xfrm>
              <a:prstGeom prst="rect">
                <a:avLst/>
              </a:prstGeom>
              <a:blipFill>
                <a:blip r:embed="rId7"/>
                <a:stretch>
                  <a:fillRect r="-6818" b="-11429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 Box 35">
                <a:extLst>
                  <a:ext uri="{FF2B5EF4-FFF2-40B4-BE49-F238E27FC236}">
                    <a16:creationId xmlns:a16="http://schemas.microsoft.com/office/drawing/2014/main" id="{C18AED27-90B2-AEF9-3F6D-2640CA779D0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27133" y="5259389"/>
                <a:ext cx="551828" cy="4379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zh-TW" altLang="en-US" i="1">
                              <a:latin typeface="Cambria Math" panose="02040503050406030204" pitchFamily="18" charset="0"/>
                            </a:rPr>
                            <m:t>重</m:t>
                          </m:r>
                        </m:sub>
                      </m:sSub>
                    </m:oMath>
                  </m:oMathPara>
                </a14:m>
                <a:endParaRPr lang="en-US" altLang="zh-TW" i="1" dirty="0"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48" name="Text Box 35">
                <a:extLst>
                  <a:ext uri="{FF2B5EF4-FFF2-40B4-BE49-F238E27FC236}">
                    <a16:creationId xmlns:a16="http://schemas.microsoft.com/office/drawing/2014/main" id="{C18AED27-90B2-AEF9-3F6D-2640CA779D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27133" y="5259389"/>
                <a:ext cx="551828" cy="437940"/>
              </a:xfrm>
              <a:prstGeom prst="rect">
                <a:avLst/>
              </a:prstGeom>
              <a:blipFill>
                <a:blip r:embed="rId8"/>
                <a:stretch>
                  <a:fillRect r="-4444" b="-857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 Box 35">
                <a:extLst>
                  <a:ext uri="{FF2B5EF4-FFF2-40B4-BE49-F238E27FC236}">
                    <a16:creationId xmlns:a16="http://schemas.microsoft.com/office/drawing/2014/main" id="{07119A5C-9BEE-CDE4-7ECA-E33B535C11F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930332" y="5332969"/>
                <a:ext cx="363269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𝐾</m:t>
                      </m:r>
                    </m:oMath>
                  </m:oMathPara>
                </a14:m>
                <a:endParaRPr lang="en-US" altLang="zh-TW" i="1" dirty="0"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49" name="Text Box 35">
                <a:extLst>
                  <a:ext uri="{FF2B5EF4-FFF2-40B4-BE49-F238E27FC236}">
                    <a16:creationId xmlns:a16="http://schemas.microsoft.com/office/drawing/2014/main" id="{07119A5C-9BEE-CDE4-7ECA-E33B535C11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30332" y="5332969"/>
                <a:ext cx="363269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 Box 35">
                <a:extLst>
                  <a:ext uri="{FF2B5EF4-FFF2-40B4-BE49-F238E27FC236}">
                    <a16:creationId xmlns:a16="http://schemas.microsoft.com/office/drawing/2014/main" id="{F03533CE-A2F3-9412-51BD-14CAD161692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149714" y="5299563"/>
                <a:ext cx="551828" cy="4361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zh-TW" altLang="en-US" i="1">
                              <a:latin typeface="Cambria Math" panose="02040503050406030204" pitchFamily="18" charset="0"/>
                            </a:rPr>
                            <m:t>彈</m:t>
                          </m:r>
                        </m:sub>
                      </m:sSub>
                    </m:oMath>
                  </m:oMathPara>
                </a14:m>
                <a:endParaRPr lang="en-US" altLang="zh-TW" i="1" dirty="0"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50" name="Text Box 35">
                <a:extLst>
                  <a:ext uri="{FF2B5EF4-FFF2-40B4-BE49-F238E27FC236}">
                    <a16:creationId xmlns:a16="http://schemas.microsoft.com/office/drawing/2014/main" id="{F03533CE-A2F3-9412-51BD-14CAD16169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49714" y="5299563"/>
                <a:ext cx="551828" cy="436145"/>
              </a:xfrm>
              <a:prstGeom prst="rect">
                <a:avLst/>
              </a:prstGeom>
              <a:blipFill>
                <a:blip r:embed="rId9"/>
                <a:stretch>
                  <a:fillRect r="-4545" b="-14286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 Box 35">
                <a:extLst>
                  <a:ext uri="{FF2B5EF4-FFF2-40B4-BE49-F238E27FC236}">
                    <a16:creationId xmlns:a16="http://schemas.microsoft.com/office/drawing/2014/main" id="{49650DBC-9EB3-B7CB-14D5-28800876627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390172" y="5299563"/>
                <a:ext cx="551828" cy="4379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zh-TW" altLang="en-US" i="1">
                              <a:latin typeface="Cambria Math" panose="02040503050406030204" pitchFamily="18" charset="0"/>
                            </a:rPr>
                            <m:t>重</m:t>
                          </m:r>
                        </m:sub>
                      </m:sSub>
                    </m:oMath>
                  </m:oMathPara>
                </a14:m>
                <a:endParaRPr lang="en-US" altLang="zh-TW" i="1" dirty="0"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51" name="Text Box 35">
                <a:extLst>
                  <a:ext uri="{FF2B5EF4-FFF2-40B4-BE49-F238E27FC236}">
                    <a16:creationId xmlns:a16="http://schemas.microsoft.com/office/drawing/2014/main" id="{49650DBC-9EB3-B7CB-14D5-2880087662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90172" y="5299563"/>
                <a:ext cx="551828" cy="437940"/>
              </a:xfrm>
              <a:prstGeom prst="rect">
                <a:avLst/>
              </a:prstGeom>
              <a:blipFill>
                <a:blip r:embed="rId10"/>
                <a:stretch>
                  <a:fillRect r="-6818" b="-11429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TextBox 51">
            <a:extLst>
              <a:ext uri="{FF2B5EF4-FFF2-40B4-BE49-F238E27FC236}">
                <a16:creationId xmlns:a16="http://schemas.microsoft.com/office/drawing/2014/main" id="{D2162BC8-9E81-C4FF-AE02-0CD19058CE5C}"/>
              </a:ext>
            </a:extLst>
          </p:cNvPr>
          <p:cNvSpPr txBox="1"/>
          <p:nvPr/>
        </p:nvSpPr>
        <p:spPr bwMode="auto">
          <a:xfrm>
            <a:off x="1598333" y="5832059"/>
            <a:ext cx="601849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能量的具體特徵是能驅動，使吸收能量的物體運動。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02EC43C-A341-D8A6-515B-FE79C1DEC615}"/>
              </a:ext>
            </a:extLst>
          </p:cNvPr>
          <p:cNvSpPr txBox="1"/>
          <p:nvPr/>
        </p:nvSpPr>
        <p:spPr bwMode="auto">
          <a:xfrm>
            <a:off x="1598333" y="6292520"/>
            <a:ext cx="716149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能量可以來回在許多形式之間轉換，總能量守恆。可以回到出發點。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ypes of Hydropower Plants | Department of Energy">
            <a:extLst>
              <a:ext uri="{FF2B5EF4-FFF2-40B4-BE49-F238E27FC236}">
                <a16:creationId xmlns:a16="http://schemas.microsoft.com/office/drawing/2014/main" id="{B30330F1-1EF1-EFD1-FD81-2EC1624AE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403" y="2985846"/>
            <a:ext cx="3459088" cy="2098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991385EA-3907-EC48-B6D4-B8E96F9814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403" y="228600"/>
            <a:ext cx="3459088" cy="2594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ydropower - Tetra Tech">
            <a:extLst>
              <a:ext uri="{FF2B5EF4-FFF2-40B4-BE49-F238E27FC236}">
                <a16:creationId xmlns:a16="http://schemas.microsoft.com/office/drawing/2014/main" id="{E5562486-63B5-68E7-6D32-98367FE18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465" y="179558"/>
            <a:ext cx="4375150" cy="269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17145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ydropower - Tetra Tech">
            <a:extLst>
              <a:ext uri="{FF2B5EF4-FFF2-40B4-BE49-F238E27FC236}">
                <a16:creationId xmlns:a16="http://schemas.microsoft.com/office/drawing/2014/main" id="{E5562486-63B5-68E7-6D32-98367FE18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45401"/>
            <a:ext cx="3522712" cy="2167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he Grid Isn't Ready for the Renewable Revolution | WIRED">
            <a:extLst>
              <a:ext uri="{FF2B5EF4-FFF2-40B4-BE49-F238E27FC236}">
                <a16:creationId xmlns:a16="http://schemas.microsoft.com/office/drawing/2014/main" id="{417746FC-C23B-567A-6515-0388F99380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260922"/>
            <a:ext cx="33528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Down Arrow 5">
            <a:extLst>
              <a:ext uri="{FF2B5EF4-FFF2-40B4-BE49-F238E27FC236}">
                <a16:creationId xmlns:a16="http://schemas.microsoft.com/office/drawing/2014/main" id="{809C1D96-6176-45D3-2F8D-C1B7B6CA7BA9}"/>
              </a:ext>
            </a:extLst>
          </p:cNvPr>
          <p:cNvSpPr/>
          <p:nvPr/>
        </p:nvSpPr>
        <p:spPr>
          <a:xfrm>
            <a:off x="6172200" y="2822916"/>
            <a:ext cx="533400" cy="606084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TW" sz="1400" i="1">
              <a:solidFill>
                <a:schemeClr val="tx1"/>
              </a:solidFill>
              <a:latin typeface="Cambria Math"/>
            </a:endParaRPr>
          </a:p>
        </p:txBody>
      </p:sp>
      <p:pic>
        <p:nvPicPr>
          <p:cNvPr id="1034" name="Picture 10" descr="Charged EVs | Why did Porsche go to the trouble of designing an 800 V Taycan  EV? - Charged EVs">
            <a:extLst>
              <a:ext uri="{FF2B5EF4-FFF2-40B4-BE49-F238E27FC236}">
                <a16:creationId xmlns:a16="http://schemas.microsoft.com/office/drawing/2014/main" id="{AB26CB99-0EEE-E521-BA29-3CDA0551F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83" y="2286284"/>
            <a:ext cx="3235157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Left Arrow 1">
            <a:extLst>
              <a:ext uri="{FF2B5EF4-FFF2-40B4-BE49-F238E27FC236}">
                <a16:creationId xmlns:a16="http://schemas.microsoft.com/office/drawing/2014/main" id="{D4169A7B-AB5F-7F88-73D9-35AE79EB4EEE}"/>
              </a:ext>
            </a:extLst>
          </p:cNvPr>
          <p:cNvSpPr/>
          <p:nvPr/>
        </p:nvSpPr>
        <p:spPr>
          <a:xfrm>
            <a:off x="3953467" y="3660654"/>
            <a:ext cx="808535" cy="533400"/>
          </a:xfrm>
          <a:prstGeom prst="lef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TW" sz="1400" i="1">
              <a:solidFill>
                <a:schemeClr val="tx1"/>
              </a:solidFill>
              <a:latin typeface="Cambria Math"/>
            </a:endParaRPr>
          </a:p>
        </p:txBody>
      </p:sp>
      <p:pic>
        <p:nvPicPr>
          <p:cNvPr id="3074" name="Picture 2" descr="Porsche Taycan review: 4S and RWD EV driven | CAR Magazine">
            <a:extLst>
              <a:ext uri="{FF2B5EF4-FFF2-40B4-BE49-F238E27FC236}">
                <a16:creationId xmlns:a16="http://schemas.microsoft.com/office/drawing/2014/main" id="{DEE92410-5CBF-4EB6-F7B3-F31849E4A5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83" y="4567494"/>
            <a:ext cx="3352800" cy="223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Indonesia Simplifies Renewable-based Power Plant Regulation - The Insiders  Stories">
            <a:extLst>
              <a:ext uri="{FF2B5EF4-FFF2-40B4-BE49-F238E27FC236}">
                <a16:creationId xmlns:a16="http://schemas.microsoft.com/office/drawing/2014/main" id="{927F9813-633F-AAD5-1079-E89512916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354" y="366003"/>
            <a:ext cx="2342226" cy="155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7" descr="45CO">
            <a:extLst>
              <a:ext uri="{FF2B5EF4-FFF2-40B4-BE49-F238E27FC236}">
                <a16:creationId xmlns:a16="http://schemas.microsoft.com/office/drawing/2014/main" id="{1AC50076-C6F1-4589-C28F-F8E6840BD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829" y="308000"/>
            <a:ext cx="1813571" cy="1825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D72B5BF-4A23-61A9-3082-BE6EEC885755}"/>
              </a:ext>
            </a:extLst>
          </p:cNvPr>
          <p:cNvSpPr txBox="1"/>
          <p:nvPr/>
        </p:nvSpPr>
        <p:spPr bwMode="auto">
          <a:xfrm>
            <a:off x="3974862" y="5683639"/>
            <a:ext cx="31879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能量的具體特徵是能驅動。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3060A5-7578-B357-E773-314115D0FBC6}"/>
              </a:ext>
            </a:extLst>
          </p:cNvPr>
          <p:cNvSpPr txBox="1"/>
          <p:nvPr/>
        </p:nvSpPr>
        <p:spPr bwMode="auto">
          <a:xfrm>
            <a:off x="3953467" y="6156784"/>
            <a:ext cx="527822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能量可以來回在許多形式之間轉換、儲存、傳輸。</a:t>
            </a:r>
          </a:p>
        </p:txBody>
      </p:sp>
      <p:pic>
        <p:nvPicPr>
          <p:cNvPr id="3076" name="Picture 4" descr="Taycan Turbo S: 800-volt system, 2019, Porsche AG">
            <a:extLst>
              <a:ext uri="{FF2B5EF4-FFF2-40B4-BE49-F238E27FC236}">
                <a16:creationId xmlns:a16="http://schemas.microsoft.com/office/drawing/2014/main" id="{FC9BBE4D-C68F-5C39-5B51-D857327D7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9640" y="2060078"/>
            <a:ext cx="2590800" cy="145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3826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452" y="1143000"/>
            <a:ext cx="6799140" cy="3178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804" y="4572000"/>
            <a:ext cx="5786437" cy="104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27543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Chia-Hung Chang\Downloads\Data\Knight\Media\Chapter10\Images\10_35Figure-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219200"/>
            <a:ext cx="5299075" cy="444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411" name="文字方塊 2"/>
              <p:cNvSpPr txBox="1">
                <a:spLocks noChangeArrowheads="1"/>
              </p:cNvSpPr>
              <p:nvPr/>
            </p:nvSpPr>
            <p:spPr bwMode="auto">
              <a:xfrm>
                <a:off x="2667000" y="685800"/>
                <a:ext cx="3733800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其它的力是不是也有這樣的 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𝑈</m:t>
                    </m:r>
                  </m:oMath>
                </a14:m>
                <a:r>
                  <a:rPr lang="zh-TW" altLang="en-US" i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  <a:endParaRPr lang="zh-TW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411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67000" y="685800"/>
                <a:ext cx="3733800" cy="369888"/>
              </a:xfrm>
              <a:prstGeom prst="rect">
                <a:avLst/>
              </a:prstGeom>
              <a:blipFill rotWithShape="1">
                <a:blip r:embed="rId3"/>
                <a:stretch>
                  <a:fillRect l="-1471" t="-8333" b="-2666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Chia-Hung Chang\Downloads\Data\Knight\Media\Chapter10\Images\10_37Figure-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371067"/>
            <a:ext cx="6097588" cy="455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文字方塊 2"/>
          <p:cNvSpPr txBox="1">
            <a:spLocks noChangeArrowheads="1"/>
          </p:cNvSpPr>
          <p:nvPr/>
        </p:nvSpPr>
        <p:spPr bwMode="auto">
          <a:xfrm>
            <a:off x="1981200" y="457200"/>
            <a:ext cx="5943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兩個粒子間的力是否能束縛它們形成束縛態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bound state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endParaRPr lang="zh-TW" altLang="en-US" dirty="0"/>
          </a:p>
        </p:txBody>
      </p:sp>
      <p:pic>
        <p:nvPicPr>
          <p:cNvPr id="4" name="Picture 3" descr="http://www.chemistryland.com/CHM130W/03-BuildingBlocks/Chaos/AtomsCombin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71600"/>
            <a:ext cx="2411413" cy="1379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1974273" y="902732"/>
            <a:ext cx="3416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zh-TW" altLang="en-US" dirty="0"/>
              <a:t>以位能來思考是最簡單的方法！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F15_0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9" t="45425" b="13186"/>
          <a:stretch/>
        </p:blipFill>
        <p:spPr bwMode="auto">
          <a:xfrm>
            <a:off x="547687" y="609600"/>
            <a:ext cx="3228976" cy="2499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Line 9"/>
          <p:cNvSpPr>
            <a:spLocks noChangeShapeType="1"/>
          </p:cNvSpPr>
          <p:nvPr/>
        </p:nvSpPr>
        <p:spPr bwMode="auto">
          <a:xfrm>
            <a:off x="6934200" y="13716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461" name="Text Box 10"/>
          <p:cNvSpPr txBox="1">
            <a:spLocks noChangeArrowheads="1"/>
          </p:cNvSpPr>
          <p:nvPr/>
        </p:nvSpPr>
        <p:spPr bwMode="auto">
          <a:xfrm>
            <a:off x="7543800" y="1143000"/>
            <a:ext cx="1066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/>
              <a:t>守恆量</a:t>
            </a:r>
          </a:p>
        </p:txBody>
      </p:sp>
      <p:sp>
        <p:nvSpPr>
          <p:cNvPr id="19462" name="Line 11"/>
          <p:cNvSpPr>
            <a:spLocks noChangeShapeType="1"/>
          </p:cNvSpPr>
          <p:nvPr/>
        </p:nvSpPr>
        <p:spPr bwMode="auto">
          <a:xfrm flipH="1">
            <a:off x="4495800" y="1752600"/>
            <a:ext cx="762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463" name="Line 12"/>
          <p:cNvSpPr>
            <a:spLocks noChangeShapeType="1"/>
          </p:cNvSpPr>
          <p:nvPr/>
        </p:nvSpPr>
        <p:spPr bwMode="auto">
          <a:xfrm>
            <a:off x="5181600" y="1752600"/>
            <a:ext cx="152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464" name="Text Box 13"/>
              <p:cNvSpPr txBox="1">
                <a:spLocks noChangeArrowheads="1"/>
              </p:cNvSpPr>
              <p:nvPr/>
            </p:nvSpPr>
            <p:spPr bwMode="auto">
              <a:xfrm>
                <a:off x="5105400" y="2319615"/>
                <a:ext cx="10668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/>
                  <a:t>運動 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𝐾</m:t>
                    </m:r>
                  </m:oMath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9464" name="Text 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05400" y="2319615"/>
                <a:ext cx="1066800" cy="366713"/>
              </a:xfrm>
              <a:prstGeom prst="rect">
                <a:avLst/>
              </a:prstGeom>
              <a:blipFill>
                <a:blip r:embed="rId3"/>
                <a:stretch>
                  <a:fillRect l="-5882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465" name="Text Box 14"/>
              <p:cNvSpPr txBox="1">
                <a:spLocks noChangeArrowheads="1"/>
              </p:cNvSpPr>
              <p:nvPr/>
            </p:nvSpPr>
            <p:spPr bwMode="auto">
              <a:xfrm>
                <a:off x="3907631" y="2319615"/>
                <a:ext cx="1143000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/>
                  <a:t>位置 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𝑈</m:t>
                    </m:r>
                  </m:oMath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9465" name="Text 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07631" y="2319615"/>
                <a:ext cx="1143000" cy="369888"/>
              </a:xfrm>
              <a:prstGeom prst="rect">
                <a:avLst/>
              </a:prstGeom>
              <a:blipFill>
                <a:blip r:embed="rId4"/>
                <a:stretch>
                  <a:fillRect l="-4396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179" name="Line 9"/>
          <p:cNvSpPr>
            <a:spLocks noChangeShapeType="1"/>
          </p:cNvSpPr>
          <p:nvPr/>
        </p:nvSpPr>
        <p:spPr bwMode="auto">
          <a:xfrm>
            <a:off x="7086600" y="42672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7180" name="Text Box 10"/>
          <p:cNvSpPr txBox="1">
            <a:spLocks noChangeArrowheads="1"/>
          </p:cNvSpPr>
          <p:nvPr/>
        </p:nvSpPr>
        <p:spPr bwMode="auto">
          <a:xfrm>
            <a:off x="7696200" y="4038600"/>
            <a:ext cx="1066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/>
              <a:t>守恆量</a:t>
            </a:r>
          </a:p>
        </p:txBody>
      </p:sp>
      <p:sp>
        <p:nvSpPr>
          <p:cNvPr id="7181" name="Line 11"/>
          <p:cNvSpPr>
            <a:spLocks noChangeShapeType="1"/>
          </p:cNvSpPr>
          <p:nvPr/>
        </p:nvSpPr>
        <p:spPr bwMode="auto">
          <a:xfrm flipH="1">
            <a:off x="4419600" y="4568825"/>
            <a:ext cx="762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7182" name="Line 12"/>
          <p:cNvSpPr>
            <a:spLocks noChangeShapeType="1"/>
          </p:cNvSpPr>
          <p:nvPr/>
        </p:nvSpPr>
        <p:spPr bwMode="auto">
          <a:xfrm>
            <a:off x="5486400" y="4521203"/>
            <a:ext cx="152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83" name="Text Box 13"/>
              <p:cNvSpPr txBox="1">
                <a:spLocks noChangeArrowheads="1"/>
              </p:cNvSpPr>
              <p:nvPr/>
            </p:nvSpPr>
            <p:spPr bwMode="auto">
              <a:xfrm>
                <a:off x="5303146" y="5130133"/>
                <a:ext cx="10668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/>
                  <a:t>運動 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𝐾</m:t>
                    </m:r>
                  </m:oMath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183" name="Text 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03146" y="5130133"/>
                <a:ext cx="1066800" cy="366713"/>
              </a:xfrm>
              <a:prstGeom prst="rect">
                <a:avLst/>
              </a:prstGeom>
              <a:blipFill>
                <a:blip r:embed="rId5"/>
                <a:stretch>
                  <a:fillRect l="-4706" t="-10345" b="-2413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84" name="Text Box 14"/>
              <p:cNvSpPr txBox="1">
                <a:spLocks noChangeArrowheads="1"/>
              </p:cNvSpPr>
              <p:nvPr/>
            </p:nvSpPr>
            <p:spPr bwMode="auto">
              <a:xfrm>
                <a:off x="4038600" y="5135840"/>
                <a:ext cx="1524000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/>
                  <a:t>位置 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𝑈</m:t>
                    </m:r>
                  </m:oMath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184" name="Text 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38600" y="5135840"/>
                <a:ext cx="1524000" cy="369888"/>
              </a:xfrm>
              <a:prstGeom prst="rect">
                <a:avLst/>
              </a:prstGeom>
              <a:blipFill>
                <a:blip r:embed="rId6"/>
                <a:stretch>
                  <a:fillRect l="-4132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472" name="Text Box 37"/>
          <p:cNvSpPr txBox="1">
            <a:spLocks noChangeArrowheads="1"/>
          </p:cNvSpPr>
          <p:nvPr/>
        </p:nvSpPr>
        <p:spPr bwMode="auto">
          <a:xfrm>
            <a:off x="4267200" y="3505200"/>
            <a:ext cx="1981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/>
              <a:t>自由拋體</a:t>
            </a:r>
          </a:p>
        </p:txBody>
      </p:sp>
      <p:pic>
        <p:nvPicPr>
          <p:cNvPr id="19474" name="Picture 2" descr="C:\Users\Chia-Hung Chang\Downloads\Data\Knight\Media\Chapter10\Images\10_30Figure-F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9" r="25725" b="6096"/>
          <a:stretch/>
        </p:blipFill>
        <p:spPr bwMode="auto">
          <a:xfrm>
            <a:off x="762000" y="3408997"/>
            <a:ext cx="3062288" cy="2474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75" name="文字方塊 23"/>
          <p:cNvSpPr txBox="1">
            <a:spLocks noChangeArrowheads="1"/>
          </p:cNvSpPr>
          <p:nvPr/>
        </p:nvSpPr>
        <p:spPr bwMode="auto">
          <a:xfrm>
            <a:off x="4267200" y="609600"/>
            <a:ext cx="1295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彈簧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2293144" y="6035159"/>
                <a:ext cx="52578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在這兩個例子中，同時出現的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𝐾</m:t>
                    </m:r>
                  </m:oMath>
                </a14:m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是相同的式子。</a:t>
                </a:r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3144" y="6035159"/>
                <a:ext cx="5257800" cy="369332"/>
              </a:xfrm>
              <a:prstGeom prst="rect">
                <a:avLst/>
              </a:prstGeom>
              <a:blipFill>
                <a:blip r:embed="rId8"/>
                <a:stretch>
                  <a:fillRect l="-964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59C55F80-9E7F-024D-B472-00791F686A7D}"/>
                  </a:ext>
                </a:extLst>
              </p:cNvPr>
              <p:cNvSpPr txBox="1"/>
              <p:nvPr/>
            </p:nvSpPr>
            <p:spPr bwMode="auto">
              <a:xfrm>
                <a:off x="4253948" y="3934440"/>
                <a:ext cx="2568524" cy="518604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sz="180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𝑔𝑦</m:t>
                      </m:r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𝑚</m:t>
                      </m:r>
                      <m:sSup>
                        <m:sSupPr>
                          <m:ctrlP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1" lang="en-US" altLang="zh-TW" sz="1800" b="0" i="0" smtClean="0">
                          <a:latin typeface="Cambria Math" panose="02040503050406030204" pitchFamily="18" charset="0"/>
                        </a:rPr>
                        <m:t>constant</m:t>
                      </m:r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59C55F80-9E7F-024D-B472-00791F686A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53948" y="3934440"/>
                <a:ext cx="2568524" cy="518604"/>
              </a:xfrm>
              <a:prstGeom prst="rect">
                <a:avLst/>
              </a:prstGeom>
              <a:blipFill>
                <a:blip r:embed="rId9"/>
                <a:stretch>
                  <a:fillRect l="-493" t="-4762" r="-985" b="-1190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>
                <a:extLst>
                  <a:ext uri="{FF2B5EF4-FFF2-40B4-BE49-F238E27FC236}">
                    <a16:creationId xmlns:a16="http://schemas.microsoft.com/office/drawing/2014/main" id="{95AB09A3-510A-424F-8B51-FDF826E7C0C4}"/>
                  </a:ext>
                </a:extLst>
              </p:cNvPr>
              <p:cNvSpPr txBox="1"/>
              <p:nvPr/>
            </p:nvSpPr>
            <p:spPr bwMode="auto">
              <a:xfrm>
                <a:off x="4197102" y="1067054"/>
                <a:ext cx="2643159" cy="518604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𝑘</m:t>
                      </m:r>
                      <m:sSup>
                        <m:sSupPr>
                          <m:ctrlP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𝑚</m:t>
                      </m:r>
                      <m:sSup>
                        <m:sSupPr>
                          <m:ctrlP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1" lang="en-US" altLang="zh-TW" sz="1800" b="0" i="0" smtClean="0">
                          <a:latin typeface="Cambria Math" panose="02040503050406030204" pitchFamily="18" charset="0"/>
                        </a:rPr>
                        <m:t>constant</m:t>
                      </m:r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23" name="文字方塊 22">
                <a:extLst>
                  <a:ext uri="{FF2B5EF4-FFF2-40B4-BE49-F238E27FC236}">
                    <a16:creationId xmlns:a16="http://schemas.microsoft.com/office/drawing/2014/main" id="{95AB09A3-510A-424F-8B51-FDF826E7C0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97102" y="1067054"/>
                <a:ext cx="2643159" cy="518604"/>
              </a:xfrm>
              <a:prstGeom prst="rect">
                <a:avLst/>
              </a:prstGeom>
              <a:blipFill>
                <a:blip r:embed="rId10"/>
                <a:stretch>
                  <a:fillRect l="-952" t="-4878" r="-476" b="-1219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Text Box 11"/>
          <p:cNvSpPr txBox="1">
            <a:spLocks noChangeArrowheads="1"/>
          </p:cNvSpPr>
          <p:nvPr/>
        </p:nvSpPr>
        <p:spPr bwMode="auto">
          <a:xfrm>
            <a:off x="1295400" y="1802528"/>
            <a:ext cx="3886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考慮一個無限小的過程：</a:t>
            </a:r>
          </a:p>
        </p:txBody>
      </p:sp>
      <p:pic>
        <p:nvPicPr>
          <p:cNvPr id="20484" name="Picture 15" descr="F07_0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95" t="20409" r="14386" b="39979"/>
          <a:stretch/>
        </p:blipFill>
        <p:spPr bwMode="auto">
          <a:xfrm>
            <a:off x="1371600" y="2412128"/>
            <a:ext cx="3114675" cy="1479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Text Box 17"/>
          <p:cNvSpPr txBox="1">
            <a:spLocks noChangeArrowheads="1"/>
          </p:cNvSpPr>
          <p:nvPr/>
        </p:nvSpPr>
        <p:spPr bwMode="auto">
          <a:xfrm>
            <a:off x="1283970" y="1287385"/>
            <a:ext cx="68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/>
              <a:t>研究</a:t>
            </a:r>
          </a:p>
        </p:txBody>
      </p:sp>
      <p:sp>
        <p:nvSpPr>
          <p:cNvPr id="20486" name="Text Box 18"/>
          <p:cNvSpPr txBox="1">
            <a:spLocks noChangeArrowheads="1"/>
          </p:cNvSpPr>
          <p:nvPr/>
        </p:nvSpPr>
        <p:spPr bwMode="auto">
          <a:xfrm>
            <a:off x="3118485" y="1289262"/>
            <a:ext cx="41262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動能在運動過程中的變化。</a:t>
            </a:r>
          </a:p>
        </p:txBody>
      </p:sp>
      <p:sp>
        <p:nvSpPr>
          <p:cNvPr id="20490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>
                <a:extLst>
                  <a:ext uri="{FF2B5EF4-FFF2-40B4-BE49-F238E27FC236}">
                    <a16:creationId xmlns:a16="http://schemas.microsoft.com/office/drawing/2014/main" id="{57ED26C2-6DFA-E043-8FB9-621AE78AC7BA}"/>
                  </a:ext>
                </a:extLst>
              </p:cNvPr>
              <p:cNvSpPr txBox="1"/>
              <p:nvPr/>
            </p:nvSpPr>
            <p:spPr bwMode="auto">
              <a:xfrm>
                <a:off x="1890078" y="1201558"/>
                <a:ext cx="1138452" cy="518604"/>
              </a:xfrm>
              <a:prstGeom prst="rect">
                <a:avLst/>
              </a:prstGeom>
              <a:solidFill>
                <a:srgbClr val="FAFAA4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𝐾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kumimoji="1" lang="en-US" altLang="zh-TW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𝑚</m:t>
                      </m:r>
                      <m:sSup>
                        <m:sSupPr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  <m:sup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1" lang="zh-TW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文字方塊 1">
                <a:extLst>
                  <a:ext uri="{FF2B5EF4-FFF2-40B4-BE49-F238E27FC236}">
                    <a16:creationId xmlns:a16="http://schemas.microsoft.com/office/drawing/2014/main" id="{57ED26C2-6DFA-E043-8FB9-621AE78AC7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90078" y="1201558"/>
                <a:ext cx="1138452" cy="518604"/>
              </a:xfrm>
              <a:prstGeom prst="rect">
                <a:avLst/>
              </a:prstGeom>
              <a:blipFill>
                <a:blip r:embed="rId10"/>
                <a:stretch>
                  <a:fillRect l="-3333" t="-4878" r="-2222" b="-1463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F35CCDA3-31E5-9C45-B297-825AB7615098}"/>
                  </a:ext>
                </a:extLst>
              </p:cNvPr>
              <p:cNvSpPr txBox="1"/>
              <p:nvPr/>
            </p:nvSpPr>
            <p:spPr bwMode="auto">
              <a:xfrm>
                <a:off x="1371600" y="4343400"/>
                <a:ext cx="5776005" cy="526298"/>
              </a:xfrm>
              <a:prstGeom prst="rect">
                <a:avLst/>
              </a:prstGeom>
              <a:solidFill>
                <a:srgbClr val="FAFAA4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∆</m:t>
                      </m:r>
                      <m:d>
                        <m:dPr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kumimoji="1"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𝑚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kumimoji="1"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𝑣</m:t>
                              </m:r>
                            </m:e>
                          </m:acc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∆</m:t>
                          </m:r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</m:d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∙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𝑣</m:t>
                              </m:r>
                            </m:e>
                          </m:acc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∆</m:t>
                          </m:r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𝑚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</m:acc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</m:acc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≈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𝑚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∆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</m:acc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</m:acc>
                    </m:oMath>
                  </m:oMathPara>
                </a14:m>
                <a:endParaRPr lang="en-US" altLang="zh-TW" i="1" dirty="0"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F35CCDA3-31E5-9C45-B297-825AB76150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71600" y="4343400"/>
                <a:ext cx="5776005" cy="526298"/>
              </a:xfrm>
              <a:prstGeom prst="rect">
                <a:avLst/>
              </a:prstGeom>
              <a:blipFill>
                <a:blip r:embed="rId11"/>
                <a:stretch>
                  <a:fillRect l="-440" t="-4762" b="-1190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7E407DA7-27A9-954D-A81F-0B66A049190E}"/>
                  </a:ext>
                </a:extLst>
              </p:cNvPr>
              <p:cNvSpPr/>
              <p:nvPr/>
            </p:nvSpPr>
            <p:spPr>
              <a:xfrm>
                <a:off x="2457029" y="5200770"/>
                <a:ext cx="5010571" cy="638829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𝑚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∆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</m:acc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∙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∆</m:t>
                          </m:r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𝑠</m:t>
                              </m:r>
                            </m:e>
                          </m:acc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∆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𝑚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∆</m:t>
                          </m:r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𝑣</m:t>
                              </m:r>
                            </m:e>
                          </m:acc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∆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∙∆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𝑠</m:t>
                          </m:r>
                        </m:e>
                      </m:acc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𝑚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acc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∙∆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𝑠</m:t>
                          </m:r>
                        </m:e>
                      </m:acc>
                      <m:r>
                        <a:rPr lang="en-US" altLang="zh-TW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𝐹</m:t>
                          </m:r>
                        </m:e>
                      </m:acc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∙∆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𝑠</m:t>
                          </m:r>
                        </m:e>
                      </m:acc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≡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𝑊</m:t>
                      </m:r>
                    </m:oMath>
                  </m:oMathPara>
                </a14:m>
                <a:endParaRPr lang="en-US" altLang="zh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7E407DA7-27A9-954D-A81F-0B66A04919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7029" y="5200770"/>
                <a:ext cx="5010571" cy="638829"/>
              </a:xfrm>
              <a:prstGeom prst="rect">
                <a:avLst/>
              </a:prstGeom>
              <a:blipFill>
                <a:blip r:embed="rId12"/>
                <a:stretch>
                  <a:fillRect t="-7843" b="-392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12">
                <a:extLst>
                  <a:ext uri="{FF2B5EF4-FFF2-40B4-BE49-F238E27FC236}">
                    <a16:creationId xmlns:a16="http://schemas.microsoft.com/office/drawing/2014/main" id="{A4F58D54-446F-CF21-6019-D6E5BACD6C28}"/>
                  </a:ext>
                </a:extLst>
              </p:cNvPr>
              <p:cNvSpPr txBox="1"/>
              <p:nvPr/>
            </p:nvSpPr>
            <p:spPr bwMode="auto">
              <a:xfrm>
                <a:off x="3531197" y="2585498"/>
                <a:ext cx="728405" cy="2769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</m:acc>
                      <m:r>
                        <a:rPr lang="en-US" altLang="zh-TW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∆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</m:acc>
                    </m:oMath>
                  </m:oMathPara>
                </a14:m>
                <a:endParaRPr lang="en-US" altLang="zh-TW" i="1" dirty="0"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文字方塊 12">
                <a:extLst>
                  <a:ext uri="{FF2B5EF4-FFF2-40B4-BE49-F238E27FC236}">
                    <a16:creationId xmlns:a16="http://schemas.microsoft.com/office/drawing/2014/main" id="{A4F58D54-446F-CF21-6019-D6E5BACD6C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31197" y="2585498"/>
                <a:ext cx="728405" cy="276999"/>
              </a:xfrm>
              <a:prstGeom prst="rect">
                <a:avLst/>
              </a:prstGeom>
              <a:blipFill>
                <a:blip r:embed="rId13"/>
                <a:stretch>
                  <a:fillRect l="-3390" t="-30435" r="-3390" b="-869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12">
                <a:extLst>
                  <a:ext uri="{FF2B5EF4-FFF2-40B4-BE49-F238E27FC236}">
                    <a16:creationId xmlns:a16="http://schemas.microsoft.com/office/drawing/2014/main" id="{C828A4C9-5424-DBF3-F3C1-ADFA8B4FCB50}"/>
                  </a:ext>
                </a:extLst>
              </p:cNvPr>
              <p:cNvSpPr txBox="1"/>
              <p:nvPr/>
            </p:nvSpPr>
            <p:spPr bwMode="auto">
              <a:xfrm>
                <a:off x="1707016" y="2656906"/>
                <a:ext cx="183062" cy="2769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</m:acc>
                    </m:oMath>
                  </m:oMathPara>
                </a14:m>
                <a:endParaRPr lang="en-US" altLang="zh-TW" i="1" dirty="0"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文字方塊 12">
                <a:extLst>
                  <a:ext uri="{FF2B5EF4-FFF2-40B4-BE49-F238E27FC236}">
                    <a16:creationId xmlns:a16="http://schemas.microsoft.com/office/drawing/2014/main" id="{C828A4C9-5424-DBF3-F3C1-ADFA8B4FCB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07016" y="2656906"/>
                <a:ext cx="183062" cy="276999"/>
              </a:xfrm>
              <a:prstGeom prst="rect">
                <a:avLst/>
              </a:prstGeom>
              <a:blipFill>
                <a:blip r:embed="rId14"/>
                <a:stretch>
                  <a:fillRect l="-20000" t="-31818" r="-1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2">
                <a:extLst>
                  <a:ext uri="{FF2B5EF4-FFF2-40B4-BE49-F238E27FC236}">
                    <a16:creationId xmlns:a16="http://schemas.microsoft.com/office/drawing/2014/main" id="{54E38B92-BD22-E971-7F57-60BA0ACE23C7}"/>
                  </a:ext>
                </a:extLst>
              </p:cNvPr>
              <p:cNvSpPr/>
              <p:nvPr/>
            </p:nvSpPr>
            <p:spPr>
              <a:xfrm>
                <a:off x="3555081" y="3614147"/>
                <a:ext cx="431203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∆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𝑠</m:t>
                          </m:r>
                        </m:e>
                      </m:acc>
                    </m:oMath>
                  </m:oMathPara>
                </a14:m>
                <a:endParaRPr lang="en-US" altLang="zh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矩形 2">
                <a:extLst>
                  <a:ext uri="{FF2B5EF4-FFF2-40B4-BE49-F238E27FC236}">
                    <a16:creationId xmlns:a16="http://schemas.microsoft.com/office/drawing/2014/main" id="{54E38B92-BD22-E971-7F57-60BA0ACE23C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5081" y="3614147"/>
                <a:ext cx="431203" cy="276999"/>
              </a:xfrm>
              <a:prstGeom prst="rect">
                <a:avLst/>
              </a:prstGeom>
              <a:blipFill>
                <a:blip r:embed="rId15"/>
                <a:stretch>
                  <a:fillRect t="-30435" b="-4348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2">
            <a:extLst>
              <a:ext uri="{FF2B5EF4-FFF2-40B4-BE49-F238E27FC236}">
                <a16:creationId xmlns:a16="http://schemas.microsoft.com/office/drawing/2014/main" id="{E97D91FE-50B6-F847-8BF1-2BEC0288B0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57400"/>
            <a:ext cx="2679119" cy="2679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700" name="Picture 4" descr="Indonesia Simplifies Renewable-based Power Plant Regulation - The Insiders  Stories">
            <a:extLst>
              <a:ext uri="{FF2B5EF4-FFF2-40B4-BE49-F238E27FC236}">
                <a16:creationId xmlns:a16="http://schemas.microsoft.com/office/drawing/2014/main" id="{BD866A8A-A00D-D14B-92EE-BC4FD2990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048000"/>
            <a:ext cx="3657602" cy="2423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702" name="Picture 6" descr="Markets rise after lockdowns prompt oil price plunge - BBC News">
            <a:extLst>
              <a:ext uri="{FF2B5EF4-FFF2-40B4-BE49-F238E27FC236}">
                <a16:creationId xmlns:a16="http://schemas.microsoft.com/office/drawing/2014/main" id="{9DD643F7-1468-D140-A174-86F4D9786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" y="3013473"/>
            <a:ext cx="4267200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73334FE-2B3B-B340-8A21-1D9472B58D9B}"/>
              </a:ext>
            </a:extLst>
          </p:cNvPr>
          <p:cNvSpPr txBox="1"/>
          <p:nvPr/>
        </p:nvSpPr>
        <p:spPr bwMode="auto">
          <a:xfrm>
            <a:off x="3395472" y="1731108"/>
            <a:ext cx="1828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能量速飲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0ED6A5-4291-734D-A2FA-21F72AE8C34B}"/>
              </a:ext>
            </a:extLst>
          </p:cNvPr>
          <p:cNvSpPr txBox="1"/>
          <p:nvPr/>
        </p:nvSpPr>
        <p:spPr bwMode="auto">
          <a:xfrm>
            <a:off x="4463796" y="3901065"/>
            <a:ext cx="685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能源</a:t>
            </a:r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981D016F-958D-E54E-8F49-9DC84C5E919C}"/>
              </a:ext>
            </a:extLst>
          </p:cNvPr>
          <p:cNvSpPr/>
          <p:nvPr/>
        </p:nvSpPr>
        <p:spPr>
          <a:xfrm>
            <a:off x="4552188" y="4289963"/>
            <a:ext cx="457200" cy="240268"/>
          </a:xfrm>
          <a:prstGeom prst="rightArrow">
            <a:avLst/>
          </a:prstGeom>
          <a:solidFill>
            <a:srgbClr val="33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TW" sz="1400" i="1">
              <a:solidFill>
                <a:schemeClr val="tx1"/>
              </a:solidFill>
              <a:latin typeface="Cambria Math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F9634A-36AA-8A42-BD59-C72F7C765977}"/>
              </a:ext>
            </a:extLst>
          </p:cNvPr>
          <p:cNvSpPr txBox="1"/>
          <p:nvPr/>
        </p:nvSpPr>
        <p:spPr bwMode="auto">
          <a:xfrm>
            <a:off x="972969" y="5644677"/>
            <a:ext cx="6172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能量是一種可以儲存的東西，使吸收者能利用產生運動！</a:t>
            </a:r>
          </a:p>
        </p:txBody>
      </p:sp>
      <p:pic>
        <p:nvPicPr>
          <p:cNvPr id="157704" name="Picture 8" descr="中油「分手」統一精工與速邁樂加油站4月1日終止合作| 產業綜合| 產經| 聯合新聞網">
            <a:extLst>
              <a:ext uri="{FF2B5EF4-FFF2-40B4-BE49-F238E27FC236}">
                <a16:creationId xmlns:a16="http://schemas.microsoft.com/office/drawing/2014/main" id="{4A95087C-6B99-1641-9BBA-9211892910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468" y="366769"/>
            <a:ext cx="3865733" cy="257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62C95E3-2D97-FBC9-F916-40B5D458B40C}"/>
              </a:ext>
            </a:extLst>
          </p:cNvPr>
          <p:cNvSpPr txBox="1"/>
          <p:nvPr/>
        </p:nvSpPr>
        <p:spPr bwMode="auto">
          <a:xfrm>
            <a:off x="972969" y="6071022"/>
            <a:ext cx="78662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而物體中儲存的能量可以透過很多方式釋放，例如燃燒、位移、核反應等。</a:t>
            </a:r>
          </a:p>
        </p:txBody>
      </p:sp>
    </p:spTree>
    <p:extLst>
      <p:ext uri="{BB962C8B-B14F-4D97-AF65-F5344CB8AC3E}">
        <p14:creationId xmlns:p14="http://schemas.microsoft.com/office/powerpoint/2010/main" val="1019311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7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7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13"/>
          <p:cNvSpPr txBox="1">
            <a:spLocks noChangeArrowheads="1"/>
          </p:cNvSpPr>
          <p:nvPr/>
        </p:nvSpPr>
        <p:spPr bwMode="auto">
          <a:xfrm>
            <a:off x="2971800" y="3567543"/>
            <a:ext cx="3352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0000"/>
                </a:solidFill>
              </a:rPr>
              <a:t>功 </a:t>
            </a:r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Work</a:t>
            </a:r>
            <a:r>
              <a:rPr lang="en-US" altLang="zh-TW" dirty="0">
                <a:solidFill>
                  <a:srgbClr val="FF0000"/>
                </a:solidFill>
              </a:rPr>
              <a:t> </a:t>
            </a:r>
            <a:r>
              <a:rPr lang="zh-TW" altLang="en-US" dirty="0">
                <a:solidFill>
                  <a:srgbClr val="FF0000"/>
                </a:solidFill>
              </a:rPr>
              <a:t>造成粒子動能的變化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CA269BE4-284C-0149-9246-ED880EAAB02C}"/>
                  </a:ext>
                </a:extLst>
              </p:cNvPr>
              <p:cNvSpPr txBox="1"/>
              <p:nvPr/>
            </p:nvSpPr>
            <p:spPr bwMode="auto">
              <a:xfrm>
                <a:off x="3008376" y="4189410"/>
                <a:ext cx="2472472" cy="526298"/>
              </a:xfrm>
              <a:prstGeom prst="rect">
                <a:avLst/>
              </a:prstGeom>
              <a:solidFill>
                <a:srgbClr val="FAFAA4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∆</m:t>
                      </m:r>
                      <m:d>
                        <m:dPr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kumimoji="1"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𝐹</m:t>
                          </m:r>
                        </m:e>
                      </m:acc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∙∆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𝑠</m:t>
                          </m:r>
                        </m:e>
                      </m:acc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≡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𝑊</m:t>
                      </m:r>
                    </m:oMath>
                  </m:oMathPara>
                </a14:m>
                <a:endParaRPr lang="en-US" altLang="zh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CA269BE4-284C-0149-9246-ED880EAAB0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08376" y="4189410"/>
                <a:ext cx="2472472" cy="526298"/>
              </a:xfrm>
              <a:prstGeom prst="rect">
                <a:avLst/>
              </a:prstGeom>
              <a:blipFill>
                <a:blip r:embed="rId10"/>
                <a:stretch>
                  <a:fillRect l="-1531" t="-4762" r="-510" b="-1190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5" descr="F07_02">
            <a:extLst>
              <a:ext uri="{FF2B5EF4-FFF2-40B4-BE49-F238E27FC236}">
                <a16:creationId xmlns:a16="http://schemas.microsoft.com/office/drawing/2014/main" id="{81634FF6-47BB-E9A2-D874-67C3F48675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95" t="20409" r="14386" b="39979"/>
          <a:stretch/>
        </p:blipFill>
        <p:spPr bwMode="auto">
          <a:xfrm>
            <a:off x="2934269" y="1949982"/>
            <a:ext cx="3114675" cy="1479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12">
                <a:extLst>
                  <a:ext uri="{FF2B5EF4-FFF2-40B4-BE49-F238E27FC236}">
                    <a16:creationId xmlns:a16="http://schemas.microsoft.com/office/drawing/2014/main" id="{B34CA99E-4EA4-9CBD-EF79-C31A5E730F16}"/>
                  </a:ext>
                </a:extLst>
              </p:cNvPr>
              <p:cNvSpPr txBox="1"/>
              <p:nvPr/>
            </p:nvSpPr>
            <p:spPr bwMode="auto">
              <a:xfrm>
                <a:off x="5093866" y="2123352"/>
                <a:ext cx="728405" cy="2769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</m:acc>
                      <m:r>
                        <a:rPr lang="en-US" altLang="zh-TW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∆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</m:acc>
                    </m:oMath>
                  </m:oMathPara>
                </a14:m>
                <a:endParaRPr lang="en-US" altLang="zh-TW" i="1" dirty="0"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文字方塊 12">
                <a:extLst>
                  <a:ext uri="{FF2B5EF4-FFF2-40B4-BE49-F238E27FC236}">
                    <a16:creationId xmlns:a16="http://schemas.microsoft.com/office/drawing/2014/main" id="{B34CA99E-4EA4-9CBD-EF79-C31A5E730F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93866" y="2123352"/>
                <a:ext cx="728405" cy="276999"/>
              </a:xfrm>
              <a:prstGeom prst="rect">
                <a:avLst/>
              </a:prstGeom>
              <a:blipFill>
                <a:blip r:embed="rId12"/>
                <a:stretch>
                  <a:fillRect l="-6897" t="-34783" r="-3448" b="-434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12">
                <a:extLst>
                  <a:ext uri="{FF2B5EF4-FFF2-40B4-BE49-F238E27FC236}">
                    <a16:creationId xmlns:a16="http://schemas.microsoft.com/office/drawing/2014/main" id="{B9286EE8-8BB0-08A0-B3D8-9AE4B871C76C}"/>
                  </a:ext>
                </a:extLst>
              </p:cNvPr>
              <p:cNvSpPr txBox="1"/>
              <p:nvPr/>
            </p:nvSpPr>
            <p:spPr bwMode="auto">
              <a:xfrm>
                <a:off x="3269685" y="2194760"/>
                <a:ext cx="183062" cy="2769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</m:acc>
                    </m:oMath>
                  </m:oMathPara>
                </a14:m>
                <a:endParaRPr lang="en-US" altLang="zh-TW" i="1" dirty="0"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文字方塊 12">
                <a:extLst>
                  <a:ext uri="{FF2B5EF4-FFF2-40B4-BE49-F238E27FC236}">
                    <a16:creationId xmlns:a16="http://schemas.microsoft.com/office/drawing/2014/main" id="{B9286EE8-8BB0-08A0-B3D8-9AE4B871C7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69685" y="2194760"/>
                <a:ext cx="183062" cy="276999"/>
              </a:xfrm>
              <a:prstGeom prst="rect">
                <a:avLst/>
              </a:prstGeom>
              <a:blipFill>
                <a:blip r:embed="rId13"/>
                <a:stretch>
                  <a:fillRect l="-20000" t="-30435" r="-2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2">
                <a:extLst>
                  <a:ext uri="{FF2B5EF4-FFF2-40B4-BE49-F238E27FC236}">
                    <a16:creationId xmlns:a16="http://schemas.microsoft.com/office/drawing/2014/main" id="{87FA9F9E-0216-DA76-F5BC-81E4A20674D7}"/>
                  </a:ext>
                </a:extLst>
              </p:cNvPr>
              <p:cNvSpPr/>
              <p:nvPr/>
            </p:nvSpPr>
            <p:spPr>
              <a:xfrm>
                <a:off x="5117750" y="3152001"/>
                <a:ext cx="431203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∆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𝑠</m:t>
                          </m:r>
                        </m:e>
                      </m:acc>
                    </m:oMath>
                  </m:oMathPara>
                </a14:m>
                <a:endParaRPr lang="en-US" altLang="zh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2">
                <a:extLst>
                  <a:ext uri="{FF2B5EF4-FFF2-40B4-BE49-F238E27FC236}">
                    <a16:creationId xmlns:a16="http://schemas.microsoft.com/office/drawing/2014/main" id="{87FA9F9E-0216-DA76-F5BC-81E4A20674D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7750" y="3152001"/>
                <a:ext cx="431203" cy="276999"/>
              </a:xfrm>
              <a:prstGeom prst="rect">
                <a:avLst/>
              </a:prstGeom>
              <a:blipFill>
                <a:blip r:embed="rId14"/>
                <a:stretch>
                  <a:fillRect t="-34783" b="-4348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938338" y="1176338"/>
            <a:ext cx="4191000" cy="1752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532" name="文字方塊 12"/>
          <p:cNvSpPr txBox="1">
            <a:spLocks noChangeArrowheads="1"/>
          </p:cNvSpPr>
          <p:nvPr/>
        </p:nvSpPr>
        <p:spPr bwMode="auto">
          <a:xfrm>
            <a:off x="1023938" y="762000"/>
            <a:ext cx="6400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但將無限多無限小的過程組合起來，即成為一個有限的過程：</a:t>
            </a:r>
          </a:p>
        </p:txBody>
      </p:sp>
      <p:sp>
        <p:nvSpPr>
          <p:cNvPr id="22533" name="Oval 28"/>
          <p:cNvSpPr>
            <a:spLocks noChangeArrowheads="1"/>
          </p:cNvSpPr>
          <p:nvPr/>
        </p:nvSpPr>
        <p:spPr bwMode="auto">
          <a:xfrm>
            <a:off x="4610100" y="2037399"/>
            <a:ext cx="152400" cy="152400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22534" name="Oval 27"/>
          <p:cNvSpPr>
            <a:spLocks noChangeArrowheads="1"/>
          </p:cNvSpPr>
          <p:nvPr/>
        </p:nvSpPr>
        <p:spPr bwMode="auto">
          <a:xfrm>
            <a:off x="4071938" y="2243138"/>
            <a:ext cx="152400" cy="152400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22535" name="Oval 26"/>
          <p:cNvSpPr>
            <a:spLocks noChangeArrowheads="1"/>
          </p:cNvSpPr>
          <p:nvPr/>
        </p:nvSpPr>
        <p:spPr bwMode="auto">
          <a:xfrm>
            <a:off x="3762376" y="2279077"/>
            <a:ext cx="152400" cy="152400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22537" name="Line 18"/>
          <p:cNvSpPr>
            <a:spLocks noChangeShapeType="1"/>
          </p:cNvSpPr>
          <p:nvPr/>
        </p:nvSpPr>
        <p:spPr bwMode="auto">
          <a:xfrm>
            <a:off x="2862263" y="2276476"/>
            <a:ext cx="2667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2538" name="Line 23"/>
          <p:cNvSpPr>
            <a:spLocks noChangeShapeType="1"/>
          </p:cNvSpPr>
          <p:nvPr/>
        </p:nvSpPr>
        <p:spPr bwMode="auto">
          <a:xfrm flipV="1">
            <a:off x="3534728" y="1785938"/>
            <a:ext cx="303848" cy="658178"/>
          </a:xfrm>
          <a:prstGeom prst="line">
            <a:avLst/>
          </a:prstGeom>
          <a:noFill/>
          <a:ln w="28575">
            <a:solidFill>
              <a:srgbClr val="33CC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graphicFrame>
        <p:nvGraphicFramePr>
          <p:cNvPr id="22539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1007000"/>
              </p:ext>
            </p:extLst>
          </p:nvPr>
        </p:nvGraphicFramePr>
        <p:xfrm>
          <a:off x="3797301" y="1404938"/>
          <a:ext cx="234950" cy="288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2" imgW="164957" imgH="203024" progId="Equation.3">
                  <p:embed/>
                </p:oleObj>
              </mc:Choice>
              <mc:Fallback>
                <p:oleObj name="方程式" r:id="rId2" imgW="164957" imgH="203024" progId="Equation.3">
                  <p:embed/>
                  <p:pic>
                    <p:nvPicPr>
                      <p:cNvPr id="0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97301" y="1404938"/>
                        <a:ext cx="234950" cy="288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40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6073247"/>
              </p:ext>
            </p:extLst>
          </p:nvPr>
        </p:nvGraphicFramePr>
        <p:xfrm>
          <a:off x="4379623" y="2306956"/>
          <a:ext cx="341313" cy="341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4" imgW="241195" imgH="241195" progId="Equation.3">
                  <p:embed/>
                </p:oleObj>
              </mc:Choice>
              <mc:Fallback>
                <p:oleObj name="方程式" r:id="rId4" imgW="241195" imgH="241195" progId="Equation.3">
                  <p:embed/>
                  <p:pic>
                    <p:nvPicPr>
                      <p:cNvPr id="0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79623" y="2306956"/>
                        <a:ext cx="341313" cy="341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41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5779577"/>
              </p:ext>
            </p:extLst>
          </p:nvPr>
        </p:nvGraphicFramePr>
        <p:xfrm>
          <a:off x="4795044" y="1750062"/>
          <a:ext cx="304800" cy="10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6" imgW="228402" imgH="76134" progId="Equation.3">
                  <p:embed/>
                </p:oleObj>
              </mc:Choice>
              <mc:Fallback>
                <p:oleObj name="方程式" r:id="rId6" imgW="228402" imgH="76134" progId="Equation.3">
                  <p:embed/>
                  <p:pic>
                    <p:nvPicPr>
                      <p:cNvPr id="0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95044" y="1750062"/>
                        <a:ext cx="304800" cy="10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42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0040728"/>
              </p:ext>
            </p:extLst>
          </p:nvPr>
        </p:nvGraphicFramePr>
        <p:xfrm>
          <a:off x="4021138" y="1938338"/>
          <a:ext cx="182563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8" imgW="139639" imgH="241195" progId="Equation.3">
                  <p:embed/>
                </p:oleObj>
              </mc:Choice>
              <mc:Fallback>
                <p:oleObj name="方程式" r:id="rId8" imgW="139639" imgH="241195" progId="Equation.3">
                  <p:embed/>
                  <p:pic>
                    <p:nvPicPr>
                      <p:cNvPr id="0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21138" y="1938338"/>
                        <a:ext cx="182563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43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8184391"/>
              </p:ext>
            </p:extLst>
          </p:nvPr>
        </p:nvGraphicFramePr>
        <p:xfrm>
          <a:off x="4643005" y="1738201"/>
          <a:ext cx="300037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0" imgW="228600" imgH="241300" progId="Equation.3">
                  <p:embed/>
                </p:oleObj>
              </mc:Choice>
              <mc:Fallback>
                <p:oleObj name="方程式" r:id="rId10" imgW="228600" imgH="241300" progId="Equation.3">
                  <p:embed/>
                  <p:pic>
                    <p:nvPicPr>
                      <p:cNvPr id="0" name="Object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3005" y="1738201"/>
                        <a:ext cx="300037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44" name="Line 18"/>
          <p:cNvSpPr>
            <a:spLocks noChangeShapeType="1"/>
          </p:cNvSpPr>
          <p:nvPr/>
        </p:nvSpPr>
        <p:spPr bwMode="auto">
          <a:xfrm flipV="1">
            <a:off x="4148138" y="2189799"/>
            <a:ext cx="609600" cy="23431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2545" name="Oval 26"/>
          <p:cNvSpPr>
            <a:spLocks noChangeArrowheads="1"/>
          </p:cNvSpPr>
          <p:nvPr/>
        </p:nvSpPr>
        <p:spPr bwMode="auto">
          <a:xfrm>
            <a:off x="3128963" y="2258725"/>
            <a:ext cx="152400" cy="152400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22546" name="Oval 26"/>
          <p:cNvSpPr>
            <a:spLocks noChangeArrowheads="1"/>
          </p:cNvSpPr>
          <p:nvPr/>
        </p:nvSpPr>
        <p:spPr bwMode="auto">
          <a:xfrm>
            <a:off x="3462338" y="2271281"/>
            <a:ext cx="152400" cy="152400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22547" name="Oval 26"/>
          <p:cNvSpPr>
            <a:spLocks noChangeArrowheads="1"/>
          </p:cNvSpPr>
          <p:nvPr/>
        </p:nvSpPr>
        <p:spPr bwMode="auto">
          <a:xfrm>
            <a:off x="5123585" y="1884999"/>
            <a:ext cx="152400" cy="152400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graphicFrame>
        <p:nvGraphicFramePr>
          <p:cNvPr id="22548" name="物件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7678941"/>
              </p:ext>
            </p:extLst>
          </p:nvPr>
        </p:nvGraphicFramePr>
        <p:xfrm>
          <a:off x="3328988" y="2141538"/>
          <a:ext cx="304800" cy="10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2" imgW="228402" imgH="76134" progId="Equation.3">
                  <p:embed/>
                </p:oleObj>
              </mc:Choice>
              <mc:Fallback>
                <p:oleObj name="方程式" r:id="rId12" imgW="228402" imgH="76134" progId="Equation.3">
                  <p:embed/>
                  <p:pic>
                    <p:nvPicPr>
                      <p:cNvPr id="0" name="物件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28988" y="2141538"/>
                        <a:ext cx="304800" cy="10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49" name="物件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259808"/>
              </p:ext>
            </p:extLst>
          </p:nvPr>
        </p:nvGraphicFramePr>
        <p:xfrm>
          <a:off x="3128963" y="2024063"/>
          <a:ext cx="165100" cy="284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3" imgW="126780" imgH="215526" progId="Equation.3">
                  <p:embed/>
                </p:oleObj>
              </mc:Choice>
              <mc:Fallback>
                <p:oleObj name="方程式" r:id="rId13" imgW="126780" imgH="215526" progId="Equation.3">
                  <p:embed/>
                  <p:pic>
                    <p:nvPicPr>
                      <p:cNvPr id="0" name="物件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8963" y="2024063"/>
                        <a:ext cx="165100" cy="284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Oval 26"/>
          <p:cNvSpPr>
            <a:spLocks noChangeArrowheads="1"/>
          </p:cNvSpPr>
          <p:nvPr/>
        </p:nvSpPr>
        <p:spPr bwMode="auto">
          <a:xfrm>
            <a:off x="2786063" y="2143993"/>
            <a:ext cx="152400" cy="152400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3" name="文字方塊 2"/>
          <p:cNvSpPr txBox="1"/>
          <p:nvPr/>
        </p:nvSpPr>
        <p:spPr>
          <a:xfrm>
            <a:off x="1066800" y="3124200"/>
            <a:ext cx="579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對每一段無限小的過程動能變化都等於力所作的功：</a:t>
            </a:r>
          </a:p>
        </p:txBody>
      </p:sp>
      <p:sp>
        <p:nvSpPr>
          <p:cNvPr id="24" name="文字方塊 23"/>
          <p:cNvSpPr txBox="1"/>
          <p:nvPr/>
        </p:nvSpPr>
        <p:spPr>
          <a:xfrm>
            <a:off x="1071062" y="5990492"/>
            <a:ext cx="6701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動能的總變化就等於沿著運動的路徑力所作的功的總和。</a:t>
            </a:r>
            <a:endParaRPr lang="en-US" altLang="zh-TW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>
              <a:xfrm>
                <a:off x="381000" y="4953000"/>
                <a:ext cx="8704114" cy="902555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𝐾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𝑓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𝐾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𝑚</m:t>
                              </m:r>
                              <m:sSup>
                                <m:sSup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𝑓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TW" b="0" i="0" smtClean="0">
                                  <a:latin typeface="Cambria Math"/>
                                </a:rPr>
                                <m:t>lim</m:t>
                              </m:r>
                            </m:e>
                            <m:lim>
                              <m:eqArr>
                                <m:eqArr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𝑁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→∞</m:t>
                                  </m:r>
                                </m:e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∆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𝑠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→0</m:t>
                                  </m:r>
                                </m:e>
                              </m:eqAr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altLang="zh-TW" b="0" i="1" smtClean="0">
                                  <a:latin typeface="Cambria Math"/>
                                </a:rPr>
                                <m:t>𝑗</m:t>
                              </m:r>
                              <m:r>
                                <a:rPr lang="en-US" altLang="zh-TW" b="0" i="1" smtClean="0">
                                  <a:latin typeface="Cambria Math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𝑁</m:t>
                              </m:r>
                            </m:sup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b="0" i="1" smtClean="0">
                                          <a:latin typeface="Cambria Math"/>
                                          <a:ea typeface="Cambria Math"/>
                                        </a:rPr>
                                        <m:t>∆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altLang="zh-TW" i="1">
                                              <a:latin typeface="Cambria Math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n-US" altLang="zh-TW" i="1">
                                              <a:latin typeface="Cambria Math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𝑚</m:t>
                                      </m:r>
                                      <m:sSup>
                                        <m:sSup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zh-TW" i="1">
                                              <a:latin typeface="Cambria Math"/>
                                            </a:rPr>
                                            <m:t>𝑣</m:t>
                                          </m:r>
                                        </m:e>
                                        <m:sup>
                                          <m:r>
                                            <a:rPr lang="en-US" altLang="zh-TW" i="1">
                                              <a:latin typeface="Cambria Math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d>
                            </m:e>
                          </m:nary>
                        </m:e>
                      </m:func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TW">
                                      <a:latin typeface="Cambria Math"/>
                                    </a:rPr>
                                    <m:t>lim</m:t>
                                  </m:r>
                                </m:e>
                                <m:lim>
                                  <m:eqArr>
                                    <m:eqArr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eqArr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𝑁</m:t>
                                      </m:r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→∞</m:t>
                                      </m:r>
                                    </m:e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∆</m:t>
                                      </m:r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𝑠</m:t>
                                      </m:r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→0</m:t>
                                      </m:r>
                                    </m:e>
                                  </m:eqArr>
                                </m:lim>
                              </m:limLow>
                            </m:fName>
                            <m:e>
                              <m:nary>
                                <m:naryPr>
                                  <m:chr m:val="∑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altLang="zh-TW" i="1">
                                      <a:latin typeface="Cambria Math"/>
                                    </a:rPr>
                                    <m:t>𝑗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=0</m:t>
                                  </m:r>
                                </m:sub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𝑁</m:t>
                                  </m:r>
                                </m:sup>
                                <m:e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</m:ctrlPr>
                                        </m:sSubPr>
                                        <m:e>
                                          <m:acc>
                                            <m:accPr>
                                              <m:chr m:val="⃗"/>
                                              <m:ctrlPr>
                                                <a:rPr lang="en-US" altLang="zh-TW" i="1">
                                                  <a:latin typeface="Cambria Math" panose="02040503050406030204" pitchFamily="18" charset="0"/>
                                                  <a:ea typeface="Cambria Math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altLang="zh-TW" i="1">
                                                  <a:latin typeface="Cambria Math"/>
                                                  <a:ea typeface="Cambria Math"/>
                                                </a:rPr>
                                                <m:t>𝐹</m:t>
                                              </m:r>
                                            </m:e>
                                          </m:acc>
                                        </m:e>
                                        <m:sub>
                                          <m:r>
                                            <a:rPr lang="en-US" altLang="zh-TW" i="1">
                                              <a:latin typeface="Cambria Math"/>
                                              <a:ea typeface="Cambria Math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∙∆</m:t>
                                      </m:r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</m:ctrlPr>
                                        </m:sSubPr>
                                        <m:e>
                                          <m:acc>
                                            <m:accPr>
                                              <m:chr m:val="⃗"/>
                                              <m:ctrlPr>
                                                <a:rPr lang="en-US" altLang="zh-TW" i="1">
                                                  <a:latin typeface="Cambria Math" panose="02040503050406030204" pitchFamily="18" charset="0"/>
                                                  <a:ea typeface="Cambria Math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altLang="zh-TW" i="1">
                                                  <a:latin typeface="Cambria Math"/>
                                                  <a:ea typeface="Cambria Math"/>
                                                </a:rPr>
                                                <m:t>𝑠</m:t>
                                              </m:r>
                                            </m:e>
                                          </m:acc>
                                        </m:e>
                                        <m:sub>
                                          <m:r>
                                            <a:rPr lang="en-US" altLang="zh-TW" i="1">
                                              <a:latin typeface="Cambria Math"/>
                                              <a:ea typeface="Cambria Math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nary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=</m:t>
                              </m:r>
                            </m:e>
                          </m:func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𝑊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𝑖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→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𝑓</m:t>
                          </m:r>
                        </m:sub>
                      </m:sSub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4953000"/>
                <a:ext cx="8704114" cy="902555"/>
              </a:xfrm>
              <a:prstGeom prst="rect">
                <a:avLst/>
              </a:prstGeom>
              <a:blipFill rotWithShape="1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文字方塊 4"/>
          <p:cNvSpPr txBox="1"/>
          <p:nvPr/>
        </p:nvSpPr>
        <p:spPr>
          <a:xfrm>
            <a:off x="1023938" y="315457"/>
            <a:ext cx="464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以上的式子只對無限小的運動過程適用</a:t>
            </a:r>
          </a:p>
        </p:txBody>
      </p:sp>
      <p:sp>
        <p:nvSpPr>
          <p:cNvPr id="6" name="矩形 5"/>
          <p:cNvSpPr/>
          <p:nvPr/>
        </p:nvSpPr>
        <p:spPr>
          <a:xfrm>
            <a:off x="1066800" y="4419600"/>
            <a:ext cx="7239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動能的總變化等於無限多段無限小的過程的動能變化的總和：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字方塊 27">
                <a:extLst>
                  <a:ext uri="{FF2B5EF4-FFF2-40B4-BE49-F238E27FC236}">
                    <a16:creationId xmlns:a16="http://schemas.microsoft.com/office/drawing/2014/main" id="{50D98DD3-0D1D-AE4F-A144-5177BE4F4621}"/>
                  </a:ext>
                </a:extLst>
              </p:cNvPr>
              <p:cNvSpPr txBox="1"/>
              <p:nvPr/>
            </p:nvSpPr>
            <p:spPr bwMode="auto">
              <a:xfrm>
                <a:off x="1142266" y="3656619"/>
                <a:ext cx="2472472" cy="526298"/>
              </a:xfrm>
              <a:prstGeom prst="rect">
                <a:avLst/>
              </a:prstGeom>
              <a:solidFill>
                <a:srgbClr val="FAFAA4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∆</m:t>
                      </m:r>
                      <m:d>
                        <m:dPr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kumimoji="1"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𝐹</m:t>
                          </m:r>
                        </m:e>
                      </m:acc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∙∆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𝑠</m:t>
                          </m:r>
                        </m:e>
                      </m:acc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≡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𝑊</m:t>
                      </m:r>
                    </m:oMath>
                  </m:oMathPara>
                </a14:m>
                <a:endParaRPr lang="en-US" altLang="zh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文字方塊 27">
                <a:extLst>
                  <a:ext uri="{FF2B5EF4-FFF2-40B4-BE49-F238E27FC236}">
                    <a16:creationId xmlns:a16="http://schemas.microsoft.com/office/drawing/2014/main" id="{50D98DD3-0D1D-AE4F-A144-5177BE4F46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42266" y="3656619"/>
                <a:ext cx="2472472" cy="526298"/>
              </a:xfrm>
              <a:prstGeom prst="rect">
                <a:avLst/>
              </a:prstGeom>
              <a:blipFill>
                <a:blip r:embed="rId19"/>
                <a:stretch>
                  <a:fillRect l="-1531" t="-7317" r="-1020" b="-1219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Freeform 8">
            <a:extLst>
              <a:ext uri="{FF2B5EF4-FFF2-40B4-BE49-F238E27FC236}">
                <a16:creationId xmlns:a16="http://schemas.microsoft.com/office/drawing/2014/main" id="{C76D0EF1-F6CE-6A44-A28F-FAE47B10B1AB}"/>
              </a:ext>
            </a:extLst>
          </p:cNvPr>
          <p:cNvSpPr/>
          <p:nvPr/>
        </p:nvSpPr>
        <p:spPr>
          <a:xfrm>
            <a:off x="2895601" y="1956438"/>
            <a:ext cx="2273300" cy="393700"/>
          </a:xfrm>
          <a:custGeom>
            <a:avLst/>
            <a:gdLst>
              <a:gd name="connsiteX0" fmla="*/ 0 w 2273300"/>
              <a:gd name="connsiteY0" fmla="*/ 254000 h 393700"/>
              <a:gd name="connsiteX1" fmla="*/ 88900 w 2273300"/>
              <a:gd name="connsiteY1" fmla="*/ 317500 h 393700"/>
              <a:gd name="connsiteX2" fmla="*/ 165100 w 2273300"/>
              <a:gd name="connsiteY2" fmla="*/ 342900 h 393700"/>
              <a:gd name="connsiteX3" fmla="*/ 241300 w 2273300"/>
              <a:gd name="connsiteY3" fmla="*/ 368300 h 393700"/>
              <a:gd name="connsiteX4" fmla="*/ 279400 w 2273300"/>
              <a:gd name="connsiteY4" fmla="*/ 381000 h 393700"/>
              <a:gd name="connsiteX5" fmla="*/ 355600 w 2273300"/>
              <a:gd name="connsiteY5" fmla="*/ 393700 h 393700"/>
              <a:gd name="connsiteX6" fmla="*/ 977900 w 2273300"/>
              <a:gd name="connsiteY6" fmla="*/ 381000 h 393700"/>
              <a:gd name="connsiteX7" fmla="*/ 1143000 w 2273300"/>
              <a:gd name="connsiteY7" fmla="*/ 368300 h 393700"/>
              <a:gd name="connsiteX8" fmla="*/ 1333500 w 2273300"/>
              <a:gd name="connsiteY8" fmla="*/ 342900 h 393700"/>
              <a:gd name="connsiteX9" fmla="*/ 1409700 w 2273300"/>
              <a:gd name="connsiteY9" fmla="*/ 317500 h 393700"/>
              <a:gd name="connsiteX10" fmla="*/ 1447800 w 2273300"/>
              <a:gd name="connsiteY10" fmla="*/ 304800 h 393700"/>
              <a:gd name="connsiteX11" fmla="*/ 1485900 w 2273300"/>
              <a:gd name="connsiteY11" fmla="*/ 292100 h 393700"/>
              <a:gd name="connsiteX12" fmla="*/ 1562100 w 2273300"/>
              <a:gd name="connsiteY12" fmla="*/ 254000 h 393700"/>
              <a:gd name="connsiteX13" fmla="*/ 1676400 w 2273300"/>
              <a:gd name="connsiteY13" fmla="*/ 203200 h 393700"/>
              <a:gd name="connsiteX14" fmla="*/ 2057400 w 2273300"/>
              <a:gd name="connsiteY14" fmla="*/ 76200 h 393700"/>
              <a:gd name="connsiteX15" fmla="*/ 2171700 w 2273300"/>
              <a:gd name="connsiteY15" fmla="*/ 38100 h 393700"/>
              <a:gd name="connsiteX16" fmla="*/ 2209800 w 2273300"/>
              <a:gd name="connsiteY16" fmla="*/ 25400 h 393700"/>
              <a:gd name="connsiteX17" fmla="*/ 2247900 w 2273300"/>
              <a:gd name="connsiteY17" fmla="*/ 12700 h 393700"/>
              <a:gd name="connsiteX18" fmla="*/ 2273300 w 2273300"/>
              <a:gd name="connsiteY18" fmla="*/ 0 h 393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273300" h="393700">
                <a:moveTo>
                  <a:pt x="0" y="254000"/>
                </a:moveTo>
                <a:cubicBezTo>
                  <a:pt x="29633" y="275167"/>
                  <a:pt x="56836" y="300235"/>
                  <a:pt x="88900" y="317500"/>
                </a:cubicBezTo>
                <a:cubicBezTo>
                  <a:pt x="112474" y="330194"/>
                  <a:pt x="139700" y="334433"/>
                  <a:pt x="165100" y="342900"/>
                </a:cubicBezTo>
                <a:lnTo>
                  <a:pt x="241300" y="368300"/>
                </a:lnTo>
                <a:cubicBezTo>
                  <a:pt x="254000" y="372533"/>
                  <a:pt x="266195" y="378799"/>
                  <a:pt x="279400" y="381000"/>
                </a:cubicBezTo>
                <a:lnTo>
                  <a:pt x="355600" y="393700"/>
                </a:lnTo>
                <a:lnTo>
                  <a:pt x="977900" y="381000"/>
                </a:lnTo>
                <a:cubicBezTo>
                  <a:pt x="1033067" y="379220"/>
                  <a:pt x="1088031" y="373297"/>
                  <a:pt x="1143000" y="368300"/>
                </a:cubicBezTo>
                <a:cubicBezTo>
                  <a:pt x="1176222" y="365280"/>
                  <a:pt x="1291141" y="353490"/>
                  <a:pt x="1333500" y="342900"/>
                </a:cubicBezTo>
                <a:cubicBezTo>
                  <a:pt x="1359475" y="336406"/>
                  <a:pt x="1384300" y="325967"/>
                  <a:pt x="1409700" y="317500"/>
                </a:cubicBezTo>
                <a:lnTo>
                  <a:pt x="1447800" y="304800"/>
                </a:lnTo>
                <a:cubicBezTo>
                  <a:pt x="1460500" y="300567"/>
                  <a:pt x="1474761" y="299526"/>
                  <a:pt x="1485900" y="292100"/>
                </a:cubicBezTo>
                <a:cubicBezTo>
                  <a:pt x="1595089" y="219307"/>
                  <a:pt x="1456940" y="306580"/>
                  <a:pt x="1562100" y="254000"/>
                </a:cubicBezTo>
                <a:cubicBezTo>
                  <a:pt x="1682855" y="193623"/>
                  <a:pt x="1479811" y="268730"/>
                  <a:pt x="1676400" y="203200"/>
                </a:cubicBezTo>
                <a:lnTo>
                  <a:pt x="2057400" y="76200"/>
                </a:lnTo>
                <a:lnTo>
                  <a:pt x="2171700" y="38100"/>
                </a:lnTo>
                <a:lnTo>
                  <a:pt x="2209800" y="25400"/>
                </a:lnTo>
                <a:cubicBezTo>
                  <a:pt x="2222500" y="21167"/>
                  <a:pt x="2235926" y="18687"/>
                  <a:pt x="2247900" y="12700"/>
                </a:cubicBezTo>
                <a:lnTo>
                  <a:pt x="2273300" y="0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5" descr="F07_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78" t="61224" r="20265" b="14285"/>
          <a:stretch>
            <a:fillRect/>
          </a:stretch>
        </p:blipFill>
        <p:spPr bwMode="auto">
          <a:xfrm>
            <a:off x="2667000" y="2590800"/>
            <a:ext cx="3048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AutoShape 6"/>
          <p:cNvSpPr>
            <a:spLocks noChangeArrowheads="1"/>
          </p:cNvSpPr>
          <p:nvPr/>
        </p:nvSpPr>
        <p:spPr bwMode="auto">
          <a:xfrm>
            <a:off x="2895600" y="1600200"/>
            <a:ext cx="228600" cy="838200"/>
          </a:xfrm>
          <a:prstGeom prst="downArrow">
            <a:avLst>
              <a:gd name="adj1" fmla="val 50000"/>
              <a:gd name="adj2" fmla="val 91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23556" name="Text Box 7"/>
          <p:cNvSpPr txBox="1">
            <a:spLocks noChangeArrowheads="1"/>
          </p:cNvSpPr>
          <p:nvPr/>
        </p:nvSpPr>
        <p:spPr bwMode="auto">
          <a:xfrm>
            <a:off x="2895600" y="1143000"/>
            <a:ext cx="609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</a:p>
        </p:txBody>
      </p:sp>
      <p:sp>
        <p:nvSpPr>
          <p:cNvPr id="23558" name="Text Box 13"/>
          <p:cNvSpPr txBox="1">
            <a:spLocks noChangeArrowheads="1"/>
          </p:cNvSpPr>
          <p:nvPr/>
        </p:nvSpPr>
        <p:spPr bwMode="auto">
          <a:xfrm>
            <a:off x="2590800" y="5029200"/>
            <a:ext cx="4495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0000"/>
                </a:solidFill>
              </a:rPr>
              <a:t>功等於動能變化，稱為功與動能原理。</a:t>
            </a:r>
          </a:p>
        </p:txBody>
      </p:sp>
      <p:sp>
        <p:nvSpPr>
          <p:cNvPr id="2" name="矩形 1"/>
          <p:cNvSpPr/>
          <p:nvPr/>
        </p:nvSpPr>
        <p:spPr>
          <a:xfrm>
            <a:off x="4572000" y="2590800"/>
            <a:ext cx="2286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>
              <a:xfrm>
                <a:off x="1272540" y="3886200"/>
                <a:ext cx="6762364" cy="902555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𝑚</m:t>
                              </m:r>
                              <m:sSup>
                                <m:sSup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𝑓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lim</m:t>
                              </m:r>
                            </m:e>
                            <m:lim>
                              <m:eqArr>
                                <m:eqArr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𝑁</m:t>
                                  </m:r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→∞</m:t>
                                  </m:r>
                                </m:e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∆</m:t>
                                  </m:r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𝑠</m:t>
                                  </m:r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→0</m:t>
                                  </m:r>
                                </m:e>
                              </m:eqAr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altLang="zh-TW" i="1">
                                  <a:latin typeface="Cambria Math"/>
                                </a:rPr>
                                <m:t>𝑗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𝑁</m:t>
                              </m:r>
                            </m:sup>
                            <m:e>
                              <m:r>
                                <a:rPr lang="en-US" altLang="zh-TW" i="1" smtClean="0">
                                  <a:latin typeface="Cambria Math"/>
                                  <a:ea typeface="Cambria Math"/>
                                </a:rPr>
                                <m:t>∆</m:t>
                              </m:r>
                              <m:sSub>
                                <m:sSub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𝑊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nary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≡</m:t>
                          </m:r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func>
                                <m:func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limLow>
                                    <m:limLow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limLow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altLang="zh-TW">
                                          <a:latin typeface="Cambria Math"/>
                                        </a:rPr>
                                        <m:t>lim</m:t>
                                      </m:r>
                                    </m:e>
                                    <m:lim>
                                      <m:eqArr>
                                        <m:eqArr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eqArrPr>
                                        <m:e>
                                          <m:r>
                                            <a:rPr lang="en-US" altLang="zh-TW" i="1">
                                              <a:latin typeface="Cambria Math"/>
                                            </a:rPr>
                                            <m:t>𝑁</m:t>
                                          </m:r>
                                          <m:r>
                                            <a:rPr lang="en-US" altLang="zh-TW" i="1">
                                              <a:latin typeface="Cambria Math"/>
                                              <a:ea typeface="Cambria Math"/>
                                            </a:rPr>
                                            <m:t>→∞</m:t>
                                          </m:r>
                                        </m:e>
                                        <m:e>
                                          <m:r>
                                            <a:rPr lang="en-US" altLang="zh-TW" i="1">
                                              <a:latin typeface="Cambria Math"/>
                                              <a:ea typeface="Cambria Math"/>
                                            </a:rPr>
                                            <m:t>∆</m:t>
                                          </m:r>
                                          <m:r>
                                            <a:rPr lang="en-US" altLang="zh-TW" i="1">
                                              <a:latin typeface="Cambria Math"/>
                                              <a:ea typeface="Cambria Math"/>
                                            </a:rPr>
                                            <m:t>𝑠</m:t>
                                          </m:r>
                                          <m:r>
                                            <a:rPr lang="en-US" altLang="zh-TW" i="1">
                                              <a:latin typeface="Cambria Math"/>
                                              <a:ea typeface="Cambria Math"/>
                                            </a:rPr>
                                            <m:t>→0</m:t>
                                          </m:r>
                                        </m:e>
                                      </m:eqArr>
                                    </m:lim>
                                  </m:limLow>
                                </m:fName>
                                <m:e>
                                  <m:nary>
                                    <m:naryPr>
                                      <m:chr m:val="∑"/>
                                      <m:ctrlPr>
                                        <a:rPr lang="en-US" altLang="zh-TW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23"/>
                                        </m:rPr>
                                        <a:rPr lang="en-US" altLang="zh-TW" i="1">
                                          <a:latin typeface="Cambria Math"/>
                                        </a:rPr>
                                        <m:t>𝑗</m:t>
                                      </m:r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=0</m:t>
                                      </m:r>
                                    </m:sub>
                                    <m:sup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𝑁</m:t>
                                      </m:r>
                                    </m:sup>
                                    <m:e>
                                      <m:d>
                                        <m:dPr>
                                          <m:ctrlPr>
                                            <a:rPr lang="en-US" altLang="zh-TW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altLang="zh-TW" i="1">
                                                  <a:latin typeface="Cambria Math" panose="02040503050406030204" pitchFamily="18" charset="0"/>
                                                  <a:ea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acc>
                                                <m:accPr>
                                                  <m:chr m:val="⃗"/>
                                                  <m:ctrlPr>
                                                    <a:rPr lang="en-US" altLang="zh-TW" i="1">
                                                      <a:latin typeface="Cambria Math" panose="02040503050406030204" pitchFamily="18" charset="0"/>
                                                      <a:ea typeface="Cambria Math"/>
                                                    </a:rPr>
                                                  </m:ctrlPr>
                                                </m:accPr>
                                                <m:e>
                                                  <m:r>
                                                    <a:rPr lang="en-US" altLang="zh-TW" i="1">
                                                      <a:latin typeface="Cambria Math"/>
                                                      <a:ea typeface="Cambria Math"/>
                                                    </a:rPr>
                                                    <m:t>𝐹</m:t>
                                                  </m:r>
                                                </m:e>
                                              </m:acc>
                                            </m:e>
                                            <m:sub>
                                              <m:r>
                                                <a:rPr lang="en-US" altLang="zh-TW" i="1">
                                                  <a:latin typeface="Cambria Math"/>
                                                  <a:ea typeface="Cambria Math"/>
                                                </a:rPr>
                                                <m:t>𝑗</m:t>
                                              </m:r>
                                            </m:sub>
                                          </m:sSub>
                                          <m:r>
                                            <a:rPr lang="en-US" altLang="zh-TW" i="1">
                                              <a:latin typeface="Cambria Math"/>
                                              <a:ea typeface="Cambria Math"/>
                                            </a:rPr>
                                            <m:t>∙∆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altLang="zh-TW" i="1">
                                                  <a:latin typeface="Cambria Math" panose="02040503050406030204" pitchFamily="18" charset="0"/>
                                                  <a:ea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acc>
                                                <m:accPr>
                                                  <m:chr m:val="⃗"/>
                                                  <m:ctrlPr>
                                                    <a:rPr lang="en-US" altLang="zh-TW" i="1">
                                                      <a:latin typeface="Cambria Math" panose="02040503050406030204" pitchFamily="18" charset="0"/>
                                                      <a:ea typeface="Cambria Math"/>
                                                    </a:rPr>
                                                  </m:ctrlPr>
                                                </m:accPr>
                                                <m:e>
                                                  <m:r>
                                                    <a:rPr lang="en-US" altLang="zh-TW" i="1">
                                                      <a:latin typeface="Cambria Math"/>
                                                      <a:ea typeface="Cambria Math"/>
                                                    </a:rPr>
                                                    <m:t>𝑠</m:t>
                                                  </m:r>
                                                </m:e>
                                              </m:acc>
                                            </m:e>
                                            <m:sub>
                                              <m:r>
                                                <a:rPr lang="en-US" altLang="zh-TW" i="1">
                                                  <a:latin typeface="Cambria Math"/>
                                                  <a:ea typeface="Cambria Math"/>
                                                </a:rPr>
                                                <m:t>𝑗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nary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=</m:t>
                                  </m:r>
                                </m:e>
                              </m:func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→</m:t>
                              </m:r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𝑓</m:t>
                              </m:r>
                            </m:sub>
                          </m:sSub>
                        </m:e>
                      </m:func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2540" y="3886200"/>
                <a:ext cx="6762364" cy="90255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3800623" y="5562600"/>
                <a:ext cx="1085554" cy="369332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∆</m:t>
                      </m:r>
                      <m:r>
                        <a:rPr lang="en-US" altLang="zh-TW" i="1">
                          <a:latin typeface="Cambria Math"/>
                          <a:cs typeface="Times New Roman" panose="02020603050405020304" pitchFamily="18" charset="0"/>
                        </a:rPr>
                        <m:t>𝐾</m:t>
                      </m:r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𝑊</m:t>
                      </m:r>
                    </m:oMath>
                  </m:oMathPara>
                </a14:m>
                <a:endParaRPr lang="en-US" altLang="zh-TW" b="0" dirty="0">
                  <a:ea typeface="Cambria Math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0623" y="5562600"/>
                <a:ext cx="1085554" cy="36933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93A353E2-D8ED-AC44-8821-7C4A02ABDCAB}"/>
              </a:ext>
            </a:extLst>
          </p:cNvPr>
          <p:cNvSpPr/>
          <p:nvPr/>
        </p:nvSpPr>
        <p:spPr>
          <a:xfrm>
            <a:off x="5105400" y="584691"/>
            <a:ext cx="3763590" cy="20213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TW" sz="1400" i="1">
              <a:solidFill>
                <a:schemeClr val="tx1"/>
              </a:solidFill>
              <a:latin typeface="Cambria Math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F24B266-AB99-C94D-8C42-418072EE61E4}"/>
              </a:ext>
            </a:extLst>
          </p:cNvPr>
          <p:cNvSpPr/>
          <p:nvPr/>
        </p:nvSpPr>
        <p:spPr>
          <a:xfrm>
            <a:off x="5092890" y="3133596"/>
            <a:ext cx="3994935" cy="1994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TW" sz="1400" i="1">
              <a:solidFill>
                <a:schemeClr val="tx1"/>
              </a:solidFill>
              <a:latin typeface="Cambria Math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578" name="文字方塊 2"/>
              <p:cNvSpPr txBox="1">
                <a:spLocks noChangeArrowheads="1"/>
              </p:cNvSpPr>
              <p:nvPr/>
            </p:nvSpPr>
            <p:spPr bwMode="auto">
              <a:xfrm>
                <a:off x="718335" y="249476"/>
                <a:ext cx="6858000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其它的力是不是也如彈力有一位能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cs typeface="Times New Roman" panose="02020603050405020304" pitchFamily="18" charset="0"/>
                      </a:rPr>
                      <m:t>𝑈</m:t>
                    </m:r>
                    <m:r>
                      <a:rPr lang="en-US" altLang="zh-TW" i="1">
                        <a:latin typeface="Cambria Math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，使得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cs typeface="Times New Roman" panose="02020603050405020304" pitchFamily="18" charset="0"/>
                      </a:rPr>
                      <m:t>𝑈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與</a:t>
                </a:r>
                <a:r>
                  <a:rPr lang="en-US" altLang="zh-TW" i="1" dirty="0">
                    <a:latin typeface="Times New Roman" pitchFamily="18" charset="0"/>
                    <a:cs typeface="Times New Roman" pitchFamily="18" charset="0"/>
                  </a:rPr>
                  <a:t>K</a:t>
                </a:r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的和是守恒量</a:t>
                </a:r>
                <a:r>
                  <a:rPr lang="zh-TW" altLang="en-US" i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  <a:endParaRPr lang="zh-TW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578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8335" y="249476"/>
                <a:ext cx="6858000" cy="369888"/>
              </a:xfrm>
              <a:prstGeom prst="rect">
                <a:avLst/>
              </a:prstGeom>
              <a:blipFill>
                <a:blip r:embed="rId2"/>
                <a:stretch>
                  <a:fillRect l="-739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581" name="Picture 2" descr="F15_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2" t="45425" b="12933"/>
          <a:stretch>
            <a:fillRect/>
          </a:stretch>
        </p:blipFill>
        <p:spPr bwMode="auto">
          <a:xfrm>
            <a:off x="743619" y="706676"/>
            <a:ext cx="2233613" cy="1773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文字方塊 6"/>
          <p:cNvSpPr txBox="1">
            <a:spLocks noChangeArrowheads="1"/>
          </p:cNvSpPr>
          <p:nvPr/>
        </p:nvSpPr>
        <p:spPr bwMode="auto">
          <a:xfrm>
            <a:off x="718335" y="6176612"/>
            <a:ext cx="8382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先決條件是</a:t>
            </a:r>
            <a:r>
              <a:rPr lang="zh-TW" altLang="en-US" dirty="0">
                <a:solidFill>
                  <a:srgbClr val="FF0000"/>
                </a:solidFill>
              </a:rPr>
              <a:t>在任何運動過程中，此力所作的功必須可以寫成一個物理量的前後差。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718335" y="2625386"/>
                <a:ext cx="621134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如果有這樣的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cs typeface="Times New Roman" panose="02020603050405020304" pitchFamily="18" charset="0"/>
                      </a:rPr>
                      <m:t>𝑈</m:t>
                    </m:r>
                  </m:oMath>
                </a14:m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存在，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  <a:cs typeface="Times New Roman" panose="02020603050405020304" pitchFamily="18" charset="0"/>
                      </a:rPr>
                      <m:t>𝐾</m:t>
                    </m:r>
                  </m:oMath>
                </a14:m>
                <a:r>
                  <a:rPr lang="zh-TW" altLang="en-US" dirty="0"/>
                  <a:t>的變化與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  <a:cs typeface="Times New Roman" panose="02020603050405020304" pitchFamily="18" charset="0"/>
                      </a:rPr>
                      <m:t>𝑈</m:t>
                    </m:r>
                  </m:oMath>
                </a14:m>
                <a:r>
                  <a:rPr lang="zh-TW" altLang="en-US" dirty="0"/>
                  <a:t>的變化必須互相抵消：</a:t>
                </a:r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335" y="2625386"/>
                <a:ext cx="6211340" cy="369332"/>
              </a:xfrm>
              <a:prstGeom prst="rect">
                <a:avLst/>
              </a:prstGeom>
              <a:blipFill>
                <a:blip r:embed="rId4"/>
                <a:stretch>
                  <a:fillRect l="-816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>
              <a:xfrm>
                <a:off x="722861" y="4267200"/>
                <a:ext cx="54864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如果任一段運動過程的功都等於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cs typeface="Times New Roman" panose="02020603050405020304" pitchFamily="18" charset="0"/>
                      </a:rPr>
                      <m:t>𝑈</m:t>
                    </m:r>
                  </m:oMath>
                </a14:m>
                <a:r>
                  <a:rPr lang="zh-TW" altLang="en-US" dirty="0"/>
                  <a:t>的變化：</a:t>
                </a:r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861" y="4267200"/>
                <a:ext cx="5486400" cy="369332"/>
              </a:xfrm>
              <a:prstGeom prst="rect">
                <a:avLst/>
              </a:prstGeom>
              <a:blipFill>
                <a:blip r:embed="rId5"/>
                <a:stretch>
                  <a:fillRect l="-1155" t="-6667" b="-20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文字方塊 2"/>
          <p:cNvSpPr txBox="1">
            <a:spLocks noChangeArrowheads="1"/>
          </p:cNvSpPr>
          <p:nvPr/>
        </p:nvSpPr>
        <p:spPr bwMode="auto">
          <a:xfrm>
            <a:off x="718335" y="5745764"/>
            <a:ext cx="6858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大膽猜想：其它的力要如彈力有位能</a:t>
            </a:r>
            <a:r>
              <a:rPr lang="en-US" altLang="zh-TW" i="1" dirty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存在，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743619" y="3591054"/>
                <a:ext cx="266188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en-US" dirty="0">
                    <a:cs typeface="Times New Roman" panose="02020603050405020304" pitchFamily="18" charset="0"/>
                  </a:rPr>
                  <a:t>而已知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cs typeface="Times New Roman" panose="02020603050405020304" pitchFamily="18" charset="0"/>
                      </a:rPr>
                      <m:t>𝐾</m:t>
                    </m:r>
                  </m:oMath>
                </a14:m>
                <a:r>
                  <a:rPr lang="zh-TW" altLang="en-US" dirty="0"/>
                  <a:t>的變化等於功：</a:t>
                </a: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619" y="3591054"/>
                <a:ext cx="2661883" cy="369332"/>
              </a:xfrm>
              <a:prstGeom prst="rect">
                <a:avLst/>
              </a:prstGeom>
              <a:blipFill>
                <a:blip r:embed="rId6"/>
                <a:stretch>
                  <a:fillRect l="-1896" t="-6667" r="-948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781540" y="3029409"/>
                <a:ext cx="1582741" cy="369332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∆</m:t>
                      </m:r>
                      <m:r>
                        <a:rPr lang="en-US" altLang="zh-TW" i="1">
                          <a:latin typeface="Cambria Math"/>
                          <a:cs typeface="Times New Roman" panose="02020603050405020304" pitchFamily="18" charset="0"/>
                        </a:rPr>
                        <m:t>𝐾</m:t>
                      </m:r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=−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𝑈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   ?</m:t>
                      </m:r>
                    </m:oMath>
                  </m:oMathPara>
                </a14:m>
                <a:endParaRPr lang="en-US" altLang="zh-TW" b="0" dirty="0">
                  <a:ea typeface="Cambria Math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540" y="3029409"/>
                <a:ext cx="1582741" cy="369332"/>
              </a:xfrm>
              <a:prstGeom prst="rect">
                <a:avLst/>
              </a:prstGeom>
              <a:blipFill>
                <a:blip r:embed="rId7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14"/>
              <p:cNvSpPr/>
              <p:nvPr/>
            </p:nvSpPr>
            <p:spPr>
              <a:xfrm>
                <a:off x="3405502" y="3591054"/>
                <a:ext cx="1085554" cy="369332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∆</m:t>
                      </m:r>
                      <m:r>
                        <a:rPr lang="en-US" altLang="zh-TW" i="1">
                          <a:latin typeface="Cambria Math"/>
                          <a:cs typeface="Times New Roman" panose="02020603050405020304" pitchFamily="18" charset="0"/>
                        </a:rPr>
                        <m:t>𝐾</m:t>
                      </m:r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𝑊</m:t>
                      </m:r>
                    </m:oMath>
                  </m:oMathPara>
                </a14:m>
                <a:endParaRPr lang="en-US" altLang="zh-TW" b="0" dirty="0">
                  <a:ea typeface="Cambria Math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矩形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5502" y="3591054"/>
                <a:ext cx="1085554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15"/>
              <p:cNvSpPr/>
              <p:nvPr/>
            </p:nvSpPr>
            <p:spPr>
              <a:xfrm>
                <a:off x="781540" y="4716889"/>
                <a:ext cx="2773260" cy="411331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  <a:cs typeface="Times New Roman" panose="02020603050405020304" pitchFamily="18" charset="0"/>
                      </a:rPr>
                      <m:t>𝑊</m:t>
                    </m:r>
                    <m:r>
                      <a:rPr lang="en-US" altLang="zh-TW" b="0" i="1" smtClean="0">
                        <a:latin typeface="Cambria Math"/>
                        <a:cs typeface="Times New Roman" panose="02020603050405020304" pitchFamily="18" charset="0"/>
                      </a:rPr>
                      <m:t>=−∆</m:t>
                    </m:r>
                    <m:r>
                      <a:rPr lang="en-US" altLang="zh-TW" b="0" i="1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𝑈</m:t>
                    </m:r>
                    <m:r>
                      <a:rPr lang="en-US" altLang="zh-TW" b="0" i="1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=−</m:t>
                    </m:r>
                    <m:d>
                      <m:dPr>
                        <m:ctrlPr>
                          <a:rPr lang="en-US" altLang="zh-TW" b="0" i="1" smtClean="0">
                            <a:latin typeface="Cambria Math" panose="02040503050406030204" pitchFamily="18" charset="0"/>
                            <a:ea typeface="Cambria Math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/>
                                <a:ea typeface="Cambria Math"/>
                                <a:cs typeface="Times New Roman" panose="02020603050405020304" pitchFamily="18" charset="0"/>
                              </a:rPr>
                              <m:t>𝑈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/>
                                <a:ea typeface="Cambria Math"/>
                                <a:cs typeface="Times New Roman" panose="02020603050405020304" pitchFamily="18" charset="0"/>
                              </a:rPr>
                              <m:t>𝑓</m:t>
                            </m:r>
                          </m:sub>
                        </m:sSub>
                        <m:r>
                          <a:rPr lang="en-US" altLang="zh-TW" b="0" i="1" smtClean="0"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  <a:ea typeface="Cambria Math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b="0" i="1" smtClean="0">
                                <a:latin typeface="Cambria Math"/>
                                <a:ea typeface="Cambria Math"/>
                                <a:cs typeface="Times New Roman" panose="02020603050405020304" pitchFamily="18" charset="0"/>
                              </a:rPr>
                              <m:t>𝑈</m:t>
                            </m:r>
                          </m:e>
                          <m:sub>
                            <m:r>
                              <a:rPr lang="en-US" altLang="zh-TW" b="0" i="1" smtClean="0">
                                <a:latin typeface="Cambria Math"/>
                                <a:ea typeface="Cambria Math"/>
                                <a:cs typeface="Times New Roman" panose="020206030504050203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altLang="zh-TW" b="0" dirty="0">
                    <a:ea typeface="Cambria Math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?</m:t>
                    </m:r>
                  </m:oMath>
                </a14:m>
                <a:endParaRPr lang="en-US" altLang="zh-TW" b="0" dirty="0">
                  <a:ea typeface="Cambria Math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矩形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540" y="4716889"/>
                <a:ext cx="2773260" cy="411331"/>
              </a:xfrm>
              <a:prstGeom prst="rect">
                <a:avLst/>
              </a:prstGeom>
              <a:blipFill>
                <a:blip r:embed="rId9"/>
                <a:stretch>
                  <a:fillRect b="-12121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5" descr="F07_02">
            <a:extLst>
              <a:ext uri="{FF2B5EF4-FFF2-40B4-BE49-F238E27FC236}">
                <a16:creationId xmlns:a16="http://schemas.microsoft.com/office/drawing/2014/main" id="{66DB5256-93B9-AC45-8EA8-C3CCDBCBD3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78" t="61224" r="20265" b="14285"/>
          <a:stretch>
            <a:fillRect/>
          </a:stretch>
        </p:blipFill>
        <p:spPr bwMode="auto">
          <a:xfrm>
            <a:off x="5562542" y="1641654"/>
            <a:ext cx="3048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AutoShape 6">
            <a:extLst>
              <a:ext uri="{FF2B5EF4-FFF2-40B4-BE49-F238E27FC236}">
                <a16:creationId xmlns:a16="http://schemas.microsoft.com/office/drawing/2014/main" id="{F527C798-6AF0-0245-9B7F-087E0ABF22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6012" y="734794"/>
            <a:ext cx="228600" cy="838200"/>
          </a:xfrm>
          <a:prstGeom prst="downArrow">
            <a:avLst>
              <a:gd name="adj1" fmla="val 50000"/>
              <a:gd name="adj2" fmla="val 91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4" name="Text Box 7">
            <a:extLst>
              <a:ext uri="{FF2B5EF4-FFF2-40B4-BE49-F238E27FC236}">
                <a16:creationId xmlns:a16="http://schemas.microsoft.com/office/drawing/2014/main" id="{8AC1C49A-148D-CD46-9989-3084264CAA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4612" y="937914"/>
            <a:ext cx="609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</a:p>
        </p:txBody>
      </p:sp>
      <p:sp>
        <p:nvSpPr>
          <p:cNvPr id="17" name="矩形 1">
            <a:extLst>
              <a:ext uri="{FF2B5EF4-FFF2-40B4-BE49-F238E27FC236}">
                <a16:creationId xmlns:a16="http://schemas.microsoft.com/office/drawing/2014/main" id="{17C90918-9670-F147-A934-FE63A4C9BF63}"/>
              </a:ext>
            </a:extLst>
          </p:cNvPr>
          <p:cNvSpPr/>
          <p:nvPr/>
        </p:nvSpPr>
        <p:spPr>
          <a:xfrm>
            <a:off x="7429442" y="1662756"/>
            <a:ext cx="2286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8" name="Line 16">
            <a:extLst>
              <a:ext uri="{FF2B5EF4-FFF2-40B4-BE49-F238E27FC236}">
                <a16:creationId xmlns:a16="http://schemas.microsoft.com/office/drawing/2014/main" id="{C275CFA5-4C42-064D-AA6E-C33184E4FEA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432560" y="4122197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" name="Line 17">
            <a:extLst>
              <a:ext uri="{FF2B5EF4-FFF2-40B4-BE49-F238E27FC236}">
                <a16:creationId xmlns:a16="http://schemas.microsoft.com/office/drawing/2014/main" id="{5691A149-C786-3C4C-BB8D-CAFD5B45522E}"/>
              </a:ext>
            </a:extLst>
          </p:cNvPr>
          <p:cNvSpPr>
            <a:spLocks noChangeShapeType="1"/>
          </p:cNvSpPr>
          <p:nvPr/>
        </p:nvSpPr>
        <p:spPr bwMode="auto">
          <a:xfrm>
            <a:off x="5432560" y="4807997"/>
            <a:ext cx="304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0" name="Line 18">
            <a:extLst>
              <a:ext uri="{FF2B5EF4-FFF2-40B4-BE49-F238E27FC236}">
                <a16:creationId xmlns:a16="http://schemas.microsoft.com/office/drawing/2014/main" id="{717ADA09-7525-4244-9692-AAF36B1CED1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737360" y="4122197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1" name="Rectangle 19">
            <a:extLst>
              <a:ext uri="{FF2B5EF4-FFF2-40B4-BE49-F238E27FC236}">
                <a16:creationId xmlns:a16="http://schemas.microsoft.com/office/drawing/2014/main" id="{8485DBC1-6F52-A643-9584-A4E13D3D9E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2560" y="4198397"/>
            <a:ext cx="304800" cy="6096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22" name="Line 20">
            <a:extLst>
              <a:ext uri="{FF2B5EF4-FFF2-40B4-BE49-F238E27FC236}">
                <a16:creationId xmlns:a16="http://schemas.microsoft.com/office/drawing/2014/main" id="{B9807F99-2DF7-0D45-A071-C09C998A7BB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469634" y="4163842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3" name="Line 21">
            <a:extLst>
              <a:ext uri="{FF2B5EF4-FFF2-40B4-BE49-F238E27FC236}">
                <a16:creationId xmlns:a16="http://schemas.microsoft.com/office/drawing/2014/main" id="{55E06C2E-4464-5D4A-B4C2-93139C464BAC}"/>
              </a:ext>
            </a:extLst>
          </p:cNvPr>
          <p:cNvSpPr>
            <a:spLocks noChangeShapeType="1"/>
          </p:cNvSpPr>
          <p:nvPr/>
        </p:nvSpPr>
        <p:spPr bwMode="auto">
          <a:xfrm>
            <a:off x="7469634" y="4849642"/>
            <a:ext cx="304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4" name="Line 22">
            <a:extLst>
              <a:ext uri="{FF2B5EF4-FFF2-40B4-BE49-F238E27FC236}">
                <a16:creationId xmlns:a16="http://schemas.microsoft.com/office/drawing/2014/main" id="{58E48B67-5A1B-4A41-8730-F04AF5102DD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774434" y="4163842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5" name="Rectangle 23">
            <a:extLst>
              <a:ext uri="{FF2B5EF4-FFF2-40B4-BE49-F238E27FC236}">
                <a16:creationId xmlns:a16="http://schemas.microsoft.com/office/drawing/2014/main" id="{BE47049C-C023-0744-9797-CC28AA696A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9634" y="4455625"/>
            <a:ext cx="308306" cy="394017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 Box 24">
                <a:extLst>
                  <a:ext uri="{FF2B5EF4-FFF2-40B4-BE49-F238E27FC236}">
                    <a16:creationId xmlns:a16="http://schemas.microsoft.com/office/drawing/2014/main" id="{2BFEE4E9-AEB3-2D44-84DC-5ED18D8793B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680476" y="4441284"/>
                <a:ext cx="434378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dirty="0" smtClean="0"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en-US" altLang="zh-TW" b="0" i="1" baseline="-25000" dirty="0"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en-US" altLang="zh-TW" i="1" dirty="0"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26" name="Text Box 24">
                <a:extLst>
                  <a:ext uri="{FF2B5EF4-FFF2-40B4-BE49-F238E27FC236}">
                    <a16:creationId xmlns:a16="http://schemas.microsoft.com/office/drawing/2014/main" id="{2BFEE4E9-AEB3-2D44-84DC-5ED18D8793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80476" y="4441284"/>
                <a:ext cx="434378" cy="36671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 Box 25">
                <a:extLst>
                  <a:ext uri="{FF2B5EF4-FFF2-40B4-BE49-F238E27FC236}">
                    <a16:creationId xmlns:a16="http://schemas.microsoft.com/office/drawing/2014/main" id="{7F010746-9442-424E-B92A-8073C544853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774434" y="4468642"/>
                <a:ext cx="407709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dirty="0" smtClean="0"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en-US" altLang="zh-TW" b="0" i="1" baseline="-25000" dirty="0" err="1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altLang="zh-TW" i="1" baseline="-25000" dirty="0"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27" name="Text Box 25">
                <a:extLst>
                  <a:ext uri="{FF2B5EF4-FFF2-40B4-BE49-F238E27FC236}">
                    <a16:creationId xmlns:a16="http://schemas.microsoft.com/office/drawing/2014/main" id="{7F010746-9442-424E-B92A-8073C54485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74434" y="4468642"/>
                <a:ext cx="407709" cy="366713"/>
              </a:xfrm>
              <a:prstGeom prst="rect">
                <a:avLst/>
              </a:prstGeom>
              <a:blipFill>
                <a:blip r:embed="rId12"/>
                <a:stretch>
                  <a:fillRect b="-1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Line 26">
            <a:extLst>
              <a:ext uri="{FF2B5EF4-FFF2-40B4-BE49-F238E27FC236}">
                <a16:creationId xmlns:a16="http://schemas.microsoft.com/office/drawing/2014/main" id="{029B464B-1DF9-6E4E-AB04-5FD1B5295F8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291898" y="4131653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9" name="Line 27">
            <a:extLst>
              <a:ext uri="{FF2B5EF4-FFF2-40B4-BE49-F238E27FC236}">
                <a16:creationId xmlns:a16="http://schemas.microsoft.com/office/drawing/2014/main" id="{6C89BF28-DC83-784A-8224-8E695653065D}"/>
              </a:ext>
            </a:extLst>
          </p:cNvPr>
          <p:cNvSpPr>
            <a:spLocks noChangeShapeType="1"/>
          </p:cNvSpPr>
          <p:nvPr/>
        </p:nvSpPr>
        <p:spPr bwMode="auto">
          <a:xfrm>
            <a:off x="8291898" y="4817453"/>
            <a:ext cx="304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0" name="Line 28">
            <a:extLst>
              <a:ext uri="{FF2B5EF4-FFF2-40B4-BE49-F238E27FC236}">
                <a16:creationId xmlns:a16="http://schemas.microsoft.com/office/drawing/2014/main" id="{C1964536-DE62-8340-AB6E-EF1D6ED17F9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596698" y="4131653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1" name="Rectangle 29">
            <a:extLst>
              <a:ext uri="{FF2B5EF4-FFF2-40B4-BE49-F238E27FC236}">
                <a16:creationId xmlns:a16="http://schemas.microsoft.com/office/drawing/2014/main" id="{22143290-04C6-4146-810E-5C0B30A25A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91898" y="4207853"/>
            <a:ext cx="304800" cy="6096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32" name="Line 31">
            <a:extLst>
              <a:ext uri="{FF2B5EF4-FFF2-40B4-BE49-F238E27FC236}">
                <a16:creationId xmlns:a16="http://schemas.microsoft.com/office/drawing/2014/main" id="{6530F2A0-3374-DD46-8174-0C4145348AB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253236" y="4131653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3" name="Line 32">
            <a:extLst>
              <a:ext uri="{FF2B5EF4-FFF2-40B4-BE49-F238E27FC236}">
                <a16:creationId xmlns:a16="http://schemas.microsoft.com/office/drawing/2014/main" id="{397CA3CF-1449-D147-94E5-797E2F771EC7}"/>
              </a:ext>
            </a:extLst>
          </p:cNvPr>
          <p:cNvSpPr>
            <a:spLocks noChangeShapeType="1"/>
          </p:cNvSpPr>
          <p:nvPr/>
        </p:nvSpPr>
        <p:spPr bwMode="auto">
          <a:xfrm>
            <a:off x="6253236" y="4817453"/>
            <a:ext cx="304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4" name="Line 33">
            <a:extLst>
              <a:ext uri="{FF2B5EF4-FFF2-40B4-BE49-F238E27FC236}">
                <a16:creationId xmlns:a16="http://schemas.microsoft.com/office/drawing/2014/main" id="{75729DA6-0ABD-014A-82A2-FCDC78D5FDC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558036" y="4131653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276F4CF-7530-D14D-9BDE-5E0812CA5F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53236" y="4423436"/>
            <a:ext cx="306388" cy="394017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 Box 35">
                <a:extLst>
                  <a:ext uri="{FF2B5EF4-FFF2-40B4-BE49-F238E27FC236}">
                    <a16:creationId xmlns:a16="http://schemas.microsoft.com/office/drawing/2014/main" id="{DFC40ED1-33A8-C347-9D4D-D647B2996D4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604402" y="4436453"/>
                <a:ext cx="339728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dirty="0" smtClean="0"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en-US" altLang="zh-TW" b="0" i="1" baseline="-25000" dirty="0"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en-US" altLang="zh-TW" i="1" baseline="-25000" dirty="0"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36" name="Text Box 35">
                <a:extLst>
                  <a:ext uri="{FF2B5EF4-FFF2-40B4-BE49-F238E27FC236}">
                    <a16:creationId xmlns:a16="http://schemas.microsoft.com/office/drawing/2014/main" id="{DFC40ED1-33A8-C347-9D4D-D647B2996D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04402" y="4436453"/>
                <a:ext cx="339728" cy="366713"/>
              </a:xfrm>
              <a:prstGeom prst="rect">
                <a:avLst/>
              </a:prstGeom>
              <a:blipFill>
                <a:blip r:embed="rId13"/>
                <a:stretch>
                  <a:fillRect r="-357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AutoShape 36">
            <a:extLst>
              <a:ext uri="{FF2B5EF4-FFF2-40B4-BE49-F238E27FC236}">
                <a16:creationId xmlns:a16="http://schemas.microsoft.com/office/drawing/2014/main" id="{F855913D-6248-F44C-B37E-C3D9374CDF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4960" y="3588797"/>
            <a:ext cx="1143000" cy="304800"/>
          </a:xfrm>
          <a:prstGeom prst="curvedDownArrow">
            <a:avLst>
              <a:gd name="adj1" fmla="val 75000"/>
              <a:gd name="adj2" fmla="val 150000"/>
              <a:gd name="adj3" fmla="val 33333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文字方塊 3">
                <a:extLst>
                  <a:ext uri="{FF2B5EF4-FFF2-40B4-BE49-F238E27FC236}">
                    <a16:creationId xmlns:a16="http://schemas.microsoft.com/office/drawing/2014/main" id="{AA807427-33E4-D14A-8294-D96D5D34D1E6}"/>
                  </a:ext>
                </a:extLst>
              </p:cNvPr>
              <p:cNvSpPr txBox="1"/>
              <p:nvPr/>
            </p:nvSpPr>
            <p:spPr>
              <a:xfrm>
                <a:off x="743619" y="5216346"/>
                <a:ext cx="768204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如此施力者與受力者之間內在的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cs typeface="Times New Roman" panose="02020603050405020304" pitchFamily="18" charset="0"/>
                      </a:rPr>
                      <m:t>𝑈</m:t>
                    </m:r>
                  </m:oMath>
                </a14:m>
                <a:r>
                  <a:rPr lang="zh-TW" altLang="en-US" dirty="0"/>
                  <a:t>的變化，就取代外來的功。</a:t>
                </a:r>
              </a:p>
            </p:txBody>
          </p:sp>
        </mc:Choice>
        <mc:Fallback xmlns="">
          <p:sp>
            <p:nvSpPr>
              <p:cNvPr id="38" name="文字方塊 3">
                <a:extLst>
                  <a:ext uri="{FF2B5EF4-FFF2-40B4-BE49-F238E27FC236}">
                    <a16:creationId xmlns:a16="http://schemas.microsoft.com/office/drawing/2014/main" id="{AA807427-33E4-D14A-8294-D96D5D34D1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619" y="5216346"/>
                <a:ext cx="7682046" cy="369332"/>
              </a:xfrm>
              <a:prstGeom prst="rect">
                <a:avLst/>
              </a:prstGeom>
              <a:blipFill>
                <a:blip r:embed="rId14"/>
                <a:stretch>
                  <a:fillRect l="-660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 Box 35">
                <a:extLst>
                  <a:ext uri="{FF2B5EF4-FFF2-40B4-BE49-F238E27FC236}">
                    <a16:creationId xmlns:a16="http://schemas.microsoft.com/office/drawing/2014/main" id="{764BD49B-0966-E241-A089-2BFD960555F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596697" y="4470313"/>
                <a:ext cx="429861" cy="3629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 xmlns:m="http://schemas.openxmlformats.org/officeDocument/2006/math">
                    <m:r>
                      <a:rPr lang="en-US" altLang="zh-TW" b="0" i="1" dirty="0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altLang="zh-TW" i="1" baseline="-25000" dirty="0">
                    <a:latin typeface="Times New Roman" pitchFamily="18" charset="0"/>
                  </a:rPr>
                  <a:t>f</a:t>
                </a:r>
              </a:p>
            </p:txBody>
          </p:sp>
        </mc:Choice>
        <mc:Fallback xmlns="">
          <p:sp>
            <p:nvSpPr>
              <p:cNvPr id="39" name="Text Box 35">
                <a:extLst>
                  <a:ext uri="{FF2B5EF4-FFF2-40B4-BE49-F238E27FC236}">
                    <a16:creationId xmlns:a16="http://schemas.microsoft.com/office/drawing/2014/main" id="{764BD49B-0966-E241-A089-2BFD960555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96697" y="4470313"/>
                <a:ext cx="429861" cy="362984"/>
              </a:xfrm>
              <a:prstGeom prst="rect">
                <a:avLst/>
              </a:prstGeom>
              <a:blipFill>
                <a:blip r:embed="rId15"/>
                <a:stretch>
                  <a:fillRect b="-1666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 Box 7">
                <a:extLst>
                  <a:ext uri="{FF2B5EF4-FFF2-40B4-BE49-F238E27FC236}">
                    <a16:creationId xmlns:a16="http://schemas.microsoft.com/office/drawing/2014/main" id="{F6641639-43A9-644F-BCFD-EE0F01F0DED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813502" y="3176840"/>
                <a:ext cx="6096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∆</m:t>
                      </m:r>
                      <m:r>
                        <a:rPr lang="en-US" altLang="zh-TW" b="0" i="1" dirty="0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𝑈</m:t>
                      </m:r>
                    </m:oMath>
                  </m:oMathPara>
                </a14:m>
                <a:endParaRPr lang="en-US" altLang="zh-TW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1" name="Text Box 7">
                <a:extLst>
                  <a:ext uri="{FF2B5EF4-FFF2-40B4-BE49-F238E27FC236}">
                    <a16:creationId xmlns:a16="http://schemas.microsoft.com/office/drawing/2014/main" id="{F6641639-43A9-644F-BCFD-EE0F01F0DE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13502" y="3176840"/>
                <a:ext cx="609600" cy="366713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3" grpId="0" animBg="1"/>
      <p:bldP spid="24582" grpId="0"/>
      <p:bldP spid="4" grpId="0"/>
      <p:bldP spid="10" grpId="0"/>
      <p:bldP spid="5" grpId="0"/>
      <p:bldP spid="15" grpId="0" animBg="1"/>
      <p:bldP spid="16" grpId="0" animBg="1"/>
      <p:bldP spid="13" grpId="0" animBg="1"/>
      <p:bldP spid="14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/>
      <p:bldP spid="27" grpId="0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/>
      <p:bldP spid="37" grpId="0" animBg="1"/>
      <p:bldP spid="38" grpId="0"/>
      <p:bldP spid="39" grpId="0"/>
      <p:bldP spid="4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m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337" y="762000"/>
            <a:ext cx="2551113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1219200" y="5334000"/>
            <a:ext cx="76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運動的起點與終點，兩地的高度差就是可以寫成海拔高度的前後差。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1219200" y="5791200"/>
            <a:ext cx="502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但兩地之間的里程就無法寫成一個量的前後差，</a:t>
            </a:r>
          </a:p>
        </p:txBody>
      </p:sp>
      <p:sp>
        <p:nvSpPr>
          <p:cNvPr id="5" name="矩形 4"/>
          <p:cNvSpPr/>
          <p:nvPr/>
        </p:nvSpPr>
        <p:spPr>
          <a:xfrm>
            <a:off x="1247974" y="6248400"/>
            <a:ext cx="78960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因為里程與所採取的路徑有關。即使起點終點一樣，不同路徑的里程不同。</a:t>
            </a:r>
          </a:p>
        </p:txBody>
      </p:sp>
    </p:spTree>
    <p:extLst>
      <p:ext uri="{BB962C8B-B14F-4D97-AF65-F5344CB8AC3E}">
        <p14:creationId xmlns:p14="http://schemas.microsoft.com/office/powerpoint/2010/main" val="33220949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0" y="31670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25606" name="Rectangle 11"/>
          <p:cNvSpPr>
            <a:spLocks noChangeArrowheads="1"/>
          </p:cNvSpPr>
          <p:nvPr/>
        </p:nvSpPr>
        <p:spPr bwMode="auto">
          <a:xfrm>
            <a:off x="0" y="3176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25611" name="Text Box 22"/>
          <p:cNvSpPr txBox="1">
            <a:spLocks noChangeArrowheads="1"/>
          </p:cNvSpPr>
          <p:nvPr/>
        </p:nvSpPr>
        <p:spPr bwMode="auto">
          <a:xfrm>
            <a:off x="1524000" y="2520033"/>
            <a:ext cx="5257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先考慮</a:t>
            </a:r>
            <a:r>
              <a:rPr lang="zh-TW" altLang="en-US" dirty="0">
                <a:solidFill>
                  <a:srgbClr val="FF0000"/>
                </a:solidFill>
              </a:rPr>
              <a:t>一維運動：</a:t>
            </a:r>
            <a:r>
              <a:rPr lang="zh-TW" altLang="en-US" dirty="0"/>
              <a:t>力與運動的方向在同一個軸上。</a:t>
            </a:r>
          </a:p>
        </p:txBody>
      </p:sp>
      <p:sp>
        <p:nvSpPr>
          <p:cNvPr id="25618" name="Text Box 20"/>
          <p:cNvSpPr txBox="1">
            <a:spLocks noChangeArrowheads="1"/>
          </p:cNvSpPr>
          <p:nvPr/>
        </p:nvSpPr>
        <p:spPr bwMode="auto">
          <a:xfrm>
            <a:off x="1510145" y="4407932"/>
            <a:ext cx="5029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考慮外力只與位置有關，</a:t>
            </a:r>
          </a:p>
        </p:txBody>
      </p:sp>
      <p:pic>
        <p:nvPicPr>
          <p:cNvPr id="25621" name="Picture 21" descr="D:\Dropbox\Documents\課程\YoungTextBook\Images\Chapter06\A_Images\A_Figures_and_Photos\06_16_Figure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91" b="10364"/>
          <a:stretch>
            <a:fillRect/>
          </a:stretch>
        </p:blipFill>
        <p:spPr bwMode="auto">
          <a:xfrm>
            <a:off x="1524000" y="3036332"/>
            <a:ext cx="3462338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1524000" y="1131332"/>
                <a:ext cx="2477601" cy="902555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𝑊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lim</m:t>
                              </m:r>
                            </m:e>
                            <m:lim>
                              <m:eqArr>
                                <m:eqArr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𝑁</m:t>
                                  </m:r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→∞</m:t>
                                  </m:r>
                                </m:e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∆</m:t>
                                  </m:r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𝑠</m:t>
                                  </m:r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→0</m:t>
                                  </m:r>
                                </m:e>
                              </m:eqAr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altLang="zh-TW" i="1">
                                  <a:latin typeface="Cambria Math"/>
                                </a:rPr>
                                <m:t>𝑗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𝑁</m:t>
                              </m:r>
                            </m:sup>
                            <m:e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altLang="zh-TW" i="1">
                                              <a:latin typeface="Cambria Math"/>
                                              <a:ea typeface="Cambria Math"/>
                                            </a:rPr>
                                            <m:t>𝐹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∙∆</m:t>
                                  </m:r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altLang="zh-TW" i="1">
                                              <a:latin typeface="Cambria Math"/>
                                              <a:ea typeface="Cambria Math"/>
                                            </a:rPr>
                                            <m:t>𝑠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nary>
                        </m:e>
                      </m:fun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1131332"/>
                <a:ext cx="2477601" cy="902555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矩形 2"/>
          <p:cNvSpPr/>
          <p:nvPr/>
        </p:nvSpPr>
        <p:spPr>
          <a:xfrm>
            <a:off x="4038600" y="1397943"/>
            <a:ext cx="41088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功可不可以寫成一個物理量的前後差？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1569027" y="5020996"/>
            <a:ext cx="4495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因此適用於原子力、靜電力、萬有引力。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>
                <a:extLst>
                  <a:ext uri="{FF2B5EF4-FFF2-40B4-BE49-F238E27FC236}">
                    <a16:creationId xmlns:a16="http://schemas.microsoft.com/office/drawing/2014/main" id="{A123FEC8-FBE4-C444-ABD2-917E0E12E16F}"/>
                  </a:ext>
                </a:extLst>
              </p:cNvPr>
              <p:cNvSpPr txBox="1"/>
              <p:nvPr/>
            </p:nvSpPr>
            <p:spPr bwMode="auto">
              <a:xfrm>
                <a:off x="4152900" y="4483910"/>
                <a:ext cx="1002134" cy="276999"/>
              </a:xfrm>
              <a:prstGeom prst="rect">
                <a:avLst/>
              </a:prstGeom>
              <a:solidFill>
                <a:srgbClr val="FAFAA4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𝐹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→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𝐹</m:t>
                      </m:r>
                      <m:d>
                        <m:dPr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kumimoji="1" lang="zh-TW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文字方塊 4">
                <a:extLst>
                  <a:ext uri="{FF2B5EF4-FFF2-40B4-BE49-F238E27FC236}">
                    <a16:creationId xmlns:a16="http://schemas.microsoft.com/office/drawing/2014/main" id="{A123FEC8-FBE4-C444-ABD2-917E0E12E1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52900" y="4483910"/>
                <a:ext cx="1002134" cy="276999"/>
              </a:xfrm>
              <a:prstGeom prst="rect">
                <a:avLst/>
              </a:prstGeom>
              <a:blipFill>
                <a:blip r:embed="rId7"/>
                <a:stretch>
                  <a:fillRect l="-3750" b="-434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06581" y="304800"/>
            <a:ext cx="4939146" cy="1295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626" name="Oval 28"/>
          <p:cNvSpPr>
            <a:spLocks noChangeArrowheads="1"/>
          </p:cNvSpPr>
          <p:nvPr/>
        </p:nvSpPr>
        <p:spPr bwMode="auto">
          <a:xfrm>
            <a:off x="3633354" y="968375"/>
            <a:ext cx="152400" cy="152400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26627" name="Oval 27"/>
          <p:cNvSpPr>
            <a:spLocks noChangeArrowheads="1"/>
          </p:cNvSpPr>
          <p:nvPr/>
        </p:nvSpPr>
        <p:spPr bwMode="auto">
          <a:xfrm>
            <a:off x="3099954" y="968375"/>
            <a:ext cx="152400" cy="152400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26628" name="Oval 26"/>
          <p:cNvSpPr>
            <a:spLocks noChangeArrowheads="1"/>
          </p:cNvSpPr>
          <p:nvPr/>
        </p:nvSpPr>
        <p:spPr bwMode="auto">
          <a:xfrm>
            <a:off x="2414154" y="968375"/>
            <a:ext cx="152400" cy="152400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pic>
        <p:nvPicPr>
          <p:cNvPr id="10255" name="Picture 6" descr="F07_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76" t="6300" r="22096" b="78091"/>
          <a:stretch>
            <a:fillRect/>
          </a:stretch>
        </p:blipFill>
        <p:spPr bwMode="auto">
          <a:xfrm>
            <a:off x="3626426" y="1752600"/>
            <a:ext cx="2445659" cy="165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6" name="Picture 7" descr="F07_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47" t="29535" r="18727" b="53839"/>
          <a:stretch>
            <a:fillRect/>
          </a:stretch>
        </p:blipFill>
        <p:spPr bwMode="auto">
          <a:xfrm>
            <a:off x="706581" y="4155725"/>
            <a:ext cx="236220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7" name="Picture 8" descr="F07_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72" t="51770" r="14981" b="30637"/>
          <a:stretch>
            <a:fillRect/>
          </a:stretch>
        </p:blipFill>
        <p:spPr bwMode="auto">
          <a:xfrm>
            <a:off x="3373581" y="4003325"/>
            <a:ext cx="259080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8" name="Picture 9" descr="F07_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36" t="74696" r="23596" b="7780"/>
          <a:stretch>
            <a:fillRect/>
          </a:stretch>
        </p:blipFill>
        <p:spPr bwMode="auto">
          <a:xfrm>
            <a:off x="6192981" y="4003325"/>
            <a:ext cx="213360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4" name="Rectangle 11"/>
          <p:cNvSpPr>
            <a:spLocks noChangeArrowheads="1"/>
          </p:cNvSpPr>
          <p:nvPr/>
        </p:nvSpPr>
        <p:spPr bwMode="auto">
          <a:xfrm>
            <a:off x="0" y="3176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60" name="Text Box 12"/>
              <p:cNvSpPr txBox="1">
                <a:spLocks noChangeArrowheads="1"/>
              </p:cNvSpPr>
              <p:nvPr/>
            </p:nvSpPr>
            <p:spPr bwMode="auto">
              <a:xfrm>
                <a:off x="706580" y="6021759"/>
                <a:ext cx="44196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>
                    <a:solidFill>
                      <a:srgbClr val="FF0000"/>
                    </a:solidFill>
                  </a:rPr>
                  <a:t>功就是力曲線下的面積，即是</a:t>
                </a:r>
                <a14:m>
                  <m:oMath xmlns:m="http://schemas.openxmlformats.org/officeDocument/2006/math">
                    <m:r>
                      <a:rPr lang="en-US" altLang="zh-TW" i="1" dirty="0">
                        <a:solidFill>
                          <a:srgbClr val="FF0000"/>
                        </a:solidFill>
                        <a:latin typeface="Cambria Math"/>
                      </a:rPr>
                      <m:t>𝐹</m:t>
                    </m:r>
                    <m:d>
                      <m:dPr>
                        <m:ctrlPr>
                          <a:rPr lang="en-US" altLang="zh-TW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dirty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𝑥</m:t>
                        </m:r>
                      </m:e>
                    </m:d>
                  </m:oMath>
                </a14:m>
                <a:r>
                  <a:rPr lang="zh-TW" altLang="en-US" dirty="0">
                    <a:solidFill>
                      <a:srgbClr val="FF0000"/>
                    </a:solidFill>
                  </a:rPr>
                  <a:t>的積分</a:t>
                </a:r>
                <a:endParaRPr lang="zh-TW" altLang="en-US" i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260" name="Text 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6580" y="6021759"/>
                <a:ext cx="4419600" cy="369332"/>
              </a:xfrm>
              <a:prstGeom prst="rect">
                <a:avLst/>
              </a:prstGeom>
              <a:blipFill rotWithShape="1">
                <a:blip r:embed="rId4"/>
                <a:stretch>
                  <a:fillRect l="-1241" t="-6667" b="-28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638" name="Line 16"/>
          <p:cNvSpPr>
            <a:spLocks noChangeShapeType="1"/>
          </p:cNvSpPr>
          <p:nvPr/>
        </p:nvSpPr>
        <p:spPr bwMode="auto">
          <a:xfrm>
            <a:off x="966354" y="1044575"/>
            <a:ext cx="3733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6639" name="Oval 17"/>
          <p:cNvSpPr>
            <a:spLocks noChangeArrowheads="1"/>
          </p:cNvSpPr>
          <p:nvPr/>
        </p:nvSpPr>
        <p:spPr bwMode="auto">
          <a:xfrm>
            <a:off x="1880754" y="968375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26640" name="Line 18"/>
          <p:cNvSpPr>
            <a:spLocks noChangeShapeType="1"/>
          </p:cNvSpPr>
          <p:nvPr/>
        </p:nvSpPr>
        <p:spPr bwMode="auto">
          <a:xfrm>
            <a:off x="3252354" y="815975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6641" name="Text Box 19"/>
          <p:cNvSpPr txBox="1">
            <a:spLocks noChangeArrowheads="1"/>
          </p:cNvSpPr>
          <p:nvPr/>
        </p:nvSpPr>
        <p:spPr bwMode="auto">
          <a:xfrm>
            <a:off x="4852554" y="815975"/>
            <a:ext cx="45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i="1"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26645" name="Line 23"/>
          <p:cNvSpPr>
            <a:spLocks noChangeShapeType="1"/>
          </p:cNvSpPr>
          <p:nvPr/>
        </p:nvSpPr>
        <p:spPr bwMode="auto">
          <a:xfrm>
            <a:off x="3099954" y="1196975"/>
            <a:ext cx="1066800" cy="0"/>
          </a:xfrm>
          <a:prstGeom prst="line">
            <a:avLst/>
          </a:prstGeom>
          <a:noFill/>
          <a:ln w="28575">
            <a:solidFill>
              <a:srgbClr val="33CC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graphicFrame>
        <p:nvGraphicFramePr>
          <p:cNvPr id="26646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2306761"/>
              </p:ext>
            </p:extLst>
          </p:nvPr>
        </p:nvGraphicFramePr>
        <p:xfrm>
          <a:off x="3995304" y="1219200"/>
          <a:ext cx="57785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5" imgW="406224" imgH="241195" progId="Equation.3">
                  <p:embed/>
                </p:oleObj>
              </mc:Choice>
              <mc:Fallback>
                <p:oleObj name="方程式" r:id="rId5" imgW="406224" imgH="241195" progId="Equation.3">
                  <p:embed/>
                  <p:pic>
                    <p:nvPicPr>
                      <p:cNvPr id="0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95304" y="1219200"/>
                        <a:ext cx="577850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47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1770260"/>
              </p:ext>
            </p:extLst>
          </p:nvPr>
        </p:nvGraphicFramePr>
        <p:xfrm>
          <a:off x="3252354" y="511175"/>
          <a:ext cx="358775" cy="341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7" imgW="253890" imgH="241195" progId="Equation.3">
                  <p:embed/>
                </p:oleObj>
              </mc:Choice>
              <mc:Fallback>
                <p:oleObj name="方程式" r:id="rId7" imgW="253890" imgH="241195" progId="Equation.3">
                  <p:embed/>
                  <p:pic>
                    <p:nvPicPr>
                      <p:cNvPr id="0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52354" y="511175"/>
                        <a:ext cx="358775" cy="341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48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4760029"/>
              </p:ext>
            </p:extLst>
          </p:nvPr>
        </p:nvGraphicFramePr>
        <p:xfrm>
          <a:off x="2642754" y="815975"/>
          <a:ext cx="304800" cy="10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9" imgW="228402" imgH="76134" progId="Equation.3">
                  <p:embed/>
                </p:oleObj>
              </mc:Choice>
              <mc:Fallback>
                <p:oleObj name="方程式" r:id="rId9" imgW="228402" imgH="76134" progId="Equation.3">
                  <p:embed/>
                  <p:pic>
                    <p:nvPicPr>
                      <p:cNvPr id="0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2754" y="815975"/>
                        <a:ext cx="304800" cy="10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49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2980321"/>
              </p:ext>
            </p:extLst>
          </p:nvPr>
        </p:nvGraphicFramePr>
        <p:xfrm>
          <a:off x="3023754" y="663575"/>
          <a:ext cx="233363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1" imgW="177646" imgH="241091" progId="Equation.3">
                  <p:embed/>
                </p:oleObj>
              </mc:Choice>
              <mc:Fallback>
                <p:oleObj name="方程式" r:id="rId11" imgW="177646" imgH="241091" progId="Equation.3">
                  <p:embed/>
                  <p:pic>
                    <p:nvPicPr>
                      <p:cNvPr id="0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23754" y="663575"/>
                        <a:ext cx="233363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50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1133336"/>
              </p:ext>
            </p:extLst>
          </p:nvPr>
        </p:nvGraphicFramePr>
        <p:xfrm>
          <a:off x="3660342" y="663575"/>
          <a:ext cx="333375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3" imgW="253890" imgH="241195" progId="Equation.3">
                  <p:embed/>
                </p:oleObj>
              </mc:Choice>
              <mc:Fallback>
                <p:oleObj name="方程式" r:id="rId13" imgW="253890" imgH="241195" progId="Equation.3">
                  <p:embed/>
                  <p:pic>
                    <p:nvPicPr>
                      <p:cNvPr id="0" name="Object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60342" y="663575"/>
                        <a:ext cx="333375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文字方塊 1"/>
          <p:cNvSpPr txBox="1"/>
          <p:nvPr/>
        </p:nvSpPr>
        <p:spPr>
          <a:xfrm>
            <a:off x="1233054" y="2022125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將此函數對位置作圖：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3285257" y="3441701"/>
            <a:ext cx="3681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在此圖上，功有一幾何意義：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字方塊 25"/>
              <p:cNvSpPr txBox="1"/>
              <p:nvPr/>
            </p:nvSpPr>
            <p:spPr>
              <a:xfrm>
                <a:off x="737165" y="2878124"/>
                <a:ext cx="2439578" cy="902555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𝑊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lim</m:t>
                              </m:r>
                            </m:e>
                            <m:lim>
                              <m:eqArr>
                                <m:eqArr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𝑁</m:t>
                                  </m:r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→∞</m:t>
                                  </m:r>
                                </m:e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∆</m:t>
                                  </m:r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𝑠</m:t>
                                  </m:r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→0</m:t>
                                  </m:r>
                                </m:e>
                              </m:eqAr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altLang="zh-TW" i="1">
                                  <a:latin typeface="Cambria Math"/>
                                </a:rPr>
                                <m:t>𝑗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𝑁</m:t>
                              </m:r>
                            </m:sup>
                            <m:e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𝐹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∙∆</m:t>
                                  </m:r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nary>
                        </m:e>
                      </m:func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26" name="文字方塊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165" y="2878124"/>
                <a:ext cx="2439578" cy="902555"/>
              </a:xfrm>
              <a:prstGeom prst="rect">
                <a:avLst/>
              </a:prstGeom>
              <a:blipFill rotWithShape="1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字方塊 26">
                <a:extLst>
                  <a:ext uri="{FF2B5EF4-FFF2-40B4-BE49-F238E27FC236}">
                    <a16:creationId xmlns:a16="http://schemas.microsoft.com/office/drawing/2014/main" id="{F9790AE4-6F73-8F49-9F0F-11A913DCA5D2}"/>
                  </a:ext>
                </a:extLst>
              </p:cNvPr>
              <p:cNvSpPr txBox="1"/>
              <p:nvPr/>
            </p:nvSpPr>
            <p:spPr bwMode="auto">
              <a:xfrm>
                <a:off x="737165" y="2086867"/>
                <a:ext cx="529824" cy="276999"/>
              </a:xfrm>
              <a:prstGeom prst="rect">
                <a:avLst/>
              </a:prstGeom>
              <a:solidFill>
                <a:srgbClr val="FAFAA4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𝐹</m:t>
                      </m:r>
                      <m:d>
                        <m:dPr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kumimoji="1" lang="zh-TW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" name="文字方塊 26">
                <a:extLst>
                  <a:ext uri="{FF2B5EF4-FFF2-40B4-BE49-F238E27FC236}">
                    <a16:creationId xmlns:a16="http://schemas.microsoft.com/office/drawing/2014/main" id="{F9790AE4-6F73-8F49-9F0F-11A913DCA5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7165" y="2086867"/>
                <a:ext cx="529824" cy="276999"/>
              </a:xfrm>
              <a:prstGeom prst="rect">
                <a:avLst/>
              </a:prstGeom>
              <a:blipFill>
                <a:blip r:embed="rId18"/>
                <a:stretch>
                  <a:fillRect l="-6977" b="-434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0" grpId="0"/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5"/>
          <p:cNvSpPr>
            <a:spLocks noChangeArrowheads="1"/>
          </p:cNvSpPr>
          <p:nvPr/>
        </p:nvSpPr>
        <p:spPr bwMode="auto">
          <a:xfrm>
            <a:off x="0" y="31670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pic>
        <p:nvPicPr>
          <p:cNvPr id="27651" name="Picture 9" descr="F07_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74" t="74696" r="23596" b="8174"/>
          <a:stretch>
            <a:fillRect/>
          </a:stretch>
        </p:blipFill>
        <p:spPr bwMode="auto">
          <a:xfrm>
            <a:off x="2743200" y="3276600"/>
            <a:ext cx="25908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Rectangle 11"/>
          <p:cNvSpPr>
            <a:spLocks noChangeArrowheads="1"/>
          </p:cNvSpPr>
          <p:nvPr/>
        </p:nvSpPr>
        <p:spPr bwMode="auto">
          <a:xfrm>
            <a:off x="0" y="3176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27653" name="Text Box 12"/>
          <p:cNvSpPr txBox="1">
            <a:spLocks noChangeArrowheads="1"/>
          </p:cNvSpPr>
          <p:nvPr/>
        </p:nvSpPr>
        <p:spPr bwMode="auto">
          <a:xfrm>
            <a:off x="2651702" y="1199989"/>
            <a:ext cx="3048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功是力函數曲線下的面積。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655" name="文字方塊 27"/>
              <p:cNvSpPr txBox="1">
                <a:spLocks noChangeArrowheads="1"/>
              </p:cNvSpPr>
              <p:nvPr/>
            </p:nvSpPr>
            <p:spPr bwMode="auto">
              <a:xfrm>
                <a:off x="2651702" y="1632744"/>
                <a:ext cx="4968298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這就定義為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solidFill>
                          <a:schemeClr val="tx1"/>
                        </a:solidFill>
                        <a:latin typeface="Cambria Math"/>
                      </a:rPr>
                      <m:t>𝐹</m:t>
                    </m:r>
                    <m:d>
                      <m:dPr>
                        <m:ctrlPr>
                          <a:rPr lang="en-US" altLang="zh-TW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 dirty="0">
                            <a:solidFill>
                              <a:schemeClr val="tx1"/>
                            </a:solidFill>
                            <a:latin typeface="Cambria Math"/>
                          </a:rPr>
                          <m:t>𝑥</m:t>
                        </m:r>
                      </m:e>
                    </m:d>
                  </m:oMath>
                </a14:m>
                <a:r>
                  <a:rPr lang="zh-TW" altLang="en-US" dirty="0">
                    <a:solidFill>
                      <a:schemeClr val="tx1"/>
                    </a:solidFill>
                  </a:rPr>
                  <a:t>對</a:t>
                </a:r>
                <a14:m>
                  <m:oMath xmlns:m="http://schemas.openxmlformats.org/officeDocument/2006/math">
                    <m:r>
                      <a:rPr lang="en-US" altLang="zh-TW" i="1" dirty="0">
                        <a:solidFill>
                          <a:schemeClr val="tx1"/>
                        </a:solidFill>
                        <a:latin typeface="Cambria Math"/>
                      </a:rPr>
                      <m:t>𝑥</m:t>
                    </m:r>
                  </m:oMath>
                </a14:m>
                <a:r>
                  <a:rPr lang="zh-TW" altLang="en-US" dirty="0">
                    <a:solidFill>
                      <a:schemeClr val="tx1"/>
                    </a:solidFill>
                  </a:rPr>
                  <a:t>的</a:t>
                </a:r>
                <a:r>
                  <a:rPr lang="zh-TW" altLang="en-US" dirty="0"/>
                  <a:t>積分：</a:t>
                </a:r>
              </a:p>
            </p:txBody>
          </p:sp>
        </mc:Choice>
        <mc:Fallback xmlns="">
          <p:sp>
            <p:nvSpPr>
              <p:cNvPr id="27655" name="文字方塊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51702" y="1632744"/>
                <a:ext cx="4968298" cy="369332"/>
              </a:xfrm>
              <a:prstGeom prst="rect">
                <a:avLst/>
              </a:prstGeom>
              <a:blipFill rotWithShape="1">
                <a:blip r:embed="rId6"/>
                <a:stretch>
                  <a:fillRect l="-1104" t="-6667" b="-28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>
              <a:xfrm>
                <a:off x="2743200" y="2133600"/>
                <a:ext cx="3910814" cy="96443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𝑊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lim</m:t>
                              </m:r>
                            </m:e>
                            <m:lim>
                              <m:eqArr>
                                <m:eqArr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𝑁</m:t>
                                  </m:r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→∞</m:t>
                                  </m:r>
                                </m:e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∆</m:t>
                                  </m:r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𝑠</m:t>
                                  </m:r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→0</m:t>
                                  </m:r>
                                </m:e>
                              </m:eqAr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altLang="zh-TW" i="1">
                                  <a:latin typeface="Cambria Math"/>
                                </a:rPr>
                                <m:t>𝑗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𝑁</m:t>
                              </m:r>
                            </m:sup>
                            <m:e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𝐹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∙∆</m:t>
                                  </m:r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nary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=</m:t>
                          </m:r>
                        </m:e>
                      </m:func>
                      <m:nary>
                        <m:naryPr>
                          <m:limLoc m:val="undOvr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𝑓</m:t>
                              </m:r>
                            </m:sub>
                          </m:sSub>
                        </m:sup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𝐹</m:t>
                          </m:r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𝑑𝑥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200" y="2133600"/>
                <a:ext cx="3910814" cy="964431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5"/>
          <p:cNvSpPr>
            <a:spLocks noChangeArrowheads="1"/>
          </p:cNvSpPr>
          <p:nvPr/>
        </p:nvSpPr>
        <p:spPr bwMode="auto">
          <a:xfrm>
            <a:off x="0" y="31861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28676" name="Rectangle 7"/>
          <p:cNvSpPr>
            <a:spLocks noChangeArrowheads="1"/>
          </p:cNvSpPr>
          <p:nvPr/>
        </p:nvSpPr>
        <p:spPr bwMode="auto">
          <a:xfrm>
            <a:off x="0" y="31861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pic>
        <p:nvPicPr>
          <p:cNvPr id="28678" name="Picture 8" descr="F07_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67" t="74696" r="23596" b="6522"/>
          <a:stretch>
            <a:fillRect/>
          </a:stretch>
        </p:blipFill>
        <p:spPr bwMode="auto">
          <a:xfrm>
            <a:off x="2819400" y="3276600"/>
            <a:ext cx="2667000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9" name="Line 9"/>
          <p:cNvSpPr>
            <a:spLocks noChangeShapeType="1"/>
          </p:cNvSpPr>
          <p:nvPr/>
        </p:nvSpPr>
        <p:spPr bwMode="auto">
          <a:xfrm>
            <a:off x="4114800" y="4114800"/>
            <a:ext cx="0" cy="11430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8680" name="Text Box 10"/>
          <p:cNvSpPr txBox="1">
            <a:spLocks noChangeArrowheads="1"/>
          </p:cNvSpPr>
          <p:nvPr/>
        </p:nvSpPr>
        <p:spPr bwMode="auto">
          <a:xfrm>
            <a:off x="3124200" y="5257800"/>
            <a:ext cx="304800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i="1">
                <a:latin typeface="Times New Roman" pitchFamily="18" charset="0"/>
              </a:rPr>
              <a:t>a</a:t>
            </a:r>
          </a:p>
        </p:txBody>
      </p:sp>
      <p:sp>
        <p:nvSpPr>
          <p:cNvPr id="28681" name="Text Box 11"/>
          <p:cNvSpPr txBox="1">
            <a:spLocks noChangeArrowheads="1"/>
          </p:cNvSpPr>
          <p:nvPr/>
        </p:nvSpPr>
        <p:spPr bwMode="auto">
          <a:xfrm>
            <a:off x="5105400" y="5257800"/>
            <a:ext cx="304800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i="1">
                <a:latin typeface="Times New Roman" pitchFamily="18" charset="0"/>
              </a:rPr>
              <a:t>b</a:t>
            </a:r>
          </a:p>
        </p:txBody>
      </p:sp>
      <p:sp>
        <p:nvSpPr>
          <p:cNvPr id="28682" name="Text Box 12"/>
          <p:cNvSpPr txBox="1">
            <a:spLocks noChangeArrowheads="1"/>
          </p:cNvSpPr>
          <p:nvPr/>
        </p:nvSpPr>
        <p:spPr bwMode="auto">
          <a:xfrm>
            <a:off x="4038600" y="5257800"/>
            <a:ext cx="304800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i="1">
                <a:latin typeface="Times New Roman" pitchFamily="18" charset="0"/>
              </a:rPr>
              <a:t>c</a:t>
            </a:r>
          </a:p>
        </p:txBody>
      </p:sp>
      <p:sp>
        <p:nvSpPr>
          <p:cNvPr id="28683" name="文字方塊 10"/>
          <p:cNvSpPr txBox="1">
            <a:spLocks noChangeArrowheads="1"/>
          </p:cNvSpPr>
          <p:nvPr/>
        </p:nvSpPr>
        <p:spPr bwMode="auto">
          <a:xfrm>
            <a:off x="1981200" y="533400"/>
            <a:ext cx="1828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兩個定理：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DBC03429-9656-4C40-B644-9EEC27E6A295}"/>
                  </a:ext>
                </a:extLst>
              </p:cNvPr>
              <p:cNvSpPr txBox="1"/>
              <p:nvPr/>
            </p:nvSpPr>
            <p:spPr>
              <a:xfrm>
                <a:off x="2057400" y="943386"/>
                <a:ext cx="3270767" cy="932628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𝑏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𝑎</m:t>
                          </m:r>
                        </m:sup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𝐹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′</m:t>
                              </m:r>
                            </m:e>
                          </m:d>
                        </m:e>
                      </m:nary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𝑑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′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=−</m:t>
                      </m:r>
                      <m:nary>
                        <m:naryPr>
                          <m:limLoc m:val="undOvr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𝑎</m:t>
                          </m:r>
                        </m:sub>
                        <m:sup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𝑏</m:t>
                          </m:r>
                        </m:sup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𝐹</m:t>
                          </m:r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′</m:t>
                              </m:r>
                            </m:e>
                          </m:d>
                        </m:e>
                      </m:nary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𝑑𝑥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′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DBC03429-9656-4C40-B644-9EEC27E6A2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7400" y="943386"/>
                <a:ext cx="3270767" cy="932628"/>
              </a:xfrm>
              <a:prstGeom prst="rect">
                <a:avLst/>
              </a:prstGeom>
              <a:blipFill>
                <a:blip r:embed="rId3"/>
                <a:stretch>
                  <a:fillRect l="-25483" t="-101333" b="-162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D69A34AF-16BB-8942-8B38-BD8DBB7F2931}"/>
                  </a:ext>
                </a:extLst>
              </p:cNvPr>
              <p:cNvSpPr txBox="1"/>
              <p:nvPr/>
            </p:nvSpPr>
            <p:spPr>
              <a:xfrm>
                <a:off x="2057400" y="2148299"/>
                <a:ext cx="4624151" cy="932628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𝑎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𝑏</m:t>
                          </m:r>
                        </m:sup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𝐹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′</m:t>
                              </m:r>
                            </m:e>
                          </m:d>
                        </m:e>
                      </m:nary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𝑑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′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𝑎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𝑐</m:t>
                          </m:r>
                        </m:sup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𝐹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</m:e>
                      </m:nary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𝑑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′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nary>
                        <m:naryPr>
                          <m:limLoc m:val="undOvr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𝑐</m:t>
                          </m:r>
                        </m:sub>
                        <m:sup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𝑏</m:t>
                          </m:r>
                        </m:sup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𝐹</m:t>
                          </m:r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′</m:t>
                              </m:r>
                            </m:e>
                          </m:d>
                        </m:e>
                      </m:nary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𝑑𝑥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′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D69A34AF-16BB-8942-8B38-BD8DBB7F29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7400" y="2148299"/>
                <a:ext cx="4624151" cy="932628"/>
              </a:xfrm>
              <a:prstGeom prst="rect">
                <a:avLst/>
              </a:prstGeom>
              <a:blipFill>
                <a:blip r:embed="rId4"/>
                <a:stretch>
                  <a:fillRect l="-18082" t="-102667" b="-161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7566E6D1-A0FC-5849-AB44-714424DAE93E}"/>
                  </a:ext>
                </a:extLst>
              </p:cNvPr>
              <p:cNvSpPr txBox="1"/>
              <p:nvPr/>
            </p:nvSpPr>
            <p:spPr bwMode="auto">
              <a:xfrm>
                <a:off x="2819400" y="3398201"/>
                <a:ext cx="529824" cy="2769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𝐹</m:t>
                      </m:r>
                      <m:d>
                        <m:dPr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kumimoji="1" lang="zh-TW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7566E6D1-A0FC-5849-AB44-714424DAE9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19400" y="3398201"/>
                <a:ext cx="529824" cy="276999"/>
              </a:xfrm>
              <a:prstGeom prst="rect">
                <a:avLst/>
              </a:prstGeom>
              <a:blipFill>
                <a:blip r:embed="rId5"/>
                <a:stretch>
                  <a:fillRect l="-6977" b="-454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5"/>
          <p:cNvSpPr>
            <a:spLocks noChangeArrowheads="1"/>
          </p:cNvSpPr>
          <p:nvPr/>
        </p:nvSpPr>
        <p:spPr bwMode="auto">
          <a:xfrm>
            <a:off x="0" y="31813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29700" name="Text Box 6"/>
          <p:cNvSpPr txBox="1">
            <a:spLocks noChangeArrowheads="1"/>
          </p:cNvSpPr>
          <p:nvPr/>
        </p:nvSpPr>
        <p:spPr bwMode="auto">
          <a:xfrm>
            <a:off x="1437770" y="3063648"/>
            <a:ext cx="4724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不定積分：讓積分的一個端點可以自由變化，</a:t>
            </a:r>
          </a:p>
        </p:txBody>
      </p:sp>
      <p:sp>
        <p:nvSpPr>
          <p:cNvPr id="29702" name="Text Box 8"/>
          <p:cNvSpPr txBox="1">
            <a:spLocks noChangeArrowheads="1"/>
          </p:cNvSpPr>
          <p:nvPr/>
        </p:nvSpPr>
        <p:spPr bwMode="auto">
          <a:xfrm>
            <a:off x="3377273" y="5562600"/>
            <a:ext cx="43542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積分是一個由函數得到另一個函數的運算</a:t>
            </a:r>
          </a:p>
        </p:txBody>
      </p:sp>
      <p:sp>
        <p:nvSpPr>
          <p:cNvPr id="29704" name="文字方塊 7"/>
          <p:cNvSpPr txBox="1">
            <a:spLocks noChangeArrowheads="1"/>
          </p:cNvSpPr>
          <p:nvPr/>
        </p:nvSpPr>
        <p:spPr bwMode="auto">
          <a:xfrm>
            <a:off x="1406897" y="1808507"/>
            <a:ext cx="3352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積分值只與函數及端點值有關</a:t>
            </a:r>
          </a:p>
        </p:txBody>
      </p:sp>
      <p:sp>
        <p:nvSpPr>
          <p:cNvPr id="29705" name="文字方塊 8"/>
          <p:cNvSpPr txBox="1">
            <a:spLocks noChangeArrowheads="1"/>
          </p:cNvSpPr>
          <p:nvPr/>
        </p:nvSpPr>
        <p:spPr bwMode="auto">
          <a:xfrm>
            <a:off x="1411660" y="2164107"/>
            <a:ext cx="4419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定積分，它是一個值，不是函數</a:t>
            </a:r>
          </a:p>
        </p:txBody>
      </p:sp>
      <p:sp>
        <p:nvSpPr>
          <p:cNvPr id="2" name="矩形 1"/>
          <p:cNvSpPr/>
          <p:nvPr/>
        </p:nvSpPr>
        <p:spPr>
          <a:xfrm>
            <a:off x="1437770" y="3465857"/>
            <a:ext cx="38779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TW" altLang="en-US" dirty="0"/>
              <a:t>因此得到一個以端點值為變數的函數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>
              <a:xfrm>
                <a:off x="1467587" y="800101"/>
                <a:ext cx="1548949" cy="964431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𝑓</m:t>
                              </m:r>
                            </m:sub>
                          </m:sSub>
                        </m:sup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𝐹</m:t>
                          </m:r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altLang="zh-TW" b="0" i="1" smtClean="0">
                                  <a:latin typeface="Cambria Math"/>
                                </a:rPr>
                                <m:t>′</m:t>
                              </m:r>
                            </m:e>
                          </m:d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𝑑𝑥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′</m:t>
                          </m:r>
                        </m:e>
                      </m:nary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7587" y="800101"/>
                <a:ext cx="1548949" cy="964431"/>
              </a:xfrm>
              <a:prstGeom prst="rect">
                <a:avLst/>
              </a:prstGeom>
              <a:blipFill>
                <a:blip r:embed="rId2"/>
                <a:stretch>
                  <a:fillRect l="-53659" t="-98701" b="-15454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108AC40C-A1F2-4449-BE06-0CBBF67FB206}"/>
                  </a:ext>
                </a:extLst>
              </p:cNvPr>
              <p:cNvSpPr txBox="1"/>
              <p:nvPr/>
            </p:nvSpPr>
            <p:spPr>
              <a:xfrm>
                <a:off x="1467587" y="4015574"/>
                <a:ext cx="2336345" cy="96443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𝐺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r>
                            <a:rPr lang="en-US" altLang="zh-TW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𝐹</m:t>
                          </m:r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altLang="zh-TW" b="0" i="1" smtClean="0">
                                  <a:latin typeface="Cambria Math"/>
                                </a:rPr>
                                <m:t>′</m:t>
                              </m:r>
                            </m:e>
                          </m:d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𝑑𝑥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′</m:t>
                          </m:r>
                        </m:e>
                      </m:nary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108AC40C-A1F2-4449-BE06-0CBBF67FB2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7587" y="4015574"/>
                <a:ext cx="2336345" cy="964431"/>
              </a:xfrm>
              <a:prstGeom prst="rect">
                <a:avLst/>
              </a:prstGeom>
              <a:blipFill>
                <a:blip r:embed="rId3"/>
                <a:stretch>
                  <a:fillRect l="-1622" t="-102597" b="-15194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C38547DB-153C-AC4D-98C5-8EF35D9A2A28}"/>
                  </a:ext>
                </a:extLst>
              </p:cNvPr>
              <p:cNvSpPr txBox="1"/>
              <p:nvPr/>
            </p:nvSpPr>
            <p:spPr>
              <a:xfrm>
                <a:off x="1437770" y="5249525"/>
                <a:ext cx="1909305" cy="81881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:</m:t>
                          </m:r>
                        </m:e>
                      </m:nary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altLang="zh-TW" i="1">
                          <a:latin typeface="Cambria Math"/>
                        </a:rPr>
                        <m:t>𝐹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𝐺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C38547DB-153C-AC4D-98C5-8EF35D9A2A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7770" y="5249525"/>
                <a:ext cx="1909305" cy="818814"/>
              </a:xfrm>
              <a:prstGeom prst="rect">
                <a:avLst/>
              </a:prstGeom>
              <a:blipFill>
                <a:blip r:embed="rId4"/>
                <a:stretch>
                  <a:fillRect l="-44079" t="-128788" b="-18484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15_0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997"/>
          <a:stretch/>
        </p:blipFill>
        <p:spPr bwMode="auto">
          <a:xfrm>
            <a:off x="381000" y="3683317"/>
            <a:ext cx="3395663" cy="2234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8" name="Text Box 10"/>
          <p:cNvSpPr txBox="1">
            <a:spLocks noChangeArrowheads="1"/>
          </p:cNvSpPr>
          <p:nvPr/>
        </p:nvSpPr>
        <p:spPr bwMode="auto">
          <a:xfrm>
            <a:off x="6629400" y="4637404"/>
            <a:ext cx="23241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與時間無關的守恆量</a:t>
            </a:r>
          </a:p>
        </p:txBody>
      </p:sp>
      <p:pic>
        <p:nvPicPr>
          <p:cNvPr id="13" name="Picture 5" descr="F15_0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617"/>
          <a:stretch/>
        </p:blipFill>
        <p:spPr bwMode="auto">
          <a:xfrm>
            <a:off x="392430" y="914400"/>
            <a:ext cx="2984941" cy="2597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F15_0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16"/>
          <a:stretch/>
        </p:blipFill>
        <p:spPr bwMode="auto">
          <a:xfrm>
            <a:off x="3972877" y="914400"/>
            <a:ext cx="226218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3972877" y="381000"/>
            <a:ext cx="227857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彈簧的簡諧運動</a:t>
            </a: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1884900" y="6144307"/>
            <a:ext cx="6477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彈簧的簡諧運動過程中有一個與時間無關的守恆量</a:t>
            </a:r>
          </a:p>
        </p:txBody>
      </p:sp>
      <p:sp>
        <p:nvSpPr>
          <p:cNvPr id="18" name="Line 9">
            <a:extLst>
              <a:ext uri="{FF2B5EF4-FFF2-40B4-BE49-F238E27FC236}">
                <a16:creationId xmlns:a16="http://schemas.microsoft.com/office/drawing/2014/main" id="{6B0C943B-2FF2-054B-99C0-E23A5440E4A1}"/>
              </a:ext>
            </a:extLst>
          </p:cNvPr>
          <p:cNvSpPr>
            <a:spLocks noChangeShapeType="1"/>
          </p:cNvSpPr>
          <p:nvPr/>
        </p:nvSpPr>
        <p:spPr bwMode="auto">
          <a:xfrm>
            <a:off x="6980067" y="4442559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" name="Line 11">
            <a:extLst>
              <a:ext uri="{FF2B5EF4-FFF2-40B4-BE49-F238E27FC236}">
                <a16:creationId xmlns:a16="http://schemas.microsoft.com/office/drawing/2014/main" id="{EA501605-B08F-FA49-BBB8-60010F32B37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07218" y="4581427"/>
            <a:ext cx="762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0" name="Line 12">
            <a:extLst>
              <a:ext uri="{FF2B5EF4-FFF2-40B4-BE49-F238E27FC236}">
                <a16:creationId xmlns:a16="http://schemas.microsoft.com/office/drawing/2014/main" id="{96D88E87-2E94-7B47-AC44-19004C459311}"/>
              </a:ext>
            </a:extLst>
          </p:cNvPr>
          <p:cNvSpPr>
            <a:spLocks noChangeShapeType="1"/>
          </p:cNvSpPr>
          <p:nvPr/>
        </p:nvSpPr>
        <p:spPr bwMode="auto">
          <a:xfrm>
            <a:off x="5227466" y="4601545"/>
            <a:ext cx="152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1" name="Text Box 13">
            <a:extLst>
              <a:ext uri="{FF2B5EF4-FFF2-40B4-BE49-F238E27FC236}">
                <a16:creationId xmlns:a16="http://schemas.microsoft.com/office/drawing/2014/main" id="{BDE1DDA1-4910-A042-B2D5-B5C0F8A612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5295" y="5181030"/>
            <a:ext cx="1066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運動 </a:t>
            </a:r>
            <a:r>
              <a:rPr lang="en-US" altLang="zh-TW" sz="1800" i="1">
                <a:cs typeface="Times New Roman" pitchFamily="18" charset="0"/>
              </a:rPr>
              <a:t>K</a:t>
            </a:r>
            <a:endParaRPr lang="zh-TW" altLang="en-US" sz="1800" i="1">
              <a:cs typeface="Times New Roman" pitchFamily="18" charset="0"/>
            </a:endParaRPr>
          </a:p>
        </p:txBody>
      </p:sp>
      <p:sp>
        <p:nvSpPr>
          <p:cNvPr id="22" name="Text Box 14">
            <a:extLst>
              <a:ext uri="{FF2B5EF4-FFF2-40B4-BE49-F238E27FC236}">
                <a16:creationId xmlns:a16="http://schemas.microsoft.com/office/drawing/2014/main" id="{A56C4971-6692-7742-AC7C-769C5054E9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6504" y="5177855"/>
            <a:ext cx="1143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位置 </a:t>
            </a:r>
            <a:r>
              <a:rPr lang="en-US" altLang="zh-TW" sz="1800" i="1">
                <a:cs typeface="Times New Roman" pitchFamily="18" charset="0"/>
              </a:rPr>
              <a:t>U</a:t>
            </a:r>
            <a:endParaRPr lang="zh-TW" altLang="en-US" sz="1800" i="1"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073B7275-ECBD-0E49-A85C-4A6AC9D91B0B}"/>
                  </a:ext>
                </a:extLst>
              </p:cNvPr>
              <p:cNvSpPr/>
              <p:nvPr/>
            </p:nvSpPr>
            <p:spPr>
              <a:xfrm>
                <a:off x="4080607" y="2317988"/>
                <a:ext cx="2446119" cy="40011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func>
                        <m:func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sz="2000">
                              <a:latin typeface="Cambria Math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sz="20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sz="2000" dirty="0"/>
              </a:p>
            </p:txBody>
          </p:sp>
        </mc:Choice>
        <mc:Fallback xmlns=""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073B7275-ECBD-0E49-A85C-4A6AC9D91B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0607" y="2317988"/>
                <a:ext cx="2446119" cy="400110"/>
              </a:xfrm>
              <a:prstGeom prst="rect">
                <a:avLst/>
              </a:prstGeom>
              <a:blipFill>
                <a:blip r:embed="rId5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F5B14888-C7C1-D64C-B60C-6FDE2C18A772}"/>
                  </a:ext>
                </a:extLst>
              </p:cNvPr>
              <p:cNvSpPr/>
              <p:nvPr/>
            </p:nvSpPr>
            <p:spPr>
              <a:xfrm>
                <a:off x="4059139" y="2876158"/>
                <a:ext cx="2979739" cy="100168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=−</m:t>
                      </m:r>
                      <m:rad>
                        <m:radPr>
                          <m:degHide m:val="on"/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num>
                            <m:den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den>
                          </m:f>
                        </m:e>
                      </m:rad>
                      <m:sSub>
                        <m:sSub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func>
                        <m:func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sz="2000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sz="2000" dirty="0"/>
              </a:p>
            </p:txBody>
          </p:sp>
        </mc:Choice>
        <mc:Fallback xmlns=""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F5B14888-C7C1-D64C-B60C-6FDE2C18A7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9139" y="2876158"/>
                <a:ext cx="2979739" cy="100168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字方塊 25">
                <a:extLst>
                  <a:ext uri="{FF2B5EF4-FFF2-40B4-BE49-F238E27FC236}">
                    <a16:creationId xmlns:a16="http://schemas.microsoft.com/office/drawing/2014/main" id="{1E4FA7DB-01D6-0C4E-857C-C7D63333BB26}"/>
                  </a:ext>
                </a:extLst>
              </p:cNvPr>
              <p:cNvSpPr txBox="1"/>
              <p:nvPr/>
            </p:nvSpPr>
            <p:spPr bwMode="auto">
              <a:xfrm>
                <a:off x="4059139" y="4063049"/>
                <a:ext cx="3528915" cy="518604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𝑘</m:t>
                      </m:r>
                      <m:sSup>
                        <m:sSupPr>
                          <m:ctrlP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𝑚</m:t>
                      </m:r>
                      <m:sSup>
                        <m:sSupPr>
                          <m:ctrlP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𝑘</m:t>
                      </m:r>
                      <m:sSubSup>
                        <m:sSubSupPr>
                          <m:ctrlP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  <m:sup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1" lang="en-US" altLang="zh-TW" sz="1800" b="0" i="0" smtClean="0">
                          <a:latin typeface="Cambria Math" panose="02040503050406030204" pitchFamily="18" charset="0"/>
                        </a:rPr>
                        <m:t>constant</m:t>
                      </m:r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26" name="文字方塊 25">
                <a:extLst>
                  <a:ext uri="{FF2B5EF4-FFF2-40B4-BE49-F238E27FC236}">
                    <a16:creationId xmlns:a16="http://schemas.microsoft.com/office/drawing/2014/main" id="{1E4FA7DB-01D6-0C4E-857C-C7D63333BB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59139" y="4063049"/>
                <a:ext cx="3528915" cy="518604"/>
              </a:xfrm>
              <a:prstGeom prst="rect">
                <a:avLst/>
              </a:prstGeom>
              <a:blipFill>
                <a:blip r:embed="rId7"/>
                <a:stretch>
                  <a:fillRect l="-1079" t="-4762" r="-719" b="-1190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93788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8" grpId="0"/>
      <p:bldP spid="1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410200" y="2147888"/>
            <a:ext cx="304800" cy="2362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722" name="Text Box 4"/>
          <p:cNvSpPr txBox="1">
            <a:spLocks noChangeArrowheads="1"/>
          </p:cNvSpPr>
          <p:nvPr/>
        </p:nvSpPr>
        <p:spPr bwMode="auto">
          <a:xfrm>
            <a:off x="3429000" y="74916"/>
            <a:ext cx="2057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>
                <a:solidFill>
                  <a:srgbClr val="FF0000"/>
                </a:solidFill>
              </a:rPr>
              <a:t>微積分基本定理</a:t>
            </a:r>
          </a:p>
        </p:txBody>
      </p:sp>
      <p:sp>
        <p:nvSpPr>
          <p:cNvPr id="30723" name="Text Box 5"/>
          <p:cNvSpPr txBox="1">
            <a:spLocks noChangeArrowheads="1"/>
          </p:cNvSpPr>
          <p:nvPr/>
        </p:nvSpPr>
        <p:spPr bwMode="auto">
          <a:xfrm>
            <a:off x="3283527" y="508086"/>
            <a:ext cx="2438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微分與積分是反運算</a:t>
            </a:r>
          </a:p>
        </p:txBody>
      </p:sp>
      <p:sp>
        <p:nvSpPr>
          <p:cNvPr id="30724" name="Rectangle 7"/>
          <p:cNvSpPr>
            <a:spLocks noChangeArrowheads="1"/>
          </p:cNvSpPr>
          <p:nvPr/>
        </p:nvSpPr>
        <p:spPr bwMode="auto">
          <a:xfrm>
            <a:off x="0" y="31813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30726" name="Rectangle 9"/>
          <p:cNvSpPr>
            <a:spLocks noChangeArrowheads="1"/>
          </p:cNvSpPr>
          <p:nvPr/>
        </p:nvSpPr>
        <p:spPr bwMode="auto">
          <a:xfrm>
            <a:off x="0" y="33289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pic>
        <p:nvPicPr>
          <p:cNvPr id="30729" name="Picture 11" descr="F07_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9" t="74696" r="23596" b="8116"/>
          <a:stretch>
            <a:fillRect/>
          </a:stretch>
        </p:blipFill>
        <p:spPr bwMode="auto">
          <a:xfrm>
            <a:off x="2590800" y="2147888"/>
            <a:ext cx="28956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0" name="Line 12"/>
          <p:cNvSpPr>
            <a:spLocks noChangeShapeType="1"/>
          </p:cNvSpPr>
          <p:nvPr/>
        </p:nvSpPr>
        <p:spPr bwMode="auto">
          <a:xfrm>
            <a:off x="5029200" y="2605088"/>
            <a:ext cx="0" cy="15240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0731" name="Text Box 14"/>
          <p:cNvSpPr txBox="1">
            <a:spLocks noChangeArrowheads="1"/>
          </p:cNvSpPr>
          <p:nvPr/>
        </p:nvSpPr>
        <p:spPr bwMode="auto">
          <a:xfrm>
            <a:off x="4800600" y="4129088"/>
            <a:ext cx="304800" cy="30777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1400" i="1" dirty="0">
                <a:latin typeface="Times New Roman" pitchFamily="18" charset="0"/>
              </a:rPr>
              <a:t>x</a:t>
            </a:r>
          </a:p>
        </p:txBody>
      </p:sp>
      <p:sp>
        <p:nvSpPr>
          <p:cNvPr id="30732" name="Text Box 15"/>
          <p:cNvSpPr txBox="1">
            <a:spLocks noChangeArrowheads="1"/>
          </p:cNvSpPr>
          <p:nvPr/>
        </p:nvSpPr>
        <p:spPr bwMode="auto">
          <a:xfrm>
            <a:off x="5105400" y="4129088"/>
            <a:ext cx="609600" cy="30777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1400" i="1" dirty="0">
                <a:latin typeface="Times New Roman" pitchFamily="18" charset="0"/>
              </a:rPr>
              <a:t>x+</a:t>
            </a:r>
            <a:r>
              <a:rPr lang="el-GR" altLang="zh-TW" sz="1400" i="1" dirty="0"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en-US" altLang="zh-TW" sz="1400" i="1" dirty="0">
                <a:latin typeface="Times New Roman" pitchFamily="18" charset="0"/>
                <a:cs typeface="Times New Roman" pitchFamily="18" charset="0"/>
              </a:rPr>
              <a:t>x</a:t>
            </a:r>
            <a:endParaRPr lang="el-GR" altLang="zh-TW" sz="1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33" name="Rectangle 17"/>
          <p:cNvSpPr>
            <a:spLocks noChangeArrowheads="1"/>
          </p:cNvSpPr>
          <p:nvPr/>
        </p:nvSpPr>
        <p:spPr bwMode="auto">
          <a:xfrm>
            <a:off x="0" y="2757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>
                <a:extLst>
                  <a:ext uri="{FF2B5EF4-FFF2-40B4-BE49-F238E27FC236}">
                    <a16:creationId xmlns:a16="http://schemas.microsoft.com/office/drawing/2014/main" id="{AAA17193-2C51-5E44-9081-3B9F61434276}"/>
                  </a:ext>
                </a:extLst>
              </p:cNvPr>
              <p:cNvSpPr txBox="1"/>
              <p:nvPr/>
            </p:nvSpPr>
            <p:spPr>
              <a:xfrm>
                <a:off x="1321255" y="970242"/>
                <a:ext cx="2336345" cy="96443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𝐺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r>
                            <a:rPr lang="en-US" altLang="zh-TW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𝐹</m:t>
                          </m:r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altLang="zh-TW" b="0" i="1" smtClean="0">
                                  <a:latin typeface="Cambria Math"/>
                                </a:rPr>
                                <m:t>′</m:t>
                              </m:r>
                            </m:e>
                          </m:d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𝑑𝑥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′</m:t>
                          </m:r>
                        </m:e>
                      </m:nary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6" name="文字方塊 15">
                <a:extLst>
                  <a:ext uri="{FF2B5EF4-FFF2-40B4-BE49-F238E27FC236}">
                    <a16:creationId xmlns:a16="http://schemas.microsoft.com/office/drawing/2014/main" id="{AAA17193-2C51-5E44-9081-3B9F614342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1255" y="970242"/>
                <a:ext cx="2336345" cy="964431"/>
              </a:xfrm>
              <a:prstGeom prst="rect">
                <a:avLst/>
              </a:prstGeom>
              <a:blipFill>
                <a:blip r:embed="rId3"/>
                <a:stretch>
                  <a:fillRect l="-1081" t="-101299" b="-15324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>
                <a:extLst>
                  <a:ext uri="{FF2B5EF4-FFF2-40B4-BE49-F238E27FC236}">
                    <a16:creationId xmlns:a16="http://schemas.microsoft.com/office/drawing/2014/main" id="{061EC25E-964F-B64B-9B33-7D51C48274C7}"/>
                  </a:ext>
                </a:extLst>
              </p:cNvPr>
              <p:cNvSpPr txBox="1"/>
              <p:nvPr/>
            </p:nvSpPr>
            <p:spPr>
              <a:xfrm>
                <a:off x="4800599" y="1133842"/>
                <a:ext cx="1802224" cy="61824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𝐺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</a:rPr>
                        <m:t>𝐹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7" name="文字方塊 16">
                <a:extLst>
                  <a:ext uri="{FF2B5EF4-FFF2-40B4-BE49-F238E27FC236}">
                    <a16:creationId xmlns:a16="http://schemas.microsoft.com/office/drawing/2014/main" id="{061EC25E-964F-B64B-9B33-7D51C48274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599" y="1133842"/>
                <a:ext cx="1802224" cy="618246"/>
              </a:xfrm>
              <a:prstGeom prst="rect">
                <a:avLst/>
              </a:prstGeom>
              <a:blipFill>
                <a:blip r:embed="rId4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>
                <a:extLst>
                  <a:ext uri="{FF2B5EF4-FFF2-40B4-BE49-F238E27FC236}">
                    <a16:creationId xmlns:a16="http://schemas.microsoft.com/office/drawing/2014/main" id="{E16664F4-6EC0-E44B-A20D-E54ED5DAF9CA}"/>
                  </a:ext>
                </a:extLst>
              </p:cNvPr>
              <p:cNvSpPr txBox="1"/>
              <p:nvPr/>
            </p:nvSpPr>
            <p:spPr>
              <a:xfrm>
                <a:off x="836370" y="4552949"/>
                <a:ext cx="7332713" cy="144860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𝐺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→0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+∆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𝐺</m:t>
                              </m:r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→0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nary>
                                <m:naryPr>
                                  <m:limLoc m:val="undOvr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naryPr>
                                <m:sub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sub>
                                <m:sup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𝑥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+∆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sup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𝐹</m:t>
                                  </m:r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zh-TW" i="1">
                                              <a:latin typeface="Cambria Math"/>
                                              <a:ea typeface="Cambria Math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nary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𝑑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−</m:t>
                              </m:r>
                              <m:nary>
                                <m:naryPr>
                                  <m:limLoc m:val="undOvr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naryPr>
                                <m:sub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sub>
                                <m:sup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𝑥</m:t>
                                  </m:r>
                                </m:sup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𝐹</m:t>
                                  </m:r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𝑥</m:t>
                                      </m:r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′</m:t>
                                      </m:r>
                                    </m:e>
                                  </m:d>
                                </m:e>
                              </m:nary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𝑑𝑥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′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US" altLang="zh-TW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→0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nary>
                                <m:naryPr>
                                  <m:limLoc m:val="undOvr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naryPr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𝑥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+∆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sup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𝐹</m:t>
                                  </m:r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zh-TW" i="1">
                                              <a:latin typeface="Cambria Math"/>
                                              <a:ea typeface="Cambria Math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nary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𝑑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′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→0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𝐹</m:t>
                              </m:r>
                              <m:d>
                                <m:d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</a:rPr>
                        <m:t>𝐹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8" name="文字方塊 17">
                <a:extLst>
                  <a:ext uri="{FF2B5EF4-FFF2-40B4-BE49-F238E27FC236}">
                    <a16:creationId xmlns:a16="http://schemas.microsoft.com/office/drawing/2014/main" id="{E16664F4-6EC0-E44B-A20D-E54ED5DAF9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370" y="4552949"/>
                <a:ext cx="7332713" cy="1448602"/>
              </a:xfrm>
              <a:prstGeom prst="rect">
                <a:avLst/>
              </a:prstGeom>
              <a:blipFill>
                <a:blip r:embed="rId5"/>
                <a:stretch>
                  <a:fillRect t="-30172" b="-3017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向右箭號 2">
            <a:extLst>
              <a:ext uri="{FF2B5EF4-FFF2-40B4-BE49-F238E27FC236}">
                <a16:creationId xmlns:a16="http://schemas.microsoft.com/office/drawing/2014/main" id="{D636CBB8-CCAF-6940-8ACE-C9DE54585717}"/>
              </a:ext>
            </a:extLst>
          </p:cNvPr>
          <p:cNvSpPr/>
          <p:nvPr/>
        </p:nvSpPr>
        <p:spPr>
          <a:xfrm>
            <a:off x="4038600" y="1297377"/>
            <a:ext cx="464127" cy="258475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zh-TW" altLang="en-US" sz="1400" i="1">
              <a:solidFill>
                <a:schemeClr val="tx1"/>
              </a:solidFill>
              <a:latin typeface="Cambria Math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6"/>
          <p:cNvSpPr>
            <a:spLocks noChangeArrowheads="1"/>
          </p:cNvSpPr>
          <p:nvPr/>
        </p:nvSpPr>
        <p:spPr bwMode="auto">
          <a:xfrm>
            <a:off x="0" y="31813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31749" name="Rectangle 10"/>
          <p:cNvSpPr>
            <a:spLocks noChangeArrowheads="1"/>
          </p:cNvSpPr>
          <p:nvPr/>
        </p:nvSpPr>
        <p:spPr bwMode="auto">
          <a:xfrm>
            <a:off x="0" y="33289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751" name="Text Box 11"/>
              <p:cNvSpPr txBox="1">
                <a:spLocks noChangeArrowheads="1"/>
              </p:cNvSpPr>
              <p:nvPr/>
            </p:nvSpPr>
            <p:spPr bwMode="auto">
              <a:xfrm>
                <a:off x="2951516" y="2262219"/>
                <a:ext cx="38100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/>
                  <a:t>這樣的函數 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𝐻</m:t>
                    </m:r>
                  </m:oMath>
                </a14:m>
                <a:r>
                  <a:rPr lang="zh-TW" altLang="en-US" dirty="0"/>
                  <a:t> 稱為函數 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𝐹</m:t>
                    </m:r>
                  </m:oMath>
                </a14:m>
                <a:r>
                  <a:rPr lang="zh-TW" altLang="en-US" dirty="0"/>
                  <a:t> 的</a:t>
                </a:r>
                <a:r>
                  <a:rPr lang="zh-TW" altLang="en-US" dirty="0">
                    <a:solidFill>
                      <a:srgbClr val="FF0000"/>
                    </a:solidFill>
                  </a:rPr>
                  <a:t>反微分</a:t>
                </a:r>
              </a:p>
            </p:txBody>
          </p:sp>
        </mc:Choice>
        <mc:Fallback xmlns="">
          <p:sp>
            <p:nvSpPr>
              <p:cNvPr id="31751" name="Text 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51516" y="2262219"/>
                <a:ext cx="3810000" cy="369332"/>
              </a:xfrm>
              <a:prstGeom prst="rect">
                <a:avLst/>
              </a:prstGeom>
              <a:blipFill rotWithShape="1">
                <a:blip r:embed="rId2"/>
                <a:stretch>
                  <a:fillRect l="-1280" t="-6557" b="-2623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760" name="Rectangle 22"/>
          <p:cNvSpPr>
            <a:spLocks noChangeArrowheads="1"/>
          </p:cNvSpPr>
          <p:nvPr/>
        </p:nvSpPr>
        <p:spPr bwMode="auto">
          <a:xfrm>
            <a:off x="0" y="3176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31762" name="文字方塊 19"/>
          <p:cNvSpPr txBox="1">
            <a:spLocks noChangeArrowheads="1"/>
          </p:cNvSpPr>
          <p:nvPr/>
        </p:nvSpPr>
        <p:spPr bwMode="auto">
          <a:xfrm>
            <a:off x="1303450" y="4418417"/>
            <a:ext cx="618341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反微分有無限多個，</a:t>
            </a:r>
          </a:p>
        </p:txBody>
      </p:sp>
      <p:sp>
        <p:nvSpPr>
          <p:cNvPr id="31764" name="文字方塊 21"/>
          <p:cNvSpPr txBox="1">
            <a:spLocks noChangeArrowheads="1"/>
          </p:cNvSpPr>
          <p:nvPr/>
        </p:nvSpPr>
        <p:spPr bwMode="auto">
          <a:xfrm>
            <a:off x="1321326" y="3499332"/>
            <a:ext cx="69781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你可以在函數</a:t>
            </a:r>
            <a:r>
              <a:rPr lang="en-US" altLang="zh-TW" i="1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上加一個常數，依舊是</a:t>
            </a:r>
            <a:r>
              <a:rPr lang="zh-TW" altLang="en-US" dirty="0"/>
              <a:t>反微分。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14"/>
              <p:cNvSpPr txBox="1">
                <a:spLocks noChangeArrowheads="1"/>
              </p:cNvSpPr>
              <p:nvPr/>
            </p:nvSpPr>
            <p:spPr bwMode="auto">
              <a:xfrm>
                <a:off x="1306661" y="1825665"/>
                <a:ext cx="6705600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如果有一個函數 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𝐻</m:t>
                    </m:r>
                  </m:oMath>
                </a14:m>
                <a:r>
                  <a:rPr lang="zh-TW" altLang="en-US" dirty="0"/>
                  <a:t> ，它的微分等於函數 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𝐹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23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06661" y="1825665"/>
                <a:ext cx="6705600" cy="369888"/>
              </a:xfrm>
              <a:prstGeom prst="rect">
                <a:avLst/>
              </a:prstGeom>
              <a:blipFill rotWithShape="1">
                <a:blip r:embed="rId3"/>
                <a:stretch>
                  <a:fillRect l="-727" t="-6557" b="-2623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 Box 5"/>
          <p:cNvSpPr txBox="1">
            <a:spLocks noChangeArrowheads="1"/>
          </p:cNvSpPr>
          <p:nvPr/>
        </p:nvSpPr>
        <p:spPr bwMode="auto">
          <a:xfrm>
            <a:off x="1323726" y="843918"/>
            <a:ext cx="616314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微分與積分是反運算，那麼積分的計算就是微分的反向運算！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1337581" y="2823546"/>
                <a:ext cx="3886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例如：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b="0" i="1" smtClean="0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en-US" altLang="zh-TW" b="0" i="1" smtClean="0">
                            <a:latin typeface="Cambria Math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zh-TW" altLang="en-US" dirty="0"/>
                  <a:t>的反微分可以是</a:t>
                </a:r>
                <a:endParaRPr lang="en-US" altLang="zh-TW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7581" y="2823546"/>
                <a:ext cx="3886200" cy="369332"/>
              </a:xfrm>
              <a:prstGeom prst="rect">
                <a:avLst/>
              </a:prstGeom>
              <a:blipFill rotWithShape="1">
                <a:blip r:embed="rId7"/>
                <a:stretch>
                  <a:fillRect l="-1254" t="-6557" b="-2623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>
              <a:xfrm>
                <a:off x="1271899" y="5877178"/>
                <a:ext cx="4910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例如：所有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b="0" i="1" smtClean="0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en-US" altLang="zh-TW" b="0" i="1" smtClean="0">
                            <a:latin typeface="Cambria Math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zh-TW" altLang="en-US" dirty="0"/>
                  <a:t>的反微分都可以寫成</a:t>
                </a:r>
                <a:endParaRPr lang="en-US" altLang="zh-TW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1899" y="5877178"/>
                <a:ext cx="4910371" cy="369332"/>
              </a:xfrm>
              <a:prstGeom prst="rect">
                <a:avLst/>
              </a:prstGeom>
              <a:blipFill>
                <a:blip r:embed="rId8"/>
                <a:stretch>
                  <a:fillRect l="-773" t="-6667" b="-2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4132912" y="2699538"/>
                <a:ext cx="1305357" cy="617348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𝑛</m:t>
                          </m:r>
                          <m:r>
                            <a:rPr lang="en-US" altLang="zh-TW" i="1">
                              <a:latin typeface="Cambria Math"/>
                            </a:rPr>
                            <m:t>+1</m:t>
                          </m:r>
                        </m:den>
                      </m:f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𝑛</m:t>
                          </m:r>
                          <m:r>
                            <a:rPr lang="en-US" altLang="zh-TW" i="1">
                              <a:latin typeface="Cambria Math"/>
                            </a:rPr>
                            <m:t>+1</m:t>
                          </m:r>
                        </m:sup>
                      </m:s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2912" y="2699538"/>
                <a:ext cx="1305357" cy="617348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4919051" y="5824901"/>
                <a:ext cx="1694182" cy="617348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𝑛</m:t>
                          </m:r>
                          <m:r>
                            <a:rPr lang="en-US" altLang="zh-TW" i="1">
                              <a:latin typeface="Cambria Math"/>
                            </a:rPr>
                            <m:t>+1</m:t>
                          </m:r>
                        </m:den>
                      </m:f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𝑛</m:t>
                          </m:r>
                          <m:r>
                            <a:rPr lang="en-US" altLang="zh-TW" i="1">
                              <a:latin typeface="Cambria Math"/>
                            </a:rPr>
                            <m:t>+1</m:t>
                          </m:r>
                        </m:sup>
                      </m:sSup>
                      <m:r>
                        <a:rPr lang="en-US" altLang="zh-TW" i="1">
                          <a:latin typeface="Cambria Math"/>
                        </a:rPr>
                        <m:t>+</m:t>
                      </m:r>
                      <m:r>
                        <a:rPr lang="en-US" altLang="zh-TW" i="1">
                          <a:latin typeface="Cambria Math"/>
                        </a:rPr>
                        <m:t>𝑐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9051" y="5824901"/>
                <a:ext cx="1694182" cy="617348"/>
              </a:xfrm>
              <a:prstGeom prst="rect">
                <a:avLst/>
              </a:prstGeom>
              <a:blipFill>
                <a:blip r:embed="rId10"/>
                <a:stretch>
                  <a:fillRect b="-204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4"/>
              <p:cNvSpPr txBox="1">
                <a:spLocks noChangeArrowheads="1"/>
              </p:cNvSpPr>
              <p:nvPr/>
            </p:nvSpPr>
            <p:spPr bwMode="auto">
              <a:xfrm>
                <a:off x="1316798" y="1268852"/>
                <a:ext cx="759860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所以要算積分時，就是去猜一個函數，使它的微分就是你要積的函數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𝐹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8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16798" y="1268852"/>
                <a:ext cx="7598601" cy="369332"/>
              </a:xfrm>
              <a:prstGeom prst="rect">
                <a:avLst/>
              </a:prstGeom>
              <a:blipFill rotWithShape="1">
                <a:blip r:embed="rId11"/>
                <a:stretch>
                  <a:fillRect l="-642" t="-6557" b="-2623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1347186" y="3910557"/>
                <a:ext cx="3029869" cy="369332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 smtClean="0">
                                  <a:latin typeface="Cambria Math"/>
                                  <a:ea typeface="Cambria Math"/>
                                </a:rPr>
                                <m:t>𝐻</m:t>
                              </m:r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𝑐</m:t>
                              </m:r>
                            </m:e>
                          </m:d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′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𝐻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𝐹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7186" y="3910557"/>
                <a:ext cx="3029869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>
              <a:xfrm>
                <a:off x="1367815" y="2262219"/>
                <a:ext cx="1583701" cy="369332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𝐻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𝐹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7815" y="2262219"/>
                <a:ext cx="1583701" cy="369332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文字方塊 19"/>
          <p:cNvSpPr txBox="1">
            <a:spLocks noChangeArrowheads="1"/>
          </p:cNvSpPr>
          <p:nvPr/>
        </p:nvSpPr>
        <p:spPr bwMode="auto">
          <a:xfrm>
            <a:off x="1285346" y="5383080"/>
            <a:ext cx="618341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因此任兩個反微分的差只是一個常數！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49936032-AECE-7F4C-AE13-45C5F7A6F1F8}"/>
              </a:ext>
            </a:extLst>
          </p:cNvPr>
          <p:cNvSpPr/>
          <p:nvPr/>
        </p:nvSpPr>
        <p:spPr>
          <a:xfrm>
            <a:off x="1271899" y="4942915"/>
            <a:ext cx="36471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但任兩個反微分的微分的差為零！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17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7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7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17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17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17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1" grpId="0"/>
      <p:bldP spid="31762" grpId="0"/>
      <p:bldP spid="31764" grpId="0"/>
      <p:bldP spid="23" grpId="0"/>
      <p:bldP spid="2" grpId="0"/>
      <p:bldP spid="13" grpId="0"/>
      <p:bldP spid="3" grpId="0" animBg="1"/>
      <p:bldP spid="4" grpId="0" animBg="1"/>
      <p:bldP spid="17" grpId="0" animBg="1"/>
      <p:bldP spid="19" grpId="0" animBg="1"/>
      <p:bldP spid="20" grpId="0"/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6"/>
          <p:cNvSpPr>
            <a:spLocks noChangeArrowheads="1"/>
          </p:cNvSpPr>
          <p:nvPr/>
        </p:nvSpPr>
        <p:spPr bwMode="auto">
          <a:xfrm>
            <a:off x="0" y="31813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31749" name="Rectangle 10"/>
          <p:cNvSpPr>
            <a:spLocks noChangeArrowheads="1"/>
          </p:cNvSpPr>
          <p:nvPr/>
        </p:nvSpPr>
        <p:spPr bwMode="auto">
          <a:xfrm>
            <a:off x="0" y="33289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5376" name="Text Box 17"/>
          <p:cNvSpPr txBox="1">
            <a:spLocks noChangeArrowheads="1"/>
          </p:cNvSpPr>
          <p:nvPr/>
        </p:nvSpPr>
        <p:spPr bwMode="auto">
          <a:xfrm>
            <a:off x="3977406" y="2057399"/>
            <a:ext cx="36843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幸運的是常數 </a:t>
            </a:r>
            <a:r>
              <a:rPr lang="en-US" altLang="zh-TW" i="1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zh-TW" altLang="en-US" i="1" dirty="0"/>
              <a:t> </a:t>
            </a:r>
            <a:r>
              <a:rPr lang="zh-TW" altLang="en-US" dirty="0"/>
              <a:t>可以很容易求出：</a:t>
            </a:r>
          </a:p>
        </p:txBody>
      </p:sp>
      <p:sp>
        <p:nvSpPr>
          <p:cNvPr id="31760" name="Rectangle 22"/>
          <p:cNvSpPr>
            <a:spLocks noChangeArrowheads="1"/>
          </p:cNvSpPr>
          <p:nvPr/>
        </p:nvSpPr>
        <p:spPr bwMode="auto">
          <a:xfrm>
            <a:off x="0" y="3176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5378" name="文字方塊 18"/>
          <p:cNvSpPr txBox="1">
            <a:spLocks noChangeArrowheads="1"/>
          </p:cNvSpPr>
          <p:nvPr/>
        </p:nvSpPr>
        <p:spPr bwMode="auto">
          <a:xfrm>
            <a:off x="1235118" y="6172200"/>
            <a:ext cx="3200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此式對任一個反微分 </a:t>
            </a:r>
            <a:r>
              <a:rPr lang="en-US" altLang="zh-TW" i="1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zh-TW" altLang="en-US" dirty="0"/>
              <a:t> 都對！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380" name="文字方塊 20"/>
              <p:cNvSpPr txBox="1">
                <a:spLocks noChangeArrowheads="1"/>
              </p:cNvSpPr>
              <p:nvPr/>
            </p:nvSpPr>
            <p:spPr bwMode="auto">
              <a:xfrm>
                <a:off x="1181745" y="1283732"/>
                <a:ext cx="7239000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如果你能</a:t>
                </a:r>
                <a:r>
                  <a:rPr lang="zh-TW" altLang="en-US" dirty="0">
                    <a:solidFill>
                      <a:srgbClr val="FF0000"/>
                    </a:solidFill>
                  </a:rPr>
                  <a:t>猜到</a:t>
                </a:r>
                <a:r>
                  <a:rPr lang="zh-TW" altLang="en-US" dirty="0"/>
                  <a:t>任一個 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𝐹</m:t>
                    </m:r>
                  </m:oMath>
                </a14:m>
                <a:r>
                  <a:rPr lang="zh-TW" altLang="en-US" dirty="0"/>
                  <a:t> 的反微分 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𝐻</m:t>
                    </m:r>
                  </m:oMath>
                </a14:m>
                <a:r>
                  <a:rPr lang="en-US" altLang="zh-TW" i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zh-TW" altLang="en-US" dirty="0"/>
                  <a:t>，你離積分就只差一個常數。</a:t>
                </a:r>
              </a:p>
            </p:txBody>
          </p:sp>
        </mc:Choice>
        <mc:Fallback xmlns="">
          <p:sp>
            <p:nvSpPr>
              <p:cNvPr id="15380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1745" y="1283732"/>
                <a:ext cx="7239000" cy="369888"/>
              </a:xfrm>
              <a:prstGeom prst="rect">
                <a:avLst/>
              </a:prstGeom>
              <a:blipFill rotWithShape="1">
                <a:blip r:embed="rId2"/>
                <a:stretch>
                  <a:fillRect l="-758" t="-6667" b="-28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文字方塊 2"/>
          <p:cNvSpPr txBox="1"/>
          <p:nvPr/>
        </p:nvSpPr>
        <p:spPr>
          <a:xfrm>
            <a:off x="1202527" y="4648200"/>
            <a:ext cx="2802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因此可以寫下最後的公式：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1183700" y="381000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</a:rPr>
              <a:t>最重要的積分公式：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1181745" y="2896947"/>
                <a:ext cx="586740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只要將積分的起始端點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</a:rPr>
                      <m:t>𝑎</m:t>
                    </m:r>
                  </m:oMath>
                </a14:m>
                <a:r>
                  <a:rPr lang="zh-TW" altLang="en-US" dirty="0"/>
                  <a:t>代入積分式的終點，值必為零</a:t>
                </a:r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1745" y="2896947"/>
                <a:ext cx="5867400" cy="369332"/>
              </a:xfrm>
              <a:prstGeom prst="rect">
                <a:avLst/>
              </a:prstGeom>
              <a:blipFill>
                <a:blip r:embed="rId3"/>
                <a:stretch>
                  <a:fillRect l="-1082" t="-6667" b="-20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21"/>
              <p:cNvSpPr txBox="1">
                <a:spLocks noChangeArrowheads="1"/>
              </p:cNvSpPr>
              <p:nvPr/>
            </p:nvSpPr>
            <p:spPr bwMode="auto">
              <a:xfrm>
                <a:off x="1181745" y="849868"/>
                <a:ext cx="608845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根據微積分基本定理，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𝐹</m:t>
                    </m:r>
                  </m:oMath>
                </a14:m>
                <a:r>
                  <a:rPr lang="zh-TW" altLang="en-US" i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的積分</a:t>
                </a:r>
                <a:r>
                  <a:rPr lang="zh-TW" altLang="en-US" dirty="0"/>
                  <a:t>是 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𝐹</m:t>
                    </m:r>
                  </m:oMath>
                </a14:m>
                <a:r>
                  <a:rPr lang="zh-TW" altLang="en-US" dirty="0"/>
                  <a:t> 的一個反微分。</a:t>
                </a:r>
              </a:p>
            </p:txBody>
          </p:sp>
        </mc:Choice>
        <mc:Fallback xmlns="">
          <p:sp>
            <p:nvSpPr>
              <p:cNvPr id="18" name="文字方塊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1745" y="849868"/>
                <a:ext cx="6088456" cy="369332"/>
              </a:xfrm>
              <a:prstGeom prst="rect">
                <a:avLst/>
              </a:prstGeom>
              <a:blipFill rotWithShape="1">
                <a:blip r:embed="rId4"/>
                <a:stretch>
                  <a:fillRect l="-901" t="-6557" b="-2623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1181745" y="5105400"/>
                <a:ext cx="4147481" cy="90428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b="0" i="1" smtClean="0">
                              <a:latin typeface="Cambria Math"/>
                            </a:rPr>
                            <m:t>𝑎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′</m:t>
                          </m:r>
                        </m:e>
                      </m:nary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𝐹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′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sSubSup>
                        <m:sSubSupPr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zh-TW" altLang="en-US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𝐻</m:t>
                              </m:r>
                              <m:d>
                                <m:d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𝑥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′</m:t>
                                  </m:r>
                                </m:e>
                              </m:d>
                            </m:e>
                          </m:d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𝑎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</m:sSubSup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𝐻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−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𝐻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𝑎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1745" y="5105400"/>
                <a:ext cx="4147481" cy="904287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1183700" y="1789922"/>
                <a:ext cx="2689134" cy="904287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b="0" i="1" smtClean="0">
                              <a:latin typeface="Cambria Math"/>
                            </a:rPr>
                            <m:t>𝑎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′</m:t>
                          </m:r>
                        </m:e>
                      </m:nary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𝐹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𝐻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𝑐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3700" y="1789922"/>
                <a:ext cx="2689134" cy="904287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>
              <a:xfrm>
                <a:off x="1216382" y="3391698"/>
                <a:ext cx="3121752" cy="904287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b="0" i="1" smtClean="0">
                              <a:latin typeface="Cambria Math"/>
                            </a:rPr>
                            <m:t>𝑎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𝑎</m:t>
                          </m:r>
                        </m:sup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′</m:t>
                          </m:r>
                        </m:e>
                      </m:nary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𝐹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=0=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𝐻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𝑎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𝑐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6382" y="3391698"/>
                <a:ext cx="3121752" cy="904287"/>
              </a:xfrm>
              <a:prstGeom prst="rect">
                <a:avLst/>
              </a:prstGeom>
              <a:blipFill rotWithShape="1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/>
              <p:cNvSpPr txBox="1"/>
              <p:nvPr/>
            </p:nvSpPr>
            <p:spPr>
              <a:xfrm>
                <a:off x="4815100" y="3659175"/>
                <a:ext cx="1336904" cy="369332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𝑐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=−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𝐻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𝑎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0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5100" y="3659175"/>
                <a:ext cx="1336904" cy="369332"/>
              </a:xfrm>
              <a:prstGeom prst="rect">
                <a:avLst/>
              </a:prstGeom>
              <a:blipFill rotWithShape="1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14011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3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3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3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3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3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3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76" grpId="0"/>
      <p:bldP spid="15378" grpId="0"/>
      <p:bldP spid="15380" grpId="0"/>
      <p:bldP spid="3" grpId="0"/>
      <p:bldP spid="4" grpId="0"/>
      <p:bldP spid="18" grpId="0"/>
      <p:bldP spid="16" grpId="0" animBg="1"/>
      <p:bldP spid="17" grpId="0" animBg="1"/>
      <p:bldP spid="19" grpId="0" animBg="1"/>
      <p:bldP spid="2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6"/>
          <p:cNvSpPr>
            <a:spLocks noChangeArrowheads="1"/>
          </p:cNvSpPr>
          <p:nvPr/>
        </p:nvSpPr>
        <p:spPr bwMode="auto">
          <a:xfrm>
            <a:off x="0" y="3176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32771" name="Rectangle 10"/>
          <p:cNvSpPr>
            <a:spLocks noChangeArrowheads="1"/>
          </p:cNvSpPr>
          <p:nvPr/>
        </p:nvSpPr>
        <p:spPr bwMode="auto">
          <a:xfrm>
            <a:off x="0" y="33289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32773" name="Rectangle 22"/>
          <p:cNvSpPr>
            <a:spLocks noChangeArrowheads="1"/>
          </p:cNvSpPr>
          <p:nvPr/>
        </p:nvSpPr>
        <p:spPr bwMode="auto">
          <a:xfrm>
            <a:off x="0" y="3176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pic>
        <p:nvPicPr>
          <p:cNvPr id="32775" name="Picture 9" descr="F07_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74" t="74696" r="23596" b="6522"/>
          <a:stretch>
            <a:fillRect/>
          </a:stretch>
        </p:blipFill>
        <p:spPr bwMode="auto">
          <a:xfrm>
            <a:off x="6400800" y="1447800"/>
            <a:ext cx="2286000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6" name="文字方塊 7"/>
          <p:cNvSpPr txBox="1">
            <a:spLocks noChangeArrowheads="1"/>
          </p:cNvSpPr>
          <p:nvPr/>
        </p:nvSpPr>
        <p:spPr bwMode="auto">
          <a:xfrm>
            <a:off x="1066800" y="1219200"/>
            <a:ext cx="47121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積分的計算：</a:t>
            </a:r>
            <a:r>
              <a:rPr lang="zh-TW" altLang="en-US" dirty="0">
                <a:solidFill>
                  <a:srgbClr val="FF0000"/>
                </a:solidFill>
              </a:rPr>
              <a:t>猜到</a:t>
            </a:r>
            <a:r>
              <a:rPr lang="zh-TW" altLang="en-US" dirty="0"/>
              <a:t>任一個 </a:t>
            </a:r>
            <a:r>
              <a:rPr lang="en-US" altLang="zh-TW" i="1" dirty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zh-TW" altLang="en-US" dirty="0"/>
              <a:t> 的反微分 </a:t>
            </a:r>
            <a:r>
              <a:rPr lang="en-US" altLang="zh-TW" i="1" dirty="0">
                <a:latin typeface="Times New Roman" pitchFamily="18" charset="0"/>
                <a:cs typeface="Times New Roman" pitchFamily="18" charset="0"/>
              </a:rPr>
              <a:t>H 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>
              <a:xfrm>
                <a:off x="1143000" y="3962400"/>
                <a:ext cx="5665782" cy="94051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′</m:t>
                          </m:r>
                        </m:e>
                      </m:nary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′</m:t>
                              </m:r>
                            </m:sup>
                          </m:sSup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𝑛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sSubSup>
                        <m:sSubSupPr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zh-TW" altLang="en-US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𝑛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+1</m:t>
                                  </m:r>
                                </m:den>
                              </m:f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𝑛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+1</m:t>
                                  </m:r>
                                </m:sup>
                              </m:sSup>
                            </m:e>
                          </m:d>
                        </m:e>
                        <m: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</m:sSubSup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𝑛</m:t>
                          </m:r>
                          <m:r>
                            <a:rPr lang="en-US" altLang="zh-TW" i="1">
                              <a:latin typeface="Cambria Math"/>
                            </a:rPr>
                            <m:t>+1</m:t>
                          </m:r>
                        </m:den>
                      </m:f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𝑛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+1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𝑛</m:t>
                          </m:r>
                          <m:r>
                            <a:rPr lang="en-US" altLang="zh-TW" i="1">
                              <a:latin typeface="Cambria Math"/>
                            </a:rPr>
                            <m:t>+1</m:t>
                          </m:r>
                        </m:den>
                      </m:f>
                      <m:sSubSup>
                        <m:sSubSupPr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𝑖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𝑛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+1</m:t>
                          </m:r>
                        </m:sup>
                      </m:sSub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00" y="3962400"/>
                <a:ext cx="5665782" cy="940514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>
              <a:xfrm>
                <a:off x="1121855" y="1693440"/>
                <a:ext cx="4147481" cy="90428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b="0" i="1" smtClean="0">
                              <a:latin typeface="Cambria Math"/>
                            </a:rPr>
                            <m:t>𝑎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′</m:t>
                          </m:r>
                        </m:e>
                      </m:nary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𝐹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′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sSubSup>
                        <m:sSubSupPr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zh-TW" altLang="en-US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𝐻</m:t>
                              </m:r>
                              <m:d>
                                <m:d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𝑥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′</m:t>
                                  </m:r>
                                </m:e>
                              </m:d>
                            </m:e>
                          </m:d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𝑎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</m:sSubSup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𝐻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−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𝐻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𝑎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1855" y="1693440"/>
                <a:ext cx="4147481" cy="904287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1253836" y="1854914"/>
                <a:ext cx="4240905" cy="94051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′</m:t>
                          </m:r>
                        </m:e>
                      </m:nary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𝑎𝑥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′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sSubSup>
                        <m:sSubSupPr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zh-TW" altLang="en-US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𝑎</m:t>
                                  </m:r>
                                </m:den>
                              </m:f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𝑎𝑥</m:t>
                                  </m:r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</m:e>
                        <m: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</m:sSubSup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𝑎</m:t>
                          </m:r>
                        </m:den>
                      </m:f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𝑎𝑥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𝑎</m:t>
                          </m:r>
                        </m:den>
                      </m:f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𝑎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3836" y="1854914"/>
                <a:ext cx="4240905" cy="940514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>
              <a:xfrm>
                <a:off x="1253836" y="3226514"/>
                <a:ext cx="5985165" cy="94051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′</m:t>
                          </m:r>
                        </m:e>
                      </m:nary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∙</m:t>
                      </m:r>
                      <m:func>
                        <m:func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i="0" smtClean="0">
                              <a:latin typeface="Cambria Math"/>
                              <a:ea typeface="Cambria Math"/>
                            </a:rPr>
                            <m:t>sin</m:t>
                          </m:r>
                        </m:fName>
                        <m:e>
                          <m:r>
                            <a:rPr lang="zh-TW" altLang="en-US" i="1" smtClean="0">
                              <a:latin typeface="Cambria Math"/>
                              <a:ea typeface="Cambria Math"/>
                            </a:rPr>
                            <m:t>𝜔</m:t>
                          </m:r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′</m:t>
                              </m:r>
                            </m:sup>
                          </m:sSup>
                        </m:e>
                      </m:func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=−</m:t>
                      </m:r>
                      <m:sSubSup>
                        <m:sSubSupPr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zh-TW" altLang="en-US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zh-TW" altLang="en-US" i="1">
                                      <a:latin typeface="Cambria Math"/>
                                      <a:ea typeface="Cambria Math"/>
                                    </a:rPr>
                                    <m:t>𝜔</m:t>
                                  </m:r>
                                </m:den>
                              </m:f>
                              <m:func>
                                <m:func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zh-TW" i="0" smtClean="0">
                                      <a:latin typeface="Cambria Math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zh-TW" altLang="en-US" i="1">
                                      <a:latin typeface="Cambria Math"/>
                                      <a:ea typeface="Cambria Math"/>
                                    </a:rPr>
                                    <m:t>𝜔</m:t>
                                  </m:r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func>
                            </m:e>
                          </m:d>
                        </m:e>
                        <m: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</m:sSubSup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𝜔</m:t>
                          </m:r>
                        </m:den>
                      </m:f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cos</m:t>
                          </m:r>
                        </m:fName>
                        <m:e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𝜔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func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𝜔</m:t>
                          </m:r>
                        </m:den>
                      </m:f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cos</m:t>
                          </m:r>
                        </m:fName>
                        <m:e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𝜔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fun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3836" y="3226514"/>
                <a:ext cx="5985165" cy="940514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298525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3" name="文字方塊 32">
                <a:extLst>
                  <a:ext uri="{FF2B5EF4-FFF2-40B4-BE49-F238E27FC236}">
                    <a16:creationId xmlns:a16="http://schemas.microsoft.com/office/drawing/2014/main" id="{46681744-1D1B-194C-A67A-B609A1196DEF}"/>
                  </a:ext>
                </a:extLst>
              </p:cNvPr>
              <p:cNvSpPr txBox="1"/>
              <p:nvPr/>
            </p:nvSpPr>
            <p:spPr bwMode="auto">
              <a:xfrm>
                <a:off x="1908219" y="5614893"/>
                <a:ext cx="2286010" cy="518604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zh-TW" sz="180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𝑔</m:t>
                      </m:r>
                      <m:sSup>
                        <m:s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33" name="文字方塊 32">
                <a:extLst>
                  <a:ext uri="{FF2B5EF4-FFF2-40B4-BE49-F238E27FC236}">
                    <a16:creationId xmlns:a16="http://schemas.microsoft.com/office/drawing/2014/main" id="{46681744-1D1B-194C-A67A-B609A1196D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08219" y="5614893"/>
                <a:ext cx="2286010" cy="518604"/>
              </a:xfrm>
              <a:prstGeom prst="rect">
                <a:avLst/>
              </a:prstGeom>
              <a:blipFill>
                <a:blip r:embed="rId2"/>
                <a:stretch>
                  <a:fillRect l="-1657" t="-2381" b="-1190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字方塊 28">
                <a:extLst>
                  <a:ext uri="{FF2B5EF4-FFF2-40B4-BE49-F238E27FC236}">
                    <a16:creationId xmlns:a16="http://schemas.microsoft.com/office/drawing/2014/main" id="{C2110C8E-4DC2-B14F-AD4D-424E382BC6BF}"/>
                  </a:ext>
                </a:extLst>
              </p:cNvPr>
              <p:cNvSpPr txBox="1"/>
              <p:nvPr/>
            </p:nvSpPr>
            <p:spPr bwMode="auto">
              <a:xfrm>
                <a:off x="2015164" y="3193190"/>
                <a:ext cx="1379929" cy="276999"/>
              </a:xfrm>
              <a:prstGeom prst="rect">
                <a:avLst/>
              </a:prstGeom>
              <a:solidFill>
                <a:srgbClr val="FAFAA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𝑔𝑡</m:t>
                      </m:r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29" name="文字方塊 28">
                <a:extLst>
                  <a:ext uri="{FF2B5EF4-FFF2-40B4-BE49-F238E27FC236}">
                    <a16:creationId xmlns:a16="http://schemas.microsoft.com/office/drawing/2014/main" id="{C2110C8E-4DC2-B14F-AD4D-424E382BC6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15164" y="3193190"/>
                <a:ext cx="1379929" cy="276999"/>
              </a:xfrm>
              <a:prstGeom prst="rect">
                <a:avLst/>
              </a:prstGeom>
              <a:blipFill>
                <a:blip r:embed="rId3"/>
                <a:stretch>
                  <a:fillRect l="-1835" b="-3478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793" name="Rectangle 3"/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endParaRPr lang="zh-TW" altLang="en-US"/>
          </a:p>
        </p:txBody>
      </p:sp>
      <p:sp>
        <p:nvSpPr>
          <p:cNvPr id="33795" name="Rectangle 5"/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solidFill>
            <a:srgbClr val="FAFAA4"/>
          </a:solidFill>
          <a:ln>
            <a:noFill/>
          </a:ln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endParaRPr lang="zh-TW" altLang="en-US"/>
          </a:p>
        </p:txBody>
      </p:sp>
      <p:sp>
        <p:nvSpPr>
          <p:cNvPr id="33797" name="Line 8"/>
          <p:cNvSpPr>
            <a:spLocks noChangeShapeType="1"/>
          </p:cNvSpPr>
          <p:nvPr/>
        </p:nvSpPr>
        <p:spPr bwMode="auto">
          <a:xfrm>
            <a:off x="2769071" y="2710194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3800" name="Line 11"/>
          <p:cNvSpPr>
            <a:spLocks noChangeShapeType="1"/>
          </p:cNvSpPr>
          <p:nvPr/>
        </p:nvSpPr>
        <p:spPr bwMode="auto">
          <a:xfrm>
            <a:off x="2769071" y="4797757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2236" name="Oval 12"/>
          <p:cNvSpPr>
            <a:spLocks noChangeArrowheads="1"/>
          </p:cNvSpPr>
          <p:nvPr/>
        </p:nvSpPr>
        <p:spPr bwMode="auto">
          <a:xfrm>
            <a:off x="2975446" y="3061032"/>
            <a:ext cx="431800" cy="4318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endParaRPr lang="zh-TW" altLang="en-US"/>
          </a:p>
        </p:txBody>
      </p:sp>
      <p:sp>
        <p:nvSpPr>
          <p:cNvPr id="52237" name="Oval 13"/>
          <p:cNvSpPr>
            <a:spLocks noChangeArrowheads="1"/>
          </p:cNvSpPr>
          <p:nvPr/>
        </p:nvSpPr>
        <p:spPr bwMode="auto">
          <a:xfrm>
            <a:off x="3902206" y="5699230"/>
            <a:ext cx="431800" cy="4318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endParaRPr lang="zh-TW" altLang="en-US"/>
          </a:p>
        </p:txBody>
      </p:sp>
      <p:sp>
        <p:nvSpPr>
          <p:cNvPr id="4110" name="Line 15"/>
          <p:cNvSpPr>
            <a:spLocks noChangeShapeType="1"/>
          </p:cNvSpPr>
          <p:nvPr/>
        </p:nvSpPr>
        <p:spPr bwMode="auto">
          <a:xfrm>
            <a:off x="3468819" y="6204055"/>
            <a:ext cx="7207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3807" name="Line 8"/>
          <p:cNvSpPr>
            <a:spLocks noChangeShapeType="1"/>
          </p:cNvSpPr>
          <p:nvPr/>
        </p:nvSpPr>
        <p:spPr bwMode="auto">
          <a:xfrm>
            <a:off x="2769071" y="3573794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cxnSp>
        <p:nvCxnSpPr>
          <p:cNvPr id="31" name="直線單箭頭接點 30"/>
          <p:cNvCxnSpPr/>
          <p:nvPr/>
        </p:nvCxnSpPr>
        <p:spPr>
          <a:xfrm>
            <a:off x="2825031" y="1578890"/>
            <a:ext cx="0" cy="50323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811" name="文字方塊 29"/>
          <p:cNvSpPr txBox="1">
            <a:spLocks noChangeArrowheads="1"/>
          </p:cNvSpPr>
          <p:nvPr/>
        </p:nvSpPr>
        <p:spPr bwMode="auto">
          <a:xfrm>
            <a:off x="1976908" y="621044"/>
            <a:ext cx="51858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 dirty="0">
                <a:latin typeface="Arial" pitchFamily="34" charset="0"/>
              </a:rPr>
              <a:t>解微分方程式可以以積分來進行：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>
                <a:extLst>
                  <a:ext uri="{FF2B5EF4-FFF2-40B4-BE49-F238E27FC236}">
                    <a16:creationId xmlns:a16="http://schemas.microsoft.com/office/drawing/2014/main" id="{50B26013-0F30-2040-A970-7E32FAD358FB}"/>
                  </a:ext>
                </a:extLst>
              </p:cNvPr>
              <p:cNvSpPr txBox="1"/>
              <p:nvPr/>
            </p:nvSpPr>
            <p:spPr bwMode="auto">
              <a:xfrm>
                <a:off x="2059023" y="1023097"/>
                <a:ext cx="1058751" cy="555793"/>
              </a:xfrm>
              <a:prstGeom prst="rect">
                <a:avLst/>
              </a:prstGeom>
              <a:solidFill>
                <a:srgbClr val="FAFAA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kumimoji="1"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TW" sz="18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kumimoji="1" lang="en-US" altLang="zh-TW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kumimoji="1"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TW" sz="18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kumimoji="1" lang="en-US" altLang="zh-TW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5" name="文字方塊 4">
                <a:extLst>
                  <a:ext uri="{FF2B5EF4-FFF2-40B4-BE49-F238E27FC236}">
                    <a16:creationId xmlns:a16="http://schemas.microsoft.com/office/drawing/2014/main" id="{50B26013-0F30-2040-A970-7E32FAD358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59023" y="1023097"/>
                <a:ext cx="1058751" cy="555793"/>
              </a:xfrm>
              <a:prstGeom prst="rect">
                <a:avLst/>
              </a:prstGeom>
              <a:blipFill>
                <a:blip r:embed="rId4"/>
                <a:stretch>
                  <a:fillRect l="-4762" r="-4762" b="-1363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字方塊 26">
                <a:extLst>
                  <a:ext uri="{FF2B5EF4-FFF2-40B4-BE49-F238E27FC236}">
                    <a16:creationId xmlns:a16="http://schemas.microsoft.com/office/drawing/2014/main" id="{EF91D733-A5C9-004E-87E3-C1B090D2EB12}"/>
                  </a:ext>
                </a:extLst>
              </p:cNvPr>
              <p:cNvSpPr txBox="1"/>
              <p:nvPr/>
            </p:nvSpPr>
            <p:spPr bwMode="auto">
              <a:xfrm>
                <a:off x="2048711" y="2130779"/>
                <a:ext cx="942053" cy="525913"/>
              </a:xfrm>
              <a:prstGeom prst="rect">
                <a:avLst/>
              </a:prstGeom>
              <a:solidFill>
                <a:srgbClr val="FAFAA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𝑑𝑣</m:t>
                          </m:r>
                        </m:num>
                        <m:den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27" name="文字方塊 26">
                <a:extLst>
                  <a:ext uri="{FF2B5EF4-FFF2-40B4-BE49-F238E27FC236}">
                    <a16:creationId xmlns:a16="http://schemas.microsoft.com/office/drawing/2014/main" id="{EF91D733-A5C9-004E-87E3-C1B090D2EB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48711" y="2130779"/>
                <a:ext cx="942053" cy="525913"/>
              </a:xfrm>
              <a:prstGeom prst="rect">
                <a:avLst/>
              </a:prstGeom>
              <a:blipFill>
                <a:blip r:embed="rId5"/>
                <a:stretch>
                  <a:fillRect l="-5333" t="-4878" r="-5333" b="-1463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字方塊 29">
                <a:extLst>
                  <a:ext uri="{FF2B5EF4-FFF2-40B4-BE49-F238E27FC236}">
                    <a16:creationId xmlns:a16="http://schemas.microsoft.com/office/drawing/2014/main" id="{1855E128-D3B1-6742-A936-33626935D968}"/>
                  </a:ext>
                </a:extLst>
              </p:cNvPr>
              <p:cNvSpPr txBox="1"/>
              <p:nvPr/>
            </p:nvSpPr>
            <p:spPr bwMode="auto">
              <a:xfrm>
                <a:off x="2025036" y="4127804"/>
                <a:ext cx="1515030" cy="525913"/>
              </a:xfrm>
              <a:prstGeom prst="rect">
                <a:avLst/>
              </a:prstGeom>
              <a:solidFill>
                <a:srgbClr val="FAFAA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𝑑𝑦</m:t>
                          </m:r>
                        </m:num>
                        <m:den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𝑔𝑡</m:t>
                      </m:r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30" name="文字方塊 29">
                <a:extLst>
                  <a:ext uri="{FF2B5EF4-FFF2-40B4-BE49-F238E27FC236}">
                    <a16:creationId xmlns:a16="http://schemas.microsoft.com/office/drawing/2014/main" id="{1855E128-D3B1-6742-A936-33626935D9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25036" y="4127804"/>
                <a:ext cx="1515030" cy="525913"/>
              </a:xfrm>
              <a:prstGeom prst="rect">
                <a:avLst/>
              </a:prstGeom>
              <a:blipFill>
                <a:blip r:embed="rId6"/>
                <a:stretch>
                  <a:fillRect l="-3306" t="-2381" b="-1428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字方塊 31">
                <a:extLst>
                  <a:ext uri="{FF2B5EF4-FFF2-40B4-BE49-F238E27FC236}">
                    <a16:creationId xmlns:a16="http://schemas.microsoft.com/office/drawing/2014/main" id="{6FD202EF-FD49-DB49-8AF5-17BCCA519863}"/>
                  </a:ext>
                </a:extLst>
              </p:cNvPr>
              <p:cNvSpPr txBox="1"/>
              <p:nvPr/>
            </p:nvSpPr>
            <p:spPr bwMode="auto">
              <a:xfrm>
                <a:off x="3657600" y="1447800"/>
                <a:ext cx="757708" cy="525913"/>
              </a:xfrm>
              <a:prstGeom prst="rect">
                <a:avLst/>
              </a:prstGeom>
              <a:solidFill>
                <a:srgbClr val="FAFAA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𝑑𝑦</m:t>
                          </m:r>
                        </m:num>
                        <m:den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𝑣</m:t>
                      </m:r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32" name="文字方塊 31">
                <a:extLst>
                  <a:ext uri="{FF2B5EF4-FFF2-40B4-BE49-F238E27FC236}">
                    <a16:creationId xmlns:a16="http://schemas.microsoft.com/office/drawing/2014/main" id="{6FD202EF-FD49-DB49-8AF5-17BCCA5198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57600" y="1447800"/>
                <a:ext cx="757708" cy="525913"/>
              </a:xfrm>
              <a:prstGeom prst="rect">
                <a:avLst/>
              </a:prstGeom>
              <a:blipFill>
                <a:blip r:embed="rId7"/>
                <a:stretch>
                  <a:fillRect l="-10000" t="-2381" r="-1667" b="-1428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文字方塊 33">
                <a:extLst>
                  <a:ext uri="{FF2B5EF4-FFF2-40B4-BE49-F238E27FC236}">
                    <a16:creationId xmlns:a16="http://schemas.microsoft.com/office/drawing/2014/main" id="{BCB79111-6289-F84A-B3EE-EFAD3317824F}"/>
                  </a:ext>
                </a:extLst>
              </p:cNvPr>
              <p:cNvSpPr txBox="1"/>
              <p:nvPr/>
            </p:nvSpPr>
            <p:spPr bwMode="auto">
              <a:xfrm>
                <a:off x="3902206" y="2873065"/>
                <a:ext cx="4058739" cy="865493"/>
              </a:xfrm>
              <a:prstGeom prst="rect">
                <a:avLst/>
              </a:prstGeom>
              <a:solidFill>
                <a:srgbClr val="FAFAA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sz="180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kumimoji="1"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TW" sz="18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kumimoji="1" lang="en-US" altLang="zh-TW" sz="18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sub>
                        <m:sup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  <m:e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  <m:d>
                            <m:dPr>
                              <m:ctrlPr>
                                <a:rPr kumimoji="1"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zh-TW" sz="18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kumimoji="1" lang="en-US" altLang="zh-TW" sz="18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</m:d>
                        </m:e>
                      </m:nary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𝑔𝑡</m:t>
                      </m:r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𝑔</m:t>
                      </m:r>
                      <m:sSub>
                        <m:sSubPr>
                          <m:ctrlP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𝑔𝑡</m:t>
                      </m:r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34" name="文字方塊 33">
                <a:extLst>
                  <a:ext uri="{FF2B5EF4-FFF2-40B4-BE49-F238E27FC236}">
                    <a16:creationId xmlns:a16="http://schemas.microsoft.com/office/drawing/2014/main" id="{BCB79111-6289-F84A-B3EE-EFAD331782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02206" y="2873065"/>
                <a:ext cx="4058739" cy="865493"/>
              </a:xfrm>
              <a:prstGeom prst="rect">
                <a:avLst/>
              </a:prstGeom>
              <a:blipFill>
                <a:blip r:embed="rId8"/>
                <a:stretch>
                  <a:fillRect l="-11838" t="-117391" b="-17971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字方塊 25">
                <a:extLst>
                  <a:ext uri="{FF2B5EF4-FFF2-40B4-BE49-F238E27FC236}">
                    <a16:creationId xmlns:a16="http://schemas.microsoft.com/office/drawing/2014/main" id="{DB8ABE43-9C65-594F-B583-4F4197E0ACBF}"/>
                  </a:ext>
                </a:extLst>
              </p:cNvPr>
              <p:cNvSpPr txBox="1"/>
              <p:nvPr/>
            </p:nvSpPr>
            <p:spPr>
              <a:xfrm>
                <a:off x="3902206" y="3812276"/>
                <a:ext cx="5138529" cy="1754776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𝑦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Sup>
                        <m:sSubSupPr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zh-TW" altLang="en-US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limLoc m:val="undOvr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0</m:t>
                                      </m:r>
                                    </m:sub>
                                  </m:sSub>
                                </m:sub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𝑡</m:t>
                                  </m:r>
                                </m:sup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𝑑𝑡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′∙</m:t>
                                  </m:r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−</m:t>
                                      </m:r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𝑔𝑡</m:t>
                                      </m:r>
                                      <m:r>
                                        <a:rPr lang="en-US" altLang="zh-TW" b="0" i="1" smtClean="0">
                                          <a:latin typeface="Cambria Math"/>
                                          <a:ea typeface="Cambria Math"/>
                                        </a:rPr>
                                        <m:t>′</m:t>
                                      </m:r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/>
                                              <a:ea typeface="Cambria Math"/>
                                            </a:rPr>
                                            <m:t>𝑐</m:t>
                                          </m:r>
                                        </m:e>
                                        <m:sub>
                                          <m:r>
                                            <a:rPr lang="en-US" altLang="zh-TW" i="1">
                                              <a:latin typeface="Cambria Math"/>
                                              <a:ea typeface="Cambria Math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nary>
                              <m:r>
                                <a:rPr lang="en-US" altLang="zh-TW" i="1">
                                  <a:latin typeface="Cambria Math"/>
                                </a:rPr>
                                <m:t>=</m:t>
                              </m:r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2</m:t>
                                      </m:r>
                                    </m:den>
                                  </m:f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𝑔</m:t>
                                  </m:r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𝑡</m:t>
                                      </m:r>
                                      <m:r>
                                        <a:rPr lang="en-US" altLang="zh-TW" b="0" i="1" smtClean="0">
                                          <a:latin typeface="Cambria Math"/>
                                        </a:rPr>
                                        <m:t>′</m:t>
                                      </m:r>
                                    </m:e>
                                    <m:sup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𝑡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′</m:t>
                                  </m:r>
                                </m:e>
                              </m:d>
                            </m:e>
                          </m:d>
                        </m:e>
                        <m: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sub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𝑡</m:t>
                          </m:r>
                        </m:sup>
                      </m:sSubSup>
                    </m:oMath>
                  </m:oMathPara>
                </a14:m>
                <a:endParaRPr lang="en-US" altLang="zh-TW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</a:rPr>
                        <m:t>𝑔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𝑡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i="1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1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𝑡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6" name="文字方塊 25">
                <a:extLst>
                  <a:ext uri="{FF2B5EF4-FFF2-40B4-BE49-F238E27FC236}">
                    <a16:creationId xmlns:a16="http://schemas.microsoft.com/office/drawing/2014/main" id="{DB8ABE43-9C65-594F-B583-4F4197E0AC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2206" y="3812276"/>
                <a:ext cx="5138529" cy="1754776"/>
              </a:xfrm>
              <a:prstGeom prst="rect">
                <a:avLst/>
              </a:prstGeom>
              <a:blipFill>
                <a:blip r:embed="rId9"/>
                <a:stretch>
                  <a:fillRect l="-493" t="-132609" r="-28818" b="-15869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372442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1288473" y="381000"/>
                <a:ext cx="1519134" cy="940514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′</m:t>
                          </m:r>
                        </m:e>
                      </m:nary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∙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′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i="1" smtClean="0">
                          <a:latin typeface="Cambria Math"/>
                        </a:rPr>
                        <m:t>?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8473" y="381000"/>
                <a:ext cx="1519134" cy="940514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>
              <a:xfrm>
                <a:off x="1219200" y="5410200"/>
                <a:ext cx="4513928" cy="94051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′</m:t>
                          </m:r>
                        </m:e>
                      </m:nary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∙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′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sSubSup>
                        <m:sSubSupPr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zh-TW" altLang="en-US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zh-TW">
                                      <a:latin typeface="Cambria Math"/>
                                    </a:rPr>
                                    <m:t>ln</m:t>
                                  </m:r>
                                </m:fName>
                                <m:e>
                                  <m:sSup>
                                    <m:sSupPr>
                                      <m:ctrlP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altLang="zh-TW" b="0" i="1" smtClean="0">
                                          <a:latin typeface="Cambria Math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func>
                            </m:e>
                          </m:d>
                        </m:e>
                        <m: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</m:sSubSup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ln</m:t>
                          </m:r>
                        </m:fName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func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−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ln</m:t>
                          </m:r>
                        </m:fName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func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5410200"/>
                <a:ext cx="4513928" cy="940514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>
              <a:xfrm>
                <a:off x="1295400" y="1828800"/>
                <a:ext cx="1533753" cy="61824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𝑑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𝑑𝑥</m:t>
                          </m:r>
                        </m:den>
                      </m:f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i="0" smtClean="0">
                                  <a:latin typeface="Cambria Math"/>
                                </a:rPr>
                                <m:t>ln</m:t>
                              </m:r>
                            </m:fName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func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1828800"/>
                <a:ext cx="1533753" cy="618246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文字方塊 4"/>
          <p:cNvSpPr txBox="1"/>
          <p:nvPr/>
        </p:nvSpPr>
        <p:spPr>
          <a:xfrm>
            <a:off x="1288473" y="13716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證明：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1295400" y="2604012"/>
                <a:ext cx="1117357" cy="381643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func>
                            <m:func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i="0" smtClean="0">
                                  <a:latin typeface="Cambria Math"/>
                                </a:rPr>
                                <m:t>ln</m:t>
                              </m:r>
                            </m:fName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func>
                        </m:sup>
                      </m:sSup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𝑥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2604012"/>
                <a:ext cx="1117357" cy="381643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2743200" y="2604012"/>
                <a:ext cx="3657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對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𝑥</m:t>
                    </m:r>
                  </m:oMath>
                </a14:m>
                <a:r>
                  <a:rPr lang="zh-TW" altLang="en-US" dirty="0"/>
                  <a:t>微分並使用連鎖律：</a:t>
                </a:r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200" y="2604012"/>
                <a:ext cx="3657600" cy="369332"/>
              </a:xfrm>
              <a:prstGeom prst="rect">
                <a:avLst/>
              </a:prstGeom>
              <a:blipFill rotWithShape="1">
                <a:blip r:embed="rId6"/>
                <a:stretch>
                  <a:fillRect l="-1333" t="-6557" b="-2623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>
              <a:xfrm>
                <a:off x="1295400" y="3200400"/>
                <a:ext cx="2858731" cy="657488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𝑑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𝑑</m:t>
                          </m:r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zh-TW">
                                      <a:latin typeface="Cambria Math"/>
                                    </a:rPr>
                                    <m:t>ln</m:t>
                                  </m:r>
                                </m:fName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func>
                            </m:e>
                          </m:d>
                        </m:den>
                      </m:f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func>
                            <m:func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i="0" smtClean="0">
                                  <a:latin typeface="Cambria Math"/>
                                </a:rPr>
                                <m:t>ln</m:t>
                              </m:r>
                            </m:fName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func>
                        </m:sup>
                      </m:sSup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∙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𝑑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𝑑𝑥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ln</m:t>
                              </m:r>
                            </m:fName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func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=1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3200400"/>
                <a:ext cx="2858731" cy="657488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>
              <a:xfrm>
                <a:off x="1288473" y="4010288"/>
                <a:ext cx="3573927" cy="618246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func>
                            <m:func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i="0" smtClean="0">
                                  <a:latin typeface="Cambria Math"/>
                                </a:rPr>
                                <m:t>ln</m:t>
                              </m:r>
                            </m:fName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func>
                        </m:sup>
                      </m:sSup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∙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𝑑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𝑑𝑥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ln</m:t>
                              </m:r>
                            </m:fName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func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𝑥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𝑑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𝑑𝑥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ln</m:t>
                              </m:r>
                            </m:fName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func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=1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8473" y="4010288"/>
                <a:ext cx="3573927" cy="618246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>
              <a:xfrm>
                <a:off x="5943600" y="4010288"/>
                <a:ext cx="1533753" cy="61824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𝑑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𝑑𝑥</m:t>
                          </m:r>
                        </m:den>
                      </m:f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i="0" smtClean="0">
                                  <a:latin typeface="Cambria Math"/>
                                </a:rPr>
                                <m:t>ln</m:t>
                              </m:r>
                            </m:fName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func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3600" y="4010288"/>
                <a:ext cx="1533753" cy="618246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文字方塊 10"/>
          <p:cNvSpPr txBox="1"/>
          <p:nvPr/>
        </p:nvSpPr>
        <p:spPr>
          <a:xfrm>
            <a:off x="5105400" y="41148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得證：</a:t>
            </a:r>
          </a:p>
        </p:txBody>
      </p:sp>
    </p:spTree>
    <p:extLst>
      <p:ext uri="{BB962C8B-B14F-4D97-AF65-F5344CB8AC3E}">
        <p14:creationId xmlns:p14="http://schemas.microsoft.com/office/powerpoint/2010/main" val="2650748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/>
      <p:bldP spid="8" grpId="0" animBg="1"/>
      <p:bldP spid="9" grpId="0" animBg="1"/>
      <p:bldP spid="10" grpId="0" animBg="1"/>
      <p:bldP spid="1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笑臉 3"/>
          <p:cNvSpPr/>
          <p:nvPr/>
        </p:nvSpPr>
        <p:spPr>
          <a:xfrm>
            <a:off x="2872478" y="4850411"/>
            <a:ext cx="500062" cy="500062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5" name="向右箭號 4"/>
          <p:cNvSpPr/>
          <p:nvPr/>
        </p:nvSpPr>
        <p:spPr>
          <a:xfrm rot="20166475">
            <a:off x="3583678" y="4558311"/>
            <a:ext cx="1071562" cy="2143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6" name="向右箭號 5"/>
          <p:cNvSpPr/>
          <p:nvPr/>
        </p:nvSpPr>
        <p:spPr>
          <a:xfrm rot="1319998">
            <a:off x="3596378" y="5342536"/>
            <a:ext cx="1071562" cy="2143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686" name="文字方塊 6"/>
              <p:cNvSpPr txBox="1">
                <a:spLocks noChangeArrowheads="1"/>
              </p:cNvSpPr>
              <p:nvPr/>
            </p:nvSpPr>
            <p:spPr bwMode="auto">
              <a:xfrm>
                <a:off x="3658290" y="4278911"/>
                <a:ext cx="500063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TW" sz="1800" i="1" smtClean="0">
                          <a:latin typeface="Cambria Math"/>
                          <a:ea typeface="Cambria Math"/>
                        </a:rPr>
                        <m:t>Γ</m:t>
                      </m:r>
                    </m:oMath>
                  </m:oMathPara>
                </a14:m>
                <a:endParaRPr lang="zh-TW" altLang="en-US" sz="1800" i="1" dirty="0"/>
              </a:p>
            </p:txBody>
          </p:sp>
        </mc:Choice>
        <mc:Fallback xmlns="">
          <p:sp>
            <p:nvSpPr>
              <p:cNvPr id="71686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58290" y="4278911"/>
                <a:ext cx="500063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笑臉 7"/>
          <p:cNvSpPr/>
          <p:nvPr/>
        </p:nvSpPr>
        <p:spPr>
          <a:xfrm>
            <a:off x="4872728" y="5493348"/>
            <a:ext cx="500062" cy="500063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688" name="文字方塊 8"/>
              <p:cNvSpPr txBox="1">
                <a:spLocks noChangeArrowheads="1"/>
              </p:cNvSpPr>
              <p:nvPr/>
            </p:nvSpPr>
            <p:spPr bwMode="auto">
              <a:xfrm>
                <a:off x="3658290" y="5636223"/>
                <a:ext cx="714375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/>
                        </a:rPr>
                        <m:t>1−</m:t>
                      </m:r>
                      <m:r>
                        <m:rPr>
                          <m:sty m:val="p"/>
                        </m:rPr>
                        <a:rPr lang="el-GR" altLang="zh-TW" sz="1800" i="1" dirty="0" smtClean="0">
                          <a:latin typeface="Cambria Math"/>
                          <a:ea typeface="Cambria Math"/>
                        </a:rPr>
                        <m:t>Γ</m:t>
                      </m:r>
                    </m:oMath>
                  </m:oMathPara>
                </a14:m>
                <a:endParaRPr lang="zh-TW" altLang="en-US" sz="1800" i="1" dirty="0"/>
              </a:p>
            </p:txBody>
          </p:sp>
        </mc:Choice>
        <mc:Fallback xmlns="">
          <p:sp>
            <p:nvSpPr>
              <p:cNvPr id="71688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58290" y="5636223"/>
                <a:ext cx="714375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689" name="文字方塊 9"/>
              <p:cNvSpPr txBox="1">
                <a:spLocks noChangeArrowheads="1"/>
              </p:cNvSpPr>
              <p:nvPr/>
            </p:nvSpPr>
            <p:spPr bwMode="auto">
              <a:xfrm>
                <a:off x="5088628" y="4788498"/>
                <a:ext cx="4071937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/>
                  <a:t>每單位時間衰變機率為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TW" sz="1800" i="1">
                        <a:latin typeface="Cambria Math"/>
                        <a:ea typeface="Cambria Math"/>
                      </a:rPr>
                      <m:t>Γ</m:t>
                    </m:r>
                  </m:oMath>
                </a14:m>
                <a:endParaRPr lang="zh-TW" altLang="en-US" sz="1800" i="1" dirty="0"/>
              </a:p>
            </p:txBody>
          </p:sp>
        </mc:Choice>
        <mc:Fallback xmlns="">
          <p:sp>
            <p:nvSpPr>
              <p:cNvPr id="71689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88628" y="4788498"/>
                <a:ext cx="4071937" cy="369332"/>
              </a:xfrm>
              <a:prstGeom prst="rect">
                <a:avLst/>
              </a:prstGeom>
              <a:blipFill>
                <a:blip r:embed="rId4"/>
                <a:stretch>
                  <a:fillRect l="-1246" t="-6667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1690" name="矩形 10"/>
          <p:cNvSpPr>
            <a:spLocks noChangeArrowheads="1"/>
          </p:cNvSpPr>
          <p:nvPr/>
        </p:nvSpPr>
        <p:spPr bwMode="auto">
          <a:xfrm>
            <a:off x="1187450" y="1127219"/>
            <a:ext cx="7416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我們無法預測單一一顆原子核何時及是否衰變，只能預測它衰變的機率。</a:t>
            </a:r>
          </a:p>
        </p:txBody>
      </p:sp>
      <p:sp>
        <p:nvSpPr>
          <p:cNvPr id="71691" name="文字方塊 1"/>
          <p:cNvSpPr txBox="1">
            <a:spLocks noChangeArrowheads="1"/>
          </p:cNvSpPr>
          <p:nvPr/>
        </p:nvSpPr>
        <p:spPr bwMode="auto">
          <a:xfrm>
            <a:off x="1187450" y="695419"/>
            <a:ext cx="40322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 dirty="0"/>
              <a:t>原子核的衰變是一個微觀的量子現象。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5444" y="1910970"/>
            <a:ext cx="3794441" cy="203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85909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29">
            <a:extLst>
              <a:ext uri="{FF2B5EF4-FFF2-40B4-BE49-F238E27FC236}">
                <a16:creationId xmlns:a16="http://schemas.microsoft.com/office/drawing/2014/main" id="{719FAE3B-690E-8B4D-A667-1F81A0CFCF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9708" y="621044"/>
            <a:ext cx="51858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 dirty="0">
                <a:latin typeface="Arial" pitchFamily="34" charset="0"/>
              </a:rPr>
              <a:t>以積分來進行解微分方程式的技巧：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>
                <a:extLst>
                  <a:ext uri="{FF2B5EF4-FFF2-40B4-BE49-F238E27FC236}">
                    <a16:creationId xmlns:a16="http://schemas.microsoft.com/office/drawing/2014/main" id="{3F2C0D53-6D3B-8F4A-B0D0-C705AAD9F76A}"/>
                  </a:ext>
                </a:extLst>
              </p:cNvPr>
              <p:cNvSpPr txBox="1"/>
              <p:nvPr/>
            </p:nvSpPr>
            <p:spPr bwMode="auto">
              <a:xfrm>
                <a:off x="1600200" y="1143000"/>
                <a:ext cx="1136593" cy="525913"/>
              </a:xfrm>
              <a:prstGeom prst="rect">
                <a:avLst/>
              </a:prstGeom>
              <a:solidFill>
                <a:srgbClr val="FAFAA4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zh-TW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𝑑𝑁</m:t>
                          </m:r>
                        </m:num>
                        <m:den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𝑑𝑡</m:t>
                          </m:r>
                        </m:den>
                      </m:f>
                      <m:r>
                        <a:rPr kumimoji="1" lang="en-US" altLang="zh-TW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r>
                        <m:rPr>
                          <m:sty m:val="p"/>
                        </m:rPr>
                        <a:rPr kumimoji="1" lang="el-GR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Γ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𝑁</m:t>
                      </m:r>
                    </m:oMath>
                  </m:oMathPara>
                </a14:m>
                <a:endParaRPr kumimoji="1" lang="zh-TW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文字方塊 2">
                <a:extLst>
                  <a:ext uri="{FF2B5EF4-FFF2-40B4-BE49-F238E27FC236}">
                    <a16:creationId xmlns:a16="http://schemas.microsoft.com/office/drawing/2014/main" id="{3F2C0D53-6D3B-8F4A-B0D0-C705AAD9F7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00200" y="1143000"/>
                <a:ext cx="1136593" cy="525913"/>
              </a:xfrm>
              <a:prstGeom prst="rect">
                <a:avLst/>
              </a:prstGeom>
              <a:blipFill>
                <a:blip r:embed="rId2"/>
                <a:stretch>
                  <a:fillRect l="-4444" t="-2381" r="-3333" b="-1428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>
                <a:extLst>
                  <a:ext uri="{FF2B5EF4-FFF2-40B4-BE49-F238E27FC236}">
                    <a16:creationId xmlns:a16="http://schemas.microsoft.com/office/drawing/2014/main" id="{030E9A1B-195C-6C47-9F27-D978631FFE00}"/>
                  </a:ext>
                </a:extLst>
              </p:cNvPr>
              <p:cNvSpPr txBox="1"/>
              <p:nvPr/>
            </p:nvSpPr>
            <p:spPr bwMode="auto">
              <a:xfrm>
                <a:off x="1600200" y="1797883"/>
                <a:ext cx="1405128" cy="518604"/>
              </a:xfrm>
              <a:prstGeom prst="rect">
                <a:avLst/>
              </a:prstGeom>
              <a:solidFill>
                <a:srgbClr val="FAFAA4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zh-TW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𝑁</m:t>
                          </m:r>
                        </m:den>
                      </m:f>
                      <m:r>
                        <a:rPr kumimoji="1" lang="en-US" altLang="zh-TW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𝑑𝑁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r>
                        <m:rPr>
                          <m:sty m:val="p"/>
                        </m:rPr>
                        <a:rPr kumimoji="1" lang="el-GR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Γ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𝑑𝑡</m:t>
                      </m:r>
                    </m:oMath>
                  </m:oMathPara>
                </a14:m>
                <a:endParaRPr kumimoji="1" lang="zh-TW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文字方塊 3">
                <a:extLst>
                  <a:ext uri="{FF2B5EF4-FFF2-40B4-BE49-F238E27FC236}">
                    <a16:creationId xmlns:a16="http://schemas.microsoft.com/office/drawing/2014/main" id="{030E9A1B-195C-6C47-9F27-D978631FFE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00200" y="1797883"/>
                <a:ext cx="1405128" cy="518604"/>
              </a:xfrm>
              <a:prstGeom prst="rect">
                <a:avLst/>
              </a:prstGeom>
              <a:blipFill>
                <a:blip r:embed="rId3"/>
                <a:stretch>
                  <a:fillRect l="-2679" t="-4878" r="-2679" b="-1219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>
                <a:extLst>
                  <a:ext uri="{FF2B5EF4-FFF2-40B4-BE49-F238E27FC236}">
                    <a16:creationId xmlns:a16="http://schemas.microsoft.com/office/drawing/2014/main" id="{72325CAA-700C-C540-AEC6-86A0836F5315}"/>
                  </a:ext>
                </a:extLst>
              </p:cNvPr>
              <p:cNvSpPr txBox="1"/>
              <p:nvPr/>
            </p:nvSpPr>
            <p:spPr bwMode="auto">
              <a:xfrm>
                <a:off x="1630607" y="3431171"/>
                <a:ext cx="2151871" cy="869020"/>
              </a:xfrm>
              <a:prstGeom prst="rect">
                <a:avLst/>
              </a:prstGeom>
              <a:solidFill>
                <a:srgbClr val="FAFAA4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kumimoji="1" lang="en-US" altLang="zh-TW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sub>
                          </m:sSub>
                        </m:sub>
                        <m:sup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𝑁</m:t>
                          </m:r>
                        </m:sup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𝑁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′</m:t>
                              </m:r>
                            </m:den>
                          </m:f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𝑑𝑁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′</m:t>
                          </m:r>
                        </m:e>
                      </m:nary>
                      <m:r>
                        <a:rPr kumimoji="1" lang="en-US" altLang="zh-TW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r>
                        <m:rPr>
                          <m:sty m:val="p"/>
                        </m:rPr>
                        <a:rPr kumimoji="1" lang="el-GR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Γ</m:t>
                      </m:r>
                      <m:nary>
                        <m:naryPr>
                          <m:limLoc m:val="undOvr"/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kumimoji="1"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sub>
                          </m:sSub>
                        </m:sub>
                        <m:sup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sup>
                        <m:e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𝑑𝑡</m:t>
                          </m:r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′</m:t>
                          </m:r>
                        </m:e>
                      </m:nary>
                    </m:oMath>
                  </m:oMathPara>
                </a14:m>
                <a:endParaRPr kumimoji="1" lang="zh-TW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文字方塊 4">
                <a:extLst>
                  <a:ext uri="{FF2B5EF4-FFF2-40B4-BE49-F238E27FC236}">
                    <a16:creationId xmlns:a16="http://schemas.microsoft.com/office/drawing/2014/main" id="{72325CAA-700C-C540-AEC6-86A0836F53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30607" y="3431171"/>
                <a:ext cx="2151871" cy="869020"/>
              </a:xfrm>
              <a:prstGeom prst="rect">
                <a:avLst/>
              </a:prstGeom>
              <a:blipFill>
                <a:blip r:embed="rId4"/>
                <a:stretch>
                  <a:fillRect l="-40936" t="-114286" r="-20468" b="-17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>
                <a:extLst>
                  <a:ext uri="{FF2B5EF4-FFF2-40B4-BE49-F238E27FC236}">
                    <a16:creationId xmlns:a16="http://schemas.microsoft.com/office/drawing/2014/main" id="{E4ED2E95-9000-0E4F-9454-9FBCBA0FC755}"/>
                  </a:ext>
                </a:extLst>
              </p:cNvPr>
              <p:cNvSpPr txBox="1"/>
              <p:nvPr/>
            </p:nvSpPr>
            <p:spPr bwMode="auto">
              <a:xfrm>
                <a:off x="1630607" y="4491257"/>
                <a:ext cx="1821396" cy="539250"/>
              </a:xfrm>
              <a:prstGeom prst="rect">
                <a:avLst/>
              </a:prstGeom>
              <a:solidFill>
                <a:srgbClr val="FAFAA4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zh-TW" alt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zh-TW">
                                      <a:latin typeface="Cambria Math"/>
                                    </a:rPr>
                                    <m:t>ln</m:t>
                                  </m:r>
                                </m:fName>
                                <m:e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e>
                                    <m:sup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func>
                            </m:e>
                          </m:d>
                        </m:e>
                        <m: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</m:sSubSup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sSubSup>
                        <m:sSubSupPr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zh-TW" alt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l-GR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Γ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′</m:t>
                              </m:r>
                            </m:e>
                          </m:d>
                        </m:e>
                        <m: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bSup>
                    </m:oMath>
                  </m:oMathPara>
                </a14:m>
                <a:endParaRPr kumimoji="1" lang="zh-TW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文字方塊 5">
                <a:extLst>
                  <a:ext uri="{FF2B5EF4-FFF2-40B4-BE49-F238E27FC236}">
                    <a16:creationId xmlns:a16="http://schemas.microsoft.com/office/drawing/2014/main" id="{E4ED2E95-9000-0E4F-9454-9FBCBA0FC7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30607" y="4491257"/>
                <a:ext cx="1821396" cy="539250"/>
              </a:xfrm>
              <a:prstGeom prst="rect">
                <a:avLst/>
              </a:prstGeom>
              <a:blipFill>
                <a:blip r:embed="rId5"/>
                <a:stretch>
                  <a:fillRect l="-13103" t="-158140" r="-26207" b="-2302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A1597233-B9C9-8246-8590-1F53F01D68BE}"/>
                  </a:ext>
                </a:extLst>
              </p:cNvPr>
              <p:cNvSpPr txBox="1"/>
              <p:nvPr/>
            </p:nvSpPr>
            <p:spPr bwMode="auto">
              <a:xfrm>
                <a:off x="4163324" y="5971921"/>
                <a:ext cx="1474956" cy="565604"/>
              </a:xfrm>
              <a:prstGeom prst="rect">
                <a:avLst/>
              </a:prstGeom>
              <a:solidFill>
                <a:srgbClr val="FAFAA4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𝑁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l-GR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Γ</m:t>
                          </m:r>
                          <m:d>
                            <m:dPr>
                              <m:ctrlPr>
                                <a:rPr lang="el-GR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sup>
                      </m:sSup>
                    </m:oMath>
                  </m:oMathPara>
                </a14:m>
                <a:endParaRPr kumimoji="1" lang="zh-TW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A1597233-B9C9-8246-8590-1F53F01D68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63324" y="5971921"/>
                <a:ext cx="1474956" cy="565604"/>
              </a:xfrm>
              <a:prstGeom prst="rect">
                <a:avLst/>
              </a:prstGeom>
              <a:blipFill>
                <a:blip r:embed="rId6"/>
                <a:stretch>
                  <a:fillRect l="-2564" b="-65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文字方塊 7">
            <a:extLst>
              <a:ext uri="{FF2B5EF4-FFF2-40B4-BE49-F238E27FC236}">
                <a16:creationId xmlns:a16="http://schemas.microsoft.com/office/drawing/2014/main" id="{5AC3FDA2-205C-E04D-A66F-010275F9CDBA}"/>
              </a:ext>
            </a:extLst>
          </p:cNvPr>
          <p:cNvSpPr txBox="1"/>
          <p:nvPr/>
        </p:nvSpPr>
        <p:spPr bwMode="auto">
          <a:xfrm>
            <a:off x="1589314" y="2939328"/>
            <a:ext cx="3200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兩邊都取積分：</a:t>
            </a:r>
            <a:endParaRPr kumimoji="1"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AC2282FB-A5E2-2345-818A-8C004FF7BE32}"/>
              </a:ext>
            </a:extLst>
          </p:cNvPr>
          <p:cNvSpPr txBox="1"/>
          <p:nvPr/>
        </p:nvSpPr>
        <p:spPr bwMode="auto">
          <a:xfrm>
            <a:off x="1600200" y="6052290"/>
            <a:ext cx="3200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兩邊都取指數：</a:t>
            </a:r>
            <a:endParaRPr kumimoji="1"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A0677632-26CE-F84C-90EA-8C4B952E3381}"/>
                  </a:ext>
                </a:extLst>
              </p:cNvPr>
              <p:cNvSpPr txBox="1"/>
              <p:nvPr/>
            </p:nvSpPr>
            <p:spPr bwMode="auto">
              <a:xfrm>
                <a:off x="1600200" y="2514600"/>
                <a:ext cx="73914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這是</a:t>
                </a:r>
                <a:r>
                  <a:rPr kumimoji="1"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把函數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𝑁</m:t>
                    </m:r>
                  </m:oMath>
                </a14:m>
                <a:r>
                  <a:rPr kumimoji="1"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看成變數時，其變化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𝑑𝑁</m:t>
                    </m:r>
                  </m:oMath>
                </a14:m>
                <a:r>
                  <a:rPr kumimoji="1"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與原來的變數變化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𝑑𝑡</m:t>
                    </m:r>
                  </m:oMath>
                </a14:m>
                <a:r>
                  <a:rPr kumimoji="1"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之間的比例。</a:t>
                </a:r>
              </a:p>
            </p:txBody>
          </p:sp>
        </mc:Choice>
        <mc:Fallback xmlns="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A0677632-26CE-F84C-90EA-8C4B952E33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00200" y="2514600"/>
                <a:ext cx="7391400" cy="369332"/>
              </a:xfrm>
              <a:prstGeom prst="rect">
                <a:avLst/>
              </a:prstGeom>
              <a:blipFill>
                <a:blip r:embed="rId7"/>
                <a:stretch>
                  <a:fillRect l="-686" t="-6667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>
                <a:extLst>
                  <a:ext uri="{FF2B5EF4-FFF2-40B4-BE49-F238E27FC236}">
                    <a16:creationId xmlns:a16="http://schemas.microsoft.com/office/drawing/2014/main" id="{D464DEF2-9F44-A04A-A27E-08921A9797A5}"/>
                  </a:ext>
                </a:extLst>
              </p:cNvPr>
              <p:cNvSpPr txBox="1"/>
              <p:nvPr/>
            </p:nvSpPr>
            <p:spPr bwMode="auto">
              <a:xfrm>
                <a:off x="3782478" y="1826322"/>
                <a:ext cx="1414746" cy="518604"/>
              </a:xfrm>
              <a:prstGeom prst="rect">
                <a:avLst/>
              </a:prstGeom>
              <a:solidFill>
                <a:srgbClr val="FAFAA4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zh-TW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𝑁</m:t>
                          </m:r>
                        </m:den>
                      </m:f>
                      <m:r>
                        <a:rPr kumimoji="1"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∆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𝑁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r>
                        <m:rPr>
                          <m:sty m:val="p"/>
                        </m:rPr>
                        <a:rPr kumimoji="1" lang="el-GR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Γ</m:t>
                      </m:r>
                      <m:r>
                        <a:rPr kumimoji="1" lang="el-GR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∆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𝑡</m:t>
                      </m:r>
                    </m:oMath>
                  </m:oMathPara>
                </a14:m>
                <a:endParaRPr kumimoji="1" lang="zh-TW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文字方塊 14">
                <a:extLst>
                  <a:ext uri="{FF2B5EF4-FFF2-40B4-BE49-F238E27FC236}">
                    <a16:creationId xmlns:a16="http://schemas.microsoft.com/office/drawing/2014/main" id="{D464DEF2-9F44-A04A-A27E-08921A9797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82478" y="1826322"/>
                <a:ext cx="1414746" cy="518604"/>
              </a:xfrm>
              <a:prstGeom prst="rect">
                <a:avLst/>
              </a:prstGeom>
              <a:blipFill>
                <a:blip r:embed="rId10"/>
                <a:stretch>
                  <a:fillRect l="-2679" t="-7317" r="-1786" b="-1219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>
                <a:extLst>
                  <a:ext uri="{FF2B5EF4-FFF2-40B4-BE49-F238E27FC236}">
                    <a16:creationId xmlns:a16="http://schemas.microsoft.com/office/drawing/2014/main" id="{B0613D79-190B-6E40-8994-2A560644DAD0}"/>
                  </a:ext>
                </a:extLst>
              </p:cNvPr>
              <p:cNvSpPr txBox="1"/>
              <p:nvPr/>
            </p:nvSpPr>
            <p:spPr bwMode="auto">
              <a:xfrm>
                <a:off x="5503714" y="1826322"/>
                <a:ext cx="2142125" cy="670696"/>
              </a:xfrm>
              <a:prstGeom prst="rect">
                <a:avLst/>
              </a:prstGeom>
              <a:solidFill>
                <a:srgbClr val="FAFAA4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𝑁</m:t>
                              </m:r>
                            </m:den>
                          </m:f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∆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𝑁</m:t>
                          </m:r>
                        </m:e>
                      </m:nary>
                      <m:r>
                        <a:rPr kumimoji="1" lang="en-US" altLang="zh-TW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m:rPr>
                              <m:sty m:val="p"/>
                            </m:rPr>
                            <a:rPr lang="el-GR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Γ</m:t>
                          </m:r>
                          <m:r>
                            <a:rPr lang="el-GR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∆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e>
                      </m:nary>
                    </m:oMath>
                  </m:oMathPara>
                </a14:m>
                <a:endParaRPr kumimoji="1" lang="zh-TW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文字方塊 15">
                <a:extLst>
                  <a:ext uri="{FF2B5EF4-FFF2-40B4-BE49-F238E27FC236}">
                    <a16:creationId xmlns:a16="http://schemas.microsoft.com/office/drawing/2014/main" id="{B0613D79-190B-6E40-8994-2A560644DA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03714" y="1826322"/>
                <a:ext cx="2142125" cy="670696"/>
              </a:xfrm>
              <a:prstGeom prst="rect">
                <a:avLst/>
              </a:prstGeom>
              <a:blipFill>
                <a:blip r:embed="rId11"/>
                <a:stretch>
                  <a:fillRect l="-37647" t="-149057" r="-5882" b="-20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>
                <a:extLst>
                  <a:ext uri="{FF2B5EF4-FFF2-40B4-BE49-F238E27FC236}">
                    <a16:creationId xmlns:a16="http://schemas.microsoft.com/office/drawing/2014/main" id="{9A41DDA9-530B-8544-958E-0612EDD90926}"/>
                  </a:ext>
                </a:extLst>
              </p:cNvPr>
              <p:cNvSpPr txBox="1"/>
              <p:nvPr/>
            </p:nvSpPr>
            <p:spPr bwMode="auto">
              <a:xfrm>
                <a:off x="1626155" y="5251848"/>
                <a:ext cx="3595087" cy="565604"/>
              </a:xfrm>
              <a:prstGeom prst="rect">
                <a:avLst/>
              </a:prstGeom>
              <a:solidFill>
                <a:srgbClr val="FAFAA4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</m:func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−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ln</m:t>
                          </m:r>
                        </m:fName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func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kumimoji="1" lang="el-GR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Γ</m:t>
                      </m:r>
                      <m:d>
                        <m:dPr>
                          <m:ctrlPr>
                            <a:rPr kumimoji="1" lang="el-GR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kumimoji="1"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1" lang="zh-TW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文字方塊 16">
                <a:extLst>
                  <a:ext uri="{FF2B5EF4-FFF2-40B4-BE49-F238E27FC236}">
                    <a16:creationId xmlns:a16="http://schemas.microsoft.com/office/drawing/2014/main" id="{9A41DDA9-530B-8544-958E-0612EDD909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26155" y="5251848"/>
                <a:ext cx="3595087" cy="565604"/>
              </a:xfrm>
              <a:prstGeom prst="rect">
                <a:avLst/>
              </a:prstGeom>
              <a:blipFill>
                <a:blip r:embed="rId12"/>
                <a:stretch>
                  <a:fillRect l="-1056" t="-2222" b="-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40338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/>
      <p:bldP spid="9" grpId="0"/>
      <p:bldP spid="15" grpId="0" animBg="1"/>
      <p:bldP spid="15" grpId="1" animBg="1"/>
      <p:bldP spid="16" grpId="0" animBg="1"/>
      <p:bldP spid="16" grpId="1" animBg="1"/>
      <p:bldP spid="1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3"/>
          <p:cNvSpPr>
            <a:spLocks noChangeArrowheads="1"/>
          </p:cNvSpPr>
          <p:nvPr/>
        </p:nvSpPr>
        <p:spPr bwMode="auto">
          <a:xfrm>
            <a:off x="0" y="31813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33795" name="Line 4"/>
          <p:cNvSpPr>
            <a:spLocks noChangeShapeType="1"/>
          </p:cNvSpPr>
          <p:nvPr/>
        </p:nvSpPr>
        <p:spPr bwMode="auto">
          <a:xfrm>
            <a:off x="1979757" y="2153959"/>
            <a:ext cx="3733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3796" name="Oval 5"/>
          <p:cNvSpPr>
            <a:spLocks noChangeArrowheads="1"/>
          </p:cNvSpPr>
          <p:nvPr/>
        </p:nvSpPr>
        <p:spPr bwMode="auto">
          <a:xfrm>
            <a:off x="2970357" y="2001559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33797" name="Line 6"/>
          <p:cNvSpPr>
            <a:spLocks noChangeShapeType="1"/>
          </p:cNvSpPr>
          <p:nvPr/>
        </p:nvSpPr>
        <p:spPr bwMode="auto">
          <a:xfrm>
            <a:off x="2894157" y="1772959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3798" name="Text Box 7"/>
          <p:cNvSpPr txBox="1">
            <a:spLocks noChangeArrowheads="1"/>
          </p:cNvSpPr>
          <p:nvPr/>
        </p:nvSpPr>
        <p:spPr bwMode="auto">
          <a:xfrm>
            <a:off x="5865957" y="1925359"/>
            <a:ext cx="45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>
                <a:spLocks noChangeArrowheads="1"/>
              </p:cNvSpPr>
              <p:nvPr/>
            </p:nvSpPr>
            <p:spPr bwMode="auto">
              <a:xfrm>
                <a:off x="3808557" y="2763559"/>
                <a:ext cx="2438400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𝐹</m:t>
                    </m:r>
                  </m:oMath>
                </a14:m>
                <a:r>
                  <a:rPr lang="zh-TW" altLang="en-US" dirty="0"/>
                  <a:t>的任一反微分函數</a:t>
                </a:r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08557" y="2763559"/>
                <a:ext cx="2438400" cy="369888"/>
              </a:xfrm>
              <a:prstGeom prst="rect">
                <a:avLst/>
              </a:prstGeom>
              <a:blipFill>
                <a:blip r:embed="rId2"/>
                <a:stretch>
                  <a:fillRect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520" name="文字方塊 16"/>
              <p:cNvSpPr txBox="1">
                <a:spLocks noChangeArrowheads="1"/>
              </p:cNvSpPr>
              <p:nvPr/>
            </p:nvSpPr>
            <p:spPr bwMode="auto">
              <a:xfrm>
                <a:off x="1370156" y="5130283"/>
                <a:ext cx="7240443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根據微積分基本定理，功一定可以寫成反微分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𝐻</m:t>
                    </m:r>
                  </m:oMath>
                </a14:m>
                <a:r>
                  <a:rPr lang="zh-TW" altLang="en-US" dirty="0"/>
                  <a:t>函數的前後差！</a:t>
                </a:r>
              </a:p>
            </p:txBody>
          </p:sp>
        </mc:Choice>
        <mc:Fallback xmlns="">
          <p:sp>
            <p:nvSpPr>
              <p:cNvPr id="21520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70156" y="5130283"/>
                <a:ext cx="7240443" cy="369332"/>
              </a:xfrm>
              <a:prstGeom prst="rect">
                <a:avLst/>
              </a:prstGeom>
              <a:blipFill>
                <a:blip r:embed="rId3"/>
                <a:stretch>
                  <a:fillRect l="-877" t="-10345" b="-2413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 19"/>
              <p:cNvSpPr>
                <a:spLocks noChangeArrowheads="1"/>
              </p:cNvSpPr>
              <p:nvPr/>
            </p:nvSpPr>
            <p:spPr bwMode="auto">
              <a:xfrm>
                <a:off x="1446357" y="1239559"/>
                <a:ext cx="4495800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功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r>
                  <a:rPr lang="zh-TW" altLang="en-US" dirty="0"/>
                  <a:t>可不可以寫成一個物理量的前後差？</a:t>
                </a:r>
              </a:p>
            </p:txBody>
          </p:sp>
        </mc:Choice>
        <mc:Fallback xmlns="">
          <p:sp>
            <p:nvSpPr>
              <p:cNvPr id="17" name="矩形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46357" y="1239559"/>
                <a:ext cx="4495800" cy="369888"/>
              </a:xfrm>
              <a:prstGeom prst="rect">
                <a:avLst/>
              </a:prstGeom>
              <a:blipFill>
                <a:blip r:embed="rId4"/>
                <a:stretch>
                  <a:fillRect l="-1124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19"/>
              <p:cNvSpPr>
                <a:spLocks noChangeArrowheads="1"/>
              </p:cNvSpPr>
              <p:nvPr/>
            </p:nvSpPr>
            <p:spPr bwMode="auto">
              <a:xfrm>
                <a:off x="1384012" y="5586174"/>
                <a:ext cx="70104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𝐾</m:t>
                    </m:r>
                    <m:r>
                      <a:rPr lang="en-US" altLang="zh-TW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altLang="zh-TW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𝐻</m:t>
                    </m:r>
                  </m:oMath>
                </a14:m>
                <a:r>
                  <a:rPr lang="zh-TW" altLang="en-US" dirty="0"/>
                  <a:t>保持守恆。</a:t>
                </a:r>
              </a:p>
            </p:txBody>
          </p:sp>
        </mc:Choice>
        <mc:Fallback xmlns="">
          <p:sp>
            <p:nvSpPr>
              <p:cNvPr id="13" name="矩形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84012" y="5586174"/>
                <a:ext cx="7010400" cy="369332"/>
              </a:xfrm>
              <a:prstGeom prst="rect">
                <a:avLst/>
              </a:prstGeom>
              <a:blipFill>
                <a:blip r:embed="rId5"/>
                <a:stretch>
                  <a:fillRect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>
                <a:extLst>
                  <a:ext uri="{FF2B5EF4-FFF2-40B4-BE49-F238E27FC236}">
                    <a16:creationId xmlns:a16="http://schemas.microsoft.com/office/drawing/2014/main" id="{F57DE9C4-D834-DD49-AF9B-968F79D79D91}"/>
                  </a:ext>
                </a:extLst>
              </p:cNvPr>
              <p:cNvSpPr txBox="1"/>
              <p:nvPr/>
            </p:nvSpPr>
            <p:spPr>
              <a:xfrm>
                <a:off x="1370157" y="3462070"/>
                <a:ext cx="4467698" cy="96443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sup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′</m:t>
                          </m:r>
                        </m:e>
                      </m:nary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𝐹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𝐻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−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𝐻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𝐻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5" name="文字方塊 14">
                <a:extLst>
                  <a:ext uri="{FF2B5EF4-FFF2-40B4-BE49-F238E27FC236}">
                    <a16:creationId xmlns:a16="http://schemas.microsoft.com/office/drawing/2014/main" id="{F57DE9C4-D834-DD49-AF9B-968F79D79D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0157" y="3462070"/>
                <a:ext cx="4467698" cy="964431"/>
              </a:xfrm>
              <a:prstGeom prst="rect">
                <a:avLst/>
              </a:prstGeom>
              <a:blipFill>
                <a:blip r:embed="rId6"/>
                <a:stretch>
                  <a:fillRect l="-6818" t="-101299" b="-15454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直線單箭頭接點 15"/>
          <p:cNvCxnSpPr>
            <a:cxnSpLocks/>
          </p:cNvCxnSpPr>
          <p:nvPr/>
        </p:nvCxnSpPr>
        <p:spPr>
          <a:xfrm>
            <a:off x="3962400" y="3092182"/>
            <a:ext cx="0" cy="65086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888ED248-BE7A-9709-91A6-30536B297207}"/>
              </a:ext>
            </a:extLst>
          </p:cNvPr>
          <p:cNvSpPr txBox="1"/>
          <p:nvPr/>
        </p:nvSpPr>
        <p:spPr bwMode="auto">
          <a:xfrm>
            <a:off x="1370157" y="4674392"/>
            <a:ext cx="25922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功是力的積分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14">
                <a:extLst>
                  <a:ext uri="{FF2B5EF4-FFF2-40B4-BE49-F238E27FC236}">
                    <a16:creationId xmlns:a16="http://schemas.microsoft.com/office/drawing/2014/main" id="{6A2FC3FE-8DCB-E099-18F1-1BACAA0B9E93}"/>
                  </a:ext>
                </a:extLst>
              </p:cNvPr>
              <p:cNvSpPr txBox="1"/>
              <p:nvPr/>
            </p:nvSpPr>
            <p:spPr>
              <a:xfrm>
                <a:off x="6232805" y="3738581"/>
                <a:ext cx="1085554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=∆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𝐾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文字方塊 14">
                <a:extLst>
                  <a:ext uri="{FF2B5EF4-FFF2-40B4-BE49-F238E27FC236}">
                    <a16:creationId xmlns:a16="http://schemas.microsoft.com/office/drawing/2014/main" id="{6A2FC3FE-8DCB-E099-18F1-1BACAA0B9E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2805" y="3738581"/>
                <a:ext cx="1085554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F02_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356" y="319087"/>
            <a:ext cx="2971800" cy="3753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6"/>
          <p:cNvSpPr>
            <a:spLocks noChangeArrowheads="1"/>
          </p:cNvSpPr>
          <p:nvPr/>
        </p:nvSpPr>
        <p:spPr bwMode="auto">
          <a:xfrm>
            <a:off x="-21648" y="32337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1269" name="Rectangle 8"/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1272" name="Text Box 10"/>
          <p:cNvSpPr txBox="1">
            <a:spLocks noChangeArrowheads="1"/>
          </p:cNvSpPr>
          <p:nvPr/>
        </p:nvSpPr>
        <p:spPr bwMode="auto">
          <a:xfrm>
            <a:off x="7914357" y="2625623"/>
            <a:ext cx="1066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守恆量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275" name="Text Box 13"/>
              <p:cNvSpPr txBox="1">
                <a:spLocks noChangeArrowheads="1"/>
              </p:cNvSpPr>
              <p:nvPr/>
            </p:nvSpPr>
            <p:spPr bwMode="auto">
              <a:xfrm>
                <a:off x="4965937" y="3159170"/>
                <a:ext cx="401522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/>
                  <a:t>運動 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𝐾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，這部分與簡諧運動相同！</a:t>
                </a:r>
              </a:p>
            </p:txBody>
          </p:sp>
        </mc:Choice>
        <mc:Fallback xmlns="">
          <p:sp>
            <p:nvSpPr>
              <p:cNvPr id="11275" name="Text 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65937" y="3159170"/>
                <a:ext cx="4015220" cy="369332"/>
              </a:xfrm>
              <a:prstGeom prst="rect">
                <a:avLst/>
              </a:prstGeom>
              <a:blipFill>
                <a:blip r:embed="rId3"/>
                <a:stretch>
                  <a:fillRect l="-1262" t="-6667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276" name="Text Box 14"/>
              <p:cNvSpPr txBox="1">
                <a:spLocks noChangeArrowheads="1"/>
              </p:cNvSpPr>
              <p:nvPr/>
            </p:nvSpPr>
            <p:spPr bwMode="auto">
              <a:xfrm>
                <a:off x="4203937" y="3635264"/>
                <a:ext cx="1524000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/>
                  <a:t>位置 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𝑈</m:t>
                    </m:r>
                  </m:oMath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276" name="Text 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03937" y="3635264"/>
                <a:ext cx="1524000" cy="369888"/>
              </a:xfrm>
              <a:prstGeom prst="rect">
                <a:avLst/>
              </a:prstGeom>
              <a:blipFill>
                <a:blip r:embed="rId4"/>
                <a:stretch>
                  <a:fillRect l="-3306" t="-3333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277" name="Text Box 15"/>
          <p:cNvSpPr txBox="1">
            <a:spLocks noChangeArrowheads="1"/>
          </p:cNvSpPr>
          <p:nvPr/>
        </p:nvSpPr>
        <p:spPr bwMode="auto">
          <a:xfrm>
            <a:off x="1334222" y="6172200"/>
            <a:ext cx="5943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物體在特定位置上，存在某種潛在能力可以轉化為運動。 </a:t>
            </a:r>
          </a:p>
        </p:txBody>
      </p:sp>
      <p:sp>
        <p:nvSpPr>
          <p:cNvPr id="11278" name="Line 16"/>
          <p:cNvSpPr>
            <a:spLocks noChangeShapeType="1"/>
          </p:cNvSpPr>
          <p:nvPr/>
        </p:nvSpPr>
        <p:spPr bwMode="auto">
          <a:xfrm flipH="1">
            <a:off x="1304925" y="5241130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279" name="Line 17"/>
          <p:cNvSpPr>
            <a:spLocks noChangeShapeType="1"/>
          </p:cNvSpPr>
          <p:nvPr/>
        </p:nvSpPr>
        <p:spPr bwMode="auto">
          <a:xfrm>
            <a:off x="1304925" y="5926930"/>
            <a:ext cx="304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280" name="Line 18"/>
          <p:cNvSpPr>
            <a:spLocks noChangeShapeType="1"/>
          </p:cNvSpPr>
          <p:nvPr/>
        </p:nvSpPr>
        <p:spPr bwMode="auto">
          <a:xfrm flipV="1">
            <a:off x="1609725" y="5241130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281" name="Rectangle 19"/>
          <p:cNvSpPr>
            <a:spLocks noChangeArrowheads="1"/>
          </p:cNvSpPr>
          <p:nvPr/>
        </p:nvSpPr>
        <p:spPr bwMode="auto">
          <a:xfrm>
            <a:off x="1304925" y="5317330"/>
            <a:ext cx="304800" cy="6096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1282" name="Line 20"/>
          <p:cNvSpPr>
            <a:spLocks noChangeShapeType="1"/>
          </p:cNvSpPr>
          <p:nvPr/>
        </p:nvSpPr>
        <p:spPr bwMode="auto">
          <a:xfrm flipH="1">
            <a:off x="5267325" y="5241130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283" name="Line 21"/>
          <p:cNvSpPr>
            <a:spLocks noChangeShapeType="1"/>
          </p:cNvSpPr>
          <p:nvPr/>
        </p:nvSpPr>
        <p:spPr bwMode="auto">
          <a:xfrm>
            <a:off x="5267325" y="5926930"/>
            <a:ext cx="304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284" name="Line 22"/>
          <p:cNvSpPr>
            <a:spLocks noChangeShapeType="1"/>
          </p:cNvSpPr>
          <p:nvPr/>
        </p:nvSpPr>
        <p:spPr bwMode="auto">
          <a:xfrm flipV="1">
            <a:off x="5572125" y="5241130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285" name="Rectangle 23"/>
          <p:cNvSpPr>
            <a:spLocks noChangeArrowheads="1"/>
          </p:cNvSpPr>
          <p:nvPr/>
        </p:nvSpPr>
        <p:spPr bwMode="auto">
          <a:xfrm>
            <a:off x="5267325" y="5774530"/>
            <a:ext cx="304800" cy="1524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1286" name="Text Box 24"/>
          <p:cNvSpPr txBox="1">
            <a:spLocks noChangeArrowheads="1"/>
          </p:cNvSpPr>
          <p:nvPr/>
        </p:nvSpPr>
        <p:spPr bwMode="auto">
          <a:xfrm>
            <a:off x="1685925" y="5545930"/>
            <a:ext cx="68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b="1" i="1">
                <a:latin typeface="Times New Roman" pitchFamily="18" charset="0"/>
              </a:rPr>
              <a:t>U</a:t>
            </a:r>
            <a:r>
              <a:rPr lang="en-US" altLang="zh-TW" b="1" i="1" baseline="-25000">
                <a:latin typeface="Times New Roman" pitchFamily="18" charset="0"/>
              </a:rPr>
              <a:t>i</a:t>
            </a:r>
            <a:endParaRPr lang="en-US" altLang="zh-TW" b="1" i="1">
              <a:latin typeface="Times New Roman" pitchFamily="18" charset="0"/>
            </a:endParaRPr>
          </a:p>
        </p:txBody>
      </p:sp>
      <p:sp>
        <p:nvSpPr>
          <p:cNvPr id="11287" name="Text Box 25"/>
          <p:cNvSpPr txBox="1">
            <a:spLocks noChangeArrowheads="1"/>
          </p:cNvSpPr>
          <p:nvPr/>
        </p:nvSpPr>
        <p:spPr bwMode="auto">
          <a:xfrm>
            <a:off x="5572125" y="5545930"/>
            <a:ext cx="68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b="1" i="1">
                <a:latin typeface="Times New Roman" pitchFamily="18" charset="0"/>
              </a:rPr>
              <a:t>U</a:t>
            </a:r>
            <a:r>
              <a:rPr lang="en-US" altLang="zh-TW" b="1" i="1" baseline="-25000">
                <a:latin typeface="Times New Roman" pitchFamily="18" charset="0"/>
              </a:rPr>
              <a:t>f</a:t>
            </a:r>
          </a:p>
        </p:txBody>
      </p:sp>
      <p:sp>
        <p:nvSpPr>
          <p:cNvPr id="11288" name="Line 26"/>
          <p:cNvSpPr>
            <a:spLocks noChangeShapeType="1"/>
          </p:cNvSpPr>
          <p:nvPr/>
        </p:nvSpPr>
        <p:spPr bwMode="auto">
          <a:xfrm flipH="1">
            <a:off x="6334125" y="5241130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289" name="Line 27"/>
          <p:cNvSpPr>
            <a:spLocks noChangeShapeType="1"/>
          </p:cNvSpPr>
          <p:nvPr/>
        </p:nvSpPr>
        <p:spPr bwMode="auto">
          <a:xfrm>
            <a:off x="6334125" y="5926930"/>
            <a:ext cx="304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290" name="Line 28"/>
          <p:cNvSpPr>
            <a:spLocks noChangeShapeType="1"/>
          </p:cNvSpPr>
          <p:nvPr/>
        </p:nvSpPr>
        <p:spPr bwMode="auto">
          <a:xfrm flipV="1">
            <a:off x="6638925" y="5241130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291" name="Rectangle 29"/>
          <p:cNvSpPr>
            <a:spLocks noChangeArrowheads="1"/>
          </p:cNvSpPr>
          <p:nvPr/>
        </p:nvSpPr>
        <p:spPr bwMode="auto">
          <a:xfrm>
            <a:off x="6334125" y="5317330"/>
            <a:ext cx="304800" cy="6096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1292" name="Text Box 30"/>
          <p:cNvSpPr txBox="1">
            <a:spLocks noChangeArrowheads="1"/>
          </p:cNvSpPr>
          <p:nvPr/>
        </p:nvSpPr>
        <p:spPr bwMode="auto">
          <a:xfrm>
            <a:off x="6638925" y="5545930"/>
            <a:ext cx="68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b="1" i="1">
                <a:latin typeface="Times New Roman" pitchFamily="18" charset="0"/>
              </a:rPr>
              <a:t>K</a:t>
            </a:r>
            <a:r>
              <a:rPr lang="en-US" altLang="zh-TW" b="1" i="1" baseline="-25000">
                <a:latin typeface="Times New Roman" pitchFamily="18" charset="0"/>
              </a:rPr>
              <a:t>f</a:t>
            </a:r>
          </a:p>
        </p:txBody>
      </p:sp>
      <p:sp>
        <p:nvSpPr>
          <p:cNvPr id="11293" name="Line 31"/>
          <p:cNvSpPr>
            <a:spLocks noChangeShapeType="1"/>
          </p:cNvSpPr>
          <p:nvPr/>
        </p:nvSpPr>
        <p:spPr bwMode="auto">
          <a:xfrm flipH="1">
            <a:off x="2371725" y="5241130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294" name="Line 32"/>
          <p:cNvSpPr>
            <a:spLocks noChangeShapeType="1"/>
          </p:cNvSpPr>
          <p:nvPr/>
        </p:nvSpPr>
        <p:spPr bwMode="auto">
          <a:xfrm>
            <a:off x="2371725" y="5926930"/>
            <a:ext cx="304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295" name="Line 33"/>
          <p:cNvSpPr>
            <a:spLocks noChangeShapeType="1"/>
          </p:cNvSpPr>
          <p:nvPr/>
        </p:nvSpPr>
        <p:spPr bwMode="auto">
          <a:xfrm flipV="1">
            <a:off x="2676525" y="5241130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296" name="Rectangle 34"/>
          <p:cNvSpPr>
            <a:spLocks noChangeArrowheads="1"/>
          </p:cNvSpPr>
          <p:nvPr/>
        </p:nvSpPr>
        <p:spPr bwMode="auto">
          <a:xfrm>
            <a:off x="2371725" y="5774530"/>
            <a:ext cx="304800" cy="1524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1297" name="Text Box 35"/>
          <p:cNvSpPr txBox="1">
            <a:spLocks noChangeArrowheads="1"/>
          </p:cNvSpPr>
          <p:nvPr/>
        </p:nvSpPr>
        <p:spPr bwMode="auto">
          <a:xfrm>
            <a:off x="2676525" y="5545930"/>
            <a:ext cx="68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b="1" i="1">
                <a:latin typeface="Times New Roman" pitchFamily="18" charset="0"/>
              </a:rPr>
              <a:t>K</a:t>
            </a:r>
            <a:r>
              <a:rPr lang="en-US" altLang="zh-TW" b="1" i="1" baseline="-25000">
                <a:latin typeface="Times New Roman" pitchFamily="18" charset="0"/>
              </a:rPr>
              <a:t>i</a:t>
            </a:r>
          </a:p>
        </p:txBody>
      </p:sp>
      <p:sp>
        <p:nvSpPr>
          <p:cNvPr id="11298" name="AutoShape 36"/>
          <p:cNvSpPr>
            <a:spLocks noChangeArrowheads="1"/>
          </p:cNvSpPr>
          <p:nvPr/>
        </p:nvSpPr>
        <p:spPr bwMode="auto">
          <a:xfrm>
            <a:off x="1457325" y="4707730"/>
            <a:ext cx="1143000" cy="304800"/>
          </a:xfrm>
          <a:prstGeom prst="curvedDownArrow">
            <a:avLst>
              <a:gd name="adj1" fmla="val 75000"/>
              <a:gd name="adj2" fmla="val 150000"/>
              <a:gd name="adj3" fmla="val 33333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1299" name="Text Box 37"/>
          <p:cNvSpPr txBox="1">
            <a:spLocks noChangeArrowheads="1"/>
          </p:cNvSpPr>
          <p:nvPr/>
        </p:nvSpPr>
        <p:spPr bwMode="auto">
          <a:xfrm>
            <a:off x="4623955" y="776287"/>
            <a:ext cx="1981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自由拋體</a:t>
            </a:r>
          </a:p>
        </p:txBody>
      </p:sp>
      <p:sp>
        <p:nvSpPr>
          <p:cNvPr id="37" name="Text Box 6"/>
          <p:cNvSpPr txBox="1">
            <a:spLocks noChangeArrowheads="1"/>
          </p:cNvSpPr>
          <p:nvPr/>
        </p:nvSpPr>
        <p:spPr bwMode="auto">
          <a:xfrm>
            <a:off x="1798060" y="4200978"/>
            <a:ext cx="620423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自由拋體運動過程中也有一個與時間無關的守恆量</a:t>
            </a:r>
          </a:p>
        </p:txBody>
      </p:sp>
      <p:sp>
        <p:nvSpPr>
          <p:cNvPr id="11273" name="Line 11"/>
          <p:cNvSpPr>
            <a:spLocks noChangeShapeType="1"/>
          </p:cNvSpPr>
          <p:nvPr/>
        </p:nvSpPr>
        <p:spPr bwMode="auto">
          <a:xfrm flipH="1">
            <a:off x="4724400" y="2605086"/>
            <a:ext cx="175780" cy="9763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274" name="Line 12"/>
          <p:cNvSpPr>
            <a:spLocks noChangeShapeType="1"/>
          </p:cNvSpPr>
          <p:nvPr/>
        </p:nvSpPr>
        <p:spPr bwMode="auto">
          <a:xfrm>
            <a:off x="5509780" y="2605087"/>
            <a:ext cx="175780" cy="580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文字方塊 38">
                <a:extLst>
                  <a:ext uri="{FF2B5EF4-FFF2-40B4-BE49-F238E27FC236}">
                    <a16:creationId xmlns:a16="http://schemas.microsoft.com/office/drawing/2014/main" id="{DE1ABFD2-0124-5745-9A56-20435958C06F}"/>
                  </a:ext>
                </a:extLst>
              </p:cNvPr>
              <p:cNvSpPr txBox="1"/>
              <p:nvPr/>
            </p:nvSpPr>
            <p:spPr bwMode="auto">
              <a:xfrm>
                <a:off x="4685000" y="1994058"/>
                <a:ext cx="2392129" cy="518604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𝑔𝑦</m:t>
                      </m:r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𝑔</m:t>
                      </m:r>
                      <m:sSub>
                        <m:sSubPr>
                          <m:ctrlP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Sup>
                        <m:sSubSupPr>
                          <m:ctrlP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39" name="文字方塊 38">
                <a:extLst>
                  <a:ext uri="{FF2B5EF4-FFF2-40B4-BE49-F238E27FC236}">
                    <a16:creationId xmlns:a16="http://schemas.microsoft.com/office/drawing/2014/main" id="{DE1ABFD2-0124-5745-9A56-20435958C0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85000" y="1994058"/>
                <a:ext cx="2392129" cy="518604"/>
              </a:xfrm>
              <a:prstGeom prst="rect">
                <a:avLst/>
              </a:prstGeom>
              <a:blipFill>
                <a:blip r:embed="rId5"/>
                <a:stretch>
                  <a:fillRect l="-1587" t="-2381" b="-1190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文字方塊 37">
                <a:extLst>
                  <a:ext uri="{FF2B5EF4-FFF2-40B4-BE49-F238E27FC236}">
                    <a16:creationId xmlns:a16="http://schemas.microsoft.com/office/drawing/2014/main" id="{5B2FDB77-1A0A-7D48-8E52-D7F36138D108}"/>
                  </a:ext>
                </a:extLst>
              </p:cNvPr>
              <p:cNvSpPr txBox="1"/>
              <p:nvPr/>
            </p:nvSpPr>
            <p:spPr bwMode="auto">
              <a:xfrm>
                <a:off x="4657483" y="1991919"/>
                <a:ext cx="4325287" cy="518604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sz="180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𝑔𝑦</m:t>
                      </m:r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𝑚</m:t>
                      </m:r>
                      <m:sSup>
                        <m:sSupPr>
                          <m:ctrlP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𝑚𝑔</m:t>
                      </m:r>
                      <m:sSub>
                        <m:sSubPr>
                          <m:ctrlP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𝑚</m:t>
                      </m:r>
                      <m:sSubSup>
                        <m:sSubSupPr>
                          <m:ctrlP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1" lang="en-US" altLang="zh-TW" sz="1800" b="0" i="0" smtClean="0">
                          <a:latin typeface="Cambria Math" panose="02040503050406030204" pitchFamily="18" charset="0"/>
                        </a:rPr>
                        <m:t>constant</m:t>
                      </m:r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38" name="文字方塊 37">
                <a:extLst>
                  <a:ext uri="{FF2B5EF4-FFF2-40B4-BE49-F238E27FC236}">
                    <a16:creationId xmlns:a16="http://schemas.microsoft.com/office/drawing/2014/main" id="{5B2FDB77-1A0A-7D48-8E52-D7F36138D1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57483" y="1991919"/>
                <a:ext cx="4325287" cy="518604"/>
              </a:xfrm>
              <a:prstGeom prst="rect">
                <a:avLst/>
              </a:prstGeom>
              <a:blipFill>
                <a:blip r:embed="rId6"/>
                <a:stretch>
                  <a:fillRect t="-4762" r="-293" b="-1190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文字方塊 39">
                <a:extLst>
                  <a:ext uri="{FF2B5EF4-FFF2-40B4-BE49-F238E27FC236}">
                    <a16:creationId xmlns:a16="http://schemas.microsoft.com/office/drawing/2014/main" id="{E61429CB-EF8C-2246-9246-0B6994F4108B}"/>
                  </a:ext>
                </a:extLst>
              </p:cNvPr>
              <p:cNvSpPr txBox="1"/>
              <p:nvPr/>
            </p:nvSpPr>
            <p:spPr bwMode="auto">
              <a:xfrm>
                <a:off x="4657483" y="1235424"/>
                <a:ext cx="2237472" cy="28245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40" name="文字方塊 39">
                <a:extLst>
                  <a:ext uri="{FF2B5EF4-FFF2-40B4-BE49-F238E27FC236}">
                    <a16:creationId xmlns:a16="http://schemas.microsoft.com/office/drawing/2014/main" id="{E61429CB-EF8C-2246-9246-0B6994F410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57483" y="1235424"/>
                <a:ext cx="2237472" cy="282450"/>
              </a:xfrm>
              <a:prstGeom prst="rect">
                <a:avLst/>
              </a:prstGeom>
              <a:blipFill>
                <a:blip r:embed="rId7"/>
                <a:stretch>
                  <a:fillRect l="-565" b="-291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81728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2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2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2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1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1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12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12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12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12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12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1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1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1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12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12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1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1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1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1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1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1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1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1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1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1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1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1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1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11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11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1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11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11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11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11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2" grpId="0"/>
      <p:bldP spid="11275" grpId="0"/>
      <p:bldP spid="11276" grpId="0"/>
      <p:bldP spid="11277" grpId="0"/>
      <p:bldP spid="11278" grpId="0" animBg="1"/>
      <p:bldP spid="11279" grpId="0" animBg="1"/>
      <p:bldP spid="11280" grpId="0" animBg="1"/>
      <p:bldP spid="11281" grpId="0" animBg="1"/>
      <p:bldP spid="11282" grpId="0" animBg="1"/>
      <p:bldP spid="11283" grpId="0" animBg="1"/>
      <p:bldP spid="11284" grpId="0" animBg="1"/>
      <p:bldP spid="11285" grpId="0" animBg="1"/>
      <p:bldP spid="11286" grpId="0"/>
      <p:bldP spid="11287" grpId="0"/>
      <p:bldP spid="11288" grpId="0" animBg="1"/>
      <p:bldP spid="11289" grpId="0" animBg="1"/>
      <p:bldP spid="11290" grpId="0" animBg="1"/>
      <p:bldP spid="11291" grpId="0" animBg="1"/>
      <p:bldP spid="11292" grpId="0"/>
      <p:bldP spid="11293" grpId="0" animBg="1"/>
      <p:bldP spid="11294" grpId="0" animBg="1"/>
      <p:bldP spid="11295" grpId="0" animBg="1"/>
      <p:bldP spid="11296" grpId="0" animBg="1"/>
      <p:bldP spid="11297" grpId="0"/>
      <p:bldP spid="11298" grpId="0" animBg="1"/>
      <p:bldP spid="37" grpId="0"/>
      <p:bldP spid="11273" grpId="0" animBg="1"/>
      <p:bldP spid="11274" grpId="0" animBg="1"/>
      <p:bldP spid="3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35846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35848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35850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35852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35854" name="Rectangle 15"/>
          <p:cNvSpPr>
            <a:spLocks noChangeArrowheads="1"/>
          </p:cNvSpPr>
          <p:nvPr/>
        </p:nvSpPr>
        <p:spPr bwMode="auto">
          <a:xfrm>
            <a:off x="101523" y="1364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24" name="文字方塊 23"/>
          <p:cNvSpPr txBox="1">
            <a:spLocks noChangeArrowheads="1"/>
          </p:cNvSpPr>
          <p:nvPr/>
        </p:nvSpPr>
        <p:spPr bwMode="auto">
          <a:xfrm>
            <a:off x="724255" y="5452816"/>
            <a:ext cx="1524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定義位能</a:t>
            </a:r>
          </a:p>
        </p:txBody>
      </p:sp>
      <p:pic>
        <p:nvPicPr>
          <p:cNvPr id="35857" name="Picture 8" descr="F07_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42" t="74696" r="23596" b="7594"/>
          <a:stretch>
            <a:fillRect/>
          </a:stretch>
        </p:blipFill>
        <p:spPr bwMode="auto">
          <a:xfrm>
            <a:off x="5847600" y="1375589"/>
            <a:ext cx="2913063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58" name="Line 9"/>
          <p:cNvSpPr>
            <a:spLocks noChangeShapeType="1"/>
          </p:cNvSpPr>
          <p:nvPr/>
        </p:nvSpPr>
        <p:spPr bwMode="auto">
          <a:xfrm>
            <a:off x="7295400" y="2289989"/>
            <a:ext cx="0" cy="11430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5859" name="Text Box 10"/>
          <p:cNvSpPr txBox="1">
            <a:spLocks noChangeArrowheads="1"/>
          </p:cNvSpPr>
          <p:nvPr/>
        </p:nvSpPr>
        <p:spPr bwMode="auto">
          <a:xfrm>
            <a:off x="6281441" y="3432989"/>
            <a:ext cx="228600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i="1">
                <a:latin typeface="Times New Roman" pitchFamily="18" charset="0"/>
              </a:rPr>
              <a:t>c</a:t>
            </a:r>
          </a:p>
        </p:txBody>
      </p:sp>
      <p:sp>
        <p:nvSpPr>
          <p:cNvPr id="35860" name="Text Box 11"/>
          <p:cNvSpPr txBox="1">
            <a:spLocks noChangeArrowheads="1"/>
          </p:cNvSpPr>
          <p:nvPr/>
        </p:nvSpPr>
        <p:spPr bwMode="auto">
          <a:xfrm>
            <a:off x="8438400" y="3432989"/>
            <a:ext cx="304800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i="1" dirty="0">
                <a:latin typeface="Times New Roman" pitchFamily="18" charset="0"/>
              </a:rPr>
              <a:t>f</a:t>
            </a:r>
          </a:p>
        </p:txBody>
      </p:sp>
      <p:sp>
        <p:nvSpPr>
          <p:cNvPr id="35861" name="Text Box 12"/>
          <p:cNvSpPr txBox="1">
            <a:spLocks noChangeArrowheads="1"/>
          </p:cNvSpPr>
          <p:nvPr/>
        </p:nvSpPr>
        <p:spPr bwMode="auto">
          <a:xfrm>
            <a:off x="7143000" y="3434576"/>
            <a:ext cx="304800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i="1">
                <a:latin typeface="Times New Roman" pitchFamily="18" charset="0"/>
              </a:rPr>
              <a:t>i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685800" y="2456020"/>
            <a:ext cx="45203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根據功與動能原理，功又是動能的前後差，</a:t>
            </a:r>
          </a:p>
        </p:txBody>
      </p:sp>
      <p:sp>
        <p:nvSpPr>
          <p:cNvPr id="26" name="文字方塊 23"/>
          <p:cNvSpPr txBox="1">
            <a:spLocks noChangeArrowheads="1"/>
          </p:cNvSpPr>
          <p:nvPr/>
        </p:nvSpPr>
        <p:spPr bwMode="auto">
          <a:xfrm>
            <a:off x="5367041" y="6193865"/>
            <a:ext cx="914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守恆</a:t>
            </a:r>
          </a:p>
        </p:txBody>
      </p:sp>
      <p:sp>
        <p:nvSpPr>
          <p:cNvPr id="27" name="文字方塊 16"/>
          <p:cNvSpPr txBox="1">
            <a:spLocks noChangeArrowheads="1"/>
          </p:cNvSpPr>
          <p:nvPr/>
        </p:nvSpPr>
        <p:spPr bwMode="auto">
          <a:xfrm>
            <a:off x="685800" y="656365"/>
            <a:ext cx="73906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可以另找一個起點</a:t>
            </a:r>
            <a:r>
              <a:rPr lang="en-US" altLang="zh-TW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zh-TW" altLang="en-US" dirty="0"/>
              <a:t>，將力函數的積分，拆成由</a:t>
            </a:r>
            <a:r>
              <a:rPr lang="en-US" altLang="zh-TW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TW" altLang="en-US" dirty="0"/>
              <a:t>出發的積分的前後差：</a:t>
            </a:r>
          </a:p>
        </p:txBody>
      </p:sp>
      <p:sp>
        <p:nvSpPr>
          <p:cNvPr id="5" name="文字方塊 4"/>
          <p:cNvSpPr txBox="1"/>
          <p:nvPr/>
        </p:nvSpPr>
        <p:spPr>
          <a:xfrm>
            <a:off x="662441" y="3698093"/>
            <a:ext cx="470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將與運動前後有關的量分別移到左右兩邊：</a:t>
            </a:r>
          </a:p>
        </p:txBody>
      </p:sp>
      <p:sp>
        <p:nvSpPr>
          <p:cNvPr id="28" name="矩形 19"/>
          <p:cNvSpPr>
            <a:spLocks noChangeArrowheads="1"/>
          </p:cNvSpPr>
          <p:nvPr/>
        </p:nvSpPr>
        <p:spPr bwMode="auto">
          <a:xfrm>
            <a:off x="698086" y="2100890"/>
            <a:ext cx="4495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</a:rPr>
              <a:t>於是功已經自動寫成此積分函數的前後差！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685800" y="275365"/>
            <a:ext cx="3303958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另一個推導：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字方塊 28">
                <a:extLst>
                  <a:ext uri="{FF2B5EF4-FFF2-40B4-BE49-F238E27FC236}">
                    <a16:creationId xmlns:a16="http://schemas.microsoft.com/office/drawing/2014/main" id="{B65A8BE5-92B6-3042-AA70-F12B446F1186}"/>
                  </a:ext>
                </a:extLst>
              </p:cNvPr>
              <p:cNvSpPr txBox="1"/>
              <p:nvPr/>
            </p:nvSpPr>
            <p:spPr>
              <a:xfrm>
                <a:off x="732958" y="1101528"/>
                <a:ext cx="4912101" cy="972126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sup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′</m:t>
                          </m:r>
                        </m:e>
                      </m:nary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𝐹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sup>
                        <m:e>
                          <m:r>
                            <a:rPr lang="en-US" altLang="zh-TW" i="1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i="1">
                              <a:latin typeface="Cambria Math"/>
                            </a:rPr>
                            <m:t>′</m:t>
                          </m:r>
                        </m:e>
                      </m:nary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𝐹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−</m:t>
                      </m:r>
                      <m:nary>
                        <m:naryPr>
                          <m:limLoc m:val="undOvr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p>
                        <m:e>
                          <m:r>
                            <a:rPr lang="en-US" altLang="zh-TW" i="1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i="1">
                              <a:latin typeface="Cambria Math"/>
                            </a:rPr>
                            <m:t>′</m:t>
                          </m:r>
                        </m:e>
                      </m:nary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𝐹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9" name="文字方塊 28">
                <a:extLst>
                  <a:ext uri="{FF2B5EF4-FFF2-40B4-BE49-F238E27FC236}">
                    <a16:creationId xmlns:a16="http://schemas.microsoft.com/office/drawing/2014/main" id="{B65A8BE5-92B6-3042-AA70-F12B446F11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958" y="1101528"/>
                <a:ext cx="4912101" cy="972126"/>
              </a:xfrm>
              <a:prstGeom prst="rect">
                <a:avLst/>
              </a:prstGeom>
              <a:blipFill>
                <a:blip r:embed="rId3"/>
                <a:stretch>
                  <a:fillRect l="-5670" t="-98718" b="-152564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字方塊 29">
                <a:extLst>
                  <a:ext uri="{FF2B5EF4-FFF2-40B4-BE49-F238E27FC236}">
                    <a16:creationId xmlns:a16="http://schemas.microsoft.com/office/drawing/2014/main" id="{88EDD1D7-0E5B-E041-AC29-B57A9F1E0B17}"/>
                  </a:ext>
                </a:extLst>
              </p:cNvPr>
              <p:cNvSpPr txBox="1"/>
              <p:nvPr/>
            </p:nvSpPr>
            <p:spPr>
              <a:xfrm>
                <a:off x="732959" y="2904227"/>
                <a:ext cx="1809000" cy="391582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𝑊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0" name="文字方塊 29">
                <a:extLst>
                  <a:ext uri="{FF2B5EF4-FFF2-40B4-BE49-F238E27FC236}">
                    <a16:creationId xmlns:a16="http://schemas.microsoft.com/office/drawing/2014/main" id="{88EDD1D7-0E5B-E041-AC29-B57A9F1E0B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959" y="2904227"/>
                <a:ext cx="1809000" cy="391582"/>
              </a:xfrm>
              <a:prstGeom prst="rect">
                <a:avLst/>
              </a:prstGeom>
              <a:blipFill>
                <a:blip r:embed="rId4"/>
                <a:stretch>
                  <a:fillRect b="-9375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字方塊 30">
                <a:extLst>
                  <a:ext uri="{FF2B5EF4-FFF2-40B4-BE49-F238E27FC236}">
                    <a16:creationId xmlns:a16="http://schemas.microsoft.com/office/drawing/2014/main" id="{68BDEDE6-4AB6-9F4D-BD6B-BDB5B7BB59E0}"/>
                  </a:ext>
                </a:extLst>
              </p:cNvPr>
              <p:cNvSpPr txBox="1"/>
              <p:nvPr/>
            </p:nvSpPr>
            <p:spPr>
              <a:xfrm>
                <a:off x="648413" y="4148105"/>
                <a:ext cx="3981951" cy="928203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limLoc m:val="undOvr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sup>
                        <m:e>
                          <m:r>
                            <a:rPr lang="en-US" altLang="zh-TW" i="1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i="1">
                              <a:latin typeface="Cambria Math"/>
                            </a:rPr>
                            <m:t>′</m:t>
                          </m:r>
                        </m:e>
                      </m:nary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𝐹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−</m:t>
                      </m:r>
                      <m:nary>
                        <m:naryPr>
                          <m:limLoc m:val="undOvr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p>
                        <m:e>
                          <m:r>
                            <a:rPr lang="en-US" altLang="zh-TW" i="1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i="1">
                              <a:latin typeface="Cambria Math"/>
                            </a:rPr>
                            <m:t>′</m:t>
                          </m:r>
                        </m:e>
                      </m:nary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𝐹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1" name="文字方塊 30">
                <a:extLst>
                  <a:ext uri="{FF2B5EF4-FFF2-40B4-BE49-F238E27FC236}">
                    <a16:creationId xmlns:a16="http://schemas.microsoft.com/office/drawing/2014/main" id="{68BDEDE6-4AB6-9F4D-BD6B-BDB5B7BB59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413" y="4148105"/>
                <a:ext cx="3981951" cy="928203"/>
              </a:xfrm>
              <a:prstGeom prst="rect">
                <a:avLst/>
              </a:prstGeom>
              <a:blipFill>
                <a:blip r:embed="rId5"/>
                <a:stretch>
                  <a:fillRect l="-6984" t="-104054" b="-166216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字方塊 31">
                <a:extLst>
                  <a:ext uri="{FF2B5EF4-FFF2-40B4-BE49-F238E27FC236}">
                    <a16:creationId xmlns:a16="http://schemas.microsoft.com/office/drawing/2014/main" id="{BC870224-DD1C-2542-BA4A-E2F9C98F5A88}"/>
                  </a:ext>
                </a:extLst>
              </p:cNvPr>
              <p:cNvSpPr txBox="1"/>
              <p:nvPr/>
            </p:nvSpPr>
            <p:spPr>
              <a:xfrm>
                <a:off x="1965142" y="5155183"/>
                <a:ext cx="2306698" cy="90428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𝑈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limLoc m:val="undOvr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  <m:e>
                          <m:r>
                            <a:rPr lang="en-US" altLang="zh-TW" i="1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i="1">
                              <a:latin typeface="Cambria Math"/>
                            </a:rPr>
                            <m:t>′</m:t>
                          </m:r>
                        </m:e>
                      </m:nary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𝐹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2" name="文字方塊 31">
                <a:extLst>
                  <a:ext uri="{FF2B5EF4-FFF2-40B4-BE49-F238E27FC236}">
                    <a16:creationId xmlns:a16="http://schemas.microsoft.com/office/drawing/2014/main" id="{BC870224-DD1C-2542-BA4A-E2F9C98F5A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5142" y="5155183"/>
                <a:ext cx="2306698" cy="904287"/>
              </a:xfrm>
              <a:prstGeom prst="rect">
                <a:avLst/>
              </a:prstGeom>
              <a:blipFill>
                <a:blip r:embed="rId6"/>
                <a:stretch>
                  <a:fillRect t="-111111" b="-169444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文字方塊 32">
                <a:extLst>
                  <a:ext uri="{FF2B5EF4-FFF2-40B4-BE49-F238E27FC236}">
                    <a16:creationId xmlns:a16="http://schemas.microsoft.com/office/drawing/2014/main" id="{DA2AC7A4-385F-EE4E-8423-FE9D7FC7FF78}"/>
                  </a:ext>
                </a:extLst>
              </p:cNvPr>
              <p:cNvSpPr txBox="1"/>
              <p:nvPr/>
            </p:nvSpPr>
            <p:spPr>
              <a:xfrm>
                <a:off x="750612" y="6131449"/>
                <a:ext cx="2743200" cy="41133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𝑈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𝑈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3" name="文字方塊 32">
                <a:extLst>
                  <a:ext uri="{FF2B5EF4-FFF2-40B4-BE49-F238E27FC236}">
                    <a16:creationId xmlns:a16="http://schemas.microsoft.com/office/drawing/2014/main" id="{DA2AC7A4-385F-EE4E-8423-FE9D7FC7FF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612" y="6131449"/>
                <a:ext cx="2743200" cy="411331"/>
              </a:xfrm>
              <a:prstGeom prst="rect">
                <a:avLst/>
              </a:prstGeom>
              <a:blipFill>
                <a:blip r:embed="rId7"/>
                <a:stretch>
                  <a:fillRect b="-8824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4" name="文字方塊 33">
                <a:extLst>
                  <a:ext uri="{FF2B5EF4-FFF2-40B4-BE49-F238E27FC236}">
                    <a16:creationId xmlns:a16="http://schemas.microsoft.com/office/drawing/2014/main" id="{8346CB96-DCE5-5C47-A86B-9FB0088086D9}"/>
                  </a:ext>
                </a:extLst>
              </p:cNvPr>
              <p:cNvSpPr txBox="1"/>
              <p:nvPr/>
            </p:nvSpPr>
            <p:spPr>
              <a:xfrm>
                <a:off x="4251962" y="6168759"/>
                <a:ext cx="1143000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𝑈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>
          <p:sp>
            <p:nvSpPr>
              <p:cNvPr id="34" name="文字方塊 33">
                <a:extLst>
                  <a:ext uri="{FF2B5EF4-FFF2-40B4-BE49-F238E27FC236}">
                    <a16:creationId xmlns:a16="http://schemas.microsoft.com/office/drawing/2014/main" id="{8346CB96-DCE5-5C47-A86B-9FB0088086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1962" y="6168759"/>
                <a:ext cx="1143000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" grpId="0"/>
      <p:bldP spid="26" grpId="0"/>
      <p:bldP spid="5" grpId="0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5"/>
          <p:cNvSpPr>
            <a:spLocks noChangeArrowheads="1"/>
          </p:cNvSpPr>
          <p:nvPr/>
        </p:nvSpPr>
        <p:spPr bwMode="auto">
          <a:xfrm>
            <a:off x="0" y="31670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36867" name="Rectangle 11"/>
          <p:cNvSpPr>
            <a:spLocks noChangeArrowheads="1"/>
          </p:cNvSpPr>
          <p:nvPr/>
        </p:nvSpPr>
        <p:spPr bwMode="auto">
          <a:xfrm>
            <a:off x="0" y="3176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36868" name="Text Box 20"/>
          <p:cNvSpPr txBox="1">
            <a:spLocks noChangeArrowheads="1"/>
          </p:cNvSpPr>
          <p:nvPr/>
        </p:nvSpPr>
        <p:spPr bwMode="auto">
          <a:xfrm>
            <a:off x="1107174" y="1529173"/>
            <a:ext cx="5029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在一維運動，如果外力只與位置有關，</a:t>
            </a:r>
          </a:p>
        </p:txBody>
      </p:sp>
      <p:sp>
        <p:nvSpPr>
          <p:cNvPr id="36873" name="文字方塊 23"/>
          <p:cNvSpPr txBox="1">
            <a:spLocks noChangeArrowheads="1"/>
          </p:cNvSpPr>
          <p:nvPr/>
        </p:nvSpPr>
        <p:spPr bwMode="auto">
          <a:xfrm>
            <a:off x="2426704" y="3457039"/>
            <a:ext cx="511031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動能與位能的和，稱為機械能，機械能是守恆的！</a:t>
            </a:r>
          </a:p>
        </p:txBody>
      </p:sp>
      <p:sp>
        <p:nvSpPr>
          <p:cNvPr id="36874" name="Text Box 15"/>
          <p:cNvSpPr txBox="1">
            <a:spLocks noChangeArrowheads="1"/>
          </p:cNvSpPr>
          <p:nvPr/>
        </p:nvSpPr>
        <p:spPr bwMode="auto">
          <a:xfrm>
            <a:off x="1066800" y="4463534"/>
            <a:ext cx="5943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物體在特定位置上是具有潛在能力可以轉化為運動。 </a:t>
            </a:r>
          </a:p>
        </p:txBody>
      </p:sp>
      <p:sp>
        <p:nvSpPr>
          <p:cNvPr id="36875" name="Line 16"/>
          <p:cNvSpPr>
            <a:spLocks noChangeShapeType="1"/>
          </p:cNvSpPr>
          <p:nvPr/>
        </p:nvSpPr>
        <p:spPr bwMode="auto">
          <a:xfrm flipH="1">
            <a:off x="1143000" y="5638800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6876" name="Line 17"/>
          <p:cNvSpPr>
            <a:spLocks noChangeShapeType="1"/>
          </p:cNvSpPr>
          <p:nvPr/>
        </p:nvSpPr>
        <p:spPr bwMode="auto">
          <a:xfrm>
            <a:off x="1143000" y="6324600"/>
            <a:ext cx="304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6877" name="Line 18"/>
          <p:cNvSpPr>
            <a:spLocks noChangeShapeType="1"/>
          </p:cNvSpPr>
          <p:nvPr/>
        </p:nvSpPr>
        <p:spPr bwMode="auto">
          <a:xfrm flipV="1">
            <a:off x="1447800" y="5638800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6878" name="Rectangle 19"/>
          <p:cNvSpPr>
            <a:spLocks noChangeArrowheads="1"/>
          </p:cNvSpPr>
          <p:nvPr/>
        </p:nvSpPr>
        <p:spPr bwMode="auto">
          <a:xfrm>
            <a:off x="1143000" y="5715000"/>
            <a:ext cx="304800" cy="6096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36879" name="Line 20"/>
          <p:cNvSpPr>
            <a:spLocks noChangeShapeType="1"/>
          </p:cNvSpPr>
          <p:nvPr/>
        </p:nvSpPr>
        <p:spPr bwMode="auto">
          <a:xfrm flipH="1">
            <a:off x="5105400" y="5638800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6880" name="Line 21"/>
          <p:cNvSpPr>
            <a:spLocks noChangeShapeType="1"/>
          </p:cNvSpPr>
          <p:nvPr/>
        </p:nvSpPr>
        <p:spPr bwMode="auto">
          <a:xfrm>
            <a:off x="5105400" y="6324600"/>
            <a:ext cx="304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6881" name="Line 22"/>
          <p:cNvSpPr>
            <a:spLocks noChangeShapeType="1"/>
          </p:cNvSpPr>
          <p:nvPr/>
        </p:nvSpPr>
        <p:spPr bwMode="auto">
          <a:xfrm flipV="1">
            <a:off x="5410200" y="5638800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6882" name="Rectangle 23"/>
          <p:cNvSpPr>
            <a:spLocks noChangeArrowheads="1"/>
          </p:cNvSpPr>
          <p:nvPr/>
        </p:nvSpPr>
        <p:spPr bwMode="auto">
          <a:xfrm>
            <a:off x="5105400" y="6172200"/>
            <a:ext cx="304800" cy="1524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36883" name="Text Box 24"/>
          <p:cNvSpPr txBox="1">
            <a:spLocks noChangeArrowheads="1"/>
          </p:cNvSpPr>
          <p:nvPr/>
        </p:nvSpPr>
        <p:spPr bwMode="auto">
          <a:xfrm>
            <a:off x="1524000" y="5943600"/>
            <a:ext cx="68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b="1" i="1">
                <a:latin typeface="Times New Roman" pitchFamily="18" charset="0"/>
              </a:rPr>
              <a:t>U</a:t>
            </a:r>
            <a:r>
              <a:rPr lang="en-US" altLang="zh-TW" b="1" i="1" baseline="-25000">
                <a:latin typeface="Times New Roman" pitchFamily="18" charset="0"/>
              </a:rPr>
              <a:t>i</a:t>
            </a:r>
            <a:endParaRPr lang="en-US" altLang="zh-TW" b="1" i="1">
              <a:latin typeface="Times New Roman" pitchFamily="18" charset="0"/>
            </a:endParaRPr>
          </a:p>
        </p:txBody>
      </p:sp>
      <p:sp>
        <p:nvSpPr>
          <p:cNvPr id="36884" name="Text Box 25"/>
          <p:cNvSpPr txBox="1">
            <a:spLocks noChangeArrowheads="1"/>
          </p:cNvSpPr>
          <p:nvPr/>
        </p:nvSpPr>
        <p:spPr bwMode="auto">
          <a:xfrm>
            <a:off x="5410200" y="5943600"/>
            <a:ext cx="68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b="1" i="1">
                <a:latin typeface="Times New Roman" pitchFamily="18" charset="0"/>
              </a:rPr>
              <a:t>U</a:t>
            </a:r>
            <a:r>
              <a:rPr lang="en-US" altLang="zh-TW" b="1" i="1" baseline="-25000">
                <a:latin typeface="Times New Roman" pitchFamily="18" charset="0"/>
              </a:rPr>
              <a:t>f</a:t>
            </a:r>
          </a:p>
        </p:txBody>
      </p:sp>
      <p:sp>
        <p:nvSpPr>
          <p:cNvPr id="36885" name="Line 26"/>
          <p:cNvSpPr>
            <a:spLocks noChangeShapeType="1"/>
          </p:cNvSpPr>
          <p:nvPr/>
        </p:nvSpPr>
        <p:spPr bwMode="auto">
          <a:xfrm flipH="1">
            <a:off x="6172200" y="5638800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6886" name="Line 27"/>
          <p:cNvSpPr>
            <a:spLocks noChangeShapeType="1"/>
          </p:cNvSpPr>
          <p:nvPr/>
        </p:nvSpPr>
        <p:spPr bwMode="auto">
          <a:xfrm>
            <a:off x="6172200" y="6324600"/>
            <a:ext cx="304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6887" name="Line 28"/>
          <p:cNvSpPr>
            <a:spLocks noChangeShapeType="1"/>
          </p:cNvSpPr>
          <p:nvPr/>
        </p:nvSpPr>
        <p:spPr bwMode="auto">
          <a:xfrm flipV="1">
            <a:off x="6477000" y="5638800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6888" name="Rectangle 29"/>
          <p:cNvSpPr>
            <a:spLocks noChangeArrowheads="1"/>
          </p:cNvSpPr>
          <p:nvPr/>
        </p:nvSpPr>
        <p:spPr bwMode="auto">
          <a:xfrm>
            <a:off x="6172200" y="5715000"/>
            <a:ext cx="304800" cy="6096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36889" name="Text Box 30"/>
          <p:cNvSpPr txBox="1">
            <a:spLocks noChangeArrowheads="1"/>
          </p:cNvSpPr>
          <p:nvPr/>
        </p:nvSpPr>
        <p:spPr bwMode="auto">
          <a:xfrm>
            <a:off x="6477000" y="5943600"/>
            <a:ext cx="68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b="1" i="1">
                <a:latin typeface="Times New Roman" pitchFamily="18" charset="0"/>
              </a:rPr>
              <a:t>K</a:t>
            </a:r>
            <a:r>
              <a:rPr lang="en-US" altLang="zh-TW" b="1" i="1" baseline="-25000">
                <a:latin typeface="Times New Roman" pitchFamily="18" charset="0"/>
              </a:rPr>
              <a:t>f</a:t>
            </a:r>
          </a:p>
        </p:txBody>
      </p:sp>
      <p:sp>
        <p:nvSpPr>
          <p:cNvPr id="36890" name="Line 31"/>
          <p:cNvSpPr>
            <a:spLocks noChangeShapeType="1"/>
          </p:cNvSpPr>
          <p:nvPr/>
        </p:nvSpPr>
        <p:spPr bwMode="auto">
          <a:xfrm flipH="1">
            <a:off x="2209800" y="5638800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6891" name="Line 32"/>
          <p:cNvSpPr>
            <a:spLocks noChangeShapeType="1"/>
          </p:cNvSpPr>
          <p:nvPr/>
        </p:nvSpPr>
        <p:spPr bwMode="auto">
          <a:xfrm>
            <a:off x="2209800" y="6324600"/>
            <a:ext cx="304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6892" name="Line 33"/>
          <p:cNvSpPr>
            <a:spLocks noChangeShapeType="1"/>
          </p:cNvSpPr>
          <p:nvPr/>
        </p:nvSpPr>
        <p:spPr bwMode="auto">
          <a:xfrm flipV="1">
            <a:off x="2514600" y="5638800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6893" name="Rectangle 34"/>
          <p:cNvSpPr>
            <a:spLocks noChangeArrowheads="1"/>
          </p:cNvSpPr>
          <p:nvPr/>
        </p:nvSpPr>
        <p:spPr bwMode="auto">
          <a:xfrm>
            <a:off x="2209800" y="6172200"/>
            <a:ext cx="304800" cy="1524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36894" name="Text Box 35"/>
          <p:cNvSpPr txBox="1">
            <a:spLocks noChangeArrowheads="1"/>
          </p:cNvSpPr>
          <p:nvPr/>
        </p:nvSpPr>
        <p:spPr bwMode="auto">
          <a:xfrm>
            <a:off x="2514600" y="5943600"/>
            <a:ext cx="68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b="1" i="1">
                <a:latin typeface="Times New Roman" pitchFamily="18" charset="0"/>
              </a:rPr>
              <a:t>K</a:t>
            </a:r>
            <a:r>
              <a:rPr lang="en-US" altLang="zh-TW" b="1" i="1" baseline="-25000">
                <a:latin typeface="Times New Roman" pitchFamily="18" charset="0"/>
              </a:rPr>
              <a:t>i</a:t>
            </a:r>
          </a:p>
        </p:txBody>
      </p:sp>
      <p:sp>
        <p:nvSpPr>
          <p:cNvPr id="36895" name="AutoShape 36"/>
          <p:cNvSpPr>
            <a:spLocks noChangeArrowheads="1"/>
          </p:cNvSpPr>
          <p:nvPr/>
        </p:nvSpPr>
        <p:spPr bwMode="auto">
          <a:xfrm>
            <a:off x="1295400" y="5105400"/>
            <a:ext cx="1143000" cy="304800"/>
          </a:xfrm>
          <a:prstGeom prst="curvedDownArrow">
            <a:avLst>
              <a:gd name="adj1" fmla="val 75000"/>
              <a:gd name="adj2" fmla="val 150000"/>
              <a:gd name="adj3" fmla="val 33333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36896" name="Line 4"/>
          <p:cNvSpPr>
            <a:spLocks noChangeShapeType="1"/>
          </p:cNvSpPr>
          <p:nvPr/>
        </p:nvSpPr>
        <p:spPr bwMode="auto">
          <a:xfrm>
            <a:off x="1042404" y="802182"/>
            <a:ext cx="3733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8" name="Oval 5"/>
          <p:cNvSpPr>
            <a:spLocks noChangeArrowheads="1"/>
          </p:cNvSpPr>
          <p:nvPr/>
        </p:nvSpPr>
        <p:spPr bwMode="auto">
          <a:xfrm>
            <a:off x="2033004" y="649782"/>
            <a:ext cx="304800" cy="3048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36898" name="Text Box 7"/>
          <p:cNvSpPr txBox="1">
            <a:spLocks noChangeArrowheads="1"/>
          </p:cNvSpPr>
          <p:nvPr/>
        </p:nvSpPr>
        <p:spPr bwMode="auto">
          <a:xfrm>
            <a:off x="4928604" y="573582"/>
            <a:ext cx="45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i="1"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6899" name="Text Box 8"/>
              <p:cNvSpPr txBox="1">
                <a:spLocks noChangeArrowheads="1"/>
              </p:cNvSpPr>
              <p:nvPr/>
            </p:nvSpPr>
            <p:spPr bwMode="auto">
              <a:xfrm>
                <a:off x="1956804" y="1106982"/>
                <a:ext cx="4572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𝑐</m:t>
                      </m:r>
                    </m:oMath>
                  </m:oMathPara>
                </a14:m>
                <a:endParaRPr lang="en-US" altLang="zh-TW" dirty="0"/>
              </a:p>
            </p:txBody>
          </p:sp>
        </mc:Choice>
        <mc:Fallback>
          <p:sp>
            <p:nvSpPr>
              <p:cNvPr id="36899" name="Text 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56804" y="1106982"/>
                <a:ext cx="457200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6900" name="Text Box 9"/>
              <p:cNvSpPr txBox="1">
                <a:spLocks noChangeArrowheads="1"/>
              </p:cNvSpPr>
              <p:nvPr/>
            </p:nvSpPr>
            <p:spPr bwMode="auto">
              <a:xfrm>
                <a:off x="3885703" y="1106981"/>
                <a:ext cx="4572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dirty="0" smtClean="0">
                          <a:latin typeface="Cambria Math"/>
                          <a:cs typeface="Times New Roman" pitchFamily="18" charset="0"/>
                        </a:rPr>
                        <m:t>𝑥</m:t>
                      </m:r>
                    </m:oMath>
                  </m:oMathPara>
                </a14:m>
                <a:endParaRPr lang="en-US" altLang="zh-TW" dirty="0"/>
              </a:p>
            </p:txBody>
          </p:sp>
        </mc:Choice>
        <mc:Fallback>
          <p:sp>
            <p:nvSpPr>
              <p:cNvPr id="36900" name="Text 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85703" y="1106981"/>
                <a:ext cx="457200" cy="36671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901" name="Oval 5"/>
          <p:cNvSpPr>
            <a:spLocks noChangeArrowheads="1"/>
          </p:cNvSpPr>
          <p:nvPr/>
        </p:nvSpPr>
        <p:spPr bwMode="auto">
          <a:xfrm>
            <a:off x="2033004" y="649782"/>
            <a:ext cx="304800" cy="304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pic>
        <p:nvPicPr>
          <p:cNvPr id="36902" name="Picture 5" descr="C:\Users\Chia-Hung Chang\Downloads\Data\Knight\Media\Chapter10\Images\10_UnnumPho_p275-P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4648200"/>
            <a:ext cx="138523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6903" name="文字方塊 38"/>
              <p:cNvSpPr txBox="1">
                <a:spLocks noChangeArrowheads="1"/>
              </p:cNvSpPr>
              <p:nvPr/>
            </p:nvSpPr>
            <p:spPr bwMode="auto">
              <a:xfrm>
                <a:off x="1070113" y="2924670"/>
                <a:ext cx="608838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dirty="0">
                    <a:solidFill>
                      <a:srgbClr val="FF0000"/>
                    </a:solidFill>
                  </a:rPr>
                  <a:t>位能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r>
                  <a:rPr lang="zh-TW" altLang="en-US" dirty="0">
                    <a:solidFill>
                      <a:srgbClr val="FF0000"/>
                    </a:solidFill>
                  </a:rPr>
                  <a:t>即是由某起點</a:t>
                </a:r>
                <a:r>
                  <a:rPr lang="en-US" altLang="zh-TW" i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c</a:t>
                </a:r>
                <a:r>
                  <a:rPr lang="zh-TW" altLang="en-US" dirty="0">
                    <a:solidFill>
                      <a:srgbClr val="FF0000"/>
                    </a:solidFill>
                  </a:rPr>
                  <a:t>出發到達</a:t>
                </a:r>
                <a:r>
                  <a:rPr lang="en-US" altLang="zh-TW" i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x</a:t>
                </a:r>
                <a:r>
                  <a:rPr lang="zh-TW" altLang="en-US" dirty="0">
                    <a:solidFill>
                      <a:srgbClr val="FF0000"/>
                    </a:solidFill>
                  </a:rPr>
                  <a:t>，此力所作的功的負數！</a:t>
                </a:r>
              </a:p>
            </p:txBody>
          </p:sp>
        </mc:Choice>
        <mc:Fallback>
          <p:sp>
            <p:nvSpPr>
              <p:cNvPr id="36903" name="文字方塊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70113" y="2924670"/>
                <a:ext cx="6088380" cy="369332"/>
              </a:xfrm>
              <a:prstGeom prst="rect">
                <a:avLst/>
              </a:prstGeom>
              <a:blipFill>
                <a:blip r:embed="rId5"/>
                <a:stretch>
                  <a:fillRect l="-833" t="-6667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字方塊 1"/>
          <p:cNvSpPr txBox="1"/>
          <p:nvPr/>
        </p:nvSpPr>
        <p:spPr>
          <a:xfrm>
            <a:off x="1066800" y="4038600"/>
            <a:ext cx="5029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可以說位能的變化，轉換成了動能的變化。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0" name="文字方塊 39">
                <a:extLst>
                  <a:ext uri="{FF2B5EF4-FFF2-40B4-BE49-F238E27FC236}">
                    <a16:creationId xmlns:a16="http://schemas.microsoft.com/office/drawing/2014/main" id="{C1375778-6E09-AD4F-AD1A-F68602856FE4}"/>
                  </a:ext>
                </a:extLst>
              </p:cNvPr>
              <p:cNvSpPr txBox="1"/>
              <p:nvPr/>
            </p:nvSpPr>
            <p:spPr>
              <a:xfrm>
                <a:off x="1127000" y="1942995"/>
                <a:ext cx="2306698" cy="90428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𝑈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limLoc m:val="undOvr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  <m:e>
                          <m:r>
                            <a:rPr lang="en-US" altLang="zh-TW" i="1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i="1">
                              <a:latin typeface="Cambria Math"/>
                            </a:rPr>
                            <m:t>′</m:t>
                          </m:r>
                        </m:e>
                      </m:nary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𝐹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>
          <p:sp>
            <p:nvSpPr>
              <p:cNvPr id="40" name="文字方塊 39">
                <a:extLst>
                  <a:ext uri="{FF2B5EF4-FFF2-40B4-BE49-F238E27FC236}">
                    <a16:creationId xmlns:a16="http://schemas.microsoft.com/office/drawing/2014/main" id="{C1375778-6E09-AD4F-AD1A-F68602856F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7000" y="1942995"/>
                <a:ext cx="2306698" cy="904287"/>
              </a:xfrm>
              <a:prstGeom prst="rect">
                <a:avLst/>
              </a:prstGeom>
              <a:blipFill>
                <a:blip r:embed="rId6"/>
                <a:stretch>
                  <a:fillRect t="-111111" b="-169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1" name="文字方塊 40">
                <a:extLst>
                  <a:ext uri="{FF2B5EF4-FFF2-40B4-BE49-F238E27FC236}">
                    <a16:creationId xmlns:a16="http://schemas.microsoft.com/office/drawing/2014/main" id="{1FD24CE9-4244-4A43-8858-6F07D3108592}"/>
                  </a:ext>
                </a:extLst>
              </p:cNvPr>
              <p:cNvSpPr txBox="1"/>
              <p:nvPr/>
            </p:nvSpPr>
            <p:spPr>
              <a:xfrm>
                <a:off x="1157974" y="3432088"/>
                <a:ext cx="1143000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𝑈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>
          <p:sp>
            <p:nvSpPr>
              <p:cNvPr id="41" name="文字方塊 40">
                <a:extLst>
                  <a:ext uri="{FF2B5EF4-FFF2-40B4-BE49-F238E27FC236}">
                    <a16:creationId xmlns:a16="http://schemas.microsoft.com/office/drawing/2014/main" id="{1FD24CE9-4244-4A43-8858-6F07D31085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7974" y="3432088"/>
                <a:ext cx="1143000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2" name="文字方塊 41">
                <a:extLst>
                  <a:ext uri="{FF2B5EF4-FFF2-40B4-BE49-F238E27FC236}">
                    <a16:creationId xmlns:a16="http://schemas.microsoft.com/office/drawing/2014/main" id="{B75FD1DC-A00D-6240-9D9F-8F924450F4E3}"/>
                  </a:ext>
                </a:extLst>
              </p:cNvPr>
              <p:cNvSpPr txBox="1"/>
              <p:nvPr/>
            </p:nvSpPr>
            <p:spPr bwMode="auto">
              <a:xfrm>
                <a:off x="5134240" y="1575424"/>
                <a:ext cx="1002134" cy="276999"/>
              </a:xfrm>
              <a:prstGeom prst="rect">
                <a:avLst/>
              </a:prstGeom>
              <a:solidFill>
                <a:srgbClr val="FAFAA4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𝐹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→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𝐹</m:t>
                      </m:r>
                      <m:d>
                        <m:dPr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kumimoji="1" lang="zh-TW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2" name="文字方塊 41">
                <a:extLst>
                  <a:ext uri="{FF2B5EF4-FFF2-40B4-BE49-F238E27FC236}">
                    <a16:creationId xmlns:a16="http://schemas.microsoft.com/office/drawing/2014/main" id="{B75FD1DC-A00D-6240-9D9F-8F924450F4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34240" y="1575424"/>
                <a:ext cx="1002134" cy="276999"/>
              </a:xfrm>
              <a:prstGeom prst="rect">
                <a:avLst/>
              </a:prstGeom>
              <a:blipFill>
                <a:blip r:embed="rId8"/>
                <a:stretch>
                  <a:fillRect l="-5000" b="-869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E8284730-7BA2-16FE-E6D7-6ABEE797DFE5}"/>
              </a:ext>
            </a:extLst>
          </p:cNvPr>
          <p:cNvSpPr txBox="1"/>
          <p:nvPr/>
        </p:nvSpPr>
        <p:spPr bwMode="auto">
          <a:xfrm>
            <a:off x="3603529" y="2162670"/>
            <a:ext cx="3429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這是普遍適用的表示式！</a:t>
            </a:r>
          </a:p>
        </p:txBody>
      </p:sp>
      <p:pic>
        <p:nvPicPr>
          <p:cNvPr id="4" name="Picture 8" descr="F07_13">
            <a:extLst>
              <a:ext uri="{FF2B5EF4-FFF2-40B4-BE49-F238E27FC236}">
                <a16:creationId xmlns:a16="http://schemas.microsoft.com/office/drawing/2014/main" id="{3ED9883B-3F97-04FE-38C3-91197C3BDB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27" t="74696" r="23909" b="7594"/>
          <a:stretch/>
        </p:blipFill>
        <p:spPr bwMode="auto">
          <a:xfrm>
            <a:off x="6306205" y="320933"/>
            <a:ext cx="2790499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0">
            <a:extLst>
              <a:ext uri="{FF2B5EF4-FFF2-40B4-BE49-F238E27FC236}">
                <a16:creationId xmlns:a16="http://schemas.microsoft.com/office/drawing/2014/main" id="{5A895DDB-A239-7685-972B-D582AC8698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4945" y="2378333"/>
            <a:ext cx="228600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i="1">
                <a:latin typeface="Times New Roman" pitchFamily="18" charset="0"/>
              </a:rPr>
              <a:t>c</a:t>
            </a:r>
          </a:p>
        </p:txBody>
      </p:sp>
      <p:sp>
        <p:nvSpPr>
          <p:cNvPr id="7" name="Text Box 11">
            <a:extLst>
              <a:ext uri="{FF2B5EF4-FFF2-40B4-BE49-F238E27FC236}">
                <a16:creationId xmlns:a16="http://schemas.microsoft.com/office/drawing/2014/main" id="{DAFA8D6F-53F2-42EA-9481-8C9251241A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1904" y="2378333"/>
            <a:ext cx="304800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i="1" dirty="0">
                <a:latin typeface="Times New Roman" pitchFamily="18" charset="0"/>
              </a:rPr>
              <a:t>x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42C0369-4F4A-9E4D-731F-B45029CBD4D7}"/>
                  </a:ext>
                </a:extLst>
              </p:cNvPr>
              <p:cNvSpPr txBox="1"/>
              <p:nvPr/>
            </p:nvSpPr>
            <p:spPr bwMode="auto">
              <a:xfrm>
                <a:off x="6306205" y="432850"/>
                <a:ext cx="684743" cy="33855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i="1" smtClean="0">
                          <a:latin typeface="Cambria Math"/>
                          <a:ea typeface="Cambria Math"/>
                        </a:rPr>
                        <m:t>𝐹</m:t>
                      </m:r>
                      <m:d>
                        <m:dPr>
                          <m:ctrlPr>
                            <a:rPr lang="en-US" altLang="zh-TW" sz="16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600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600" i="1">
                                  <a:latin typeface="Cambria Math"/>
                                  <a:ea typeface="Cambria Math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1600" dirty="0"/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42C0369-4F4A-9E4D-731F-B45029CBD4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06205" y="432850"/>
                <a:ext cx="684743" cy="33855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BD462EA-020B-02EF-DA56-3932613477A7}"/>
                  </a:ext>
                </a:extLst>
              </p:cNvPr>
              <p:cNvSpPr txBox="1"/>
              <p:nvPr/>
            </p:nvSpPr>
            <p:spPr bwMode="auto">
              <a:xfrm>
                <a:off x="7522523" y="1482072"/>
                <a:ext cx="783277" cy="33855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r>
                        <a:rPr lang="en-US" altLang="zh-TW" sz="1600" b="0" i="1" smtClean="0">
                          <a:latin typeface="Cambria Math" panose="02040503050406030204" pitchFamily="18" charset="0"/>
                          <a:ea typeface="Cambria Math"/>
                        </a:rPr>
                        <m:t>𝑈</m:t>
                      </m:r>
                      <m:d>
                        <m:dPr>
                          <m:ctrlPr>
                            <a:rPr lang="en-US" altLang="zh-TW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sz="1600" dirty="0"/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BD462EA-020B-02EF-DA56-3932613477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22523" y="1482072"/>
                <a:ext cx="783277" cy="33855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0.21666 1.11111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文字方塊 2"/>
          <p:cNvSpPr txBox="1">
            <a:spLocks noChangeArrowheads="1"/>
          </p:cNvSpPr>
          <p:nvPr/>
        </p:nvSpPr>
        <p:spPr bwMode="auto">
          <a:xfrm>
            <a:off x="496820" y="1618150"/>
            <a:ext cx="5105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</a:rPr>
              <a:t>位能由位置決定</a:t>
            </a:r>
            <a:r>
              <a:rPr lang="zh-TW" altLang="en-US" dirty="0"/>
              <a:t>，每一個座標對應一個位能值。</a:t>
            </a:r>
          </a:p>
        </p:txBody>
      </p:sp>
      <p:pic>
        <p:nvPicPr>
          <p:cNvPr id="4" name="Picture 9" descr="m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066800"/>
            <a:ext cx="2993728" cy="5186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>
                <a:extLst>
                  <a:ext uri="{FF2B5EF4-FFF2-40B4-BE49-F238E27FC236}">
                    <a16:creationId xmlns:a16="http://schemas.microsoft.com/office/drawing/2014/main" id="{0F0F72C5-A26D-DC43-8864-E635D872A27F}"/>
                  </a:ext>
                </a:extLst>
              </p:cNvPr>
              <p:cNvSpPr txBox="1"/>
              <p:nvPr/>
            </p:nvSpPr>
            <p:spPr>
              <a:xfrm>
                <a:off x="540989" y="627550"/>
                <a:ext cx="2306698" cy="90428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𝑈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limLoc m:val="undOvr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  <m:e>
                          <m:r>
                            <a:rPr lang="en-US" altLang="zh-TW" i="1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i="1">
                              <a:latin typeface="Cambria Math"/>
                            </a:rPr>
                            <m:t>′</m:t>
                          </m:r>
                        </m:e>
                      </m:nary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𝐹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6" name="文字方塊 5">
                <a:extLst>
                  <a:ext uri="{FF2B5EF4-FFF2-40B4-BE49-F238E27FC236}">
                    <a16:creationId xmlns:a16="http://schemas.microsoft.com/office/drawing/2014/main" id="{0F0F72C5-A26D-DC43-8864-E635D872A2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989" y="627550"/>
                <a:ext cx="2306698" cy="904287"/>
              </a:xfrm>
              <a:prstGeom prst="rect">
                <a:avLst/>
              </a:prstGeom>
              <a:blipFill>
                <a:blip r:embed="rId3"/>
                <a:stretch>
                  <a:fillRect t="-111111" b="-1708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圖片 4" descr="一張含有 文字, 地圖 的圖片&#10;&#10;自動產生的描述">
            <a:extLst>
              <a:ext uri="{FF2B5EF4-FFF2-40B4-BE49-F238E27FC236}">
                <a16:creationId xmlns:a16="http://schemas.microsoft.com/office/drawing/2014/main" id="{B539E30F-F9C3-A541-BABF-55A7CB4F82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69" y="2513046"/>
            <a:ext cx="4976992" cy="37401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1274E73-414F-08EB-38EA-5E8FA0341104}"/>
              </a:ext>
            </a:extLst>
          </p:cNvPr>
          <p:cNvSpPr txBox="1"/>
          <p:nvPr/>
        </p:nvSpPr>
        <p:spPr bwMode="auto">
          <a:xfrm>
            <a:off x="487721" y="2005679"/>
            <a:ext cx="4572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TW" altLang="en-US" dirty="0"/>
              <a:t>如同地圖上的高度標示一樣！</a:t>
            </a:r>
            <a:endParaRPr lang="en-TW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傘 的圖片&#10;&#10;自動產生的描述">
            <a:extLst>
              <a:ext uri="{FF2B5EF4-FFF2-40B4-BE49-F238E27FC236}">
                <a16:creationId xmlns:a16="http://schemas.microsoft.com/office/drawing/2014/main" id="{74633BA6-B043-E740-8B30-E5BF3F0372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765300"/>
            <a:ext cx="8534400" cy="332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6278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ChangeArrowheads="1"/>
          </p:cNvSpPr>
          <p:nvPr/>
        </p:nvSpPr>
        <p:spPr bwMode="auto">
          <a:xfrm>
            <a:off x="0" y="3176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37891" name="Rectangle 10"/>
          <p:cNvSpPr>
            <a:spLocks noChangeArrowheads="1"/>
          </p:cNvSpPr>
          <p:nvPr/>
        </p:nvSpPr>
        <p:spPr bwMode="auto">
          <a:xfrm>
            <a:off x="0" y="31813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37892" name="Rectangle 12"/>
          <p:cNvSpPr>
            <a:spLocks noChangeArrowheads="1"/>
          </p:cNvSpPr>
          <p:nvPr/>
        </p:nvSpPr>
        <p:spPr bwMode="auto">
          <a:xfrm>
            <a:off x="0" y="31861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37897" name="Rectangle 2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37899" name="矩形 27"/>
          <p:cNvSpPr>
            <a:spLocks noChangeArrowheads="1"/>
          </p:cNvSpPr>
          <p:nvPr/>
        </p:nvSpPr>
        <p:spPr bwMode="auto">
          <a:xfrm>
            <a:off x="1466850" y="1828800"/>
            <a:ext cx="5791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zh-TW" dirty="0"/>
              <a:t>定義中積分的下限</a:t>
            </a:r>
            <a:r>
              <a:rPr lang="en-US" altLang="zh-TW" i="1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zh-CN" altLang="en-US" dirty="0">
                <a:latin typeface="Times New Roman" pitchFamily="18" charset="0"/>
                <a:cs typeface="Times New Roman" pitchFamily="18" charset="0"/>
              </a:rPr>
              <a:t>是</a:t>
            </a:r>
            <a:r>
              <a:rPr lang="zh-TW" altLang="zh-TW" dirty="0"/>
              <a:t>一個任意常數，</a:t>
            </a:r>
            <a:endParaRPr lang="zh-TW" altLang="en-US" dirty="0"/>
          </a:p>
        </p:txBody>
      </p:sp>
      <p:sp>
        <p:nvSpPr>
          <p:cNvPr id="37900" name="矩形 28"/>
          <p:cNvSpPr>
            <a:spLocks noChangeArrowheads="1"/>
          </p:cNvSpPr>
          <p:nvPr/>
        </p:nvSpPr>
        <p:spPr bwMode="auto">
          <a:xfrm>
            <a:off x="1504950" y="3176588"/>
            <a:ext cx="5715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zh-TW" dirty="0"/>
              <a:t>但其值可以任意，可見位能的</a:t>
            </a:r>
            <a:r>
              <a:rPr lang="zh-TW" altLang="en-US" dirty="0"/>
              <a:t>值</a:t>
            </a:r>
            <a:r>
              <a:rPr lang="zh-TW" altLang="zh-TW" dirty="0"/>
              <a:t>並不是唯一。</a:t>
            </a:r>
            <a:endParaRPr lang="zh-TW" altLang="en-US" dirty="0"/>
          </a:p>
        </p:txBody>
      </p:sp>
      <p:sp>
        <p:nvSpPr>
          <p:cNvPr id="37901" name="矩形 29"/>
          <p:cNvSpPr>
            <a:spLocks noChangeArrowheads="1"/>
          </p:cNvSpPr>
          <p:nvPr/>
        </p:nvSpPr>
        <p:spPr bwMode="auto">
          <a:xfrm>
            <a:off x="1504950" y="3581400"/>
            <a:ext cx="5943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zh-TW" dirty="0"/>
              <a:t>可以唯一定義的是位能差：</a:t>
            </a:r>
            <a:endParaRPr lang="zh-TW" altLang="en-US" dirty="0"/>
          </a:p>
        </p:txBody>
      </p:sp>
      <p:sp>
        <p:nvSpPr>
          <p:cNvPr id="37902" name="Rectangle 2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37904" name="矩形 32"/>
          <p:cNvSpPr>
            <a:spLocks noChangeArrowheads="1"/>
          </p:cNvSpPr>
          <p:nvPr/>
        </p:nvSpPr>
        <p:spPr bwMode="auto">
          <a:xfrm>
            <a:off x="1504950" y="5022273"/>
            <a:ext cx="533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zh-TW" dirty="0"/>
              <a:t>位能差洽為此力</a:t>
            </a:r>
            <a:r>
              <a:rPr lang="zh-TW" altLang="en-US" dirty="0"/>
              <a:t> </a:t>
            </a:r>
            <a:r>
              <a:rPr lang="en-US" altLang="zh-TW" i="1" dirty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zh-TW" alt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TW" altLang="zh-TW" dirty="0"/>
              <a:t>從起點運動到末點所作功的負號</a:t>
            </a:r>
            <a:endParaRPr lang="zh-TW" altLang="en-US" dirty="0"/>
          </a:p>
        </p:txBody>
      </p:sp>
      <p:sp>
        <p:nvSpPr>
          <p:cNvPr id="37905" name="矩形 33"/>
          <p:cNvSpPr>
            <a:spLocks noChangeArrowheads="1"/>
          </p:cNvSpPr>
          <p:nvPr/>
        </p:nvSpPr>
        <p:spPr bwMode="auto">
          <a:xfrm>
            <a:off x="1504950" y="5783219"/>
            <a:ext cx="65722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zh-TW" dirty="0"/>
              <a:t>物理現象只與位能差有關，所以</a:t>
            </a:r>
            <a:r>
              <a:rPr lang="en-US" altLang="zh-TW" i="1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zh-TW" altLang="zh-TW" dirty="0"/>
              <a:t>位能為零</a:t>
            </a:r>
            <a:r>
              <a:rPr lang="zh-TW" altLang="en-US" dirty="0"/>
              <a:t>的位置</a:t>
            </a:r>
            <a:r>
              <a:rPr lang="zh-TW" altLang="zh-TW" dirty="0"/>
              <a:t>可以任意</a:t>
            </a:r>
            <a:r>
              <a:rPr lang="zh-TW" altLang="en-US" dirty="0"/>
              <a:t>選</a:t>
            </a:r>
            <a:r>
              <a:rPr lang="zh-TW" altLang="zh-TW" dirty="0"/>
              <a:t>取</a:t>
            </a:r>
            <a:r>
              <a:rPr lang="zh-TW" altLang="en-US" dirty="0"/>
              <a:t>。</a:t>
            </a:r>
          </a:p>
        </p:txBody>
      </p:sp>
      <p:sp>
        <p:nvSpPr>
          <p:cNvPr id="2" name="矩形 1"/>
          <p:cNvSpPr/>
          <p:nvPr/>
        </p:nvSpPr>
        <p:spPr>
          <a:xfrm>
            <a:off x="2729327" y="2362200"/>
            <a:ext cx="24224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altLang="zh-TW" i="1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zh-TW" alt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TW" altLang="en-US" dirty="0"/>
              <a:t>是</a:t>
            </a:r>
            <a:r>
              <a:rPr lang="zh-TW" altLang="zh-TW" dirty="0"/>
              <a:t>位能為零</a:t>
            </a:r>
            <a:r>
              <a:rPr lang="zh-TW" altLang="en-US" dirty="0"/>
              <a:t>的位置！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>
                <a:extLst>
                  <a:ext uri="{FF2B5EF4-FFF2-40B4-BE49-F238E27FC236}">
                    <a16:creationId xmlns:a16="http://schemas.microsoft.com/office/drawing/2014/main" id="{89A6F6E4-F4E7-3743-9DEE-0FB860E26896}"/>
                  </a:ext>
                </a:extLst>
              </p:cNvPr>
              <p:cNvSpPr txBox="1"/>
              <p:nvPr/>
            </p:nvSpPr>
            <p:spPr>
              <a:xfrm>
                <a:off x="1574524" y="830795"/>
                <a:ext cx="2306698" cy="90428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𝑈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limLoc m:val="undOvr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  <m:e>
                          <m:r>
                            <a:rPr lang="en-US" altLang="zh-TW" i="1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i="1">
                              <a:latin typeface="Cambria Math"/>
                            </a:rPr>
                            <m:t>′</m:t>
                          </m:r>
                        </m:e>
                      </m:nary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𝐹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6" name="文字方塊 15">
                <a:extLst>
                  <a:ext uri="{FF2B5EF4-FFF2-40B4-BE49-F238E27FC236}">
                    <a16:creationId xmlns:a16="http://schemas.microsoft.com/office/drawing/2014/main" id="{89A6F6E4-F4E7-3743-9DEE-0FB860E268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4524" y="830795"/>
                <a:ext cx="2306698" cy="904287"/>
              </a:xfrm>
              <a:prstGeom prst="rect">
                <a:avLst/>
              </a:prstGeom>
              <a:blipFill>
                <a:blip r:embed="rId2"/>
                <a:stretch>
                  <a:fillRect t="-106849" b="-16712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>
                <a:extLst>
                  <a:ext uri="{FF2B5EF4-FFF2-40B4-BE49-F238E27FC236}">
                    <a16:creationId xmlns:a16="http://schemas.microsoft.com/office/drawing/2014/main" id="{06E4035A-48B0-1B41-B028-4F2431866153}"/>
                  </a:ext>
                </a:extLst>
              </p:cNvPr>
              <p:cNvSpPr txBox="1"/>
              <p:nvPr/>
            </p:nvSpPr>
            <p:spPr>
              <a:xfrm>
                <a:off x="1548020" y="2351589"/>
                <a:ext cx="1162050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𝑈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d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7" name="文字方塊 16">
                <a:extLst>
                  <a:ext uri="{FF2B5EF4-FFF2-40B4-BE49-F238E27FC236}">
                    <a16:creationId xmlns:a16="http://schemas.microsoft.com/office/drawing/2014/main" id="{06E4035A-48B0-1B41-B028-4F24318661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8020" y="2351589"/>
                <a:ext cx="1162050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>
                <a:extLst>
                  <a:ext uri="{FF2B5EF4-FFF2-40B4-BE49-F238E27FC236}">
                    <a16:creationId xmlns:a16="http://schemas.microsoft.com/office/drawing/2014/main" id="{AF7C3611-C580-E340-AA28-9DE975C93E3C}"/>
                  </a:ext>
                </a:extLst>
              </p:cNvPr>
              <p:cNvSpPr txBox="1"/>
              <p:nvPr/>
            </p:nvSpPr>
            <p:spPr>
              <a:xfrm>
                <a:off x="1531455" y="3992926"/>
                <a:ext cx="6262273" cy="964431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𝑈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=−</m:t>
                      </m:r>
                      <m:nary>
                        <m:naryPr>
                          <m:limLoc m:val="undOvr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sup>
                        <m:e>
                          <m:r>
                            <a:rPr lang="en-US" altLang="zh-TW" i="1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i="1">
                              <a:latin typeface="Cambria Math"/>
                            </a:rPr>
                            <m:t>′</m:t>
                          </m:r>
                        </m:e>
                      </m:nary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𝐹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nary>
                        <m:naryPr>
                          <m:limLoc m:val="undOvr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sup>
                        <m:e>
                          <m:r>
                            <a:rPr lang="en-US" altLang="zh-TW" i="1">
                              <a:latin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′</m:t>
                              </m:r>
                            </m:sup>
                          </m:sSup>
                        </m:e>
                      </m:nary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𝐹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nary>
                        <m:naryPr>
                          <m:limLoc m:val="undOvr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p>
                        <m:e>
                          <m:r>
                            <a:rPr lang="en-US" altLang="zh-TW" i="1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i="1">
                              <a:latin typeface="Cambria Math"/>
                            </a:rPr>
                            <m:t>′</m:t>
                          </m:r>
                        </m:e>
                      </m:nary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𝐹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8" name="文字方塊 17">
                <a:extLst>
                  <a:ext uri="{FF2B5EF4-FFF2-40B4-BE49-F238E27FC236}">
                    <a16:creationId xmlns:a16="http://schemas.microsoft.com/office/drawing/2014/main" id="{AF7C3611-C580-E340-AA28-9DE975C93E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1455" y="3992926"/>
                <a:ext cx="6262273" cy="964431"/>
              </a:xfrm>
              <a:prstGeom prst="rect">
                <a:avLst/>
              </a:prstGeom>
              <a:blipFill>
                <a:blip r:embed="rId4"/>
                <a:stretch>
                  <a:fillRect t="-100000" b="-15584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5C93831-AE07-8C44-BEC5-A87718BE98D0}"/>
              </a:ext>
            </a:extLst>
          </p:cNvPr>
          <p:cNvSpPr/>
          <p:nvPr/>
        </p:nvSpPr>
        <p:spPr>
          <a:xfrm>
            <a:off x="763727" y="455013"/>
            <a:ext cx="2964228" cy="24267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TW" sz="1400" i="1">
              <a:solidFill>
                <a:schemeClr val="tx1"/>
              </a:solidFill>
              <a:latin typeface="Cambria Math"/>
            </a:endParaRPr>
          </a:p>
        </p:txBody>
      </p:sp>
      <p:pic>
        <p:nvPicPr>
          <p:cNvPr id="39959" name="Picture 5" descr="F07_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78" t="61224" r="56146" b="14285"/>
          <a:stretch>
            <a:fillRect/>
          </a:stretch>
        </p:blipFill>
        <p:spPr bwMode="auto">
          <a:xfrm>
            <a:off x="809625" y="1738745"/>
            <a:ext cx="990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60" name="AutoShape 6"/>
          <p:cNvSpPr>
            <a:spLocks noChangeArrowheads="1"/>
          </p:cNvSpPr>
          <p:nvPr/>
        </p:nvSpPr>
        <p:spPr bwMode="auto">
          <a:xfrm>
            <a:off x="1024741" y="1205226"/>
            <a:ext cx="346727" cy="562427"/>
          </a:xfrm>
          <a:prstGeom prst="downArrow">
            <a:avLst>
              <a:gd name="adj1" fmla="val 50000"/>
              <a:gd name="adj2" fmla="val 91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39961" name="Text Box 7"/>
          <p:cNvSpPr txBox="1">
            <a:spLocks noChangeArrowheads="1"/>
          </p:cNvSpPr>
          <p:nvPr/>
        </p:nvSpPr>
        <p:spPr bwMode="auto">
          <a:xfrm>
            <a:off x="666682" y="1304773"/>
            <a:ext cx="609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</a:p>
        </p:txBody>
      </p:sp>
      <p:pic>
        <p:nvPicPr>
          <p:cNvPr id="39962" name="Picture 5" descr="F07_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88" t="61224" r="20265" b="14285"/>
          <a:stretch>
            <a:fillRect/>
          </a:stretch>
        </p:blipFill>
        <p:spPr bwMode="auto">
          <a:xfrm>
            <a:off x="2670889" y="1738745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橢圓 26"/>
          <p:cNvSpPr/>
          <p:nvPr/>
        </p:nvSpPr>
        <p:spPr>
          <a:xfrm>
            <a:off x="276225" y="290945"/>
            <a:ext cx="3385998" cy="2590800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dirty="0">
              <a:highlight>
                <a:srgbClr val="FF0000"/>
              </a:highlight>
            </a:endParaRPr>
          </a:p>
        </p:txBody>
      </p:sp>
      <p:sp>
        <p:nvSpPr>
          <p:cNvPr id="39964" name="Text Box 40"/>
          <p:cNvSpPr txBox="1">
            <a:spLocks noChangeArrowheads="1"/>
          </p:cNvSpPr>
          <p:nvPr/>
        </p:nvSpPr>
        <p:spPr bwMode="auto">
          <a:xfrm>
            <a:off x="628582" y="6316128"/>
            <a:ext cx="821061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原本是外力所做的功，就變身為受力者與施力者的總系統，內部位能的變化。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39965" name="矩形 28"/>
          <p:cNvSpPr>
            <a:spLocks noChangeArrowheads="1"/>
          </p:cNvSpPr>
          <p:nvPr/>
        </p:nvSpPr>
        <p:spPr bwMode="auto">
          <a:xfrm>
            <a:off x="3324225" y="3798213"/>
            <a:ext cx="53329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zh-TW" dirty="0"/>
              <a:t>以位能差來代替功</a:t>
            </a:r>
            <a:r>
              <a:rPr lang="zh-TW" altLang="en-US" dirty="0"/>
              <a:t>，即可利用</a:t>
            </a:r>
            <a:r>
              <a:rPr lang="zh-TW" altLang="zh-TW" dirty="0"/>
              <a:t>位能來描述力的作用</a:t>
            </a:r>
            <a:r>
              <a:rPr lang="zh-TW" altLang="en-US" dirty="0"/>
              <a:t>。</a:t>
            </a:r>
          </a:p>
        </p:txBody>
      </p:sp>
      <p:sp>
        <p:nvSpPr>
          <p:cNvPr id="30" name="向下箭號 29"/>
          <p:cNvSpPr/>
          <p:nvPr/>
        </p:nvSpPr>
        <p:spPr>
          <a:xfrm>
            <a:off x="976602" y="3124200"/>
            <a:ext cx="1371600" cy="914400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3770173" y="417855"/>
            <a:ext cx="5170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功與動能原</a:t>
            </a:r>
            <a:r>
              <a:rPr lang="zh-TW" altLang="en-US" dirty="0">
                <a:solidFill>
                  <a:srgbClr val="FF0000"/>
                </a:solidFill>
              </a:rPr>
              <a:t>理</a:t>
            </a:r>
            <a:r>
              <a:rPr lang="zh-TW" altLang="en-US" dirty="0"/>
              <a:t>是來自第二定律物理的結果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3325318" y="3048000"/>
            <a:ext cx="4532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數學的推導得到功可以寫成位能差。</a:t>
            </a:r>
          </a:p>
        </p:txBody>
      </p:sp>
      <p:sp>
        <p:nvSpPr>
          <p:cNvPr id="4" name="矩形 3"/>
          <p:cNvSpPr/>
          <p:nvPr/>
        </p:nvSpPr>
        <p:spPr>
          <a:xfrm>
            <a:off x="3328541" y="3434331"/>
            <a:ext cx="50464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</a:rPr>
              <a:t>可將受力者與施力者視為一個系統，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矩形 37"/>
              <p:cNvSpPr/>
              <p:nvPr/>
            </p:nvSpPr>
            <p:spPr>
              <a:xfrm>
                <a:off x="7135886" y="5146004"/>
                <a:ext cx="1382366" cy="369332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∆</m:t>
                      </m:r>
                      <m:r>
                        <a:rPr lang="en-US" altLang="zh-TW" i="1">
                          <a:latin typeface="Cambria Math"/>
                          <a:cs typeface="Times New Roman" panose="02020603050405020304" pitchFamily="18" charset="0"/>
                        </a:rPr>
                        <m:t>𝐾</m:t>
                      </m:r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=−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𝑈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altLang="zh-TW" b="0" dirty="0">
                  <a:ea typeface="Cambria Math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8" name="矩形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5886" y="5146004"/>
                <a:ext cx="1382366" cy="36933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矩形 38"/>
              <p:cNvSpPr/>
              <p:nvPr/>
            </p:nvSpPr>
            <p:spPr>
              <a:xfrm>
                <a:off x="7571578" y="835894"/>
                <a:ext cx="1085554" cy="369332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∆</m:t>
                      </m:r>
                      <m:r>
                        <a:rPr lang="en-US" altLang="zh-TW" i="1">
                          <a:latin typeface="Cambria Math"/>
                          <a:cs typeface="Times New Roman" panose="02020603050405020304" pitchFamily="18" charset="0"/>
                        </a:rPr>
                        <m:t>𝐾</m:t>
                      </m:r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𝑊</m:t>
                      </m:r>
                    </m:oMath>
                  </m:oMathPara>
                </a14:m>
                <a:endParaRPr lang="en-US" altLang="zh-TW" b="0" dirty="0">
                  <a:ea typeface="Cambria Math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9" name="矩形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1578" y="835894"/>
                <a:ext cx="1085554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矩形 39"/>
              <p:cNvSpPr/>
              <p:nvPr/>
            </p:nvSpPr>
            <p:spPr>
              <a:xfrm>
                <a:off x="7122030" y="3054927"/>
                <a:ext cx="1252971" cy="369332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𝑊</m:t>
                      </m:r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=−∆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𝑈</m:t>
                      </m:r>
                    </m:oMath>
                  </m:oMathPara>
                </a14:m>
                <a:endParaRPr lang="en-US" altLang="zh-TW" b="0" dirty="0">
                  <a:ea typeface="Cambria Math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0" name="矩形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2030" y="3054927"/>
                <a:ext cx="1252971" cy="369332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文字方塊 7"/>
          <p:cNvSpPr txBox="1"/>
          <p:nvPr/>
        </p:nvSpPr>
        <p:spPr>
          <a:xfrm>
            <a:off x="3727955" y="821620"/>
            <a:ext cx="3726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粒子動能變化等於施力者所作的功：</a:t>
            </a:r>
          </a:p>
        </p:txBody>
      </p:sp>
      <p:pic>
        <p:nvPicPr>
          <p:cNvPr id="41" name="Picture 11" descr="1302">
            <a:extLst>
              <a:ext uri="{FF2B5EF4-FFF2-40B4-BE49-F238E27FC236}">
                <a16:creationId xmlns:a16="http://schemas.microsoft.com/office/drawing/2014/main" id="{A77F0A85-300F-2F49-B948-8C5F84D610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32" r="40611"/>
          <a:stretch/>
        </p:blipFill>
        <p:spPr bwMode="auto">
          <a:xfrm>
            <a:off x="4171076" y="1335038"/>
            <a:ext cx="1290797" cy="1552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橢圓 41">
            <a:extLst>
              <a:ext uri="{FF2B5EF4-FFF2-40B4-BE49-F238E27FC236}">
                <a16:creationId xmlns:a16="http://schemas.microsoft.com/office/drawing/2014/main" id="{871F1988-52B3-7F4B-BBBD-B8666946B760}"/>
              </a:ext>
            </a:extLst>
          </p:cNvPr>
          <p:cNvSpPr/>
          <p:nvPr/>
        </p:nvSpPr>
        <p:spPr>
          <a:xfrm>
            <a:off x="3770173" y="1319094"/>
            <a:ext cx="1583750" cy="1631492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dirty="0">
              <a:highlight>
                <a:srgbClr val="FF0000"/>
              </a:highlight>
            </a:endParaRPr>
          </a:p>
        </p:txBody>
      </p:sp>
      <p:pic>
        <p:nvPicPr>
          <p:cNvPr id="43" name="Picture 11" descr="1302">
            <a:extLst>
              <a:ext uri="{FF2B5EF4-FFF2-40B4-BE49-F238E27FC236}">
                <a16:creationId xmlns:a16="http://schemas.microsoft.com/office/drawing/2014/main" id="{2181DB09-D681-FD42-96E2-30DD0EA015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76" r="50000" b="4598"/>
          <a:stretch/>
        </p:blipFill>
        <p:spPr bwMode="auto">
          <a:xfrm>
            <a:off x="1004256" y="518864"/>
            <a:ext cx="741189" cy="536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11" descr="1302">
            <a:extLst>
              <a:ext uri="{FF2B5EF4-FFF2-40B4-BE49-F238E27FC236}">
                <a16:creationId xmlns:a16="http://schemas.microsoft.com/office/drawing/2014/main" id="{093651F3-33F2-7F44-81A0-11975614EC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6" t="46732" r="85072" b="44517"/>
          <a:stretch/>
        </p:blipFill>
        <p:spPr bwMode="auto">
          <a:xfrm>
            <a:off x="1893958" y="1905000"/>
            <a:ext cx="525949" cy="39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B37D773D-943F-1C48-9564-F32FCCE54A40}"/>
              </a:ext>
            </a:extLst>
          </p:cNvPr>
          <p:cNvSpPr/>
          <p:nvPr/>
        </p:nvSpPr>
        <p:spPr>
          <a:xfrm>
            <a:off x="176141" y="4189435"/>
            <a:ext cx="3994935" cy="1994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TW" sz="1400" i="1">
              <a:solidFill>
                <a:schemeClr val="tx1"/>
              </a:solidFill>
              <a:latin typeface="Cambria Math"/>
            </a:endParaRPr>
          </a:p>
        </p:txBody>
      </p:sp>
      <p:sp>
        <p:nvSpPr>
          <p:cNvPr id="46" name="Line 16">
            <a:extLst>
              <a:ext uri="{FF2B5EF4-FFF2-40B4-BE49-F238E27FC236}">
                <a16:creationId xmlns:a16="http://schemas.microsoft.com/office/drawing/2014/main" id="{3A73F422-72FF-344A-A29E-A129D0A239A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5811" y="5178036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7" name="Line 17">
            <a:extLst>
              <a:ext uri="{FF2B5EF4-FFF2-40B4-BE49-F238E27FC236}">
                <a16:creationId xmlns:a16="http://schemas.microsoft.com/office/drawing/2014/main" id="{EB0A5AF8-9A8E-8343-9B7B-780EE285F1D2}"/>
              </a:ext>
            </a:extLst>
          </p:cNvPr>
          <p:cNvSpPr>
            <a:spLocks noChangeShapeType="1"/>
          </p:cNvSpPr>
          <p:nvPr/>
        </p:nvSpPr>
        <p:spPr bwMode="auto">
          <a:xfrm>
            <a:off x="515811" y="5863836"/>
            <a:ext cx="304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8" name="Line 18">
            <a:extLst>
              <a:ext uri="{FF2B5EF4-FFF2-40B4-BE49-F238E27FC236}">
                <a16:creationId xmlns:a16="http://schemas.microsoft.com/office/drawing/2014/main" id="{5B77D227-AF62-C148-8862-4F68B1FF4AA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20611" y="5178036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9" name="Rectangle 19">
            <a:extLst>
              <a:ext uri="{FF2B5EF4-FFF2-40B4-BE49-F238E27FC236}">
                <a16:creationId xmlns:a16="http://schemas.microsoft.com/office/drawing/2014/main" id="{39399AF4-8366-BF4F-928C-9413EA84B3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811" y="5254236"/>
            <a:ext cx="304800" cy="6096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50" name="Line 20">
            <a:extLst>
              <a:ext uri="{FF2B5EF4-FFF2-40B4-BE49-F238E27FC236}">
                <a16:creationId xmlns:a16="http://schemas.microsoft.com/office/drawing/2014/main" id="{112295F9-E99B-F24C-A478-6D673C9F001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552885" y="5219681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" name="Line 21">
            <a:extLst>
              <a:ext uri="{FF2B5EF4-FFF2-40B4-BE49-F238E27FC236}">
                <a16:creationId xmlns:a16="http://schemas.microsoft.com/office/drawing/2014/main" id="{9F89D500-08ED-4B47-842B-D4A7E78E1966}"/>
              </a:ext>
            </a:extLst>
          </p:cNvPr>
          <p:cNvSpPr>
            <a:spLocks noChangeShapeType="1"/>
          </p:cNvSpPr>
          <p:nvPr/>
        </p:nvSpPr>
        <p:spPr bwMode="auto">
          <a:xfrm>
            <a:off x="2552885" y="5905481"/>
            <a:ext cx="304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2" name="Line 22">
            <a:extLst>
              <a:ext uri="{FF2B5EF4-FFF2-40B4-BE49-F238E27FC236}">
                <a16:creationId xmlns:a16="http://schemas.microsoft.com/office/drawing/2014/main" id="{AA1BB834-1F73-4548-ABB2-AFE751B1262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57685" y="5219681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3" name="Rectangle 23">
            <a:extLst>
              <a:ext uri="{FF2B5EF4-FFF2-40B4-BE49-F238E27FC236}">
                <a16:creationId xmlns:a16="http://schemas.microsoft.com/office/drawing/2014/main" id="{20E24394-BBD7-094F-AEA0-FECB653F30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2885" y="5511464"/>
            <a:ext cx="308306" cy="394017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 Box 24">
                <a:extLst>
                  <a:ext uri="{FF2B5EF4-FFF2-40B4-BE49-F238E27FC236}">
                    <a16:creationId xmlns:a16="http://schemas.microsoft.com/office/drawing/2014/main" id="{B575665B-5BC1-DC42-9F75-F6CA57BED4E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63727" y="5497123"/>
                <a:ext cx="434378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dirty="0" smtClean="0"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en-US" altLang="zh-TW" b="0" i="1" baseline="-25000" dirty="0"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en-US" altLang="zh-TW" i="1" dirty="0"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54" name="Text Box 24">
                <a:extLst>
                  <a:ext uri="{FF2B5EF4-FFF2-40B4-BE49-F238E27FC236}">
                    <a16:creationId xmlns:a16="http://schemas.microsoft.com/office/drawing/2014/main" id="{B575665B-5BC1-DC42-9F75-F6CA57BED4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3727" y="5497123"/>
                <a:ext cx="434378" cy="36671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 Box 25">
                <a:extLst>
                  <a:ext uri="{FF2B5EF4-FFF2-40B4-BE49-F238E27FC236}">
                    <a16:creationId xmlns:a16="http://schemas.microsoft.com/office/drawing/2014/main" id="{71E2C687-DF36-F24D-8C1A-351FCA59ACC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57685" y="5524481"/>
                <a:ext cx="407709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dirty="0" smtClean="0"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en-US" altLang="zh-TW" b="0" i="1" baseline="-25000" dirty="0" err="1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altLang="zh-TW" i="1" baseline="-25000" dirty="0"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55" name="Text Box 25">
                <a:extLst>
                  <a:ext uri="{FF2B5EF4-FFF2-40B4-BE49-F238E27FC236}">
                    <a16:creationId xmlns:a16="http://schemas.microsoft.com/office/drawing/2014/main" id="{71E2C687-DF36-F24D-8C1A-351FCA59AC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57685" y="5524481"/>
                <a:ext cx="407709" cy="366713"/>
              </a:xfrm>
              <a:prstGeom prst="rect">
                <a:avLst/>
              </a:prstGeom>
              <a:blipFill>
                <a:blip r:embed="rId10"/>
                <a:stretch>
                  <a:fillRect b="-1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Line 26">
            <a:extLst>
              <a:ext uri="{FF2B5EF4-FFF2-40B4-BE49-F238E27FC236}">
                <a16:creationId xmlns:a16="http://schemas.microsoft.com/office/drawing/2014/main" id="{AB93536E-9B70-0E4F-8833-AD236418B10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375149" y="5187492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7" name="Line 27">
            <a:extLst>
              <a:ext uri="{FF2B5EF4-FFF2-40B4-BE49-F238E27FC236}">
                <a16:creationId xmlns:a16="http://schemas.microsoft.com/office/drawing/2014/main" id="{31B79DC3-3557-EC4F-9545-3CD60257A7FA}"/>
              </a:ext>
            </a:extLst>
          </p:cNvPr>
          <p:cNvSpPr>
            <a:spLocks noChangeShapeType="1"/>
          </p:cNvSpPr>
          <p:nvPr/>
        </p:nvSpPr>
        <p:spPr bwMode="auto">
          <a:xfrm>
            <a:off x="3375149" y="5873292"/>
            <a:ext cx="304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8" name="Line 28">
            <a:extLst>
              <a:ext uri="{FF2B5EF4-FFF2-40B4-BE49-F238E27FC236}">
                <a16:creationId xmlns:a16="http://schemas.microsoft.com/office/drawing/2014/main" id="{76982AB5-57A4-754D-A6DB-B41E35D4854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79949" y="5187492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9" name="Rectangle 29">
            <a:extLst>
              <a:ext uri="{FF2B5EF4-FFF2-40B4-BE49-F238E27FC236}">
                <a16:creationId xmlns:a16="http://schemas.microsoft.com/office/drawing/2014/main" id="{30C04D22-5135-CF40-A972-6E0EC319E4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149" y="5263692"/>
            <a:ext cx="304800" cy="6096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60" name="Line 31">
            <a:extLst>
              <a:ext uri="{FF2B5EF4-FFF2-40B4-BE49-F238E27FC236}">
                <a16:creationId xmlns:a16="http://schemas.microsoft.com/office/drawing/2014/main" id="{8D6C81ED-9621-884D-9AA9-45E9A1E441A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336487" y="5187492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1" name="Line 32">
            <a:extLst>
              <a:ext uri="{FF2B5EF4-FFF2-40B4-BE49-F238E27FC236}">
                <a16:creationId xmlns:a16="http://schemas.microsoft.com/office/drawing/2014/main" id="{67D3793E-BF3B-784E-BD5C-08633B91FDB9}"/>
              </a:ext>
            </a:extLst>
          </p:cNvPr>
          <p:cNvSpPr>
            <a:spLocks noChangeShapeType="1"/>
          </p:cNvSpPr>
          <p:nvPr/>
        </p:nvSpPr>
        <p:spPr bwMode="auto">
          <a:xfrm>
            <a:off x="1336487" y="5873292"/>
            <a:ext cx="304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2" name="Line 33">
            <a:extLst>
              <a:ext uri="{FF2B5EF4-FFF2-40B4-BE49-F238E27FC236}">
                <a16:creationId xmlns:a16="http://schemas.microsoft.com/office/drawing/2014/main" id="{45A17C29-96A6-8C40-8B69-EC2295F465E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641287" y="5187492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A87BCA15-BF14-F748-953A-C11172D360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6487" y="5479275"/>
            <a:ext cx="306388" cy="394017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 Box 35">
                <a:extLst>
                  <a:ext uri="{FF2B5EF4-FFF2-40B4-BE49-F238E27FC236}">
                    <a16:creationId xmlns:a16="http://schemas.microsoft.com/office/drawing/2014/main" id="{DD85E0AA-88ED-3D4B-B01A-50529A3663B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87653" y="5492292"/>
                <a:ext cx="339728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dirty="0" smtClean="0"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en-US" altLang="zh-TW" b="0" i="1" baseline="-25000" dirty="0"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en-US" altLang="zh-TW" i="1" baseline="-25000" dirty="0"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64" name="Text Box 35">
                <a:extLst>
                  <a:ext uri="{FF2B5EF4-FFF2-40B4-BE49-F238E27FC236}">
                    <a16:creationId xmlns:a16="http://schemas.microsoft.com/office/drawing/2014/main" id="{DD85E0AA-88ED-3D4B-B01A-50529A3663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87653" y="5492292"/>
                <a:ext cx="339728" cy="366713"/>
              </a:xfrm>
              <a:prstGeom prst="rect">
                <a:avLst/>
              </a:prstGeom>
              <a:blipFill>
                <a:blip r:embed="rId11"/>
                <a:stretch>
                  <a:fillRect r="-357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5" name="AutoShape 36">
            <a:extLst>
              <a:ext uri="{FF2B5EF4-FFF2-40B4-BE49-F238E27FC236}">
                <a16:creationId xmlns:a16="http://schemas.microsoft.com/office/drawing/2014/main" id="{F82A6418-67B4-2D40-BD7D-C09EEBD75E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211" y="4644636"/>
            <a:ext cx="1143000" cy="304800"/>
          </a:xfrm>
          <a:prstGeom prst="curvedDownArrow">
            <a:avLst>
              <a:gd name="adj1" fmla="val 75000"/>
              <a:gd name="adj2" fmla="val 150000"/>
              <a:gd name="adj3" fmla="val 33333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 Box 35">
                <a:extLst>
                  <a:ext uri="{FF2B5EF4-FFF2-40B4-BE49-F238E27FC236}">
                    <a16:creationId xmlns:a16="http://schemas.microsoft.com/office/drawing/2014/main" id="{6A848C68-DE23-9E4D-BB35-1870E333ECB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79948" y="5526152"/>
                <a:ext cx="429861" cy="3629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 xmlns:m="http://schemas.openxmlformats.org/officeDocument/2006/math">
                    <m:r>
                      <a:rPr lang="en-US" altLang="zh-TW" b="0" i="1" dirty="0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altLang="zh-TW" i="1" baseline="-25000" dirty="0">
                    <a:latin typeface="Times New Roman" pitchFamily="18" charset="0"/>
                  </a:rPr>
                  <a:t>f</a:t>
                </a:r>
              </a:p>
            </p:txBody>
          </p:sp>
        </mc:Choice>
        <mc:Fallback xmlns="">
          <p:sp>
            <p:nvSpPr>
              <p:cNvPr id="66" name="Text Box 35">
                <a:extLst>
                  <a:ext uri="{FF2B5EF4-FFF2-40B4-BE49-F238E27FC236}">
                    <a16:creationId xmlns:a16="http://schemas.microsoft.com/office/drawing/2014/main" id="{6A848C68-DE23-9E4D-BB35-1870E333EC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79948" y="5526152"/>
                <a:ext cx="429861" cy="362984"/>
              </a:xfrm>
              <a:prstGeom prst="rect">
                <a:avLst/>
              </a:prstGeom>
              <a:blipFill>
                <a:blip r:embed="rId12"/>
                <a:stretch>
                  <a:fillRect b="-1724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 Box 7">
                <a:extLst>
                  <a:ext uri="{FF2B5EF4-FFF2-40B4-BE49-F238E27FC236}">
                    <a16:creationId xmlns:a16="http://schemas.microsoft.com/office/drawing/2014/main" id="{872B2498-8787-9543-AD4D-726110274E9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96753" y="4232679"/>
                <a:ext cx="6096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∆</m:t>
                      </m:r>
                      <m:r>
                        <a:rPr lang="en-US" altLang="zh-TW" b="0" i="1" dirty="0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𝑈</m:t>
                      </m:r>
                    </m:oMath>
                  </m:oMathPara>
                </a14:m>
                <a:endParaRPr lang="en-US" altLang="zh-TW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7" name="Text Box 7">
                <a:extLst>
                  <a:ext uri="{FF2B5EF4-FFF2-40B4-BE49-F238E27FC236}">
                    <a16:creationId xmlns:a16="http://schemas.microsoft.com/office/drawing/2014/main" id="{872B2498-8787-9543-AD4D-726110274E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96753" y="4232679"/>
                <a:ext cx="609600" cy="366713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99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99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99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99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9964" grpId="0"/>
      <p:bldP spid="39965" grpId="0"/>
      <p:bldP spid="30" grpId="0" animBg="1"/>
      <p:bldP spid="6" grpId="0"/>
      <p:bldP spid="4" grpId="0"/>
      <p:bldP spid="38" grpId="0" animBg="1"/>
      <p:bldP spid="40" grpId="0" animBg="1"/>
      <p:bldP spid="42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/>
      <p:bldP spid="55" grpId="0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/>
      <p:bldP spid="65" grpId="0" animBg="1"/>
      <p:bldP spid="66" grpId="0"/>
      <p:bldP spid="6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4"/>
          <p:cNvSpPr>
            <a:spLocks noChangeArrowheads="1"/>
          </p:cNvSpPr>
          <p:nvPr/>
        </p:nvSpPr>
        <p:spPr bwMode="auto">
          <a:xfrm>
            <a:off x="0" y="33099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45061" name="Rectangle 6"/>
          <p:cNvSpPr>
            <a:spLocks noChangeArrowheads="1"/>
          </p:cNvSpPr>
          <p:nvPr/>
        </p:nvSpPr>
        <p:spPr bwMode="auto">
          <a:xfrm>
            <a:off x="0" y="33385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45063" name="Line 8"/>
          <p:cNvSpPr>
            <a:spLocks noChangeShapeType="1"/>
          </p:cNvSpPr>
          <p:nvPr/>
        </p:nvSpPr>
        <p:spPr bwMode="auto">
          <a:xfrm flipH="1">
            <a:off x="1215390" y="3435985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5064" name="Line 9"/>
          <p:cNvSpPr>
            <a:spLocks noChangeShapeType="1"/>
          </p:cNvSpPr>
          <p:nvPr/>
        </p:nvSpPr>
        <p:spPr bwMode="auto">
          <a:xfrm>
            <a:off x="1215390" y="4121785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5065" name="Line 10"/>
          <p:cNvSpPr>
            <a:spLocks noChangeShapeType="1"/>
          </p:cNvSpPr>
          <p:nvPr/>
        </p:nvSpPr>
        <p:spPr bwMode="auto">
          <a:xfrm flipV="1">
            <a:off x="1520190" y="3435985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5066" name="Rectangle 11"/>
          <p:cNvSpPr>
            <a:spLocks noChangeArrowheads="1"/>
          </p:cNvSpPr>
          <p:nvPr/>
        </p:nvSpPr>
        <p:spPr bwMode="auto">
          <a:xfrm>
            <a:off x="1215390" y="3512185"/>
            <a:ext cx="304800" cy="6096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45067" name="Line 12"/>
          <p:cNvSpPr>
            <a:spLocks noChangeShapeType="1"/>
          </p:cNvSpPr>
          <p:nvPr/>
        </p:nvSpPr>
        <p:spPr bwMode="auto">
          <a:xfrm flipH="1">
            <a:off x="5177790" y="3435985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5068" name="Line 13"/>
          <p:cNvSpPr>
            <a:spLocks noChangeShapeType="1"/>
          </p:cNvSpPr>
          <p:nvPr/>
        </p:nvSpPr>
        <p:spPr bwMode="auto">
          <a:xfrm>
            <a:off x="5177790" y="4121785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5069" name="Line 14"/>
          <p:cNvSpPr>
            <a:spLocks noChangeShapeType="1"/>
          </p:cNvSpPr>
          <p:nvPr/>
        </p:nvSpPr>
        <p:spPr bwMode="auto">
          <a:xfrm flipV="1">
            <a:off x="5482590" y="3435985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5070" name="Rectangle 15"/>
          <p:cNvSpPr>
            <a:spLocks noChangeArrowheads="1"/>
          </p:cNvSpPr>
          <p:nvPr/>
        </p:nvSpPr>
        <p:spPr bwMode="auto">
          <a:xfrm>
            <a:off x="5177790" y="3969385"/>
            <a:ext cx="304800" cy="1524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45071" name="Text Box 18"/>
          <p:cNvSpPr txBox="1">
            <a:spLocks noChangeArrowheads="1"/>
          </p:cNvSpPr>
          <p:nvPr/>
        </p:nvSpPr>
        <p:spPr bwMode="auto">
          <a:xfrm>
            <a:off x="1596390" y="3740785"/>
            <a:ext cx="68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b="1" i="1">
                <a:latin typeface="Times New Roman" pitchFamily="18" charset="0"/>
              </a:rPr>
              <a:t>U</a:t>
            </a:r>
            <a:r>
              <a:rPr lang="en-US" altLang="zh-TW" b="1" i="1" baseline="-25000">
                <a:latin typeface="Times New Roman" pitchFamily="18" charset="0"/>
              </a:rPr>
              <a:t>i</a:t>
            </a:r>
            <a:endParaRPr lang="en-US" altLang="zh-TW" b="1" i="1">
              <a:latin typeface="Times New Roman" pitchFamily="18" charset="0"/>
            </a:endParaRPr>
          </a:p>
        </p:txBody>
      </p:sp>
      <p:sp>
        <p:nvSpPr>
          <p:cNvPr id="45072" name="Text Box 19"/>
          <p:cNvSpPr txBox="1">
            <a:spLocks noChangeArrowheads="1"/>
          </p:cNvSpPr>
          <p:nvPr/>
        </p:nvSpPr>
        <p:spPr bwMode="auto">
          <a:xfrm>
            <a:off x="5482590" y="3740785"/>
            <a:ext cx="68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b="1" i="1">
                <a:latin typeface="Times New Roman" pitchFamily="18" charset="0"/>
              </a:rPr>
              <a:t>U</a:t>
            </a:r>
            <a:r>
              <a:rPr lang="en-US" altLang="zh-TW" b="1" i="1" baseline="-25000">
                <a:latin typeface="Times New Roman" pitchFamily="18" charset="0"/>
              </a:rPr>
              <a:t>f</a:t>
            </a:r>
          </a:p>
        </p:txBody>
      </p:sp>
      <p:sp>
        <p:nvSpPr>
          <p:cNvPr id="45073" name="Line 20"/>
          <p:cNvSpPr>
            <a:spLocks noChangeShapeType="1"/>
          </p:cNvSpPr>
          <p:nvPr/>
        </p:nvSpPr>
        <p:spPr bwMode="auto">
          <a:xfrm flipH="1">
            <a:off x="6244590" y="3435985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5074" name="Line 21"/>
          <p:cNvSpPr>
            <a:spLocks noChangeShapeType="1"/>
          </p:cNvSpPr>
          <p:nvPr/>
        </p:nvSpPr>
        <p:spPr bwMode="auto">
          <a:xfrm>
            <a:off x="6244590" y="4121785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5075" name="Line 22"/>
          <p:cNvSpPr>
            <a:spLocks noChangeShapeType="1"/>
          </p:cNvSpPr>
          <p:nvPr/>
        </p:nvSpPr>
        <p:spPr bwMode="auto">
          <a:xfrm flipV="1">
            <a:off x="6549390" y="3435985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5076" name="Rectangle 23"/>
          <p:cNvSpPr>
            <a:spLocks noChangeArrowheads="1"/>
          </p:cNvSpPr>
          <p:nvPr/>
        </p:nvSpPr>
        <p:spPr bwMode="auto">
          <a:xfrm>
            <a:off x="6244590" y="3512185"/>
            <a:ext cx="304800" cy="6096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45077" name="Text Box 24"/>
          <p:cNvSpPr txBox="1">
            <a:spLocks noChangeArrowheads="1"/>
          </p:cNvSpPr>
          <p:nvPr/>
        </p:nvSpPr>
        <p:spPr bwMode="auto">
          <a:xfrm>
            <a:off x="6549390" y="3740785"/>
            <a:ext cx="68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b="1" i="1">
                <a:latin typeface="Times New Roman" pitchFamily="18" charset="0"/>
              </a:rPr>
              <a:t>K</a:t>
            </a:r>
            <a:r>
              <a:rPr lang="en-US" altLang="zh-TW" b="1" i="1" baseline="-25000">
                <a:latin typeface="Times New Roman" pitchFamily="18" charset="0"/>
              </a:rPr>
              <a:t>f</a:t>
            </a:r>
          </a:p>
        </p:txBody>
      </p:sp>
      <p:sp>
        <p:nvSpPr>
          <p:cNvPr id="45078" name="Line 25"/>
          <p:cNvSpPr>
            <a:spLocks noChangeShapeType="1"/>
          </p:cNvSpPr>
          <p:nvPr/>
        </p:nvSpPr>
        <p:spPr bwMode="auto">
          <a:xfrm flipH="1">
            <a:off x="2282190" y="3435985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5079" name="Line 26"/>
          <p:cNvSpPr>
            <a:spLocks noChangeShapeType="1"/>
          </p:cNvSpPr>
          <p:nvPr/>
        </p:nvSpPr>
        <p:spPr bwMode="auto">
          <a:xfrm>
            <a:off x="2282190" y="4121785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5080" name="Line 27"/>
          <p:cNvSpPr>
            <a:spLocks noChangeShapeType="1"/>
          </p:cNvSpPr>
          <p:nvPr/>
        </p:nvSpPr>
        <p:spPr bwMode="auto">
          <a:xfrm flipV="1">
            <a:off x="2586990" y="3435985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5081" name="Rectangle 28"/>
          <p:cNvSpPr>
            <a:spLocks noChangeArrowheads="1"/>
          </p:cNvSpPr>
          <p:nvPr/>
        </p:nvSpPr>
        <p:spPr bwMode="auto">
          <a:xfrm>
            <a:off x="2282190" y="3969385"/>
            <a:ext cx="304800" cy="1524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45082" name="Text Box 29"/>
          <p:cNvSpPr txBox="1">
            <a:spLocks noChangeArrowheads="1"/>
          </p:cNvSpPr>
          <p:nvPr/>
        </p:nvSpPr>
        <p:spPr bwMode="auto">
          <a:xfrm>
            <a:off x="2586990" y="3740785"/>
            <a:ext cx="68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b="1" i="1">
                <a:latin typeface="Times New Roman" pitchFamily="18" charset="0"/>
              </a:rPr>
              <a:t>K</a:t>
            </a:r>
            <a:r>
              <a:rPr lang="en-US" altLang="zh-TW" b="1" i="1" baseline="-25000">
                <a:latin typeface="Times New Roman" pitchFamily="18" charset="0"/>
              </a:rPr>
              <a:t>i</a:t>
            </a:r>
          </a:p>
        </p:txBody>
      </p:sp>
      <p:sp>
        <p:nvSpPr>
          <p:cNvPr id="45085" name="AutoShape 32"/>
          <p:cNvSpPr>
            <a:spLocks noChangeArrowheads="1"/>
          </p:cNvSpPr>
          <p:nvPr/>
        </p:nvSpPr>
        <p:spPr bwMode="auto">
          <a:xfrm>
            <a:off x="1367790" y="2902585"/>
            <a:ext cx="1143000" cy="304800"/>
          </a:xfrm>
          <a:prstGeom prst="curvedDownArrow">
            <a:avLst>
              <a:gd name="adj1" fmla="val 75000"/>
              <a:gd name="adj2" fmla="val 150000"/>
              <a:gd name="adj3" fmla="val 33333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45086" name="Text Box 33"/>
          <p:cNvSpPr txBox="1">
            <a:spLocks noChangeArrowheads="1"/>
          </p:cNvSpPr>
          <p:nvPr/>
        </p:nvSpPr>
        <p:spPr bwMode="auto">
          <a:xfrm>
            <a:off x="3729990" y="4655185"/>
            <a:ext cx="152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b="1">
                <a:solidFill>
                  <a:srgbClr val="FF0000"/>
                </a:solidFill>
              </a:rPr>
              <a:t>機械能守恆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矩形 27">
                <a:extLst>
                  <a:ext uri="{FF2B5EF4-FFF2-40B4-BE49-F238E27FC236}">
                    <a16:creationId xmlns:a16="http://schemas.microsoft.com/office/drawing/2014/main" id="{B62198FA-54EC-F84F-BB44-8170AE17FB46}"/>
                  </a:ext>
                </a:extLst>
              </p:cNvPr>
              <p:cNvSpPr/>
              <p:nvPr/>
            </p:nvSpPr>
            <p:spPr>
              <a:xfrm>
                <a:off x="3876017" y="2429894"/>
                <a:ext cx="1613199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∆</m:t>
                      </m:r>
                      <m:r>
                        <a:rPr lang="en-US" altLang="zh-TW" i="1">
                          <a:latin typeface="Cambria Math"/>
                          <a:cs typeface="Times New Roman" panose="02020603050405020304" pitchFamily="18" charset="0"/>
                        </a:rPr>
                        <m:t>𝐾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𝑈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anose="02020603050405020304" pitchFamily="18" charset="0"/>
                        </a:rPr>
                        <m:t>=0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altLang="zh-TW" b="0" dirty="0">
                  <a:ea typeface="Cambria Math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矩形 27">
                <a:extLst>
                  <a:ext uri="{FF2B5EF4-FFF2-40B4-BE49-F238E27FC236}">
                    <a16:creationId xmlns:a16="http://schemas.microsoft.com/office/drawing/2014/main" id="{B62198FA-54EC-F84F-BB44-8170AE17FB4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6017" y="2429894"/>
                <a:ext cx="1613199" cy="369332"/>
              </a:xfrm>
              <a:prstGeom prst="rect">
                <a:avLst/>
              </a:prstGeom>
              <a:blipFill>
                <a:blip r:embed="rId2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id="{9097D92D-3365-2D4A-9AD6-C23638ED4E58}"/>
                  </a:ext>
                </a:extLst>
              </p:cNvPr>
              <p:cNvSpPr/>
              <p:nvPr/>
            </p:nvSpPr>
            <p:spPr>
              <a:xfrm>
                <a:off x="5160598" y="4626610"/>
                <a:ext cx="1732205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Mech</m:t>
                          </m:r>
                        </m:sub>
                      </m:sSub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≡</m:t>
                      </m:r>
                      <m:r>
                        <a:rPr lang="en-US" altLang="zh-TW" i="1">
                          <a:latin typeface="Cambria Math"/>
                          <a:cs typeface="Times New Roman" panose="02020603050405020304" pitchFamily="18" charset="0"/>
                        </a:rPr>
                        <m:t>𝐾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𝑈</m:t>
                      </m:r>
                    </m:oMath>
                  </m:oMathPara>
                </a14:m>
                <a:endParaRPr lang="en-US" altLang="zh-TW" b="0" dirty="0">
                  <a:ea typeface="Cambria Math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id="{9097D92D-3365-2D4A-9AD6-C23638ED4E5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0598" y="4626610"/>
                <a:ext cx="1732205" cy="369332"/>
              </a:xfrm>
              <a:prstGeom prst="rect">
                <a:avLst/>
              </a:prstGeom>
              <a:blipFill>
                <a:blip r:embed="rId3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3" name="Picture 5" descr="F07_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08" t="74721" r="13725" b="8426"/>
          <a:stretch>
            <a:fillRect/>
          </a:stretch>
        </p:blipFill>
        <p:spPr bwMode="auto">
          <a:xfrm>
            <a:off x="3886200" y="4648200"/>
            <a:ext cx="2590800" cy="166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4" name="Text Box 6"/>
          <p:cNvSpPr txBox="1">
            <a:spLocks noChangeArrowheads="1"/>
          </p:cNvSpPr>
          <p:nvPr/>
        </p:nvSpPr>
        <p:spPr bwMode="auto">
          <a:xfrm>
            <a:off x="1485900" y="553333"/>
            <a:ext cx="2971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0000"/>
                </a:solidFill>
              </a:rPr>
              <a:t>位能  </a:t>
            </a:r>
            <a:r>
              <a:rPr lang="en-US" altLang="zh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Potential Energy</a:t>
            </a:r>
          </a:p>
        </p:txBody>
      </p:sp>
      <p:pic>
        <p:nvPicPr>
          <p:cNvPr id="9" name="Picture 11" descr="C:\Users\Chia-Hung Chang\Downloads\Data\Knight\Media\Chapter11\Images\11_FigureEx16-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4597400"/>
            <a:ext cx="1927225" cy="171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7" name="文字方塊 6"/>
          <p:cNvSpPr txBox="1">
            <a:spLocks noChangeArrowheads="1"/>
          </p:cNvSpPr>
          <p:nvPr/>
        </p:nvSpPr>
        <p:spPr bwMode="auto">
          <a:xfrm>
            <a:off x="1485900" y="1960951"/>
            <a:ext cx="7239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位能是由位能為零的參考點 </a:t>
            </a:r>
            <a:r>
              <a:rPr lang="en-US" altLang="zh-TW" i="1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altLang="zh-TW" dirty="0"/>
              <a:t> </a:t>
            </a:r>
            <a:r>
              <a:rPr lang="zh-TW" altLang="en-US" dirty="0"/>
              <a:t>運動到 </a:t>
            </a:r>
            <a:r>
              <a:rPr lang="en-US" altLang="zh-TW" i="1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zh-TW" altLang="en-US" dirty="0"/>
              <a:t> 的過程中，此力所作的功負號。</a:t>
            </a:r>
          </a:p>
        </p:txBody>
      </p:sp>
      <p:sp>
        <p:nvSpPr>
          <p:cNvPr id="46088" name="文字方塊 7"/>
          <p:cNvSpPr txBox="1">
            <a:spLocks noChangeArrowheads="1"/>
          </p:cNvSpPr>
          <p:nvPr/>
        </p:nvSpPr>
        <p:spPr bwMode="auto">
          <a:xfrm>
            <a:off x="1461135" y="4018351"/>
            <a:ext cx="5943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位能差是由起點運動到末點的過程中此力所作的功的負號。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1461135" y="2330283"/>
            <a:ext cx="54149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我們可以自由選擇參考位置 </a:t>
            </a:r>
            <a:r>
              <a:rPr lang="en-US" altLang="zh-TW" i="1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B3B2893E-15CD-AD4D-A3BB-0579B3C41CE3}"/>
                  </a:ext>
                </a:extLst>
              </p:cNvPr>
              <p:cNvSpPr txBox="1"/>
              <p:nvPr/>
            </p:nvSpPr>
            <p:spPr>
              <a:xfrm>
                <a:off x="1497090" y="1011732"/>
                <a:ext cx="2306698" cy="90428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𝑈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limLoc m:val="undOvr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  <m:e>
                          <m:r>
                            <a:rPr lang="en-US" altLang="zh-TW" i="1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i="1">
                              <a:latin typeface="Cambria Math"/>
                            </a:rPr>
                            <m:t>′</m:t>
                          </m:r>
                        </m:e>
                      </m:nary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𝐹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B3B2893E-15CD-AD4D-A3BB-0579B3C41C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7090" y="1011732"/>
                <a:ext cx="2306698" cy="904287"/>
              </a:xfrm>
              <a:prstGeom prst="rect">
                <a:avLst/>
              </a:prstGeom>
              <a:blipFill>
                <a:blip r:embed="rId4"/>
                <a:stretch>
                  <a:fillRect t="-109722" b="-16944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52A3D40C-09DA-764F-91AB-1DD15CB7DB34}"/>
                  </a:ext>
                </a:extLst>
              </p:cNvPr>
              <p:cNvSpPr txBox="1"/>
              <p:nvPr/>
            </p:nvSpPr>
            <p:spPr>
              <a:xfrm>
                <a:off x="1497090" y="2880729"/>
                <a:ext cx="4787265" cy="96443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𝑈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𝑈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𝑈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=−</m:t>
                      </m:r>
                      <m:nary>
                        <m:naryPr>
                          <m:limLoc m:val="undOvr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sup>
                        <m:e>
                          <m:r>
                            <a:rPr lang="en-US" altLang="zh-TW" i="1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i="1">
                              <a:latin typeface="Cambria Math"/>
                            </a:rPr>
                            <m:t>′</m:t>
                          </m:r>
                        </m:e>
                      </m:nary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𝐹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52A3D40C-09DA-764F-91AB-1DD15CB7DB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7090" y="2880729"/>
                <a:ext cx="4787265" cy="964431"/>
              </a:xfrm>
              <a:prstGeom prst="rect">
                <a:avLst/>
              </a:prstGeom>
              <a:blipFill>
                <a:blip r:embed="rId5"/>
                <a:stretch>
                  <a:fillRect t="-100000" b="-15454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2123313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524000" y="1015939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重力位能</a:t>
            </a:r>
          </a:p>
        </p:txBody>
      </p:sp>
      <p:pic>
        <p:nvPicPr>
          <p:cNvPr id="3" name="Picture 4" descr="F02_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600200"/>
            <a:ext cx="2971800" cy="3753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524000" y="1778793"/>
            <a:ext cx="533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/>
              <a:t>取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1551709" y="2514600"/>
                <a:ext cx="3426323" cy="90454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𝑈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𝑦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nary>
                        <m:naryPr>
                          <m:limLoc m:val="undOvr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b="0" i="1" smtClean="0">
                              <a:latin typeface="Cambria Math"/>
                            </a:rPr>
                            <m:t>0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𝑦</m:t>
                          </m:r>
                        </m:sup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𝑚𝑔</m:t>
                              </m:r>
                            </m:e>
                          </m:d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</a:rPr>
                                <m:t>′</m:t>
                              </m:r>
                            </m:sup>
                          </m:sSup>
                        </m:e>
                      </m:nary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𝑚𝑔𝑦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1709" y="2514600"/>
                <a:ext cx="3426323" cy="904543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4162BC64-B153-BF47-A000-BBEFE57FF823}"/>
                  </a:ext>
                </a:extLst>
              </p:cNvPr>
              <p:cNvSpPr txBox="1"/>
              <p:nvPr/>
            </p:nvSpPr>
            <p:spPr>
              <a:xfrm>
                <a:off x="2057400" y="1737990"/>
                <a:ext cx="1161408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𝑈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4162BC64-B153-BF47-A000-BBEFE57FF8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7400" y="1737990"/>
                <a:ext cx="1161408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4E64FB5F-DE7F-9D48-B21D-9087582A97C5}"/>
                  </a:ext>
                </a:extLst>
              </p:cNvPr>
              <p:cNvSpPr txBox="1"/>
              <p:nvPr/>
            </p:nvSpPr>
            <p:spPr>
              <a:xfrm>
                <a:off x="1524000" y="5542868"/>
                <a:ext cx="5665782" cy="940514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′</m:t>
                          </m:r>
                        </m:e>
                      </m:nary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′</m:t>
                              </m:r>
                            </m:sup>
                          </m:sSup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𝑛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sSubSup>
                        <m:sSubSupPr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zh-TW" altLang="en-US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𝑛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+1</m:t>
                                  </m:r>
                                </m:den>
                              </m:f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𝑛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+1</m:t>
                                  </m:r>
                                </m:sup>
                              </m:sSup>
                            </m:e>
                          </m:d>
                        </m:e>
                        <m: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</m:sSubSup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𝑛</m:t>
                          </m:r>
                          <m:r>
                            <a:rPr lang="en-US" altLang="zh-TW" i="1">
                              <a:latin typeface="Cambria Math"/>
                            </a:rPr>
                            <m:t>+1</m:t>
                          </m:r>
                        </m:den>
                      </m:f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𝑛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+1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𝑛</m:t>
                          </m:r>
                          <m:r>
                            <a:rPr lang="en-US" altLang="zh-TW" i="1">
                              <a:latin typeface="Cambria Math"/>
                            </a:rPr>
                            <m:t>+1</m:t>
                          </m:r>
                        </m:den>
                      </m:f>
                      <m:sSubSup>
                        <m:sSubSupPr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𝑖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𝑛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+1</m:t>
                          </m:r>
                        </m:sup>
                      </m:sSub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4E64FB5F-DE7F-9D48-B21D-9087582A97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5542868"/>
                <a:ext cx="5665782" cy="940514"/>
              </a:xfrm>
              <a:prstGeom prst="rect">
                <a:avLst/>
              </a:prstGeom>
              <a:blipFill>
                <a:blip r:embed="rId8"/>
                <a:stretch>
                  <a:fillRect l="-14574" t="-128947" b="-18684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9863650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4" descr="08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108" y="925655"/>
            <a:ext cx="3291707" cy="460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Rectangle 6"/>
          <p:cNvSpPr>
            <a:spLocks noChangeArrowheads="1"/>
          </p:cNvSpPr>
          <p:nvPr/>
        </p:nvSpPr>
        <p:spPr bwMode="auto">
          <a:xfrm>
            <a:off x="0" y="31861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48134" name="Text Box 8"/>
          <p:cNvSpPr txBox="1">
            <a:spLocks noChangeArrowheads="1"/>
          </p:cNvSpPr>
          <p:nvPr/>
        </p:nvSpPr>
        <p:spPr bwMode="auto">
          <a:xfrm>
            <a:off x="4653684" y="1781750"/>
            <a:ext cx="533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/>
              <a:t>取</a:t>
            </a:r>
          </a:p>
        </p:txBody>
      </p:sp>
      <p:sp>
        <p:nvSpPr>
          <p:cNvPr id="48135" name="Text Box 9"/>
          <p:cNvSpPr txBox="1">
            <a:spLocks noChangeArrowheads="1"/>
          </p:cNvSpPr>
          <p:nvPr/>
        </p:nvSpPr>
        <p:spPr bwMode="auto">
          <a:xfrm>
            <a:off x="4653684" y="638750"/>
            <a:ext cx="3048000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>
                <a:solidFill>
                  <a:srgbClr val="FF0000"/>
                </a:solidFill>
              </a:rPr>
              <a:t>彈力位能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zh-TW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Elastic Potential Energy</a:t>
            </a:r>
          </a:p>
        </p:txBody>
      </p:sp>
      <p:pic>
        <p:nvPicPr>
          <p:cNvPr id="48136" name="Picture 6" descr="C:\Users\Chia-Hung Chang\Downloads\Data\Knight\Media\Chapter10\Images\10_UnnumPho_p278-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273567"/>
            <a:ext cx="1997075" cy="225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89ABECEC-B73B-194A-8842-E75A4248E646}"/>
                  </a:ext>
                </a:extLst>
              </p:cNvPr>
              <p:cNvSpPr txBox="1"/>
              <p:nvPr/>
            </p:nvSpPr>
            <p:spPr>
              <a:xfrm>
                <a:off x="942108" y="5638228"/>
                <a:ext cx="5665782" cy="940514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′</m:t>
                          </m:r>
                        </m:e>
                      </m:nary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′</m:t>
                              </m:r>
                            </m:sup>
                          </m:sSup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𝑛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sSubSup>
                        <m:sSubSupPr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zh-TW" altLang="en-US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𝑛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+1</m:t>
                                  </m:r>
                                </m:den>
                              </m:f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𝑛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+1</m:t>
                                  </m:r>
                                </m:sup>
                              </m:sSup>
                            </m:e>
                          </m:d>
                        </m:e>
                        <m: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</m:sSubSup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𝑛</m:t>
                          </m:r>
                          <m:r>
                            <a:rPr lang="en-US" altLang="zh-TW" i="1">
                              <a:latin typeface="Cambria Math"/>
                            </a:rPr>
                            <m:t>+1</m:t>
                          </m:r>
                        </m:den>
                      </m:f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𝑛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+1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𝑛</m:t>
                          </m:r>
                          <m:r>
                            <a:rPr lang="en-US" altLang="zh-TW" i="1">
                              <a:latin typeface="Cambria Math"/>
                            </a:rPr>
                            <m:t>+1</m:t>
                          </m:r>
                        </m:den>
                      </m:f>
                      <m:sSubSup>
                        <m:sSubSupPr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𝑖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𝑛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+1</m:t>
                          </m:r>
                        </m:sup>
                      </m:sSub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89ABECEC-B73B-194A-8842-E75A4248E6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108" y="5638228"/>
                <a:ext cx="5665782" cy="940514"/>
              </a:xfrm>
              <a:prstGeom prst="rect">
                <a:avLst/>
              </a:prstGeom>
              <a:blipFill>
                <a:blip r:embed="rId4"/>
                <a:stretch>
                  <a:fillRect l="-14318" t="-133784" b="-19189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30C61AE6-A618-7941-9CF2-869BEFA143ED}"/>
                  </a:ext>
                </a:extLst>
              </p:cNvPr>
              <p:cNvSpPr txBox="1"/>
              <p:nvPr/>
            </p:nvSpPr>
            <p:spPr>
              <a:xfrm>
                <a:off x="5118005" y="1803415"/>
                <a:ext cx="1161408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𝑈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30C61AE6-A618-7941-9CF2-869BEFA143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8005" y="1803415"/>
                <a:ext cx="1161408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96943A43-1BB1-7D49-ADD9-BE1443BC01D2}"/>
                  </a:ext>
                </a:extLst>
              </p:cNvPr>
              <p:cNvSpPr txBox="1"/>
              <p:nvPr/>
            </p:nvSpPr>
            <p:spPr>
              <a:xfrm>
                <a:off x="4724400" y="2281570"/>
                <a:ext cx="3600281" cy="90454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𝑈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nary>
                        <m:naryPr>
                          <m:limLoc m:val="undOvr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b="0" i="1" smtClean="0">
                              <a:latin typeface="Cambria Math"/>
                            </a:rPr>
                            <m:t>0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𝑘𝑥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e>
                          </m:d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</a:rPr>
                                <m:t>′</m:t>
                              </m:r>
                            </m:sup>
                          </m:sSup>
                        </m:e>
                      </m:nary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𝑘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96943A43-1BB1-7D49-ADD9-BE1443BC01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4400" y="2281570"/>
                <a:ext cx="3600281" cy="904543"/>
              </a:xfrm>
              <a:prstGeom prst="rect">
                <a:avLst/>
              </a:prstGeom>
              <a:blipFill>
                <a:blip r:embed="rId6"/>
                <a:stretch>
                  <a:fillRect t="-114085" b="-17183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4"/>
          <p:cNvSpPr txBox="1">
            <a:spLocks noChangeArrowheads="1"/>
          </p:cNvSpPr>
          <p:nvPr/>
        </p:nvSpPr>
        <p:spPr bwMode="auto">
          <a:xfrm>
            <a:off x="990600" y="762000"/>
            <a:ext cx="7046912" cy="874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</a:pPr>
            <a:r>
              <a:rPr lang="zh-TW" altLang="en-US" dirty="0"/>
              <a:t>牛頓定律加上力的描述給定運動方程式 </a:t>
            </a:r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Equation of Motion</a:t>
            </a:r>
            <a:r>
              <a:rPr lang="zh-TW" altLang="en-US" dirty="0"/>
              <a:t>，加上起使條件</a:t>
            </a:r>
            <a:r>
              <a:rPr lang="en-US" altLang="zh-TW" dirty="0"/>
              <a:t>(</a:t>
            </a:r>
            <a:r>
              <a:rPr lang="zh-TW" altLang="en-US" dirty="0"/>
              <a:t>起始位置與速度），便能決定此系統未來任一時間的狀態！</a:t>
            </a:r>
          </a:p>
        </p:txBody>
      </p:sp>
      <p:sp>
        <p:nvSpPr>
          <p:cNvPr id="4099" name="Freeform 7"/>
          <p:cNvSpPr>
            <a:spLocks/>
          </p:cNvSpPr>
          <p:nvPr/>
        </p:nvSpPr>
        <p:spPr bwMode="auto">
          <a:xfrm>
            <a:off x="1481570" y="3725863"/>
            <a:ext cx="2952750" cy="815975"/>
          </a:xfrm>
          <a:custGeom>
            <a:avLst/>
            <a:gdLst>
              <a:gd name="T0" fmla="*/ 0 w 1860"/>
              <a:gd name="T1" fmla="*/ 2147483647 h 514"/>
              <a:gd name="T2" fmla="*/ 2147483647 w 1860"/>
              <a:gd name="T3" fmla="*/ 2147483647 h 514"/>
              <a:gd name="T4" fmla="*/ 2147483647 w 1860"/>
              <a:gd name="T5" fmla="*/ 2147483647 h 514"/>
              <a:gd name="T6" fmla="*/ 2147483647 w 1860"/>
              <a:gd name="T7" fmla="*/ 2147483647 h 514"/>
              <a:gd name="T8" fmla="*/ 2147483647 w 1860"/>
              <a:gd name="T9" fmla="*/ 0 h 51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60"/>
              <a:gd name="T16" fmla="*/ 0 h 514"/>
              <a:gd name="T17" fmla="*/ 1860 w 1860"/>
              <a:gd name="T18" fmla="*/ 514 h 51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60" h="514">
                <a:moveTo>
                  <a:pt x="0" y="226"/>
                </a:moveTo>
                <a:cubicBezTo>
                  <a:pt x="80" y="355"/>
                  <a:pt x="160" y="484"/>
                  <a:pt x="273" y="499"/>
                </a:cubicBezTo>
                <a:cubicBezTo>
                  <a:pt x="386" y="514"/>
                  <a:pt x="545" y="340"/>
                  <a:pt x="681" y="317"/>
                </a:cubicBezTo>
                <a:cubicBezTo>
                  <a:pt x="817" y="294"/>
                  <a:pt x="893" y="416"/>
                  <a:pt x="1089" y="363"/>
                </a:cubicBezTo>
                <a:cubicBezTo>
                  <a:pt x="1285" y="310"/>
                  <a:pt x="1572" y="155"/>
                  <a:pt x="186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100" name="Line 10"/>
          <p:cNvSpPr>
            <a:spLocks noChangeShapeType="1"/>
          </p:cNvSpPr>
          <p:nvPr/>
        </p:nvSpPr>
        <p:spPr bwMode="auto">
          <a:xfrm flipV="1">
            <a:off x="4289857" y="3725863"/>
            <a:ext cx="142875" cy="73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101" name="Oval 11"/>
          <p:cNvSpPr>
            <a:spLocks noChangeArrowheads="1"/>
          </p:cNvSpPr>
          <p:nvPr/>
        </p:nvSpPr>
        <p:spPr bwMode="auto">
          <a:xfrm>
            <a:off x="1408545" y="3941763"/>
            <a:ext cx="144462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pic>
        <p:nvPicPr>
          <p:cNvPr id="4102" name="Picture 10" descr="颱風路徑潛勢預報圖(所有颱風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6120" y="2933700"/>
            <a:ext cx="3149600" cy="236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4" name="文字方塊 8"/>
          <p:cNvSpPr txBox="1">
            <a:spLocks noChangeArrowheads="1"/>
          </p:cNvSpPr>
          <p:nvPr/>
        </p:nvSpPr>
        <p:spPr bwMode="auto">
          <a:xfrm>
            <a:off x="1123083" y="5597814"/>
            <a:ext cx="67481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不是所有的問題都可以被運動方程式解決了嗎？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3BFC683E-3806-D14F-A69A-373CD01DE3C0}"/>
                  </a:ext>
                </a:extLst>
              </p:cNvPr>
              <p:cNvSpPr txBox="1"/>
              <p:nvPr/>
            </p:nvSpPr>
            <p:spPr bwMode="auto">
              <a:xfrm>
                <a:off x="3383979" y="1818412"/>
                <a:ext cx="2226379" cy="62799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kumimoji="1"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acc>
                      <m:d>
                        <m:dPr>
                          <m:ctrlPr>
                            <a:rPr kumimoji="1"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kumimoji="1"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zh-TW" sz="18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f>
                            <m:fPr>
                              <m:ctrlPr>
                                <a:rPr kumimoji="1"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zh-TW" sz="18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acc>
                            </m:num>
                            <m:den>
                              <m:r>
                                <a:rPr kumimoji="1" lang="en-US" altLang="zh-TW" sz="1800" b="0" i="1" smtClean="0">
                                  <a:latin typeface="Cambria Math" panose="02040503050406030204" pitchFamily="18" charset="0"/>
                                </a:rPr>
                                <m:t>𝑑𝑡</m:t>
                              </m:r>
                            </m:den>
                          </m:f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⋯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𝑚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num>
                        <m:den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3BFC683E-3806-D14F-A69A-373CD01DE3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83979" y="1818412"/>
                <a:ext cx="2226379" cy="627992"/>
              </a:xfrm>
              <a:prstGeom prst="rect">
                <a:avLst/>
              </a:prstGeom>
              <a:blipFill>
                <a:blip r:embed="rId3"/>
                <a:stretch>
                  <a:fillRect l="-1130" t="-11765" r="-56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F15_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33"/>
          <a:stretch>
            <a:fillRect/>
          </a:stretch>
        </p:blipFill>
        <p:spPr bwMode="auto">
          <a:xfrm>
            <a:off x="1447800" y="819150"/>
            <a:ext cx="3395663" cy="550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6019800" y="1066800"/>
            <a:ext cx="990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>
                <a:solidFill>
                  <a:srgbClr val="FF0000"/>
                </a:solidFill>
              </a:rPr>
              <a:t>守恆量</a:t>
            </a:r>
          </a:p>
        </p:txBody>
      </p:sp>
      <p:graphicFrame>
        <p:nvGraphicFramePr>
          <p:cNvPr id="49156" name="Object 4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3" imgW="114151" imgH="215619" progId="Equation.3">
                  <p:embed/>
                </p:oleObj>
              </mc:Choice>
              <mc:Fallback>
                <p:oleObj name="方程式" r:id="rId3" imgW="114151" imgH="215619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>
                <a:extLst>
                  <a:ext uri="{FF2B5EF4-FFF2-40B4-BE49-F238E27FC236}">
                    <a16:creationId xmlns:a16="http://schemas.microsoft.com/office/drawing/2014/main" id="{659BE20B-518A-AC47-9F17-6375749B2B95}"/>
                  </a:ext>
                </a:extLst>
              </p:cNvPr>
              <p:cNvSpPr txBox="1"/>
              <p:nvPr/>
            </p:nvSpPr>
            <p:spPr bwMode="auto">
              <a:xfrm>
                <a:off x="5193520" y="1676400"/>
                <a:ext cx="2643159" cy="518604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𝑘</m:t>
                      </m:r>
                      <m:sSup>
                        <m:sSupPr>
                          <m:ctrlP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𝑚</m:t>
                      </m:r>
                      <m:sSup>
                        <m:sSupPr>
                          <m:ctrlP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1" lang="en-US" altLang="zh-TW" sz="1800" b="0" i="0" smtClean="0">
                          <a:latin typeface="Cambria Math" panose="02040503050406030204" pitchFamily="18" charset="0"/>
                        </a:rPr>
                        <m:t>constant</m:t>
                      </m:r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6" name="文字方塊 5">
                <a:extLst>
                  <a:ext uri="{FF2B5EF4-FFF2-40B4-BE49-F238E27FC236}">
                    <a16:creationId xmlns:a16="http://schemas.microsoft.com/office/drawing/2014/main" id="{659BE20B-518A-AC47-9F17-6375749B2B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93520" y="1676400"/>
                <a:ext cx="2643159" cy="518604"/>
              </a:xfrm>
              <a:prstGeom prst="rect">
                <a:avLst/>
              </a:prstGeom>
              <a:blipFill>
                <a:blip r:embed="rId6"/>
                <a:stretch>
                  <a:fillRect l="-1435" t="-4878" r="-957" b="-1219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4" descr="081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289"/>
          <a:stretch/>
        </p:blipFill>
        <p:spPr bwMode="auto">
          <a:xfrm>
            <a:off x="222061" y="3711805"/>
            <a:ext cx="5795963" cy="187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1" name="文字方塊 8"/>
          <p:cNvSpPr txBox="1">
            <a:spLocks noChangeArrowheads="1"/>
          </p:cNvSpPr>
          <p:nvPr/>
        </p:nvSpPr>
        <p:spPr bwMode="auto">
          <a:xfrm>
            <a:off x="3810000" y="457200"/>
            <a:ext cx="2057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原子力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>
                <a:extLst>
                  <a:ext uri="{FF2B5EF4-FFF2-40B4-BE49-F238E27FC236}">
                    <a16:creationId xmlns:a16="http://schemas.microsoft.com/office/drawing/2014/main" id="{14AB2F44-F0D0-9849-8C96-0665BC18A29D}"/>
                  </a:ext>
                </a:extLst>
              </p:cNvPr>
              <p:cNvSpPr txBox="1"/>
              <p:nvPr/>
            </p:nvSpPr>
            <p:spPr>
              <a:xfrm>
                <a:off x="6070707" y="2139041"/>
                <a:ext cx="2969467" cy="534634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num>
                        <m:den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  <m:sSup>
                            <m:sSupPr>
                              <m:ctrlPr>
                                <a:rPr kumimoji="1"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kumimoji="1"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kumimoji="1" lang="en-US" altLang="zh-TW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kumimoji="1" lang="en-US" altLang="zh-TW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𝜎</m:t>
                                      </m:r>
                                    </m:num>
                                    <m:den>
                                      <m:r>
                                        <a:rPr kumimoji="1"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</a:rPr>
                                <m:t>13</m:t>
                              </m:r>
                            </m:sup>
                          </m:sSup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−6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𝜎</m:t>
                                      </m:r>
                                    </m:num>
                                    <m:den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7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8" name="文字方塊 7">
                <a:extLst>
                  <a:ext uri="{FF2B5EF4-FFF2-40B4-BE49-F238E27FC236}">
                    <a16:creationId xmlns:a16="http://schemas.microsoft.com/office/drawing/2014/main" id="{14AB2F44-F0D0-9849-8C96-0665BC18A2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0707" y="2139041"/>
                <a:ext cx="2969467" cy="534634"/>
              </a:xfrm>
              <a:prstGeom prst="rect">
                <a:avLst/>
              </a:prstGeom>
              <a:blipFill>
                <a:blip r:embed="rId3"/>
                <a:stretch>
                  <a:fillRect l="-1282" b="-930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E76FD162-341F-9D42-A70C-0CB15B907C53}"/>
                  </a:ext>
                </a:extLst>
              </p:cNvPr>
              <p:cNvSpPr txBox="1"/>
              <p:nvPr/>
            </p:nvSpPr>
            <p:spPr>
              <a:xfrm>
                <a:off x="222061" y="5798297"/>
                <a:ext cx="8162171" cy="811954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𝑈</m:t>
                      </m:r>
                      <m:d>
                        <m:dPr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limLoc m:val="undOvr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  <m:e>
                          <m:r>
                            <a:rPr lang="en-US" altLang="zh-TW" i="1">
                              <a:latin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′</m:t>
                              </m:r>
                            </m:sup>
                          </m:sSup>
                        </m:e>
                      </m:nary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12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𝜎</m:t>
                                      </m:r>
                                    </m:num>
                                    <m:den>
                                      <m:sSup>
                                        <m:sSupPr>
                                          <m:ctrlPr>
                                            <a:rPr lang="en-US" altLang="zh-TW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altLang="zh-TW" b="0" i="1" smtClean="0"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13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−6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𝜎</m:t>
                                      </m:r>
                                    </m:num>
                                    <m:den>
                                      <m:sSup>
                                        <m:sSupPr>
                                          <m:ctrlPr>
                                            <a:rPr lang="en-US" altLang="zh-TW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altLang="zh-TW" b="0" i="1" smtClean="0"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7</m:t>
                              </m:r>
                            </m:sup>
                          </m:sSup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sSubSup>
                        <m:sSub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num>
                                        <m:den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  <m:r>
                                            <a:rPr lang="en-US" altLang="zh-TW" b="0" i="1" smtClean="0"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sup>
                              </m:s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num>
                                        <m:den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  <m:r>
                                            <a:rPr lang="en-US" altLang="zh-TW" b="0" i="1" smtClean="0"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sup>
                              </m:sSup>
                            </m:e>
                          </m:d>
                        </m:e>
                        <m:sub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</m:sup>
                      </m:sSub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d>
                        <m:dPr>
                          <m:begChr m:val="["/>
                          <m:endChr m:val="]"/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1"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kumimoji="1"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kumimoji="1" lang="en-US" altLang="zh-TW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kumimoji="1" lang="en-US" altLang="zh-TW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𝜎</m:t>
                                      </m:r>
                                    </m:num>
                                    <m:den>
                                      <m:r>
                                        <a:rPr kumimoji="1"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p>
                          </m:sSup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𝜎</m:t>
                                      </m:r>
                                    </m:num>
                                    <m:den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E76FD162-341F-9D42-A70C-0CB15B907C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061" y="5798297"/>
                <a:ext cx="8162171" cy="811954"/>
              </a:xfrm>
              <a:prstGeom prst="rect">
                <a:avLst/>
              </a:prstGeom>
              <a:blipFill>
                <a:blip r:embed="rId4"/>
                <a:stretch>
                  <a:fillRect t="-127692" b="-193846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0">
                <a:extLst>
                  <a:ext uri="{FF2B5EF4-FFF2-40B4-BE49-F238E27FC236}">
                    <a16:creationId xmlns:a16="http://schemas.microsoft.com/office/drawing/2014/main" id="{BD35930B-C04D-513C-F976-1F72C4B9B2A8}"/>
                  </a:ext>
                </a:extLst>
              </p:cNvPr>
              <p:cNvSpPr txBox="1"/>
              <p:nvPr/>
            </p:nvSpPr>
            <p:spPr>
              <a:xfrm>
                <a:off x="7555441" y="5236388"/>
                <a:ext cx="674159" cy="276999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=∞</m:t>
                      </m:r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2" name="文字方塊 10">
                <a:extLst>
                  <a:ext uri="{FF2B5EF4-FFF2-40B4-BE49-F238E27FC236}">
                    <a16:creationId xmlns:a16="http://schemas.microsoft.com/office/drawing/2014/main" id="{BD35930B-C04D-513C-F976-1F72C4B9B2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5441" y="5236388"/>
                <a:ext cx="674159" cy="276999"/>
              </a:xfrm>
              <a:prstGeom prst="rect">
                <a:avLst/>
              </a:prstGeom>
              <a:blipFill>
                <a:blip r:embed="rId5"/>
                <a:stretch>
                  <a:fillRect l="-3704" r="-3704" b="-4545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4" descr="0818">
            <a:extLst>
              <a:ext uri="{FF2B5EF4-FFF2-40B4-BE49-F238E27FC236}">
                <a16:creationId xmlns:a16="http://schemas.microsoft.com/office/drawing/2014/main" id="{5D1CA0A3-9F22-CC80-14AC-D94632638B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94" b="5759"/>
          <a:stretch/>
        </p:blipFill>
        <p:spPr bwMode="auto">
          <a:xfrm>
            <a:off x="222060" y="944448"/>
            <a:ext cx="5795963" cy="238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956738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F08_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80" t="8112" r="6343"/>
          <a:stretch>
            <a:fillRect/>
          </a:stretch>
        </p:blipFill>
        <p:spPr bwMode="auto">
          <a:xfrm>
            <a:off x="4826000" y="1046640"/>
            <a:ext cx="3962400" cy="506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Text Box 8"/>
          <p:cNvSpPr txBox="1">
            <a:spLocks noChangeArrowheads="1"/>
          </p:cNvSpPr>
          <p:nvPr/>
        </p:nvSpPr>
        <p:spPr bwMode="auto">
          <a:xfrm>
            <a:off x="990600" y="1059340"/>
            <a:ext cx="1600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0000"/>
                </a:solidFill>
              </a:rPr>
              <a:t>由位能求力</a:t>
            </a:r>
          </a:p>
        </p:txBody>
      </p:sp>
      <p:sp>
        <p:nvSpPr>
          <p:cNvPr id="50181" name="文字方塊 5"/>
          <p:cNvSpPr txBox="1">
            <a:spLocks noChangeArrowheads="1"/>
          </p:cNvSpPr>
          <p:nvPr/>
        </p:nvSpPr>
        <p:spPr bwMode="auto">
          <a:xfrm>
            <a:off x="1007165" y="4873524"/>
            <a:ext cx="3124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力是位能函數的微分的負號。</a:t>
            </a:r>
          </a:p>
        </p:txBody>
      </p:sp>
      <p:sp>
        <p:nvSpPr>
          <p:cNvPr id="50183" name="文字方塊 5"/>
          <p:cNvSpPr txBox="1">
            <a:spLocks noChangeArrowheads="1"/>
          </p:cNvSpPr>
          <p:nvPr/>
        </p:nvSpPr>
        <p:spPr bwMode="auto">
          <a:xfrm>
            <a:off x="945732" y="2666345"/>
            <a:ext cx="3124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位能函數是力的積分的負號</a:t>
            </a:r>
          </a:p>
        </p:txBody>
      </p:sp>
      <p:sp>
        <p:nvSpPr>
          <p:cNvPr id="8" name="文字方塊 5"/>
          <p:cNvSpPr txBox="1">
            <a:spLocks noChangeArrowheads="1"/>
          </p:cNvSpPr>
          <p:nvPr/>
        </p:nvSpPr>
        <p:spPr bwMode="auto">
          <a:xfrm>
            <a:off x="990600" y="5307035"/>
            <a:ext cx="37719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力是位能函數曲線切線斜率的負號。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B78273D9-DBDD-2A41-B287-24DFBEB575F2}"/>
                  </a:ext>
                </a:extLst>
              </p:cNvPr>
              <p:cNvSpPr txBox="1"/>
              <p:nvPr/>
            </p:nvSpPr>
            <p:spPr>
              <a:xfrm>
                <a:off x="1007165" y="1670583"/>
                <a:ext cx="2306698" cy="90428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𝑈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=−</m:t>
                      </m:r>
                      <m:nary>
                        <m:naryPr>
                          <m:limLoc m:val="undOvr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  <m:e>
                          <m:r>
                            <a:rPr lang="en-US" altLang="zh-TW" i="1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i="1">
                              <a:latin typeface="Cambria Math"/>
                            </a:rPr>
                            <m:t>′</m:t>
                          </m:r>
                        </m:e>
                      </m:nary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𝐹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B78273D9-DBDD-2A41-B287-24DFBEB575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7165" y="1670583"/>
                <a:ext cx="2306698" cy="904287"/>
              </a:xfrm>
              <a:prstGeom prst="rect">
                <a:avLst/>
              </a:prstGeom>
              <a:blipFill>
                <a:blip r:embed="rId3"/>
                <a:stretch>
                  <a:fillRect t="-114085" b="-17183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0C73676A-5DF9-F049-B60B-92BE92B12B71}"/>
                  </a:ext>
                </a:extLst>
              </p:cNvPr>
              <p:cNvSpPr txBox="1"/>
              <p:nvPr/>
            </p:nvSpPr>
            <p:spPr>
              <a:xfrm>
                <a:off x="990600" y="4191655"/>
                <a:ext cx="1267649" cy="61824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𝑑𝑈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0C73676A-5DF9-F049-B60B-92BE92B12B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4191655"/>
                <a:ext cx="1267649" cy="618246"/>
              </a:xfrm>
              <a:prstGeom prst="rect">
                <a:avLst/>
              </a:prstGeom>
              <a:blipFill>
                <a:blip r:embed="rId4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4" descr="08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59"/>
          <a:stretch>
            <a:fillRect/>
          </a:stretch>
        </p:blipFill>
        <p:spPr bwMode="auto">
          <a:xfrm>
            <a:off x="304800" y="941387"/>
            <a:ext cx="5795963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1" name="文字方塊 8"/>
          <p:cNvSpPr txBox="1">
            <a:spLocks noChangeArrowheads="1"/>
          </p:cNvSpPr>
          <p:nvPr/>
        </p:nvSpPr>
        <p:spPr bwMode="auto">
          <a:xfrm>
            <a:off x="3810000" y="457200"/>
            <a:ext cx="2057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原子力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>
                <a:extLst>
                  <a:ext uri="{FF2B5EF4-FFF2-40B4-BE49-F238E27FC236}">
                    <a16:creationId xmlns:a16="http://schemas.microsoft.com/office/drawing/2014/main" id="{14AB2F44-F0D0-9849-8C96-0665BC18A29D}"/>
                  </a:ext>
                </a:extLst>
              </p:cNvPr>
              <p:cNvSpPr txBox="1"/>
              <p:nvPr/>
            </p:nvSpPr>
            <p:spPr>
              <a:xfrm>
                <a:off x="4771432" y="5793372"/>
                <a:ext cx="3945375" cy="53463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𝑑𝑈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=4</m:t>
                      </m:r>
                      <m:f>
                        <m:fPr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num>
                        <m:den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  <m:sSup>
                            <m:sSupPr>
                              <m:ctrlPr>
                                <a:rPr kumimoji="1"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kumimoji="1"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kumimoji="1" lang="en-US" altLang="zh-TW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kumimoji="1" lang="en-US" altLang="zh-TW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𝜎</m:t>
                                      </m:r>
                                    </m:num>
                                    <m:den>
                                      <m:r>
                                        <a:rPr kumimoji="1"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</a:rPr>
                                <m:t>13</m:t>
                              </m:r>
                            </m:sup>
                          </m:sSup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−6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𝜎</m:t>
                                      </m:r>
                                    </m:num>
                                    <m:den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7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8" name="文字方塊 7">
                <a:extLst>
                  <a:ext uri="{FF2B5EF4-FFF2-40B4-BE49-F238E27FC236}">
                    <a16:creationId xmlns:a16="http://schemas.microsoft.com/office/drawing/2014/main" id="{14AB2F44-F0D0-9849-8C96-0665BC18A2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1432" y="5793372"/>
                <a:ext cx="3945375" cy="534634"/>
              </a:xfrm>
              <a:prstGeom prst="rect">
                <a:avLst/>
              </a:prstGeom>
              <a:blipFill>
                <a:blip r:embed="rId3"/>
                <a:stretch>
                  <a:fillRect l="-641" t="-2326" b="-1395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C3A5F74E-BF44-E14D-9979-9E442B8C6153}"/>
                  </a:ext>
                </a:extLst>
              </p:cNvPr>
              <p:cNvSpPr txBox="1"/>
              <p:nvPr/>
            </p:nvSpPr>
            <p:spPr>
              <a:xfrm>
                <a:off x="2586070" y="5639614"/>
                <a:ext cx="1438727" cy="27699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=0.263 </m:t>
                      </m:r>
                      <m:r>
                        <m:rPr>
                          <m:sty m:val="p"/>
                        </m:rPr>
                        <a:rPr kumimoji="1" lang="en-US" altLang="zh-TW" b="0" i="0" smtClean="0">
                          <a:latin typeface="Cambria Math" panose="02040503050406030204" pitchFamily="18" charset="0"/>
                        </a:rPr>
                        <m:t>nm</m:t>
                      </m:r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C3A5F74E-BF44-E14D-9979-9E442B8C61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6070" y="5639614"/>
                <a:ext cx="1438727" cy="276999"/>
              </a:xfrm>
              <a:prstGeom prst="rect">
                <a:avLst/>
              </a:prstGeom>
              <a:blipFill>
                <a:blip r:embed="rId4"/>
                <a:stretch>
                  <a:fillRect l="-877" t="-4348" r="-1754" b="-3913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F19ABA88-1DE7-584F-A4F3-7AF24B45ABD9}"/>
                  </a:ext>
                </a:extLst>
              </p:cNvPr>
              <p:cNvSpPr txBox="1"/>
              <p:nvPr/>
            </p:nvSpPr>
            <p:spPr>
              <a:xfrm>
                <a:off x="2590800" y="6041445"/>
                <a:ext cx="1781770" cy="27699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=1.51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−22</m:t>
                          </m:r>
                        </m:sup>
                      </m:sSup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1" lang="en-US" altLang="zh-TW" b="0" i="0" smtClean="0">
                          <a:latin typeface="Cambria Math" panose="02040503050406030204" pitchFamily="18" charset="0"/>
                        </a:rPr>
                        <m:t>J</m:t>
                      </m:r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F19ABA88-1DE7-584F-A4F3-7AF24B45AB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0800" y="6041445"/>
                <a:ext cx="1781770" cy="276999"/>
              </a:xfrm>
              <a:prstGeom prst="rect">
                <a:avLst/>
              </a:prstGeom>
              <a:blipFill>
                <a:blip r:embed="rId5"/>
                <a:stretch>
                  <a:fillRect l="-1418" r="-2837" b="-3913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E76FD162-341F-9D42-A70C-0CB15B907C53}"/>
                  </a:ext>
                </a:extLst>
              </p:cNvPr>
              <p:cNvSpPr txBox="1"/>
              <p:nvPr/>
            </p:nvSpPr>
            <p:spPr>
              <a:xfrm>
                <a:off x="6243097" y="1752600"/>
                <a:ext cx="2621936" cy="53463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𝑈</m:t>
                      </m:r>
                      <m:d>
                        <m:dPr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=4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d>
                        <m:dPr>
                          <m:begChr m:val="["/>
                          <m:endChr m:val="]"/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1"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kumimoji="1"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kumimoji="1" lang="en-US" altLang="zh-TW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kumimoji="1" lang="en-US" altLang="zh-TW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𝜎</m:t>
                                      </m:r>
                                    </m:num>
                                    <m:den>
                                      <m:r>
                                        <a:rPr kumimoji="1"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p>
                          </m:sSup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𝜎</m:t>
                                      </m:r>
                                    </m:num>
                                    <m:den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E76FD162-341F-9D42-A70C-0CB15B907C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3097" y="1752600"/>
                <a:ext cx="2621936" cy="534634"/>
              </a:xfrm>
              <a:prstGeom prst="rect">
                <a:avLst/>
              </a:prstGeom>
              <a:blipFill>
                <a:blip r:embed="rId6"/>
                <a:stretch>
                  <a:fillRect l="-1942" b="-697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4898063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3" descr="F08_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3" t="7736" r="52898" b="42328"/>
          <a:stretch>
            <a:fillRect/>
          </a:stretch>
        </p:blipFill>
        <p:spPr bwMode="auto">
          <a:xfrm>
            <a:off x="457200" y="3490913"/>
            <a:ext cx="4191000" cy="295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5" name="Line 13"/>
          <p:cNvSpPr>
            <a:spLocks noChangeShapeType="1"/>
          </p:cNvSpPr>
          <p:nvPr/>
        </p:nvSpPr>
        <p:spPr bwMode="auto">
          <a:xfrm>
            <a:off x="3124200" y="4843463"/>
            <a:ext cx="24384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206" name="Text Box 14"/>
          <p:cNvSpPr txBox="1">
            <a:spLocks noChangeArrowheads="1"/>
          </p:cNvSpPr>
          <p:nvPr/>
        </p:nvSpPr>
        <p:spPr bwMode="auto">
          <a:xfrm>
            <a:off x="5638800" y="5014913"/>
            <a:ext cx="2895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/>
              <a:t>動能就是兩線的間隔</a:t>
            </a:r>
          </a:p>
        </p:txBody>
      </p:sp>
      <p:sp>
        <p:nvSpPr>
          <p:cNvPr id="51207" name="Line 15"/>
          <p:cNvSpPr>
            <a:spLocks noChangeShapeType="1"/>
          </p:cNvSpPr>
          <p:nvPr/>
        </p:nvSpPr>
        <p:spPr bwMode="auto">
          <a:xfrm>
            <a:off x="3124200" y="4691063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pic>
        <p:nvPicPr>
          <p:cNvPr id="51208" name="Picture 2" descr="F08_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80" t="5788" r="6343" b="55627"/>
          <a:stretch>
            <a:fillRect/>
          </a:stretch>
        </p:blipFill>
        <p:spPr bwMode="auto">
          <a:xfrm>
            <a:off x="457200" y="1128713"/>
            <a:ext cx="4225636" cy="2268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1295400" y="616830"/>
            <a:ext cx="655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有了位能函數，由起始的總能量即可求出在任一位置的速率！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09D07BF3-41B3-2B43-9647-87554F266F2C}"/>
                  </a:ext>
                </a:extLst>
              </p:cNvPr>
              <p:cNvSpPr txBox="1"/>
              <p:nvPr/>
            </p:nvSpPr>
            <p:spPr>
              <a:xfrm>
                <a:off x="5300472" y="4244890"/>
                <a:ext cx="1976118" cy="51860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𝑚</m:t>
                      </m:r>
                      <m:sSup>
                        <m:sSupPr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𝑈</m:t>
                      </m:r>
                      <m:d>
                        <m:dPr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09D07BF3-41B3-2B43-9647-87554F266F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0472" y="4244890"/>
                <a:ext cx="1976118" cy="518604"/>
              </a:xfrm>
              <a:prstGeom prst="rect">
                <a:avLst/>
              </a:prstGeom>
              <a:blipFill>
                <a:blip r:embed="rId3"/>
                <a:stretch>
                  <a:fillRect l="-1911" t="-2381" b="-1190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5E62285E-5C0E-BD4B-96AB-47BAE94F8A02}"/>
                  </a:ext>
                </a:extLst>
              </p:cNvPr>
              <p:cNvSpPr txBox="1"/>
              <p:nvPr/>
            </p:nvSpPr>
            <p:spPr>
              <a:xfrm>
                <a:off x="5300472" y="5623710"/>
                <a:ext cx="2167128" cy="81836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kumimoji="1"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kumimoji="1"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𝑈</m:t>
                                  </m:r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d>
                            </m:num>
                            <m:den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5E62285E-5C0E-BD4B-96AB-47BAE94F8A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0472" y="5623710"/>
                <a:ext cx="2167128" cy="81836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3" descr="F08_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3" t="7736" r="52898" b="42328"/>
          <a:stretch>
            <a:fillRect/>
          </a:stretch>
        </p:blipFill>
        <p:spPr bwMode="auto">
          <a:xfrm>
            <a:off x="1371600" y="2743200"/>
            <a:ext cx="4191000" cy="295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文字方塊 9"/>
          <p:cNvSpPr txBox="1">
            <a:spLocks noChangeArrowheads="1"/>
          </p:cNvSpPr>
          <p:nvPr/>
        </p:nvSpPr>
        <p:spPr bwMode="auto">
          <a:xfrm>
            <a:off x="3352800" y="609600"/>
            <a:ext cx="2286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折返點 </a:t>
            </a:r>
            <a:r>
              <a:rPr lang="en-US" altLang="zh-TW">
                <a:latin typeface="Times New Roman" pitchFamily="18" charset="0"/>
                <a:cs typeface="Times New Roman" pitchFamily="18" charset="0"/>
              </a:rPr>
              <a:t>Turning point</a:t>
            </a:r>
            <a:endParaRPr lang="zh-TW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229" name="文字方塊 11"/>
          <p:cNvSpPr txBox="1">
            <a:spLocks noChangeArrowheads="1"/>
          </p:cNvSpPr>
          <p:nvPr/>
        </p:nvSpPr>
        <p:spPr bwMode="auto">
          <a:xfrm>
            <a:off x="3733800" y="1371600"/>
            <a:ext cx="2743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粒子無法進入 </a:t>
            </a:r>
          </a:p>
        </p:txBody>
      </p:sp>
      <p:sp>
        <p:nvSpPr>
          <p:cNvPr id="52232" name="文字方塊 14"/>
          <p:cNvSpPr txBox="1">
            <a:spLocks noChangeArrowheads="1"/>
          </p:cNvSpPr>
          <p:nvPr/>
        </p:nvSpPr>
        <p:spPr bwMode="auto">
          <a:xfrm>
            <a:off x="2438400" y="2209800"/>
            <a:ext cx="1752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折返點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A28CB1F8-56FB-A748-9041-19089DB84C50}"/>
                  </a:ext>
                </a:extLst>
              </p:cNvPr>
              <p:cNvSpPr txBox="1"/>
              <p:nvPr/>
            </p:nvSpPr>
            <p:spPr>
              <a:xfrm>
                <a:off x="1354836" y="1162834"/>
                <a:ext cx="2167128" cy="818366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kumimoji="1"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kumimoji="1"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𝑈</m:t>
                                  </m:r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d>
                            </m:num>
                            <m:den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A28CB1F8-56FB-A748-9041-19089DB84C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4836" y="1162834"/>
                <a:ext cx="2167128" cy="81836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887ED052-EF72-0A44-91AD-77F728F000F9}"/>
                  </a:ext>
                </a:extLst>
              </p:cNvPr>
              <p:cNvSpPr txBox="1"/>
              <p:nvPr/>
            </p:nvSpPr>
            <p:spPr>
              <a:xfrm>
                <a:off x="5334000" y="1423600"/>
                <a:ext cx="914400" cy="276999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&gt;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887ED052-EF72-0A44-91AD-77F728F000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0" y="1423600"/>
                <a:ext cx="914400" cy="276999"/>
              </a:xfrm>
              <a:prstGeom prst="rect">
                <a:avLst/>
              </a:prstGeom>
              <a:blipFill>
                <a:blip r:embed="rId4"/>
                <a:stretch>
                  <a:fillRect b="-1739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6DC880FB-6CB8-5E48-8A2D-C84D53B0B430}"/>
                  </a:ext>
                </a:extLst>
              </p:cNvPr>
              <p:cNvSpPr txBox="1"/>
              <p:nvPr/>
            </p:nvSpPr>
            <p:spPr>
              <a:xfrm>
                <a:off x="1315079" y="2223700"/>
                <a:ext cx="914400" cy="276999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6DC880FB-6CB8-5E48-8A2D-C84D53B0B4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5079" y="2223700"/>
                <a:ext cx="914400" cy="276999"/>
              </a:xfrm>
              <a:prstGeom prst="rect">
                <a:avLst/>
              </a:prstGeom>
              <a:blipFill>
                <a:blip r:embed="rId5"/>
                <a:stretch>
                  <a:fillRect b="-1739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3" descr="F08_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3" t="7736" r="52898" b="42328"/>
          <a:stretch>
            <a:fillRect/>
          </a:stretch>
        </p:blipFill>
        <p:spPr bwMode="auto">
          <a:xfrm>
            <a:off x="2190750" y="2403475"/>
            <a:ext cx="4191000" cy="295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Text Box 10"/>
          <p:cNvSpPr txBox="1">
            <a:spLocks noChangeArrowheads="1"/>
          </p:cNvSpPr>
          <p:nvPr/>
        </p:nvSpPr>
        <p:spPr bwMode="auto">
          <a:xfrm>
            <a:off x="2114550" y="1254414"/>
            <a:ext cx="5181600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0000"/>
                </a:solidFill>
              </a:rPr>
              <a:t>自由態：</a:t>
            </a:r>
            <a:r>
              <a:rPr lang="zh-TW" altLang="en-US" dirty="0"/>
              <a:t>運動範圍並沒有被限制於一個區域內，</a:t>
            </a:r>
            <a:endParaRPr lang="en-US" altLang="zh-TW" dirty="0"/>
          </a:p>
          <a:p>
            <a:pPr eaLnBrk="1" hangingPunct="1">
              <a:spcBef>
                <a:spcPct val="50000"/>
              </a:spcBef>
            </a:pPr>
            <a:r>
              <a:rPr lang="zh-TW" altLang="en-US" dirty="0"/>
              <a:t>這種情況下，機械能必須大於無限遠處的位能</a:t>
            </a:r>
          </a:p>
        </p:txBody>
      </p:sp>
      <p:sp>
        <p:nvSpPr>
          <p:cNvPr id="53252" name="文字方塊 1"/>
          <p:cNvSpPr txBox="1">
            <a:spLocks noChangeArrowheads="1"/>
          </p:cNvSpPr>
          <p:nvPr/>
        </p:nvSpPr>
        <p:spPr bwMode="auto">
          <a:xfrm>
            <a:off x="2114550" y="879475"/>
            <a:ext cx="5181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在一個位能中的粒子運動可以分成兩種：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4" descr="fig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36"/>
          <a:stretch>
            <a:fillRect/>
          </a:stretch>
        </p:blipFill>
        <p:spPr bwMode="auto">
          <a:xfrm>
            <a:off x="2593598" y="2223665"/>
            <a:ext cx="332422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Text Box 5"/>
          <p:cNvSpPr txBox="1">
            <a:spLocks noChangeArrowheads="1"/>
          </p:cNvSpPr>
          <p:nvPr/>
        </p:nvSpPr>
        <p:spPr bwMode="auto">
          <a:xfrm>
            <a:off x="1716364" y="838200"/>
            <a:ext cx="69008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0000"/>
                </a:solidFill>
              </a:rPr>
              <a:t>束縛態 </a:t>
            </a:r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Bound State</a:t>
            </a:r>
            <a:r>
              <a:rPr lang="zh-TW" altLang="en-US" dirty="0">
                <a:solidFill>
                  <a:srgbClr val="FF0000"/>
                </a:solidFill>
              </a:rPr>
              <a:t>：</a:t>
            </a:r>
            <a:r>
              <a:rPr lang="zh-TW" altLang="en-US" dirty="0"/>
              <a:t>運動範圍被限制於一個區域內，</a:t>
            </a:r>
          </a:p>
        </p:txBody>
      </p:sp>
      <p:sp>
        <p:nvSpPr>
          <p:cNvPr id="54276" name="Line 7"/>
          <p:cNvSpPr>
            <a:spLocks noChangeShapeType="1"/>
          </p:cNvSpPr>
          <p:nvPr/>
        </p:nvSpPr>
        <p:spPr bwMode="auto">
          <a:xfrm flipH="1" flipV="1">
            <a:off x="5038731" y="4114799"/>
            <a:ext cx="66670" cy="1462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4277" name="Line 8"/>
          <p:cNvSpPr>
            <a:spLocks noChangeShapeType="1"/>
          </p:cNvSpPr>
          <p:nvPr/>
        </p:nvSpPr>
        <p:spPr bwMode="auto">
          <a:xfrm flipV="1">
            <a:off x="4419600" y="4733923"/>
            <a:ext cx="66675" cy="84321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4278" name="文字方塊 5"/>
          <p:cNvSpPr txBox="1">
            <a:spLocks noChangeArrowheads="1"/>
          </p:cNvSpPr>
          <p:nvPr/>
        </p:nvSpPr>
        <p:spPr bwMode="auto">
          <a:xfrm>
            <a:off x="1716898" y="1745766"/>
            <a:ext cx="6096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兩端都有 </a:t>
            </a:r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turning point</a:t>
            </a:r>
            <a:r>
              <a:rPr lang="zh-TW" altLang="en-US" dirty="0"/>
              <a:t>，所以只能拘限在這兩點之間運動。</a:t>
            </a:r>
          </a:p>
        </p:txBody>
      </p:sp>
      <p:sp>
        <p:nvSpPr>
          <p:cNvPr id="54279" name="文字方塊 1"/>
          <p:cNvSpPr txBox="1">
            <a:spLocks noChangeArrowheads="1"/>
          </p:cNvSpPr>
          <p:nvPr/>
        </p:nvSpPr>
        <p:spPr bwMode="auto">
          <a:xfrm>
            <a:off x="1752600" y="5582815"/>
            <a:ext cx="43148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一般來說束縛的範圍會和能量有關。</a:t>
            </a:r>
          </a:p>
        </p:txBody>
      </p:sp>
      <p:sp>
        <p:nvSpPr>
          <p:cNvPr id="2" name="矩形 1"/>
          <p:cNvSpPr/>
          <p:nvPr/>
        </p:nvSpPr>
        <p:spPr>
          <a:xfrm>
            <a:off x="1716365" y="1280862"/>
            <a:ext cx="45704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TW" altLang="en-US" dirty="0"/>
              <a:t>這種情況，機械能必須小於無限遠處的位能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文字方塊 11"/>
          <p:cNvSpPr txBox="1">
            <a:spLocks noChangeArrowheads="1"/>
          </p:cNvSpPr>
          <p:nvPr/>
        </p:nvSpPr>
        <p:spPr bwMode="auto">
          <a:xfrm>
            <a:off x="1447800" y="457200"/>
            <a:ext cx="2743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平衡點 </a:t>
            </a:r>
            <a:r>
              <a:rPr lang="en-US" altLang="zh-TW">
                <a:latin typeface="Times New Roman" pitchFamily="18" charset="0"/>
                <a:cs typeface="Times New Roman" pitchFamily="18" charset="0"/>
              </a:rPr>
              <a:t>Equilibrium Point</a:t>
            </a:r>
            <a:endParaRPr lang="zh-TW" alt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6324" name="Picture 7" descr="D:\Dropbox\Documents\課程\YoungTextBook\Images\Chapter07\A_Images\A_Figures_and_Photos\07_24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00200"/>
            <a:ext cx="7239000" cy="457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5" name="文字方塊 4"/>
          <p:cNvSpPr txBox="1">
            <a:spLocks noChangeArrowheads="1"/>
          </p:cNvSpPr>
          <p:nvPr/>
        </p:nvSpPr>
        <p:spPr bwMode="auto">
          <a:xfrm>
            <a:off x="1447800" y="1143000"/>
            <a:ext cx="4191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束縛態的運動範圍一定有一個平衡點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>
                <a:extLst>
                  <a:ext uri="{FF2B5EF4-FFF2-40B4-BE49-F238E27FC236}">
                    <a16:creationId xmlns:a16="http://schemas.microsoft.com/office/drawing/2014/main" id="{72C8A093-CFBF-8443-A577-F62611FAEA6E}"/>
                  </a:ext>
                </a:extLst>
              </p:cNvPr>
              <p:cNvSpPr txBox="1"/>
              <p:nvPr/>
            </p:nvSpPr>
            <p:spPr>
              <a:xfrm>
                <a:off x="4191000" y="251876"/>
                <a:ext cx="2590800" cy="78053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𝑑𝑈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𝑑𝑥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8" name="文字方塊 7">
                <a:extLst>
                  <a:ext uri="{FF2B5EF4-FFF2-40B4-BE49-F238E27FC236}">
                    <a16:creationId xmlns:a16="http://schemas.microsoft.com/office/drawing/2014/main" id="{72C8A093-CFBF-8443-A577-F62611FAEA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1000" y="251876"/>
                <a:ext cx="2590800" cy="780535"/>
              </a:xfrm>
              <a:prstGeom prst="rect">
                <a:avLst/>
              </a:prstGeom>
              <a:blipFill>
                <a:blip r:embed="rId3"/>
                <a:stretch>
                  <a:fillRect t="-169355" r="-6829" b="-23709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fig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36"/>
          <a:stretch>
            <a:fillRect/>
          </a:stretch>
        </p:blipFill>
        <p:spPr bwMode="auto">
          <a:xfrm>
            <a:off x="1295400" y="914400"/>
            <a:ext cx="332422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Text Box 3"/>
          <p:cNvSpPr txBox="1">
            <a:spLocks noChangeArrowheads="1"/>
          </p:cNvSpPr>
          <p:nvPr/>
        </p:nvSpPr>
        <p:spPr bwMode="auto">
          <a:xfrm>
            <a:off x="1219200" y="4343400"/>
            <a:ext cx="7239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在平衡點附近</a:t>
            </a:r>
            <a:r>
              <a:rPr lang="zh-TW" altLang="en-US" dirty="0">
                <a:solidFill>
                  <a:srgbClr val="FF0000"/>
                </a:solidFill>
              </a:rPr>
              <a:t>不遠處</a:t>
            </a:r>
            <a:r>
              <a:rPr lang="zh-TW" altLang="en-US" dirty="0"/>
              <a:t>震盪的束縛態，他所感覺的位能近似於一拋物線，</a:t>
            </a:r>
          </a:p>
        </p:txBody>
      </p:sp>
      <p:sp>
        <p:nvSpPr>
          <p:cNvPr id="57348" name="Line 6"/>
          <p:cNvSpPr>
            <a:spLocks noChangeShapeType="1"/>
          </p:cNvSpPr>
          <p:nvPr/>
        </p:nvSpPr>
        <p:spPr bwMode="auto">
          <a:xfrm>
            <a:off x="2438400" y="2362200"/>
            <a:ext cx="0" cy="1447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7349" name="Rectangle 7"/>
          <p:cNvSpPr>
            <a:spLocks noChangeArrowheads="1"/>
          </p:cNvSpPr>
          <p:nvPr/>
        </p:nvSpPr>
        <p:spPr bwMode="auto">
          <a:xfrm>
            <a:off x="2057400" y="3276600"/>
            <a:ext cx="990600" cy="457200"/>
          </a:xfrm>
          <a:prstGeom prst="rect">
            <a:avLst/>
          </a:prstGeom>
          <a:noFill/>
          <a:ln w="9525">
            <a:solidFill>
              <a:srgbClr val="3366FF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2" name="矩形 1"/>
          <p:cNvSpPr/>
          <p:nvPr/>
        </p:nvSpPr>
        <p:spPr>
          <a:xfrm>
            <a:off x="1219200" y="4862945"/>
            <a:ext cx="48013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TW" altLang="en-US" dirty="0"/>
              <a:t>因此近似於一個以</a:t>
            </a:r>
            <a:r>
              <a:rPr lang="zh-TW" altLang="en-US" dirty="0">
                <a:solidFill>
                  <a:srgbClr val="FF0000"/>
                </a:solidFill>
              </a:rPr>
              <a:t>平衡點為中心的簡諧運動</a:t>
            </a:r>
            <a:r>
              <a:rPr lang="zh-TW" altLang="en-US" dirty="0"/>
              <a:t>！</a:t>
            </a:r>
          </a:p>
        </p:txBody>
      </p:sp>
      <p:sp>
        <p:nvSpPr>
          <p:cNvPr id="7" name="文字方塊 11">
            <a:extLst>
              <a:ext uri="{FF2B5EF4-FFF2-40B4-BE49-F238E27FC236}">
                <a16:creationId xmlns:a16="http://schemas.microsoft.com/office/drawing/2014/main" id="{6FCDD531-1F1E-C04B-A27F-72FD834FE8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9554" y="5345112"/>
            <a:ext cx="6019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簡諧運動的能量一般會慢慢在束縛範圍被熱消耗掉，</a:t>
            </a:r>
          </a:p>
        </p:txBody>
      </p:sp>
      <p:sp>
        <p:nvSpPr>
          <p:cNvPr id="8" name="文字方塊 12">
            <a:extLst>
              <a:ext uri="{FF2B5EF4-FFF2-40B4-BE49-F238E27FC236}">
                <a16:creationId xmlns:a16="http://schemas.microsoft.com/office/drawing/2014/main" id="{074C03D5-498D-9741-86EE-23D2548F11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9554" y="5802312"/>
            <a:ext cx="5638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最後束縛態的兩粒子大致就停在平衡點。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90" name="Picture 6" descr="http://scitech.people.com.cn/mediafile/200504/20/F20050420085517000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492375"/>
            <a:ext cx="2800350" cy="389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8" descr="http://inside.mines.edu/~fsarazin/phgn310/ein15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933825"/>
            <a:ext cx="2270125" cy="248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10" descr="http://pic.eslite.com/Upload/Product/200807/m/633517372851250000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53"/>
          <a:stretch>
            <a:fillRect/>
          </a:stretch>
        </p:blipFill>
        <p:spPr bwMode="auto">
          <a:xfrm>
            <a:off x="3200400" y="1752600"/>
            <a:ext cx="2514600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14" descr="Albert Einstein E=mc2 Physical Formula On Blackboard">
            <a:hlinkClick r:id="rId6" tooltip="Download Albert Einstein E=mc2 Physical Formula On Blackboard for $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44" b="16841"/>
          <a:stretch>
            <a:fillRect/>
          </a:stretch>
        </p:blipFill>
        <p:spPr bwMode="auto">
          <a:xfrm>
            <a:off x="3203575" y="4797425"/>
            <a:ext cx="2325688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文字方塊 5"/>
          <p:cNvSpPr txBox="1">
            <a:spLocks noChangeArrowheads="1"/>
          </p:cNvSpPr>
          <p:nvPr/>
        </p:nvSpPr>
        <p:spPr bwMode="auto">
          <a:xfrm>
            <a:off x="1745673" y="1263412"/>
            <a:ext cx="4419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但能量守恆在相對論中還是對的！</a:t>
            </a:r>
          </a:p>
        </p:txBody>
      </p:sp>
      <p:sp>
        <p:nvSpPr>
          <p:cNvPr id="6151" name="文字方塊 6"/>
          <p:cNvSpPr txBox="1">
            <a:spLocks noChangeArrowheads="1"/>
          </p:cNvSpPr>
          <p:nvPr/>
        </p:nvSpPr>
        <p:spPr bwMode="auto">
          <a:xfrm>
            <a:off x="1745673" y="882412"/>
            <a:ext cx="6248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牛頓力學在物體速度接近光速時，必須考慮相對論修正，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780309" y="228600"/>
            <a:ext cx="4572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zh-TW" altLang="en-US" dirty="0"/>
              <a:t>守恆量的適</a:t>
            </a:r>
            <a:r>
              <a:rPr lang="zh-TW" altLang="en-US" dirty="0"/>
              <a:t>用範圍超越運動方程式。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43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49"/>
          <a:stretch>
            <a:fillRect/>
          </a:stretch>
        </p:blipFill>
        <p:spPr bwMode="auto">
          <a:xfrm>
            <a:off x="4343400" y="1295400"/>
            <a:ext cx="3632200" cy="3712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Text Box 3"/>
          <p:cNvSpPr txBox="1">
            <a:spLocks noChangeArrowheads="1"/>
          </p:cNvSpPr>
          <p:nvPr/>
        </p:nvSpPr>
        <p:spPr bwMode="auto">
          <a:xfrm>
            <a:off x="2297978" y="1894729"/>
            <a:ext cx="990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latin typeface="Tahoma" pitchFamily="34" charset="0"/>
              </a:rPr>
              <a:t>束縛態</a:t>
            </a:r>
          </a:p>
        </p:txBody>
      </p:sp>
      <p:sp>
        <p:nvSpPr>
          <p:cNvPr id="63492" name="Oval 4"/>
          <p:cNvSpPr>
            <a:spLocks noChangeArrowheads="1"/>
          </p:cNvSpPr>
          <p:nvPr/>
        </p:nvSpPr>
        <p:spPr bwMode="auto">
          <a:xfrm>
            <a:off x="1672503" y="3553667"/>
            <a:ext cx="360363" cy="360362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63493" name="Oval 5"/>
          <p:cNvSpPr>
            <a:spLocks noChangeArrowheads="1"/>
          </p:cNvSpPr>
          <p:nvPr/>
        </p:nvSpPr>
        <p:spPr bwMode="auto">
          <a:xfrm>
            <a:off x="3472728" y="3553667"/>
            <a:ext cx="360363" cy="360362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63494" name="Line 6"/>
          <p:cNvSpPr>
            <a:spLocks noChangeShapeType="1"/>
          </p:cNvSpPr>
          <p:nvPr/>
        </p:nvSpPr>
        <p:spPr bwMode="auto">
          <a:xfrm>
            <a:off x="1852683" y="3733848"/>
            <a:ext cx="18002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495" name="Text Box 7"/>
              <p:cNvSpPr txBox="1">
                <a:spLocks noChangeArrowheads="1"/>
              </p:cNvSpPr>
              <p:nvPr/>
            </p:nvSpPr>
            <p:spPr bwMode="auto">
              <a:xfrm>
                <a:off x="2537691" y="3698129"/>
                <a:ext cx="358775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 smtClean="0">
                          <a:latin typeface="Cambria Math"/>
                          <a:cs typeface="Times New Roman" pitchFamily="18" charset="0"/>
                        </a:rPr>
                        <m:t>𝑟</m:t>
                      </m:r>
                    </m:oMath>
                  </m:oMathPara>
                </a14:m>
                <a:endParaRPr lang="en-US" altLang="zh-TW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3495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37691" y="3698129"/>
                <a:ext cx="358775" cy="36671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496" name="Line 10"/>
          <p:cNvSpPr>
            <a:spLocks noChangeShapeType="1"/>
          </p:cNvSpPr>
          <p:nvPr/>
        </p:nvSpPr>
        <p:spPr bwMode="auto">
          <a:xfrm>
            <a:off x="5549900" y="4038600"/>
            <a:ext cx="609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3497" name="Text Box 11"/>
          <p:cNvSpPr txBox="1">
            <a:spLocks noChangeArrowheads="1"/>
          </p:cNvSpPr>
          <p:nvPr/>
        </p:nvSpPr>
        <p:spPr bwMode="auto">
          <a:xfrm>
            <a:off x="762000" y="5777345"/>
            <a:ext cx="7162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0000"/>
                </a:solidFill>
              </a:rPr>
              <a:t>束縛能：拆散束縛態所需的能量，平衡點位能與無限遠處位能的差！</a:t>
            </a:r>
          </a:p>
        </p:txBody>
      </p:sp>
      <p:sp>
        <p:nvSpPr>
          <p:cNvPr id="63498" name="文字方塊 10"/>
          <p:cNvSpPr txBox="1">
            <a:spLocks noChangeArrowheads="1"/>
          </p:cNvSpPr>
          <p:nvPr/>
        </p:nvSpPr>
        <p:spPr bwMode="auto">
          <a:xfrm>
            <a:off x="785091" y="5320145"/>
            <a:ext cx="7543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如果兩粒子總能量小於零，平衡點兩側都會有折返點，就能形成束縛態。</a:t>
            </a:r>
          </a:p>
        </p:txBody>
      </p:sp>
      <p:sp>
        <p:nvSpPr>
          <p:cNvPr id="2" name="矩形 1"/>
          <p:cNvSpPr/>
          <p:nvPr/>
        </p:nvSpPr>
        <p:spPr>
          <a:xfrm>
            <a:off x="785091" y="4862945"/>
            <a:ext cx="381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設無限遠處位能為零：</a:t>
            </a:r>
          </a:p>
        </p:txBody>
      </p:sp>
    </p:spTree>
    <p:extLst>
      <p:ext uri="{BB962C8B-B14F-4D97-AF65-F5344CB8AC3E}">
        <p14:creationId xmlns:p14="http://schemas.microsoft.com/office/powerpoint/2010/main" val="97210270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4" descr="08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59"/>
          <a:stretch>
            <a:fillRect/>
          </a:stretch>
        </p:blipFill>
        <p:spPr bwMode="auto">
          <a:xfrm>
            <a:off x="1219200" y="1447800"/>
            <a:ext cx="5795963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Line 5"/>
          <p:cNvSpPr>
            <a:spLocks noChangeShapeType="1"/>
          </p:cNvSpPr>
          <p:nvPr/>
        </p:nvSpPr>
        <p:spPr bwMode="auto">
          <a:xfrm>
            <a:off x="2133600" y="1828800"/>
            <a:ext cx="0" cy="411480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2468" name="Line 6"/>
          <p:cNvSpPr>
            <a:spLocks noChangeShapeType="1"/>
          </p:cNvSpPr>
          <p:nvPr/>
        </p:nvSpPr>
        <p:spPr bwMode="auto">
          <a:xfrm>
            <a:off x="1905000" y="4572000"/>
            <a:ext cx="457200" cy="609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2471" name="文字方塊 8"/>
          <p:cNvSpPr txBox="1">
            <a:spLocks noChangeArrowheads="1"/>
          </p:cNvSpPr>
          <p:nvPr/>
        </p:nvSpPr>
        <p:spPr bwMode="auto">
          <a:xfrm>
            <a:off x="3088481" y="155487"/>
            <a:ext cx="2057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原子力的位能</a:t>
            </a:r>
          </a:p>
        </p:txBody>
      </p:sp>
      <p:sp>
        <p:nvSpPr>
          <p:cNvPr id="62472" name="文字方塊 9"/>
          <p:cNvSpPr txBox="1">
            <a:spLocks noChangeArrowheads="1"/>
          </p:cNvSpPr>
          <p:nvPr/>
        </p:nvSpPr>
        <p:spPr bwMode="auto">
          <a:xfrm>
            <a:off x="1198418" y="6215856"/>
            <a:ext cx="68787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原子力在遠距時是吸引力，近距時是排斥力，有一個平衡點。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E7BD7BB0-BFFB-CA46-8C83-A2B1AFF0B75F}"/>
                  </a:ext>
                </a:extLst>
              </p:cNvPr>
              <p:cNvSpPr txBox="1"/>
              <p:nvPr/>
            </p:nvSpPr>
            <p:spPr>
              <a:xfrm>
                <a:off x="5347854" y="3466483"/>
                <a:ext cx="3136179" cy="53463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=4</m:t>
                      </m:r>
                      <m:f>
                        <m:fPr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num>
                        <m:den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  <m:sSup>
                            <m:sSupPr>
                              <m:ctrlPr>
                                <a:rPr kumimoji="1"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kumimoji="1"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kumimoji="1" lang="en-US" altLang="zh-TW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kumimoji="1" lang="en-US" altLang="zh-TW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𝜎</m:t>
                                      </m:r>
                                    </m:num>
                                    <m:den>
                                      <m:r>
                                        <a:rPr kumimoji="1"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</a:rPr>
                                <m:t>13</m:t>
                              </m:r>
                            </m:sup>
                          </m:sSup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−6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𝜎</m:t>
                                      </m:r>
                                    </m:num>
                                    <m:den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7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E7BD7BB0-BFFB-CA46-8C83-A2B1AFF0B7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7854" y="3466483"/>
                <a:ext cx="3136179" cy="534634"/>
              </a:xfrm>
              <a:prstGeom prst="rect">
                <a:avLst/>
              </a:prstGeom>
              <a:blipFill>
                <a:blip r:embed="rId3"/>
                <a:stretch>
                  <a:fillRect l="-806" b="-697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9C545AEC-0AF4-1841-8469-48D041359CF8}"/>
                  </a:ext>
                </a:extLst>
              </p:cNvPr>
              <p:cNvSpPr txBox="1"/>
              <p:nvPr/>
            </p:nvSpPr>
            <p:spPr>
              <a:xfrm>
                <a:off x="5862097" y="2209800"/>
                <a:ext cx="2621936" cy="53463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𝑈</m:t>
                      </m:r>
                      <m:d>
                        <m:dPr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=4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d>
                        <m:dPr>
                          <m:begChr m:val="["/>
                          <m:endChr m:val="]"/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1"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kumimoji="1"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kumimoji="1" lang="en-US" altLang="zh-TW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kumimoji="1" lang="en-US" altLang="zh-TW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𝜎</m:t>
                                      </m:r>
                                    </m:num>
                                    <m:den>
                                      <m:r>
                                        <a:rPr kumimoji="1"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p>
                          </m:sSup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𝜎</m:t>
                                      </m:r>
                                    </m:num>
                                    <m:den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9C545AEC-0AF4-1841-8469-48D041359C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2097" y="2209800"/>
                <a:ext cx="2621936" cy="534634"/>
              </a:xfrm>
              <a:prstGeom prst="rect">
                <a:avLst/>
              </a:prstGeom>
              <a:blipFill>
                <a:blip r:embed="rId4"/>
                <a:stretch>
                  <a:fillRect l="-1449" b="-697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橢圓 10">
            <a:extLst>
              <a:ext uri="{FF2B5EF4-FFF2-40B4-BE49-F238E27FC236}">
                <a16:creationId xmlns:a16="http://schemas.microsoft.com/office/drawing/2014/main" id="{48E73169-8F20-574C-9A2E-002797BDD171}"/>
              </a:ext>
            </a:extLst>
          </p:cNvPr>
          <p:cNvSpPr/>
          <p:nvPr/>
        </p:nvSpPr>
        <p:spPr>
          <a:xfrm>
            <a:off x="2931319" y="663323"/>
            <a:ext cx="500062" cy="500062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2" name="橢圓 11">
            <a:extLst>
              <a:ext uri="{FF2B5EF4-FFF2-40B4-BE49-F238E27FC236}">
                <a16:creationId xmlns:a16="http://schemas.microsoft.com/office/drawing/2014/main" id="{DD1A56DA-3A70-A847-9073-C13C88A9ABAA}"/>
              </a:ext>
            </a:extLst>
          </p:cNvPr>
          <p:cNvSpPr/>
          <p:nvPr/>
        </p:nvSpPr>
        <p:spPr>
          <a:xfrm>
            <a:off x="4860131" y="663323"/>
            <a:ext cx="500063" cy="500062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cxnSp>
        <p:nvCxnSpPr>
          <p:cNvPr id="13" name="直線單箭頭接點 11">
            <a:extLst>
              <a:ext uri="{FF2B5EF4-FFF2-40B4-BE49-F238E27FC236}">
                <a16:creationId xmlns:a16="http://schemas.microsoft.com/office/drawing/2014/main" id="{1E04309D-00C5-BA46-8FB7-E9DE044672D1}"/>
              </a:ext>
            </a:extLst>
          </p:cNvPr>
          <p:cNvCxnSpPr/>
          <p:nvPr/>
        </p:nvCxnSpPr>
        <p:spPr>
          <a:xfrm>
            <a:off x="3145631" y="877635"/>
            <a:ext cx="200025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9">
                <a:extLst>
                  <a:ext uri="{FF2B5EF4-FFF2-40B4-BE49-F238E27FC236}">
                    <a16:creationId xmlns:a16="http://schemas.microsoft.com/office/drawing/2014/main" id="{CF95F9E2-236C-C843-AE4C-28FE57E0A8B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02881" y="949073"/>
                <a:ext cx="285750" cy="369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 smtClean="0">
                          <a:latin typeface="Cambria Math"/>
                          <a:cs typeface="Times New Roman" pitchFamily="18" charset="0"/>
                        </a:rPr>
                        <m:t>𝑥</m:t>
                      </m:r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文字方塊 9">
                <a:extLst>
                  <a:ext uri="{FF2B5EF4-FFF2-40B4-BE49-F238E27FC236}">
                    <a16:creationId xmlns:a16="http://schemas.microsoft.com/office/drawing/2014/main" id="{CF95F9E2-236C-C843-AE4C-28FE57E0A8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02881" y="949073"/>
                <a:ext cx="285750" cy="3698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直線單箭頭接點 13">
            <a:extLst>
              <a:ext uri="{FF2B5EF4-FFF2-40B4-BE49-F238E27FC236}">
                <a16:creationId xmlns:a16="http://schemas.microsoft.com/office/drawing/2014/main" id="{2A99649A-BC9F-364F-89C3-0334198B413F}"/>
              </a:ext>
            </a:extLst>
          </p:cNvPr>
          <p:cNvCxnSpPr/>
          <p:nvPr/>
        </p:nvCxnSpPr>
        <p:spPr>
          <a:xfrm>
            <a:off x="5074444" y="520448"/>
            <a:ext cx="785812" cy="15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2">
                <a:extLst>
                  <a:ext uri="{FF2B5EF4-FFF2-40B4-BE49-F238E27FC236}">
                    <a16:creationId xmlns:a16="http://schemas.microsoft.com/office/drawing/2014/main" id="{9C563EA3-A08A-7D46-8EBB-EB414DCCB60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88756" y="91823"/>
                <a:ext cx="857250" cy="369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 smtClean="0">
                          <a:latin typeface="Cambria Math"/>
                          <a:cs typeface="Times New Roman" pitchFamily="18" charset="0"/>
                        </a:rPr>
                        <m:t>𝐹</m:t>
                      </m:r>
                      <m:r>
                        <a:rPr lang="en-US" altLang="zh-TW" i="1" dirty="0" smtClean="0">
                          <a:latin typeface="Cambria Math"/>
                          <a:cs typeface="Times New Roman" pitchFamily="18" charset="0"/>
                        </a:rPr>
                        <m:t>(</m:t>
                      </m:r>
                      <m:r>
                        <a:rPr lang="en-US" altLang="zh-TW" i="1" dirty="0" smtClean="0">
                          <a:latin typeface="Cambria Math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TW" i="1" dirty="0" smtClean="0">
                          <a:latin typeface="Cambria Math"/>
                          <a:cs typeface="Times New Roman" pitchFamily="18" charset="0"/>
                        </a:rPr>
                        <m:t>)</m:t>
                      </m:r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6" name="文字方塊 12">
                <a:extLst>
                  <a:ext uri="{FF2B5EF4-FFF2-40B4-BE49-F238E27FC236}">
                    <a16:creationId xmlns:a16="http://schemas.microsoft.com/office/drawing/2014/main" id="{9C563EA3-A08A-7D46-8EBB-EB414DCCB6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88756" y="91823"/>
                <a:ext cx="857250" cy="369887"/>
              </a:xfrm>
              <a:prstGeom prst="rect">
                <a:avLst/>
              </a:prstGeom>
              <a:blipFill>
                <a:blip r:embed="rId6"/>
                <a:stretch>
                  <a:fillRect b="-1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D:\Dropbox\Documents\課程\YoungTextBook\Images\Chapter14\A_Images\A_Figures_and_Photos\14_20_Figure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371600"/>
            <a:ext cx="528002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文字方塊 2"/>
          <p:cNvSpPr txBox="1">
            <a:spLocks noChangeArrowheads="1"/>
          </p:cNvSpPr>
          <p:nvPr/>
        </p:nvSpPr>
        <p:spPr bwMode="auto">
          <a:xfrm>
            <a:off x="3657600" y="838200"/>
            <a:ext cx="3048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原子力的位能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828800" y="5687291"/>
            <a:ext cx="4191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在平衡點附近，位能近似於一拋物線。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D:\Dropbox\Documents\課程\YoungTextBook\Images\Chapter14\A_Images\A_Figures_and_Photos\14_20_Figure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066800"/>
            <a:ext cx="6069013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文字方塊 2"/>
          <p:cNvSpPr txBox="1">
            <a:spLocks noChangeArrowheads="1"/>
          </p:cNvSpPr>
          <p:nvPr/>
        </p:nvSpPr>
        <p:spPr bwMode="auto">
          <a:xfrm>
            <a:off x="3429000" y="533400"/>
            <a:ext cx="3048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原子力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828800" y="5687291"/>
            <a:ext cx="4191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在平衡點附近，原子力近似於一直線。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263525" y="2770188"/>
            <a:ext cx="1946275" cy="406400"/>
          </a:xfrm>
        </p:spPr>
        <p:txBody>
          <a:bodyPr/>
          <a:lstStyle/>
          <a:p>
            <a:pPr eaLnBrk="1" hangingPunct="1"/>
            <a:r>
              <a:rPr lang="zh-TW" altLang="en-US" sz="1800" dirty="0">
                <a:solidFill>
                  <a:schemeClr val="tx1"/>
                </a:solidFill>
              </a:rPr>
              <a:t>原子力束縛態</a:t>
            </a:r>
          </a:p>
        </p:txBody>
      </p:sp>
      <p:pic>
        <p:nvPicPr>
          <p:cNvPr id="64515" name="Picture 3" descr="08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823"/>
          <a:stretch>
            <a:fillRect/>
          </a:stretch>
        </p:blipFill>
        <p:spPr bwMode="auto">
          <a:xfrm>
            <a:off x="1752600" y="457200"/>
            <a:ext cx="5976938" cy="210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0" y="31623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64518" name="Rectangle 6"/>
          <p:cNvSpPr>
            <a:spLocks noChangeArrowheads="1"/>
          </p:cNvSpPr>
          <p:nvPr/>
        </p:nvSpPr>
        <p:spPr bwMode="auto">
          <a:xfrm>
            <a:off x="0" y="3176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376" name="Text Box 8"/>
              <p:cNvSpPr txBox="1">
                <a:spLocks noChangeArrowheads="1"/>
              </p:cNvSpPr>
              <p:nvPr/>
            </p:nvSpPr>
            <p:spPr bwMode="auto">
              <a:xfrm>
                <a:off x="1524000" y="3352800"/>
                <a:ext cx="6199188" cy="7842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>
                    <a:latin typeface="Tahoma" pitchFamily="34" charset="0"/>
                  </a:rPr>
                  <a:t>原子力可形成束縛態，但束縛能只有約 </a:t>
                </a:r>
                <a:r>
                  <a:rPr lang="en-US" altLang="zh-TW" dirty="0">
                    <a:latin typeface="Times New Roman" pitchFamily="18" charset="0"/>
                    <a:cs typeface="Times New Roman" pitchFamily="18" charset="0"/>
                  </a:rPr>
                  <a:t>0.001eV</a:t>
                </a:r>
                <a:r>
                  <a:rPr lang="zh-TW" altLang="en-US" dirty="0">
                    <a:latin typeface="Tahoma" pitchFamily="34" charset="0"/>
                  </a:rPr>
                  <a:t>，</a:t>
                </a:r>
                <a:endParaRPr lang="en-US" altLang="zh-TW" dirty="0">
                  <a:latin typeface="Tahoma" pitchFamily="34" charset="0"/>
                </a:endParaRPr>
              </a:p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>
                    <a:latin typeface="Tahoma" pitchFamily="34" charset="0"/>
                  </a:rPr>
                  <a:t>而室溫時熱擾動能量 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𝑘𝑇</m:t>
                    </m:r>
                    <m:r>
                      <a:rPr lang="zh-TW" altLang="en-US" i="1" dirty="0">
                        <a:latin typeface="Cambria Math"/>
                        <a:cs typeface="Times New Roman" pitchFamily="18" charset="0"/>
                      </a:rPr>
                      <m:t> </m:t>
                    </m:r>
                    <m:r>
                      <a:rPr lang="en-US" altLang="zh-TW" i="1" dirty="0">
                        <a:latin typeface="Cambria Math"/>
                        <a:cs typeface="Times New Roman" pitchFamily="18" charset="0"/>
                      </a:rPr>
                      <m:t>~</m:t>
                    </m:r>
                    <m:r>
                      <a:rPr lang="zh-TW" altLang="en-US" i="1" dirty="0">
                        <a:latin typeface="Cambria Math"/>
                        <a:cs typeface="Times New Roman" pitchFamily="18" charset="0"/>
                      </a:rPr>
                      <m:t> </m:t>
                    </m:r>
                    <m:r>
                      <a:rPr lang="en-US" altLang="zh-TW" i="1" dirty="0">
                        <a:latin typeface="Cambria Math"/>
                        <a:cs typeface="Times New Roman" pitchFamily="18" charset="0"/>
                      </a:rPr>
                      <m:t>0.02</m:t>
                    </m:r>
                    <m:r>
                      <m:rPr>
                        <m:nor/>
                      </m:rPr>
                      <a:rPr lang="en-US" altLang="zh-TW" i="0" dirty="0">
                        <a:latin typeface="Cambria Math"/>
                        <a:cs typeface="Times New Roman" pitchFamily="18" charset="0"/>
                      </a:rPr>
                      <m:t>eV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zh-TW" altLang="en-US" dirty="0">
                    <a:latin typeface="Tahoma" pitchFamily="34" charset="0"/>
                  </a:rPr>
                  <a:t>束縛態會被熱拆散。</a:t>
                </a:r>
              </a:p>
            </p:txBody>
          </p:sp>
        </mc:Choice>
        <mc:Fallback xmlns="">
          <p:sp>
            <p:nvSpPr>
              <p:cNvPr id="58376" name="Text 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24000" y="3352800"/>
                <a:ext cx="6199188" cy="784225"/>
              </a:xfrm>
              <a:prstGeom prst="rect">
                <a:avLst/>
              </a:prstGeom>
              <a:blipFill rotWithShape="1">
                <a:blip r:embed="rId6"/>
                <a:stretch>
                  <a:fillRect l="-787" t="-3876" b="-1240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 descr="File:Translational motion.gif">
            <a:hlinkClick r:id="rId7"/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4191000"/>
            <a:ext cx="2133600" cy="187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7" name="文字方塊 9"/>
          <p:cNvSpPr txBox="1">
            <a:spLocks noChangeArrowheads="1"/>
          </p:cNvSpPr>
          <p:nvPr/>
        </p:nvSpPr>
        <p:spPr bwMode="auto">
          <a:xfrm>
            <a:off x="1524000" y="6096000"/>
            <a:ext cx="7010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要形成束縛態，必須增加平衡態附近的谷深，即在近距離減低能量。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3DC86F12-62CC-B740-B979-6A24F71E19FB}"/>
                  </a:ext>
                </a:extLst>
              </p:cNvPr>
              <p:cNvSpPr txBox="1"/>
              <p:nvPr/>
            </p:nvSpPr>
            <p:spPr>
              <a:xfrm>
                <a:off x="3337232" y="2706071"/>
                <a:ext cx="2621936" cy="53463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𝑈</m:t>
                      </m:r>
                      <m:d>
                        <m:dPr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=4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d>
                        <m:dPr>
                          <m:begChr m:val="["/>
                          <m:endChr m:val="]"/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1"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kumimoji="1"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kumimoji="1" lang="en-US" altLang="zh-TW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kumimoji="1" lang="en-US" altLang="zh-TW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𝜎</m:t>
                                      </m:r>
                                    </m:num>
                                    <m:den>
                                      <m:r>
                                        <a:rPr kumimoji="1"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p>
                          </m:sSup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𝜎</m:t>
                                      </m:r>
                                    </m:num>
                                    <m:den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3DC86F12-62CC-B740-B979-6A24F71E19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7232" y="2706071"/>
                <a:ext cx="2621936" cy="534634"/>
              </a:xfrm>
              <a:prstGeom prst="rect">
                <a:avLst/>
              </a:prstGeom>
              <a:blipFill>
                <a:blip r:embed="rId9"/>
                <a:stretch>
                  <a:fillRect l="-966" b="-697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/>
          <p:cNvSpPr/>
          <p:nvPr/>
        </p:nvSpPr>
        <p:spPr>
          <a:xfrm>
            <a:off x="1447800" y="3961606"/>
            <a:ext cx="6019800" cy="17533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矩形 1"/>
          <p:cNvSpPr/>
          <p:nvPr/>
        </p:nvSpPr>
        <p:spPr>
          <a:xfrm>
            <a:off x="1447800" y="1676400"/>
            <a:ext cx="60198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5538" name="Text Box 2"/>
          <p:cNvSpPr txBox="1">
            <a:spLocks noChangeArrowheads="1"/>
          </p:cNvSpPr>
          <p:nvPr/>
        </p:nvSpPr>
        <p:spPr bwMode="auto">
          <a:xfrm>
            <a:off x="3707605" y="376237"/>
            <a:ext cx="16557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0000"/>
                </a:solidFill>
                <a:latin typeface="Tahoma" pitchFamily="34" charset="0"/>
              </a:rPr>
              <a:t>離子束縛態</a:t>
            </a:r>
            <a:endParaRPr lang="zh-TW" altLang="en-US" b="1" dirty="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65539" name="Oval 3"/>
          <p:cNvSpPr>
            <a:spLocks noChangeArrowheads="1"/>
          </p:cNvSpPr>
          <p:nvPr/>
        </p:nvSpPr>
        <p:spPr bwMode="auto">
          <a:xfrm>
            <a:off x="2843213" y="4292600"/>
            <a:ext cx="792162" cy="7921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65540" name="Oval 4"/>
          <p:cNvSpPr>
            <a:spLocks noChangeArrowheads="1"/>
          </p:cNvSpPr>
          <p:nvPr/>
        </p:nvSpPr>
        <p:spPr bwMode="auto">
          <a:xfrm>
            <a:off x="5435600" y="4365625"/>
            <a:ext cx="790575" cy="7921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65541" name="Text Box 5"/>
          <p:cNvSpPr txBox="1">
            <a:spLocks noChangeArrowheads="1"/>
          </p:cNvSpPr>
          <p:nvPr/>
        </p:nvSpPr>
        <p:spPr bwMode="auto">
          <a:xfrm>
            <a:off x="3059113" y="4437063"/>
            <a:ext cx="38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2400" dirty="0">
                <a:latin typeface="+mn-lt"/>
              </a:rPr>
              <a:t>+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542" name="Text Box 6"/>
              <p:cNvSpPr txBox="1">
                <a:spLocks noChangeArrowheads="1"/>
              </p:cNvSpPr>
              <p:nvPr/>
            </p:nvSpPr>
            <p:spPr bwMode="auto">
              <a:xfrm>
                <a:off x="5618163" y="4493567"/>
                <a:ext cx="38100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i="1" dirty="0" smtClean="0">
                          <a:latin typeface="Cambria Math"/>
                        </a:rPr>
                        <m:t>−</m:t>
                      </m:r>
                    </m:oMath>
                  </m:oMathPara>
                </a14:m>
                <a:endParaRPr lang="en-US" altLang="zh-TW" sz="2400" dirty="0">
                  <a:latin typeface="+mn-lt"/>
                </a:endParaRPr>
              </a:p>
            </p:txBody>
          </p:sp>
        </mc:Choice>
        <mc:Fallback xmlns="">
          <p:sp>
            <p:nvSpPr>
              <p:cNvPr id="65542" name="Text 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18163" y="4493567"/>
                <a:ext cx="381000" cy="461665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5543" name="Line 7"/>
          <p:cNvSpPr>
            <a:spLocks noChangeShapeType="1"/>
          </p:cNvSpPr>
          <p:nvPr/>
        </p:nvSpPr>
        <p:spPr bwMode="auto">
          <a:xfrm>
            <a:off x="3635375" y="4724400"/>
            <a:ext cx="7207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5544" name="Line 8"/>
          <p:cNvSpPr>
            <a:spLocks noChangeShapeType="1"/>
          </p:cNvSpPr>
          <p:nvPr/>
        </p:nvSpPr>
        <p:spPr bwMode="auto">
          <a:xfrm flipH="1">
            <a:off x="4643438" y="4724400"/>
            <a:ext cx="7937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5545" name="Oval 9"/>
          <p:cNvSpPr>
            <a:spLocks noChangeArrowheads="1"/>
          </p:cNvSpPr>
          <p:nvPr/>
        </p:nvSpPr>
        <p:spPr bwMode="auto">
          <a:xfrm>
            <a:off x="2843213" y="2349500"/>
            <a:ext cx="792162" cy="7921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65546" name="Oval 10"/>
          <p:cNvSpPr>
            <a:spLocks noChangeArrowheads="1"/>
          </p:cNvSpPr>
          <p:nvPr/>
        </p:nvSpPr>
        <p:spPr bwMode="auto">
          <a:xfrm>
            <a:off x="5364163" y="2349500"/>
            <a:ext cx="792162" cy="7921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65547" name="Oval 11"/>
          <p:cNvSpPr>
            <a:spLocks noChangeArrowheads="1"/>
          </p:cNvSpPr>
          <p:nvPr/>
        </p:nvSpPr>
        <p:spPr bwMode="auto">
          <a:xfrm>
            <a:off x="3779838" y="1989138"/>
            <a:ext cx="287337" cy="2873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65548" name="Text Box 12"/>
          <p:cNvSpPr txBox="1">
            <a:spLocks noChangeArrowheads="1"/>
          </p:cNvSpPr>
          <p:nvPr/>
        </p:nvSpPr>
        <p:spPr bwMode="auto">
          <a:xfrm>
            <a:off x="3708400" y="1916113"/>
            <a:ext cx="3587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2000">
                <a:latin typeface="Times New Roman" pitchFamily="18" charset="0"/>
              </a:rPr>
              <a:t> -</a:t>
            </a:r>
          </a:p>
        </p:txBody>
      </p:sp>
      <p:cxnSp>
        <p:nvCxnSpPr>
          <p:cNvPr id="65549" name="AutoShape 13"/>
          <p:cNvCxnSpPr>
            <a:cxnSpLocks noChangeShapeType="1"/>
            <a:endCxn id="65548" idx="1"/>
          </p:cNvCxnSpPr>
          <p:nvPr/>
        </p:nvCxnSpPr>
        <p:spPr bwMode="auto">
          <a:xfrm rot="-5400000">
            <a:off x="3415506" y="2118519"/>
            <a:ext cx="296863" cy="288925"/>
          </a:xfrm>
          <a:prstGeom prst="curvedConnector2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5550" name="AutoShape 14"/>
          <p:cNvCxnSpPr>
            <a:cxnSpLocks noChangeShapeType="1"/>
            <a:endCxn id="65546" idx="1"/>
          </p:cNvCxnSpPr>
          <p:nvPr/>
        </p:nvCxnSpPr>
        <p:spPr bwMode="auto">
          <a:xfrm>
            <a:off x="4140200" y="2060575"/>
            <a:ext cx="1339850" cy="404813"/>
          </a:xfrm>
          <a:prstGeom prst="curvedConnector2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5551" name="Text Box 15"/>
          <p:cNvSpPr txBox="1">
            <a:spLocks noChangeArrowheads="1"/>
          </p:cNvSpPr>
          <p:nvPr/>
        </p:nvSpPr>
        <p:spPr bwMode="auto">
          <a:xfrm>
            <a:off x="2987675" y="2565400"/>
            <a:ext cx="5762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dirty="0">
                <a:latin typeface="+mn-lt"/>
              </a:rPr>
              <a:t>Na</a:t>
            </a:r>
          </a:p>
        </p:txBody>
      </p:sp>
      <p:sp>
        <p:nvSpPr>
          <p:cNvPr id="65552" name="Text Box 16"/>
          <p:cNvSpPr txBox="1">
            <a:spLocks noChangeArrowheads="1"/>
          </p:cNvSpPr>
          <p:nvPr/>
        </p:nvSpPr>
        <p:spPr bwMode="auto">
          <a:xfrm>
            <a:off x="5580063" y="2565400"/>
            <a:ext cx="5048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dirty="0">
                <a:latin typeface="+mn-lt"/>
              </a:rPr>
              <a:t>Cl</a:t>
            </a:r>
          </a:p>
        </p:txBody>
      </p:sp>
      <p:sp>
        <p:nvSpPr>
          <p:cNvPr id="65553" name="Line 17"/>
          <p:cNvSpPr>
            <a:spLocks noChangeShapeType="1"/>
          </p:cNvSpPr>
          <p:nvPr/>
        </p:nvSpPr>
        <p:spPr bwMode="auto">
          <a:xfrm>
            <a:off x="3203575" y="5300663"/>
            <a:ext cx="2663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554" name="Text Box 18"/>
              <p:cNvSpPr txBox="1">
                <a:spLocks noChangeArrowheads="1"/>
              </p:cNvSpPr>
              <p:nvPr/>
            </p:nvSpPr>
            <p:spPr bwMode="auto">
              <a:xfrm>
                <a:off x="4356100" y="5300663"/>
                <a:ext cx="503237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 smtClean="0">
                          <a:latin typeface="Cambria Math"/>
                          <a:cs typeface="Times New Roman" pitchFamily="18" charset="0"/>
                        </a:rPr>
                        <m:t>𝑟</m:t>
                      </m:r>
                    </m:oMath>
                  </m:oMathPara>
                </a14:m>
                <a:endParaRPr lang="en-US" altLang="zh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5554" name="Text 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56100" y="5300663"/>
                <a:ext cx="503237" cy="366713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5555" name="Text Box 19"/>
          <p:cNvSpPr txBox="1">
            <a:spLocks noChangeArrowheads="1"/>
          </p:cNvSpPr>
          <p:nvPr/>
        </p:nvSpPr>
        <p:spPr bwMode="auto">
          <a:xfrm>
            <a:off x="2268538" y="1844675"/>
            <a:ext cx="12239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>
                <a:latin typeface="Tahoma" pitchFamily="34" charset="0"/>
              </a:rPr>
              <a:t>需能</a:t>
            </a:r>
            <a:r>
              <a:rPr lang="en-US" altLang="zh-TW">
                <a:latin typeface="Times New Roman" pitchFamily="18" charset="0"/>
                <a:cs typeface="Times New Roman" pitchFamily="18" charset="0"/>
              </a:rPr>
              <a:t>5.1eV</a:t>
            </a:r>
          </a:p>
        </p:txBody>
      </p:sp>
      <p:sp>
        <p:nvSpPr>
          <p:cNvPr id="65556" name="Text Box 20"/>
          <p:cNvSpPr txBox="1">
            <a:spLocks noChangeArrowheads="1"/>
          </p:cNvSpPr>
          <p:nvPr/>
        </p:nvSpPr>
        <p:spPr bwMode="auto">
          <a:xfrm>
            <a:off x="5003800" y="1844675"/>
            <a:ext cx="12239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>
                <a:latin typeface="Tahoma" pitchFamily="34" charset="0"/>
              </a:rPr>
              <a:t>釋能</a:t>
            </a:r>
            <a:r>
              <a:rPr lang="en-US" altLang="zh-TW">
                <a:latin typeface="Times New Roman" pitchFamily="18" charset="0"/>
                <a:cs typeface="Times New Roman" pitchFamily="18" charset="0"/>
              </a:rPr>
              <a:t>3.8eV</a:t>
            </a:r>
          </a:p>
        </p:txBody>
      </p:sp>
      <p:sp>
        <p:nvSpPr>
          <p:cNvPr id="59413" name="Text Box 21"/>
          <p:cNvSpPr txBox="1">
            <a:spLocks noChangeArrowheads="1"/>
          </p:cNvSpPr>
          <p:nvPr/>
        </p:nvSpPr>
        <p:spPr bwMode="auto">
          <a:xfrm>
            <a:off x="1295400" y="5867400"/>
            <a:ext cx="5327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latin typeface="Tahoma" pitchFamily="34" charset="0"/>
              </a:rPr>
              <a:t>若束縛可釋得</a:t>
            </a:r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1.3eV</a:t>
            </a:r>
            <a:r>
              <a:rPr lang="zh-TW" altLang="en-US" dirty="0">
                <a:latin typeface="Tahoma" pitchFamily="34" charset="0"/>
              </a:rPr>
              <a:t>以上能量，則束縛態能量較低。</a:t>
            </a:r>
          </a:p>
        </p:txBody>
      </p:sp>
      <p:sp>
        <p:nvSpPr>
          <p:cNvPr id="65558" name="文字方塊 22"/>
          <p:cNvSpPr txBox="1">
            <a:spLocks noChangeArrowheads="1"/>
          </p:cNvSpPr>
          <p:nvPr/>
        </p:nvSpPr>
        <p:spPr bwMode="auto">
          <a:xfrm>
            <a:off x="1295400" y="1219200"/>
            <a:ext cx="7010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形成離子需要耗能，但兩個相反電荷的離子，靠近時會降低能量。</a:t>
            </a:r>
          </a:p>
        </p:txBody>
      </p:sp>
      <p:sp>
        <p:nvSpPr>
          <p:cNvPr id="65559" name="文字方塊 22"/>
          <p:cNvSpPr txBox="1">
            <a:spLocks noChangeArrowheads="1"/>
          </p:cNvSpPr>
          <p:nvPr/>
        </p:nvSpPr>
        <p:spPr bwMode="auto">
          <a:xfrm>
            <a:off x="1295400" y="3429000"/>
            <a:ext cx="7543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如果降低的能量可以彌補形成離子所耗的能量，就可以形成</a:t>
            </a:r>
            <a:r>
              <a:rPr lang="zh-TW" altLang="en-US" dirty="0">
                <a:latin typeface="Tahoma" pitchFamily="34" charset="0"/>
              </a:rPr>
              <a:t>離子束縛態。</a:t>
            </a:r>
            <a:endParaRPr lang="zh-TW" altLang="en-US" b="1" dirty="0">
              <a:latin typeface="Tahoma" pitchFamily="34" charset="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31FCF6A9-E72D-4642-AC1C-37CED9A87445}"/>
              </a:ext>
            </a:extLst>
          </p:cNvPr>
          <p:cNvSpPr txBox="1"/>
          <p:nvPr/>
        </p:nvSpPr>
        <p:spPr bwMode="auto">
          <a:xfrm>
            <a:off x="1300474" y="864400"/>
            <a:ext cx="4343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kumimoji="1"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兩原子交換電子後形成兩個離子。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2" t="9567"/>
          <a:stretch>
            <a:fillRect/>
          </a:stretch>
        </p:blipFill>
        <p:spPr bwMode="auto">
          <a:xfrm>
            <a:off x="1584325" y="1211263"/>
            <a:ext cx="6624638" cy="451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3549650" y="615950"/>
            <a:ext cx="14398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latin typeface="Tahoma" pitchFamily="34" charset="0"/>
              </a:rPr>
              <a:t>離子束縛態</a:t>
            </a:r>
          </a:p>
        </p:txBody>
      </p:sp>
      <p:sp>
        <p:nvSpPr>
          <p:cNvPr id="60423" name="Text Box 7"/>
          <p:cNvSpPr txBox="1">
            <a:spLocks noChangeArrowheads="1"/>
          </p:cNvSpPr>
          <p:nvPr/>
        </p:nvSpPr>
        <p:spPr bwMode="auto">
          <a:xfrm>
            <a:off x="1584325" y="5883275"/>
            <a:ext cx="64087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>
                <a:latin typeface="Tahoma" pitchFamily="34" charset="0"/>
              </a:rPr>
              <a:t>束縛能</a:t>
            </a:r>
            <a:r>
              <a:rPr lang="en-US" altLang="zh-TW">
                <a:latin typeface="Times New Roman" pitchFamily="18" charset="0"/>
                <a:cs typeface="Times New Roman" pitchFamily="18" charset="0"/>
              </a:rPr>
              <a:t>3.6eV</a:t>
            </a:r>
            <a:r>
              <a:rPr lang="zh-TW" altLang="en-US">
                <a:latin typeface="Tahoma" pitchFamily="34" charset="0"/>
              </a:rPr>
              <a:t>已大於室溫的熱擾動能量，故為穩定的束縛態。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4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4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23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矩形 36"/>
          <p:cNvSpPr/>
          <p:nvPr/>
        </p:nvSpPr>
        <p:spPr>
          <a:xfrm>
            <a:off x="1562100" y="858890"/>
            <a:ext cx="6896100" cy="37893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7586" name="Text Box 2"/>
          <p:cNvSpPr txBox="1">
            <a:spLocks noChangeArrowheads="1"/>
          </p:cNvSpPr>
          <p:nvPr/>
        </p:nvSpPr>
        <p:spPr bwMode="auto">
          <a:xfrm>
            <a:off x="3962400" y="457200"/>
            <a:ext cx="16557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>
                <a:solidFill>
                  <a:srgbClr val="FF0000"/>
                </a:solidFill>
                <a:latin typeface="Tahoma" pitchFamily="34" charset="0"/>
              </a:rPr>
              <a:t>共價鍵束縛態</a:t>
            </a:r>
          </a:p>
        </p:txBody>
      </p:sp>
      <p:sp>
        <p:nvSpPr>
          <p:cNvPr id="67587" name="Oval 3"/>
          <p:cNvSpPr>
            <a:spLocks noChangeArrowheads="1"/>
          </p:cNvSpPr>
          <p:nvPr/>
        </p:nvSpPr>
        <p:spPr bwMode="auto">
          <a:xfrm>
            <a:off x="2719388" y="3051175"/>
            <a:ext cx="792162" cy="7921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67588" name="Oval 4"/>
          <p:cNvSpPr>
            <a:spLocks noChangeArrowheads="1"/>
          </p:cNvSpPr>
          <p:nvPr/>
        </p:nvSpPr>
        <p:spPr bwMode="auto">
          <a:xfrm>
            <a:off x="4953000" y="3124200"/>
            <a:ext cx="790575" cy="7921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67589" name="Line 5"/>
          <p:cNvSpPr>
            <a:spLocks noChangeShapeType="1"/>
          </p:cNvSpPr>
          <p:nvPr/>
        </p:nvSpPr>
        <p:spPr bwMode="auto">
          <a:xfrm>
            <a:off x="4160838" y="2835275"/>
            <a:ext cx="574675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7590" name="Line 6"/>
          <p:cNvSpPr>
            <a:spLocks noChangeShapeType="1"/>
          </p:cNvSpPr>
          <p:nvPr/>
        </p:nvSpPr>
        <p:spPr bwMode="auto">
          <a:xfrm flipH="1" flipV="1">
            <a:off x="4376738" y="3124200"/>
            <a:ext cx="576262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7591" name="Oval 7"/>
          <p:cNvSpPr>
            <a:spLocks noChangeArrowheads="1"/>
          </p:cNvSpPr>
          <p:nvPr/>
        </p:nvSpPr>
        <p:spPr bwMode="auto">
          <a:xfrm>
            <a:off x="2719388" y="1412875"/>
            <a:ext cx="792162" cy="7921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67592" name="Oval 8"/>
          <p:cNvSpPr>
            <a:spLocks noChangeArrowheads="1"/>
          </p:cNvSpPr>
          <p:nvPr/>
        </p:nvSpPr>
        <p:spPr bwMode="auto">
          <a:xfrm>
            <a:off x="6969125" y="1412875"/>
            <a:ext cx="792163" cy="7921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67593" name="Oval 9"/>
          <p:cNvSpPr>
            <a:spLocks noChangeArrowheads="1"/>
          </p:cNvSpPr>
          <p:nvPr/>
        </p:nvSpPr>
        <p:spPr bwMode="auto">
          <a:xfrm>
            <a:off x="3656013" y="1052513"/>
            <a:ext cx="287337" cy="2873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67594" name="Text Box 10"/>
          <p:cNvSpPr txBox="1">
            <a:spLocks noChangeArrowheads="1"/>
          </p:cNvSpPr>
          <p:nvPr/>
        </p:nvSpPr>
        <p:spPr bwMode="auto">
          <a:xfrm>
            <a:off x="3584575" y="979488"/>
            <a:ext cx="3587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2000">
                <a:latin typeface="Times New Roman" pitchFamily="18" charset="0"/>
              </a:rPr>
              <a:t> -</a:t>
            </a:r>
          </a:p>
        </p:txBody>
      </p:sp>
      <p:sp>
        <p:nvSpPr>
          <p:cNvPr id="67595" name="Text Box 11"/>
          <p:cNvSpPr txBox="1">
            <a:spLocks noChangeArrowheads="1"/>
          </p:cNvSpPr>
          <p:nvPr/>
        </p:nvSpPr>
        <p:spPr bwMode="auto">
          <a:xfrm>
            <a:off x="7112000" y="1628775"/>
            <a:ext cx="5048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>
                <a:latin typeface="Tahoma" pitchFamily="34" charset="0"/>
              </a:rPr>
              <a:t>H</a:t>
            </a:r>
            <a:r>
              <a:rPr lang="en-US" altLang="zh-TW" baseline="30000">
                <a:latin typeface="Tahoma" pitchFamily="34" charset="0"/>
              </a:rPr>
              <a:t>+</a:t>
            </a:r>
            <a:endParaRPr lang="en-US" altLang="zh-TW">
              <a:latin typeface="Tahoma" pitchFamily="34" charset="0"/>
            </a:endParaRPr>
          </a:p>
        </p:txBody>
      </p:sp>
      <p:sp>
        <p:nvSpPr>
          <p:cNvPr id="67596" name="Line 12"/>
          <p:cNvSpPr>
            <a:spLocks noChangeShapeType="1"/>
          </p:cNvSpPr>
          <p:nvPr/>
        </p:nvSpPr>
        <p:spPr bwMode="auto">
          <a:xfrm>
            <a:off x="3052763" y="4257675"/>
            <a:ext cx="23034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7597" name="Text Box 13"/>
          <p:cNvSpPr txBox="1">
            <a:spLocks noChangeArrowheads="1"/>
          </p:cNvSpPr>
          <p:nvPr/>
        </p:nvSpPr>
        <p:spPr bwMode="auto">
          <a:xfrm>
            <a:off x="4043363" y="4348163"/>
            <a:ext cx="5032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>
                <a:latin typeface="Tahoma" pitchFamily="34" charset="0"/>
              </a:rPr>
              <a:t>R</a:t>
            </a:r>
          </a:p>
        </p:txBody>
      </p:sp>
      <p:sp>
        <p:nvSpPr>
          <p:cNvPr id="67598" name="Text Box 14"/>
          <p:cNvSpPr txBox="1">
            <a:spLocks noChangeArrowheads="1"/>
          </p:cNvSpPr>
          <p:nvPr/>
        </p:nvSpPr>
        <p:spPr bwMode="auto">
          <a:xfrm>
            <a:off x="2863850" y="1628775"/>
            <a:ext cx="5048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>
                <a:latin typeface="Tahoma" pitchFamily="34" charset="0"/>
              </a:rPr>
              <a:t>H</a:t>
            </a:r>
            <a:r>
              <a:rPr lang="en-US" altLang="zh-TW" baseline="30000">
                <a:latin typeface="Tahoma" pitchFamily="34" charset="0"/>
              </a:rPr>
              <a:t>+</a:t>
            </a:r>
            <a:endParaRPr lang="en-US" altLang="zh-TW">
              <a:latin typeface="Tahoma" pitchFamily="34" charset="0"/>
            </a:endParaRPr>
          </a:p>
        </p:txBody>
      </p:sp>
      <p:sp>
        <p:nvSpPr>
          <p:cNvPr id="67599" name="Oval 15"/>
          <p:cNvSpPr>
            <a:spLocks noChangeArrowheads="1"/>
          </p:cNvSpPr>
          <p:nvPr/>
        </p:nvSpPr>
        <p:spPr bwMode="auto">
          <a:xfrm>
            <a:off x="6680200" y="981075"/>
            <a:ext cx="287338" cy="2873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67600" name="Text Box 16"/>
          <p:cNvSpPr txBox="1">
            <a:spLocks noChangeArrowheads="1"/>
          </p:cNvSpPr>
          <p:nvPr/>
        </p:nvSpPr>
        <p:spPr bwMode="auto">
          <a:xfrm>
            <a:off x="6608763" y="908050"/>
            <a:ext cx="3587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2000">
                <a:latin typeface="Times New Roman" pitchFamily="18" charset="0"/>
              </a:rPr>
              <a:t> -</a:t>
            </a:r>
          </a:p>
        </p:txBody>
      </p:sp>
      <p:sp>
        <p:nvSpPr>
          <p:cNvPr id="67601" name="Text Box 17"/>
          <p:cNvSpPr txBox="1">
            <a:spLocks noChangeArrowheads="1"/>
          </p:cNvSpPr>
          <p:nvPr/>
        </p:nvSpPr>
        <p:spPr bwMode="auto">
          <a:xfrm>
            <a:off x="2863850" y="3267075"/>
            <a:ext cx="5048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>
                <a:latin typeface="Tahoma" pitchFamily="34" charset="0"/>
              </a:rPr>
              <a:t>H</a:t>
            </a:r>
            <a:r>
              <a:rPr lang="en-US" altLang="zh-TW" baseline="30000">
                <a:latin typeface="Tahoma" pitchFamily="34" charset="0"/>
              </a:rPr>
              <a:t>+</a:t>
            </a:r>
            <a:endParaRPr lang="en-US" altLang="zh-TW">
              <a:latin typeface="Tahoma" pitchFamily="34" charset="0"/>
            </a:endParaRPr>
          </a:p>
        </p:txBody>
      </p:sp>
      <p:sp>
        <p:nvSpPr>
          <p:cNvPr id="67602" name="Text Box 18"/>
          <p:cNvSpPr txBox="1">
            <a:spLocks noChangeArrowheads="1"/>
          </p:cNvSpPr>
          <p:nvPr/>
        </p:nvSpPr>
        <p:spPr bwMode="auto">
          <a:xfrm>
            <a:off x="5095875" y="3267075"/>
            <a:ext cx="5048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>
                <a:latin typeface="Tahoma" pitchFamily="34" charset="0"/>
              </a:rPr>
              <a:t>H</a:t>
            </a:r>
            <a:r>
              <a:rPr lang="en-US" altLang="zh-TW" baseline="30000">
                <a:latin typeface="Tahoma" pitchFamily="34" charset="0"/>
              </a:rPr>
              <a:t>+</a:t>
            </a:r>
            <a:endParaRPr lang="en-US" altLang="zh-TW">
              <a:latin typeface="Tahoma" pitchFamily="34" charset="0"/>
            </a:endParaRPr>
          </a:p>
        </p:txBody>
      </p:sp>
      <p:sp>
        <p:nvSpPr>
          <p:cNvPr id="67603" name="Oval 19"/>
          <p:cNvSpPr>
            <a:spLocks noChangeArrowheads="1"/>
          </p:cNvSpPr>
          <p:nvPr/>
        </p:nvSpPr>
        <p:spPr bwMode="auto">
          <a:xfrm>
            <a:off x="3871913" y="2692400"/>
            <a:ext cx="287337" cy="2873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67604" name="Text Box 20"/>
          <p:cNvSpPr txBox="1">
            <a:spLocks noChangeArrowheads="1"/>
          </p:cNvSpPr>
          <p:nvPr/>
        </p:nvSpPr>
        <p:spPr bwMode="auto">
          <a:xfrm>
            <a:off x="3800475" y="2619375"/>
            <a:ext cx="3587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2000">
                <a:latin typeface="Times New Roman" pitchFamily="18" charset="0"/>
              </a:rPr>
              <a:t> -</a:t>
            </a:r>
          </a:p>
        </p:txBody>
      </p:sp>
      <p:sp>
        <p:nvSpPr>
          <p:cNvPr id="67605" name="Oval 21"/>
          <p:cNvSpPr>
            <a:spLocks noChangeArrowheads="1"/>
          </p:cNvSpPr>
          <p:nvPr/>
        </p:nvSpPr>
        <p:spPr bwMode="auto">
          <a:xfrm>
            <a:off x="3656013" y="3700463"/>
            <a:ext cx="287337" cy="2873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67606" name="Text Box 22"/>
          <p:cNvSpPr txBox="1">
            <a:spLocks noChangeArrowheads="1"/>
          </p:cNvSpPr>
          <p:nvPr/>
        </p:nvSpPr>
        <p:spPr bwMode="auto">
          <a:xfrm>
            <a:off x="3584575" y="3627438"/>
            <a:ext cx="3587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2000">
                <a:latin typeface="Times New Roman" pitchFamily="18" charset="0"/>
              </a:rPr>
              <a:t> -</a:t>
            </a:r>
          </a:p>
        </p:txBody>
      </p:sp>
      <p:sp>
        <p:nvSpPr>
          <p:cNvPr id="67607" name="Line 23"/>
          <p:cNvSpPr>
            <a:spLocks noChangeShapeType="1"/>
          </p:cNvSpPr>
          <p:nvPr/>
        </p:nvSpPr>
        <p:spPr bwMode="auto">
          <a:xfrm flipH="1">
            <a:off x="3511550" y="2835275"/>
            <a:ext cx="360363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7608" name="Line 24"/>
          <p:cNvSpPr>
            <a:spLocks noChangeShapeType="1"/>
          </p:cNvSpPr>
          <p:nvPr/>
        </p:nvSpPr>
        <p:spPr bwMode="auto">
          <a:xfrm flipV="1">
            <a:off x="3503613" y="3043238"/>
            <a:ext cx="358775" cy="269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7609" name="Line 25"/>
          <p:cNvSpPr>
            <a:spLocks noChangeShapeType="1"/>
          </p:cNvSpPr>
          <p:nvPr/>
        </p:nvSpPr>
        <p:spPr bwMode="auto">
          <a:xfrm flipH="1" flipV="1">
            <a:off x="3548063" y="3582988"/>
            <a:ext cx="179387" cy="1349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7610" name="Line 26"/>
          <p:cNvSpPr>
            <a:spLocks noChangeShapeType="1"/>
          </p:cNvSpPr>
          <p:nvPr/>
        </p:nvSpPr>
        <p:spPr bwMode="auto">
          <a:xfrm>
            <a:off x="3413125" y="3717925"/>
            <a:ext cx="179388" cy="1349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7611" name="Line 27"/>
          <p:cNvSpPr>
            <a:spLocks noChangeShapeType="1"/>
          </p:cNvSpPr>
          <p:nvPr/>
        </p:nvSpPr>
        <p:spPr bwMode="auto">
          <a:xfrm flipH="1">
            <a:off x="4673600" y="3717925"/>
            <a:ext cx="360363" cy="90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7612" name="Line 28"/>
          <p:cNvSpPr>
            <a:spLocks noChangeShapeType="1"/>
          </p:cNvSpPr>
          <p:nvPr/>
        </p:nvSpPr>
        <p:spPr bwMode="auto">
          <a:xfrm flipV="1">
            <a:off x="3908425" y="3673475"/>
            <a:ext cx="314325" cy="88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7613" name="Line 29"/>
          <p:cNvSpPr>
            <a:spLocks noChangeShapeType="1"/>
          </p:cNvSpPr>
          <p:nvPr/>
        </p:nvSpPr>
        <p:spPr bwMode="auto">
          <a:xfrm flipV="1">
            <a:off x="3413125" y="1322388"/>
            <a:ext cx="179388" cy="1793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7614" name="Line 30"/>
          <p:cNvSpPr>
            <a:spLocks noChangeShapeType="1"/>
          </p:cNvSpPr>
          <p:nvPr/>
        </p:nvSpPr>
        <p:spPr bwMode="auto">
          <a:xfrm flipH="1">
            <a:off x="3638550" y="1366838"/>
            <a:ext cx="134938" cy="1349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7615" name="Line 31"/>
          <p:cNvSpPr>
            <a:spLocks noChangeShapeType="1"/>
          </p:cNvSpPr>
          <p:nvPr/>
        </p:nvSpPr>
        <p:spPr bwMode="auto">
          <a:xfrm>
            <a:off x="6878638" y="1277938"/>
            <a:ext cx="179387" cy="1793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7616" name="Line 32"/>
          <p:cNvSpPr>
            <a:spLocks noChangeShapeType="1"/>
          </p:cNvSpPr>
          <p:nvPr/>
        </p:nvSpPr>
        <p:spPr bwMode="auto">
          <a:xfrm flipH="1" flipV="1">
            <a:off x="7058025" y="1231900"/>
            <a:ext cx="180975" cy="1809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1473" name="Text Box 33"/>
          <p:cNvSpPr txBox="1">
            <a:spLocks noChangeArrowheads="1"/>
          </p:cNvSpPr>
          <p:nvPr/>
        </p:nvSpPr>
        <p:spPr bwMode="auto">
          <a:xfrm>
            <a:off x="1905000" y="4648200"/>
            <a:ext cx="533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>
                <a:latin typeface="Tahoma" pitchFamily="34" charset="0"/>
              </a:rPr>
              <a:t>電子共享也可使能量降低，因此形成束縛態。</a:t>
            </a:r>
          </a:p>
        </p:txBody>
      </p:sp>
      <p:sp>
        <p:nvSpPr>
          <p:cNvPr id="95266" name="文字方塊 33"/>
          <p:cNvSpPr txBox="1">
            <a:spLocks noChangeArrowheads="1"/>
          </p:cNvSpPr>
          <p:nvPr/>
        </p:nvSpPr>
        <p:spPr bwMode="auto">
          <a:xfrm>
            <a:off x="1905000" y="5105400"/>
            <a:ext cx="5257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所降低的能量與原子核的距離及電子軌道有關</a:t>
            </a:r>
          </a:p>
        </p:txBody>
      </p:sp>
      <p:sp>
        <p:nvSpPr>
          <p:cNvPr id="95267" name="文字方塊 34"/>
          <p:cNvSpPr txBox="1">
            <a:spLocks noChangeArrowheads="1"/>
          </p:cNvSpPr>
          <p:nvPr/>
        </p:nvSpPr>
        <p:spPr bwMode="auto">
          <a:xfrm>
            <a:off x="1905000" y="5562600"/>
            <a:ext cx="5181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在量子的微觀層次，因為位置動量無法同時測準，</a:t>
            </a:r>
          </a:p>
        </p:txBody>
      </p:sp>
      <p:sp>
        <p:nvSpPr>
          <p:cNvPr id="95268" name="矩形 35"/>
          <p:cNvSpPr>
            <a:spLocks noChangeArrowheads="1"/>
          </p:cNvSpPr>
          <p:nvPr/>
        </p:nvSpPr>
        <p:spPr bwMode="auto">
          <a:xfrm>
            <a:off x="1905000" y="6019800"/>
            <a:ext cx="7086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力的概念變得很不方便，但原子系統能量仍然可以測準。</a:t>
            </a:r>
          </a:p>
        </p:txBody>
      </p:sp>
    </p:spTree>
    <p:extLst>
      <p:ext uri="{BB962C8B-B14F-4D97-AF65-F5344CB8AC3E}">
        <p14:creationId xmlns:p14="http://schemas.microsoft.com/office/powerpoint/2010/main" val="295745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5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5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5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5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5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5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3" grpId="0"/>
      <p:bldP spid="95266" grpId="0"/>
      <p:bldP spid="95267" grpId="0"/>
      <p:bldP spid="95268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6">
            <a:extLst>
              <a:ext uri="{FF2B5EF4-FFF2-40B4-BE49-F238E27FC236}">
                <a16:creationId xmlns:a16="http://schemas.microsoft.com/office/drawing/2014/main" id="{3044D508-6A77-39A5-FB88-D88CAB4031A7}"/>
              </a:ext>
            </a:extLst>
          </p:cNvPr>
          <p:cNvSpPr/>
          <p:nvPr/>
        </p:nvSpPr>
        <p:spPr>
          <a:xfrm>
            <a:off x="2310606" y="2132013"/>
            <a:ext cx="4002088" cy="18970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8610" name="Oval 3"/>
          <p:cNvSpPr>
            <a:spLocks noChangeArrowheads="1"/>
          </p:cNvSpPr>
          <p:nvPr/>
        </p:nvSpPr>
        <p:spPr bwMode="auto">
          <a:xfrm>
            <a:off x="2871788" y="2822575"/>
            <a:ext cx="792162" cy="7921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68611" name="Oval 4"/>
          <p:cNvSpPr>
            <a:spLocks noChangeArrowheads="1"/>
          </p:cNvSpPr>
          <p:nvPr/>
        </p:nvSpPr>
        <p:spPr bwMode="auto">
          <a:xfrm>
            <a:off x="5105400" y="2895600"/>
            <a:ext cx="790575" cy="7921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68612" name="Line 5"/>
          <p:cNvSpPr>
            <a:spLocks noChangeShapeType="1"/>
          </p:cNvSpPr>
          <p:nvPr/>
        </p:nvSpPr>
        <p:spPr bwMode="auto">
          <a:xfrm>
            <a:off x="4313238" y="2606675"/>
            <a:ext cx="574675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8614" name="Text Box 7"/>
          <p:cNvSpPr txBox="1">
            <a:spLocks noChangeArrowheads="1"/>
          </p:cNvSpPr>
          <p:nvPr/>
        </p:nvSpPr>
        <p:spPr bwMode="auto">
          <a:xfrm>
            <a:off x="3016250" y="3038475"/>
            <a:ext cx="5048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>
                <a:latin typeface="Tahoma" pitchFamily="34" charset="0"/>
              </a:rPr>
              <a:t>H</a:t>
            </a:r>
            <a:r>
              <a:rPr lang="en-US" altLang="zh-TW" baseline="30000">
                <a:latin typeface="Tahoma" pitchFamily="34" charset="0"/>
              </a:rPr>
              <a:t>+</a:t>
            </a:r>
            <a:endParaRPr lang="en-US" altLang="zh-TW">
              <a:latin typeface="Tahoma" pitchFamily="34" charset="0"/>
            </a:endParaRPr>
          </a:p>
        </p:txBody>
      </p:sp>
      <p:sp>
        <p:nvSpPr>
          <p:cNvPr id="68615" name="Text Box 8"/>
          <p:cNvSpPr txBox="1">
            <a:spLocks noChangeArrowheads="1"/>
          </p:cNvSpPr>
          <p:nvPr/>
        </p:nvSpPr>
        <p:spPr bwMode="auto">
          <a:xfrm>
            <a:off x="5248275" y="3038475"/>
            <a:ext cx="5048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>
                <a:latin typeface="Tahoma" pitchFamily="34" charset="0"/>
              </a:rPr>
              <a:t>H</a:t>
            </a:r>
            <a:r>
              <a:rPr lang="en-US" altLang="zh-TW" baseline="30000">
                <a:latin typeface="Tahoma" pitchFamily="34" charset="0"/>
              </a:rPr>
              <a:t>+</a:t>
            </a:r>
            <a:endParaRPr lang="en-US" altLang="zh-TW">
              <a:latin typeface="Tahoma" pitchFamily="34" charset="0"/>
            </a:endParaRPr>
          </a:p>
        </p:txBody>
      </p:sp>
      <p:sp>
        <p:nvSpPr>
          <p:cNvPr id="68616" name="Oval 9"/>
          <p:cNvSpPr>
            <a:spLocks noChangeArrowheads="1"/>
          </p:cNvSpPr>
          <p:nvPr/>
        </p:nvSpPr>
        <p:spPr bwMode="auto">
          <a:xfrm>
            <a:off x="4024313" y="2463800"/>
            <a:ext cx="287337" cy="2873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68617" name="Text Box 10"/>
          <p:cNvSpPr txBox="1">
            <a:spLocks noChangeArrowheads="1"/>
          </p:cNvSpPr>
          <p:nvPr/>
        </p:nvSpPr>
        <p:spPr bwMode="auto">
          <a:xfrm>
            <a:off x="3952875" y="2390775"/>
            <a:ext cx="3587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2000">
                <a:latin typeface="Times New Roman" pitchFamily="18" charset="0"/>
              </a:rPr>
              <a:t> -</a:t>
            </a:r>
          </a:p>
        </p:txBody>
      </p:sp>
      <p:sp>
        <p:nvSpPr>
          <p:cNvPr id="68618" name="Line 11"/>
          <p:cNvSpPr>
            <a:spLocks noChangeShapeType="1"/>
          </p:cNvSpPr>
          <p:nvPr/>
        </p:nvSpPr>
        <p:spPr bwMode="auto">
          <a:xfrm flipH="1">
            <a:off x="3663950" y="2606675"/>
            <a:ext cx="360363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8619" name="Text Box 12"/>
          <p:cNvSpPr txBox="1">
            <a:spLocks noChangeArrowheads="1"/>
          </p:cNvSpPr>
          <p:nvPr/>
        </p:nvSpPr>
        <p:spPr bwMode="auto">
          <a:xfrm>
            <a:off x="2182812" y="4337049"/>
            <a:ext cx="45450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latin typeface="Tahoma" pitchFamily="34" charset="0"/>
              </a:rPr>
              <a:t>解兩個原子核外的電子能階與對應的能態，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478" name="Text Box 14"/>
              <p:cNvSpPr txBox="1">
                <a:spLocks noChangeArrowheads="1"/>
              </p:cNvSpPr>
              <p:nvPr/>
            </p:nvSpPr>
            <p:spPr bwMode="auto">
              <a:xfrm>
                <a:off x="2182812" y="4779962"/>
                <a:ext cx="4778375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>
                    <a:latin typeface="Tahoma" pitchFamily="34" charset="0"/>
                  </a:rPr>
                  <a:t>找到電子能態的能階與距離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𝑅</m:t>
                    </m:r>
                  </m:oMath>
                </a14:m>
                <a:r>
                  <a:rPr lang="zh-TW" altLang="en-US" dirty="0">
                    <a:latin typeface="Tahoma" pitchFamily="34" charset="0"/>
                  </a:rPr>
                  <a:t>的關係。</a:t>
                </a:r>
              </a:p>
            </p:txBody>
          </p:sp>
        </mc:Choice>
        <mc:Fallback xmlns="">
          <p:sp>
            <p:nvSpPr>
              <p:cNvPr id="62478" name="Text 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82812" y="4779962"/>
                <a:ext cx="4778375" cy="369332"/>
              </a:xfrm>
              <a:prstGeom prst="rect">
                <a:avLst/>
              </a:prstGeom>
              <a:blipFill>
                <a:blip r:embed="rId2"/>
                <a:stretch>
                  <a:fillRect l="-794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A6E6A4E-FF7A-2120-8371-F879B3E0D7E6}"/>
                  </a:ext>
                </a:extLst>
              </p:cNvPr>
              <p:cNvSpPr txBox="1"/>
              <p:nvPr/>
            </p:nvSpPr>
            <p:spPr bwMode="auto">
              <a:xfrm>
                <a:off x="3751758" y="1533137"/>
                <a:ext cx="769441" cy="276999"/>
              </a:xfrm>
              <a:prstGeom prst="rect">
                <a:avLst/>
              </a:prstGeom>
              <a:solidFill>
                <a:srgbClr val="FAFAA4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𝜓</m:t>
                      </m:r>
                      <m:d>
                        <m:dPr>
                          <m:ctrlP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𝑟</m:t>
                              </m:r>
                            </m:e>
                          </m:acc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𝑅</m:t>
                          </m:r>
                        </m:e>
                      </m:d>
                    </m:oMath>
                  </m:oMathPara>
                </a14:m>
                <a:endParaRPr lang="en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A6E6A4E-FF7A-2120-8371-F879B3E0D7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51758" y="1533137"/>
                <a:ext cx="769441" cy="276999"/>
              </a:xfrm>
              <a:prstGeom prst="rect">
                <a:avLst/>
              </a:prstGeom>
              <a:blipFill>
                <a:blip r:embed="rId3"/>
                <a:stretch>
                  <a:fillRect l="-9677" t="-30435" b="-3043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8939166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covalent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7" b="13190"/>
          <a:stretch>
            <a:fillRect/>
          </a:stretch>
        </p:blipFill>
        <p:spPr bwMode="auto">
          <a:xfrm>
            <a:off x="1219200" y="838200"/>
            <a:ext cx="65532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7" name="Text Box 3"/>
          <p:cNvSpPr txBox="1">
            <a:spLocks noChangeArrowheads="1"/>
          </p:cNvSpPr>
          <p:nvPr/>
        </p:nvSpPr>
        <p:spPr bwMode="auto">
          <a:xfrm>
            <a:off x="4675188" y="3259138"/>
            <a:ext cx="25209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>
                <a:latin typeface="Tahoma" pitchFamily="34" charset="0"/>
              </a:rPr>
              <a:t>對稱 </a:t>
            </a:r>
            <a:r>
              <a:rPr lang="en-US" altLang="zh-TW">
                <a:latin typeface="Tahoma" pitchFamily="34" charset="0"/>
              </a:rPr>
              <a:t>S  </a:t>
            </a:r>
            <a:r>
              <a:rPr lang="en-US" altLang="zh-TW">
                <a:solidFill>
                  <a:srgbClr val="FF0000"/>
                </a:solidFill>
                <a:latin typeface="Tahoma" pitchFamily="34" charset="0"/>
              </a:rPr>
              <a:t>Bonding</a:t>
            </a:r>
          </a:p>
        </p:txBody>
      </p:sp>
      <p:sp>
        <p:nvSpPr>
          <p:cNvPr id="77828" name="Line 4"/>
          <p:cNvSpPr>
            <a:spLocks noChangeShapeType="1"/>
          </p:cNvSpPr>
          <p:nvPr/>
        </p:nvSpPr>
        <p:spPr bwMode="auto">
          <a:xfrm flipV="1">
            <a:off x="4891088" y="3116263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77829" name="Text Box 5"/>
          <p:cNvSpPr txBox="1">
            <a:spLocks noChangeArrowheads="1"/>
          </p:cNvSpPr>
          <p:nvPr/>
        </p:nvSpPr>
        <p:spPr bwMode="auto">
          <a:xfrm>
            <a:off x="4891088" y="1963738"/>
            <a:ext cx="26654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>
                <a:latin typeface="Tahoma" pitchFamily="34" charset="0"/>
              </a:rPr>
              <a:t>反對稱 </a:t>
            </a:r>
            <a:r>
              <a:rPr lang="en-US" altLang="zh-TW">
                <a:solidFill>
                  <a:srgbClr val="FF0000"/>
                </a:solidFill>
                <a:latin typeface="Tahoma" pitchFamily="34" charset="0"/>
              </a:rPr>
              <a:t>Anti-Bonding</a:t>
            </a:r>
          </a:p>
        </p:txBody>
      </p:sp>
      <p:sp>
        <p:nvSpPr>
          <p:cNvPr id="77830" name="Line 6"/>
          <p:cNvSpPr>
            <a:spLocks noChangeShapeType="1"/>
          </p:cNvSpPr>
          <p:nvPr/>
        </p:nvSpPr>
        <p:spPr bwMode="auto">
          <a:xfrm flipH="1">
            <a:off x="5251450" y="2395538"/>
            <a:ext cx="71438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77831" name="Text Box 5"/>
          <p:cNvSpPr txBox="1">
            <a:spLocks noChangeArrowheads="1"/>
          </p:cNvSpPr>
          <p:nvPr/>
        </p:nvSpPr>
        <p:spPr bwMode="auto">
          <a:xfrm>
            <a:off x="2001982" y="6248400"/>
            <a:ext cx="3962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0000"/>
                </a:solidFill>
                <a:latin typeface="Tahoma" pitchFamily="34" charset="0"/>
              </a:rPr>
              <a:t>分子軌道 </a:t>
            </a:r>
            <a:r>
              <a:rPr lang="en-US" altLang="zh-TW" dirty="0">
                <a:solidFill>
                  <a:srgbClr val="FF0000"/>
                </a:solidFill>
                <a:latin typeface="+mj-lt"/>
              </a:rPr>
              <a:t>Molecule Orbits</a:t>
            </a:r>
            <a:r>
              <a:rPr lang="zh-TW" altLang="en-US" dirty="0">
                <a:solidFill>
                  <a:srgbClr val="FF0000"/>
                </a:solidFill>
                <a:latin typeface="+mj-lt"/>
              </a:rPr>
              <a:t> </a:t>
            </a:r>
            <a:r>
              <a:rPr lang="el-GR" altLang="zh-TW" i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σ</a:t>
            </a:r>
            <a:r>
              <a:rPr lang="en-US" altLang="zh-TW" dirty="0">
                <a:solidFill>
                  <a:srgbClr val="FF0000"/>
                </a:solidFill>
                <a:latin typeface="+mj-lt"/>
              </a:rPr>
              <a:t>-bond</a:t>
            </a:r>
            <a:endParaRPr lang="zh-TW" altLang="el-GR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77832" name="文字方塊 7"/>
          <p:cNvSpPr txBox="1">
            <a:spLocks noChangeArrowheads="1"/>
          </p:cNvSpPr>
          <p:nvPr/>
        </p:nvSpPr>
        <p:spPr bwMode="auto">
          <a:xfrm>
            <a:off x="2001982" y="5791200"/>
            <a:ext cx="3124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對稱態的確可以形成束縛態</a:t>
            </a:r>
          </a:p>
        </p:txBody>
      </p:sp>
      <p:sp>
        <p:nvSpPr>
          <p:cNvPr id="77833" name="Text Box 14"/>
          <p:cNvSpPr txBox="1">
            <a:spLocks noChangeArrowheads="1"/>
          </p:cNvSpPr>
          <p:nvPr/>
        </p:nvSpPr>
        <p:spPr bwMode="auto">
          <a:xfrm>
            <a:off x="1981200" y="381000"/>
            <a:ext cx="5867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latin typeface="Tahoma" pitchFamily="34" charset="0"/>
              </a:rPr>
              <a:t>分子中電子能態的能量與距離 </a:t>
            </a:r>
            <a:r>
              <a:rPr lang="en-US" altLang="zh-TW" i="1" dirty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zh-TW" altLang="en-US" dirty="0">
                <a:latin typeface="Tahoma" pitchFamily="34" charset="0"/>
              </a:rPr>
              <a:t> 的關係：</a:t>
            </a:r>
          </a:p>
        </p:txBody>
      </p:sp>
      <p:sp>
        <p:nvSpPr>
          <p:cNvPr id="77834" name="文字方塊 9"/>
          <p:cNvSpPr txBox="1">
            <a:spLocks noChangeArrowheads="1"/>
          </p:cNvSpPr>
          <p:nvPr/>
        </p:nvSpPr>
        <p:spPr bwMode="auto">
          <a:xfrm>
            <a:off x="1981200" y="4876800"/>
            <a:ext cx="6477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電子因為由兩個原子核共享而增加了負的庫倫位能，</a:t>
            </a:r>
          </a:p>
        </p:txBody>
      </p:sp>
      <p:sp>
        <p:nvSpPr>
          <p:cNvPr id="77835" name="矩形 10"/>
          <p:cNvSpPr>
            <a:spLocks noChangeArrowheads="1"/>
          </p:cNvSpPr>
          <p:nvPr/>
        </p:nvSpPr>
        <p:spPr bwMode="auto">
          <a:xfrm>
            <a:off x="1981200" y="5334000"/>
            <a:ext cx="41084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使能量會因原子核距離的靠近而減少。</a:t>
            </a:r>
          </a:p>
        </p:txBody>
      </p:sp>
    </p:spTree>
    <p:extLst>
      <p:ext uri="{BB962C8B-B14F-4D97-AF65-F5344CB8AC3E}">
        <p14:creationId xmlns:p14="http://schemas.microsoft.com/office/powerpoint/2010/main" val="21628835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Chia-Hung Chang\Downloads\Data\Knight\Media\Chapter10\Images\10_30Figure-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327" y="1032111"/>
            <a:ext cx="6565900" cy="301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文字方塊 2"/>
          <p:cNvSpPr txBox="1">
            <a:spLocks noChangeArrowheads="1"/>
          </p:cNvSpPr>
          <p:nvPr/>
        </p:nvSpPr>
        <p:spPr bwMode="auto">
          <a:xfrm>
            <a:off x="3019136" y="1039038"/>
            <a:ext cx="3048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Energy Diagram</a:t>
            </a:r>
            <a:endParaRPr lang="zh-TW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292" name="文字方塊 3"/>
              <p:cNvSpPr txBox="1">
                <a:spLocks noChangeArrowheads="1"/>
              </p:cNvSpPr>
              <p:nvPr/>
            </p:nvSpPr>
            <p:spPr bwMode="auto">
              <a:xfrm>
                <a:off x="914400" y="4522156"/>
                <a:ext cx="80772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守恆的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𝐸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與位置無關，因此在圖上是水平線，其值可以</a:t>
                </a:r>
                <a:r>
                  <a:rPr lang="zh-TW" altLang="en-US" dirty="0"/>
                  <a:t>由起始條件可以得到。</a:t>
                </a:r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292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14400" y="4522156"/>
                <a:ext cx="8077200" cy="369332"/>
              </a:xfrm>
              <a:prstGeom prst="rect">
                <a:avLst/>
              </a:prstGeom>
              <a:blipFill>
                <a:blip r:embed="rId3"/>
                <a:stretch>
                  <a:fillRect l="-629" t="-10345" b="-2413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293" name="文字方塊 4"/>
              <p:cNvSpPr txBox="1">
                <a:spLocks noChangeArrowheads="1"/>
              </p:cNvSpPr>
              <p:nvPr/>
            </p:nvSpPr>
            <p:spPr bwMode="auto">
              <a:xfrm>
                <a:off x="914400" y="4979356"/>
                <a:ext cx="7667336" cy="4834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運動過程中任意位置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 panose="02040503050406030204" pitchFamily="18" charset="0"/>
                        <a:ea typeface="微軟正黑體" pitchFamily="34" charset="-120"/>
                        <a:cs typeface="Times New Roman" pitchFamily="18" charset="0"/>
                      </a:rPr>
                      <m:t>𝑦</m:t>
                    </m:r>
                  </m:oMath>
                </a14:m>
                <a:r>
                  <a:rPr lang="zh-TW" altLang="en-US" dirty="0"/>
                  <a:t>的動能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/>
                      </a:rPr>
                      <m:t>𝐾</m:t>
                    </m:r>
                    <m:r>
                      <a:rPr lang="en-US" altLang="zh-TW" b="0" i="1" dirty="0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altLang="zh-TW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b="0" i="1" dirty="0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altLang="zh-TW" b="0" i="1" dirty="0" smtClean="0"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en-US" altLang="zh-TW" b="0" i="1" dirty="0" smtClean="0">
                        <a:latin typeface="Cambria Math"/>
                      </a:rPr>
                      <m:t>𝑚</m:t>
                    </m:r>
                    <m:sSup>
                      <m:sSupPr>
                        <m:ctrlPr>
                          <a:rPr lang="en-US" altLang="zh-TW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b="0" i="1" dirty="0" smtClean="0">
                            <a:latin typeface="Cambria Math"/>
                          </a:rPr>
                          <m:t>𝑣</m:t>
                        </m:r>
                      </m:e>
                      <m:sup>
                        <m:r>
                          <a:rPr lang="en-US" altLang="zh-TW" b="0" i="1" dirty="0" smtClean="0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zh-TW" altLang="en-US" dirty="0"/>
                  <a:t>即是水平線與位能線的差：</a:t>
                </a:r>
              </a:p>
            </p:txBody>
          </p:sp>
        </mc:Choice>
        <mc:Fallback xmlns="">
          <p:sp>
            <p:nvSpPr>
              <p:cNvPr id="12293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14400" y="4979356"/>
                <a:ext cx="7667336" cy="483466"/>
              </a:xfrm>
              <a:prstGeom prst="rect">
                <a:avLst/>
              </a:prstGeom>
              <a:blipFill>
                <a:blip r:embed="rId4"/>
                <a:stretch>
                  <a:fillRect l="-662" b="-512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294" name="文字方塊 5"/>
          <p:cNvSpPr txBox="1">
            <a:spLocks noChangeArrowheads="1"/>
          </p:cNvSpPr>
          <p:nvPr/>
        </p:nvSpPr>
        <p:spPr bwMode="auto">
          <a:xfrm>
            <a:off x="914400" y="6248400"/>
            <a:ext cx="4114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因此速度與位置的關係可以立刻得到。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914400" y="4079642"/>
                <a:ext cx="5791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將自由拋體的位能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/>
                      </a:rPr>
                      <m:t>𝑈</m:t>
                    </m:r>
                    <m:r>
                      <a:rPr lang="en-US" altLang="zh-TW" b="0" i="1" dirty="0" smtClean="0">
                        <a:latin typeface="Cambria Math"/>
                      </a:rPr>
                      <m:t>=</m:t>
                    </m:r>
                    <m:r>
                      <a:rPr lang="en-US" altLang="zh-TW" b="0" i="1" dirty="0" smtClean="0">
                        <a:latin typeface="Cambria Math"/>
                      </a:rPr>
                      <m:t>𝑚𝑔𝑦</m:t>
                    </m:r>
                    <m:r>
                      <a:rPr lang="en-US" altLang="zh-TW" b="0" i="1" dirty="0" smtClean="0">
                        <a:latin typeface="Cambria Math"/>
                      </a:rPr>
                      <m:t> </m:t>
                    </m:r>
                  </m:oMath>
                </a14:m>
                <a:r>
                  <a:rPr lang="zh-TW" altLang="en-US" dirty="0"/>
                  <a:t>對位置</a:t>
                </a:r>
                <a14:m>
                  <m:oMath xmlns:m="http://schemas.openxmlformats.org/officeDocument/2006/math">
                    <m:r>
                      <a:rPr lang="en-US" altLang="zh-TW" b="0" i="0" dirty="0" smtClean="0">
                        <a:latin typeface="Cambria Math"/>
                      </a:rPr>
                      <m:t> </m:t>
                    </m:r>
                    <m:r>
                      <a:rPr lang="en-US" altLang="zh-TW" i="1" dirty="0">
                        <a:latin typeface="Cambria Math"/>
                      </a:rPr>
                      <m:t>𝑦</m:t>
                    </m:r>
                    <m:r>
                      <a:rPr lang="en-US" altLang="zh-TW" b="0" i="1" dirty="0" smtClean="0">
                        <a:latin typeface="Cambria Math"/>
                      </a:rPr>
                      <m:t> </m:t>
                    </m:r>
                  </m:oMath>
                </a14:m>
                <a:r>
                  <a:rPr lang="zh-TW" altLang="en-US" dirty="0"/>
                  <a:t>作圖。</a:t>
                </a:r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4079642"/>
                <a:ext cx="5791200" cy="369332"/>
              </a:xfrm>
              <a:prstGeom prst="rect">
                <a:avLst/>
              </a:prstGeom>
              <a:blipFill>
                <a:blip r:embed="rId5"/>
                <a:stretch>
                  <a:fillRect l="-877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949036" y="5530759"/>
                <a:ext cx="3747757" cy="61093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 smtClean="0">
                          <a:latin typeface="Cambria Math"/>
                        </a:rPr>
                        <m:t>𝐾</m:t>
                      </m:r>
                      <m:r>
                        <a:rPr lang="en-US" altLang="zh-TW" i="1" dirty="0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 dirty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 dirty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altLang="zh-TW" i="1" dirty="0">
                          <a:latin typeface="Cambria Math"/>
                        </a:rPr>
                        <m:t>𝑚</m:t>
                      </m:r>
                      <m:sSup>
                        <m:sSupPr>
                          <m:ctrlPr>
                            <a:rPr lang="en-US" altLang="zh-TW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 dirty="0">
                              <a:latin typeface="Cambria Math"/>
                            </a:rPr>
                            <m:t>𝑣</m:t>
                          </m:r>
                        </m:e>
                        <m:sup>
                          <m:r>
                            <a:rPr lang="en-US" altLang="zh-TW" i="1" dirty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dirty="0" smtClean="0">
                          <a:latin typeface="Cambria Math"/>
                        </a:rPr>
                        <m:t>=</m:t>
                      </m:r>
                      <m:r>
                        <a:rPr lang="en-US" altLang="zh-TW" b="0" i="1" dirty="0" smtClean="0">
                          <a:latin typeface="Cambria Math"/>
                        </a:rPr>
                        <m:t>𝐸</m:t>
                      </m:r>
                      <m:r>
                        <a:rPr lang="en-US" altLang="zh-TW" b="0" i="1" dirty="0" smtClean="0">
                          <a:latin typeface="Cambria Math"/>
                        </a:rPr>
                        <m:t>−</m:t>
                      </m:r>
                      <m:r>
                        <a:rPr lang="en-US" altLang="zh-TW" b="0" i="1" dirty="0" smtClean="0">
                          <a:latin typeface="Cambria Math"/>
                        </a:rPr>
                        <m:t>𝑈</m:t>
                      </m:r>
                      <m:d>
                        <m:dPr>
                          <m:ctrlPr>
                            <a:rPr lang="en-US" altLang="zh-TW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dirty="0" smtClean="0">
                              <a:latin typeface="Cambria Math"/>
                            </a:rPr>
                            <m:t>𝑦</m:t>
                          </m:r>
                        </m:e>
                      </m:d>
                      <m:r>
                        <a:rPr lang="en-US" altLang="zh-TW" b="0" i="1" dirty="0" smtClean="0">
                          <a:latin typeface="Cambria Math"/>
                        </a:rPr>
                        <m:t>=</m:t>
                      </m:r>
                      <m:r>
                        <a:rPr lang="en-US" altLang="zh-TW" b="0" i="1" dirty="0" smtClean="0">
                          <a:latin typeface="Cambria Math"/>
                        </a:rPr>
                        <m:t>𝐸</m:t>
                      </m:r>
                      <m:r>
                        <a:rPr lang="en-US" altLang="zh-TW" b="0" i="1" dirty="0" smtClean="0">
                          <a:latin typeface="Cambria Math"/>
                        </a:rPr>
                        <m:t>−</m:t>
                      </m:r>
                      <m:r>
                        <a:rPr lang="en-US" altLang="zh-TW" b="0" i="1" dirty="0" smtClean="0">
                          <a:latin typeface="Cambria Math"/>
                        </a:rPr>
                        <m:t>𝑚𝑔𝑦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9036" y="5530759"/>
                <a:ext cx="3747757" cy="610936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914400" y="415636"/>
            <a:ext cx="6705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運動方程式不容易解，守恆量可以提供有用的有限資訊。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2" grpId="0"/>
      <p:bldP spid="12293" grpId="0"/>
      <p:bldP spid="12294" grpId="0"/>
      <p:bldP spid="3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ext Box 6"/>
          <p:cNvSpPr txBox="1">
            <a:spLocks noChangeArrowheads="1"/>
          </p:cNvSpPr>
          <p:nvPr/>
        </p:nvSpPr>
        <p:spPr bwMode="auto">
          <a:xfrm>
            <a:off x="1447800" y="5410200"/>
            <a:ext cx="7083425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r>
              <a:rPr kumimoji="0" lang="en-US" altLang="zh-TW" sz="1600">
                <a:latin typeface="Times New Roman" pitchFamily="18" charset="0"/>
              </a:rPr>
              <a:t>And if the protons and neutrons were a centimeter in diameter; </a:t>
            </a:r>
          </a:p>
          <a:p>
            <a:r>
              <a:rPr kumimoji="0" lang="en-US" altLang="zh-TW" sz="1600">
                <a:latin typeface="Times New Roman" pitchFamily="18" charset="0"/>
              </a:rPr>
              <a:t>Then the electrons and quarks would be less than the diameter of a hair; and </a:t>
            </a:r>
          </a:p>
          <a:p>
            <a:r>
              <a:rPr kumimoji="0" lang="en-US" altLang="zh-TW" sz="1600">
                <a:latin typeface="Times New Roman" pitchFamily="18" charset="0"/>
              </a:rPr>
              <a:t>The entire atom's diameter would be greater than the length of 30 football fields! </a:t>
            </a:r>
          </a:p>
          <a:p>
            <a:pPr eaLnBrk="1" hangingPunct="1">
              <a:spcBef>
                <a:spcPct val="50000"/>
              </a:spcBef>
            </a:pPr>
            <a:endParaRPr lang="zh-TW" altLang="en-US" sz="1200">
              <a:latin typeface="Times New Roman" pitchFamily="18" charset="0"/>
            </a:endParaRPr>
          </a:p>
        </p:txBody>
      </p:sp>
      <p:pic>
        <p:nvPicPr>
          <p:cNvPr id="81923" name="Picture 9" descr="sca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371600"/>
            <a:ext cx="2811463" cy="382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4" name="文字方塊 3"/>
          <p:cNvSpPr txBox="1">
            <a:spLocks noChangeArrowheads="1"/>
          </p:cNvSpPr>
          <p:nvPr/>
        </p:nvSpPr>
        <p:spPr bwMode="auto">
          <a:xfrm>
            <a:off x="2743200" y="838200"/>
            <a:ext cx="3657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許多自然界的粒子都是束縛態</a:t>
            </a:r>
          </a:p>
        </p:txBody>
      </p:sp>
    </p:spTree>
    <p:extLst>
      <p:ext uri="{BB962C8B-B14F-4D97-AF65-F5344CB8AC3E}">
        <p14:creationId xmlns:p14="http://schemas.microsoft.com/office/powerpoint/2010/main" val="229913989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File:Helium atom QM.sv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083720"/>
            <a:ext cx="5197475" cy="521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4" descr="http://www.hko.gov.hk/education/dbcp/radiation/chi/image/unstable_nuclear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556792"/>
            <a:ext cx="190500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文字方塊 3"/>
          <p:cNvSpPr txBox="1">
            <a:spLocks noChangeArrowheads="1"/>
          </p:cNvSpPr>
          <p:nvPr/>
        </p:nvSpPr>
        <p:spPr bwMode="auto">
          <a:xfrm>
            <a:off x="1621797" y="548680"/>
            <a:ext cx="56435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原子內的正電與大部分的質量集中於極小的</a:t>
            </a:r>
            <a:r>
              <a:rPr lang="zh-TW" altLang="en-US" sz="1800" dirty="0">
                <a:solidFill>
                  <a:srgbClr val="FF0000"/>
                </a:solidFill>
              </a:rPr>
              <a:t>原子核  </a:t>
            </a:r>
          </a:p>
        </p:txBody>
      </p:sp>
      <p:sp>
        <p:nvSpPr>
          <p:cNvPr id="39941" name="文字方塊 4"/>
          <p:cNvSpPr txBox="1">
            <a:spLocks noChangeArrowheads="1"/>
          </p:cNvSpPr>
          <p:nvPr/>
        </p:nvSpPr>
        <p:spPr bwMode="auto">
          <a:xfrm>
            <a:off x="6300192" y="3356992"/>
            <a:ext cx="20716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000" dirty="0">
                <a:solidFill>
                  <a:srgbClr val="FF0000"/>
                </a:solidFill>
              </a:rPr>
              <a:t>原子核 </a:t>
            </a:r>
            <a:r>
              <a:rPr lang="en-US" altLang="zh-TW" sz="2000" dirty="0">
                <a:solidFill>
                  <a:srgbClr val="FF0000"/>
                </a:solidFill>
              </a:rPr>
              <a:t>Nucleus</a:t>
            </a:r>
            <a:r>
              <a:rPr lang="zh-TW" altLang="en-US" sz="2000" dirty="0">
                <a:solidFill>
                  <a:srgbClr val="FF0000"/>
                </a:solidFill>
              </a:rPr>
              <a:t>  </a:t>
            </a:r>
          </a:p>
        </p:txBody>
      </p:sp>
      <p:pic>
        <p:nvPicPr>
          <p:cNvPr id="6" name="Picture 4" descr="Image:Nz100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7092" y="4221088"/>
            <a:ext cx="3156595" cy="1512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338834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42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26" t="18445" b="21188"/>
          <a:stretch>
            <a:fillRect/>
          </a:stretch>
        </p:blipFill>
        <p:spPr bwMode="auto">
          <a:xfrm>
            <a:off x="1091932" y="1484784"/>
            <a:ext cx="2854325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文字方塊 3"/>
          <p:cNvSpPr txBox="1">
            <a:spLocks noChangeArrowheads="1"/>
          </p:cNvSpPr>
          <p:nvPr/>
        </p:nvSpPr>
        <p:spPr bwMode="auto">
          <a:xfrm>
            <a:off x="3492500" y="5862638"/>
            <a:ext cx="31432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/>
              <a:t>But, this is not right!</a:t>
            </a:r>
            <a:endParaRPr lang="zh-TW" altLang="en-US" sz="2000" dirty="0"/>
          </a:p>
        </p:txBody>
      </p:sp>
      <p:sp>
        <p:nvSpPr>
          <p:cNvPr id="40964" name="文字方塊 3"/>
          <p:cNvSpPr txBox="1">
            <a:spLocks noChangeArrowheads="1"/>
          </p:cNvSpPr>
          <p:nvPr/>
        </p:nvSpPr>
        <p:spPr bwMode="auto">
          <a:xfrm>
            <a:off x="1692275" y="604838"/>
            <a:ext cx="60721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電子在一個很重的帶正電的原子核旁如何維持穩定狀態？</a:t>
            </a:r>
          </a:p>
        </p:txBody>
      </p:sp>
      <p:sp>
        <p:nvSpPr>
          <p:cNvPr id="90117" name="文字方塊 4"/>
          <p:cNvSpPr txBox="1">
            <a:spLocks noChangeArrowheads="1"/>
          </p:cNvSpPr>
          <p:nvPr/>
        </p:nvSpPr>
        <p:spPr bwMode="auto">
          <a:xfrm>
            <a:off x="1692275" y="1036638"/>
            <a:ext cx="42148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電子可以繞著原子核轉動：</a:t>
            </a:r>
          </a:p>
        </p:txBody>
      </p:sp>
      <p:pic>
        <p:nvPicPr>
          <p:cNvPr id="74758" name="Picture 6" descr="http://www.ilighting.net/attachments/2008/01/1175_20080125191825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880"/>
          <a:stretch>
            <a:fillRect/>
          </a:stretch>
        </p:blipFill>
        <p:spPr bwMode="auto">
          <a:xfrm>
            <a:off x="4643438" y="1196975"/>
            <a:ext cx="3221037" cy="207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9" name="Picture 8" descr="http://blog.chinatimes.com/images/chinatimes_com/FightClub/1736/0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3270250"/>
            <a:ext cx="2805113" cy="25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257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932" y="4725144"/>
            <a:ext cx="1378521" cy="1848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 bwMode="auto">
          <a:xfrm>
            <a:off x="1091932" y="4384890"/>
            <a:ext cx="1800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/>
              <a:t>E. Rutherford</a:t>
            </a:r>
            <a:endParaRPr lang="zh-TW" altLang="en-US" sz="1800" dirty="0"/>
          </a:p>
        </p:txBody>
      </p:sp>
    </p:spTree>
    <p:extLst>
      <p:ext uri="{BB962C8B-B14F-4D97-AF65-F5344CB8AC3E}">
        <p14:creationId xmlns:p14="http://schemas.microsoft.com/office/powerpoint/2010/main" val="251962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0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0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0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0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2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2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47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47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47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47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3" grpId="0"/>
      <p:bldP spid="90117" grpId="0"/>
      <p:bldP spid="2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文字方塊 3"/>
          <p:cNvSpPr txBox="1">
            <a:spLocks noChangeArrowheads="1"/>
          </p:cNvSpPr>
          <p:nvPr/>
        </p:nvSpPr>
        <p:spPr bwMode="auto">
          <a:xfrm>
            <a:off x="2411413" y="908050"/>
            <a:ext cx="17859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光帶走能量</a:t>
            </a:r>
            <a:r>
              <a:rPr lang="en-US" altLang="zh-TW" sz="1800"/>
              <a:t>!</a:t>
            </a:r>
            <a:endParaRPr lang="zh-TW" altLang="en-US" sz="1800"/>
          </a:p>
        </p:txBody>
      </p:sp>
      <p:pic>
        <p:nvPicPr>
          <p:cNvPr id="43011" name="Picture 6" descr="C:\Users\Chia-Hung Chang\Downloads\Data\Knight\Media\Chapter38\Images\38_23Figure-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86"/>
          <a:stretch>
            <a:fillRect/>
          </a:stretch>
        </p:blipFill>
        <p:spPr bwMode="auto">
          <a:xfrm>
            <a:off x="2411413" y="1989138"/>
            <a:ext cx="4935537" cy="257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文字方塊 5"/>
          <p:cNvSpPr txBox="1">
            <a:spLocks noChangeArrowheads="1"/>
          </p:cNvSpPr>
          <p:nvPr/>
        </p:nvSpPr>
        <p:spPr bwMode="auto">
          <a:xfrm>
            <a:off x="2411413" y="1341438"/>
            <a:ext cx="33131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電子很快就會跌入原子核之中！</a:t>
            </a:r>
          </a:p>
        </p:txBody>
      </p:sp>
      <p:sp>
        <p:nvSpPr>
          <p:cNvPr id="43013" name="文字方塊 6"/>
          <p:cNvSpPr txBox="1">
            <a:spLocks noChangeArrowheads="1"/>
          </p:cNvSpPr>
          <p:nvPr/>
        </p:nvSpPr>
        <p:spPr bwMode="auto">
          <a:xfrm>
            <a:off x="2484438" y="4868863"/>
            <a:ext cx="45354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這個太陽系般的原子模型並不穩定！</a:t>
            </a:r>
          </a:p>
        </p:txBody>
      </p:sp>
      <p:sp>
        <p:nvSpPr>
          <p:cNvPr id="43014" name="文字方塊 5"/>
          <p:cNvSpPr txBox="1">
            <a:spLocks noChangeArrowheads="1"/>
          </p:cNvSpPr>
          <p:nvPr/>
        </p:nvSpPr>
        <p:spPr bwMode="auto">
          <a:xfrm>
            <a:off x="2484438" y="5359400"/>
            <a:ext cx="33115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原子的結構有大問題。</a:t>
            </a:r>
          </a:p>
        </p:txBody>
      </p:sp>
    </p:spTree>
    <p:extLst>
      <p:ext uri="{BB962C8B-B14F-4D97-AF65-F5344CB8AC3E}">
        <p14:creationId xmlns:p14="http://schemas.microsoft.com/office/powerpoint/2010/main" val="246568926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Line 16"/>
          <p:cNvSpPr>
            <a:spLocks noChangeShapeType="1"/>
          </p:cNvSpPr>
          <p:nvPr/>
        </p:nvSpPr>
        <p:spPr bwMode="auto">
          <a:xfrm flipH="1">
            <a:off x="1447800" y="4572000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1987" name="Line 17"/>
          <p:cNvSpPr>
            <a:spLocks noChangeShapeType="1"/>
          </p:cNvSpPr>
          <p:nvPr/>
        </p:nvSpPr>
        <p:spPr bwMode="auto">
          <a:xfrm>
            <a:off x="1447800" y="5257800"/>
            <a:ext cx="304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1988" name="Line 18"/>
          <p:cNvSpPr>
            <a:spLocks noChangeShapeType="1"/>
          </p:cNvSpPr>
          <p:nvPr/>
        </p:nvSpPr>
        <p:spPr bwMode="auto">
          <a:xfrm flipV="1">
            <a:off x="1752600" y="4572000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1989" name="Rectangle 19"/>
          <p:cNvSpPr>
            <a:spLocks noChangeArrowheads="1"/>
          </p:cNvSpPr>
          <p:nvPr/>
        </p:nvSpPr>
        <p:spPr bwMode="auto">
          <a:xfrm>
            <a:off x="1447800" y="4648200"/>
            <a:ext cx="304800" cy="6096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41990" name="Line 20"/>
          <p:cNvSpPr>
            <a:spLocks noChangeShapeType="1"/>
          </p:cNvSpPr>
          <p:nvPr/>
        </p:nvSpPr>
        <p:spPr bwMode="auto">
          <a:xfrm flipH="1">
            <a:off x="5410200" y="4572000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1991" name="Line 21"/>
          <p:cNvSpPr>
            <a:spLocks noChangeShapeType="1"/>
          </p:cNvSpPr>
          <p:nvPr/>
        </p:nvSpPr>
        <p:spPr bwMode="auto">
          <a:xfrm>
            <a:off x="5410200" y="5257800"/>
            <a:ext cx="304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1992" name="Line 22"/>
          <p:cNvSpPr>
            <a:spLocks noChangeShapeType="1"/>
          </p:cNvSpPr>
          <p:nvPr/>
        </p:nvSpPr>
        <p:spPr bwMode="auto">
          <a:xfrm flipV="1">
            <a:off x="5715000" y="4572000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1993" name="Rectangle 23"/>
          <p:cNvSpPr>
            <a:spLocks noChangeArrowheads="1"/>
          </p:cNvSpPr>
          <p:nvPr/>
        </p:nvSpPr>
        <p:spPr bwMode="auto">
          <a:xfrm>
            <a:off x="5410200" y="4953000"/>
            <a:ext cx="304800" cy="3048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41994" name="Text Box 24"/>
          <p:cNvSpPr txBox="1">
            <a:spLocks noChangeArrowheads="1"/>
          </p:cNvSpPr>
          <p:nvPr/>
        </p:nvSpPr>
        <p:spPr bwMode="auto">
          <a:xfrm>
            <a:off x="1828800" y="4876800"/>
            <a:ext cx="68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b="1" i="1">
                <a:latin typeface="Times New Roman" pitchFamily="18" charset="0"/>
              </a:rPr>
              <a:t>U</a:t>
            </a:r>
            <a:r>
              <a:rPr lang="en-US" altLang="zh-TW" b="1" i="1" baseline="-25000">
                <a:latin typeface="Times New Roman" pitchFamily="18" charset="0"/>
              </a:rPr>
              <a:t>i</a:t>
            </a:r>
            <a:endParaRPr lang="en-US" altLang="zh-TW" b="1" i="1">
              <a:latin typeface="Times New Roman" pitchFamily="18" charset="0"/>
            </a:endParaRPr>
          </a:p>
        </p:txBody>
      </p:sp>
      <p:sp>
        <p:nvSpPr>
          <p:cNvPr id="41995" name="Text Box 25"/>
          <p:cNvSpPr txBox="1">
            <a:spLocks noChangeArrowheads="1"/>
          </p:cNvSpPr>
          <p:nvPr/>
        </p:nvSpPr>
        <p:spPr bwMode="auto">
          <a:xfrm>
            <a:off x="5715000" y="4876800"/>
            <a:ext cx="68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b="1" i="1">
                <a:latin typeface="Times New Roman" pitchFamily="18" charset="0"/>
              </a:rPr>
              <a:t>U</a:t>
            </a:r>
            <a:r>
              <a:rPr lang="en-US" altLang="zh-TW" b="1" i="1" baseline="-25000">
                <a:latin typeface="Times New Roman" pitchFamily="18" charset="0"/>
              </a:rPr>
              <a:t>f</a:t>
            </a:r>
          </a:p>
        </p:txBody>
      </p:sp>
      <p:sp>
        <p:nvSpPr>
          <p:cNvPr id="41996" name="Line 26"/>
          <p:cNvSpPr>
            <a:spLocks noChangeShapeType="1"/>
          </p:cNvSpPr>
          <p:nvPr/>
        </p:nvSpPr>
        <p:spPr bwMode="auto">
          <a:xfrm flipH="1">
            <a:off x="6477000" y="4572000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1997" name="Line 27"/>
          <p:cNvSpPr>
            <a:spLocks noChangeShapeType="1"/>
          </p:cNvSpPr>
          <p:nvPr/>
        </p:nvSpPr>
        <p:spPr bwMode="auto">
          <a:xfrm>
            <a:off x="6477000" y="5257800"/>
            <a:ext cx="304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1998" name="Line 28"/>
          <p:cNvSpPr>
            <a:spLocks noChangeShapeType="1"/>
          </p:cNvSpPr>
          <p:nvPr/>
        </p:nvSpPr>
        <p:spPr bwMode="auto">
          <a:xfrm flipV="1">
            <a:off x="6781800" y="4572000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1999" name="Rectangle 29"/>
          <p:cNvSpPr>
            <a:spLocks noChangeArrowheads="1"/>
          </p:cNvSpPr>
          <p:nvPr/>
        </p:nvSpPr>
        <p:spPr bwMode="auto">
          <a:xfrm>
            <a:off x="6477000" y="4648200"/>
            <a:ext cx="304800" cy="6096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42000" name="Text Box 30"/>
          <p:cNvSpPr txBox="1">
            <a:spLocks noChangeArrowheads="1"/>
          </p:cNvSpPr>
          <p:nvPr/>
        </p:nvSpPr>
        <p:spPr bwMode="auto">
          <a:xfrm>
            <a:off x="6781800" y="4876800"/>
            <a:ext cx="68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b="1" i="1">
                <a:latin typeface="Times New Roman" pitchFamily="18" charset="0"/>
              </a:rPr>
              <a:t>K</a:t>
            </a:r>
            <a:r>
              <a:rPr lang="en-US" altLang="zh-TW" b="1" i="1" baseline="-25000">
                <a:latin typeface="Times New Roman" pitchFamily="18" charset="0"/>
              </a:rPr>
              <a:t>f</a:t>
            </a:r>
          </a:p>
        </p:txBody>
      </p:sp>
      <p:sp>
        <p:nvSpPr>
          <p:cNvPr id="42001" name="Line 31"/>
          <p:cNvSpPr>
            <a:spLocks noChangeShapeType="1"/>
          </p:cNvSpPr>
          <p:nvPr/>
        </p:nvSpPr>
        <p:spPr bwMode="auto">
          <a:xfrm flipH="1">
            <a:off x="2514600" y="4572000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2002" name="Line 32"/>
          <p:cNvSpPr>
            <a:spLocks noChangeShapeType="1"/>
          </p:cNvSpPr>
          <p:nvPr/>
        </p:nvSpPr>
        <p:spPr bwMode="auto">
          <a:xfrm>
            <a:off x="2514600" y="5257800"/>
            <a:ext cx="304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2003" name="Line 33"/>
          <p:cNvSpPr>
            <a:spLocks noChangeShapeType="1"/>
          </p:cNvSpPr>
          <p:nvPr/>
        </p:nvSpPr>
        <p:spPr bwMode="auto">
          <a:xfrm flipV="1">
            <a:off x="2819400" y="4572000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2004" name="Rectangle 34"/>
          <p:cNvSpPr>
            <a:spLocks noChangeArrowheads="1"/>
          </p:cNvSpPr>
          <p:nvPr/>
        </p:nvSpPr>
        <p:spPr bwMode="auto">
          <a:xfrm>
            <a:off x="2514600" y="4953000"/>
            <a:ext cx="304800" cy="3048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42005" name="Text Box 35"/>
          <p:cNvSpPr txBox="1">
            <a:spLocks noChangeArrowheads="1"/>
          </p:cNvSpPr>
          <p:nvPr/>
        </p:nvSpPr>
        <p:spPr bwMode="auto">
          <a:xfrm>
            <a:off x="2819400" y="4876800"/>
            <a:ext cx="68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b="1" i="1">
                <a:latin typeface="Times New Roman" pitchFamily="18" charset="0"/>
              </a:rPr>
              <a:t>K</a:t>
            </a:r>
            <a:r>
              <a:rPr lang="en-US" altLang="zh-TW" b="1" i="1" baseline="-25000">
                <a:latin typeface="Times New Roman" pitchFamily="18" charset="0"/>
              </a:rPr>
              <a:t>i</a:t>
            </a:r>
          </a:p>
        </p:txBody>
      </p:sp>
      <p:sp>
        <p:nvSpPr>
          <p:cNvPr id="42006" name="AutoShape 36"/>
          <p:cNvSpPr>
            <a:spLocks noChangeArrowheads="1"/>
          </p:cNvSpPr>
          <p:nvPr/>
        </p:nvSpPr>
        <p:spPr bwMode="auto">
          <a:xfrm>
            <a:off x="1600200" y="4038600"/>
            <a:ext cx="1143000" cy="304800"/>
          </a:xfrm>
          <a:prstGeom prst="curvedDownArrow">
            <a:avLst>
              <a:gd name="adj1" fmla="val 75000"/>
              <a:gd name="adj2" fmla="val 150000"/>
              <a:gd name="adj3" fmla="val 33333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pic>
        <p:nvPicPr>
          <p:cNvPr id="42007" name="Picture 5" descr="F07_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78" t="61224" r="56146" b="14285"/>
          <a:stretch>
            <a:fillRect/>
          </a:stretch>
        </p:blipFill>
        <p:spPr bwMode="auto">
          <a:xfrm>
            <a:off x="2133600" y="2133600"/>
            <a:ext cx="990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008" name="AutoShape 6"/>
          <p:cNvSpPr>
            <a:spLocks noChangeArrowheads="1"/>
          </p:cNvSpPr>
          <p:nvPr/>
        </p:nvSpPr>
        <p:spPr bwMode="auto">
          <a:xfrm>
            <a:off x="2362200" y="1219200"/>
            <a:ext cx="228600" cy="838200"/>
          </a:xfrm>
          <a:prstGeom prst="downArrow">
            <a:avLst>
              <a:gd name="adj1" fmla="val 50000"/>
              <a:gd name="adj2" fmla="val 91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009" name="Text Box 7"/>
              <p:cNvSpPr txBox="1">
                <a:spLocks noChangeArrowheads="1"/>
              </p:cNvSpPr>
              <p:nvPr/>
            </p:nvSpPr>
            <p:spPr bwMode="auto">
              <a:xfrm>
                <a:off x="2209800" y="762000"/>
                <a:ext cx="6096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𝑊</m:t>
                      </m:r>
                    </m:oMath>
                  </m:oMathPara>
                </a14:m>
                <a:endParaRPr lang="en-US" altLang="zh-TW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2009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09800" y="762000"/>
                <a:ext cx="609600" cy="36671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2010" name="Picture 5" descr="F07_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88" t="61224" r="20265" b="14285"/>
          <a:stretch>
            <a:fillRect/>
          </a:stretch>
        </p:blipFill>
        <p:spPr bwMode="auto">
          <a:xfrm>
            <a:off x="6019800" y="21336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2011" name="文字方塊 28"/>
              <p:cNvSpPr txBox="1">
                <a:spLocks noChangeArrowheads="1"/>
              </p:cNvSpPr>
              <p:nvPr/>
            </p:nvSpPr>
            <p:spPr bwMode="auto">
              <a:xfrm>
                <a:off x="3124200" y="3429000"/>
                <a:ext cx="4343400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功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𝑊</m:t>
                    </m:r>
                  </m:oMath>
                </a14:m>
                <a:r>
                  <a:rPr lang="zh-TW" altLang="en-US" dirty="0"/>
                  <a:t>是一個</a:t>
                </a:r>
                <a:r>
                  <a:rPr lang="zh-TW" altLang="en-US" dirty="0">
                    <a:solidFill>
                      <a:srgbClr val="FF0000"/>
                    </a:solidFill>
                  </a:rPr>
                  <a:t>過程</a:t>
                </a:r>
                <a:r>
                  <a:rPr lang="zh-TW" altLang="en-US" dirty="0"/>
                  <a:t>的物理量。</a:t>
                </a:r>
              </a:p>
            </p:txBody>
          </p:sp>
        </mc:Choice>
        <mc:Fallback xmlns="">
          <p:sp>
            <p:nvSpPr>
              <p:cNvPr id="42011" name="文字方塊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24200" y="3429000"/>
                <a:ext cx="4343400" cy="369888"/>
              </a:xfrm>
              <a:prstGeom prst="rect">
                <a:avLst/>
              </a:prstGeom>
              <a:blipFill>
                <a:blip r:embed="rId4"/>
                <a:stretch>
                  <a:fillRect l="-1462" t="-10000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012" name="文字方塊 31"/>
              <p:cNvSpPr txBox="1">
                <a:spLocks noChangeArrowheads="1"/>
              </p:cNvSpPr>
              <p:nvPr/>
            </p:nvSpPr>
            <p:spPr bwMode="auto">
              <a:xfrm>
                <a:off x="2895600" y="5638800"/>
                <a:ext cx="3657600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位能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𝑈</m:t>
                    </m:r>
                  </m:oMath>
                </a14:m>
                <a:r>
                  <a:rPr lang="zh-TW" altLang="en-US" dirty="0"/>
                  <a:t>則是屬於</a:t>
                </a:r>
                <a:r>
                  <a:rPr lang="zh-TW" altLang="en-US" dirty="0">
                    <a:solidFill>
                      <a:srgbClr val="FF0000"/>
                    </a:solidFill>
                  </a:rPr>
                  <a:t>狀態</a:t>
                </a:r>
                <a:r>
                  <a:rPr lang="zh-TW" altLang="en-US" dirty="0"/>
                  <a:t>的物理量！</a:t>
                </a:r>
              </a:p>
            </p:txBody>
          </p:sp>
        </mc:Choice>
        <mc:Fallback xmlns="">
          <p:sp>
            <p:nvSpPr>
              <p:cNvPr id="42012" name="文字方塊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95600" y="5638800"/>
                <a:ext cx="3657600" cy="369888"/>
              </a:xfrm>
              <a:prstGeom prst="rect">
                <a:avLst/>
              </a:prstGeom>
              <a:blipFill>
                <a:blip r:embed="rId5"/>
                <a:stretch>
                  <a:fillRect l="-1389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9305521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Line 4"/>
          <p:cNvSpPr>
            <a:spLocks noChangeShapeType="1"/>
          </p:cNvSpPr>
          <p:nvPr/>
        </p:nvSpPr>
        <p:spPr bwMode="auto">
          <a:xfrm>
            <a:off x="1327551" y="1295400"/>
            <a:ext cx="3733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" name="Oval 5"/>
          <p:cNvSpPr>
            <a:spLocks noChangeArrowheads="1"/>
          </p:cNvSpPr>
          <p:nvPr/>
        </p:nvSpPr>
        <p:spPr bwMode="auto">
          <a:xfrm>
            <a:off x="2318151" y="1143000"/>
            <a:ext cx="304800" cy="3048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40964" name="Line 6"/>
          <p:cNvSpPr>
            <a:spLocks noChangeShapeType="1"/>
          </p:cNvSpPr>
          <p:nvPr/>
        </p:nvSpPr>
        <p:spPr bwMode="auto">
          <a:xfrm>
            <a:off x="2394351" y="914400"/>
            <a:ext cx="2133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0965" name="Text Box 7"/>
          <p:cNvSpPr txBox="1">
            <a:spLocks noChangeArrowheads="1"/>
          </p:cNvSpPr>
          <p:nvPr/>
        </p:nvSpPr>
        <p:spPr bwMode="auto">
          <a:xfrm>
            <a:off x="5213751" y="1066800"/>
            <a:ext cx="45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i="1"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40966" name="Text Box 8"/>
          <p:cNvSpPr txBox="1">
            <a:spLocks noChangeArrowheads="1"/>
          </p:cNvSpPr>
          <p:nvPr/>
        </p:nvSpPr>
        <p:spPr bwMode="auto">
          <a:xfrm>
            <a:off x="2241951" y="1600200"/>
            <a:ext cx="45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zh-TW" baseline="-25000"/>
              <a:t>i</a:t>
            </a:r>
            <a:endParaRPr lang="en-US" altLang="zh-TW"/>
          </a:p>
        </p:txBody>
      </p:sp>
      <p:sp>
        <p:nvSpPr>
          <p:cNvPr id="40967" name="Text Box 9"/>
          <p:cNvSpPr txBox="1">
            <a:spLocks noChangeArrowheads="1"/>
          </p:cNvSpPr>
          <p:nvPr/>
        </p:nvSpPr>
        <p:spPr bwMode="auto">
          <a:xfrm>
            <a:off x="4375551" y="1600200"/>
            <a:ext cx="45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zh-TW" baseline="-25000"/>
              <a:t>f</a:t>
            </a:r>
            <a:endParaRPr lang="en-US" altLang="zh-TW"/>
          </a:p>
        </p:txBody>
      </p:sp>
      <p:sp>
        <p:nvSpPr>
          <p:cNvPr id="40968" name="Oval 5"/>
          <p:cNvSpPr>
            <a:spLocks noChangeArrowheads="1"/>
          </p:cNvSpPr>
          <p:nvPr/>
        </p:nvSpPr>
        <p:spPr bwMode="auto">
          <a:xfrm>
            <a:off x="2318151" y="1143000"/>
            <a:ext cx="304800" cy="304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40969" name="Line 4"/>
          <p:cNvSpPr>
            <a:spLocks noChangeShapeType="1"/>
          </p:cNvSpPr>
          <p:nvPr/>
        </p:nvSpPr>
        <p:spPr bwMode="auto">
          <a:xfrm>
            <a:off x="1251351" y="2819400"/>
            <a:ext cx="3733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" name="Oval 5"/>
          <p:cNvSpPr>
            <a:spLocks noChangeArrowheads="1"/>
          </p:cNvSpPr>
          <p:nvPr/>
        </p:nvSpPr>
        <p:spPr bwMode="auto">
          <a:xfrm>
            <a:off x="2241951" y="2667000"/>
            <a:ext cx="304800" cy="3048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40971" name="Line 6"/>
          <p:cNvSpPr>
            <a:spLocks noChangeShapeType="1"/>
          </p:cNvSpPr>
          <p:nvPr/>
        </p:nvSpPr>
        <p:spPr bwMode="auto">
          <a:xfrm>
            <a:off x="2318151" y="2438400"/>
            <a:ext cx="2133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0972" name="Text Box 7"/>
          <p:cNvSpPr txBox="1">
            <a:spLocks noChangeArrowheads="1"/>
          </p:cNvSpPr>
          <p:nvPr/>
        </p:nvSpPr>
        <p:spPr bwMode="auto">
          <a:xfrm>
            <a:off x="5137551" y="2590800"/>
            <a:ext cx="45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i="1"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40973" name="Text Box 8"/>
          <p:cNvSpPr txBox="1">
            <a:spLocks noChangeArrowheads="1"/>
          </p:cNvSpPr>
          <p:nvPr/>
        </p:nvSpPr>
        <p:spPr bwMode="auto">
          <a:xfrm>
            <a:off x="2165751" y="3124200"/>
            <a:ext cx="45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zh-TW" baseline="-25000"/>
              <a:t>i</a:t>
            </a:r>
            <a:endParaRPr lang="en-US" altLang="zh-TW"/>
          </a:p>
        </p:txBody>
      </p:sp>
      <p:sp>
        <p:nvSpPr>
          <p:cNvPr id="40974" name="Text Box 9"/>
          <p:cNvSpPr txBox="1">
            <a:spLocks noChangeArrowheads="1"/>
          </p:cNvSpPr>
          <p:nvPr/>
        </p:nvSpPr>
        <p:spPr bwMode="auto">
          <a:xfrm>
            <a:off x="4299351" y="3124200"/>
            <a:ext cx="45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zh-TW" baseline="-25000"/>
              <a:t>f</a:t>
            </a:r>
            <a:endParaRPr lang="en-US" altLang="zh-TW"/>
          </a:p>
        </p:txBody>
      </p:sp>
      <p:sp>
        <p:nvSpPr>
          <p:cNvPr id="40975" name="Oval 5"/>
          <p:cNvSpPr>
            <a:spLocks noChangeArrowheads="1"/>
          </p:cNvSpPr>
          <p:nvPr/>
        </p:nvSpPr>
        <p:spPr bwMode="auto">
          <a:xfrm>
            <a:off x="2241951" y="2667000"/>
            <a:ext cx="304800" cy="304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976" name="文字方塊 15"/>
              <p:cNvSpPr txBox="1">
                <a:spLocks noChangeArrowheads="1"/>
              </p:cNvSpPr>
              <p:nvPr/>
            </p:nvSpPr>
            <p:spPr bwMode="auto">
              <a:xfrm>
                <a:off x="2089551" y="3581400"/>
                <a:ext cx="4343400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功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𝑊</m:t>
                    </m:r>
                  </m:oMath>
                </a14:m>
                <a:r>
                  <a:rPr lang="zh-TW" altLang="en-US" dirty="0"/>
                  <a:t>是一個</a:t>
                </a:r>
                <a:r>
                  <a:rPr lang="zh-TW" altLang="en-US" dirty="0">
                    <a:solidFill>
                      <a:srgbClr val="FF0000"/>
                    </a:solidFill>
                  </a:rPr>
                  <a:t>過程</a:t>
                </a:r>
                <a:r>
                  <a:rPr lang="zh-TW" altLang="en-US" dirty="0"/>
                  <a:t>的物理量。</a:t>
                </a:r>
              </a:p>
            </p:txBody>
          </p:sp>
        </mc:Choice>
        <mc:Fallback xmlns="">
          <p:sp>
            <p:nvSpPr>
              <p:cNvPr id="4097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89551" y="3581400"/>
                <a:ext cx="4343400" cy="369888"/>
              </a:xfrm>
              <a:prstGeom prst="rect">
                <a:avLst/>
              </a:prstGeom>
              <a:blipFill>
                <a:blip r:embed="rId2"/>
                <a:stretch>
                  <a:fillRect l="-1166" t="-10000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977" name="文字方塊 16"/>
          <p:cNvSpPr txBox="1">
            <a:spLocks noChangeArrowheads="1"/>
          </p:cNvSpPr>
          <p:nvPr/>
        </p:nvSpPr>
        <p:spPr bwMode="auto">
          <a:xfrm>
            <a:off x="2089551" y="4114800"/>
            <a:ext cx="4724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原則上可能與過程的細節相關！</a:t>
            </a:r>
          </a:p>
        </p:txBody>
      </p:sp>
      <p:sp>
        <p:nvSpPr>
          <p:cNvPr id="40978" name="文字方塊 17"/>
          <p:cNvSpPr txBox="1">
            <a:spLocks noChangeArrowheads="1"/>
          </p:cNvSpPr>
          <p:nvPr/>
        </p:nvSpPr>
        <p:spPr bwMode="auto">
          <a:xfrm>
            <a:off x="2089551" y="4648200"/>
            <a:ext cx="6096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但對一維的力，功只與前後狀態有關！</a:t>
            </a:r>
          </a:p>
        </p:txBody>
      </p:sp>
      <p:sp>
        <p:nvSpPr>
          <p:cNvPr id="40980" name="文字方塊 20"/>
          <p:cNvSpPr txBox="1">
            <a:spLocks noChangeArrowheads="1"/>
          </p:cNvSpPr>
          <p:nvPr/>
        </p:nvSpPr>
        <p:spPr bwMode="auto">
          <a:xfrm>
            <a:off x="3003951" y="457200"/>
            <a:ext cx="1752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力學中的功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981" name="文字方塊 19"/>
              <p:cNvSpPr txBox="1">
                <a:spLocks noChangeArrowheads="1"/>
              </p:cNvSpPr>
              <p:nvPr/>
            </p:nvSpPr>
            <p:spPr bwMode="auto">
              <a:xfrm>
                <a:off x="3488860" y="5726112"/>
                <a:ext cx="3657600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位能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𝑈</m:t>
                    </m:r>
                  </m:oMath>
                </a14:m>
                <a:r>
                  <a:rPr lang="zh-TW" altLang="en-US" dirty="0"/>
                  <a:t>則是屬於</a:t>
                </a:r>
                <a:r>
                  <a:rPr lang="zh-TW" altLang="en-US" dirty="0">
                    <a:solidFill>
                      <a:srgbClr val="FF0000"/>
                    </a:solidFill>
                  </a:rPr>
                  <a:t>狀態</a:t>
                </a:r>
                <a:r>
                  <a:rPr lang="zh-TW" altLang="en-US" dirty="0"/>
                  <a:t>的物理量！</a:t>
                </a:r>
              </a:p>
            </p:txBody>
          </p:sp>
        </mc:Choice>
        <mc:Fallback xmlns="">
          <p:sp>
            <p:nvSpPr>
              <p:cNvPr id="40981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88860" y="5726112"/>
                <a:ext cx="3657600" cy="369888"/>
              </a:xfrm>
              <a:prstGeom prst="rect">
                <a:avLst/>
              </a:prstGeom>
              <a:blipFill>
                <a:blip r:embed="rId3"/>
                <a:stretch>
                  <a:fillRect l="-1384" t="-6452" b="-1935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矩形 1"/>
          <p:cNvSpPr/>
          <p:nvPr/>
        </p:nvSpPr>
        <p:spPr>
          <a:xfrm>
            <a:off x="2089550" y="5181600"/>
            <a:ext cx="64171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在此特殊情況下，一個過程的功恰好是一個物理量的前後差：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15">
                <a:extLst>
                  <a:ext uri="{FF2B5EF4-FFF2-40B4-BE49-F238E27FC236}">
                    <a16:creationId xmlns:a16="http://schemas.microsoft.com/office/drawing/2014/main" id="{02DB3948-8996-F82F-1DB3-E41A0D8C1A72}"/>
                  </a:ext>
                </a:extLst>
              </p:cNvPr>
              <p:cNvSpPr/>
              <p:nvPr/>
            </p:nvSpPr>
            <p:spPr>
              <a:xfrm>
                <a:off x="2153051" y="5726668"/>
                <a:ext cx="1252971" cy="369332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𝑊</m:t>
                      </m:r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=−∆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𝑈</m:t>
                      </m:r>
                    </m:oMath>
                  </m:oMathPara>
                </a14:m>
                <a:endParaRPr lang="en-US" altLang="zh-TW" b="0" dirty="0">
                  <a:ea typeface="Cambria Math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矩形 15">
                <a:extLst>
                  <a:ext uri="{FF2B5EF4-FFF2-40B4-BE49-F238E27FC236}">
                    <a16:creationId xmlns:a16="http://schemas.microsoft.com/office/drawing/2014/main" id="{02DB3948-8996-F82F-1DB3-E41A0D8C1A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3051" y="5726668"/>
                <a:ext cx="1252971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47635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0.21666 1.11111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1.11111E-6 L 0.225 1.11111E-6 " pathEditMode="relative" rAng="0" ptsTypes="AA">
                                      <p:cBhvr>
                                        <p:cTn id="10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5"/>
          <p:cNvSpPr>
            <a:spLocks noChangeArrowheads="1"/>
          </p:cNvSpPr>
          <p:nvPr/>
        </p:nvSpPr>
        <p:spPr bwMode="auto">
          <a:xfrm>
            <a:off x="0" y="3176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pic>
        <p:nvPicPr>
          <p:cNvPr id="98308" name="Picture 6" descr="fig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681"/>
          <a:stretch>
            <a:fillRect/>
          </a:stretch>
        </p:blipFill>
        <p:spPr bwMode="auto">
          <a:xfrm>
            <a:off x="2514600" y="3200400"/>
            <a:ext cx="3657600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9" name="Text Box 7"/>
          <p:cNvSpPr txBox="1">
            <a:spLocks noChangeArrowheads="1"/>
          </p:cNvSpPr>
          <p:nvPr/>
        </p:nvSpPr>
        <p:spPr bwMode="auto">
          <a:xfrm>
            <a:off x="3352800" y="1350818"/>
            <a:ext cx="1752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3D</a:t>
            </a:r>
            <a:r>
              <a:rPr lang="zh-TW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TW" altLang="en-US" dirty="0">
                <a:solidFill>
                  <a:srgbClr val="FF0000"/>
                </a:solidFill>
              </a:rPr>
              <a:t>空間的功</a:t>
            </a:r>
          </a:p>
        </p:txBody>
      </p:sp>
      <p:sp>
        <p:nvSpPr>
          <p:cNvPr id="98310" name="Text Box 8"/>
          <p:cNvSpPr txBox="1">
            <a:spLocks noChangeArrowheads="1"/>
          </p:cNvSpPr>
          <p:nvPr/>
        </p:nvSpPr>
        <p:spPr bwMode="auto">
          <a:xfrm>
            <a:off x="5562600" y="2273641"/>
            <a:ext cx="2895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沿某一路徑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BED52098-F7A2-CA44-8834-F83051C6AC0B}"/>
                  </a:ext>
                </a:extLst>
              </p:cNvPr>
              <p:cNvSpPr txBox="1"/>
              <p:nvPr/>
            </p:nvSpPr>
            <p:spPr>
              <a:xfrm>
                <a:off x="3332922" y="1942498"/>
                <a:ext cx="1674241" cy="102900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𝑊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𝑗</m:t>
                              </m:r>
                            </m:sub>
                          </m:sSub>
                        </m:sup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𝐹</m:t>
                              </m:r>
                            </m:e>
                          </m:acc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BED52098-F7A2-CA44-8834-F83051C6AC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2922" y="1942498"/>
                <a:ext cx="1674241" cy="1029000"/>
              </a:xfrm>
              <a:prstGeom prst="rect">
                <a:avLst/>
              </a:prstGeom>
              <a:blipFill>
                <a:blip r:embed="rId3"/>
                <a:stretch>
                  <a:fillRect l="-16541" t="-89024" r="-1504" b="-14390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Text Box 11"/>
          <p:cNvSpPr txBox="1">
            <a:spLocks noChangeArrowheads="1"/>
          </p:cNvSpPr>
          <p:nvPr/>
        </p:nvSpPr>
        <p:spPr bwMode="auto">
          <a:xfrm>
            <a:off x="1295400" y="1802528"/>
            <a:ext cx="3886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考慮一個無限小的過程：</a:t>
            </a:r>
          </a:p>
        </p:txBody>
      </p:sp>
      <p:sp>
        <p:nvSpPr>
          <p:cNvPr id="20485" name="Text Box 17"/>
          <p:cNvSpPr txBox="1">
            <a:spLocks noChangeArrowheads="1"/>
          </p:cNvSpPr>
          <p:nvPr/>
        </p:nvSpPr>
        <p:spPr bwMode="auto">
          <a:xfrm>
            <a:off x="1283970" y="1287385"/>
            <a:ext cx="68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/>
              <a:t>研究</a:t>
            </a:r>
          </a:p>
        </p:txBody>
      </p:sp>
      <p:sp>
        <p:nvSpPr>
          <p:cNvPr id="20486" name="Text Box 18"/>
          <p:cNvSpPr txBox="1">
            <a:spLocks noChangeArrowheads="1"/>
          </p:cNvSpPr>
          <p:nvPr/>
        </p:nvSpPr>
        <p:spPr bwMode="auto">
          <a:xfrm>
            <a:off x="3118485" y="1289262"/>
            <a:ext cx="41262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動能在運動過程中的變化。</a:t>
            </a:r>
          </a:p>
        </p:txBody>
      </p:sp>
      <p:sp>
        <p:nvSpPr>
          <p:cNvPr id="20490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>
                <a:extLst>
                  <a:ext uri="{FF2B5EF4-FFF2-40B4-BE49-F238E27FC236}">
                    <a16:creationId xmlns:a16="http://schemas.microsoft.com/office/drawing/2014/main" id="{57ED26C2-6DFA-E043-8FB9-621AE78AC7BA}"/>
                  </a:ext>
                </a:extLst>
              </p:cNvPr>
              <p:cNvSpPr txBox="1"/>
              <p:nvPr/>
            </p:nvSpPr>
            <p:spPr bwMode="auto">
              <a:xfrm>
                <a:off x="1890078" y="1201558"/>
                <a:ext cx="1138452" cy="518604"/>
              </a:xfrm>
              <a:prstGeom prst="rect">
                <a:avLst/>
              </a:prstGeom>
              <a:solidFill>
                <a:srgbClr val="FAFAA4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𝐾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kumimoji="1" lang="en-US" altLang="zh-TW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𝑚</m:t>
                      </m:r>
                      <m:sSup>
                        <m:sSupPr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  <m:sup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1" lang="zh-TW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文字方塊 1">
                <a:extLst>
                  <a:ext uri="{FF2B5EF4-FFF2-40B4-BE49-F238E27FC236}">
                    <a16:creationId xmlns:a16="http://schemas.microsoft.com/office/drawing/2014/main" id="{57ED26C2-6DFA-E043-8FB9-621AE78AC7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90078" y="1201558"/>
                <a:ext cx="1138452" cy="518604"/>
              </a:xfrm>
              <a:prstGeom prst="rect">
                <a:avLst/>
              </a:prstGeom>
              <a:blipFill>
                <a:blip r:embed="rId10"/>
                <a:stretch>
                  <a:fillRect l="-3333" t="-4878" r="-2222" b="-1463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F35CCDA3-31E5-9C45-B297-825AB7615098}"/>
                  </a:ext>
                </a:extLst>
              </p:cNvPr>
              <p:cNvSpPr txBox="1"/>
              <p:nvPr/>
            </p:nvSpPr>
            <p:spPr bwMode="auto">
              <a:xfrm>
                <a:off x="1371600" y="4343400"/>
                <a:ext cx="5776005" cy="1072794"/>
              </a:xfrm>
              <a:prstGeom prst="rect">
                <a:avLst/>
              </a:prstGeom>
              <a:solidFill>
                <a:srgbClr val="FAFAA4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∆</m:t>
                      </m:r>
                      <m:d>
                        <m:dPr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kumimoji="1"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𝑚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kumimoji="1"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𝑣</m:t>
                              </m:r>
                            </m:e>
                          </m:acc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∆</m:t>
                          </m:r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</m:d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∙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𝑣</m:t>
                              </m:r>
                            </m:e>
                          </m:acc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∆</m:t>
                          </m:r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𝑚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</m:acc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</m:acc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≈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𝑚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∆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</m:acc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</m:acc>
                    </m:oMath>
                  </m:oMathPara>
                </a14:m>
                <a:endParaRPr lang="en-US" altLang="zh-TW" i="1" dirty="0"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𝑚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∆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</m:acc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∙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∆</m:t>
                          </m:r>
                          <m:acc>
                            <m:accPr>
                              <m:chr m:val="⃗"/>
                              <m:ctrlPr>
                                <a:rPr kumimoji="1"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𝑠</m:t>
                              </m:r>
                            </m:e>
                          </m:acc>
                        </m:num>
                        <m:den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∆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𝑚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∆</m:t>
                          </m:r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𝑣</m:t>
                              </m:r>
                            </m:e>
                          </m:acc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∆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∙∆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𝑠</m:t>
                          </m:r>
                        </m:e>
                      </m:ac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𝑚</m:t>
                      </m:r>
                      <m:acc>
                        <m:accPr>
                          <m:chr m:val="⃗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acc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∙∆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𝑠</m:t>
                          </m:r>
                        </m:e>
                      </m:acc>
                      <m:r>
                        <a:rPr lang="en-US" altLang="zh-TW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𝐹</m:t>
                          </m:r>
                        </m:e>
                      </m:acc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∙∆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𝑠</m:t>
                          </m:r>
                        </m:e>
                      </m:acc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≡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𝑊</m:t>
                      </m:r>
                    </m:oMath>
                  </m:oMathPara>
                </a14:m>
                <a:endParaRPr lang="en-US" altLang="zh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F35CCDA3-31E5-9C45-B297-825AB76150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71600" y="4343400"/>
                <a:ext cx="5776005" cy="1072794"/>
              </a:xfrm>
              <a:prstGeom prst="rect">
                <a:avLst/>
              </a:prstGeom>
              <a:blipFill>
                <a:blip r:embed="rId11"/>
                <a:stretch>
                  <a:fillRect l="-440" t="-2353" b="-588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 Box 13">
            <a:extLst>
              <a:ext uri="{FF2B5EF4-FFF2-40B4-BE49-F238E27FC236}">
                <a16:creationId xmlns:a16="http://schemas.microsoft.com/office/drawing/2014/main" id="{9D49AEED-80D3-EC42-93F9-B7B2FA0A85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5885" y="5568738"/>
            <a:ext cx="3505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>
                <a:solidFill>
                  <a:srgbClr val="FF0000"/>
                </a:solidFill>
              </a:rPr>
              <a:t>功是力向量與位移向量的內積！</a:t>
            </a:r>
          </a:p>
        </p:txBody>
      </p:sp>
      <p:pic>
        <p:nvPicPr>
          <p:cNvPr id="3" name="Picture 15" descr="F07_02">
            <a:extLst>
              <a:ext uri="{FF2B5EF4-FFF2-40B4-BE49-F238E27FC236}">
                <a16:creationId xmlns:a16="http://schemas.microsoft.com/office/drawing/2014/main" id="{1180D7E8-427C-B33C-63D3-DF6DF42C6F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95" t="20409" r="14386" b="39979"/>
          <a:stretch/>
        </p:blipFill>
        <p:spPr bwMode="auto">
          <a:xfrm>
            <a:off x="1371600" y="2412128"/>
            <a:ext cx="3114675" cy="1479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12">
                <a:extLst>
                  <a:ext uri="{FF2B5EF4-FFF2-40B4-BE49-F238E27FC236}">
                    <a16:creationId xmlns:a16="http://schemas.microsoft.com/office/drawing/2014/main" id="{5ED0EE0F-6C26-A74E-EA26-A7469EF4242B}"/>
                  </a:ext>
                </a:extLst>
              </p:cNvPr>
              <p:cNvSpPr txBox="1"/>
              <p:nvPr/>
            </p:nvSpPr>
            <p:spPr bwMode="auto">
              <a:xfrm>
                <a:off x="3531197" y="2585498"/>
                <a:ext cx="728405" cy="2769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</m:acc>
                      <m:r>
                        <a:rPr lang="en-US" altLang="zh-TW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∆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</m:acc>
                    </m:oMath>
                  </m:oMathPara>
                </a14:m>
                <a:endParaRPr lang="en-US" altLang="zh-TW" i="1" dirty="0"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文字方塊 12">
                <a:extLst>
                  <a:ext uri="{FF2B5EF4-FFF2-40B4-BE49-F238E27FC236}">
                    <a16:creationId xmlns:a16="http://schemas.microsoft.com/office/drawing/2014/main" id="{5ED0EE0F-6C26-A74E-EA26-A7469EF424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31197" y="2585498"/>
                <a:ext cx="728405" cy="276999"/>
              </a:xfrm>
              <a:prstGeom prst="rect">
                <a:avLst/>
              </a:prstGeom>
              <a:blipFill>
                <a:blip r:embed="rId13"/>
                <a:stretch>
                  <a:fillRect l="-3390" t="-30435" r="-3390" b="-869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12">
                <a:extLst>
                  <a:ext uri="{FF2B5EF4-FFF2-40B4-BE49-F238E27FC236}">
                    <a16:creationId xmlns:a16="http://schemas.microsoft.com/office/drawing/2014/main" id="{391E5B52-22E0-9037-8E2E-EBEAA73DAF81}"/>
                  </a:ext>
                </a:extLst>
              </p:cNvPr>
              <p:cNvSpPr txBox="1"/>
              <p:nvPr/>
            </p:nvSpPr>
            <p:spPr bwMode="auto">
              <a:xfrm>
                <a:off x="1707016" y="2656906"/>
                <a:ext cx="183062" cy="2769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</m:acc>
                    </m:oMath>
                  </m:oMathPara>
                </a14:m>
                <a:endParaRPr lang="en-US" altLang="zh-TW" i="1" dirty="0"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文字方塊 12">
                <a:extLst>
                  <a:ext uri="{FF2B5EF4-FFF2-40B4-BE49-F238E27FC236}">
                    <a16:creationId xmlns:a16="http://schemas.microsoft.com/office/drawing/2014/main" id="{391E5B52-22E0-9037-8E2E-EBEAA73DAF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07016" y="2656906"/>
                <a:ext cx="183062" cy="276999"/>
              </a:xfrm>
              <a:prstGeom prst="rect">
                <a:avLst/>
              </a:prstGeom>
              <a:blipFill>
                <a:blip r:embed="rId14"/>
                <a:stretch>
                  <a:fillRect l="-20000" t="-31818" r="-1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2">
                <a:extLst>
                  <a:ext uri="{FF2B5EF4-FFF2-40B4-BE49-F238E27FC236}">
                    <a16:creationId xmlns:a16="http://schemas.microsoft.com/office/drawing/2014/main" id="{48E66FB1-E37E-CB10-AA87-59F64B39EF0E}"/>
                  </a:ext>
                </a:extLst>
              </p:cNvPr>
              <p:cNvSpPr/>
              <p:nvPr/>
            </p:nvSpPr>
            <p:spPr>
              <a:xfrm>
                <a:off x="3555081" y="3614147"/>
                <a:ext cx="431203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∆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𝑠</m:t>
                          </m:r>
                        </m:e>
                      </m:acc>
                    </m:oMath>
                  </m:oMathPara>
                </a14:m>
                <a:endParaRPr lang="en-US" altLang="zh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矩形 2">
                <a:extLst>
                  <a:ext uri="{FF2B5EF4-FFF2-40B4-BE49-F238E27FC236}">
                    <a16:creationId xmlns:a16="http://schemas.microsoft.com/office/drawing/2014/main" id="{48E66FB1-E37E-CB10-AA87-59F64B39EF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5081" y="3614147"/>
                <a:ext cx="431203" cy="276999"/>
              </a:xfrm>
              <a:prstGeom prst="rect">
                <a:avLst/>
              </a:prstGeom>
              <a:blipFill>
                <a:blip r:embed="rId15"/>
                <a:stretch>
                  <a:fillRect t="-30435" b="-4348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2569821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6" descr="fig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681"/>
          <a:stretch>
            <a:fillRect/>
          </a:stretch>
        </p:blipFill>
        <p:spPr bwMode="auto">
          <a:xfrm>
            <a:off x="2500313" y="461963"/>
            <a:ext cx="3657600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7" name="文字方塊 12"/>
          <p:cNvSpPr txBox="1">
            <a:spLocks noChangeArrowheads="1"/>
          </p:cNvSpPr>
          <p:nvPr/>
        </p:nvSpPr>
        <p:spPr bwMode="auto">
          <a:xfrm>
            <a:off x="1143000" y="3244056"/>
            <a:ext cx="6400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將無限多無限小的過程組合起來，即成為一個有限的過程：</a:t>
            </a:r>
          </a:p>
        </p:txBody>
      </p:sp>
      <p:sp>
        <p:nvSpPr>
          <p:cNvPr id="100359" name="文字方塊 18"/>
          <p:cNvSpPr txBox="1">
            <a:spLocks noChangeArrowheads="1"/>
          </p:cNvSpPr>
          <p:nvPr/>
        </p:nvSpPr>
        <p:spPr bwMode="auto">
          <a:xfrm>
            <a:off x="6629399" y="4991400"/>
            <a:ext cx="207556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向量的線積分</a:t>
            </a:r>
          </a:p>
        </p:txBody>
      </p:sp>
      <p:sp>
        <p:nvSpPr>
          <p:cNvPr id="100360" name="Oval 27"/>
          <p:cNvSpPr>
            <a:spLocks noChangeArrowheads="1"/>
          </p:cNvSpPr>
          <p:nvPr/>
        </p:nvSpPr>
        <p:spPr bwMode="auto">
          <a:xfrm>
            <a:off x="4724400" y="1100138"/>
            <a:ext cx="152400" cy="152400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00361" name="Oval 26"/>
          <p:cNvSpPr>
            <a:spLocks noChangeArrowheads="1"/>
          </p:cNvSpPr>
          <p:nvPr/>
        </p:nvSpPr>
        <p:spPr bwMode="auto">
          <a:xfrm>
            <a:off x="4267200" y="1162050"/>
            <a:ext cx="152400" cy="152400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graphicFrame>
        <p:nvGraphicFramePr>
          <p:cNvPr id="100362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9697667"/>
              </p:ext>
            </p:extLst>
          </p:nvPr>
        </p:nvGraphicFramePr>
        <p:xfrm>
          <a:off x="4479507" y="692150"/>
          <a:ext cx="902984" cy="358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3" imgW="609336" imgH="241195" progId="Equation.3">
                  <p:embed/>
                </p:oleObj>
              </mc:Choice>
              <mc:Fallback>
                <p:oleObj name="方程式" r:id="rId3" imgW="609336" imgH="241195" progId="Equation.3">
                  <p:embed/>
                  <p:pic>
                    <p:nvPicPr>
                      <p:cNvPr id="0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9507" y="692150"/>
                        <a:ext cx="902984" cy="3587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0363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2786029"/>
              </p:ext>
            </p:extLst>
          </p:nvPr>
        </p:nvGraphicFramePr>
        <p:xfrm>
          <a:off x="3976255" y="1447800"/>
          <a:ext cx="304800" cy="10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5" imgW="228402" imgH="76134" progId="Equation.3">
                  <p:embed/>
                </p:oleObj>
              </mc:Choice>
              <mc:Fallback>
                <p:oleObj name="方程式" r:id="rId5" imgW="228402" imgH="76134" progId="Equation.3">
                  <p:embed/>
                  <p:pic>
                    <p:nvPicPr>
                      <p:cNvPr id="0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76255" y="1447800"/>
                        <a:ext cx="304800" cy="10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0364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3281786"/>
              </p:ext>
            </p:extLst>
          </p:nvPr>
        </p:nvGraphicFramePr>
        <p:xfrm>
          <a:off x="4703618" y="1313152"/>
          <a:ext cx="182563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7" imgW="139639" imgH="241195" progId="Equation.3">
                  <p:embed/>
                </p:oleObj>
              </mc:Choice>
              <mc:Fallback>
                <p:oleObj name="方程式" r:id="rId7" imgW="139639" imgH="241195" progId="Equation.3">
                  <p:embed/>
                  <p:pic>
                    <p:nvPicPr>
                      <p:cNvPr id="0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03618" y="1313152"/>
                        <a:ext cx="182563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0365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7785756"/>
              </p:ext>
            </p:extLst>
          </p:nvPr>
        </p:nvGraphicFramePr>
        <p:xfrm>
          <a:off x="5486400" y="1068098"/>
          <a:ext cx="265126" cy="280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9" imgW="228600" imgH="241300" progId="Equation.3">
                  <p:embed/>
                </p:oleObj>
              </mc:Choice>
              <mc:Fallback>
                <p:oleObj name="方程式" r:id="rId9" imgW="228600" imgH="241300" progId="Equation.3">
                  <p:embed/>
                  <p:pic>
                    <p:nvPicPr>
                      <p:cNvPr id="0" name="Object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6400" y="1068098"/>
                        <a:ext cx="265126" cy="28098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0366" name="Oval 26"/>
          <p:cNvSpPr>
            <a:spLocks noChangeArrowheads="1"/>
          </p:cNvSpPr>
          <p:nvPr/>
        </p:nvSpPr>
        <p:spPr bwMode="auto">
          <a:xfrm>
            <a:off x="2828925" y="1666875"/>
            <a:ext cx="152400" cy="152400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00367" name="Oval 26"/>
          <p:cNvSpPr>
            <a:spLocks noChangeArrowheads="1"/>
          </p:cNvSpPr>
          <p:nvPr/>
        </p:nvSpPr>
        <p:spPr bwMode="auto">
          <a:xfrm>
            <a:off x="3810000" y="1238250"/>
            <a:ext cx="152400" cy="152400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00368" name="Oval 26"/>
          <p:cNvSpPr>
            <a:spLocks noChangeArrowheads="1"/>
          </p:cNvSpPr>
          <p:nvPr/>
        </p:nvSpPr>
        <p:spPr bwMode="auto">
          <a:xfrm>
            <a:off x="5715000" y="795338"/>
            <a:ext cx="152400" cy="152400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graphicFrame>
        <p:nvGraphicFramePr>
          <p:cNvPr id="100369" name="物件 35"/>
          <p:cNvGraphicFramePr>
            <a:graphicFrameLocks noChangeAspect="1"/>
          </p:cNvGraphicFramePr>
          <p:nvPr/>
        </p:nvGraphicFramePr>
        <p:xfrm>
          <a:off x="2743200" y="1390650"/>
          <a:ext cx="165100" cy="284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1" imgW="126780" imgH="215526" progId="Equation.3">
                  <p:embed/>
                </p:oleObj>
              </mc:Choice>
              <mc:Fallback>
                <p:oleObj name="方程式" r:id="rId11" imgW="126780" imgH="215526" progId="Equation.3">
                  <p:embed/>
                  <p:pic>
                    <p:nvPicPr>
                      <p:cNvPr id="0" name="物件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1390650"/>
                        <a:ext cx="165100" cy="284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0370" name="Oval 28"/>
          <p:cNvSpPr>
            <a:spLocks noChangeArrowheads="1"/>
          </p:cNvSpPr>
          <p:nvPr/>
        </p:nvSpPr>
        <p:spPr bwMode="auto">
          <a:xfrm>
            <a:off x="5334000" y="947738"/>
            <a:ext cx="152400" cy="152400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>
              <a:xfrm>
                <a:off x="450273" y="3733800"/>
                <a:ext cx="8254696" cy="1029000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𝑚</m:t>
                              </m:r>
                              <m:sSup>
                                <m:sSup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𝑓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lim</m:t>
                              </m:r>
                            </m:e>
                            <m:lim>
                              <m:eqArr>
                                <m:eqArr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𝑁</m:t>
                                  </m:r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→∞</m:t>
                                  </m:r>
                                </m:e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∆</m:t>
                                  </m:r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𝑠</m:t>
                                  </m:r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→0</m:t>
                                  </m:r>
                                </m:e>
                              </m:eqAr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altLang="zh-TW" i="1">
                                  <a:latin typeface="Cambria Math"/>
                                </a:rPr>
                                <m:t>𝑗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𝑁</m:t>
                              </m:r>
                            </m:sup>
                            <m:e>
                              <m:r>
                                <a:rPr lang="en-US" altLang="zh-TW" i="1" smtClean="0">
                                  <a:latin typeface="Cambria Math"/>
                                  <a:ea typeface="Cambria Math"/>
                                </a:rPr>
                                <m:t>∆</m:t>
                              </m:r>
                              <m:sSub>
                                <m:sSub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𝑊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nary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≡</m:t>
                          </m:r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func>
                                <m:func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limLow>
                                    <m:limLow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limLow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altLang="zh-TW">
                                          <a:latin typeface="Cambria Math"/>
                                        </a:rPr>
                                        <m:t>lim</m:t>
                                      </m:r>
                                    </m:e>
                                    <m:lim>
                                      <m:eqArr>
                                        <m:eqArr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eqArrPr>
                                        <m:e>
                                          <m:r>
                                            <a:rPr lang="en-US" altLang="zh-TW" i="1">
                                              <a:latin typeface="Cambria Math"/>
                                            </a:rPr>
                                            <m:t>𝑁</m:t>
                                          </m:r>
                                          <m:r>
                                            <a:rPr lang="en-US" altLang="zh-TW" i="1">
                                              <a:latin typeface="Cambria Math"/>
                                              <a:ea typeface="Cambria Math"/>
                                            </a:rPr>
                                            <m:t>→∞</m:t>
                                          </m:r>
                                        </m:e>
                                        <m:e>
                                          <m:r>
                                            <a:rPr lang="en-US" altLang="zh-TW" i="1">
                                              <a:latin typeface="Cambria Math"/>
                                              <a:ea typeface="Cambria Math"/>
                                            </a:rPr>
                                            <m:t>∆</m:t>
                                          </m:r>
                                          <m:r>
                                            <a:rPr lang="en-US" altLang="zh-TW" i="1">
                                              <a:latin typeface="Cambria Math"/>
                                              <a:ea typeface="Cambria Math"/>
                                            </a:rPr>
                                            <m:t>𝑠</m:t>
                                          </m:r>
                                          <m:r>
                                            <a:rPr lang="en-US" altLang="zh-TW" i="1">
                                              <a:latin typeface="Cambria Math"/>
                                              <a:ea typeface="Cambria Math"/>
                                            </a:rPr>
                                            <m:t>→0</m:t>
                                          </m:r>
                                        </m:e>
                                      </m:eqArr>
                                    </m:lim>
                                  </m:limLow>
                                </m:fName>
                                <m:e>
                                  <m:nary>
                                    <m:naryPr>
                                      <m:chr m:val="∑"/>
                                      <m:ctrlPr>
                                        <a:rPr lang="en-US" altLang="zh-TW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23"/>
                                        </m:rPr>
                                        <a:rPr lang="en-US" altLang="zh-TW" i="1">
                                          <a:latin typeface="Cambria Math"/>
                                        </a:rPr>
                                        <m:t>𝑗</m:t>
                                      </m:r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=0</m:t>
                                      </m:r>
                                    </m:sub>
                                    <m:sup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𝑁</m:t>
                                      </m:r>
                                    </m:sup>
                                    <m:e>
                                      <m:d>
                                        <m:dPr>
                                          <m:ctrlPr>
                                            <a:rPr lang="en-US" altLang="zh-TW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altLang="zh-TW" i="1">
                                                  <a:latin typeface="Cambria Math" panose="02040503050406030204" pitchFamily="18" charset="0"/>
                                                  <a:ea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acc>
                                                <m:accPr>
                                                  <m:chr m:val="⃗"/>
                                                  <m:ctrlPr>
                                                    <a:rPr lang="en-US" altLang="zh-TW" i="1">
                                                      <a:latin typeface="Cambria Math" panose="02040503050406030204" pitchFamily="18" charset="0"/>
                                                      <a:ea typeface="Cambria Math"/>
                                                    </a:rPr>
                                                  </m:ctrlPr>
                                                </m:accPr>
                                                <m:e>
                                                  <m:r>
                                                    <a:rPr lang="en-US" altLang="zh-TW" i="1">
                                                      <a:latin typeface="Cambria Math"/>
                                                      <a:ea typeface="Cambria Math"/>
                                                    </a:rPr>
                                                    <m:t>𝐹</m:t>
                                                  </m:r>
                                                </m:e>
                                              </m:acc>
                                            </m:e>
                                            <m:sub>
                                              <m:r>
                                                <a:rPr lang="en-US" altLang="zh-TW" i="1">
                                                  <a:latin typeface="Cambria Math"/>
                                                  <a:ea typeface="Cambria Math"/>
                                                </a:rPr>
                                                <m:t>𝑗</m:t>
                                              </m:r>
                                            </m:sub>
                                          </m:sSub>
                                          <m:r>
                                            <a:rPr lang="en-US" altLang="zh-TW" i="1">
                                              <a:latin typeface="Cambria Math"/>
                                              <a:ea typeface="Cambria Math"/>
                                            </a:rPr>
                                            <m:t>∙∆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altLang="zh-TW" i="1">
                                                  <a:latin typeface="Cambria Math" panose="02040503050406030204" pitchFamily="18" charset="0"/>
                                                  <a:ea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acc>
                                                <m:accPr>
                                                  <m:chr m:val="⃗"/>
                                                  <m:ctrlPr>
                                                    <a:rPr lang="en-US" altLang="zh-TW" i="1">
                                                      <a:latin typeface="Cambria Math" panose="02040503050406030204" pitchFamily="18" charset="0"/>
                                                      <a:ea typeface="Cambria Math"/>
                                                    </a:rPr>
                                                  </m:ctrlPr>
                                                </m:accPr>
                                                <m:e>
                                                  <m:r>
                                                    <a:rPr lang="en-US" altLang="zh-TW" i="1">
                                                      <a:latin typeface="Cambria Math"/>
                                                      <a:ea typeface="Cambria Math"/>
                                                    </a:rPr>
                                                    <m:t>𝑠</m:t>
                                                  </m:r>
                                                </m:e>
                                              </m:acc>
                                            </m:e>
                                            <m:sub>
                                              <m:r>
                                                <a:rPr lang="en-US" altLang="zh-TW" i="1">
                                                  <a:latin typeface="Cambria Math"/>
                                                  <a:ea typeface="Cambria Math"/>
                                                </a:rPr>
                                                <m:t>𝑗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  <m:r>
                                        <a:rPr lang="en-US" altLang="zh-TW" i="1" smtClean="0">
                                          <a:latin typeface="Cambria Math"/>
                                          <a:ea typeface="Cambria Math"/>
                                        </a:rPr>
                                        <m:t>≡</m:t>
                                      </m:r>
                                      <m:nary>
                                        <m:naryPr>
                                          <m:limLoc m:val="undOvr"/>
                                          <m:ctrlPr>
                                            <a:rPr lang="en-US" altLang="zh-TW" i="1" smtClean="0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</m:ctrlPr>
                                        </m:naryPr>
                                        <m:sub>
                                          <m:sSub>
                                            <m:sSubPr>
                                              <m:ctrlPr>
                                                <a:rPr lang="en-US" altLang="zh-TW" i="1" smtClean="0">
                                                  <a:latin typeface="Cambria Math" panose="02040503050406030204" pitchFamily="18" charset="0"/>
                                                  <a:ea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acc>
                                                <m:accPr>
                                                  <m:chr m:val="⃗"/>
                                                  <m:ctrlPr>
                                                    <a:rPr lang="en-US" altLang="zh-TW" b="0" i="1" smtClean="0">
                                                      <a:latin typeface="Cambria Math" panose="02040503050406030204" pitchFamily="18" charset="0"/>
                                                      <a:ea typeface="Cambria Math"/>
                                                    </a:rPr>
                                                  </m:ctrlPr>
                                                </m:accPr>
                                                <m:e>
                                                  <m:r>
                                                    <a:rPr lang="en-US" altLang="zh-TW" b="0" i="1" smtClean="0">
                                                      <a:latin typeface="Cambria Math"/>
                                                      <a:ea typeface="Cambria Math"/>
                                                    </a:rPr>
                                                    <m:t>𝑟</m:t>
                                                  </m:r>
                                                </m:e>
                                              </m:acc>
                                            </m:e>
                                            <m:sub>
                                              <m:r>
                                                <a:rPr lang="en-US" altLang="zh-TW" b="0" i="1" smtClean="0">
                                                  <a:latin typeface="Cambria Math"/>
                                                  <a:ea typeface="Cambria Math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sub>
                                        <m:sup>
                                          <m:sSub>
                                            <m:sSubPr>
                                              <m:ctrlPr>
                                                <a:rPr lang="en-US" altLang="zh-TW" i="1" smtClean="0">
                                                  <a:latin typeface="Cambria Math" panose="02040503050406030204" pitchFamily="18" charset="0"/>
                                                  <a:ea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acc>
                                                <m:accPr>
                                                  <m:chr m:val="⃗"/>
                                                  <m:ctrlPr>
                                                    <a:rPr lang="en-US" altLang="zh-TW" b="0" i="1" smtClean="0">
                                                      <a:latin typeface="Cambria Math" panose="02040503050406030204" pitchFamily="18" charset="0"/>
                                                      <a:ea typeface="Cambria Math"/>
                                                    </a:rPr>
                                                  </m:ctrlPr>
                                                </m:accPr>
                                                <m:e>
                                                  <m:r>
                                                    <a:rPr lang="en-US" altLang="zh-TW" b="0" i="1" smtClean="0">
                                                      <a:latin typeface="Cambria Math"/>
                                                      <a:ea typeface="Cambria Math"/>
                                                    </a:rPr>
                                                    <m:t>𝑟</m:t>
                                                  </m:r>
                                                </m:e>
                                              </m:acc>
                                            </m:e>
                                            <m:sub>
                                              <m:r>
                                                <a:rPr lang="en-US" altLang="zh-TW" b="0" i="1" smtClean="0">
                                                  <a:latin typeface="Cambria Math"/>
                                                  <a:ea typeface="Cambria Math"/>
                                                </a:rPr>
                                                <m:t>𝑗</m:t>
                                              </m:r>
                                            </m:sub>
                                          </m:sSub>
                                        </m:sup>
                                        <m:e>
                                          <m:acc>
                                            <m:accPr>
                                              <m:chr m:val="⃗"/>
                                              <m:ctrlPr>
                                                <a:rPr lang="en-US" altLang="zh-TW" b="0" i="1" smtClean="0">
                                                  <a:latin typeface="Cambria Math" panose="02040503050406030204" pitchFamily="18" charset="0"/>
                                                  <a:ea typeface="Cambria Math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altLang="zh-TW" b="0" i="1" smtClean="0">
                                                  <a:latin typeface="Cambria Math"/>
                                                  <a:ea typeface="Cambria Math"/>
                                                </a:rPr>
                                                <m:t>𝐹</m:t>
                                              </m:r>
                                            </m:e>
                                          </m:acc>
                                          <m:r>
                                            <a:rPr lang="en-US" altLang="zh-TW" b="0" i="1" smtClean="0">
                                              <a:latin typeface="Cambria Math"/>
                                            </a:rPr>
                                            <m:t>(</m:t>
                                          </m:r>
                                          <m:acc>
                                            <m:accPr>
                                              <m:chr m:val="⃗"/>
                                              <m:ctrlPr>
                                                <a:rPr lang="en-US" altLang="zh-TW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altLang="zh-TW" b="0" i="1" smtClean="0">
                                                  <a:latin typeface="Cambria Math"/>
                                                </a:rPr>
                                                <m:t>𝑟</m:t>
                                              </m:r>
                                            </m:e>
                                          </m:acc>
                                          <m:r>
                                            <a:rPr lang="en-US" altLang="zh-TW" b="0" i="1" smtClean="0">
                                              <a:latin typeface="Cambria Math"/>
                                            </a:rPr>
                                            <m:t>)</m:t>
                                          </m:r>
                                          <m:r>
                                            <a:rPr lang="en-US" altLang="zh-TW" b="0" i="1" smtClean="0">
                                              <a:latin typeface="Cambria Math"/>
                                              <a:ea typeface="Cambria Math"/>
                                            </a:rPr>
                                            <m:t>∙</m:t>
                                          </m:r>
                                          <m:r>
                                            <a:rPr lang="en-US" altLang="zh-TW" b="0" i="1" smtClean="0">
                                              <a:latin typeface="Cambria Math"/>
                                              <a:ea typeface="Cambria Math"/>
                                            </a:rPr>
                                            <m:t>𝑑</m:t>
                                          </m:r>
                                          <m:acc>
                                            <m:accPr>
                                              <m:chr m:val="⃗"/>
                                              <m:ctrlPr>
                                                <a:rPr lang="en-US" altLang="zh-TW" b="0" i="1" smtClean="0">
                                                  <a:latin typeface="Cambria Math" panose="02040503050406030204" pitchFamily="18" charset="0"/>
                                                  <a:ea typeface="Cambria Math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altLang="zh-TW" b="0" i="1" smtClean="0">
                                                  <a:latin typeface="Cambria Math"/>
                                                  <a:ea typeface="Cambria Math"/>
                                                </a:rPr>
                                                <m:t>𝑠</m:t>
                                              </m:r>
                                            </m:e>
                                          </m:acc>
                                        </m:e>
                                      </m:nary>
                                    </m:e>
                                  </m:nary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=</m:t>
                                  </m:r>
                                </m:e>
                              </m:func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→</m:t>
                              </m:r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𝑓</m:t>
                              </m:r>
                            </m:sub>
                          </m:sSub>
                        </m:e>
                      </m:func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273" y="3733800"/>
                <a:ext cx="8254696" cy="1029000"/>
              </a:xfrm>
              <a:prstGeom prst="rect">
                <a:avLst/>
              </a:prstGeom>
              <a:blipFill rotWithShape="1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>
              <a:xfrm>
                <a:off x="2387993" y="5562599"/>
                <a:ext cx="3910814" cy="964431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𝑊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lim</m:t>
                              </m:r>
                            </m:e>
                            <m:lim>
                              <m:eqArr>
                                <m:eqArr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𝑁</m:t>
                                  </m:r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→∞</m:t>
                                  </m:r>
                                </m:e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∆</m:t>
                                  </m:r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𝑠</m:t>
                                  </m:r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→0</m:t>
                                  </m:r>
                                </m:e>
                              </m:eqAr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altLang="zh-TW" i="1">
                                  <a:latin typeface="Cambria Math"/>
                                </a:rPr>
                                <m:t>𝑗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𝑁</m:t>
                              </m:r>
                            </m:sup>
                            <m:e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𝐹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∙∆</m:t>
                                  </m:r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nary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=</m:t>
                          </m:r>
                        </m:e>
                      </m:func>
                      <m:nary>
                        <m:naryPr>
                          <m:limLoc m:val="undOvr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𝑓</m:t>
                              </m:r>
                            </m:sub>
                          </m:sSub>
                        </m:sup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𝐹</m:t>
                          </m:r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𝑑𝑥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7993" y="5562599"/>
                <a:ext cx="3910814" cy="964431"/>
              </a:xfrm>
              <a:prstGeom prst="rect">
                <a:avLst/>
              </a:prstGeom>
              <a:blipFill rotWithShape="1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字方塊 1"/>
          <p:cNvSpPr txBox="1"/>
          <p:nvPr/>
        </p:nvSpPr>
        <p:spPr bwMode="auto">
          <a:xfrm>
            <a:off x="6400800" y="5867400"/>
            <a:ext cx="2743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單變數函數的一般積分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EC513BDF-7FB4-FA4D-BE69-77CA4B3D03A4}"/>
                  </a:ext>
                </a:extLst>
              </p:cNvPr>
              <p:cNvSpPr txBox="1"/>
              <p:nvPr/>
            </p:nvSpPr>
            <p:spPr bwMode="auto">
              <a:xfrm>
                <a:off x="2500313" y="2554739"/>
                <a:ext cx="2472472" cy="526298"/>
              </a:xfrm>
              <a:prstGeom prst="rect">
                <a:avLst/>
              </a:prstGeom>
              <a:solidFill>
                <a:srgbClr val="FAFAA4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∆</m:t>
                      </m:r>
                      <m:d>
                        <m:dPr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𝐹</m:t>
                          </m:r>
                        </m:e>
                      </m:acc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∙∆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𝑠</m:t>
                          </m:r>
                        </m:e>
                      </m:acc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≡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𝑊</m:t>
                      </m:r>
                    </m:oMath>
                  </m:oMathPara>
                </a14:m>
                <a:endParaRPr lang="en-US" altLang="zh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EC513BDF-7FB4-FA4D-BE69-77CA4B3D03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00313" y="2554739"/>
                <a:ext cx="2472472" cy="526298"/>
              </a:xfrm>
              <a:prstGeom prst="rect">
                <a:avLst/>
              </a:prstGeom>
              <a:blipFill>
                <a:blip r:embed="rId18"/>
                <a:stretch>
                  <a:fillRect l="-1531" t="-2326" r="-1020" b="-930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5" descr="F07_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78" t="61224" r="20265" b="14285"/>
          <a:stretch>
            <a:fillRect/>
          </a:stretch>
        </p:blipFill>
        <p:spPr bwMode="auto">
          <a:xfrm>
            <a:off x="2057400" y="5320145"/>
            <a:ext cx="3048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79" name="AutoShape 6"/>
          <p:cNvSpPr>
            <a:spLocks noChangeArrowheads="1"/>
          </p:cNvSpPr>
          <p:nvPr/>
        </p:nvSpPr>
        <p:spPr bwMode="auto">
          <a:xfrm>
            <a:off x="2286000" y="4329545"/>
            <a:ext cx="228600" cy="838200"/>
          </a:xfrm>
          <a:prstGeom prst="downArrow">
            <a:avLst>
              <a:gd name="adj1" fmla="val 50000"/>
              <a:gd name="adj2" fmla="val 91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1380" name="Text Box 7"/>
              <p:cNvSpPr txBox="1">
                <a:spLocks noChangeArrowheads="1"/>
              </p:cNvSpPr>
              <p:nvPr/>
            </p:nvSpPr>
            <p:spPr bwMode="auto">
              <a:xfrm>
                <a:off x="2590800" y="4329545"/>
                <a:ext cx="6096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 smtClean="0">
                          <a:latin typeface="Cambria Math"/>
                        </a:rPr>
                        <m:t>𝑊</m:t>
                      </m:r>
                    </m:oMath>
                  </m:oMathPara>
                </a14:m>
                <a:endParaRPr lang="en-US" altLang="zh-TW" dirty="0"/>
              </a:p>
            </p:txBody>
          </p:sp>
        </mc:Choice>
        <mc:Fallback xmlns="">
          <p:sp>
            <p:nvSpPr>
              <p:cNvPr id="101380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90800" y="4329545"/>
                <a:ext cx="609600" cy="366713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1381" name="Text Box 13"/>
          <p:cNvSpPr txBox="1">
            <a:spLocks noChangeArrowheads="1"/>
          </p:cNvSpPr>
          <p:nvPr/>
        </p:nvSpPr>
        <p:spPr bwMode="auto">
          <a:xfrm>
            <a:off x="5867400" y="5701145"/>
            <a:ext cx="2743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>
                <a:solidFill>
                  <a:srgbClr val="FF0000"/>
                </a:solidFill>
              </a:rPr>
              <a:t>功造成動能的變化</a:t>
            </a:r>
          </a:p>
        </p:txBody>
      </p:sp>
      <p:graphicFrame>
        <p:nvGraphicFramePr>
          <p:cNvPr id="101382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1421387"/>
              </p:ext>
            </p:extLst>
          </p:nvPr>
        </p:nvGraphicFramePr>
        <p:xfrm>
          <a:off x="4585855" y="2558761"/>
          <a:ext cx="30480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5" imgW="202936" imgH="177569" progId="Equation.3">
                  <p:embed/>
                </p:oleObj>
              </mc:Choice>
              <mc:Fallback>
                <p:oleObj name="方程式" r:id="rId5" imgW="202936" imgH="177569" progId="Equation.3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85855" y="2558761"/>
                        <a:ext cx="304800" cy="2667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1384" name="Picture 6" descr="fig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681"/>
          <a:stretch>
            <a:fillRect/>
          </a:stretch>
        </p:blipFill>
        <p:spPr bwMode="auto">
          <a:xfrm>
            <a:off x="2528455" y="2101561"/>
            <a:ext cx="3657600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85" name="Text Box 7"/>
          <p:cNvSpPr txBox="1">
            <a:spLocks noChangeArrowheads="1"/>
          </p:cNvSpPr>
          <p:nvPr/>
        </p:nvSpPr>
        <p:spPr bwMode="auto">
          <a:xfrm>
            <a:off x="2985655" y="272761"/>
            <a:ext cx="2514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3D</a:t>
            </a:r>
            <a:r>
              <a:rPr lang="zh-TW" altLang="en-US" dirty="0">
                <a:solidFill>
                  <a:srgbClr val="FF0000"/>
                </a:solidFill>
              </a:rPr>
              <a:t>空間的功與動能</a:t>
            </a:r>
          </a:p>
        </p:txBody>
      </p:sp>
      <p:sp>
        <p:nvSpPr>
          <p:cNvPr id="2" name="矩形 1"/>
          <p:cNvSpPr/>
          <p:nvPr/>
        </p:nvSpPr>
        <p:spPr>
          <a:xfrm>
            <a:off x="3886200" y="5320145"/>
            <a:ext cx="3048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039FEBCB-32A5-DB46-9FEE-BD61A91E9C61}"/>
                  </a:ext>
                </a:extLst>
              </p:cNvPr>
              <p:cNvSpPr txBox="1"/>
              <p:nvPr/>
            </p:nvSpPr>
            <p:spPr>
              <a:xfrm>
                <a:off x="2528455" y="867198"/>
                <a:ext cx="3469411" cy="102900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𝑊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𝑗</m:t>
                              </m:r>
                            </m:sub>
                          </m:sSub>
                        </m:sup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𝐹</m:t>
                              </m:r>
                            </m:e>
                          </m:acc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2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𝑚</m:t>
                      </m:r>
                      <m:sSubSup>
                        <m:sSub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𝑓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2</m:t>
                          </m:r>
                        </m:sup>
                      </m:sSub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2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𝑚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𝑖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039FEBCB-32A5-DB46-9FEE-BD61A91E9C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8455" y="867198"/>
                <a:ext cx="3469411" cy="1029000"/>
              </a:xfrm>
              <a:prstGeom prst="rect">
                <a:avLst/>
              </a:prstGeom>
              <a:blipFill>
                <a:blip r:embed="rId8"/>
                <a:stretch>
                  <a:fillRect l="-8029" t="-87805" b="-14390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Chia-Hung Chang\Downloads\Data\Knight\Media\Chapter10\Images\10_31Figure-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62589"/>
            <a:ext cx="738505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文字方塊 2"/>
          <p:cNvSpPr txBox="1">
            <a:spLocks noChangeArrowheads="1"/>
          </p:cNvSpPr>
          <p:nvPr/>
        </p:nvSpPr>
        <p:spPr bwMode="auto">
          <a:xfrm>
            <a:off x="1510145" y="5111956"/>
            <a:ext cx="6477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Turning point: </a:t>
            </a:r>
            <a:r>
              <a:rPr lang="zh-TW" altLang="en-US" dirty="0"/>
              <a:t>位能線與總能線交會處。</a:t>
            </a:r>
          </a:p>
        </p:txBody>
      </p:sp>
      <p:sp>
        <p:nvSpPr>
          <p:cNvPr id="2" name="矩形 1"/>
          <p:cNvSpPr/>
          <p:nvPr/>
        </p:nvSpPr>
        <p:spPr>
          <a:xfrm>
            <a:off x="1475509" y="5562784"/>
            <a:ext cx="6357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若粒子通過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Turning point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，位能將大於總能量，動能將為負。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TW" altLang="en-US" dirty="0"/>
          </a:p>
        </p:txBody>
      </p:sp>
      <p:sp>
        <p:nvSpPr>
          <p:cNvPr id="5" name="文字方塊 2"/>
          <p:cNvSpPr txBox="1">
            <a:spLocks noChangeArrowheads="1"/>
          </p:cNvSpPr>
          <p:nvPr/>
        </p:nvSpPr>
        <p:spPr bwMode="auto">
          <a:xfrm>
            <a:off x="1489363" y="5994461"/>
            <a:ext cx="6477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因此粒子無法通過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Turning point 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，在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Turning point</a:t>
            </a:r>
            <a:r>
              <a:rPr lang="zh-TW" altLang="en-US" dirty="0"/>
              <a:t>，粒子會轉向。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6" descr="F08_3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09800"/>
            <a:ext cx="5181600" cy="236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3" name="Picture 7" descr="F08_3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209800"/>
            <a:ext cx="2743200" cy="250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4" name="Text Box 8"/>
          <p:cNvSpPr txBox="1">
            <a:spLocks noChangeArrowheads="1"/>
          </p:cNvSpPr>
          <p:nvPr/>
        </p:nvSpPr>
        <p:spPr bwMode="auto">
          <a:xfrm>
            <a:off x="2743200" y="1600200"/>
            <a:ext cx="4724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/>
              <a:t>正向力與位移垂直，因此完全不作功</a:t>
            </a:r>
          </a:p>
        </p:txBody>
      </p:sp>
      <p:sp>
        <p:nvSpPr>
          <p:cNvPr id="102405" name="文字方塊 4"/>
          <p:cNvSpPr txBox="1">
            <a:spLocks noChangeArrowheads="1"/>
          </p:cNvSpPr>
          <p:nvPr/>
        </p:nvSpPr>
        <p:spPr bwMode="auto">
          <a:xfrm>
            <a:off x="2286000" y="5029200"/>
            <a:ext cx="4648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因正向力未知，以牛頓定律計算會相當困難</a:t>
            </a:r>
          </a:p>
        </p:txBody>
      </p:sp>
      <p:sp>
        <p:nvSpPr>
          <p:cNvPr id="102406" name="文字方塊 5"/>
          <p:cNvSpPr txBox="1">
            <a:spLocks noChangeArrowheads="1"/>
          </p:cNvSpPr>
          <p:nvPr/>
        </p:nvSpPr>
        <p:spPr bwMode="auto">
          <a:xfrm>
            <a:off x="2286000" y="5486400"/>
            <a:ext cx="6477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以能量守恆來討論，正向力根本不會出現在問題中。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5"/>
          <p:cNvSpPr>
            <a:spLocks noChangeArrowheads="1"/>
          </p:cNvSpPr>
          <p:nvPr/>
        </p:nvSpPr>
        <p:spPr bwMode="auto">
          <a:xfrm>
            <a:off x="0" y="3176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pic>
        <p:nvPicPr>
          <p:cNvPr id="104452" name="Picture 6" descr="fig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681"/>
          <a:stretch>
            <a:fillRect/>
          </a:stretch>
        </p:blipFill>
        <p:spPr bwMode="auto">
          <a:xfrm>
            <a:off x="6381674" y="2936004"/>
            <a:ext cx="2667000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3" name="Text Box 7"/>
          <p:cNvSpPr txBox="1">
            <a:spLocks noChangeArrowheads="1"/>
          </p:cNvSpPr>
          <p:nvPr/>
        </p:nvSpPr>
        <p:spPr bwMode="auto">
          <a:xfrm>
            <a:off x="675648" y="1614421"/>
            <a:ext cx="1752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3D</a:t>
            </a:r>
            <a:r>
              <a:rPr lang="zh-TW" alt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TW" altLang="en-US" dirty="0">
                <a:solidFill>
                  <a:srgbClr val="FF0000"/>
                </a:solidFill>
              </a:rPr>
              <a:t>空間的位能</a:t>
            </a:r>
          </a:p>
        </p:txBody>
      </p:sp>
      <p:sp>
        <p:nvSpPr>
          <p:cNvPr id="104454" name="Text Box 8"/>
          <p:cNvSpPr txBox="1">
            <a:spLocks noChangeArrowheads="1"/>
          </p:cNvSpPr>
          <p:nvPr/>
        </p:nvSpPr>
        <p:spPr bwMode="auto">
          <a:xfrm>
            <a:off x="651917" y="2834040"/>
            <a:ext cx="4648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所以</a:t>
            </a:r>
            <a:r>
              <a:rPr lang="zh-TW" altLang="en-US" dirty="0"/>
              <a:t>功的計算原則上必須標明沿哪一條路徑。</a:t>
            </a:r>
          </a:p>
        </p:txBody>
      </p:sp>
      <p:pic>
        <p:nvPicPr>
          <p:cNvPr id="53259" name="Picture 9" descr="F08_0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3" t="28109" r="51550" b="25000"/>
          <a:stretch/>
        </p:blipFill>
        <p:spPr bwMode="auto">
          <a:xfrm>
            <a:off x="2858555" y="3757545"/>
            <a:ext cx="2306480" cy="1575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4462" name="文字方塊 6"/>
              <p:cNvSpPr txBox="1">
                <a:spLocks noChangeArrowheads="1"/>
              </p:cNvSpPr>
              <p:nvPr/>
            </p:nvSpPr>
            <p:spPr bwMode="auto">
              <a:xfrm>
                <a:off x="651917" y="1967341"/>
                <a:ext cx="6646718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猜測：位能是由參考點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zh-TW" i="1" dirty="0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altLang="zh-TW" i="1" dirty="0">
                            <a:latin typeface="Cambria Math"/>
                            <a:cs typeface="Times New Roman" pitchFamily="18" charset="0"/>
                          </a:rPr>
                          <m:t>𝑐</m:t>
                        </m:r>
                      </m:e>
                    </m:acc>
                  </m:oMath>
                </a14:m>
                <a:r>
                  <a:rPr lang="zh-TW" altLang="en-US" dirty="0"/>
                  <a:t>運動到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altLang="zh-TW" b="0" i="1" dirty="0" smtClean="0">
                            <a:latin typeface="Cambria Math"/>
                            <a:cs typeface="Times New Roman" pitchFamily="18" charset="0"/>
                          </a:rPr>
                          <m:t>𝑟</m:t>
                        </m:r>
                      </m:e>
                    </m:acc>
                  </m:oMath>
                </a14:m>
                <a:r>
                  <a:rPr lang="zh-TW" altLang="en-US" dirty="0"/>
                  <a:t>的過程中，此力所作的功負號：</a:t>
                </a:r>
              </a:p>
            </p:txBody>
          </p:sp>
        </mc:Choice>
        <mc:Fallback xmlns="">
          <p:sp>
            <p:nvSpPr>
              <p:cNvPr id="104462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1917" y="1967341"/>
                <a:ext cx="6646718" cy="369332"/>
              </a:xfrm>
              <a:prstGeom prst="rect">
                <a:avLst/>
              </a:prstGeom>
              <a:blipFill>
                <a:blip r:embed="rId4"/>
                <a:stretch>
                  <a:fillRect l="-763" t="-13793" b="-2413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字方塊 1"/>
          <p:cNvSpPr txBox="1"/>
          <p:nvPr/>
        </p:nvSpPr>
        <p:spPr>
          <a:xfrm>
            <a:off x="651917" y="2387796"/>
            <a:ext cx="601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但在</a:t>
            </a:r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2D</a:t>
            </a:r>
            <a:r>
              <a:rPr lang="zh-TW" altLang="en-US" dirty="0"/>
              <a:t>以上的空間，有很多條路徑可以從起點運動到末點。</a:t>
            </a:r>
            <a:endParaRPr lang="en-US" altLang="zh-TW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>
              <a:xfrm>
                <a:off x="7162800" y="1603799"/>
                <a:ext cx="1846118" cy="968663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𝑈</m:t>
                      </m:r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nary>
                        <m:naryPr>
                          <m:limLoc m:val="undOvr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𝑐</m:t>
                              </m:r>
                            </m:e>
                          </m:acc>
                        </m:sub>
                        <m:sup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𝑟</m:t>
                              </m:r>
                            </m:e>
                          </m:acc>
                        </m:sup>
                        <m:e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𝐹</m:t>
                              </m:r>
                            </m:e>
                          </m:acc>
                          <m:r>
                            <a:rPr lang="en-US" altLang="zh-TW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  <m:r>
                        <a:rPr lang="en-US" altLang="zh-TW" b="0" i="1" smtClean="0">
                          <a:latin typeface="Cambria Math"/>
                        </a:rPr>
                        <m:t>?</m:t>
                      </m:r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2800" y="1603799"/>
                <a:ext cx="1846118" cy="968663"/>
              </a:xfrm>
              <a:prstGeom prst="rect">
                <a:avLst/>
              </a:prstGeom>
              <a:blipFill>
                <a:blip r:embed="rId5"/>
                <a:stretch>
                  <a:fillRect l="-10959" t="-98701" b="-15714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5"/>
              <p:cNvSpPr txBox="1">
                <a:spLocks noChangeArrowheads="1"/>
              </p:cNvSpPr>
              <p:nvPr/>
            </p:nvSpPr>
            <p:spPr bwMode="auto">
              <a:xfrm>
                <a:off x="651917" y="3285411"/>
                <a:ext cx="4343400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畢竟，功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𝑊</m:t>
                    </m:r>
                  </m:oMath>
                </a14:m>
                <a:r>
                  <a:rPr lang="zh-TW" altLang="en-US" dirty="0"/>
                  <a:t>是一個</a:t>
                </a:r>
                <a:r>
                  <a:rPr lang="zh-TW" altLang="en-US" dirty="0">
                    <a:solidFill>
                      <a:srgbClr val="FF0000"/>
                    </a:solidFill>
                  </a:rPr>
                  <a:t>過程</a:t>
                </a:r>
                <a:r>
                  <a:rPr lang="zh-TW" altLang="en-US" dirty="0"/>
                  <a:t>的物理量。</a:t>
                </a:r>
              </a:p>
            </p:txBody>
          </p:sp>
        </mc:Choice>
        <mc:Fallback xmlns="">
          <p:sp>
            <p:nvSpPr>
              <p:cNvPr id="19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1917" y="3285411"/>
                <a:ext cx="4343400" cy="369888"/>
              </a:xfrm>
              <a:prstGeom prst="rect">
                <a:avLst/>
              </a:prstGeom>
              <a:blipFill>
                <a:blip r:embed="rId6"/>
                <a:stretch>
                  <a:fillRect l="-1166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FA7FDDE9-75AC-EE4F-8936-4BCAED704E2B}"/>
                  </a:ext>
                </a:extLst>
              </p:cNvPr>
              <p:cNvSpPr txBox="1"/>
              <p:nvPr/>
            </p:nvSpPr>
            <p:spPr>
              <a:xfrm>
                <a:off x="1269058" y="5540001"/>
                <a:ext cx="2462405" cy="1018933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𝑊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𝑎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 1</m:t>
                          </m:r>
                          <m:r>
                            <a:rPr lang="zh-TW" altLang="en-US" i="1">
                              <a:latin typeface="Cambria Math" panose="02040503050406030204" pitchFamily="18" charset="0"/>
                              <a:ea typeface="Cambria Math"/>
                            </a:rPr>
                            <m:t>路徑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𝑏</m:t>
                          </m:r>
                        </m:sup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𝐹</m:t>
                              </m:r>
                            </m:e>
                          </m:acc>
                          <m:d>
                            <m:d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</m:d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FA7FDDE9-75AC-EE4F-8936-4BCAED704E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9058" y="5540001"/>
                <a:ext cx="2462405" cy="1018933"/>
              </a:xfrm>
              <a:prstGeom prst="rect">
                <a:avLst/>
              </a:prstGeom>
              <a:blipFill>
                <a:blip r:embed="rId7"/>
                <a:stretch>
                  <a:fillRect t="-96296" b="-14321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2EF4A96F-CA0A-BF41-8897-5BD63930C484}"/>
                  </a:ext>
                </a:extLst>
              </p:cNvPr>
              <p:cNvSpPr txBox="1"/>
              <p:nvPr/>
            </p:nvSpPr>
            <p:spPr>
              <a:xfrm>
                <a:off x="3913947" y="5549976"/>
                <a:ext cx="2467727" cy="1018933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𝑊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2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𝑎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 2</m:t>
                          </m:r>
                          <m:r>
                            <a:rPr lang="zh-TW" altLang="en-US" i="1">
                              <a:latin typeface="Cambria Math" panose="02040503050406030204" pitchFamily="18" charset="0"/>
                              <a:ea typeface="Cambria Math"/>
                            </a:rPr>
                            <m:t>路徑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𝑏</m:t>
                          </m:r>
                        </m:sup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𝐹</m:t>
                              </m:r>
                            </m:e>
                          </m:acc>
                          <m:d>
                            <m:d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</m:d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2EF4A96F-CA0A-BF41-8897-5BD63930C4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3947" y="5549976"/>
                <a:ext cx="2467727" cy="1018933"/>
              </a:xfrm>
              <a:prstGeom prst="rect">
                <a:avLst/>
              </a:prstGeom>
              <a:blipFill>
                <a:blip r:embed="rId8"/>
                <a:stretch>
                  <a:fillRect t="-93902" b="-140244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8">
                <a:extLst>
                  <a:ext uri="{FF2B5EF4-FFF2-40B4-BE49-F238E27FC236}">
                    <a16:creationId xmlns:a16="http://schemas.microsoft.com/office/drawing/2014/main" id="{76D599D1-3EAF-7DB5-66A0-CC412C088840}"/>
                  </a:ext>
                </a:extLst>
              </p:cNvPr>
              <p:cNvSpPr txBox="1"/>
              <p:nvPr/>
            </p:nvSpPr>
            <p:spPr>
              <a:xfrm>
                <a:off x="675648" y="629770"/>
                <a:ext cx="2514516" cy="904287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𝑈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=−</m:t>
                      </m:r>
                      <m:nary>
                        <m:naryPr>
                          <m:limLoc m:val="undOvr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  <m:e>
                          <m:r>
                            <a:rPr lang="en-US" altLang="zh-TW" i="1" smtClean="0">
                              <a:latin typeface="Cambria Math"/>
                              <a:ea typeface="Cambria Math"/>
                            </a:rPr>
                            <m:t>𝐹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  <m:r>
                            <a:rPr lang="en-US" altLang="zh-TW" i="1" smtClean="0">
                              <a:latin typeface="Cambria Math"/>
                            </a:rPr>
                            <m:t>𝑥</m:t>
                          </m:r>
                          <m:r>
                            <a:rPr lang="en-US" altLang="zh-TW" i="1" smtClean="0">
                              <a:latin typeface="Cambria Math"/>
                            </a:rPr>
                            <m:t>′</m:t>
                          </m:r>
                        </m:e>
                      </m:nary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文字方塊 8">
                <a:extLst>
                  <a:ext uri="{FF2B5EF4-FFF2-40B4-BE49-F238E27FC236}">
                    <a16:creationId xmlns:a16="http://schemas.microsoft.com/office/drawing/2014/main" id="{76D599D1-3EAF-7DB5-66A0-CC412C0888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648" y="629770"/>
                <a:ext cx="2514516" cy="904287"/>
              </a:xfrm>
              <a:prstGeom prst="rect">
                <a:avLst/>
              </a:prstGeom>
              <a:blipFill>
                <a:blip r:embed="rId9"/>
                <a:stretch>
                  <a:fillRect t="-111111" b="-1708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 Box 7">
            <a:extLst>
              <a:ext uri="{FF2B5EF4-FFF2-40B4-BE49-F238E27FC236}">
                <a16:creationId xmlns:a16="http://schemas.microsoft.com/office/drawing/2014/main" id="{2C332D3C-6F86-3D5C-1E23-0CD9637353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7720" y="893238"/>
            <a:ext cx="1752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1D</a:t>
            </a:r>
            <a:r>
              <a:rPr lang="zh-TW" alt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TW" altLang="en-US" dirty="0">
                <a:solidFill>
                  <a:srgbClr val="FF0000"/>
                </a:solidFill>
              </a:rPr>
              <a:t>空間的位能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4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4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3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3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4" grpId="0"/>
      <p:bldP spid="2" grpId="0"/>
      <p:bldP spid="19" grpId="0"/>
      <p:bldP spid="13" grpId="0" animBg="1"/>
      <p:bldP spid="14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5"/>
          <p:cNvSpPr>
            <a:spLocks noChangeArrowheads="1"/>
          </p:cNvSpPr>
          <p:nvPr/>
        </p:nvSpPr>
        <p:spPr bwMode="auto">
          <a:xfrm>
            <a:off x="0" y="3176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pic>
        <p:nvPicPr>
          <p:cNvPr id="53259" name="Picture 9" descr="F08_0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3" t="26365" r="50746" b="24999"/>
          <a:stretch/>
        </p:blipFill>
        <p:spPr bwMode="auto">
          <a:xfrm>
            <a:off x="2065540" y="1043787"/>
            <a:ext cx="1981200" cy="13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60" name="Text Box 15"/>
          <p:cNvSpPr txBox="1">
            <a:spLocks noChangeArrowheads="1"/>
          </p:cNvSpPr>
          <p:nvPr/>
        </p:nvSpPr>
        <p:spPr bwMode="auto">
          <a:xfrm>
            <a:off x="4862803" y="5241534"/>
            <a:ext cx="34665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位能存在的必要條件</a:t>
            </a:r>
          </a:p>
        </p:txBody>
      </p:sp>
      <p:sp>
        <p:nvSpPr>
          <p:cNvPr id="14" name="文字方塊 13"/>
          <p:cNvSpPr txBox="1">
            <a:spLocks noChangeArrowheads="1"/>
          </p:cNvSpPr>
          <p:nvPr/>
        </p:nvSpPr>
        <p:spPr bwMode="auto">
          <a:xfrm>
            <a:off x="1608716" y="4716627"/>
            <a:ext cx="4953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</a:rPr>
              <a:t>位能的定義要能夠成立，功必定與路徑無關！</a:t>
            </a:r>
          </a:p>
        </p:txBody>
      </p:sp>
      <p:sp>
        <p:nvSpPr>
          <p:cNvPr id="104463" name="文字方塊 15"/>
          <p:cNvSpPr txBox="1">
            <a:spLocks noChangeArrowheads="1"/>
          </p:cNvSpPr>
          <p:nvPr/>
        </p:nvSpPr>
        <p:spPr bwMode="auto">
          <a:xfrm>
            <a:off x="1608716" y="5238359"/>
            <a:ext cx="1828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對任意兩條路徑：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1586203" y="4259427"/>
            <a:ext cx="670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位能若只是一個空間位置的性質，位能差必須與路徑無關。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>
              <a:xfrm>
                <a:off x="4510587" y="1392152"/>
                <a:ext cx="1905000" cy="968663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𝑈</m:t>
                      </m:r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nary>
                        <m:naryPr>
                          <m:limLoc m:val="undOvr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𝑐</m:t>
                              </m:r>
                            </m:e>
                          </m:acc>
                        </m:sub>
                        <m:sup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𝑟</m:t>
                              </m:r>
                            </m:e>
                          </m:acc>
                        </m:sup>
                        <m:e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𝐹</m:t>
                              </m:r>
                            </m:e>
                          </m:acc>
                          <m:r>
                            <a:rPr lang="en-US" altLang="zh-TW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  <m:r>
                        <a:rPr lang="en-US" altLang="zh-TW" b="0" i="1" smtClean="0">
                          <a:latin typeface="Cambria Math"/>
                        </a:rPr>
                        <m:t>?</m:t>
                      </m:r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0587" y="1392152"/>
                <a:ext cx="1905000" cy="968663"/>
              </a:xfrm>
              <a:prstGeom prst="rect">
                <a:avLst/>
              </a:prstGeom>
              <a:blipFill>
                <a:blip r:embed="rId3"/>
                <a:stretch>
                  <a:fillRect l="-9333" t="-97403" b="-15844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/>
              <p:cNvSpPr txBox="1"/>
              <p:nvPr/>
            </p:nvSpPr>
            <p:spPr>
              <a:xfrm>
                <a:off x="1600200" y="3681412"/>
                <a:ext cx="5157354" cy="506870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𝑊</m:t>
                      </m:r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i="1" smtClean="0">
                          <a:latin typeface="Cambria Math"/>
                        </a:rPr>
                        <m:t>𝑈</m:t>
                      </m:r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r>
                        <a:rPr lang="en-US" altLang="zh-TW" b="0" i="1" smtClean="0">
                          <a:latin typeface="Cambria Math"/>
                        </a:rPr>
                        <m:t>𝑈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𝑏</m:t>
                              </m:r>
                            </m:e>
                          </m:acc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r>
                        <a:rPr lang="en-US" altLang="zh-TW" i="1">
                          <a:latin typeface="Cambria Math"/>
                        </a:rPr>
                        <m:t>𝑈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𝑎</m:t>
                              </m:r>
                            </m:e>
                          </m:acc>
                        </m:e>
                      </m:d>
                      <m:r>
                        <m:rPr>
                          <m:nor/>
                        </m:rPr>
                        <a:rPr lang="en-US" altLang="zh-TW" b="0" i="0" smtClean="0">
                          <a:latin typeface="Cambria Math"/>
                        </a:rPr>
                        <m:t> </m:t>
                      </m:r>
                      <m:r>
                        <a:rPr lang="zh-TW" altLang="en-US" i="1">
                          <a:latin typeface="Cambria Math"/>
                        </a:rPr>
                        <m:t>只和前後點位置有關</m:t>
                      </m:r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20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0" y="3681412"/>
                <a:ext cx="5157354" cy="50687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/>
              <p:cNvSpPr txBox="1"/>
              <p:nvPr/>
            </p:nvSpPr>
            <p:spPr>
              <a:xfrm>
                <a:off x="3536373" y="5238915"/>
                <a:ext cx="1194954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𝑊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𝑊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21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6373" y="5238915"/>
                <a:ext cx="1194954" cy="369332"/>
              </a:xfrm>
              <a:prstGeom prst="rect">
                <a:avLst/>
              </a:prstGeom>
              <a:blipFill>
                <a:blip r:embed="rId5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>
                <a:extLst>
                  <a:ext uri="{FF2B5EF4-FFF2-40B4-BE49-F238E27FC236}">
                    <a16:creationId xmlns:a16="http://schemas.microsoft.com/office/drawing/2014/main" id="{864B0788-D493-D545-A33C-DFB28802A639}"/>
                  </a:ext>
                </a:extLst>
              </p:cNvPr>
              <p:cNvSpPr txBox="1"/>
              <p:nvPr/>
            </p:nvSpPr>
            <p:spPr>
              <a:xfrm>
                <a:off x="1584335" y="2514908"/>
                <a:ext cx="2462405" cy="1018933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𝑊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𝑎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 1</m:t>
                          </m:r>
                          <m:r>
                            <a:rPr lang="zh-TW" altLang="en-US" i="1">
                              <a:latin typeface="Cambria Math" panose="02040503050406030204" pitchFamily="18" charset="0"/>
                              <a:ea typeface="Cambria Math"/>
                            </a:rPr>
                            <m:t>路徑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𝑏</m:t>
                          </m:r>
                        </m:sup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𝐹</m:t>
                              </m:r>
                            </m:e>
                          </m:acc>
                          <m:d>
                            <m:d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</m:d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8" name="文字方塊 17">
                <a:extLst>
                  <a:ext uri="{FF2B5EF4-FFF2-40B4-BE49-F238E27FC236}">
                    <a16:creationId xmlns:a16="http://schemas.microsoft.com/office/drawing/2014/main" id="{864B0788-D493-D545-A33C-DFB28802A6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4335" y="2514908"/>
                <a:ext cx="2462405" cy="1018933"/>
              </a:xfrm>
              <a:prstGeom prst="rect">
                <a:avLst/>
              </a:prstGeom>
              <a:blipFill>
                <a:blip r:embed="rId6"/>
                <a:stretch>
                  <a:fillRect t="-96296" b="-141975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>
                <a:extLst>
                  <a:ext uri="{FF2B5EF4-FFF2-40B4-BE49-F238E27FC236}">
                    <a16:creationId xmlns:a16="http://schemas.microsoft.com/office/drawing/2014/main" id="{4809E07C-0B93-B442-AE7F-33CE4FD05E9B}"/>
                  </a:ext>
                </a:extLst>
              </p:cNvPr>
              <p:cNvSpPr txBox="1"/>
              <p:nvPr/>
            </p:nvSpPr>
            <p:spPr>
              <a:xfrm>
                <a:off x="4229224" y="2524883"/>
                <a:ext cx="2467727" cy="1018933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𝑊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2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𝑎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 2</m:t>
                          </m:r>
                          <m:r>
                            <a:rPr lang="zh-TW" altLang="en-US" i="1">
                              <a:latin typeface="Cambria Math" panose="02040503050406030204" pitchFamily="18" charset="0"/>
                              <a:ea typeface="Cambria Math"/>
                            </a:rPr>
                            <m:t>路徑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𝑏</m:t>
                          </m:r>
                        </m:sup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𝐹</m:t>
                              </m:r>
                            </m:e>
                          </m:acc>
                          <m:d>
                            <m:d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</m:d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9" name="文字方塊 18">
                <a:extLst>
                  <a:ext uri="{FF2B5EF4-FFF2-40B4-BE49-F238E27FC236}">
                    <a16:creationId xmlns:a16="http://schemas.microsoft.com/office/drawing/2014/main" id="{4809E07C-0B93-B442-AE7F-33CE4FD05E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9224" y="2524883"/>
                <a:ext cx="2467727" cy="1018933"/>
              </a:xfrm>
              <a:prstGeom prst="rect">
                <a:avLst/>
              </a:prstGeom>
              <a:blipFill>
                <a:blip r:embed="rId7"/>
                <a:stretch>
                  <a:fillRect t="-96296" b="-14321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 Box 6">
            <a:extLst>
              <a:ext uri="{FF2B5EF4-FFF2-40B4-BE49-F238E27FC236}">
                <a16:creationId xmlns:a16="http://schemas.microsoft.com/office/drawing/2014/main" id="{95DFDF19-9A41-B461-37D1-02B79944BF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8716" y="5730414"/>
            <a:ext cx="62398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0000"/>
                </a:solidFill>
              </a:rPr>
              <a:t>滿足此條件的力稱為保守力，可以以位能描述。</a:t>
            </a:r>
          </a:p>
        </p:txBody>
      </p:sp>
    </p:spTree>
    <p:extLst>
      <p:ext uri="{BB962C8B-B14F-4D97-AF65-F5344CB8AC3E}">
        <p14:creationId xmlns:p14="http://schemas.microsoft.com/office/powerpoint/2010/main" val="57238736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F08_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01" b="25000"/>
          <a:stretch>
            <a:fillRect/>
          </a:stretch>
        </p:blipFill>
        <p:spPr bwMode="auto">
          <a:xfrm>
            <a:off x="2050473" y="1129145"/>
            <a:ext cx="51054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8" name="Text Box 6"/>
          <p:cNvSpPr txBox="1">
            <a:spLocks noChangeArrowheads="1"/>
          </p:cNvSpPr>
          <p:nvPr/>
        </p:nvSpPr>
        <p:spPr bwMode="auto">
          <a:xfrm>
            <a:off x="3539837" y="5276398"/>
            <a:ext cx="152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0000"/>
                </a:solidFill>
              </a:rPr>
              <a:t>保守力條件</a:t>
            </a:r>
          </a:p>
        </p:txBody>
      </p:sp>
      <p:sp>
        <p:nvSpPr>
          <p:cNvPr id="105479" name="Text Box 7"/>
          <p:cNvSpPr txBox="1">
            <a:spLocks noChangeArrowheads="1"/>
          </p:cNvSpPr>
          <p:nvPr/>
        </p:nvSpPr>
        <p:spPr bwMode="auto">
          <a:xfrm>
            <a:off x="1059873" y="2951018"/>
            <a:ext cx="2667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/>
              <a:t>若是位能定義要唯一</a:t>
            </a:r>
          </a:p>
        </p:txBody>
      </p:sp>
      <p:sp>
        <p:nvSpPr>
          <p:cNvPr id="105480" name="Text Box 8"/>
          <p:cNvSpPr txBox="1">
            <a:spLocks noChangeArrowheads="1"/>
          </p:cNvSpPr>
          <p:nvPr/>
        </p:nvSpPr>
        <p:spPr bwMode="auto">
          <a:xfrm>
            <a:off x="5936673" y="2951018"/>
            <a:ext cx="2133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/>
              <a:t>對任意兩路徑</a:t>
            </a:r>
          </a:p>
        </p:txBody>
      </p:sp>
      <p:sp>
        <p:nvSpPr>
          <p:cNvPr id="54281" name="Line 9"/>
          <p:cNvSpPr>
            <a:spLocks noChangeShapeType="1"/>
          </p:cNvSpPr>
          <p:nvPr/>
        </p:nvSpPr>
        <p:spPr bwMode="auto">
          <a:xfrm flipH="1" flipV="1">
            <a:off x="5715000" y="2653145"/>
            <a:ext cx="0" cy="103575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4282" name="Text Box 10"/>
          <p:cNvSpPr txBox="1">
            <a:spLocks noChangeArrowheads="1"/>
          </p:cNvSpPr>
          <p:nvPr/>
        </p:nvSpPr>
        <p:spPr bwMode="auto">
          <a:xfrm>
            <a:off x="1780308" y="5870051"/>
            <a:ext cx="2743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0000"/>
                </a:solidFill>
              </a:rPr>
              <a:t>保守力才能定義位能！</a:t>
            </a:r>
          </a:p>
        </p:txBody>
      </p:sp>
      <p:sp>
        <p:nvSpPr>
          <p:cNvPr id="105483" name="文字方塊 10"/>
          <p:cNvSpPr txBox="1">
            <a:spLocks noChangeArrowheads="1"/>
          </p:cNvSpPr>
          <p:nvPr/>
        </p:nvSpPr>
        <p:spPr bwMode="auto">
          <a:xfrm>
            <a:off x="2279073" y="516802"/>
            <a:ext cx="3657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這個條件可以寫成另一個形式</a:t>
            </a:r>
          </a:p>
        </p:txBody>
      </p:sp>
      <p:sp>
        <p:nvSpPr>
          <p:cNvPr id="12" name="文字方塊 11"/>
          <p:cNvSpPr txBox="1">
            <a:spLocks noChangeArrowheads="1"/>
          </p:cNvSpPr>
          <p:nvPr/>
        </p:nvSpPr>
        <p:spPr bwMode="auto">
          <a:xfrm>
            <a:off x="4603173" y="4360753"/>
            <a:ext cx="4267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沿任一條封閉路徑，力所作的功必為零！</a:t>
            </a:r>
          </a:p>
        </p:txBody>
      </p:sp>
      <p:sp>
        <p:nvSpPr>
          <p:cNvPr id="13" name="向右箭號 12"/>
          <p:cNvSpPr/>
          <p:nvPr/>
        </p:nvSpPr>
        <p:spPr>
          <a:xfrm>
            <a:off x="3498273" y="3027218"/>
            <a:ext cx="457200" cy="304800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05486" name="文字方塊 13"/>
          <p:cNvSpPr txBox="1">
            <a:spLocks noChangeArrowheads="1"/>
          </p:cNvSpPr>
          <p:nvPr/>
        </p:nvSpPr>
        <p:spPr bwMode="auto">
          <a:xfrm>
            <a:off x="1828800" y="3688898"/>
            <a:ext cx="4724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將倒行的路徑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TW" altLang="en-US" dirty="0"/>
              <a:t> 與路徑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TW" altLang="en-US" dirty="0"/>
              <a:t> 組成一封閉路徑！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>
              <a:xfrm>
                <a:off x="4184073" y="2951018"/>
                <a:ext cx="1066800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𝑊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𝑊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4073" y="2951018"/>
                <a:ext cx="1066800" cy="36933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1905000" y="4136258"/>
                <a:ext cx="2590799" cy="818879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𝑊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𝑊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=0=</m:t>
                      </m:r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𝐹</m:t>
                              </m:r>
                            </m:e>
                          </m:acc>
                          <m:r>
                            <a:rPr lang="en-US" altLang="zh-TW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0" y="4136258"/>
                <a:ext cx="2590799" cy="818879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1905000" y="5035866"/>
                <a:ext cx="1524000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𝐹</m:t>
                              </m:r>
                            </m:e>
                          </m:acc>
                          <m:r>
                            <a:rPr lang="en-US" altLang="zh-TW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  <m:r>
                        <a:rPr lang="en-US" altLang="zh-TW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0" y="5035866"/>
                <a:ext cx="1524000" cy="818879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3149599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5"/>
          <p:cNvSpPr>
            <a:spLocks noChangeArrowheads="1"/>
          </p:cNvSpPr>
          <p:nvPr/>
        </p:nvSpPr>
        <p:spPr bwMode="auto">
          <a:xfrm>
            <a:off x="0" y="31670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06499" name="Rectangle 11"/>
          <p:cNvSpPr>
            <a:spLocks noChangeArrowheads="1"/>
          </p:cNvSpPr>
          <p:nvPr/>
        </p:nvSpPr>
        <p:spPr bwMode="auto">
          <a:xfrm>
            <a:off x="0" y="3176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06503" name="文字方塊 23"/>
          <p:cNvSpPr txBox="1">
            <a:spLocks noChangeArrowheads="1"/>
          </p:cNvSpPr>
          <p:nvPr/>
        </p:nvSpPr>
        <p:spPr bwMode="auto">
          <a:xfrm>
            <a:off x="3180272" y="4571976"/>
            <a:ext cx="914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守恆</a:t>
            </a:r>
          </a:p>
        </p:txBody>
      </p:sp>
      <p:sp>
        <p:nvSpPr>
          <p:cNvPr id="106505" name="Line 16"/>
          <p:cNvSpPr>
            <a:spLocks noChangeShapeType="1"/>
          </p:cNvSpPr>
          <p:nvPr/>
        </p:nvSpPr>
        <p:spPr bwMode="auto">
          <a:xfrm flipH="1">
            <a:off x="1199072" y="5562576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6506" name="Line 17"/>
          <p:cNvSpPr>
            <a:spLocks noChangeShapeType="1"/>
          </p:cNvSpPr>
          <p:nvPr/>
        </p:nvSpPr>
        <p:spPr bwMode="auto">
          <a:xfrm>
            <a:off x="1199072" y="6248376"/>
            <a:ext cx="304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6507" name="Line 18"/>
          <p:cNvSpPr>
            <a:spLocks noChangeShapeType="1"/>
          </p:cNvSpPr>
          <p:nvPr/>
        </p:nvSpPr>
        <p:spPr bwMode="auto">
          <a:xfrm flipV="1">
            <a:off x="1503872" y="5562576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6508" name="Rectangle 19"/>
          <p:cNvSpPr>
            <a:spLocks noChangeArrowheads="1"/>
          </p:cNvSpPr>
          <p:nvPr/>
        </p:nvSpPr>
        <p:spPr bwMode="auto">
          <a:xfrm>
            <a:off x="1199072" y="5638776"/>
            <a:ext cx="304800" cy="6096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06509" name="Line 20"/>
          <p:cNvSpPr>
            <a:spLocks noChangeShapeType="1"/>
          </p:cNvSpPr>
          <p:nvPr/>
        </p:nvSpPr>
        <p:spPr bwMode="auto">
          <a:xfrm flipH="1">
            <a:off x="5161472" y="5562576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6510" name="Line 21"/>
          <p:cNvSpPr>
            <a:spLocks noChangeShapeType="1"/>
          </p:cNvSpPr>
          <p:nvPr/>
        </p:nvSpPr>
        <p:spPr bwMode="auto">
          <a:xfrm>
            <a:off x="5161472" y="6248376"/>
            <a:ext cx="304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6511" name="Line 22"/>
          <p:cNvSpPr>
            <a:spLocks noChangeShapeType="1"/>
          </p:cNvSpPr>
          <p:nvPr/>
        </p:nvSpPr>
        <p:spPr bwMode="auto">
          <a:xfrm flipV="1">
            <a:off x="5466272" y="5562576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6512" name="Rectangle 23"/>
          <p:cNvSpPr>
            <a:spLocks noChangeArrowheads="1"/>
          </p:cNvSpPr>
          <p:nvPr/>
        </p:nvSpPr>
        <p:spPr bwMode="auto">
          <a:xfrm>
            <a:off x="5161472" y="6095976"/>
            <a:ext cx="304800" cy="1524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6513" name="Text Box 24"/>
              <p:cNvSpPr txBox="1">
                <a:spLocks noChangeArrowheads="1"/>
              </p:cNvSpPr>
              <p:nvPr/>
            </p:nvSpPr>
            <p:spPr bwMode="auto">
              <a:xfrm>
                <a:off x="1580072" y="5867376"/>
                <a:ext cx="4572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dirty="0" smtClean="0">
                          <a:latin typeface="Cambria Math"/>
                        </a:rPr>
                        <m:t>𝑈</m:t>
                      </m:r>
                      <m:r>
                        <a:rPr lang="en-US" altLang="zh-TW" b="0" i="1" baseline="-25000" dirty="0" err="1">
                          <a:latin typeface="Cambria Math"/>
                        </a:rPr>
                        <m:t>𝑖</m:t>
                      </m:r>
                    </m:oMath>
                  </m:oMathPara>
                </a14:m>
                <a:endParaRPr lang="en-US" altLang="zh-TW" i="1" dirty="0"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106513" name="Text 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80072" y="5867376"/>
                <a:ext cx="457200" cy="366713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6514" name="Text Box 25"/>
              <p:cNvSpPr txBox="1">
                <a:spLocks noChangeArrowheads="1"/>
              </p:cNvSpPr>
              <p:nvPr/>
            </p:nvSpPr>
            <p:spPr bwMode="auto">
              <a:xfrm>
                <a:off x="5466272" y="5867376"/>
                <a:ext cx="3810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dirty="0" smtClean="0">
                          <a:latin typeface="Cambria Math"/>
                        </a:rPr>
                        <m:t>𝑈</m:t>
                      </m:r>
                      <m:r>
                        <a:rPr lang="en-US" altLang="zh-TW" b="0" i="1" baseline="-25000" dirty="0" err="1">
                          <a:latin typeface="Cambria Math"/>
                        </a:rPr>
                        <m:t>𝑓</m:t>
                      </m:r>
                    </m:oMath>
                  </m:oMathPara>
                </a14:m>
                <a:endParaRPr lang="en-US" altLang="zh-TW" i="1" baseline="-25000" dirty="0"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106514" name="Text 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66272" y="5867376"/>
                <a:ext cx="381000" cy="366713"/>
              </a:xfrm>
              <a:prstGeom prst="rect">
                <a:avLst/>
              </a:prstGeom>
              <a:blipFill rotWithShape="1">
                <a:blip r:embed="rId3"/>
                <a:stretch>
                  <a:fillRect r="-8065" b="-1147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6515" name="Line 26"/>
          <p:cNvSpPr>
            <a:spLocks noChangeShapeType="1"/>
          </p:cNvSpPr>
          <p:nvPr/>
        </p:nvSpPr>
        <p:spPr bwMode="auto">
          <a:xfrm flipH="1">
            <a:off x="6228272" y="5562576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6516" name="Line 27"/>
          <p:cNvSpPr>
            <a:spLocks noChangeShapeType="1"/>
          </p:cNvSpPr>
          <p:nvPr/>
        </p:nvSpPr>
        <p:spPr bwMode="auto">
          <a:xfrm>
            <a:off x="6228272" y="6248376"/>
            <a:ext cx="304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6517" name="Line 28"/>
          <p:cNvSpPr>
            <a:spLocks noChangeShapeType="1"/>
          </p:cNvSpPr>
          <p:nvPr/>
        </p:nvSpPr>
        <p:spPr bwMode="auto">
          <a:xfrm flipV="1">
            <a:off x="6533072" y="5562576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6518" name="Rectangle 29"/>
          <p:cNvSpPr>
            <a:spLocks noChangeArrowheads="1"/>
          </p:cNvSpPr>
          <p:nvPr/>
        </p:nvSpPr>
        <p:spPr bwMode="auto">
          <a:xfrm>
            <a:off x="6228272" y="5638776"/>
            <a:ext cx="304800" cy="6096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6519" name="Text Box 30"/>
              <p:cNvSpPr txBox="1">
                <a:spLocks noChangeArrowheads="1"/>
              </p:cNvSpPr>
              <p:nvPr/>
            </p:nvSpPr>
            <p:spPr bwMode="auto">
              <a:xfrm>
                <a:off x="6533072" y="5867376"/>
                <a:ext cx="5334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dirty="0" smtClean="0">
                          <a:latin typeface="Cambria Math"/>
                        </a:rPr>
                        <m:t>𝐾</m:t>
                      </m:r>
                      <m:r>
                        <a:rPr lang="en-US" altLang="zh-TW" b="0" i="1" baseline="-25000" dirty="0" err="1">
                          <a:latin typeface="Cambria Math"/>
                        </a:rPr>
                        <m:t>𝑓</m:t>
                      </m:r>
                    </m:oMath>
                  </m:oMathPara>
                </a14:m>
                <a:endParaRPr lang="en-US" altLang="zh-TW" i="1" baseline="-25000" dirty="0"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106519" name="Text 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33072" y="5867376"/>
                <a:ext cx="533400" cy="366713"/>
              </a:xfrm>
              <a:prstGeom prst="rect">
                <a:avLst/>
              </a:prstGeom>
              <a:blipFill rotWithShape="1">
                <a:blip r:embed="rId4"/>
                <a:stretch>
                  <a:fillRect b="-1147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6520" name="Line 31"/>
          <p:cNvSpPr>
            <a:spLocks noChangeShapeType="1"/>
          </p:cNvSpPr>
          <p:nvPr/>
        </p:nvSpPr>
        <p:spPr bwMode="auto">
          <a:xfrm flipH="1">
            <a:off x="2265872" y="5562576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6521" name="Line 32"/>
          <p:cNvSpPr>
            <a:spLocks noChangeShapeType="1"/>
          </p:cNvSpPr>
          <p:nvPr/>
        </p:nvSpPr>
        <p:spPr bwMode="auto">
          <a:xfrm>
            <a:off x="2265872" y="6248376"/>
            <a:ext cx="304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6522" name="Line 33"/>
          <p:cNvSpPr>
            <a:spLocks noChangeShapeType="1"/>
          </p:cNvSpPr>
          <p:nvPr/>
        </p:nvSpPr>
        <p:spPr bwMode="auto">
          <a:xfrm flipV="1">
            <a:off x="2570672" y="5562576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6523" name="Rectangle 34"/>
          <p:cNvSpPr>
            <a:spLocks noChangeArrowheads="1"/>
          </p:cNvSpPr>
          <p:nvPr/>
        </p:nvSpPr>
        <p:spPr bwMode="auto">
          <a:xfrm>
            <a:off x="2265872" y="6095976"/>
            <a:ext cx="304800" cy="1524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6524" name="Text Box 35"/>
              <p:cNvSpPr txBox="1">
                <a:spLocks noChangeArrowheads="1"/>
              </p:cNvSpPr>
              <p:nvPr/>
            </p:nvSpPr>
            <p:spPr bwMode="auto">
              <a:xfrm>
                <a:off x="2570672" y="5867376"/>
                <a:ext cx="4572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dirty="0" smtClean="0">
                          <a:latin typeface="Cambria Math"/>
                        </a:rPr>
                        <m:t>𝐾</m:t>
                      </m:r>
                      <m:r>
                        <a:rPr lang="en-US" altLang="zh-TW" b="0" i="1" baseline="-25000" dirty="0">
                          <a:latin typeface="Cambria Math"/>
                        </a:rPr>
                        <m:t>𝑖</m:t>
                      </m:r>
                    </m:oMath>
                  </m:oMathPara>
                </a14:m>
                <a:endParaRPr lang="en-US" altLang="zh-TW" i="1" baseline="-25000" dirty="0"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106524" name="Text 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70672" y="5867376"/>
                <a:ext cx="457200" cy="366713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6525" name="AutoShape 36"/>
          <p:cNvSpPr>
            <a:spLocks noChangeArrowheads="1"/>
          </p:cNvSpPr>
          <p:nvPr/>
        </p:nvSpPr>
        <p:spPr bwMode="auto">
          <a:xfrm>
            <a:off x="1351472" y="5029176"/>
            <a:ext cx="1143000" cy="304800"/>
          </a:xfrm>
          <a:prstGeom prst="curvedDownArrow">
            <a:avLst>
              <a:gd name="adj1" fmla="val 75000"/>
              <a:gd name="adj2" fmla="val 150000"/>
              <a:gd name="adj3" fmla="val 33333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6529" name="文字方塊 6"/>
              <p:cNvSpPr txBox="1">
                <a:spLocks noChangeArrowheads="1"/>
              </p:cNvSpPr>
              <p:nvPr/>
            </p:nvSpPr>
            <p:spPr bwMode="auto">
              <a:xfrm>
                <a:off x="701756" y="4022916"/>
                <a:ext cx="82296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位能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𝑈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accPr>
                          <m:e>
                            <m:r>
                              <a:rPr lang="en-US" altLang="zh-TW" i="1">
                                <a:latin typeface="Cambria Math"/>
                                <a:ea typeface="Cambria Math"/>
                              </a:rPr>
                              <m:t>𝑟</m:t>
                            </m:r>
                          </m:e>
                        </m:acc>
                      </m:e>
                    </m:d>
                  </m:oMath>
                </a14:m>
                <a:r>
                  <a:rPr lang="zh-TW" altLang="en-US" dirty="0"/>
                  <a:t>就是由參考點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altLang="zh-TW" i="1" dirty="0">
                            <a:latin typeface="Cambria Math"/>
                            <a:cs typeface="Times New Roman" pitchFamily="18" charset="0"/>
                          </a:rPr>
                          <m:t>𝑐</m:t>
                        </m:r>
                      </m:e>
                    </m:acc>
                  </m:oMath>
                </a14:m>
                <a:r>
                  <a:rPr lang="en-US" altLang="zh-TW" dirty="0"/>
                  <a:t> </a:t>
                </a:r>
                <a:r>
                  <a:rPr lang="zh-TW" altLang="en-US" dirty="0"/>
                  <a:t>沿</a:t>
                </a:r>
                <a:r>
                  <a:rPr lang="zh-TW" altLang="en-US" dirty="0">
                    <a:solidFill>
                      <a:srgbClr val="FF0000"/>
                    </a:solidFill>
                  </a:rPr>
                  <a:t>任一路徑</a:t>
                </a:r>
                <a:r>
                  <a:rPr lang="zh-TW" altLang="en-US" dirty="0"/>
                  <a:t>運動到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altLang="zh-TW" b="0" i="1" dirty="0" smtClean="0">
                            <a:latin typeface="Cambria Math"/>
                            <a:cs typeface="Times New Roman" pitchFamily="18" charset="0"/>
                          </a:rPr>
                          <m:t>𝑟</m:t>
                        </m:r>
                      </m:e>
                    </m:acc>
                  </m:oMath>
                </a14:m>
                <a:r>
                  <a:rPr lang="zh-TW" altLang="en-US" dirty="0"/>
                  <a:t> 的過程中，此力所作的功的負數。</a:t>
                </a:r>
              </a:p>
            </p:txBody>
          </p:sp>
        </mc:Choice>
        <mc:Fallback xmlns="">
          <p:sp>
            <p:nvSpPr>
              <p:cNvPr id="106529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1756" y="4022916"/>
                <a:ext cx="8229600" cy="369332"/>
              </a:xfrm>
              <a:prstGeom prst="rect">
                <a:avLst/>
              </a:prstGeom>
              <a:blipFill rotWithShape="1">
                <a:blip r:embed="rId6"/>
                <a:stretch>
                  <a:fillRect l="-593" t="-21311" r="-667" b="-2623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文字方塊 34"/>
              <p:cNvSpPr txBox="1"/>
              <p:nvPr/>
            </p:nvSpPr>
            <p:spPr>
              <a:xfrm>
                <a:off x="721884" y="1258941"/>
                <a:ext cx="3505200" cy="96866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𝑈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  <m:r>
                        <a:rPr lang="en-US" altLang="zh-TW" i="1" smtClean="0">
                          <a:latin typeface="Cambria Math"/>
                        </a:rPr>
                        <m:t>−</m:t>
                      </m:r>
                      <m:r>
                        <a:rPr lang="en-US" altLang="zh-TW" i="1" smtClean="0">
                          <a:latin typeface="Cambria Math"/>
                        </a:rPr>
                        <m:t>𝑈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𝑐</m:t>
                              </m:r>
                            </m:e>
                          </m:acc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</a:rPr>
                        <m:t>𝑈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nary>
                        <m:naryPr>
                          <m:limLoc m:val="undOvr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𝑐</m:t>
                              </m:r>
                            </m:e>
                          </m:acc>
                        </m:sub>
                        <m:sup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𝑟</m:t>
                              </m:r>
                            </m:e>
                          </m:acc>
                        </m:sup>
                        <m:e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𝐹</m:t>
                              </m:r>
                            </m:e>
                          </m:acc>
                          <m:r>
                            <a:rPr lang="en-US" altLang="zh-TW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35" name="文字方塊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884" y="1258941"/>
                <a:ext cx="3505200" cy="968663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文字方塊 6"/>
              <p:cNvSpPr txBox="1">
                <a:spLocks noChangeArrowheads="1"/>
              </p:cNvSpPr>
              <p:nvPr/>
            </p:nvSpPr>
            <p:spPr bwMode="auto">
              <a:xfrm>
                <a:off x="645684" y="801741"/>
                <a:ext cx="58674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可以設一個參考點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zh-TW" i="1" dirty="0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altLang="zh-TW" i="1" dirty="0">
                            <a:latin typeface="Cambria Math"/>
                            <a:cs typeface="Times New Roman" pitchFamily="18" charset="0"/>
                          </a:rPr>
                          <m:t>𝑐</m:t>
                        </m:r>
                      </m:e>
                    </m:acc>
                  </m:oMath>
                </a14:m>
                <a:r>
                  <a:rPr lang="en-US" altLang="zh-TW" dirty="0"/>
                  <a:t> </a:t>
                </a:r>
                <a:r>
                  <a:rPr lang="zh-TW" altLang="en-US" dirty="0"/>
                  <a:t>使得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𝑈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accPr>
                          <m:e>
                            <m:r>
                              <a:rPr lang="en-US" altLang="zh-TW" i="1">
                                <a:latin typeface="Cambria Math"/>
                                <a:ea typeface="Cambria Math"/>
                              </a:rPr>
                              <m:t>𝑐</m:t>
                            </m:r>
                          </m:e>
                        </m:acc>
                      </m:e>
                    </m:d>
                    <m:r>
                      <a:rPr lang="en-US" altLang="zh-TW" i="1">
                        <a:latin typeface="Cambria Math"/>
                      </a:rPr>
                      <m:t>=</m:t>
                    </m:r>
                    <m:r>
                      <a:rPr lang="en-US" altLang="zh-TW" b="0" i="0" smtClean="0">
                        <a:latin typeface="Cambria Math"/>
                      </a:rPr>
                      <m:t>0</m:t>
                    </m:r>
                  </m:oMath>
                </a14:m>
                <a:r>
                  <a:rPr lang="zh-TW" altLang="en-US" dirty="0"/>
                  <a:t>。定義位能為：</a:t>
                </a:r>
              </a:p>
            </p:txBody>
          </p:sp>
        </mc:Choice>
        <mc:Fallback xmlns="">
          <p:sp>
            <p:nvSpPr>
              <p:cNvPr id="3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5684" y="801741"/>
                <a:ext cx="5867400" cy="369332"/>
              </a:xfrm>
              <a:prstGeom prst="rect">
                <a:avLst/>
              </a:prstGeom>
              <a:blipFill rotWithShape="1">
                <a:blip r:embed="rId8"/>
                <a:stretch>
                  <a:fillRect l="-936" t="-21667" b="-28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 bwMode="auto">
              <a:xfrm>
                <a:off x="2371666" y="4571976"/>
                <a:ext cx="850169" cy="369332"/>
              </a:xfrm>
              <a:prstGeom prst="rect">
                <a:avLst/>
              </a:prstGeom>
              <a:solidFill>
                <a:srgbClr val="FAFAA4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cs typeface="Times New Roman" panose="02020603050405020304" pitchFamily="18" charset="0"/>
                        </a:rPr>
                        <m:t>𝐾</m:t>
                      </m:r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𝑈</m:t>
                      </m:r>
                    </m:oMath>
                  </m:oMathPara>
                </a14:m>
                <a:endParaRPr lang="zh-TW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71666" y="4571976"/>
                <a:ext cx="850169" cy="369332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文字方塊 35"/>
              <p:cNvSpPr txBox="1"/>
              <p:nvPr/>
            </p:nvSpPr>
            <p:spPr>
              <a:xfrm>
                <a:off x="721884" y="2476042"/>
                <a:ext cx="8100660" cy="997004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i="1">
                          <a:latin typeface="Cambria Math"/>
                        </a:rPr>
                        <m:t>𝑈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</a:rPr>
                        <m:t>𝑈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𝑏</m:t>
                              </m:r>
                            </m:e>
                          </m:acc>
                        </m:e>
                      </m:d>
                      <m:r>
                        <a:rPr lang="en-US" altLang="zh-TW" i="1">
                          <a:latin typeface="Cambria Math"/>
                        </a:rPr>
                        <m:t>−</m:t>
                      </m:r>
                      <m:r>
                        <a:rPr lang="en-US" altLang="zh-TW" i="1">
                          <a:latin typeface="Cambria Math"/>
                        </a:rPr>
                        <m:t>𝑈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𝑎</m:t>
                              </m:r>
                            </m:e>
                          </m:acc>
                        </m:e>
                      </m:d>
                      <m:r>
                        <a:rPr lang="en-US" altLang="zh-TW" i="1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𝑐</m:t>
                              </m:r>
                            </m:e>
                          </m:acc>
                        </m:sub>
                        <m:sup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𝑏</m:t>
                              </m:r>
                            </m:e>
                          </m:acc>
                        </m:sup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𝐹</m:t>
                              </m:r>
                            </m:e>
                          </m:acc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−</m:t>
                      </m:r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𝑐</m:t>
                              </m:r>
                            </m:e>
                          </m:acc>
                        </m:sub>
                        <m:sup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</m:e>
                          </m:acc>
                        </m:sup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𝐹</m:t>
                              </m:r>
                            </m:e>
                          </m:acc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  <m:r>
                        <a:rPr lang="en-US" altLang="zh-TW" i="1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𝑐</m:t>
                              </m:r>
                            </m:e>
                          </m:acc>
                        </m:sub>
                        <m:sup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𝑏</m:t>
                              </m:r>
                            </m:e>
                          </m:acc>
                        </m:sup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𝐹</m:t>
                              </m:r>
                            </m:e>
                          </m:acc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  <m:r>
                        <a:rPr lang="en-US" altLang="zh-TW" i="1">
                          <a:latin typeface="Cambria Math"/>
                          <a:ea typeface="Cambria Math"/>
                        </a:rPr>
                        <m:t>+</m:t>
                      </m:r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</m:e>
                          </m:acc>
                        </m:sub>
                        <m:sup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𝑐</m:t>
                              </m:r>
                            </m:e>
                          </m:acc>
                        </m:sup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𝐹</m:t>
                              </m:r>
                            </m:e>
                          </m:acc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</m:e>
                          </m:acc>
                        </m:sub>
                        <m:sup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𝑏</m:t>
                              </m:r>
                            </m:e>
                          </m:acc>
                        </m:sup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𝐹</m:t>
                              </m:r>
                            </m:e>
                          </m:acc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𝑊</m:t>
                      </m:r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36" name="文字方塊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884" y="2476042"/>
                <a:ext cx="8100660" cy="997004"/>
              </a:xfrm>
              <a:prstGeom prst="rect">
                <a:avLst/>
              </a:prstGeom>
              <a:blipFill>
                <a:blip r:embed="rId10"/>
                <a:stretch>
                  <a:fillRect t="-91250" b="-15125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文字方塊 37"/>
              <p:cNvSpPr txBox="1"/>
              <p:nvPr/>
            </p:nvSpPr>
            <p:spPr>
              <a:xfrm>
                <a:off x="684726" y="304800"/>
                <a:ext cx="2121108" cy="44685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zh-TW" altLang="en-US" b="0" dirty="0"/>
                  <a:t>如果</a:t>
                </a:r>
                <a14:m>
                  <m:oMath xmlns:m="http://schemas.openxmlformats.org/officeDocument/2006/math">
                    <m:nary>
                      <m:naryPr>
                        <m:chr m:val="∮"/>
                        <m:limLoc m:val="undOvr"/>
                        <m:subHide m:val="on"/>
                        <m:supHide m:val="on"/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acc>
                          <m:accPr>
                            <m:chr m:val="⃗"/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b="0" i="1" smtClean="0">
                                <a:latin typeface="Cambria Math"/>
                              </a:rPr>
                              <m:t>𝐹</m:t>
                            </m:r>
                          </m:e>
                        </m:acc>
                        <m:r>
                          <a:rPr lang="en-US" altLang="zh-TW" i="1" smtClean="0">
                            <a:latin typeface="Cambria Math"/>
                            <a:ea typeface="Cambria Math"/>
                          </a:rPr>
                          <m:t>∙</m:t>
                        </m:r>
                        <m:r>
                          <a:rPr lang="en-US" altLang="zh-TW" b="0" i="1" smtClean="0">
                            <a:latin typeface="Cambria Math"/>
                            <a:ea typeface="Cambria Math"/>
                          </a:rPr>
                          <m:t>𝑑</m:t>
                        </m:r>
                        <m:acc>
                          <m:accPr>
                            <m:chr m:val="⃗"/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accPr>
                          <m:e>
                            <m:r>
                              <a:rPr lang="en-US" altLang="zh-TW" b="0" i="1" smtClean="0">
                                <a:latin typeface="Cambria Math"/>
                                <a:ea typeface="Cambria Math"/>
                              </a:rPr>
                              <m:t>𝑠</m:t>
                            </m:r>
                          </m:e>
                        </m:acc>
                      </m:e>
                    </m:nary>
                    <m:r>
                      <a:rPr lang="en-US" altLang="zh-TW" b="0" i="1" smtClean="0">
                        <a:latin typeface="Cambria Math"/>
                      </a:rPr>
                      <m:t>=0</m:t>
                    </m:r>
                  </m:oMath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38" name="文字方塊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726" y="304800"/>
                <a:ext cx="2121108" cy="446854"/>
              </a:xfrm>
              <a:prstGeom prst="rect">
                <a:avLst/>
              </a:prstGeom>
              <a:blipFill rotWithShape="1">
                <a:blip r:embed="rId11"/>
                <a:stretch>
                  <a:fillRect l="-2299" t="-115068" b="-17945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9" name="Picture 2" descr="F08_04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4" t="23751" r="49426" b="23751"/>
          <a:stretch/>
        </p:blipFill>
        <p:spPr bwMode="auto">
          <a:xfrm>
            <a:off x="6158344" y="765554"/>
            <a:ext cx="2216729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0" name="矩形 39"/>
              <p:cNvSpPr/>
              <p:nvPr/>
            </p:nvSpPr>
            <p:spPr>
              <a:xfrm>
                <a:off x="721884" y="3559708"/>
                <a:ext cx="773449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en-US" dirty="0"/>
                  <a:t>功可以寫成一個物理量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𝑈</m:t>
                    </m:r>
                  </m:oMath>
                </a14:m>
                <a:r>
                  <a:rPr lang="zh-TW" altLang="en-US" dirty="0"/>
                  <a:t>的前後差，保守力條件為位能存在的充分條件：</a:t>
                </a:r>
                <a:endParaRPr lang="en-US" altLang="zh-TW" dirty="0"/>
              </a:p>
            </p:txBody>
          </p:sp>
        </mc:Choice>
        <mc:Fallback xmlns="">
          <p:sp>
            <p:nvSpPr>
              <p:cNvPr id="40" name="矩形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884" y="3559708"/>
                <a:ext cx="7734490" cy="369332"/>
              </a:xfrm>
              <a:prstGeom prst="rect">
                <a:avLst/>
              </a:prstGeom>
              <a:blipFill>
                <a:blip r:embed="rId13"/>
                <a:stretch>
                  <a:fillRect l="-656" t="-10000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 bwMode="auto">
              <a:xfrm>
                <a:off x="6177590" y="1673606"/>
                <a:ext cx="355482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𝑐</m:t>
                      </m:r>
                    </m:oMath>
                  </m:oMathPara>
                </a14:m>
                <a:endParaRPr lang="zh-TW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77590" y="1673606"/>
                <a:ext cx="355482" cy="369332"/>
              </a:xfrm>
              <a:prstGeom prst="rect">
                <a:avLst/>
              </a:prstGeom>
              <a:blipFill rotWithShape="1">
                <a:blip r:embed="rId14"/>
                <a:stretch>
                  <a:fillRect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文字方塊 41"/>
              <p:cNvSpPr txBox="1"/>
              <p:nvPr/>
            </p:nvSpPr>
            <p:spPr bwMode="auto">
              <a:xfrm>
                <a:off x="7708596" y="1714290"/>
                <a:ext cx="376257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𝑎</m:t>
                      </m:r>
                    </m:oMath>
                  </m:oMathPara>
                </a14:m>
                <a:endParaRPr lang="zh-TW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2" name="文字方塊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08596" y="1714290"/>
                <a:ext cx="376257" cy="369332"/>
              </a:xfrm>
              <a:prstGeom prst="rect">
                <a:avLst/>
              </a:prstGeom>
              <a:blipFill rotWithShape="1">
                <a:blip r:embed="rId15"/>
                <a:stretch>
                  <a:fillRect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文字方塊 42"/>
          <p:cNvSpPr txBox="1"/>
          <p:nvPr/>
        </p:nvSpPr>
        <p:spPr bwMode="auto">
          <a:xfrm>
            <a:off x="7063794" y="751654"/>
            <a:ext cx="245131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橢圓 4"/>
          <p:cNvSpPr/>
          <p:nvPr/>
        </p:nvSpPr>
        <p:spPr>
          <a:xfrm>
            <a:off x="7661564" y="1660314"/>
            <a:ext cx="94064" cy="107952"/>
          </a:xfrm>
          <a:prstGeom prst="ellipse">
            <a:avLst/>
          </a:prstGeom>
          <a:solidFill>
            <a:srgbClr val="FF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zh-TW" altLang="en-US" sz="1400" i="1">
              <a:solidFill>
                <a:schemeClr val="tx1"/>
              </a:solidFill>
              <a:latin typeface="Cambria Math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65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65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65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65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6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6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6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6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6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6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6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6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6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6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65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6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6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6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65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65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6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6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65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65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6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6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6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6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06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6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65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65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06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06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065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065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065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065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06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06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065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065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065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065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065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065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503" grpId="0"/>
      <p:bldP spid="106505" grpId="0" animBg="1"/>
      <p:bldP spid="106506" grpId="0" animBg="1"/>
      <p:bldP spid="106507" grpId="0" animBg="1"/>
      <p:bldP spid="106508" grpId="0" animBg="1"/>
      <p:bldP spid="106509" grpId="0" animBg="1"/>
      <p:bldP spid="106510" grpId="0" animBg="1"/>
      <p:bldP spid="106511" grpId="0" animBg="1"/>
      <p:bldP spid="106512" grpId="0" animBg="1"/>
      <p:bldP spid="106513" grpId="0"/>
      <p:bldP spid="106514" grpId="0"/>
      <p:bldP spid="106515" grpId="0" animBg="1"/>
      <p:bldP spid="106516" grpId="0" animBg="1"/>
      <p:bldP spid="106517" grpId="0" animBg="1"/>
      <p:bldP spid="106518" grpId="0" animBg="1"/>
      <p:bldP spid="106519" grpId="0"/>
      <p:bldP spid="106520" grpId="0" animBg="1"/>
      <p:bldP spid="106521" grpId="0" animBg="1"/>
      <p:bldP spid="106522" grpId="0" animBg="1"/>
      <p:bldP spid="106523" grpId="0" animBg="1"/>
      <p:bldP spid="106524" grpId="0"/>
      <p:bldP spid="106525" grpId="0" animBg="1"/>
      <p:bldP spid="106529" grpId="0"/>
      <p:bldP spid="3" grpId="0" animBg="1"/>
      <p:bldP spid="36" grpId="0" animBg="1"/>
      <p:bldP spid="40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5"/>
          <p:cNvSpPr>
            <a:spLocks noChangeArrowheads="1"/>
          </p:cNvSpPr>
          <p:nvPr/>
        </p:nvSpPr>
        <p:spPr bwMode="auto">
          <a:xfrm>
            <a:off x="0" y="3176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pic>
        <p:nvPicPr>
          <p:cNvPr id="13" name="Picture 6" descr="fig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681"/>
          <a:stretch>
            <a:fillRect/>
          </a:stretch>
        </p:blipFill>
        <p:spPr bwMode="auto">
          <a:xfrm>
            <a:off x="5105400" y="1571293"/>
            <a:ext cx="3466576" cy="1724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文字方塊 40"/>
          <p:cNvSpPr txBox="1">
            <a:spLocks noChangeArrowheads="1"/>
          </p:cNvSpPr>
          <p:nvPr/>
        </p:nvSpPr>
        <p:spPr bwMode="auto">
          <a:xfrm>
            <a:off x="1260835" y="1571293"/>
            <a:ext cx="303400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如此，位能差可如此定義：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692728" y="2320464"/>
                <a:ext cx="4170218" cy="99700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i="1" smtClean="0">
                          <a:latin typeface="Cambria Math"/>
                        </a:rPr>
                        <m:t>𝑈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𝑈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𝑏</m:t>
                              </m:r>
                            </m:e>
                          </m:acc>
                        </m:e>
                      </m:d>
                      <m:r>
                        <a:rPr lang="en-US" altLang="zh-TW" i="1">
                          <a:latin typeface="Cambria Math"/>
                        </a:rPr>
                        <m:t>−</m:t>
                      </m:r>
                      <m:r>
                        <a:rPr lang="en-US" altLang="zh-TW" i="1">
                          <a:latin typeface="Cambria Math"/>
                        </a:rPr>
                        <m:t>𝑈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𝑎</m:t>
                              </m:r>
                            </m:e>
                          </m:acc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≡</m:t>
                      </m:r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r>
                        <a:rPr lang="en-US" altLang="zh-TW" b="0" i="1" smtClean="0">
                          <a:latin typeface="Cambria Math"/>
                        </a:rPr>
                        <m:t>𝑊</m:t>
                      </m:r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nary>
                        <m:naryPr>
                          <m:limLoc m:val="undOvr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𝑎</m:t>
                              </m:r>
                            </m:e>
                          </m:acc>
                        </m:sub>
                        <m:sup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𝑏</m:t>
                              </m:r>
                            </m:e>
                          </m:acc>
                        </m:sup>
                        <m:e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𝐹</m:t>
                              </m:r>
                            </m:e>
                          </m:acc>
                          <m:r>
                            <a:rPr lang="en-US" altLang="zh-TW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728" y="2320464"/>
                <a:ext cx="4170218" cy="997004"/>
              </a:xfrm>
              <a:prstGeom prst="rect">
                <a:avLst/>
              </a:prstGeom>
              <a:blipFill>
                <a:blip r:embed="rId3"/>
                <a:stretch>
                  <a:fillRect t="-92500" r="-909" b="-15125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文字方塊 16"/>
          <p:cNvSpPr txBox="1"/>
          <p:nvPr/>
        </p:nvSpPr>
        <p:spPr bwMode="auto">
          <a:xfrm>
            <a:off x="1260835" y="3848047"/>
            <a:ext cx="3200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此定義與計算功的路徑無關。</a:t>
            </a:r>
          </a:p>
        </p:txBody>
      </p:sp>
      <p:pic>
        <p:nvPicPr>
          <p:cNvPr id="22" name="Picture 2" descr="F08_04">
            <a:extLst>
              <a:ext uri="{FF2B5EF4-FFF2-40B4-BE49-F238E27FC236}">
                <a16:creationId xmlns:a16="http://schemas.microsoft.com/office/drawing/2014/main" id="{72526A02-05FD-7D4E-8497-A82CCA7DAE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4" t="23751" r="49426" b="23751"/>
          <a:stretch/>
        </p:blipFill>
        <p:spPr bwMode="auto">
          <a:xfrm>
            <a:off x="5139647" y="3561817"/>
            <a:ext cx="2216729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91395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Line 4"/>
          <p:cNvSpPr>
            <a:spLocks noChangeShapeType="1"/>
          </p:cNvSpPr>
          <p:nvPr/>
        </p:nvSpPr>
        <p:spPr bwMode="auto">
          <a:xfrm>
            <a:off x="2209800" y="1981200"/>
            <a:ext cx="3733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" name="Oval 5"/>
          <p:cNvSpPr>
            <a:spLocks noChangeArrowheads="1"/>
          </p:cNvSpPr>
          <p:nvPr/>
        </p:nvSpPr>
        <p:spPr bwMode="auto">
          <a:xfrm>
            <a:off x="3200400" y="1828800"/>
            <a:ext cx="304800" cy="3048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07524" name="Text Box 7"/>
          <p:cNvSpPr txBox="1">
            <a:spLocks noChangeArrowheads="1"/>
          </p:cNvSpPr>
          <p:nvPr/>
        </p:nvSpPr>
        <p:spPr bwMode="auto">
          <a:xfrm>
            <a:off x="6096000" y="1752600"/>
            <a:ext cx="45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i="1"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107525" name="Text Box 8"/>
          <p:cNvSpPr txBox="1">
            <a:spLocks noChangeArrowheads="1"/>
          </p:cNvSpPr>
          <p:nvPr/>
        </p:nvSpPr>
        <p:spPr bwMode="auto">
          <a:xfrm>
            <a:off x="3124200" y="2286000"/>
            <a:ext cx="45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zh-TW" i="1" baseline="-25000">
                <a:latin typeface="Times New Roman" pitchFamily="18" charset="0"/>
                <a:cs typeface="Times New Roman" pitchFamily="18" charset="0"/>
              </a:rPr>
              <a:t>i</a:t>
            </a:r>
            <a:endParaRPr lang="en-US" altLang="zh-TW" i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7526" name="Text Box 9"/>
          <p:cNvSpPr txBox="1">
            <a:spLocks noChangeArrowheads="1"/>
          </p:cNvSpPr>
          <p:nvPr/>
        </p:nvSpPr>
        <p:spPr bwMode="auto">
          <a:xfrm>
            <a:off x="3124200" y="2667000"/>
            <a:ext cx="45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zh-TW" i="1" baseline="-25000">
                <a:latin typeface="Times New Roman" pitchFamily="18" charset="0"/>
                <a:cs typeface="Times New Roman" pitchFamily="18" charset="0"/>
              </a:rPr>
              <a:t>f</a:t>
            </a:r>
            <a:endParaRPr lang="en-US" altLang="zh-TW" i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Oval 5"/>
          <p:cNvSpPr>
            <a:spLocks noChangeArrowheads="1"/>
          </p:cNvSpPr>
          <p:nvPr/>
        </p:nvSpPr>
        <p:spPr bwMode="auto">
          <a:xfrm>
            <a:off x="3200400" y="1828800"/>
            <a:ext cx="304800" cy="304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07528" name="文字方塊 8"/>
          <p:cNvSpPr txBox="1">
            <a:spLocks noChangeArrowheads="1"/>
          </p:cNvSpPr>
          <p:nvPr/>
        </p:nvSpPr>
        <p:spPr bwMode="auto">
          <a:xfrm>
            <a:off x="2209800" y="4800600"/>
            <a:ext cx="5029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一維運動中。由位置決定的力是保守力！</a:t>
            </a:r>
          </a:p>
        </p:txBody>
      </p:sp>
      <p:sp>
        <p:nvSpPr>
          <p:cNvPr id="10" name="Oval 5"/>
          <p:cNvSpPr>
            <a:spLocks noChangeArrowheads="1"/>
          </p:cNvSpPr>
          <p:nvPr/>
        </p:nvSpPr>
        <p:spPr bwMode="auto">
          <a:xfrm>
            <a:off x="5181600" y="1828800"/>
            <a:ext cx="304800" cy="3048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>
                <a:extLst>
                  <a:ext uri="{FF2B5EF4-FFF2-40B4-BE49-F238E27FC236}">
                    <a16:creationId xmlns:a16="http://schemas.microsoft.com/office/drawing/2014/main" id="{5963AD82-662D-6D4A-8A18-01E17A6FCCEF}"/>
                  </a:ext>
                </a:extLst>
              </p:cNvPr>
              <p:cNvSpPr txBox="1"/>
              <p:nvPr/>
            </p:nvSpPr>
            <p:spPr bwMode="auto">
              <a:xfrm>
                <a:off x="2198727" y="3790390"/>
                <a:ext cx="3314177" cy="872098"/>
              </a:xfrm>
              <a:prstGeom prst="rect">
                <a:avLst/>
              </a:prstGeom>
              <a:solidFill>
                <a:srgbClr val="FAFAA4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𝑊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𝐹</m:t>
                          </m:r>
                          <m:d>
                            <m:dPr>
                              <m:ctrlPr>
                                <a:rPr kumimoji="1" lang="en-US" altLang="zh-TW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𝑑𝑥</m:t>
                          </m:r>
                        </m:e>
                      </m:nary>
                      <m:r>
                        <a:rPr kumimoji="1" lang="en-US" altLang="zh-TW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kumimoji="1" lang="en-US" altLang="zh-TW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kumimoji="1" lang="en-US" altLang="zh-TW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𝑓</m:t>
                              </m:r>
                            </m:sub>
                          </m:sSub>
                        </m:sup>
                        <m:e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𝐹</m:t>
                          </m:r>
                          <m:d>
                            <m:dPr>
                              <m:ctrlPr>
                                <a:rPr kumimoji="1" lang="en-US" altLang="zh-TW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𝑑𝑥</m:t>
                          </m:r>
                        </m:e>
                      </m:nary>
                      <m:r>
                        <a:rPr kumimoji="1" lang="en-US" altLang="zh-TW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=0</m:t>
                      </m:r>
                    </m:oMath>
                  </m:oMathPara>
                </a14:m>
                <a:endParaRPr kumimoji="1" lang="zh-TW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文字方塊 1">
                <a:extLst>
                  <a:ext uri="{FF2B5EF4-FFF2-40B4-BE49-F238E27FC236}">
                    <a16:creationId xmlns:a16="http://schemas.microsoft.com/office/drawing/2014/main" id="{5963AD82-662D-6D4A-8A18-01E17A6FCC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98727" y="3790390"/>
                <a:ext cx="3314177" cy="872098"/>
              </a:xfrm>
              <a:prstGeom prst="rect">
                <a:avLst/>
              </a:prstGeom>
              <a:blipFill>
                <a:blip r:embed="rId2"/>
                <a:stretch>
                  <a:fillRect l="-12595" t="-115714" r="-763" b="-17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0.21666 1.11111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8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111E-6 L -0.21666 1.11111E-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33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8" grpId="0" animBg="1"/>
      <p:bldP spid="10" grpId="0" animBg="1"/>
      <p:bldP spid="10" grpId="1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ext Box 3"/>
          <p:cNvSpPr txBox="1">
            <a:spLocks noChangeArrowheads="1"/>
          </p:cNvSpPr>
          <p:nvPr/>
        </p:nvSpPr>
        <p:spPr bwMode="auto">
          <a:xfrm>
            <a:off x="3352800" y="1600200"/>
            <a:ext cx="2743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/>
              <a:t>靜電力是不是保守力？</a:t>
            </a:r>
          </a:p>
        </p:txBody>
      </p:sp>
      <p:pic>
        <p:nvPicPr>
          <p:cNvPr id="108547" name="Picture 4" descr="fig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63"/>
          <a:stretch>
            <a:fillRect/>
          </a:stretch>
        </p:blipFill>
        <p:spPr bwMode="auto">
          <a:xfrm>
            <a:off x="2286000" y="2667000"/>
            <a:ext cx="4986338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48" name="Oval 5"/>
          <p:cNvSpPr>
            <a:spLocks noChangeArrowheads="1"/>
          </p:cNvSpPr>
          <p:nvPr/>
        </p:nvSpPr>
        <p:spPr bwMode="auto">
          <a:xfrm>
            <a:off x="4114800" y="30480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fig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98"/>
          <a:stretch>
            <a:fillRect/>
          </a:stretch>
        </p:blipFill>
        <p:spPr bwMode="auto">
          <a:xfrm>
            <a:off x="457200" y="1890415"/>
            <a:ext cx="3424238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3257" name="Text Box 6"/>
              <p:cNvSpPr txBox="1">
                <a:spLocks noChangeArrowheads="1"/>
              </p:cNvSpPr>
              <p:nvPr/>
            </p:nvSpPr>
            <p:spPr bwMode="auto">
              <a:xfrm>
                <a:off x="4176628" y="3376315"/>
                <a:ext cx="3124200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/>
                  <a:t>垂直於 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𝑟</m:t>
                    </m:r>
                  </m:oMath>
                </a14:m>
                <a:r>
                  <a:rPr lang="en-US" altLang="zh-TW" dirty="0"/>
                  <a:t> </a:t>
                </a:r>
                <a:r>
                  <a:rPr lang="zh-TW" altLang="en-US" dirty="0"/>
                  <a:t>的運動不作功</a:t>
                </a:r>
              </a:p>
            </p:txBody>
          </p:sp>
        </mc:Choice>
        <mc:Fallback xmlns="">
          <p:sp>
            <p:nvSpPr>
              <p:cNvPr id="53257" name="Text 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76628" y="3376315"/>
                <a:ext cx="3124200" cy="369888"/>
              </a:xfrm>
              <a:prstGeom prst="rect">
                <a:avLst/>
              </a:prstGeom>
              <a:blipFill rotWithShape="1">
                <a:blip r:embed="rId4"/>
                <a:stretch>
                  <a:fillRect l="-1559" t="-6557" b="-2623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9576" name="Text Box 8"/>
          <p:cNvSpPr txBox="1">
            <a:spLocks noChangeArrowheads="1"/>
          </p:cNvSpPr>
          <p:nvPr/>
        </p:nvSpPr>
        <p:spPr bwMode="auto">
          <a:xfrm>
            <a:off x="715797" y="976745"/>
            <a:ext cx="5105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/>
              <a:t>考慮一固定電荷 </a:t>
            </a:r>
            <a:r>
              <a:rPr lang="en-US" altLang="zh-TW" i="1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zh-TW" altLang="en-US"/>
              <a:t> 旁一可運動的小電荷 </a:t>
            </a:r>
            <a:r>
              <a:rPr lang="en-US" altLang="zh-TW" i="1">
                <a:latin typeface="Times New Roman" pitchFamily="18" charset="0"/>
                <a:cs typeface="Times New Roman" pitchFamily="18" charset="0"/>
              </a:rPr>
              <a:t>q</a:t>
            </a:r>
          </a:p>
        </p:txBody>
      </p:sp>
      <p:sp>
        <p:nvSpPr>
          <p:cNvPr id="53259" name="Text Box 9"/>
          <p:cNvSpPr txBox="1">
            <a:spLocks noChangeArrowheads="1"/>
          </p:cNvSpPr>
          <p:nvPr/>
        </p:nvSpPr>
        <p:spPr bwMode="auto">
          <a:xfrm>
            <a:off x="6361845" y="5843745"/>
            <a:ext cx="2362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與 </a:t>
            </a:r>
            <a:r>
              <a:rPr lang="en-US" altLang="zh-TW" i="1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zh-TW" altLang="en-US" i="1" dirty="0">
                <a:latin typeface="Times New Roman" pitchFamily="18" charset="0"/>
                <a:cs typeface="Times New Roman" pitchFamily="18" charset="0"/>
              </a:rPr>
              <a:t>、</a:t>
            </a:r>
            <a:r>
              <a:rPr lang="en-US" altLang="zh-TW" i="1" dirty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zh-TW" altLang="en-US" i="1" dirty="0"/>
              <a:t> </a:t>
            </a:r>
            <a:r>
              <a:rPr lang="zh-TW" altLang="en-US" dirty="0"/>
              <a:t>的方向無關</a:t>
            </a:r>
          </a:p>
        </p:txBody>
      </p:sp>
      <p:sp>
        <p:nvSpPr>
          <p:cNvPr id="53260" name="Text Box 11"/>
          <p:cNvSpPr txBox="1">
            <a:spLocks noChangeArrowheads="1"/>
          </p:cNvSpPr>
          <p:nvPr/>
        </p:nvSpPr>
        <p:spPr bwMode="auto">
          <a:xfrm>
            <a:off x="990600" y="1966615"/>
            <a:ext cx="45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i="1">
                <a:latin typeface="Times New Roman" pitchFamily="18" charset="0"/>
              </a:rPr>
              <a:t>A’</a:t>
            </a:r>
          </a:p>
        </p:txBody>
      </p:sp>
      <p:sp>
        <p:nvSpPr>
          <p:cNvPr id="109579" name="Oval 12"/>
          <p:cNvSpPr>
            <a:spLocks noChangeArrowheads="1"/>
          </p:cNvSpPr>
          <p:nvPr/>
        </p:nvSpPr>
        <p:spPr bwMode="auto">
          <a:xfrm>
            <a:off x="1371600" y="2195215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09580" name="Oval 13"/>
          <p:cNvSpPr>
            <a:spLocks noChangeArrowheads="1"/>
          </p:cNvSpPr>
          <p:nvPr/>
        </p:nvSpPr>
        <p:spPr bwMode="auto">
          <a:xfrm>
            <a:off x="304800" y="2271415"/>
            <a:ext cx="2209800" cy="2209800"/>
          </a:xfrm>
          <a:prstGeom prst="ellips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53263" name="Freeform 14"/>
          <p:cNvSpPr>
            <a:spLocks/>
          </p:cNvSpPr>
          <p:nvPr/>
        </p:nvSpPr>
        <p:spPr bwMode="auto">
          <a:xfrm>
            <a:off x="1371600" y="2017415"/>
            <a:ext cx="1676400" cy="254000"/>
          </a:xfrm>
          <a:custGeom>
            <a:avLst/>
            <a:gdLst>
              <a:gd name="T0" fmla="*/ 0 w 1056"/>
              <a:gd name="T1" fmla="*/ 2147483647 h 160"/>
              <a:gd name="T2" fmla="*/ 2147483647 w 1056"/>
              <a:gd name="T3" fmla="*/ 2147483647 h 160"/>
              <a:gd name="T4" fmla="*/ 2147483647 w 1056"/>
              <a:gd name="T5" fmla="*/ 2147483647 h 160"/>
              <a:gd name="T6" fmla="*/ 2147483647 w 1056"/>
              <a:gd name="T7" fmla="*/ 2147483647 h 160"/>
              <a:gd name="T8" fmla="*/ 2147483647 w 1056"/>
              <a:gd name="T9" fmla="*/ 2147483647 h 1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56"/>
              <a:gd name="T16" fmla="*/ 0 h 160"/>
              <a:gd name="T17" fmla="*/ 1056 w 1056"/>
              <a:gd name="T18" fmla="*/ 160 h 16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56" h="160">
                <a:moveTo>
                  <a:pt x="0" y="160"/>
                </a:moveTo>
                <a:cubicBezTo>
                  <a:pt x="72" y="96"/>
                  <a:pt x="144" y="32"/>
                  <a:pt x="240" y="16"/>
                </a:cubicBezTo>
                <a:cubicBezTo>
                  <a:pt x="336" y="0"/>
                  <a:pt x="488" y="56"/>
                  <a:pt x="576" y="64"/>
                </a:cubicBezTo>
                <a:cubicBezTo>
                  <a:pt x="664" y="72"/>
                  <a:pt x="688" y="64"/>
                  <a:pt x="768" y="64"/>
                </a:cubicBezTo>
                <a:cubicBezTo>
                  <a:pt x="848" y="64"/>
                  <a:pt x="1008" y="64"/>
                  <a:pt x="1056" y="6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3264" name="Line 15"/>
          <p:cNvSpPr>
            <a:spLocks noChangeShapeType="1"/>
          </p:cNvSpPr>
          <p:nvPr/>
        </p:nvSpPr>
        <p:spPr bwMode="auto">
          <a:xfrm flipV="1">
            <a:off x="2286000" y="2119015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9583" name="Line 16"/>
          <p:cNvSpPr>
            <a:spLocks noChangeShapeType="1"/>
          </p:cNvSpPr>
          <p:nvPr/>
        </p:nvSpPr>
        <p:spPr bwMode="auto">
          <a:xfrm>
            <a:off x="2514600" y="3429000"/>
            <a:ext cx="304800" cy="0"/>
          </a:xfrm>
          <a:prstGeom prst="line">
            <a:avLst/>
          </a:prstGeom>
          <a:noFill/>
          <a:ln w="38100">
            <a:solidFill>
              <a:srgbClr val="33CC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graphicFrame>
        <p:nvGraphicFramePr>
          <p:cNvPr id="109584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7510718"/>
              </p:ext>
            </p:extLst>
          </p:nvPr>
        </p:nvGraphicFramePr>
        <p:xfrm>
          <a:off x="2514600" y="3490615"/>
          <a:ext cx="228600" cy="212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5" imgW="190335" imgH="177646" progId="Equation.3">
                  <p:embed/>
                </p:oleObj>
              </mc:Choice>
              <mc:Fallback>
                <p:oleObj name="方程式" r:id="rId5" imgW="190335" imgH="177646" progId="Equation.3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600" y="3490615"/>
                        <a:ext cx="228600" cy="212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266" name="Line 18"/>
          <p:cNvSpPr>
            <a:spLocks noChangeShapeType="1"/>
          </p:cNvSpPr>
          <p:nvPr/>
        </p:nvSpPr>
        <p:spPr bwMode="auto">
          <a:xfrm flipV="1">
            <a:off x="2286000" y="2119015"/>
            <a:ext cx="762000" cy="609600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3267" name="Line 19"/>
          <p:cNvSpPr>
            <a:spLocks noChangeShapeType="1"/>
          </p:cNvSpPr>
          <p:nvPr/>
        </p:nvSpPr>
        <p:spPr bwMode="auto">
          <a:xfrm flipV="1">
            <a:off x="2362200" y="2578743"/>
            <a:ext cx="228600" cy="203201"/>
          </a:xfrm>
          <a:prstGeom prst="line">
            <a:avLst/>
          </a:prstGeom>
          <a:noFill/>
          <a:ln w="38100">
            <a:solidFill>
              <a:srgbClr val="33CC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4196628" y="1452536"/>
                <a:ext cx="1600199" cy="818879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𝑊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𝐹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6628" y="1452536"/>
                <a:ext cx="1600199" cy="818879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/>
              <p:cNvSpPr txBox="1"/>
              <p:nvPr/>
            </p:nvSpPr>
            <p:spPr>
              <a:xfrm>
                <a:off x="6899148" y="1560517"/>
                <a:ext cx="1746504" cy="659796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4</m:t>
                          </m:r>
                          <m:r>
                            <a:rPr lang="zh-TW" altLang="en-US" b="0" i="1" smtClean="0">
                              <a:latin typeface="Cambria Math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b="0" i="1" smtClean="0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𝑄𝑞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acc>
                        <m:accPr>
                          <m:chr m:val="̂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𝑟</m:t>
                          </m:r>
                        </m:e>
                      </m:ac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1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9148" y="1560517"/>
                <a:ext cx="1746504" cy="659796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/>
              <p:cNvSpPr txBox="1"/>
              <p:nvPr/>
            </p:nvSpPr>
            <p:spPr>
              <a:xfrm>
                <a:off x="4221319" y="4466004"/>
                <a:ext cx="2032864" cy="941091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𝐴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𝐵</m:t>
                              </m:r>
                            </m:sub>
                          </m:sSub>
                        </m:sup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4</m:t>
                              </m:r>
                              <m:r>
                                <a:rPr lang="zh-TW" altLang="en-US" i="1">
                                  <a:latin typeface="Cambria Math"/>
                                </a:rPr>
                                <m:t>𝜋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𝑄𝑞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altLang="zh-TW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𝑑𝑟</m:t>
                          </m:r>
                        </m:e>
                      </m:nary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2" name="文字方塊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1319" y="4466004"/>
                <a:ext cx="2032864" cy="941091"/>
              </a:xfrm>
              <a:prstGeom prst="rect">
                <a:avLst/>
              </a:prstGeom>
              <a:blipFill>
                <a:blip r:embed="rId9"/>
                <a:stretch>
                  <a:fillRect l="-27329" t="-105333" b="-158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/>
              <p:cNvSpPr txBox="1"/>
              <p:nvPr/>
            </p:nvSpPr>
            <p:spPr>
              <a:xfrm>
                <a:off x="4177309" y="2438400"/>
                <a:ext cx="4890491" cy="764568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=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∆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𝑟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→0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i="1">
                                  <a:latin typeface="Cambria Math"/>
                                </a:rPr>
                                <m:t>𝑖</m:t>
                              </m:r>
                            </m:sub>
                            <m:sup/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4</m:t>
                                  </m:r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𝜋</m:t>
                                  </m:r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TW" altLang="en-US" i="1">
                                          <a:latin typeface="Cambria Math"/>
                                        </a:rPr>
                                        <m:t>𝜀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𝑄𝑞</m:t>
                                  </m:r>
                                </m:num>
                                <m:den>
                                  <m:sSubSup>
                                    <m:sSubSupPr>
                                      <m:ctrlPr>
                                        <a:rPr lang="zh-TW" alt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bSup>
                                </m:den>
                              </m:f>
                              <m:sSub>
                                <m:sSub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altLang="zh-TW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b="0" i="1" smtClean="0">
                                          <a:latin typeface="Cambria Math"/>
                                        </a:rPr>
                                        <m:t>𝑟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a:rPr lang="en-US" altLang="zh-TW" i="1" smtClean="0">
                                  <a:latin typeface="Cambria Math"/>
                                  <a:ea typeface="Cambria Math"/>
                                </a:rPr>
                                <m:t>∆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𝑠</m:t>
                                  </m:r>
                                </m:e>
                              </m:acc>
                            </m:e>
                          </m:nary>
                        </m:e>
                      </m:func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TW" b="0" i="0" smtClean="0">
                                  <a:latin typeface="Cambria Math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∆</m:t>
                              </m:r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𝑟</m:t>
                              </m:r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→0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  <m:sup/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4</m:t>
                                  </m:r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𝜋</m:t>
                                  </m:r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TW" altLang="en-US" i="1">
                                          <a:latin typeface="Cambria Math"/>
                                        </a:rPr>
                                        <m:t>𝜀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𝑄𝑞</m:t>
                                  </m:r>
                                </m:num>
                                <m:den>
                                  <m:sSubSup>
                                    <m:sSubSupPr>
                                      <m:ctrlPr>
                                        <a:rPr lang="zh-TW" alt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bSup>
                                </m:den>
                              </m:f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∆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</m:e>
                      </m:fun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3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7309" y="2438400"/>
                <a:ext cx="4890491" cy="764568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3"/>
              <p:cNvSpPr txBox="1"/>
              <p:nvPr/>
            </p:nvSpPr>
            <p:spPr>
              <a:xfrm>
                <a:off x="6638755" y="3376315"/>
                <a:ext cx="1334468" cy="369332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</a:rPr>
                            <m:t>𝑟</m:t>
                          </m:r>
                        </m:e>
                      </m:acc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𝑠</m:t>
                          </m:r>
                        </m:e>
                      </m:acc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𝑟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4" name="文字方塊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8755" y="3376315"/>
                <a:ext cx="1334468" cy="369332"/>
              </a:xfrm>
              <a:prstGeom prst="rect">
                <a:avLst/>
              </a:prstGeom>
              <a:blipFill>
                <a:blip r:embed="rId11"/>
                <a:stretch>
                  <a:fillRect t="-6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字方塊 24"/>
              <p:cNvSpPr txBox="1"/>
              <p:nvPr/>
            </p:nvSpPr>
            <p:spPr>
              <a:xfrm>
                <a:off x="4193610" y="5671348"/>
                <a:ext cx="2092035" cy="71468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𝑄𝑞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4</m:t>
                          </m:r>
                          <m:r>
                            <a:rPr lang="zh-TW" altLang="en-US" b="0" i="1" smtClean="0">
                              <a:latin typeface="Cambria Math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b="0" i="1" smtClean="0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𝐵</m:t>
                                  </m:r>
                                </m:sub>
                              </m:sSub>
                            </m:den>
                          </m:f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𝐴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5" name="文字方塊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3610" y="5671348"/>
                <a:ext cx="2092035" cy="71468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Oval 13">
            <a:extLst>
              <a:ext uri="{FF2B5EF4-FFF2-40B4-BE49-F238E27FC236}">
                <a16:creationId xmlns:a16="http://schemas.microsoft.com/office/drawing/2014/main" id="{901B40C9-D7C6-D146-AD4E-0E2B1825BB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017416"/>
            <a:ext cx="2819400" cy="2706984"/>
          </a:xfrm>
          <a:prstGeom prst="ellips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>
                <a:extLst>
                  <a:ext uri="{FF2B5EF4-FFF2-40B4-BE49-F238E27FC236}">
                    <a16:creationId xmlns:a16="http://schemas.microsoft.com/office/drawing/2014/main" id="{1F7A7B7F-E3A8-6347-BFDD-DB2DAF87DD7E}"/>
                  </a:ext>
                </a:extLst>
              </p:cNvPr>
              <p:cNvSpPr txBox="1"/>
              <p:nvPr/>
            </p:nvSpPr>
            <p:spPr bwMode="auto">
              <a:xfrm>
                <a:off x="2527911" y="3490615"/>
                <a:ext cx="201978" cy="24622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 xmlns:m="http://schemas.openxmlformats.org/officeDocument/2006/math">
                    <m:r>
                      <a:rPr kumimoji="1" lang="zh-TW" altLang="en-US" sz="16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</m:oMath>
                </a14:m>
                <a:r>
                  <a:rPr kumimoji="1" lang="en-US" altLang="zh-TW" sz="16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endParaRPr kumimoji="1" lang="zh-TW" altLang="en-US" sz="16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文字方塊 2">
                <a:extLst>
                  <a:ext uri="{FF2B5EF4-FFF2-40B4-BE49-F238E27FC236}">
                    <a16:creationId xmlns:a16="http://schemas.microsoft.com/office/drawing/2014/main" id="{1F7A7B7F-E3A8-6347-BFDD-DB2DAF87DD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27911" y="3490615"/>
                <a:ext cx="201978" cy="246221"/>
              </a:xfrm>
              <a:prstGeom prst="rect">
                <a:avLst/>
              </a:prstGeom>
              <a:blipFill>
                <a:blip r:embed="rId13"/>
                <a:stretch>
                  <a:fillRect l="-29412" t="-25000" r="-52941" b="-45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字方塊 26">
                <a:extLst>
                  <a:ext uri="{FF2B5EF4-FFF2-40B4-BE49-F238E27FC236}">
                    <a16:creationId xmlns:a16="http://schemas.microsoft.com/office/drawing/2014/main" id="{B252BA53-1933-CE4A-A115-8DF847CDAA75}"/>
                  </a:ext>
                </a:extLst>
              </p:cNvPr>
              <p:cNvSpPr txBox="1"/>
              <p:nvPr/>
            </p:nvSpPr>
            <p:spPr bwMode="auto">
              <a:xfrm>
                <a:off x="2528597" y="2869452"/>
                <a:ext cx="239296" cy="2154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zh-TW" altLang="en-US" sz="140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∆</m:t>
                      </m:r>
                      <m:r>
                        <a:rPr kumimoji="1" lang="en-US" altLang="zh-TW" sz="1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𝑠</m:t>
                      </m:r>
                    </m:oMath>
                  </m:oMathPara>
                </a14:m>
                <a:endParaRPr kumimoji="1" lang="zh-TW" alt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" name="文字方塊 26">
                <a:extLst>
                  <a:ext uri="{FF2B5EF4-FFF2-40B4-BE49-F238E27FC236}">
                    <a16:creationId xmlns:a16="http://schemas.microsoft.com/office/drawing/2014/main" id="{B252BA53-1933-CE4A-A115-8DF847CDAA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28597" y="2869452"/>
                <a:ext cx="239296" cy="215444"/>
              </a:xfrm>
              <a:prstGeom prst="rect">
                <a:avLst/>
              </a:prstGeom>
              <a:blipFill>
                <a:blip r:embed="rId14"/>
                <a:stretch>
                  <a:fillRect l="-10000" r="-5000" b="-555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字方塊 27">
                <a:extLst>
                  <a:ext uri="{FF2B5EF4-FFF2-40B4-BE49-F238E27FC236}">
                    <a16:creationId xmlns:a16="http://schemas.microsoft.com/office/drawing/2014/main" id="{BD1EDAFD-F8AA-2F45-8CF3-9EE2FBC2BA8C}"/>
                  </a:ext>
                </a:extLst>
              </p:cNvPr>
              <p:cNvSpPr txBox="1"/>
              <p:nvPr/>
            </p:nvSpPr>
            <p:spPr bwMode="auto">
              <a:xfrm>
                <a:off x="2655522" y="2438400"/>
                <a:ext cx="201978" cy="24622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 xmlns:m="http://schemas.openxmlformats.org/officeDocument/2006/math">
                    <m:r>
                      <a:rPr kumimoji="1" lang="zh-TW" altLang="en-US" sz="16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</m:oMath>
                </a14:m>
                <a:r>
                  <a:rPr kumimoji="1" lang="en-US" altLang="zh-TW" sz="16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endParaRPr kumimoji="1" lang="zh-TW" altLang="en-US" sz="16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文字方塊 27">
                <a:extLst>
                  <a:ext uri="{FF2B5EF4-FFF2-40B4-BE49-F238E27FC236}">
                    <a16:creationId xmlns:a16="http://schemas.microsoft.com/office/drawing/2014/main" id="{BD1EDAFD-F8AA-2F45-8CF3-9EE2FBC2BA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55522" y="2438400"/>
                <a:ext cx="201978" cy="246221"/>
              </a:xfrm>
              <a:prstGeom prst="rect">
                <a:avLst/>
              </a:prstGeom>
              <a:blipFill>
                <a:blip r:embed="rId15"/>
                <a:stretch>
                  <a:fillRect l="-29412" t="-26316" r="-52941" b="-4736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字方塊 3">
            <a:extLst>
              <a:ext uri="{FF2B5EF4-FFF2-40B4-BE49-F238E27FC236}">
                <a16:creationId xmlns:a16="http://schemas.microsoft.com/office/drawing/2014/main" id="{2540948E-F252-2F4E-ACC4-67F17D54DE99}"/>
              </a:ext>
            </a:extLst>
          </p:cNvPr>
          <p:cNvSpPr txBox="1"/>
          <p:nvPr/>
        </p:nvSpPr>
        <p:spPr bwMode="auto">
          <a:xfrm>
            <a:off x="4144889" y="3802744"/>
            <a:ext cx="469431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kumimoji="1"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沿此路徑所作功與完全沿徑向的路徑相等！</a:t>
            </a:r>
            <a:endParaRPr kumimoji="1"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字方塊 28">
                <a:extLst>
                  <a:ext uri="{FF2B5EF4-FFF2-40B4-BE49-F238E27FC236}">
                    <a16:creationId xmlns:a16="http://schemas.microsoft.com/office/drawing/2014/main" id="{CF53C2D2-593E-8247-89ED-59025F2AF81B}"/>
                  </a:ext>
                </a:extLst>
              </p:cNvPr>
              <p:cNvSpPr txBox="1"/>
              <p:nvPr/>
            </p:nvSpPr>
            <p:spPr bwMode="auto">
              <a:xfrm>
                <a:off x="3025079" y="3414415"/>
                <a:ext cx="153568" cy="24622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16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600" i="1">
                              <a:latin typeface="Cambria Math"/>
                            </a:rPr>
                            <m:t>𝑟</m:t>
                          </m:r>
                        </m:e>
                      </m:acc>
                    </m:oMath>
                  </m:oMathPara>
                </a14:m>
                <a:endParaRPr kumimoji="1" lang="zh-TW" altLang="en-US" sz="16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9" name="文字方塊 28">
                <a:extLst>
                  <a:ext uri="{FF2B5EF4-FFF2-40B4-BE49-F238E27FC236}">
                    <a16:creationId xmlns:a16="http://schemas.microsoft.com/office/drawing/2014/main" id="{CF53C2D2-593E-8247-89ED-59025F2AF8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25079" y="3414415"/>
                <a:ext cx="153568" cy="246221"/>
              </a:xfrm>
              <a:prstGeom prst="rect">
                <a:avLst/>
              </a:prstGeom>
              <a:blipFill>
                <a:blip r:embed="rId16"/>
                <a:stretch>
                  <a:fillRect l="-7692" t="-15000" r="-2307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3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3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3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3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3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3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3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3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3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3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9" grpId="0"/>
      <p:bldP spid="53260" grpId="0"/>
      <p:bldP spid="53263" grpId="0" animBg="1"/>
      <p:bldP spid="53264" grpId="0" animBg="1"/>
      <p:bldP spid="53266" grpId="0" animBg="1"/>
      <p:bldP spid="53267" grpId="0" animBg="1"/>
      <p:bldP spid="22" grpId="0" animBg="1"/>
      <p:bldP spid="25" grpId="0" animBg="1"/>
      <p:bldP spid="28" grpId="0"/>
      <p:bldP spid="4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50" name="Text Box 7"/>
          <p:cNvSpPr txBox="1">
            <a:spLocks noChangeArrowheads="1"/>
          </p:cNvSpPr>
          <p:nvPr/>
        </p:nvSpPr>
        <p:spPr bwMode="auto">
          <a:xfrm>
            <a:off x="1333500" y="5410200"/>
            <a:ext cx="3810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>
                <a:solidFill>
                  <a:srgbClr val="FF0000"/>
                </a:solidFill>
              </a:rPr>
              <a:t>靜電力為保守力，可以定義電位能</a:t>
            </a:r>
          </a:p>
        </p:txBody>
      </p:sp>
      <p:sp>
        <p:nvSpPr>
          <p:cNvPr id="57354" name="文字方塊 9"/>
          <p:cNvSpPr txBox="1">
            <a:spLocks noChangeArrowheads="1"/>
          </p:cNvSpPr>
          <p:nvPr/>
        </p:nvSpPr>
        <p:spPr bwMode="auto">
          <a:xfrm>
            <a:off x="1333500" y="4996656"/>
            <a:ext cx="5562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沿任一封閉曲線，庫倫靜電力所作的功必為零！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>
              <a:xfrm>
                <a:off x="5143500" y="1664003"/>
                <a:ext cx="3429000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𝐹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𝑄𝑞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4</m:t>
                          </m:r>
                          <m:r>
                            <a:rPr lang="zh-TW" altLang="en-US" b="0" i="1" smtClean="0">
                              <a:latin typeface="Cambria Math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b="0" i="1" smtClean="0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𝐴</m:t>
                                  </m:r>
                                </m:sub>
                              </m:sSub>
                            </m:den>
                          </m:f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𝐴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3500" y="1664003"/>
                <a:ext cx="3429000" cy="818879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2" descr="fig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98"/>
          <a:stretch>
            <a:fillRect/>
          </a:stretch>
        </p:blipFill>
        <p:spPr bwMode="auto">
          <a:xfrm>
            <a:off x="1333500" y="1655074"/>
            <a:ext cx="3424238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手繪多邊形 1"/>
          <p:cNvSpPr/>
          <p:nvPr/>
        </p:nvSpPr>
        <p:spPr>
          <a:xfrm>
            <a:off x="2892136" y="1876747"/>
            <a:ext cx="1538023" cy="2491264"/>
          </a:xfrm>
          <a:custGeom>
            <a:avLst/>
            <a:gdLst>
              <a:gd name="connsiteX0" fmla="*/ 0 w 1538023"/>
              <a:gd name="connsiteY0" fmla="*/ 2161309 h 2491264"/>
              <a:gd name="connsiteX1" fmla="*/ 1080655 w 1538023"/>
              <a:gd name="connsiteY1" fmla="*/ 2466109 h 2491264"/>
              <a:gd name="connsiteX2" fmla="*/ 1537855 w 1538023"/>
              <a:gd name="connsiteY2" fmla="*/ 1579418 h 2491264"/>
              <a:gd name="connsiteX3" fmla="*/ 1039091 w 1538023"/>
              <a:gd name="connsiteY3" fmla="*/ 13854 h 2491264"/>
              <a:gd name="connsiteX4" fmla="*/ 1039091 w 1538023"/>
              <a:gd name="connsiteY4" fmla="*/ 13854 h 2491264"/>
              <a:gd name="connsiteX5" fmla="*/ 1039091 w 1538023"/>
              <a:gd name="connsiteY5" fmla="*/ 0 h 2491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38023" h="2491264">
                <a:moveTo>
                  <a:pt x="0" y="2161309"/>
                </a:moveTo>
                <a:cubicBezTo>
                  <a:pt x="412173" y="2362200"/>
                  <a:pt x="824346" y="2563091"/>
                  <a:pt x="1080655" y="2466109"/>
                </a:cubicBezTo>
                <a:cubicBezTo>
                  <a:pt x="1336964" y="2369127"/>
                  <a:pt x="1544782" y="1988127"/>
                  <a:pt x="1537855" y="1579418"/>
                </a:cubicBezTo>
                <a:cubicBezTo>
                  <a:pt x="1530928" y="1170709"/>
                  <a:pt x="1039091" y="13854"/>
                  <a:pt x="1039091" y="13854"/>
                </a:cubicBezTo>
                <a:lnTo>
                  <a:pt x="1039091" y="13854"/>
                </a:lnTo>
                <a:lnTo>
                  <a:pt x="1039091" y="0"/>
                </a:ln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4" name="直線單箭頭接點 3"/>
          <p:cNvCxnSpPr/>
          <p:nvPr/>
        </p:nvCxnSpPr>
        <p:spPr>
          <a:xfrm>
            <a:off x="4218709" y="2645674"/>
            <a:ext cx="76200" cy="2286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字方塊 4"/>
          <p:cNvSpPr txBox="1"/>
          <p:nvPr/>
        </p:nvSpPr>
        <p:spPr>
          <a:xfrm>
            <a:off x="1295400" y="1096697"/>
            <a:ext cx="518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從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TW" altLang="en-US" dirty="0"/>
              <a:t>出發再回到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TW" altLang="en-US" dirty="0"/>
              <a:t>，形成一封閉曲線。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Chia-Hung Chang\Downloads\Data\Knight\Media\Chapter10\Images\10_32Figure-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975" y="2209800"/>
            <a:ext cx="4383088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2667000" y="838200"/>
            <a:ext cx="4695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同樣的思考也可以運用在彈簧的運動！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2687782" y="1371600"/>
                <a:ext cx="3497624" cy="61093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 smtClean="0">
                          <a:latin typeface="Cambria Math"/>
                        </a:rPr>
                        <m:t>𝑈</m:t>
                      </m:r>
                      <m:d>
                        <m:dPr>
                          <m:ctrlPr>
                            <a:rPr lang="en-US" altLang="zh-TW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 dirty="0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i="1" dirty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 dirty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 dirty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altLang="zh-TW" i="1" dirty="0">
                          <a:latin typeface="Cambria Math"/>
                        </a:rPr>
                        <m:t>𝑘</m:t>
                      </m:r>
                      <m:sSup>
                        <m:sSupPr>
                          <m:ctrlPr>
                            <a:rPr lang="en-US" altLang="zh-TW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 dirty="0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  <m:r>
                                <a:rPr lang="en-US" altLang="zh-TW" i="1" dirty="0"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zh-TW" i="1" dirty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 dirty="0">
                                      <a:latin typeface="Cambria Math"/>
                                      <a:ea typeface="Cambria Math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dirty="0" smtClean="0">
                                      <a:latin typeface="Cambria Math"/>
                                      <a:ea typeface="Cambria Math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altLang="zh-TW" i="1" dirty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dirty="0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 dirty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 dirty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altLang="zh-TW" i="1" dirty="0">
                          <a:latin typeface="Cambria Math"/>
                        </a:rPr>
                        <m:t>𝑘</m:t>
                      </m:r>
                      <m:sSup>
                        <m:sSupPr>
                          <m:ctrlPr>
                            <a:rPr lang="en-US" altLang="zh-TW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 dirty="0">
                                  <a:latin typeface="Cambria Math"/>
                                  <a:ea typeface="Cambria Math"/>
                                </a:rPr>
                                <m:t>∆</m:t>
                              </m:r>
                              <m:r>
                                <a:rPr lang="en-US" altLang="zh-TW" i="1" dirty="0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</m:d>
                        </m:e>
                        <m:sup>
                          <m:r>
                            <a:rPr lang="en-US" altLang="zh-TW" i="1" dirty="0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7782" y="1371600"/>
                <a:ext cx="3497624" cy="610936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4267200" y="5715000"/>
                <a:ext cx="304800" cy="304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 dirty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  <m:sub>
                          <m:r>
                            <a:rPr lang="en-US" altLang="zh-TW" i="1" dirty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7200" y="5715000"/>
                <a:ext cx="304800" cy="304800"/>
              </a:xfrm>
              <a:prstGeom prst="rect">
                <a:avLst/>
              </a:prstGeom>
              <a:blipFill rotWithShape="1">
                <a:blip r:embed="rId4"/>
                <a:stretch>
                  <a:fillRect l="-18000" b="-1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55" name="文字方塊 10"/>
          <p:cNvSpPr txBox="1">
            <a:spLocks noChangeArrowheads="1"/>
          </p:cNvSpPr>
          <p:nvPr/>
        </p:nvSpPr>
        <p:spPr bwMode="auto">
          <a:xfrm>
            <a:off x="1099198" y="5486400"/>
            <a:ext cx="659700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</a:rPr>
              <a:t>任何中心力（原子力、萬有引力）都是保守力！都可定義位能。</a:t>
            </a:r>
          </a:p>
        </p:txBody>
      </p:sp>
      <p:sp>
        <p:nvSpPr>
          <p:cNvPr id="57356" name="文字方塊 11"/>
          <p:cNvSpPr txBox="1">
            <a:spLocks noChangeArrowheads="1"/>
          </p:cNvSpPr>
          <p:nvPr/>
        </p:nvSpPr>
        <p:spPr bwMode="auto">
          <a:xfrm>
            <a:off x="1119980" y="1098766"/>
            <a:ext cx="54403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中心力是力的方向沿著半徑 </a:t>
            </a:r>
            <a:r>
              <a:rPr lang="en-US" altLang="zh-TW" i="1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altLang="zh-TW"/>
              <a:t> </a:t>
            </a:r>
            <a:r>
              <a:rPr lang="zh-TW" altLang="en-US"/>
              <a:t>方向，大小由距離決定</a:t>
            </a:r>
          </a:p>
        </p:txBody>
      </p:sp>
      <p:sp>
        <p:nvSpPr>
          <p:cNvPr id="111627" name="矩形 2"/>
          <p:cNvSpPr>
            <a:spLocks noChangeArrowheads="1"/>
          </p:cNvSpPr>
          <p:nvPr/>
        </p:nvSpPr>
        <p:spPr bwMode="auto">
          <a:xfrm>
            <a:off x="1137442" y="659029"/>
            <a:ext cx="34163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同樣的證明適用於任何中心力，</a:t>
            </a:r>
          </a:p>
        </p:txBody>
      </p:sp>
      <p:sp>
        <p:nvSpPr>
          <p:cNvPr id="111630" name="文字方塊 5"/>
          <p:cNvSpPr txBox="1">
            <a:spLocks noChangeArrowheads="1"/>
          </p:cNvSpPr>
          <p:nvPr/>
        </p:nvSpPr>
        <p:spPr bwMode="auto">
          <a:xfrm>
            <a:off x="3876240" y="3349841"/>
            <a:ext cx="50149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三維的中心力所作的功等同於沿 </a:t>
            </a:r>
            <a:r>
              <a:rPr lang="en-US" altLang="zh-TW" i="1" dirty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zh-TW" alt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TW" altLang="en-US" dirty="0"/>
              <a:t>方向一維的力</a:t>
            </a:r>
          </a:p>
        </p:txBody>
      </p:sp>
      <p:pic>
        <p:nvPicPr>
          <p:cNvPr id="15" name="Picture 2" descr="fig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98"/>
          <a:stretch>
            <a:fillRect/>
          </a:stretch>
        </p:blipFill>
        <p:spPr bwMode="auto">
          <a:xfrm>
            <a:off x="415923" y="1702016"/>
            <a:ext cx="3424238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手繪多邊形 15"/>
          <p:cNvSpPr/>
          <p:nvPr/>
        </p:nvSpPr>
        <p:spPr>
          <a:xfrm>
            <a:off x="1974559" y="1923689"/>
            <a:ext cx="1538023" cy="2491264"/>
          </a:xfrm>
          <a:custGeom>
            <a:avLst/>
            <a:gdLst>
              <a:gd name="connsiteX0" fmla="*/ 0 w 1538023"/>
              <a:gd name="connsiteY0" fmla="*/ 2161309 h 2491264"/>
              <a:gd name="connsiteX1" fmla="*/ 1080655 w 1538023"/>
              <a:gd name="connsiteY1" fmla="*/ 2466109 h 2491264"/>
              <a:gd name="connsiteX2" fmla="*/ 1537855 w 1538023"/>
              <a:gd name="connsiteY2" fmla="*/ 1579418 h 2491264"/>
              <a:gd name="connsiteX3" fmla="*/ 1039091 w 1538023"/>
              <a:gd name="connsiteY3" fmla="*/ 13854 h 2491264"/>
              <a:gd name="connsiteX4" fmla="*/ 1039091 w 1538023"/>
              <a:gd name="connsiteY4" fmla="*/ 13854 h 2491264"/>
              <a:gd name="connsiteX5" fmla="*/ 1039091 w 1538023"/>
              <a:gd name="connsiteY5" fmla="*/ 0 h 2491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38023" h="2491264">
                <a:moveTo>
                  <a:pt x="0" y="2161309"/>
                </a:moveTo>
                <a:cubicBezTo>
                  <a:pt x="412173" y="2362200"/>
                  <a:pt x="824346" y="2563091"/>
                  <a:pt x="1080655" y="2466109"/>
                </a:cubicBezTo>
                <a:cubicBezTo>
                  <a:pt x="1336964" y="2369127"/>
                  <a:pt x="1544782" y="1988127"/>
                  <a:pt x="1537855" y="1579418"/>
                </a:cubicBezTo>
                <a:cubicBezTo>
                  <a:pt x="1530928" y="1170709"/>
                  <a:pt x="1039091" y="13854"/>
                  <a:pt x="1039091" y="13854"/>
                </a:cubicBezTo>
                <a:lnTo>
                  <a:pt x="1039091" y="13854"/>
                </a:lnTo>
                <a:lnTo>
                  <a:pt x="1039091" y="0"/>
                </a:ln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7" name="直線單箭頭接點 16"/>
          <p:cNvCxnSpPr/>
          <p:nvPr/>
        </p:nvCxnSpPr>
        <p:spPr>
          <a:xfrm>
            <a:off x="3301132" y="2692616"/>
            <a:ext cx="76200" cy="2286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>
              <a:xfrm>
                <a:off x="3962398" y="1704846"/>
                <a:ext cx="1498872" cy="402931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𝐶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𝑓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𝑟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∙</m:t>
                      </m:r>
                      <m:acc>
                        <m:accPr>
                          <m:chr m:val="̂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𝑟</m:t>
                          </m:r>
                        </m:e>
                      </m:ac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398" y="1704846"/>
                <a:ext cx="1498872" cy="402931"/>
              </a:xfrm>
              <a:prstGeom prst="rect">
                <a:avLst/>
              </a:prstGeom>
              <a:blipFill rotWithShape="1">
                <a:blip r:embed="rId4"/>
                <a:stretch>
                  <a:fillRect t="-21212" r="-13821" b="-1363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3962399" y="2221470"/>
                <a:ext cx="4928754" cy="1030988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𝑊</m:t>
                      </m:r>
                      <m:r>
                        <a:rPr lang="en-US" altLang="zh-TW" i="1" smtClean="0">
                          <a:latin typeface="Cambria Math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𝐹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𝐶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𝑓</m:t>
                              </m:r>
                            </m:sub>
                          </m:sSub>
                        </m:sup>
                        <m:e>
                          <m:r>
                            <a:rPr lang="en-US" altLang="zh-TW" i="1">
                              <a:latin typeface="Cambria Math"/>
                            </a:rPr>
                            <m:t>𝑓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e>
                          </m:d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d>
                            <m:d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</m:acc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𝑑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𝑠</m:t>
                                  </m:r>
                                </m:e>
                              </m:acc>
                            </m:e>
                          </m:d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=</m:t>
                          </m:r>
                        </m:e>
                      </m:nary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𝑓</m:t>
                              </m:r>
                            </m:sub>
                          </m:sSub>
                        </m:sup>
                        <m:e>
                          <m:r>
                            <a:rPr lang="en-US" altLang="zh-TW" i="1">
                              <a:latin typeface="Cambria Math"/>
                            </a:rPr>
                            <m:t>𝑓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e>
                          </m:d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𝑑𝑟</m:t>
                          </m:r>
                        </m:e>
                      </m:nary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399" y="2221470"/>
                <a:ext cx="4928754" cy="1030988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矩形 19"/>
              <p:cNvSpPr/>
              <p:nvPr/>
            </p:nvSpPr>
            <p:spPr>
              <a:xfrm>
                <a:off x="3962398" y="4343400"/>
                <a:ext cx="2952749" cy="940514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𝐹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𝐶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sup>
                        <m:e>
                          <m:r>
                            <a:rPr lang="en-US" altLang="zh-TW" i="1">
                              <a:latin typeface="Cambria Math"/>
                            </a:rPr>
                            <m:t>𝑓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e>
                          </m:d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𝑑𝑟</m:t>
                          </m:r>
                        </m:e>
                      </m:nary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0" name="矩形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398" y="4343400"/>
                <a:ext cx="2952749" cy="940514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文字方塊 20"/>
          <p:cNvSpPr txBox="1"/>
          <p:nvPr/>
        </p:nvSpPr>
        <p:spPr>
          <a:xfrm>
            <a:off x="3962398" y="3886200"/>
            <a:ext cx="3962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從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TW" altLang="en-US" dirty="0"/>
              <a:t>出發再回到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TW" altLang="en-US" dirty="0"/>
              <a:t>，形成一封閉曲線</a:t>
            </a:r>
            <a:r>
              <a:rPr lang="en-US" altLang="zh-TW" dirty="0"/>
              <a:t>:</a:t>
            </a:r>
          </a:p>
        </p:txBody>
      </p:sp>
      <p:sp>
        <p:nvSpPr>
          <p:cNvPr id="14" name="Line 16"/>
          <p:cNvSpPr>
            <a:spLocks noChangeShapeType="1"/>
          </p:cNvSpPr>
          <p:nvPr/>
        </p:nvSpPr>
        <p:spPr bwMode="auto">
          <a:xfrm>
            <a:off x="2438770" y="3265582"/>
            <a:ext cx="304800" cy="0"/>
          </a:xfrm>
          <a:prstGeom prst="line">
            <a:avLst/>
          </a:prstGeom>
          <a:noFill/>
          <a:ln w="38100">
            <a:solidFill>
              <a:srgbClr val="33CC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graphicFrame>
        <p:nvGraphicFramePr>
          <p:cNvPr id="3" name="物件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3271099"/>
              </p:ext>
            </p:extLst>
          </p:nvPr>
        </p:nvGraphicFramePr>
        <p:xfrm>
          <a:off x="2476870" y="3322060"/>
          <a:ext cx="228600" cy="212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7" imgW="190335" imgH="177646" progId="Equation.3">
                  <p:embed/>
                </p:oleObj>
              </mc:Choice>
              <mc:Fallback>
                <p:oleObj name="方程式" r:id="rId7" imgW="190335" imgH="177646" progId="Equation.3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6870" y="3322060"/>
                        <a:ext cx="228600" cy="212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2824810" y="3226016"/>
                <a:ext cx="228415" cy="3087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altLang="zh-TW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4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en-US" altLang="zh-TW" sz="14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𝐶</m:t>
                          </m:r>
                        </m:sub>
                      </m:sSub>
                    </m:oMath>
                  </m:oMathPara>
                </a14:m>
                <a:endParaRPr lang="zh-TW" altLang="en-US" sz="1400" i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4810" y="3226016"/>
                <a:ext cx="228415" cy="308769"/>
              </a:xfrm>
              <a:prstGeom prst="rect">
                <a:avLst/>
              </a:prstGeom>
              <a:blipFill rotWithShape="1">
                <a:blip r:embed="rId9"/>
                <a:stretch>
                  <a:fillRect l="-23684" t="-15686" r="-5263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55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5" name="Text Box 4"/>
          <p:cNvSpPr txBox="1">
            <a:spLocks noChangeArrowheads="1"/>
          </p:cNvSpPr>
          <p:nvPr/>
        </p:nvSpPr>
        <p:spPr bwMode="auto">
          <a:xfrm>
            <a:off x="4114800" y="821098"/>
            <a:ext cx="1371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0000"/>
                </a:solidFill>
              </a:rPr>
              <a:t>電位能</a:t>
            </a:r>
          </a:p>
        </p:txBody>
      </p:sp>
      <p:pic>
        <p:nvPicPr>
          <p:cNvPr id="112647" name="Picture 6" descr="fig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57"/>
          <a:stretch>
            <a:fillRect/>
          </a:stretch>
        </p:blipFill>
        <p:spPr bwMode="auto">
          <a:xfrm>
            <a:off x="304800" y="1447800"/>
            <a:ext cx="2784475" cy="422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>
              <a:xfrm>
                <a:off x="3200400" y="1447800"/>
                <a:ext cx="5638800" cy="991105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𝑈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  <m:r>
                        <a:rPr lang="en-US" altLang="zh-TW" i="1">
                          <a:latin typeface="Cambria Math"/>
                        </a:rPr>
                        <m:t>=−</m:t>
                      </m:r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𝑐</m:t>
                              </m:r>
                            </m:e>
                          </m:acc>
                        </m:sub>
                        <m:sup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e>
                          </m:acc>
                        </m:sup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𝐹</m:t>
                              </m:r>
                            </m:e>
                          </m:acc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𝑐</m:t>
                              </m:r>
                            </m:sub>
                          </m:sSub>
                        </m:sub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𝑟</m:t>
                          </m:r>
                        </m:sup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4</m:t>
                              </m:r>
                              <m:r>
                                <a:rPr lang="zh-TW" altLang="en-US" i="1">
                                  <a:latin typeface="Cambria Math"/>
                                </a:rPr>
                                <m:t>𝜋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𝑄𝑞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𝑑𝑟</m:t>
                          </m:r>
                        </m:e>
                      </m:nary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𝑄𝑞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4</m:t>
                          </m:r>
                          <m:r>
                            <a:rPr lang="zh-TW" altLang="en-US" b="0" i="1" smtClean="0">
                              <a:latin typeface="Cambria Math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b="0" i="1" smtClean="0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𝑟</m:t>
                              </m:r>
                            </m:den>
                          </m:f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𝑐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0400" y="1447800"/>
                <a:ext cx="5638800" cy="991105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>
              <a:xfrm>
                <a:off x="3200400" y="3810000"/>
                <a:ext cx="3048000" cy="96866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𝑈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  <m:r>
                        <a:rPr lang="en-US" altLang="zh-TW" i="1">
                          <a:latin typeface="Cambria Math"/>
                        </a:rPr>
                        <m:t>=−</m:t>
                      </m:r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𝑐</m:t>
                              </m:r>
                            </m:e>
                          </m:acc>
                        </m:sub>
                        <m:sup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e>
                          </m:acc>
                        </m:sup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𝐹</m:t>
                              </m:r>
                            </m:e>
                          </m:acc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4</m:t>
                          </m:r>
                          <m:r>
                            <a:rPr lang="zh-TW" altLang="en-US" b="0" i="1" smtClean="0">
                              <a:latin typeface="Cambria Math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b="0" i="1" smtClean="0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𝑄𝑞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0400" y="3810000"/>
                <a:ext cx="3048000" cy="968663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3193473" y="2819400"/>
                <a:ext cx="2722418" cy="369332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選擇 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/>
                      </a:rPr>
                      <m:t>𝑈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 smtClean="0">
                            <a:latin typeface="Cambria Math"/>
                            <a:ea typeface="Cambria Math"/>
                          </a:rPr>
                          <m:t>∞</m:t>
                        </m:r>
                      </m:e>
                    </m:d>
                    <m:r>
                      <a:rPr lang="en-US" altLang="zh-TW" b="0" i="1" smtClean="0">
                        <a:latin typeface="Cambria Math"/>
                        <a:ea typeface="Cambria Math"/>
                      </a:rPr>
                      <m:t>=</m:t>
                    </m:r>
                    <m:r>
                      <a:rPr lang="en-US" altLang="zh-TW" b="0" i="1" smtClean="0">
                        <a:latin typeface="Cambria Math"/>
                        <a:ea typeface="Cambria Math"/>
                      </a:rPr>
                      <m:t>𝑈</m:t>
                    </m:r>
                    <m:d>
                      <m:dPr>
                        <m:ctrlPr>
                          <a:rPr lang="en-US" altLang="zh-TW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/>
                            <a:ea typeface="Cambria Math"/>
                          </a:rPr>
                          <m:t>𝑐</m:t>
                        </m:r>
                      </m:e>
                    </m:d>
                    <m:r>
                      <a:rPr lang="en-US" altLang="zh-TW" i="1">
                        <a:latin typeface="Cambria Math"/>
                      </a:rPr>
                      <m:t>=</m:t>
                    </m:r>
                    <m:r>
                      <a:rPr lang="en-US" altLang="zh-TW" b="0" i="0" smtClean="0">
                        <a:latin typeface="Cambria Math"/>
                      </a:rPr>
                      <m:t>0</m:t>
                    </m:r>
                  </m:oMath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3473" y="2819400"/>
                <a:ext cx="2722418" cy="369332"/>
              </a:xfrm>
              <a:prstGeom prst="rect">
                <a:avLst/>
              </a:prstGeom>
              <a:blipFill rotWithShape="1">
                <a:blip r:embed="rId8"/>
                <a:stretch>
                  <a:fillRect l="-2018" t="-6667" b="-26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4" name="Picture 2" descr="fig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874"/>
          <a:stretch>
            <a:fillRect/>
          </a:stretch>
        </p:blipFill>
        <p:spPr bwMode="auto">
          <a:xfrm>
            <a:off x="1676400" y="1828800"/>
            <a:ext cx="30226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667" name="Rectangle 3"/>
          <p:cNvSpPr>
            <a:spLocks noChangeArrowheads="1"/>
          </p:cNvSpPr>
          <p:nvPr/>
        </p:nvSpPr>
        <p:spPr bwMode="auto">
          <a:xfrm>
            <a:off x="0" y="33004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13668" name="Rectangle 5"/>
          <p:cNvSpPr>
            <a:spLocks noChangeArrowheads="1"/>
          </p:cNvSpPr>
          <p:nvPr/>
        </p:nvSpPr>
        <p:spPr bwMode="auto">
          <a:xfrm>
            <a:off x="0" y="33004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13669" name="Rectangle 7"/>
          <p:cNvSpPr>
            <a:spLocks noChangeArrowheads="1"/>
          </p:cNvSpPr>
          <p:nvPr/>
        </p:nvSpPr>
        <p:spPr bwMode="auto">
          <a:xfrm>
            <a:off x="0" y="33004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13670" name="Text Box 9"/>
          <p:cNvSpPr txBox="1">
            <a:spLocks noChangeArrowheads="1"/>
          </p:cNvSpPr>
          <p:nvPr/>
        </p:nvSpPr>
        <p:spPr bwMode="auto">
          <a:xfrm>
            <a:off x="1600200" y="381000"/>
            <a:ext cx="3124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>
                <a:solidFill>
                  <a:srgbClr val="FF0000"/>
                </a:solidFill>
              </a:rPr>
              <a:t>摩擦力是否是保守力？</a:t>
            </a:r>
          </a:p>
        </p:txBody>
      </p:sp>
      <p:sp>
        <p:nvSpPr>
          <p:cNvPr id="2" name="Text Box 13"/>
          <p:cNvSpPr txBox="1">
            <a:spLocks noChangeArrowheads="1"/>
          </p:cNvSpPr>
          <p:nvPr/>
        </p:nvSpPr>
        <p:spPr bwMode="auto">
          <a:xfrm>
            <a:off x="1676400" y="4495800"/>
            <a:ext cx="4724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/>
              <a:t>將方塊在斜面上移到高處後，再移回到原位</a:t>
            </a:r>
          </a:p>
        </p:txBody>
      </p:sp>
      <p:sp>
        <p:nvSpPr>
          <p:cNvPr id="56330" name="Text Box 15"/>
          <p:cNvSpPr txBox="1">
            <a:spLocks noChangeArrowheads="1"/>
          </p:cNvSpPr>
          <p:nvPr/>
        </p:nvSpPr>
        <p:spPr bwMode="auto">
          <a:xfrm>
            <a:off x="4663209" y="4953000"/>
            <a:ext cx="3124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0000"/>
                </a:solidFill>
              </a:rPr>
              <a:t>摩擦力不是保守力</a:t>
            </a:r>
          </a:p>
        </p:txBody>
      </p:sp>
      <p:sp>
        <p:nvSpPr>
          <p:cNvPr id="113675" name="Text Box 16"/>
          <p:cNvSpPr txBox="1">
            <a:spLocks noChangeArrowheads="1"/>
          </p:cNvSpPr>
          <p:nvPr/>
        </p:nvSpPr>
        <p:spPr bwMode="auto">
          <a:xfrm>
            <a:off x="1600200" y="838200"/>
            <a:ext cx="4953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/>
              <a:t>動摩擦力大小是常數，但方向與速度有關</a:t>
            </a:r>
          </a:p>
        </p:txBody>
      </p:sp>
      <p:sp>
        <p:nvSpPr>
          <p:cNvPr id="113677" name="文字方塊 12"/>
          <p:cNvSpPr txBox="1">
            <a:spLocks noChangeArrowheads="1"/>
          </p:cNvSpPr>
          <p:nvPr/>
        </p:nvSpPr>
        <p:spPr bwMode="auto">
          <a:xfrm>
            <a:off x="3276600" y="1343891"/>
            <a:ext cx="5029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動摩擦力與位移永遠反向，所作必為負功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1752600" y="5486400"/>
            <a:ext cx="563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相對地，同樣過程中，重力所作的功為零。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 bwMode="auto">
              <a:xfrm>
                <a:off x="1676400" y="1295400"/>
                <a:ext cx="1293559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𝑊</m:t>
                      </m:r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𝑑</m:t>
                      </m:r>
                    </m:oMath>
                  </m:oMathPara>
                </a14:m>
                <a:endParaRPr lang="zh-TW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76400" y="1295400"/>
                <a:ext cx="1293559" cy="369332"/>
              </a:xfrm>
              <a:prstGeom prst="rect">
                <a:avLst/>
              </a:prstGeom>
              <a:blipFill rotWithShape="1">
                <a:blip r:embed="rId3"/>
                <a:stretch>
                  <a:fillRect b="-13333"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 bwMode="auto">
              <a:xfrm>
                <a:off x="1739900" y="4940565"/>
                <a:ext cx="2895600" cy="391582"/>
              </a:xfrm>
              <a:prstGeom prst="rect">
                <a:avLst/>
              </a:prstGeom>
              <a:solidFill>
                <a:srgbClr val="FAFAA4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cs typeface="Times New Roman" panose="020206030504050203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𝑑</m:t>
                      </m:r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cs typeface="Times New Roman" panose="020206030504050203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cs typeface="Times New Roman" panose="020206030504050203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  <a:cs typeface="Times New Roman" panose="02020603050405020304" pitchFamily="18" charset="0"/>
                        </a:rPr>
                        <m:t>𝑑</m:t>
                      </m:r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=−2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cs typeface="Times New Roman" panose="020206030504050203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cs typeface="Times New Roman" panose="020206030504050203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  <a:cs typeface="Times New Roman" panose="02020603050405020304" pitchFamily="18" charset="0"/>
                        </a:rPr>
                        <m:t>𝑑</m:t>
                      </m:r>
                    </m:oMath>
                  </m:oMathPara>
                </a14:m>
                <a:endParaRPr lang="zh-TW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39900" y="4940565"/>
                <a:ext cx="2895600" cy="391582"/>
              </a:xfrm>
              <a:prstGeom prst="rect">
                <a:avLst/>
              </a:prstGeom>
              <a:blipFill rotWithShape="1">
                <a:blip r:embed="rId4"/>
                <a:stretch>
                  <a:fillRect b="-7692"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 bwMode="auto">
              <a:xfrm>
                <a:off x="1739900" y="5943600"/>
                <a:ext cx="2679700" cy="391902"/>
              </a:xfrm>
              <a:prstGeom prst="rect">
                <a:avLst/>
              </a:prstGeom>
              <a:solidFill>
                <a:srgbClr val="FAFAA4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cs typeface="Times New Roman" panose="020206030504050203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𝑔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=−</m:t>
                      </m:r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𝑚𝑔h</m:t>
                      </m:r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𝑚𝑔h</m:t>
                      </m:r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39900" y="5943600"/>
                <a:ext cx="2679700" cy="391902"/>
              </a:xfrm>
              <a:prstGeom prst="rect">
                <a:avLst/>
              </a:prstGeom>
              <a:blipFill rotWithShape="1">
                <a:blip r:embed="rId5"/>
                <a:stretch>
                  <a:fillRect b="-7813"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6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6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6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6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6330" grpId="0"/>
      <p:bldP spid="3" grpId="0"/>
      <p:bldP spid="16" grpId="0" animBg="1"/>
      <p:bldP spid="17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4" descr="F08_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38" t="27357" r="10448" b="25500"/>
          <a:stretch>
            <a:fillRect/>
          </a:stretch>
        </p:blipFill>
        <p:spPr bwMode="auto">
          <a:xfrm>
            <a:off x="2052272" y="1948934"/>
            <a:ext cx="18288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2" name="Text Box 7"/>
          <p:cNvSpPr txBox="1">
            <a:spLocks noChangeArrowheads="1"/>
          </p:cNvSpPr>
          <p:nvPr/>
        </p:nvSpPr>
        <p:spPr bwMode="auto">
          <a:xfrm>
            <a:off x="1920653" y="4737377"/>
            <a:ext cx="2209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>
                <a:solidFill>
                  <a:srgbClr val="FF0000"/>
                </a:solidFill>
              </a:rPr>
              <a:t>摩擦力不是保守力</a:t>
            </a:r>
          </a:p>
        </p:txBody>
      </p:sp>
      <p:sp>
        <p:nvSpPr>
          <p:cNvPr id="114693" name="文字方塊 4"/>
          <p:cNvSpPr txBox="1">
            <a:spLocks noChangeArrowheads="1"/>
          </p:cNvSpPr>
          <p:nvPr/>
        </p:nvSpPr>
        <p:spPr bwMode="auto">
          <a:xfrm>
            <a:off x="2047144" y="1415534"/>
            <a:ext cx="3200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在三度空間中也是如此：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 bwMode="auto">
              <a:xfrm>
                <a:off x="2052272" y="3777734"/>
                <a:ext cx="3453381" cy="818879"/>
              </a:xfrm>
              <a:prstGeom prst="rect">
                <a:avLst/>
              </a:prstGeom>
              <a:solidFill>
                <a:srgbClr val="FAFAA4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  <a:cs typeface="Times New Roman" panose="02020603050405020304" pitchFamily="18" charset="0"/>
                                </a:rPr>
                                <m:t>𝐹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zh-TW" altLang="en-US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∙</m:t>
                          </m:r>
                          <m:r>
                            <a:rPr lang="en-US" altLang="zh-TW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  <a:cs typeface="Times New Roman" panose="02020603050405020304" pitchFamily="18" charset="0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𝑘</m:t>
                          </m:r>
                        </m:sub>
                      </m:sSub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TW" i="1">
                              <a:latin typeface="Cambria Math"/>
                              <a:cs typeface="Times New Roman" panose="02020603050405020304" pitchFamily="18" charset="0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 panose="02020603050405020304" pitchFamily="18" charset="0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cs typeface="Times New Roman" panose="020206030504050203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cs typeface="Times New Roman" panose="020206030504050203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cs typeface="Times New Roman" panose="020206030504050203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≠0</m:t>
                      </m:r>
                    </m:oMath>
                  </m:oMathPara>
                </a14:m>
                <a:endParaRPr lang="zh-TW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52272" y="3777734"/>
                <a:ext cx="3453381" cy="818879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5709872" y="3930134"/>
                <a:ext cx="238847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cs typeface="Times New Roman" panose="02020603050405020304" pitchFamily="18" charset="0"/>
                      </a:rPr>
                      <m:t>𝑆</m:t>
                    </m:r>
                  </m:oMath>
                </a14:m>
                <a:r>
                  <a:rPr lang="zh-TW" altLang="en-US" dirty="0"/>
                  <a:t>是封閉路徑的全長。</a:t>
                </a: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9872" y="3930134"/>
                <a:ext cx="2388474" cy="369332"/>
              </a:xfrm>
              <a:prstGeom prst="rect">
                <a:avLst/>
              </a:prstGeom>
              <a:blipFill rotWithShape="1">
                <a:blip r:embed="rId4"/>
                <a:stretch>
                  <a:fillRect t="-6667" r="-2046" b="-28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Line 4"/>
          <p:cNvSpPr>
            <a:spLocks noChangeShapeType="1"/>
          </p:cNvSpPr>
          <p:nvPr/>
        </p:nvSpPr>
        <p:spPr bwMode="auto">
          <a:xfrm flipH="1">
            <a:off x="1905000" y="2710656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5715" name="Line 5"/>
          <p:cNvSpPr>
            <a:spLocks noChangeShapeType="1"/>
          </p:cNvSpPr>
          <p:nvPr/>
        </p:nvSpPr>
        <p:spPr bwMode="auto">
          <a:xfrm>
            <a:off x="1905000" y="3396456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5716" name="Line 6"/>
          <p:cNvSpPr>
            <a:spLocks noChangeShapeType="1"/>
          </p:cNvSpPr>
          <p:nvPr/>
        </p:nvSpPr>
        <p:spPr bwMode="auto">
          <a:xfrm flipV="1">
            <a:off x="2209800" y="2710656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5717" name="Rectangle 7"/>
          <p:cNvSpPr>
            <a:spLocks noChangeArrowheads="1"/>
          </p:cNvSpPr>
          <p:nvPr/>
        </p:nvSpPr>
        <p:spPr bwMode="auto">
          <a:xfrm>
            <a:off x="1905000" y="3091656"/>
            <a:ext cx="304800" cy="3048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15718" name="Line 8"/>
          <p:cNvSpPr>
            <a:spLocks noChangeShapeType="1"/>
          </p:cNvSpPr>
          <p:nvPr/>
        </p:nvSpPr>
        <p:spPr bwMode="auto">
          <a:xfrm flipH="1">
            <a:off x="5867400" y="2710656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5719" name="Line 9"/>
          <p:cNvSpPr>
            <a:spLocks noChangeShapeType="1"/>
          </p:cNvSpPr>
          <p:nvPr/>
        </p:nvSpPr>
        <p:spPr bwMode="auto">
          <a:xfrm>
            <a:off x="5867400" y="3396456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5720" name="Line 10"/>
          <p:cNvSpPr>
            <a:spLocks noChangeShapeType="1"/>
          </p:cNvSpPr>
          <p:nvPr/>
        </p:nvSpPr>
        <p:spPr bwMode="auto">
          <a:xfrm flipV="1">
            <a:off x="6172200" y="2710656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5721" name="Rectangle 11"/>
          <p:cNvSpPr>
            <a:spLocks noChangeArrowheads="1"/>
          </p:cNvSpPr>
          <p:nvPr/>
        </p:nvSpPr>
        <p:spPr bwMode="auto">
          <a:xfrm>
            <a:off x="5867400" y="2786856"/>
            <a:ext cx="304800" cy="6096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15722" name="AutoShape 12"/>
          <p:cNvSpPr>
            <a:spLocks noChangeArrowheads="1"/>
          </p:cNvSpPr>
          <p:nvPr/>
        </p:nvSpPr>
        <p:spPr bwMode="auto">
          <a:xfrm>
            <a:off x="1905000" y="1796256"/>
            <a:ext cx="228600" cy="838200"/>
          </a:xfrm>
          <a:prstGeom prst="downArrow">
            <a:avLst>
              <a:gd name="adj1" fmla="val 50000"/>
              <a:gd name="adj2" fmla="val 91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5723" name="Text Box 13"/>
              <p:cNvSpPr txBox="1">
                <a:spLocks noChangeArrowheads="1"/>
              </p:cNvSpPr>
              <p:nvPr/>
            </p:nvSpPr>
            <p:spPr bwMode="auto">
              <a:xfrm>
                <a:off x="741218" y="1715220"/>
                <a:ext cx="1087582" cy="4394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 dirty="0">
                              <a:latin typeface="Cambria Math"/>
                            </a:rPr>
                            <m:t>𝑊</m:t>
                          </m:r>
                        </m:e>
                        <m:sub>
                          <m:r>
                            <a:rPr lang="zh-TW" altLang="en-US" i="1" dirty="0">
                              <a:latin typeface="Cambria Math"/>
                            </a:rPr>
                            <m:t>非保守</m:t>
                          </m:r>
                        </m:sub>
                      </m:sSub>
                    </m:oMath>
                  </m:oMathPara>
                </a14:m>
                <a:endParaRPr lang="en-US" altLang="zh-TW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5723" name="Text 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1218" y="1715220"/>
                <a:ext cx="1087582" cy="439479"/>
              </a:xfrm>
              <a:prstGeom prst="rect">
                <a:avLst/>
              </a:prstGeom>
              <a:blipFill rotWithShape="1">
                <a:blip r:embed="rId2"/>
                <a:stretch>
                  <a:fillRect r="-2247" b="-13889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5724" name="Text Box 14"/>
          <p:cNvSpPr txBox="1">
            <a:spLocks noChangeArrowheads="1"/>
          </p:cNvSpPr>
          <p:nvPr/>
        </p:nvSpPr>
        <p:spPr bwMode="auto">
          <a:xfrm>
            <a:off x="2286000" y="3015456"/>
            <a:ext cx="68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b="1" i="1">
                <a:latin typeface="Times New Roman" pitchFamily="18" charset="0"/>
              </a:rPr>
              <a:t>U</a:t>
            </a:r>
            <a:r>
              <a:rPr lang="en-US" altLang="zh-TW" b="1" i="1" baseline="-25000">
                <a:latin typeface="Times New Roman" pitchFamily="18" charset="0"/>
              </a:rPr>
              <a:t>i</a:t>
            </a:r>
            <a:endParaRPr lang="en-US" altLang="zh-TW" b="1" i="1">
              <a:latin typeface="Times New Roman" pitchFamily="18" charset="0"/>
            </a:endParaRPr>
          </a:p>
        </p:txBody>
      </p:sp>
      <p:sp>
        <p:nvSpPr>
          <p:cNvPr id="115725" name="Text Box 15"/>
          <p:cNvSpPr txBox="1">
            <a:spLocks noChangeArrowheads="1"/>
          </p:cNvSpPr>
          <p:nvPr/>
        </p:nvSpPr>
        <p:spPr bwMode="auto">
          <a:xfrm>
            <a:off x="6172200" y="3015456"/>
            <a:ext cx="68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b="1" i="1">
                <a:latin typeface="Times New Roman" pitchFamily="18" charset="0"/>
              </a:rPr>
              <a:t>U</a:t>
            </a:r>
            <a:r>
              <a:rPr lang="en-US" altLang="zh-TW" b="1" i="1" baseline="-25000">
                <a:latin typeface="Times New Roman" pitchFamily="18" charset="0"/>
              </a:rPr>
              <a:t>f</a:t>
            </a:r>
          </a:p>
        </p:txBody>
      </p:sp>
      <p:sp>
        <p:nvSpPr>
          <p:cNvPr id="115726" name="Line 16"/>
          <p:cNvSpPr>
            <a:spLocks noChangeShapeType="1"/>
          </p:cNvSpPr>
          <p:nvPr/>
        </p:nvSpPr>
        <p:spPr bwMode="auto">
          <a:xfrm flipH="1">
            <a:off x="6934200" y="2710656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5727" name="Line 17"/>
          <p:cNvSpPr>
            <a:spLocks noChangeShapeType="1"/>
          </p:cNvSpPr>
          <p:nvPr/>
        </p:nvSpPr>
        <p:spPr bwMode="auto">
          <a:xfrm>
            <a:off x="6934200" y="3396456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5728" name="Line 18"/>
          <p:cNvSpPr>
            <a:spLocks noChangeShapeType="1"/>
          </p:cNvSpPr>
          <p:nvPr/>
        </p:nvSpPr>
        <p:spPr bwMode="auto">
          <a:xfrm flipV="1">
            <a:off x="7239000" y="2710656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5729" name="Rectangle 19"/>
          <p:cNvSpPr>
            <a:spLocks noChangeArrowheads="1"/>
          </p:cNvSpPr>
          <p:nvPr/>
        </p:nvSpPr>
        <p:spPr bwMode="auto">
          <a:xfrm>
            <a:off x="6934200" y="2939256"/>
            <a:ext cx="304800" cy="4572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15730" name="Text Box 20"/>
          <p:cNvSpPr txBox="1">
            <a:spLocks noChangeArrowheads="1"/>
          </p:cNvSpPr>
          <p:nvPr/>
        </p:nvSpPr>
        <p:spPr bwMode="auto">
          <a:xfrm>
            <a:off x="7239000" y="3015456"/>
            <a:ext cx="68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b="1" i="1">
                <a:latin typeface="Times New Roman" pitchFamily="18" charset="0"/>
              </a:rPr>
              <a:t>K</a:t>
            </a:r>
            <a:r>
              <a:rPr lang="en-US" altLang="zh-TW" b="1" i="1" baseline="-25000">
                <a:latin typeface="Times New Roman" pitchFamily="18" charset="0"/>
              </a:rPr>
              <a:t>f</a:t>
            </a:r>
          </a:p>
        </p:txBody>
      </p:sp>
      <p:sp>
        <p:nvSpPr>
          <p:cNvPr id="115731" name="Line 21"/>
          <p:cNvSpPr>
            <a:spLocks noChangeShapeType="1"/>
          </p:cNvSpPr>
          <p:nvPr/>
        </p:nvSpPr>
        <p:spPr bwMode="auto">
          <a:xfrm flipH="1">
            <a:off x="2971800" y="2710656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5732" name="Line 22"/>
          <p:cNvSpPr>
            <a:spLocks noChangeShapeType="1"/>
          </p:cNvSpPr>
          <p:nvPr/>
        </p:nvSpPr>
        <p:spPr bwMode="auto">
          <a:xfrm>
            <a:off x="2971800" y="3396456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5733" name="Line 23"/>
          <p:cNvSpPr>
            <a:spLocks noChangeShapeType="1"/>
          </p:cNvSpPr>
          <p:nvPr/>
        </p:nvSpPr>
        <p:spPr bwMode="auto">
          <a:xfrm flipV="1">
            <a:off x="3276600" y="2710656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5734" name="Rectangle 24"/>
          <p:cNvSpPr>
            <a:spLocks noChangeArrowheads="1"/>
          </p:cNvSpPr>
          <p:nvPr/>
        </p:nvSpPr>
        <p:spPr bwMode="auto">
          <a:xfrm>
            <a:off x="2971800" y="3244056"/>
            <a:ext cx="304800" cy="1524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15735" name="Text Box 25"/>
          <p:cNvSpPr txBox="1">
            <a:spLocks noChangeArrowheads="1"/>
          </p:cNvSpPr>
          <p:nvPr/>
        </p:nvSpPr>
        <p:spPr bwMode="auto">
          <a:xfrm>
            <a:off x="3276600" y="3015456"/>
            <a:ext cx="68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b="1" i="1">
                <a:latin typeface="Times New Roman" pitchFamily="18" charset="0"/>
              </a:rPr>
              <a:t>K</a:t>
            </a:r>
            <a:r>
              <a:rPr lang="en-US" altLang="zh-TW" b="1" i="1" baseline="-25000">
                <a:latin typeface="Times New Roman" pitchFamily="18" charset="0"/>
              </a:rPr>
              <a:t>i</a:t>
            </a:r>
          </a:p>
        </p:txBody>
      </p:sp>
      <p:sp>
        <p:nvSpPr>
          <p:cNvPr id="115737" name="Text Box 27"/>
          <p:cNvSpPr txBox="1">
            <a:spLocks noChangeArrowheads="1"/>
          </p:cNvSpPr>
          <p:nvPr/>
        </p:nvSpPr>
        <p:spPr bwMode="auto">
          <a:xfrm>
            <a:off x="4447309" y="3809999"/>
            <a:ext cx="3886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0000"/>
                </a:solidFill>
              </a:rPr>
              <a:t>推廣後的功與動能原理</a:t>
            </a:r>
          </a:p>
        </p:txBody>
      </p:sp>
      <p:sp>
        <p:nvSpPr>
          <p:cNvPr id="115740" name="文字方塊 28"/>
          <p:cNvSpPr txBox="1">
            <a:spLocks noChangeArrowheads="1"/>
          </p:cNvSpPr>
          <p:nvPr/>
        </p:nvSpPr>
        <p:spPr bwMode="auto">
          <a:xfrm>
            <a:off x="955964" y="1143000"/>
            <a:ext cx="7162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非保守力所作的功無法寫成一個位能的前後差，只能以功來處理</a:t>
            </a:r>
          </a:p>
        </p:txBody>
      </p:sp>
      <p:sp>
        <p:nvSpPr>
          <p:cNvPr id="115741" name="文字方塊 29"/>
          <p:cNvSpPr txBox="1">
            <a:spLocks noChangeArrowheads="1"/>
          </p:cNvSpPr>
          <p:nvPr/>
        </p:nvSpPr>
        <p:spPr bwMode="auto">
          <a:xfrm>
            <a:off x="4447309" y="4267200"/>
            <a:ext cx="2133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機械能並不守恆。</a:t>
            </a:r>
          </a:p>
        </p:txBody>
      </p:sp>
      <p:sp>
        <p:nvSpPr>
          <p:cNvPr id="30" name="Text Box 40"/>
          <p:cNvSpPr txBox="1">
            <a:spLocks noChangeArrowheads="1"/>
          </p:cNvSpPr>
          <p:nvPr/>
        </p:nvSpPr>
        <p:spPr bwMode="auto">
          <a:xfrm>
            <a:off x="990600" y="685800"/>
            <a:ext cx="7391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將粒子與保守力的施力者視為一個系統，所施的力可以位能處理。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4447309" y="4876800"/>
            <a:ext cx="4426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非保守力的功等於機械能的變化。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>
              <a:xfrm>
                <a:off x="2860948" y="1802698"/>
                <a:ext cx="5043304" cy="4394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 dirty="0">
                              <a:latin typeface="Cambria Math"/>
                            </a:rPr>
                            <m:t>𝑊</m:t>
                          </m:r>
                        </m:e>
                        <m:sub>
                          <m:r>
                            <a:rPr lang="zh-TW" altLang="en-US" i="1" dirty="0">
                              <a:latin typeface="Cambria Math"/>
                            </a:rPr>
                            <m:t>非保守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TW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 dirty="0">
                              <a:latin typeface="Cambria Math"/>
                            </a:rPr>
                            <m:t>𝑊</m:t>
                          </m:r>
                        </m:e>
                        <m:sub>
                          <m:r>
                            <a:rPr lang="zh-TW" altLang="en-US" i="1" dirty="0">
                              <a:latin typeface="Cambria Math"/>
                            </a:rPr>
                            <m:t>保守</m:t>
                          </m:r>
                        </m:sub>
                      </m:sSub>
                      <m:r>
                        <a:rPr lang="en-US" altLang="zh-TW" b="0" i="1" dirty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b="0" i="1" dirty="0" smtClean="0"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en-US" altLang="zh-TW" b="0" i="1" dirty="0" smtClean="0">
                          <a:latin typeface="Cambria Math" panose="02040503050406030204" pitchFamily="18" charset="0"/>
                        </a:rPr>
                        <m:t>=∆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𝑈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+∆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𝐾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=∆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  <a:ea typeface="Cambria Math"/>
                            </a:rPr>
                            <m:t>mech</m:t>
                          </m:r>
                        </m:sub>
                      </m:sSub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0948" y="1802698"/>
                <a:ext cx="5043304" cy="439479"/>
              </a:xfrm>
              <a:prstGeom prst="rect">
                <a:avLst/>
              </a:prstGeom>
              <a:blipFill>
                <a:blip r:embed="rId3"/>
                <a:stretch>
                  <a:fillRect b="-14286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Picture 6" descr="F08_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5" t="21832" r="14998"/>
          <a:stretch>
            <a:fillRect/>
          </a:stretch>
        </p:blipFill>
        <p:spPr bwMode="auto">
          <a:xfrm>
            <a:off x="685800" y="3701256"/>
            <a:ext cx="3352800" cy="247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4" descr="fig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40996"/>
          <a:stretch/>
        </p:blipFill>
        <p:spPr bwMode="auto">
          <a:xfrm>
            <a:off x="2576946" y="1524000"/>
            <a:ext cx="3911600" cy="3345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39" name="Rectangle 6"/>
          <p:cNvSpPr>
            <a:spLocks noChangeArrowheads="1"/>
          </p:cNvSpPr>
          <p:nvPr/>
        </p:nvSpPr>
        <p:spPr bwMode="auto">
          <a:xfrm>
            <a:off x="0" y="33004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16741" name="Rectangle 9"/>
          <p:cNvSpPr>
            <a:spLocks noChangeArrowheads="1"/>
          </p:cNvSpPr>
          <p:nvPr/>
        </p:nvSpPr>
        <p:spPr bwMode="auto">
          <a:xfrm>
            <a:off x="0" y="33004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16742" name="Rectangle 11"/>
          <p:cNvSpPr>
            <a:spLocks noChangeArrowheads="1"/>
          </p:cNvSpPr>
          <p:nvPr/>
        </p:nvSpPr>
        <p:spPr bwMode="auto">
          <a:xfrm>
            <a:off x="0" y="33004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16743" name="Text Box 12"/>
          <p:cNvSpPr txBox="1">
            <a:spLocks noChangeArrowheads="1"/>
          </p:cNvSpPr>
          <p:nvPr/>
        </p:nvSpPr>
        <p:spPr bwMode="auto">
          <a:xfrm>
            <a:off x="3276600" y="914400"/>
            <a:ext cx="2438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0000"/>
                </a:solidFill>
              </a:rPr>
              <a:t>將摩擦力視為外力</a:t>
            </a:r>
            <a:endParaRPr lang="en-US" altLang="zh-TW" i="1" baseline="-250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 bwMode="auto">
              <a:xfrm>
                <a:off x="2796770" y="5257800"/>
                <a:ext cx="3550459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𝑊</m:t>
                      </m:r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𝑑</m:t>
                      </m:r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=∆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𝐾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𝑈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  <a:ea typeface="Cambria Math"/>
                            </a:rPr>
                            <m:t>mech</m:t>
                          </m:r>
                        </m:sub>
                      </m:sSub>
                    </m:oMath>
                  </m:oMathPara>
                </a14:m>
                <a:endParaRPr lang="zh-TW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96770" y="5257800"/>
                <a:ext cx="3550459" cy="369332"/>
              </a:xfrm>
              <a:prstGeom prst="rect">
                <a:avLst/>
              </a:prstGeom>
              <a:blipFill rotWithShape="1">
                <a:blip r:embed="rId3"/>
                <a:stretch>
                  <a:fillRect b="-13333"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4" descr="fig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36"/>
          <a:stretch>
            <a:fillRect/>
          </a:stretch>
        </p:blipFill>
        <p:spPr bwMode="auto">
          <a:xfrm>
            <a:off x="3429000" y="1427018"/>
            <a:ext cx="332422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3" name="文字方塊 7"/>
          <p:cNvSpPr txBox="1">
            <a:spLocks noChangeArrowheads="1"/>
          </p:cNvSpPr>
          <p:nvPr/>
        </p:nvSpPr>
        <p:spPr bwMode="auto">
          <a:xfrm>
            <a:off x="3352800" y="5109585"/>
            <a:ext cx="4038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自然界有一個傾向趨向最低位能處！</a:t>
            </a:r>
          </a:p>
        </p:txBody>
      </p:sp>
      <p:pic>
        <p:nvPicPr>
          <p:cNvPr id="117764" name="Picture 5" descr="C:\Users\Chia-Hung Chang\Downloads\Data\Knight\Media\Chapter10\Images\10_UnnumPho_p275-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99" y="1447800"/>
            <a:ext cx="2823737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5" name="文字方塊 9"/>
          <p:cNvSpPr txBox="1">
            <a:spLocks noChangeArrowheads="1"/>
          </p:cNvSpPr>
          <p:nvPr/>
        </p:nvSpPr>
        <p:spPr bwMode="auto">
          <a:xfrm>
            <a:off x="3352800" y="4652385"/>
            <a:ext cx="5638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位能可以自然轉為動能，摩擦力會慢慢消耗機械能。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4" descr="F08_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0" t="28494" r="6140" b="6784"/>
          <a:stretch>
            <a:fillRect/>
          </a:stretch>
        </p:blipFill>
        <p:spPr bwMode="auto">
          <a:xfrm>
            <a:off x="2700338" y="1200150"/>
            <a:ext cx="3814762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87" name="Picture 5" descr="F08_6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0" t="24213" r="5849" b="8925"/>
          <a:stretch>
            <a:fillRect/>
          </a:stretch>
        </p:blipFill>
        <p:spPr bwMode="auto">
          <a:xfrm>
            <a:off x="2100263" y="3843338"/>
            <a:ext cx="5172075" cy="198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 bwMode="auto">
              <a:xfrm>
                <a:off x="2911070" y="3124200"/>
                <a:ext cx="3550459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𝑊</m:t>
                      </m:r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𝑑</m:t>
                      </m:r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=∆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𝐾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𝑈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  <a:ea typeface="Cambria Math"/>
                            </a:rPr>
                            <m:t>mech</m:t>
                          </m:r>
                        </m:sub>
                      </m:sSub>
                    </m:oMath>
                  </m:oMathPara>
                </a14:m>
                <a:endParaRPr lang="zh-TW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11070" y="3124200"/>
                <a:ext cx="3550459" cy="369332"/>
              </a:xfrm>
              <a:prstGeom prst="rect">
                <a:avLst/>
              </a:prstGeom>
              <a:blipFill rotWithShape="1">
                <a:blip r:embed="rId4"/>
                <a:stretch>
                  <a:fillRect b="-13333"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9" name="Picture 2" descr="2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901422"/>
            <a:ext cx="2784472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0" name="Text Box 3"/>
          <p:cNvSpPr txBox="1">
            <a:spLocks noChangeArrowheads="1"/>
          </p:cNvSpPr>
          <p:nvPr/>
        </p:nvSpPr>
        <p:spPr bwMode="auto">
          <a:xfrm>
            <a:off x="554615" y="2209800"/>
            <a:ext cx="4343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0000"/>
                </a:solidFill>
              </a:rPr>
              <a:t>焦耳的實驗發現：</a:t>
            </a:r>
          </a:p>
        </p:txBody>
      </p:sp>
      <p:sp>
        <p:nvSpPr>
          <p:cNvPr id="119812" name="文字方塊 4"/>
          <p:cNvSpPr txBox="1">
            <a:spLocks noChangeArrowheads="1"/>
          </p:cNvSpPr>
          <p:nvPr/>
        </p:nvSpPr>
        <p:spPr bwMode="auto">
          <a:xfrm>
            <a:off x="554615" y="1219200"/>
            <a:ext cx="3962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有摩擦，似乎機械能就不守恒！</a:t>
            </a:r>
          </a:p>
        </p:txBody>
      </p:sp>
      <p:sp>
        <p:nvSpPr>
          <p:cNvPr id="7" name="文字方塊 6"/>
          <p:cNvSpPr txBox="1">
            <a:spLocks noChangeArrowheads="1"/>
          </p:cNvSpPr>
          <p:nvPr/>
        </p:nvSpPr>
        <p:spPr bwMode="auto">
          <a:xfrm>
            <a:off x="533834" y="4419600"/>
            <a:ext cx="65389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原來，摩擦力的功也可以寫成一個物理量的前後差！</a:t>
            </a:r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533834" y="4876800"/>
            <a:ext cx="503214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只是這個物理量與位置無關，而是與溫度有關！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554615" y="1752600"/>
            <a:ext cx="3962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但有摩擦，溫度會增加！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554615" y="2667000"/>
            <a:ext cx="3788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摩擦力所作的功等於熱量，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540761" y="3124200"/>
            <a:ext cx="4093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物體吸收熱量後，熱量正比於溫度差：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/>
            </p:nvSpPr>
            <p:spPr>
              <a:xfrm>
                <a:off x="554615" y="3657600"/>
                <a:ext cx="4550785" cy="41133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𝑊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  <a:ea typeface="Cambria Math"/>
                            </a:rPr>
                            <m:t>friction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𝑄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𝑚𝑐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𝑓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𝑚𝑐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𝑓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−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𝑚𝑐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615" y="3657600"/>
                <a:ext cx="4550785" cy="411331"/>
              </a:xfrm>
              <a:prstGeom prst="rect">
                <a:avLst/>
              </a:prstGeom>
              <a:blipFill rotWithShape="1">
                <a:blip r:embed="rId3"/>
                <a:stretch>
                  <a:fillRect b="-895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04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0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20" grpId="0"/>
      <p:bldP spid="7" grpId="0"/>
      <p:bldP spid="8" grpId="0"/>
      <p:bldP spid="3" grpId="0"/>
      <p:bldP spid="4" grpId="0"/>
      <p:bldP spid="11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3"/>
          <p:cNvSpPr>
            <a:spLocks noChangeArrowheads="1"/>
          </p:cNvSpPr>
          <p:nvPr/>
        </p:nvSpPr>
        <p:spPr bwMode="auto">
          <a:xfrm>
            <a:off x="0" y="33004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20835" name="Rectangle 5"/>
          <p:cNvSpPr>
            <a:spLocks noChangeArrowheads="1"/>
          </p:cNvSpPr>
          <p:nvPr/>
        </p:nvSpPr>
        <p:spPr bwMode="auto">
          <a:xfrm>
            <a:off x="0" y="33004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20837" name="Rectangle 7"/>
          <p:cNvSpPr>
            <a:spLocks noChangeArrowheads="1"/>
          </p:cNvSpPr>
          <p:nvPr/>
        </p:nvSpPr>
        <p:spPr bwMode="auto">
          <a:xfrm>
            <a:off x="0" y="33004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20841" name="Text Box 14"/>
          <p:cNvSpPr txBox="1">
            <a:spLocks noChangeArrowheads="1"/>
          </p:cNvSpPr>
          <p:nvPr/>
        </p:nvSpPr>
        <p:spPr bwMode="auto">
          <a:xfrm>
            <a:off x="4572000" y="3657600"/>
            <a:ext cx="2971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b="1">
                <a:solidFill>
                  <a:srgbClr val="FF0000"/>
                </a:solidFill>
              </a:rPr>
              <a:t>內能</a:t>
            </a:r>
            <a:r>
              <a:rPr lang="zh-TW" altLang="en-US"/>
              <a:t>是溫度的函數</a:t>
            </a:r>
          </a:p>
        </p:txBody>
      </p:sp>
      <p:sp>
        <p:nvSpPr>
          <p:cNvPr id="120842" name="文字方塊 12"/>
          <p:cNvSpPr txBox="1">
            <a:spLocks noChangeArrowheads="1"/>
          </p:cNvSpPr>
          <p:nvPr/>
        </p:nvSpPr>
        <p:spPr bwMode="auto">
          <a:xfrm>
            <a:off x="1447800" y="1447800"/>
            <a:ext cx="5181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如果將溫度考慮進來，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0844" name="文字方塊 12"/>
              <p:cNvSpPr txBox="1">
                <a:spLocks noChangeArrowheads="1"/>
              </p:cNvSpPr>
              <p:nvPr/>
            </p:nvSpPr>
            <p:spPr bwMode="auto">
              <a:xfrm>
                <a:off x="5780808" y="5116182"/>
                <a:ext cx="2864428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𝐾</m:t>
                    </m:r>
                    <m:r>
                      <a:rPr lang="en-US" altLang="zh-TW" i="1">
                        <a:latin typeface="Cambria Math"/>
                      </a:rPr>
                      <m:t>+</m:t>
                    </m:r>
                    <m:r>
                      <a:rPr lang="en-US" altLang="zh-TW" i="1">
                        <a:latin typeface="Cambria Math"/>
                      </a:rPr>
                      <m:t>𝑈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+</m:t>
                        </m:r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>
                            <a:latin typeface="Cambria Math"/>
                            <a:ea typeface="Cambria Math"/>
                          </a:rPr>
                          <m:t>int</m:t>
                        </m:r>
                      </m:sub>
                    </m:sSub>
                  </m:oMath>
                </a14:m>
                <a:r>
                  <a:rPr lang="zh-TW" altLang="en-US" dirty="0"/>
                  <a:t>依舊是守恆量</a:t>
                </a:r>
              </a:p>
            </p:txBody>
          </p:sp>
        </mc:Choice>
        <mc:Fallback xmlns="">
          <p:sp>
            <p:nvSpPr>
              <p:cNvPr id="120844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80808" y="5116182"/>
                <a:ext cx="2864428" cy="369332"/>
              </a:xfrm>
              <a:prstGeom prst="rect">
                <a:avLst/>
              </a:prstGeom>
              <a:blipFill rotWithShape="1">
                <a:blip r:embed="rId2"/>
                <a:stretch>
                  <a:fillRect t="-6557" b="-2623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0845" name="矩形 13"/>
          <p:cNvSpPr>
            <a:spLocks noChangeArrowheads="1"/>
          </p:cNvSpPr>
          <p:nvPr/>
        </p:nvSpPr>
        <p:spPr bwMode="auto">
          <a:xfrm>
            <a:off x="1447800" y="1905000"/>
            <a:ext cx="7162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摩擦作的功，也如位能，可以寫成一個物理量在前後狀態的改變！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1447800" y="2362200"/>
            <a:ext cx="594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此物理量顯然與外在運動狀態無關，定義為內能：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15"/>
              <p:cNvSpPr/>
              <p:nvPr/>
            </p:nvSpPr>
            <p:spPr>
              <a:xfrm>
                <a:off x="1461655" y="2889082"/>
                <a:ext cx="4481945" cy="411331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𝑘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</a:rPr>
                        <m:t>𝑑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𝑚𝑐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𝑓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𝑚𝑐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𝑓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−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𝑚𝑐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𝑖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  <a:ea typeface="Cambria Math"/>
                        </a:rPr>
                        <m:t>=∆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int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6" name="矩形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1655" y="2889082"/>
                <a:ext cx="4481945" cy="411331"/>
              </a:xfrm>
              <a:prstGeom prst="rect">
                <a:avLst/>
              </a:prstGeom>
              <a:blipFill rotWithShape="1">
                <a:blip r:embed="rId3"/>
                <a:stretch>
                  <a:fillRect b="-895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1461655" y="4343400"/>
                <a:ext cx="3048000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𝑘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</a:rPr>
                        <m:t>𝑑</m:t>
                      </m:r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r>
                        <a:rPr lang="en-US" altLang="zh-TW" i="1">
                          <a:latin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  <a:ea typeface="Cambria Math"/>
                            </a:rPr>
                            <m:t>int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zh-TW" altLang="en-US" i="1" smtClean="0">
                          <a:latin typeface="Cambria Math"/>
                        </a:rPr>
                        <m:t>∆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𝐾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𝑈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1655" y="4343400"/>
                <a:ext cx="3048000" cy="369332"/>
              </a:xfrm>
              <a:prstGeom prst="rect">
                <a:avLst/>
              </a:prstGeom>
              <a:blipFill rotWithShape="1">
                <a:blip r:embed="rId4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>
              <a:xfrm>
                <a:off x="3404755" y="5105400"/>
                <a:ext cx="2209800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/>
                        </a:rPr>
                        <m:t>∆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𝐾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𝑈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  <a:ea typeface="Cambria Math"/>
                                </a:rPr>
                                <m:t>int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4755" y="5105400"/>
                <a:ext cx="2209800" cy="369332"/>
              </a:xfrm>
              <a:prstGeom prst="rect">
                <a:avLst/>
              </a:prstGeom>
              <a:blipFill rotWithShape="1">
                <a:blip r:embed="rId5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3614300" y="3645932"/>
                <a:ext cx="950773" cy="369332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  <a:ea typeface="Cambria Math"/>
                            </a:rPr>
                            <m:t>int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𝑇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4300" y="3645932"/>
                <a:ext cx="950773" cy="369332"/>
              </a:xfrm>
              <a:prstGeom prst="rect">
                <a:avLst/>
              </a:prstGeom>
              <a:blipFill rotWithShape="1">
                <a:blip r:embed="rId6"/>
                <a:stretch>
                  <a:fillRect b="-163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自訂 1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lIns="0" tIns="0" rIns="0" bIns="0" rtlCol="0" anchor="ctr"/>
      <a:lstStyle>
        <a:defPPr algn="ctr">
          <a:defRPr sz="1400" i="1" smtClean="0">
            <a:solidFill>
              <a:schemeClr val="tx1"/>
            </a:solidFill>
            <a:latin typeface="Cambria Math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tailEnd type="arrow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wrap="square" rtlCol="0">
        <a:spAutoFit/>
      </a:bodyPr>
      <a:lstStyle>
        <a:defPPr eaLnBrk="1" hangingPunct="1">
          <a:spcBef>
            <a:spcPct val="50000"/>
          </a:spcBef>
          <a:defRPr dirty="0" smtClean="0">
            <a:latin typeface="Times New Roman" panose="02020603050405020304" pitchFamily="18" charset="0"/>
            <a:cs typeface="Times New Roman" panose="02020603050405020304" pitchFamily="18" charset="0"/>
          </a:defRPr>
        </a:defPPr>
      </a:lstStyle>
    </a:tx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5296</TotalTime>
  <Words>5231</Words>
  <Application>Microsoft Macintosh PowerPoint</Application>
  <PresentationFormat>On-screen Show (4:3)</PresentationFormat>
  <Paragraphs>659</Paragraphs>
  <Slides>108</Slides>
  <Notes>1</Notes>
  <HiddenSlides>1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108</vt:i4>
      </vt:variant>
    </vt:vector>
  </HeadingPairs>
  <TitlesOfParts>
    <vt:vector size="114" baseType="lpstr">
      <vt:lpstr>Arial</vt:lpstr>
      <vt:lpstr>Cambria Math</vt:lpstr>
      <vt:lpstr>Tahoma</vt:lpstr>
      <vt:lpstr>Times New Roman</vt:lpstr>
      <vt:lpstr>預設簡報設計</vt:lpstr>
      <vt:lpstr>方程式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原子力束縛態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chvchang</dc:creator>
  <cp:lastModifiedBy>Chia-Hung Vincent Chang</cp:lastModifiedBy>
  <cp:revision>474</cp:revision>
  <cp:lastPrinted>1601-01-01T00:00:00Z</cp:lastPrinted>
  <dcterms:created xsi:type="dcterms:W3CDTF">1601-01-01T00:00:00Z</dcterms:created>
  <dcterms:modified xsi:type="dcterms:W3CDTF">2024-10-09T19:37:15Z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