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720" r:id="rId2"/>
    <p:sldId id="1812" r:id="rId3"/>
    <p:sldId id="1811" r:id="rId4"/>
    <p:sldId id="1832" r:id="rId5"/>
    <p:sldId id="1716" r:id="rId6"/>
    <p:sldId id="1717" r:id="rId7"/>
    <p:sldId id="1718" r:id="rId8"/>
    <p:sldId id="959" r:id="rId9"/>
    <p:sldId id="1870" r:id="rId10"/>
    <p:sldId id="1921" r:id="rId11"/>
    <p:sldId id="1935" r:id="rId12"/>
    <p:sldId id="1868" r:id="rId13"/>
    <p:sldId id="1936" r:id="rId14"/>
    <p:sldId id="1938" r:id="rId15"/>
    <p:sldId id="1869" r:id="rId16"/>
    <p:sldId id="1859" r:id="rId17"/>
    <p:sldId id="1937" r:id="rId18"/>
    <p:sldId id="1861" r:id="rId19"/>
    <p:sldId id="1860" r:id="rId20"/>
    <p:sldId id="1865" r:id="rId21"/>
    <p:sldId id="1841" r:id="rId22"/>
    <p:sldId id="1752" r:id="rId23"/>
    <p:sldId id="1922" r:id="rId24"/>
    <p:sldId id="1934" r:id="rId25"/>
    <p:sldId id="1879" r:id="rId26"/>
    <p:sldId id="1842" r:id="rId27"/>
    <p:sldId id="1836" r:id="rId28"/>
    <p:sldId id="1837" r:id="rId29"/>
    <p:sldId id="1847" r:id="rId30"/>
    <p:sldId id="1849" r:id="rId31"/>
    <p:sldId id="1838" r:id="rId32"/>
    <p:sldId id="1839" r:id="rId33"/>
    <p:sldId id="1840" r:id="rId34"/>
    <p:sldId id="1867" r:id="rId35"/>
    <p:sldId id="1754" r:id="rId36"/>
    <p:sldId id="1756" r:id="rId37"/>
    <p:sldId id="1757" r:id="rId38"/>
    <p:sldId id="1758" r:id="rId39"/>
    <p:sldId id="1759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2"/>
    <p:restoredTop sz="96197" autoAdjust="0"/>
  </p:normalViewPr>
  <p:slideViewPr>
    <p:cSldViewPr>
      <p:cViewPr varScale="1">
        <p:scale>
          <a:sx n="114" d="100"/>
          <a:sy n="114" d="100"/>
        </p:scale>
        <p:origin x="200" y="480"/>
      </p:cViewPr>
      <p:guideLst>
        <p:guide orient="horz" pos="3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12.png"/><Relationship Id="rId1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2.png"/><Relationship Id="rId18" Type="http://schemas.openxmlformats.org/officeDocument/2006/relationships/image" Target="../media/image108.png"/><Relationship Id="rId3" Type="http://schemas.openxmlformats.org/officeDocument/2006/relationships/image" Target="../media/image891.png"/><Relationship Id="rId7" Type="http://schemas.openxmlformats.org/officeDocument/2006/relationships/image" Target="../media/image940.png"/><Relationship Id="rId12" Type="http://schemas.openxmlformats.org/officeDocument/2006/relationships/image" Target="../media/image101.png"/><Relationship Id="rId17" Type="http://schemas.openxmlformats.org/officeDocument/2006/relationships/image" Target="../media/image107.png"/><Relationship Id="rId2" Type="http://schemas.openxmlformats.org/officeDocument/2006/relationships/image" Target="../media/image881.png"/><Relationship Id="rId16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11" Type="http://schemas.openxmlformats.org/officeDocument/2006/relationships/image" Target="../media/image100.png"/><Relationship Id="rId5" Type="http://schemas.openxmlformats.org/officeDocument/2006/relationships/image" Target="../media/image912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9.png"/><Relationship Id="rId4" Type="http://schemas.openxmlformats.org/officeDocument/2006/relationships/image" Target="../media/image90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2.png"/><Relationship Id="rId3" Type="http://schemas.openxmlformats.org/officeDocument/2006/relationships/image" Target="../media/image626.png"/><Relationship Id="rId7" Type="http://schemas.openxmlformats.org/officeDocument/2006/relationships/image" Target="../media/image630.png"/><Relationship Id="rId12" Type="http://schemas.openxmlformats.org/officeDocument/2006/relationships/image" Target="../media/image636.png"/><Relationship Id="rId2" Type="http://schemas.openxmlformats.org/officeDocument/2006/relationships/image" Target="../media/image6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9.png"/><Relationship Id="rId11" Type="http://schemas.openxmlformats.org/officeDocument/2006/relationships/image" Target="../media/image635.png"/><Relationship Id="rId5" Type="http://schemas.openxmlformats.org/officeDocument/2006/relationships/image" Target="../media/image628.png"/><Relationship Id="rId10" Type="http://schemas.openxmlformats.org/officeDocument/2006/relationships/image" Target="../media/image634.png"/><Relationship Id="rId4" Type="http://schemas.openxmlformats.org/officeDocument/2006/relationships/image" Target="../media/image627.png"/><Relationship Id="rId9" Type="http://schemas.openxmlformats.org/officeDocument/2006/relationships/image" Target="../media/image633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11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17" Type="http://schemas.openxmlformats.org/officeDocument/2006/relationships/image" Target="../media/image1100.png"/><Relationship Id="rId2" Type="http://schemas.openxmlformats.org/officeDocument/2006/relationships/image" Target="../media/image850.png"/><Relationship Id="rId16" Type="http://schemas.openxmlformats.org/officeDocument/2006/relationships/image" Target="../media/image910.png"/><Relationship Id="rId20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19" Type="http://schemas.openxmlformats.org/officeDocument/2006/relationships/image" Target="../media/image1111.png"/><Relationship Id="rId4" Type="http://schemas.openxmlformats.org/officeDocument/2006/relationships/image" Target="../media/image8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03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0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060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02.png"/><Relationship Id="rId3" Type="http://schemas.openxmlformats.org/officeDocument/2006/relationships/image" Target="../media/image990.png"/><Relationship Id="rId21" Type="http://schemas.openxmlformats.org/officeDocument/2006/relationships/image" Target="../media/image133.png"/><Relationship Id="rId7" Type="http://schemas.openxmlformats.org/officeDocument/2006/relationships/image" Target="../media/image130.png"/><Relationship Id="rId17" Type="http://schemas.openxmlformats.org/officeDocument/2006/relationships/image" Target="../media/image1300.png"/><Relationship Id="rId16" Type="http://schemas.openxmlformats.org/officeDocument/2006/relationships/image" Target="../media/image1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1.png"/><Relationship Id="rId11" Type="http://schemas.openxmlformats.org/officeDocument/2006/relationships/image" Target="../media/image131.png"/><Relationship Id="rId5" Type="http://schemas.openxmlformats.org/officeDocument/2006/relationships/image" Target="../media/image1010.png"/><Relationship Id="rId15" Type="http://schemas.openxmlformats.org/officeDocument/2006/relationships/image" Target="../media/image1141.png"/><Relationship Id="rId10" Type="http://schemas.openxmlformats.org/officeDocument/2006/relationships/image" Target="../media/image1221.png"/><Relationship Id="rId19" Type="http://schemas.openxmlformats.org/officeDocument/2006/relationships/image" Target="../media/image1310.png"/><Relationship Id="rId4" Type="http://schemas.openxmlformats.org/officeDocument/2006/relationships/image" Target="../media/image1171.png"/><Relationship Id="rId9" Type="http://schemas.openxmlformats.org/officeDocument/2006/relationships/image" Target="../media/image1211.png"/><Relationship Id="rId14" Type="http://schemas.openxmlformats.org/officeDocument/2006/relationships/image" Target="../media/image12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6490.png"/><Relationship Id="rId7" Type="http://schemas.openxmlformats.org/officeDocument/2006/relationships/image" Target="../media/image12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30.png"/><Relationship Id="rId5" Type="http://schemas.openxmlformats.org/officeDocument/2006/relationships/image" Target="../media/image6520.png"/><Relationship Id="rId10" Type="http://schemas.openxmlformats.org/officeDocument/2006/relationships/image" Target="../media/image1291.png"/><Relationship Id="rId4" Type="http://schemas.openxmlformats.org/officeDocument/2006/relationships/image" Target="../media/image6510.png"/><Relationship Id="rId9" Type="http://schemas.openxmlformats.org/officeDocument/2006/relationships/image" Target="../media/image6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9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0.png"/><Relationship Id="rId13" Type="http://schemas.openxmlformats.org/officeDocument/2006/relationships/image" Target="../media/image590.png"/><Relationship Id="rId3" Type="http://schemas.openxmlformats.org/officeDocument/2006/relationships/image" Target="../media/image430.png"/><Relationship Id="rId7" Type="http://schemas.openxmlformats.org/officeDocument/2006/relationships/image" Target="../media/image5300.png"/><Relationship Id="rId12" Type="http://schemas.openxmlformats.org/officeDocument/2006/relationships/image" Target="../media/image101.png"/><Relationship Id="rId17" Type="http://schemas.openxmlformats.org/officeDocument/2006/relationships/image" Target="../media/image6300.png"/><Relationship Id="rId2" Type="http://schemas.openxmlformats.org/officeDocument/2006/relationships/image" Target="../media/image420.png"/><Relationship Id="rId16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0.png"/><Relationship Id="rId11" Type="http://schemas.openxmlformats.org/officeDocument/2006/relationships/image" Target="../media/image570.png"/><Relationship Id="rId5" Type="http://schemas.openxmlformats.org/officeDocument/2006/relationships/image" Target="../media/image5100.png"/><Relationship Id="rId15" Type="http://schemas.openxmlformats.org/officeDocument/2006/relationships/image" Target="../media/image6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Relationship Id="rId9" Type="http://schemas.openxmlformats.org/officeDocument/2006/relationships/image" Target="../media/image7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60.png"/><Relationship Id="rId3" Type="http://schemas.openxmlformats.org/officeDocument/2006/relationships/image" Target="../media/image6210.png"/><Relationship Id="rId7" Type="http://schemas.openxmlformats.org/officeDocument/2006/relationships/image" Target="../media/image6250.png"/><Relationship Id="rId12" Type="http://schemas.openxmlformats.org/officeDocument/2006/relationships/image" Target="../media/image646.png"/><Relationship Id="rId2" Type="http://schemas.openxmlformats.org/officeDocument/2006/relationships/image" Target="../media/image6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40.png"/><Relationship Id="rId11" Type="http://schemas.openxmlformats.org/officeDocument/2006/relationships/image" Target="../media/image645.png"/><Relationship Id="rId5" Type="http://schemas.openxmlformats.org/officeDocument/2006/relationships/image" Target="../media/image6230.png"/><Relationship Id="rId10" Type="http://schemas.openxmlformats.org/officeDocument/2006/relationships/image" Target="../media/image644.png"/><Relationship Id="rId4" Type="http://schemas.openxmlformats.org/officeDocument/2006/relationships/image" Target="../media/image6220.png"/><Relationship Id="rId9" Type="http://schemas.openxmlformats.org/officeDocument/2006/relationships/image" Target="../media/image64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image" Target="../media/image694.png"/><Relationship Id="rId3" Type="http://schemas.openxmlformats.org/officeDocument/2006/relationships/image" Target="../media/image156.png"/><Relationship Id="rId7" Type="http://schemas.openxmlformats.org/officeDocument/2006/relationships/image" Target="../media/image687.png"/><Relationship Id="rId12" Type="http://schemas.openxmlformats.org/officeDocument/2006/relationships/image" Target="../media/image69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6.png"/><Relationship Id="rId11" Type="http://schemas.openxmlformats.org/officeDocument/2006/relationships/image" Target="../media/image692.png"/><Relationship Id="rId5" Type="http://schemas.openxmlformats.org/officeDocument/2006/relationships/image" Target="../media/image685.png"/><Relationship Id="rId10" Type="http://schemas.openxmlformats.org/officeDocument/2006/relationships/image" Target="../media/image691.png"/><Relationship Id="rId4" Type="http://schemas.openxmlformats.org/officeDocument/2006/relationships/image" Target="../media/image144.png"/><Relationship Id="rId9" Type="http://schemas.openxmlformats.org/officeDocument/2006/relationships/image" Target="../media/image6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7.png"/><Relationship Id="rId3" Type="http://schemas.openxmlformats.org/officeDocument/2006/relationships/image" Target="../media/image810.png"/><Relationship Id="rId7" Type="http://schemas.openxmlformats.org/officeDocument/2006/relationships/image" Target="../media/image12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11" Type="http://schemas.openxmlformats.org/officeDocument/2006/relationships/image" Target="../media/image15.png"/><Relationship Id="rId5" Type="http://schemas.openxmlformats.org/officeDocument/2006/relationships/image" Target="../media/image1012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11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1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12" Type="http://schemas.openxmlformats.org/officeDocument/2006/relationships/image" Target="../media/image4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2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0.png"/><Relationship Id="rId7" Type="http://schemas.openxmlformats.org/officeDocument/2006/relationships/image" Target="../media/image55.png"/><Relationship Id="rId12" Type="http://schemas.openxmlformats.org/officeDocument/2006/relationships/image" Target="../media/image1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11" Type="http://schemas.openxmlformats.org/officeDocument/2006/relationships/image" Target="../media/image60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png"/><Relationship Id="rId7" Type="http://schemas.openxmlformats.org/officeDocument/2006/relationships/image" Target="NULL"/><Relationship Id="rId12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NULL"/><Relationship Id="rId4" Type="http://schemas.openxmlformats.org/officeDocument/2006/relationships/image" Target="../media/image43.png"/><Relationship Id="rId9" Type="http://schemas.openxmlformats.org/officeDocument/2006/relationships/image" Target="NULL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23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3B3D6-9CF4-56D8-007C-6322A5008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8" r="42610" b="33415"/>
          <a:stretch/>
        </p:blipFill>
        <p:spPr>
          <a:xfrm>
            <a:off x="2555776" y="1052707"/>
            <a:ext cx="3600400" cy="190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F8F29-7FCC-1148-AD00-F9CA3790D80F}"/>
              </a:ext>
            </a:extLst>
          </p:cNvPr>
          <p:cNvSpPr txBox="1"/>
          <p:nvPr/>
        </p:nvSpPr>
        <p:spPr bwMode="auto">
          <a:xfrm>
            <a:off x="1115616" y="497902"/>
            <a:ext cx="6329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微擾論最典型的用途就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是描述氫原子簡併能階的細微分裂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132AC-F545-C3F0-1852-0768FE9547C1}"/>
              </a:ext>
            </a:extLst>
          </p:cNvPr>
          <p:cNvSpPr txBox="1"/>
          <p:nvPr/>
        </p:nvSpPr>
        <p:spPr bwMode="auto">
          <a:xfrm>
            <a:off x="1115616" y="3956747"/>
            <a:ext cx="7524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運動的電子會感受到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原子核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庫倫電場因相對論效應產生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磁場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D4CB841C-596B-22AD-E046-EA36937110E5}"/>
                  </a:ext>
                </a:extLst>
              </p:cNvPr>
              <p:cNvSpPr txBox="1"/>
              <p:nvPr/>
            </p:nvSpPr>
            <p:spPr bwMode="auto">
              <a:xfrm>
                <a:off x="6300192" y="3255294"/>
                <a:ext cx="2104672" cy="6951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D4CB841C-596B-22AD-E046-EA3693711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255294"/>
                <a:ext cx="2104672" cy="69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88D962D6-BB49-5070-373C-E4B47ADBDFF6}"/>
                  </a:ext>
                </a:extLst>
              </p:cNvPr>
              <p:cNvSpPr txBox="1"/>
              <p:nvPr/>
            </p:nvSpPr>
            <p:spPr bwMode="auto">
              <a:xfrm>
                <a:off x="6660232" y="5032909"/>
                <a:ext cx="1270450" cy="40479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88D962D6-BB49-5070-373C-E4B47ADBD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5032909"/>
                <a:ext cx="1270450" cy="404791"/>
              </a:xfrm>
              <a:prstGeom prst="rect">
                <a:avLst/>
              </a:prstGeom>
              <a:blipFill>
                <a:blip r:embed="rId4"/>
                <a:stretch>
                  <a:fillRect t="-12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E7B2DE1-8039-14B8-67D2-592F35FFC7C4}"/>
              </a:ext>
            </a:extLst>
          </p:cNvPr>
          <p:cNvSpPr txBox="1"/>
          <p:nvPr/>
        </p:nvSpPr>
        <p:spPr bwMode="auto">
          <a:xfrm>
            <a:off x="1115616" y="504000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於是能量要加上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微擾項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稱為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Spin-Orbit Coupling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DF611-94C6-125D-8AD4-1BA3AD298049}"/>
              </a:ext>
            </a:extLst>
          </p:cNvPr>
          <p:cNvSpPr txBox="1"/>
          <p:nvPr/>
        </p:nvSpPr>
        <p:spPr bwMode="auto">
          <a:xfrm>
            <a:off x="1115616" y="4524024"/>
            <a:ext cx="7076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電子自旋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的磁偶極矩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會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感受到此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磁場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的磁力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60755-7BB3-422E-A5D9-7E2676D71960}"/>
              </a:ext>
            </a:extLst>
          </p:cNvPr>
          <p:cNvSpPr txBox="1"/>
          <p:nvPr/>
        </p:nvSpPr>
        <p:spPr bwMode="auto">
          <a:xfrm>
            <a:off x="1115616" y="5526610"/>
            <a:ext cx="7812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原來簡併的能階，精細的測量會發現細微的分裂：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精細結構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 Structure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2F8573-76EA-5927-ED9D-254E532CFDBE}"/>
                  </a:ext>
                </a:extLst>
              </p:cNvPr>
              <p:cNvSpPr txBox="1"/>
              <p:nvPr/>
            </p:nvSpPr>
            <p:spPr bwMode="auto">
              <a:xfrm>
                <a:off x="2555776" y="1564140"/>
                <a:ext cx="1908214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=0,1,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2F8573-76EA-5927-ED9D-254E532C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1564140"/>
                <a:ext cx="1908214" cy="307777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74BDB5-98DA-92E4-3C47-2A3824774881}"/>
                  </a:ext>
                </a:extLst>
              </p:cNvPr>
              <p:cNvSpPr txBox="1"/>
              <p:nvPr/>
            </p:nvSpPr>
            <p:spPr bwMode="auto">
              <a:xfrm>
                <a:off x="1115616" y="3440767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就是一般氫原子的電子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動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與庫倫位能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74BDB5-98DA-92E4-3C47-2A3824774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440767"/>
                <a:ext cx="5328592" cy="369332"/>
              </a:xfrm>
              <a:prstGeom prst="rect">
                <a:avLst/>
              </a:prstGeom>
              <a:blipFill>
                <a:blip r:embed="rId6"/>
                <a:stretch>
                  <a:fillRect l="-71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9FFE95B-D3B9-DCD3-4704-2363A0AC60A2}"/>
              </a:ext>
            </a:extLst>
          </p:cNvPr>
          <p:cNvSpPr txBox="1"/>
          <p:nvPr/>
        </p:nvSpPr>
        <p:spPr bwMode="auto">
          <a:xfrm>
            <a:off x="2583970" y="1934695"/>
            <a:ext cx="19082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1F4C-4046-279A-71EA-69D14C4E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D1B55C-93D5-7231-9316-7A18976985DD}"/>
                  </a:ext>
                </a:extLst>
              </p:cNvPr>
              <p:cNvSpPr txBox="1"/>
              <p:nvPr/>
            </p:nvSpPr>
            <p:spPr bwMode="auto">
              <a:xfrm>
                <a:off x="4348214" y="2082593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D1B55C-93D5-7231-9316-7A1897698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214" y="2082593"/>
                <a:ext cx="1413373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02E700-A762-FFAB-26E7-4F4070EDE353}"/>
                  </a:ext>
                </a:extLst>
              </p:cNvPr>
              <p:cNvSpPr txBox="1"/>
              <p:nvPr/>
            </p:nvSpPr>
            <p:spPr bwMode="auto">
              <a:xfrm>
                <a:off x="947376" y="2563003"/>
                <a:ext cx="23285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同理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對易：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02E700-A762-FFAB-26E7-4F4070EDE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76" y="2563003"/>
                <a:ext cx="2328573" cy="369332"/>
              </a:xfrm>
              <a:prstGeom prst="rect">
                <a:avLst/>
              </a:prstGeom>
              <a:blipFill>
                <a:blip r:embed="rId3"/>
                <a:stretch>
                  <a:fillRect l="-217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593C1D-14AA-4EF8-41D2-172D34D455B6}"/>
                  </a:ext>
                </a:extLst>
              </p:cNvPr>
              <p:cNvSpPr txBox="1"/>
              <p:nvPr/>
            </p:nvSpPr>
            <p:spPr bwMode="auto">
              <a:xfrm>
                <a:off x="1028149" y="2060221"/>
                <a:ext cx="238483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593C1D-14AA-4EF8-41D2-172D34D45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149" y="2060221"/>
                <a:ext cx="23848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E8E03B64-4673-973F-3A48-8EC19E3CFF95}"/>
              </a:ext>
            </a:extLst>
          </p:cNvPr>
          <p:cNvSpPr/>
          <p:nvPr/>
        </p:nvSpPr>
        <p:spPr>
          <a:xfrm>
            <a:off x="3576741" y="2141147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6406B-BFF8-1DDB-BBAE-CE2183A3A23F}"/>
                  </a:ext>
                </a:extLst>
              </p:cNvPr>
              <p:cNvSpPr txBox="1"/>
              <p:nvPr/>
            </p:nvSpPr>
            <p:spPr bwMode="auto">
              <a:xfrm>
                <a:off x="4348214" y="2522615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6406B-BFF8-1DDB-BBAE-CE2183A3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214" y="2522615"/>
                <a:ext cx="141337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10">
                <a:extLst>
                  <a:ext uri="{FF2B5EF4-FFF2-40B4-BE49-F238E27FC236}">
                    <a16:creationId xmlns:a16="http://schemas.microsoft.com/office/drawing/2014/main" id="{A196113E-D8EE-F5DB-37B0-FE2C1A5A65A0}"/>
                  </a:ext>
                </a:extLst>
              </p:cNvPr>
              <p:cNvSpPr/>
              <p:nvPr/>
            </p:nvSpPr>
            <p:spPr>
              <a:xfrm>
                <a:off x="4348214" y="3010779"/>
                <a:ext cx="155817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1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矩形 10">
                <a:extLst>
                  <a:ext uri="{FF2B5EF4-FFF2-40B4-BE49-F238E27FC236}">
                    <a16:creationId xmlns:a16="http://schemas.microsoft.com/office/drawing/2014/main" id="{A196113E-D8EE-F5DB-37B0-FE2C1A5A6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214" y="3010779"/>
                <a:ext cx="1558170" cy="369332"/>
              </a:xfrm>
              <a:prstGeom prst="rect">
                <a:avLst/>
              </a:prstGeom>
              <a:blipFill>
                <a:blip r:embed="rId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FE1351F-08B1-3796-375F-465F4B5C0613}"/>
              </a:ext>
            </a:extLst>
          </p:cNvPr>
          <p:cNvSpPr txBox="1"/>
          <p:nvPr/>
        </p:nvSpPr>
        <p:spPr bwMode="auto">
          <a:xfrm>
            <a:off x="964967" y="3010779"/>
            <a:ext cx="2054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而且已知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C5DA9B-654E-D3FC-DFE4-D5FD8B0BFCEB}"/>
                  </a:ext>
                </a:extLst>
              </p:cNvPr>
              <p:cNvSpPr txBox="1"/>
              <p:nvPr/>
            </p:nvSpPr>
            <p:spPr bwMode="auto">
              <a:xfrm>
                <a:off x="951272" y="3458555"/>
                <a:ext cx="3581272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是與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對易的，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C5DA9B-654E-D3FC-DFE4-D5FD8B0BF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272" y="3458555"/>
                <a:ext cx="3581272" cy="404791"/>
              </a:xfrm>
              <a:prstGeom prst="rect">
                <a:avLst/>
              </a:prstGeom>
              <a:blipFill>
                <a:blip r:embed="rId7"/>
                <a:stretch>
                  <a:fillRect l="-1056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71E78A-3A39-4CD4-61D8-537FCB9B2160}"/>
                  </a:ext>
                </a:extLst>
              </p:cNvPr>
              <p:cNvSpPr txBox="1"/>
              <p:nvPr/>
            </p:nvSpPr>
            <p:spPr bwMode="auto">
              <a:xfrm>
                <a:off x="4335211" y="3447430"/>
                <a:ext cx="1584176" cy="4270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71E78A-3A39-4CD4-61D8-537FCB9B2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5211" y="3447430"/>
                <a:ext cx="1584176" cy="427040"/>
              </a:xfrm>
              <a:prstGeom prst="rect">
                <a:avLst/>
              </a:prstGeom>
              <a:blipFill>
                <a:blip r:embed="rId8"/>
                <a:stretch>
                  <a:fillRect t="-11429" b="-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2C61F00-33A8-684D-C1DE-198097DE91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828" b="21176"/>
          <a:stretch/>
        </p:blipFill>
        <p:spPr>
          <a:xfrm>
            <a:off x="6372200" y="2034945"/>
            <a:ext cx="2392760" cy="2078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961D3-BABC-3A8C-C5C0-9BCDEBBE9B34}"/>
                  </a:ext>
                </a:extLst>
              </p:cNvPr>
              <p:cNvSpPr txBox="1"/>
              <p:nvPr/>
            </p:nvSpPr>
            <p:spPr bwMode="auto">
              <a:xfrm>
                <a:off x="964967" y="1238603"/>
                <a:ext cx="577067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可以證明：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/>
                      <m:t>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zh-TW" altLang="en-US" dirty="0"/>
                  <a:t>都對易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961D3-BABC-3A8C-C5C0-9BCDEBBE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967" y="1238603"/>
                <a:ext cx="5770670" cy="404791"/>
              </a:xfrm>
              <a:prstGeom prst="rect">
                <a:avLst/>
              </a:prstGeom>
              <a:blipFill>
                <a:blip r:embed="rId10"/>
                <a:stretch>
                  <a:fillRect l="-658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5BC7B-034F-8AB1-02CA-1DBC1990CDA4}"/>
                  </a:ext>
                </a:extLst>
              </p:cNvPr>
              <p:cNvSpPr txBox="1"/>
              <p:nvPr/>
            </p:nvSpPr>
            <p:spPr bwMode="auto">
              <a:xfrm>
                <a:off x="4359470" y="1156981"/>
                <a:ext cx="2631660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5BC7B-034F-8AB1-02CA-1DBC1990C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470" y="1156981"/>
                <a:ext cx="2631660" cy="610936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E1ABFE-319C-B178-9E0C-61B5212F9F62}"/>
                  </a:ext>
                </a:extLst>
              </p:cNvPr>
              <p:cNvSpPr txBox="1"/>
              <p:nvPr/>
            </p:nvSpPr>
            <p:spPr bwMode="auto">
              <a:xfrm>
                <a:off x="2692030" y="5277294"/>
                <a:ext cx="1656184" cy="4270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E1ABFE-319C-B178-9E0C-61B5212F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2030" y="5277294"/>
                <a:ext cx="1656184" cy="427040"/>
              </a:xfrm>
              <a:prstGeom prst="rect">
                <a:avLst/>
              </a:prstGeom>
              <a:blipFill>
                <a:blip r:embed="rId12"/>
                <a:stretch>
                  <a:fillRect t="-1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F6EA2B-5AC1-F6CB-8F6F-5DDC0398B48B}"/>
              </a:ext>
            </a:extLst>
          </p:cNvPr>
          <p:cNvSpPr txBox="1"/>
          <p:nvPr/>
        </p:nvSpPr>
        <p:spPr bwMode="auto">
          <a:xfrm>
            <a:off x="937071" y="5293878"/>
            <a:ext cx="192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因此可以確認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9BCC72-7CBB-8032-5028-75A41D1FD5C1}"/>
                  </a:ext>
                </a:extLst>
              </p:cNvPr>
              <p:cNvSpPr txBox="1"/>
              <p:nvPr/>
            </p:nvSpPr>
            <p:spPr bwMode="auto">
              <a:xfrm>
                <a:off x="967545" y="4217479"/>
                <a:ext cx="3581272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是與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對易的，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9BCC72-7CBB-8032-5028-75A41D1FD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545" y="4217479"/>
                <a:ext cx="3581272" cy="404791"/>
              </a:xfrm>
              <a:prstGeom prst="rect">
                <a:avLst/>
              </a:prstGeom>
              <a:blipFill>
                <a:blip r:embed="rId13"/>
                <a:stretch>
                  <a:fillRect l="-1413" t="-15625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F0CA7E-556D-DEE1-44A0-42A810350373}"/>
                  </a:ext>
                </a:extLst>
              </p:cNvPr>
              <p:cNvSpPr txBox="1"/>
              <p:nvPr/>
            </p:nvSpPr>
            <p:spPr bwMode="auto">
              <a:xfrm>
                <a:off x="4348214" y="4242186"/>
                <a:ext cx="1584176" cy="427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F0CA7E-556D-DEE1-44A0-42A810350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8214" y="4242186"/>
                <a:ext cx="1584176" cy="427040"/>
              </a:xfrm>
              <a:prstGeom prst="rect">
                <a:avLst/>
              </a:prstGeom>
              <a:blipFill>
                <a:blip r:embed="rId14"/>
                <a:stretch>
                  <a:fillRect t="-14706" b="-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63E318-FE9C-9E41-9D90-9685142418E3}"/>
                  </a:ext>
                </a:extLst>
              </p:cNvPr>
              <p:cNvSpPr txBox="1"/>
              <p:nvPr/>
            </p:nvSpPr>
            <p:spPr bwMode="auto">
              <a:xfrm>
                <a:off x="967545" y="4699123"/>
                <a:ext cx="320291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也是與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對易的 ：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63E318-FE9C-9E41-9D90-968514241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545" y="4699123"/>
                <a:ext cx="3202910" cy="404791"/>
              </a:xfrm>
              <a:prstGeom prst="rect">
                <a:avLst/>
              </a:prstGeom>
              <a:blipFill>
                <a:blip r:embed="rId15"/>
                <a:stretch>
                  <a:fillRect l="-1581" t="-18750" r="-395" b="-218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FBEB31-04F4-7FCC-08DE-A37A96A99879}"/>
                  </a:ext>
                </a:extLst>
              </p:cNvPr>
              <p:cNvSpPr txBox="1"/>
              <p:nvPr/>
            </p:nvSpPr>
            <p:spPr bwMode="auto">
              <a:xfrm>
                <a:off x="4368383" y="4733936"/>
                <a:ext cx="1766410" cy="43306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FBEB31-04F4-7FCC-08DE-A37A96A9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383" y="4733936"/>
                <a:ext cx="1766410" cy="433067"/>
              </a:xfrm>
              <a:prstGeom prst="rect">
                <a:avLst/>
              </a:prstGeom>
              <a:blipFill>
                <a:blip r:embed="rId16"/>
                <a:stretch>
                  <a:fillRect t="-11111"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3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3" grpId="0" animBg="1"/>
      <p:bldP spid="4" grpId="0"/>
      <p:bldP spid="5" grpId="0"/>
      <p:bldP spid="8" grpId="0" animBg="1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3FE45-84E6-75D2-12A0-B69E5A23A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F1F789-A28A-0772-A736-EE4586EBB3CE}"/>
                  </a:ext>
                </a:extLst>
              </p:cNvPr>
              <p:cNvSpPr txBox="1"/>
              <p:nvPr/>
            </p:nvSpPr>
            <p:spPr bwMode="auto">
              <a:xfrm>
                <a:off x="598343" y="4509120"/>
                <a:ext cx="7947314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加了微擾後，自然應該選擇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為微擾零階項，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取代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F1F789-A28A-0772-A736-EE4586EB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343" y="4509120"/>
                <a:ext cx="7947314" cy="411395"/>
              </a:xfrm>
              <a:prstGeom prst="rect">
                <a:avLst/>
              </a:prstGeom>
              <a:blipFill>
                <a:blip r:embed="rId2"/>
                <a:stretch>
                  <a:fillRect l="-639" t="-148485" b="-2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4FC995-11A8-1F2A-135D-1E657AC0C345}"/>
                  </a:ext>
                </a:extLst>
              </p:cNvPr>
              <p:cNvSpPr txBox="1"/>
              <p:nvPr/>
            </p:nvSpPr>
            <p:spPr bwMode="auto">
              <a:xfrm>
                <a:off x="580482" y="5923068"/>
                <a:ext cx="8399352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確定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是正確微擾零階項！就可直接計算能量一階修正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4FC995-11A8-1F2A-135D-1E657AC0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482" y="5923068"/>
                <a:ext cx="8399352" cy="411395"/>
              </a:xfrm>
              <a:prstGeom prst="rect">
                <a:avLst/>
              </a:prstGeom>
              <a:blipFill>
                <a:blip r:embed="rId3"/>
                <a:stretch>
                  <a:fillRect l="-603" t="-14848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22D17-18F7-8645-9C8A-2C9D0782F47D}"/>
                  </a:ext>
                </a:extLst>
              </p:cNvPr>
              <p:cNvSpPr txBox="1"/>
              <p:nvPr/>
            </p:nvSpPr>
            <p:spPr bwMode="auto">
              <a:xfrm>
                <a:off x="598343" y="4920515"/>
                <a:ext cx="8830753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矩陣元取在兩個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間，矩陣會是對角的。滿足正確微擾零階項的條件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22D17-18F7-8645-9C8A-2C9D0782F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343" y="4920515"/>
                <a:ext cx="8830753" cy="411395"/>
              </a:xfrm>
              <a:prstGeom prst="rect">
                <a:avLst/>
              </a:prstGeom>
              <a:blipFill>
                <a:blip r:embed="rId4"/>
                <a:stretch>
                  <a:fillRect t="-144118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A316-DB2D-2A64-2113-1491F8D56495}"/>
                  </a:ext>
                </a:extLst>
              </p:cNvPr>
              <p:cNvSpPr txBox="1"/>
              <p:nvPr/>
            </p:nvSpPr>
            <p:spPr bwMode="auto">
              <a:xfrm>
                <a:off x="622291" y="2851045"/>
                <a:ext cx="7464889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>
                        <a:solidFill>
                          <a:srgbClr val="FF0000"/>
                        </a:solidFill>
                      </a:rPr>
                      <m:t>及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與微擾的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對易，就與完整的能量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對易。可以有共同本徵態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A316-DB2D-2A64-2113-1491F8D5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291" y="2851045"/>
                <a:ext cx="7464889" cy="404791"/>
              </a:xfrm>
              <a:prstGeom prst="rect">
                <a:avLst/>
              </a:prstGeom>
              <a:blipFill>
                <a:blip r:embed="rId5"/>
                <a:stretch>
                  <a:fillRect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D1716-4E76-8C03-A593-78C7C6D50019}"/>
                  </a:ext>
                </a:extLst>
              </p:cNvPr>
              <p:cNvSpPr txBox="1"/>
              <p:nvPr/>
            </p:nvSpPr>
            <p:spPr bwMode="auto">
              <a:xfrm>
                <a:off x="574367" y="3332657"/>
                <a:ext cx="81997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每一個算子都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與完整的能量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對易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D1716-4E76-8C03-A593-78C7C6D50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67" y="3332657"/>
                <a:ext cx="8199711" cy="369332"/>
              </a:xfrm>
              <a:prstGeom prst="rect">
                <a:avLst/>
              </a:prstGeom>
              <a:blipFill>
                <a:blip r:embed="rId6"/>
                <a:stretch>
                  <a:fillRect l="-61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71C07-44BE-7938-CD3B-9113EF3B0896}"/>
                  </a:ext>
                </a:extLst>
              </p:cNvPr>
              <p:cNvSpPr txBox="1"/>
              <p:nvPr/>
            </p:nvSpPr>
            <p:spPr bwMode="auto">
              <a:xfrm>
                <a:off x="574367" y="3805901"/>
                <a:ext cx="6006592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就是真實的能量本徵態的角度部分</a:t>
                </a:r>
                <a:r>
                  <a:rPr lang="en-US" dirty="0">
                    <a:solidFill>
                      <a:schemeClr val="tx1"/>
                    </a:solidFill>
                  </a:rPr>
                  <a:t>！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571C07-44BE-7938-CD3B-9113EF3B0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367" y="3805901"/>
                <a:ext cx="6006592" cy="411395"/>
              </a:xfrm>
              <a:prstGeom prst="rect">
                <a:avLst/>
              </a:prstGeom>
              <a:blipFill>
                <a:blip r:embed="rId7"/>
                <a:stretch>
                  <a:fillRect l="-7806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03FE758-2563-6037-36D7-2AC331FA3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506" y="634253"/>
            <a:ext cx="5667332" cy="1985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9F863-3DE6-39D3-4728-C7E054E97CCD}"/>
              </a:ext>
            </a:extLst>
          </p:cNvPr>
          <p:cNvSpPr/>
          <p:nvPr/>
        </p:nvSpPr>
        <p:spPr>
          <a:xfrm>
            <a:off x="1455506" y="2034636"/>
            <a:ext cx="53285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3BEB2-2674-11DD-F245-CCF4021733C7}"/>
              </a:ext>
            </a:extLst>
          </p:cNvPr>
          <p:cNvSpPr txBox="1"/>
          <p:nvPr/>
        </p:nvSpPr>
        <p:spPr bwMode="auto">
          <a:xfrm>
            <a:off x="3544456" y="2374555"/>
            <a:ext cx="701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對易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C4031-A767-944A-FE46-86E6E2223BE3}"/>
                  </a:ext>
                </a:extLst>
              </p:cNvPr>
              <p:cNvSpPr txBox="1"/>
              <p:nvPr/>
            </p:nvSpPr>
            <p:spPr bwMode="auto">
              <a:xfrm>
                <a:off x="1305184" y="2012260"/>
                <a:ext cx="845365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C4031-A767-944A-FE46-86E6E222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5184" y="2012260"/>
                <a:ext cx="845365" cy="404791"/>
              </a:xfrm>
              <a:prstGeom prst="rect">
                <a:avLst/>
              </a:prstGeom>
              <a:blipFill>
                <a:blip r:embed="rId9"/>
                <a:stretch>
                  <a:fillRect t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5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42F405-646B-C9D9-13B2-92495F04A4BA}"/>
                  </a:ext>
                </a:extLst>
              </p:cNvPr>
              <p:cNvSpPr txBox="1"/>
              <p:nvPr/>
            </p:nvSpPr>
            <p:spPr bwMode="auto">
              <a:xfrm>
                <a:off x="1526482" y="5259104"/>
                <a:ext cx="3621582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42F405-646B-C9D9-13B2-92495F04A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6482" y="5259104"/>
                <a:ext cx="3621582" cy="620234"/>
              </a:xfrm>
              <a:prstGeom prst="rect">
                <a:avLst/>
              </a:prstGeom>
              <a:blipFill>
                <a:blip r:embed="rId2"/>
                <a:stretch>
                  <a:fillRect l="-5594" t="-167347" r="-16434" b="-2510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0940B1-CEF3-C705-6832-AA3E5DCFF830}"/>
                  </a:ext>
                </a:extLst>
              </p:cNvPr>
              <p:cNvSpPr txBox="1"/>
              <p:nvPr/>
            </p:nvSpPr>
            <p:spPr bwMode="auto">
              <a:xfrm>
                <a:off x="830862" y="1963038"/>
                <a:ext cx="80237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在我們討論的六維空間狀態，</a:t>
                </a:r>
                <a:r>
                  <a:rPr lang="en-US" dirty="0"/>
                  <a:t>可能的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值是哪些呢？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0940B1-CEF3-C705-6832-AA3E5DCFF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862" y="1963038"/>
                <a:ext cx="8023766" cy="369332"/>
              </a:xfrm>
              <a:prstGeom prst="rect">
                <a:avLst/>
              </a:prstGeom>
              <a:blipFill>
                <a:blip r:embed="rId3"/>
                <a:stretch>
                  <a:fillRect l="-63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1F4E60-5E04-9C3D-3EDA-3BEE552BCE48}"/>
                  </a:ext>
                </a:extLst>
              </p:cNvPr>
              <p:cNvSpPr txBox="1"/>
              <p:nvPr/>
            </p:nvSpPr>
            <p:spPr bwMode="auto">
              <a:xfrm>
                <a:off x="8034270" y="1991787"/>
                <a:ext cx="90308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1F4E60-5E04-9C3D-3EDA-3BEE552B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270" y="1991787"/>
                <a:ext cx="903081" cy="369332"/>
              </a:xfrm>
              <a:prstGeom prst="rect">
                <a:avLst/>
              </a:prstGeom>
              <a:blipFill>
                <a:blip r:embed="rId4"/>
                <a:stretch>
                  <a:fillRect l="-27778" t="-106667" r="-18056" b="-1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AD36F3-7799-5E38-9F60-E8B19D878D70}"/>
                  </a:ext>
                </a:extLst>
              </p:cNvPr>
              <p:cNvSpPr txBox="1"/>
              <p:nvPr/>
            </p:nvSpPr>
            <p:spPr bwMode="auto">
              <a:xfrm>
                <a:off x="6048640" y="1991787"/>
                <a:ext cx="89498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AD36F3-7799-5E38-9F60-E8B19D87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640" y="1991787"/>
                <a:ext cx="894980" cy="369332"/>
              </a:xfrm>
              <a:prstGeom prst="rect">
                <a:avLst/>
              </a:prstGeom>
              <a:blipFill>
                <a:blip r:embed="rId5"/>
                <a:stretch>
                  <a:fillRect l="-28169" t="-106667" r="-19718" b="-1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1175D0-9AF1-8CCC-C2FC-357F732687FB}"/>
                  </a:ext>
                </a:extLst>
              </p:cNvPr>
              <p:cNvSpPr txBox="1"/>
              <p:nvPr/>
            </p:nvSpPr>
            <p:spPr bwMode="auto">
              <a:xfrm>
                <a:off x="6982646" y="1991787"/>
                <a:ext cx="101259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1175D0-9AF1-8CCC-C2FC-357F7326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2646" y="1991787"/>
                <a:ext cx="1012598" cy="369332"/>
              </a:xfrm>
              <a:prstGeom prst="rect">
                <a:avLst/>
              </a:prstGeom>
              <a:blipFill>
                <a:blip r:embed="rId6"/>
                <a:stretch>
                  <a:fillRect l="-25926" t="-106667" r="-19753" b="-17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2A74DE-5632-F037-97D9-018FCAB82764}"/>
                  </a:ext>
                </a:extLst>
              </p:cNvPr>
              <p:cNvSpPr txBox="1"/>
              <p:nvPr/>
            </p:nvSpPr>
            <p:spPr bwMode="auto">
              <a:xfrm>
                <a:off x="855514" y="2831357"/>
                <a:ext cx="1558170" cy="3916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2A74DE-5632-F037-97D9-018FCAB8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514" y="2831357"/>
                <a:ext cx="1558170" cy="39164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A6707042-EB3C-16AD-13C6-615A94C45C3E}"/>
                  </a:ext>
                </a:extLst>
              </p:cNvPr>
              <p:cNvSpPr/>
              <p:nvPr/>
            </p:nvSpPr>
            <p:spPr>
              <a:xfrm>
                <a:off x="857356" y="2372556"/>
                <a:ext cx="141381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A6707042-EB3C-16AD-13C6-615A94C4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56" y="2372556"/>
                <a:ext cx="1413811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7C35F30-5733-8F0B-4A84-52982E8AA06C}"/>
              </a:ext>
            </a:extLst>
          </p:cNvPr>
          <p:cNvSpPr txBox="1"/>
          <p:nvPr/>
        </p:nvSpPr>
        <p:spPr bwMode="auto">
          <a:xfrm>
            <a:off x="2271166" y="2375505"/>
            <a:ext cx="6015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因此z方向總角動量等於z方向軌道角動量加z方向自旋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05EE38-3197-6C91-7273-9EFAFCCB2810}"/>
                  </a:ext>
                </a:extLst>
              </p:cNvPr>
              <p:cNvSpPr txBox="1"/>
              <p:nvPr/>
            </p:nvSpPr>
            <p:spPr bwMode="auto">
              <a:xfrm>
                <a:off x="830862" y="3355780"/>
                <a:ext cx="7441077" cy="484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這個狀態的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/>
                  <a:t>在此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空間中已經沒有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更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大的狀態了，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05EE38-3197-6C91-7273-9EFAFCCB2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862" y="3355780"/>
                <a:ext cx="7441077" cy="484043"/>
              </a:xfrm>
              <a:prstGeom prst="rect">
                <a:avLst/>
              </a:prstGeom>
              <a:blipFill>
                <a:blip r:embed="rId9"/>
                <a:stretch>
                  <a:fillRect l="-4259" t="-76923" b="-1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8400DC-C0A2-0E80-76C6-5F109930B203}"/>
                  </a:ext>
                </a:extLst>
              </p:cNvPr>
              <p:cNvSpPr txBox="1"/>
              <p:nvPr/>
            </p:nvSpPr>
            <p:spPr bwMode="auto">
              <a:xfrm>
                <a:off x="855514" y="4636170"/>
                <a:ext cx="6946492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這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洽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特有的性質。</a:t>
                </a:r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8400DC-C0A2-0E80-76C6-5F109930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514" y="4636170"/>
                <a:ext cx="6946492" cy="572144"/>
              </a:xfrm>
              <a:prstGeom prst="rect">
                <a:avLst/>
              </a:prstGeom>
              <a:blipFill>
                <a:blip r:embed="rId10"/>
                <a:stretch>
                  <a:fillRect l="-730" t="-182222" b="-26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B866CC5-1A22-D7BF-DAE4-DE2D5C4587BE}"/>
              </a:ext>
            </a:extLst>
          </p:cNvPr>
          <p:cNvSpPr txBox="1"/>
          <p:nvPr/>
        </p:nvSpPr>
        <p:spPr bwMode="auto">
          <a:xfrm>
            <a:off x="818316" y="5351437"/>
            <a:ext cx="708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因此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CD0AB7-7F4C-4001-8E57-31B3EFDF23C9}"/>
                  </a:ext>
                </a:extLst>
              </p:cNvPr>
              <p:cNvSpPr txBox="1"/>
              <p:nvPr/>
            </p:nvSpPr>
            <p:spPr bwMode="auto">
              <a:xfrm>
                <a:off x="818316" y="3849460"/>
                <a:ext cx="72820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這表示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總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Raising 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TW" dirty="0"/>
                  <a:t>作用</a:t>
                </a:r>
                <a:r>
                  <a:rPr lang="en-US" dirty="0"/>
                  <a:t>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，</a:t>
                </a:r>
                <a:r>
                  <a:rPr lang="en-TW"/>
                  <a:t>無法再升，</a:t>
                </a:r>
                <a:r>
                  <a:rPr lang="en-GB" dirty="0" err="1"/>
                  <a:t>只能等於</a:t>
                </a:r>
                <a:r>
                  <a:rPr lang="en-TW"/>
                  <a:t>零</a:t>
                </a:r>
                <a:r>
                  <a:rPr lang="en-TW" dirty="0"/>
                  <a:t>！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CD0AB7-7F4C-4001-8E57-31B3EFDF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316" y="3849460"/>
                <a:ext cx="7282076" cy="369332"/>
              </a:xfrm>
              <a:prstGeom prst="rect">
                <a:avLst/>
              </a:prstGeom>
              <a:blipFill>
                <a:blip r:embed="rId11"/>
                <a:stretch>
                  <a:fillRect l="-697"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5401736-FE53-DB46-1B07-CF22F8EB4186}"/>
              </a:ext>
            </a:extLst>
          </p:cNvPr>
          <p:cNvSpPr/>
          <p:nvPr/>
        </p:nvSpPr>
        <p:spPr>
          <a:xfrm>
            <a:off x="5564410" y="4259434"/>
            <a:ext cx="2204948" cy="14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EADF78-CCFF-01DC-8CFF-81492B86F2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3352"/>
          <a:stretch/>
        </p:blipFill>
        <p:spPr>
          <a:xfrm>
            <a:off x="5564410" y="4399554"/>
            <a:ext cx="2204950" cy="1766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4ADD60-11EA-6D08-CB0A-8C7AF5A56AA7}"/>
                  </a:ext>
                </a:extLst>
              </p:cNvPr>
              <p:cNvSpPr txBox="1"/>
              <p:nvPr/>
            </p:nvSpPr>
            <p:spPr bwMode="auto">
              <a:xfrm>
                <a:off x="5564410" y="5331668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4ADD60-11EA-6D08-CB0A-8C7AF5A5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4410" y="5331668"/>
                <a:ext cx="360040" cy="276999"/>
              </a:xfrm>
              <a:prstGeom prst="rect">
                <a:avLst/>
              </a:prstGeom>
              <a:blipFill>
                <a:blip r:embed="rId13"/>
                <a:stretch>
                  <a:fillRect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00E681-5C50-D4EA-5656-417A8E562279}"/>
                  </a:ext>
                </a:extLst>
              </p:cNvPr>
              <p:cNvSpPr txBox="1"/>
              <p:nvPr/>
            </p:nvSpPr>
            <p:spPr bwMode="auto">
              <a:xfrm>
                <a:off x="6250226" y="5280503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00E681-5C50-D4EA-5656-417A8E562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0226" y="5280503"/>
                <a:ext cx="360040" cy="276999"/>
              </a:xfrm>
              <a:prstGeom prst="rect">
                <a:avLst/>
              </a:prstGeom>
              <a:blipFill>
                <a:blip r:embed="rId14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1D32E0-8274-40FD-7B51-65158EFD4784}"/>
                  </a:ext>
                </a:extLst>
              </p:cNvPr>
              <p:cNvSpPr txBox="1"/>
              <p:nvPr/>
            </p:nvSpPr>
            <p:spPr bwMode="auto">
              <a:xfrm>
                <a:off x="5799885" y="4261054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1D32E0-8274-40FD-7B51-65158EFD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9885" y="4261054"/>
                <a:ext cx="360040" cy="276999"/>
              </a:xfrm>
              <a:prstGeom prst="rect">
                <a:avLst/>
              </a:prstGeom>
              <a:blipFill>
                <a:blip r:embed="rId15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32D0C8-0C8B-D18D-C360-50FBE62563AF}"/>
              </a:ext>
            </a:extLst>
          </p:cNvPr>
          <p:cNvCxnSpPr>
            <a:cxnSpLocks/>
          </p:cNvCxnSpPr>
          <p:nvPr/>
        </p:nvCxnSpPr>
        <p:spPr>
          <a:xfrm flipV="1">
            <a:off x="6172477" y="4259434"/>
            <a:ext cx="0" cy="27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AFBA4-98FE-4E30-810F-09393E03B8B4}"/>
                  </a:ext>
                </a:extLst>
              </p:cNvPr>
              <p:cNvSpPr txBox="1"/>
              <p:nvPr/>
            </p:nvSpPr>
            <p:spPr bwMode="auto">
              <a:xfrm>
                <a:off x="819555" y="1018106"/>
                <a:ext cx="8330001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正確的零次項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與原來預期的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是處在同一線性空間，兩者都是基底。</a:t>
                </a:r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5AFBA4-98FE-4E30-810F-09393E03B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555" y="1018106"/>
                <a:ext cx="8330001" cy="411395"/>
              </a:xfrm>
              <a:prstGeom prst="rect">
                <a:avLst/>
              </a:prstGeom>
              <a:blipFill>
                <a:blip r:embed="rId16"/>
                <a:stretch>
                  <a:fillRect l="-609" t="-14848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880BEC0-95FA-96E2-9337-3231308742E9}"/>
              </a:ext>
            </a:extLst>
          </p:cNvPr>
          <p:cNvSpPr txBox="1"/>
          <p:nvPr/>
        </p:nvSpPr>
        <p:spPr bwMode="auto">
          <a:xfrm>
            <a:off x="855514" y="6017760"/>
            <a:ext cx="5846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在這個特例，新舊選擇一致</a:t>
            </a:r>
            <a:r>
              <a:rPr lang="en-GB" dirty="0">
                <a:solidFill>
                  <a:srgbClr val="FF0000"/>
                </a:solidFill>
              </a:rPr>
              <a:t>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E73AA-4237-B64A-4278-78C0B6AF333E}"/>
                  </a:ext>
                </a:extLst>
              </p:cNvPr>
              <p:cNvSpPr txBox="1"/>
              <p:nvPr/>
            </p:nvSpPr>
            <p:spPr bwMode="auto">
              <a:xfrm>
                <a:off x="2967246" y="4259434"/>
                <a:ext cx="142648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CE73AA-4237-B64A-4278-78C0B6AF3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246" y="4259434"/>
                <a:ext cx="1426488" cy="369332"/>
              </a:xfrm>
              <a:prstGeom prst="rect">
                <a:avLst/>
              </a:prstGeom>
              <a:blipFill>
                <a:blip r:embed="rId17"/>
                <a:stretch>
                  <a:fillRect l="-2632" t="-11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92934-A36A-7FA7-F7A0-4D84D9CFB78F}"/>
                  </a:ext>
                </a:extLst>
              </p:cNvPr>
              <p:cNvSpPr txBox="1"/>
              <p:nvPr/>
            </p:nvSpPr>
            <p:spPr bwMode="auto">
              <a:xfrm>
                <a:off x="845567" y="544525"/>
                <a:ext cx="2668828" cy="41139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92934-A36A-7FA7-F7A0-4D84D9CFB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567" y="544525"/>
                <a:ext cx="2668828" cy="411395"/>
              </a:xfrm>
              <a:prstGeom prst="rect">
                <a:avLst/>
              </a:prstGeom>
              <a:blipFill>
                <a:blip r:embed="rId18"/>
                <a:stretch>
                  <a:fillRect l="-14692" t="-141176" r="-6161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22938-3228-0A18-7891-1B816B41F3AD}"/>
                  </a:ext>
                </a:extLst>
              </p:cNvPr>
              <p:cNvSpPr txBox="1"/>
              <p:nvPr/>
            </p:nvSpPr>
            <p:spPr bwMode="auto">
              <a:xfrm>
                <a:off x="845567" y="1448743"/>
                <a:ext cx="4577574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因此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的線性組合。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22938-3228-0A18-7891-1B816B41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567" y="1448743"/>
                <a:ext cx="4577574" cy="411395"/>
              </a:xfrm>
              <a:prstGeom prst="rect">
                <a:avLst/>
              </a:prstGeom>
              <a:blipFill>
                <a:blip r:embed="rId19"/>
                <a:stretch>
                  <a:fillRect l="-1105" t="-148485" b="-2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/>
      <p:bldP spid="27" grpId="0"/>
      <p:bldP spid="32" grpId="0" animBg="1"/>
      <p:bldP spid="34" grpId="0" animBg="1"/>
      <p:bldP spid="35" grpId="0" animBg="1"/>
      <p:bldP spid="36" grpId="0" animBg="1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C687E-3001-2A73-0B72-9D011053B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EB6B10-D67B-920E-A212-D28B3E6C34CD}"/>
                  </a:ext>
                </a:extLst>
              </p:cNvPr>
              <p:cNvSpPr txBox="1"/>
              <p:nvPr/>
            </p:nvSpPr>
            <p:spPr bwMode="auto">
              <a:xfrm>
                <a:off x="755576" y="3934286"/>
                <a:ext cx="7885770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這與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維度六 </a:t>
                </a:r>
                <a:r>
                  <a:rPr lang="zh-TW" altLang="en-US" dirty="0"/>
                  <a:t>，剛好差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TW" dirty="0"/>
                  <a:t>。得補上一個維度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TW" dirty="0"/>
                  <a:t>的新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空間。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EB6B10-D67B-920E-A212-D28B3E6C3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934286"/>
                <a:ext cx="7885770" cy="411395"/>
              </a:xfrm>
              <a:prstGeom prst="rect">
                <a:avLst/>
              </a:prstGeom>
              <a:blipFill>
                <a:blip r:embed="rId2"/>
                <a:stretch>
                  <a:fillRect l="-643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C014D1-439E-3834-ED16-D1B9287D7A65}"/>
                  </a:ext>
                </a:extLst>
              </p:cNvPr>
              <p:cNvSpPr txBox="1"/>
              <p:nvPr/>
            </p:nvSpPr>
            <p:spPr bwMode="auto">
              <a:xfrm>
                <a:off x="755576" y="5297539"/>
                <a:ext cx="6494686" cy="484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結論：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包含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兩個可能。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C014D1-439E-3834-ED16-D1B9287D7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297539"/>
                <a:ext cx="6494686" cy="484043"/>
              </a:xfrm>
              <a:prstGeom prst="rect">
                <a:avLst/>
              </a:prstGeom>
              <a:blipFill>
                <a:blip r:embed="rId3"/>
                <a:stretch>
                  <a:fillRect l="-781" t="-120513" b="-1794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019B9B-E746-5A26-92A7-9C93163C3998}"/>
                  </a:ext>
                </a:extLst>
              </p:cNvPr>
              <p:cNvSpPr txBox="1"/>
              <p:nvPr/>
            </p:nvSpPr>
            <p:spPr bwMode="auto">
              <a:xfrm>
                <a:off x="755576" y="3389320"/>
                <a:ext cx="8258858" cy="484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的其他狀態，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,−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，自然也得在空間中，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維度是四。 </a:t>
                </a:r>
                <a:endParaRPr lang="en-TW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A019B9B-E746-5A26-92A7-9C93163C3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389320"/>
                <a:ext cx="8258858" cy="484043"/>
              </a:xfrm>
              <a:prstGeom prst="rect">
                <a:avLst/>
              </a:prstGeom>
              <a:blipFill>
                <a:blip r:embed="rId4"/>
                <a:stretch>
                  <a:fillRect l="-61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B5231A-D317-FD43-7746-795709715376}"/>
                  </a:ext>
                </a:extLst>
              </p:cNvPr>
              <p:cNvSpPr txBox="1"/>
              <p:nvPr/>
            </p:nvSpPr>
            <p:spPr bwMode="auto">
              <a:xfrm>
                <a:off x="769028" y="4401547"/>
                <a:ext cx="7387431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唯一維度是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TW" dirty="0"/>
                  <a:t>的可能新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空間就是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還可以是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B5231A-D317-FD43-7746-795709715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028" y="4401547"/>
                <a:ext cx="7387431" cy="483466"/>
              </a:xfrm>
              <a:prstGeom prst="rect">
                <a:avLst/>
              </a:prstGeom>
              <a:blipFill>
                <a:blip r:embed="rId5"/>
                <a:stretch>
                  <a:fillRect l="-686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8EBF8DFB-67EE-D006-D6ED-EBB342E3D5DB}"/>
              </a:ext>
            </a:extLst>
          </p:cNvPr>
          <p:cNvSpPr/>
          <p:nvPr/>
        </p:nvSpPr>
        <p:spPr>
          <a:xfrm>
            <a:off x="3203848" y="1065768"/>
            <a:ext cx="2204948" cy="14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4120FD-F51D-A9C7-E63B-AF6FC50C1A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3352"/>
          <a:stretch/>
        </p:blipFill>
        <p:spPr>
          <a:xfrm>
            <a:off x="3203848" y="1205888"/>
            <a:ext cx="2204950" cy="1766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3ED26D-B303-2275-BC50-789094FE6006}"/>
                  </a:ext>
                </a:extLst>
              </p:cNvPr>
              <p:cNvSpPr txBox="1"/>
              <p:nvPr/>
            </p:nvSpPr>
            <p:spPr bwMode="auto">
              <a:xfrm>
                <a:off x="3203848" y="2138002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3ED26D-B303-2275-BC50-789094FE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138002"/>
                <a:ext cx="360040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F347CC-43BF-C099-66D7-F40650CDCD66}"/>
                  </a:ext>
                </a:extLst>
              </p:cNvPr>
              <p:cNvSpPr txBox="1"/>
              <p:nvPr/>
            </p:nvSpPr>
            <p:spPr bwMode="auto">
              <a:xfrm>
                <a:off x="3889664" y="2086837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F347CC-43BF-C099-66D7-F40650CDC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664" y="2086837"/>
                <a:ext cx="360040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695FFA-E807-6C90-1520-BB70683971E8}"/>
                  </a:ext>
                </a:extLst>
              </p:cNvPr>
              <p:cNvSpPr txBox="1"/>
              <p:nvPr/>
            </p:nvSpPr>
            <p:spPr bwMode="auto">
              <a:xfrm>
                <a:off x="3439323" y="1067388"/>
                <a:ext cx="36004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695FFA-E807-6C90-1520-BB7068397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9323" y="1067388"/>
                <a:ext cx="360040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5FD45E-AB82-109C-2411-1281AFA1DDF8}"/>
              </a:ext>
            </a:extLst>
          </p:cNvPr>
          <p:cNvCxnSpPr/>
          <p:nvPr/>
        </p:nvCxnSpPr>
        <p:spPr>
          <a:xfrm flipV="1">
            <a:off x="3811915" y="1065768"/>
            <a:ext cx="0" cy="27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9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E8B2-6716-DA6C-EC69-56353E74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A19DC7-CE47-E577-4768-671E02261593}"/>
                  </a:ext>
                </a:extLst>
              </p:cNvPr>
              <p:cNvSpPr txBox="1"/>
              <p:nvPr/>
            </p:nvSpPr>
            <p:spPr bwMode="auto">
              <a:xfrm>
                <a:off x="567564" y="491016"/>
                <a:ext cx="81887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，對應的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的範圍為何呢？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253B15-DCC2-48FE-7AF9-2DA78102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564" y="491016"/>
                <a:ext cx="8188771" cy="369332"/>
              </a:xfrm>
              <a:prstGeom prst="rect">
                <a:avLst/>
              </a:prstGeom>
              <a:blipFill>
                <a:blip r:embed="rId2"/>
                <a:stretch>
                  <a:fillRect l="-61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087A2B-1776-86C8-1469-8A14F8BBA213}"/>
                  </a:ext>
                </a:extLst>
              </p:cNvPr>
              <p:cNvSpPr txBox="1"/>
              <p:nvPr/>
            </p:nvSpPr>
            <p:spPr bwMode="auto">
              <a:xfrm>
                <a:off x="611560" y="4608768"/>
                <a:ext cx="7415845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又已知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的空間維度是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2=4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zh-TW" altLang="en-US" dirty="0"/>
                  <a:t>，兩者差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4FDFB7-DF53-E6C0-E61E-C483DB03C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608768"/>
                <a:ext cx="7415845" cy="572144"/>
              </a:xfrm>
              <a:prstGeom prst="rect">
                <a:avLst/>
              </a:prstGeom>
              <a:blipFill>
                <a:blip r:embed="rId3"/>
                <a:stretch>
                  <a:fillRect l="-684" t="-172340" b="-2510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DDE951-8197-504A-A2F6-2B97FA27F542}"/>
                  </a:ext>
                </a:extLst>
              </p:cNvPr>
              <p:cNvSpPr txBox="1"/>
              <p:nvPr/>
            </p:nvSpPr>
            <p:spPr bwMode="auto">
              <a:xfrm>
                <a:off x="612982" y="4148614"/>
                <a:ext cx="6595604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b="0" dirty="0"/>
                  <a:t>也就是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dirty="0"/>
                  <a:t>的空間維度是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E1910C-8CC4-DB23-3CB5-A0CA3AA8E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982" y="4148614"/>
                <a:ext cx="6595604" cy="483466"/>
              </a:xfrm>
              <a:prstGeom prst="rect">
                <a:avLst/>
              </a:prstGeom>
              <a:blipFill>
                <a:blip r:embed="rId4"/>
                <a:stretch>
                  <a:fillRect l="-769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76FE6C-C37D-2D7C-1057-F8A5986AE485}"/>
                  </a:ext>
                </a:extLst>
              </p:cNvPr>
              <p:cNvSpPr txBox="1"/>
              <p:nvPr/>
            </p:nvSpPr>
            <p:spPr bwMode="auto">
              <a:xfrm>
                <a:off x="631365" y="5180912"/>
                <a:ext cx="6452299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dirty="0"/>
                  <a:t>向下降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即是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dirty="0"/>
                  <a:t>，空間維度正好是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158A9A-6701-D5EE-D9C9-931D24B3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65" y="5180912"/>
                <a:ext cx="6452299" cy="483466"/>
              </a:xfrm>
              <a:prstGeom prst="rect">
                <a:avLst/>
              </a:prstGeom>
              <a:blipFill>
                <a:blip r:embed="rId5"/>
                <a:stretch>
                  <a:fillRect l="-196" b="-5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4A2EAF-41EF-3728-FED4-D67A088D102A}"/>
                  </a:ext>
                </a:extLst>
              </p:cNvPr>
              <p:cNvSpPr txBox="1"/>
              <p:nvPr/>
            </p:nvSpPr>
            <p:spPr bwMode="auto">
              <a:xfrm>
                <a:off x="654756" y="914156"/>
                <a:ext cx="1558170" cy="39164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6DCFD3-CB33-3F48-2591-58A486CB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756" y="914156"/>
                <a:ext cx="1558170" cy="391646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F0CCE-D74B-4309-E17E-FB357B040133}"/>
                  </a:ext>
                </a:extLst>
              </p:cNvPr>
              <p:cNvSpPr txBox="1"/>
              <p:nvPr/>
            </p:nvSpPr>
            <p:spPr bwMode="auto">
              <a:xfrm>
                <a:off x="631365" y="1328360"/>
                <a:ext cx="8188771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已知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這個狀態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C5719B-E05A-0128-719B-E4FCC759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65" y="1328360"/>
                <a:ext cx="8188771" cy="572144"/>
              </a:xfrm>
              <a:prstGeom prst="rect">
                <a:avLst/>
              </a:prstGeom>
              <a:blipFill>
                <a:blip r:embed="rId7"/>
                <a:stretch>
                  <a:fillRect l="-2632" t="-176087" b="-25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D49E9B-CC04-E301-2243-8649EDA8FF99}"/>
                  </a:ext>
                </a:extLst>
              </p:cNvPr>
              <p:cNvSpPr txBox="1"/>
              <p:nvPr/>
            </p:nvSpPr>
            <p:spPr bwMode="auto">
              <a:xfrm>
                <a:off x="647546" y="1830223"/>
                <a:ext cx="7992888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注意在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展開的空間中沒有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更大的狀態了，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EC900F-87B5-DFDE-7D34-B3671F612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546" y="1830223"/>
                <a:ext cx="7992888" cy="572144"/>
              </a:xfrm>
              <a:prstGeom prst="rect">
                <a:avLst/>
              </a:prstGeom>
              <a:blipFill>
                <a:blip r:embed="rId8"/>
                <a:stretch>
                  <a:fillRect l="-475" t="-178261" b="-25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4AC94-D1B1-612F-9473-5DDD2E03C734}"/>
                  </a:ext>
                </a:extLst>
              </p:cNvPr>
              <p:cNvSpPr txBox="1"/>
              <p:nvPr/>
            </p:nvSpPr>
            <p:spPr bwMode="auto">
              <a:xfrm>
                <a:off x="585581" y="5806121"/>
                <a:ext cx="7659672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大膽猜想：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所對應的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包含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兩個可能。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3C1F24-ACED-F122-278A-357899CE1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581" y="5806121"/>
                <a:ext cx="7659672" cy="572144"/>
              </a:xfrm>
              <a:prstGeom prst="rect">
                <a:avLst/>
              </a:prstGeom>
              <a:blipFill>
                <a:blip r:embed="rId9"/>
                <a:stretch>
                  <a:fillRect l="-662" t="-172340" b="-2531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A92C30-A00D-D030-1900-F2B963E42E73}"/>
                  </a:ext>
                </a:extLst>
              </p:cNvPr>
              <p:cNvSpPr txBox="1"/>
              <p:nvPr/>
            </p:nvSpPr>
            <p:spPr bwMode="auto">
              <a:xfrm>
                <a:off x="623657" y="2574037"/>
                <a:ext cx="8188770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它只能是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的狀態。這是Raising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TW" dirty="0"/>
                  <a:t>作用上去得到零的態！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D9B269-5636-8BD5-0CD6-F4DD87AB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657" y="2574037"/>
                <a:ext cx="8188770" cy="483466"/>
              </a:xfrm>
              <a:prstGeom prst="rect">
                <a:avLst/>
              </a:prstGeom>
              <a:blipFill>
                <a:blip r:embed="rId10"/>
                <a:stretch>
                  <a:fillRect l="-46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565200-B223-48C0-5ED2-DE95A0813997}"/>
                  </a:ext>
                </a:extLst>
              </p:cNvPr>
              <p:cNvSpPr txBox="1"/>
              <p:nvPr/>
            </p:nvSpPr>
            <p:spPr bwMode="auto">
              <a:xfrm>
                <a:off x="611560" y="3717032"/>
                <a:ext cx="8258858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⋯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+1/2</m:t>
                        </m:r>
                      </m:e>
                    </m:d>
                    <m:r>
                      <a:rPr lang="en-US" altLang="zh-TW" dirty="0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選擇。 </a:t>
                </a:r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307667-C174-DDBD-EEA5-636AED7AE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3717032"/>
                <a:ext cx="8258858" cy="483466"/>
              </a:xfrm>
              <a:prstGeom prst="rect">
                <a:avLst/>
              </a:prstGeom>
              <a:blipFill>
                <a:blip r:embed="rId11"/>
                <a:stretch>
                  <a:fillRect l="-61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EB6929-1229-30FB-8FB5-7A0A63FF3BB9}"/>
                  </a:ext>
                </a:extLst>
              </p:cNvPr>
              <p:cNvSpPr txBox="1"/>
              <p:nvPr/>
            </p:nvSpPr>
            <p:spPr bwMode="auto">
              <a:xfrm>
                <a:off x="618753" y="3038115"/>
                <a:ext cx="4572000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可以是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B8B1B-3F32-3563-91C9-11DB7CE41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753" y="3038115"/>
                <a:ext cx="4572000" cy="483466"/>
              </a:xfrm>
              <a:prstGeom prst="rect">
                <a:avLst/>
              </a:prstGeom>
              <a:blipFill>
                <a:blip r:embed="rId12"/>
                <a:stretch>
                  <a:fillRect l="-1108" b="-25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00A0D1-0D55-043C-F165-AD557A2EEF28}"/>
              </a:ext>
            </a:extLst>
          </p:cNvPr>
          <p:cNvSpPr txBox="1"/>
          <p:nvPr/>
        </p:nvSpPr>
        <p:spPr bwMode="auto">
          <a:xfrm>
            <a:off x="6228184" y="49101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補充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42F405-646B-C9D9-13B2-92495F04A4BA}"/>
                  </a:ext>
                </a:extLst>
              </p:cNvPr>
              <p:cNvSpPr txBox="1"/>
              <p:nvPr/>
            </p:nvSpPr>
            <p:spPr bwMode="auto">
              <a:xfrm>
                <a:off x="1214695" y="1252963"/>
                <a:ext cx="1629113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42F405-646B-C9D9-13B2-92495F04A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695" y="1252963"/>
                <a:ext cx="1629113" cy="620234"/>
              </a:xfrm>
              <a:prstGeom prst="rect">
                <a:avLst/>
              </a:prstGeom>
              <a:blipFill>
                <a:blip r:embed="rId2"/>
                <a:stretch>
                  <a:fillRect l="-46923" t="-164000" r="-11538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F5F4-427B-D183-0D4C-CD44CD1EBF4E}"/>
                  </a:ext>
                </a:extLst>
              </p:cNvPr>
              <p:cNvSpPr txBox="1"/>
              <p:nvPr/>
            </p:nvSpPr>
            <p:spPr bwMode="auto">
              <a:xfrm>
                <a:off x="1210963" y="2045051"/>
                <a:ext cx="2064893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6F5F4-427B-D183-0D4C-CD44CD1EB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63" y="2045051"/>
                <a:ext cx="2064893" cy="620234"/>
              </a:xfrm>
              <a:prstGeom prst="rect">
                <a:avLst/>
              </a:prstGeom>
              <a:blipFill>
                <a:blip r:embed="rId3"/>
                <a:stretch>
                  <a:fillRect l="-36196" t="-162000" r="-7975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363B7E-94D9-9758-6C77-B9B1FBA1DC54}"/>
                  </a:ext>
                </a:extLst>
              </p:cNvPr>
              <p:cNvSpPr txBox="1"/>
              <p:nvPr/>
            </p:nvSpPr>
            <p:spPr bwMode="auto">
              <a:xfrm>
                <a:off x="1222465" y="2837139"/>
                <a:ext cx="3061503" cy="7278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363B7E-94D9-9758-6C77-B9B1FBA1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465" y="2837139"/>
                <a:ext cx="3061503" cy="727828"/>
              </a:xfrm>
              <a:prstGeom prst="rect">
                <a:avLst/>
              </a:prstGeom>
              <a:blipFill>
                <a:blip r:embed="rId4"/>
                <a:stretch>
                  <a:fillRect l="-24793" t="-132759" r="-5372" b="-20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37668F-07DE-2023-E79D-9A546C74EB4E}"/>
                  </a:ext>
                </a:extLst>
              </p:cNvPr>
              <p:cNvSpPr txBox="1"/>
              <p:nvPr/>
            </p:nvSpPr>
            <p:spPr bwMode="auto">
              <a:xfrm>
                <a:off x="1210342" y="3674343"/>
                <a:ext cx="3217642" cy="7278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37668F-07DE-2023-E79D-9A546C74E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342" y="3674343"/>
                <a:ext cx="3217642" cy="727828"/>
              </a:xfrm>
              <a:prstGeom prst="rect">
                <a:avLst/>
              </a:prstGeom>
              <a:blipFill>
                <a:blip r:embed="rId5"/>
                <a:stretch>
                  <a:fillRect l="-24409" t="-132759" r="-5906" b="-20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472609-119E-B845-39E6-BB82C1F20D83}"/>
                  </a:ext>
                </a:extLst>
              </p:cNvPr>
              <p:cNvSpPr txBox="1"/>
              <p:nvPr/>
            </p:nvSpPr>
            <p:spPr bwMode="auto">
              <a:xfrm>
                <a:off x="1210963" y="4830345"/>
                <a:ext cx="3361037" cy="7278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472609-119E-B845-39E6-BB82C1F20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63" y="4830345"/>
                <a:ext cx="3361037" cy="727828"/>
              </a:xfrm>
              <a:prstGeom prst="rect">
                <a:avLst/>
              </a:prstGeom>
              <a:blipFill>
                <a:blip r:embed="rId6"/>
                <a:stretch>
                  <a:fillRect l="-23774" t="-132759" r="-6415" b="-20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7D1C4D-FAC2-4E44-7795-48966E326FB1}"/>
                  </a:ext>
                </a:extLst>
              </p:cNvPr>
              <p:cNvSpPr txBox="1"/>
              <p:nvPr/>
            </p:nvSpPr>
            <p:spPr bwMode="auto">
              <a:xfrm>
                <a:off x="1210963" y="5605037"/>
                <a:ext cx="3649069" cy="7278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7D1C4D-FAC2-4E44-7795-48966E32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63" y="5605037"/>
                <a:ext cx="3649069" cy="727828"/>
              </a:xfrm>
              <a:prstGeom prst="rect">
                <a:avLst/>
              </a:prstGeom>
              <a:blipFill>
                <a:blip r:embed="rId7"/>
                <a:stretch>
                  <a:fillRect l="-20486" t="-132759" r="-4514" b="-20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58F81E-DEC1-D325-8564-F14D693D6715}"/>
                  </a:ext>
                </a:extLst>
              </p:cNvPr>
              <p:cNvSpPr txBox="1"/>
              <p:nvPr/>
            </p:nvSpPr>
            <p:spPr bwMode="auto">
              <a:xfrm>
                <a:off x="5575512" y="2839784"/>
                <a:ext cx="2249922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58F81E-DEC1-D325-8564-F14D693D6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5512" y="2839784"/>
                <a:ext cx="2249922" cy="620234"/>
              </a:xfrm>
              <a:prstGeom prst="rect">
                <a:avLst/>
              </a:prstGeom>
              <a:blipFill>
                <a:blip r:embed="rId16"/>
                <a:stretch>
                  <a:fillRect l="-29213" t="-162000" r="-23596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B42BD8-B97A-5A94-CF8E-7D5F4B4BCFDC}"/>
                  </a:ext>
                </a:extLst>
              </p:cNvPr>
              <p:cNvSpPr txBox="1"/>
              <p:nvPr/>
            </p:nvSpPr>
            <p:spPr bwMode="auto">
              <a:xfrm>
                <a:off x="5592886" y="3589343"/>
                <a:ext cx="193144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B42BD8-B97A-5A94-CF8E-7D5F4B4B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2886" y="3589343"/>
                <a:ext cx="1931442" cy="369332"/>
              </a:xfrm>
              <a:prstGeom prst="rect">
                <a:avLst/>
              </a:prstGeom>
              <a:blipFill>
                <a:blip r:embed="rId17"/>
                <a:stretch>
                  <a:fillRect t="-106667" r="-9804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4FFAA-07F8-2950-0C2C-1E846D3A9383}"/>
                  </a:ext>
                </a:extLst>
              </p:cNvPr>
              <p:cNvSpPr txBox="1"/>
              <p:nvPr/>
            </p:nvSpPr>
            <p:spPr bwMode="auto">
              <a:xfrm>
                <a:off x="1137856" y="687038"/>
                <a:ext cx="4157952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可以表示為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的線性組合。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4FFAA-07F8-2950-0C2C-1E846D3A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7856" y="687038"/>
                <a:ext cx="4157952" cy="411395"/>
              </a:xfrm>
              <a:prstGeom prst="rect">
                <a:avLst/>
              </a:prstGeom>
              <a:blipFill>
                <a:blip r:embed="rId18"/>
                <a:stretch>
                  <a:fillRect l="-11246" t="-148485" b="-2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FE3CFF-8B11-9F4B-D41A-6C3E5CE9E2F2}"/>
                  </a:ext>
                </a:extLst>
              </p:cNvPr>
              <p:cNvSpPr txBox="1"/>
              <p:nvPr/>
            </p:nvSpPr>
            <p:spPr bwMode="auto">
              <a:xfrm>
                <a:off x="5575512" y="4101253"/>
                <a:ext cx="301156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FE3CFF-8B11-9F4B-D41A-6C3E5CE9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5512" y="4101253"/>
                <a:ext cx="3011563" cy="369332"/>
              </a:xfrm>
              <a:prstGeom prst="rect">
                <a:avLst/>
              </a:prstGeom>
              <a:blipFill>
                <a:blip r:embed="rId19"/>
                <a:stretch>
                  <a:fillRect t="-113793" r="-7143" b="-1793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E2DB2-4A5C-C4AF-7188-2FB8EDDF38C6}"/>
                  </a:ext>
                </a:extLst>
              </p:cNvPr>
              <p:cNvSpPr txBox="1"/>
              <p:nvPr/>
            </p:nvSpPr>
            <p:spPr bwMode="auto">
              <a:xfrm>
                <a:off x="5555440" y="4652963"/>
                <a:ext cx="2377597" cy="7278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E2DB2-4A5C-C4AF-7188-2FB8EDDF3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5440" y="4652963"/>
                <a:ext cx="2377597" cy="727828"/>
              </a:xfrm>
              <a:prstGeom prst="rect">
                <a:avLst/>
              </a:prstGeom>
              <a:blipFill>
                <a:blip r:embed="rId20"/>
                <a:stretch>
                  <a:fillRect t="-31034" r="-7447" b="-6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9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48A5853-6069-590F-B11D-5275A4A311F0}"/>
              </a:ext>
            </a:extLst>
          </p:cNvPr>
          <p:cNvSpPr txBox="1"/>
          <p:nvPr/>
        </p:nvSpPr>
        <p:spPr bwMode="auto">
          <a:xfrm>
            <a:off x="955815" y="1551581"/>
            <a:ext cx="3737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對LS coupling作微擾計算，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09C7D-AD2B-06D8-E0B6-941FBFBA4B7E}"/>
                  </a:ext>
                </a:extLst>
              </p:cNvPr>
              <p:cNvSpPr txBox="1"/>
              <p:nvPr/>
            </p:nvSpPr>
            <p:spPr bwMode="auto">
              <a:xfrm>
                <a:off x="971600" y="1916832"/>
                <a:ext cx="8040066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才是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正確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的零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階態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14:m>
                  <m:oMath xmlns:m="http://schemas.openxmlformats.org/officeDocument/2006/math">
                    <m:r>
                      <a:rPr lang="en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時，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真實本徵態會趨近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09C7D-AD2B-06D8-E0B6-941FBFBA4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916832"/>
                <a:ext cx="8040066" cy="411395"/>
              </a:xfrm>
              <a:prstGeom prst="rect">
                <a:avLst/>
              </a:prstGeom>
              <a:blipFill>
                <a:blip r:embed="rId2"/>
                <a:stretch>
                  <a:fillRect l="-5836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409EF3-3B90-AF28-0FA8-3031322B9AFB}"/>
                  </a:ext>
                </a:extLst>
              </p:cNvPr>
              <p:cNvSpPr txBox="1"/>
              <p:nvPr/>
            </p:nvSpPr>
            <p:spPr bwMode="auto">
              <a:xfrm>
                <a:off x="971600" y="3345141"/>
                <a:ext cx="5068062" cy="6186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409EF3-3B90-AF28-0FA8-3031322B9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345141"/>
                <a:ext cx="5068062" cy="618631"/>
              </a:xfrm>
              <a:prstGeom prst="rect">
                <a:avLst/>
              </a:prstGeom>
              <a:blipFill>
                <a:blip r:embed="rId3"/>
                <a:stretch>
                  <a:fillRect t="-81633" r="-4750" b="-136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638BFC-20BC-3F5E-2C27-E3F0DF63890E}"/>
                  </a:ext>
                </a:extLst>
              </p:cNvPr>
              <p:cNvSpPr txBox="1"/>
              <p:nvPr/>
            </p:nvSpPr>
            <p:spPr bwMode="auto">
              <a:xfrm>
                <a:off x="971600" y="2360463"/>
                <a:ext cx="6555287" cy="47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一階能量修正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就正比於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在正確零階態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638BFC-20BC-3F5E-2C27-E3F0DF63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360463"/>
                <a:ext cx="6555287" cy="476221"/>
              </a:xfrm>
              <a:prstGeom prst="rect">
                <a:avLst/>
              </a:prstGeom>
              <a:blipFill>
                <a:blip r:embed="rId4"/>
                <a:stretch>
                  <a:fillRect l="-774" t="-5128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7C793-A31D-23B5-628D-556B0E25CD33}"/>
                  </a:ext>
                </a:extLst>
              </p:cNvPr>
              <p:cNvSpPr txBox="1"/>
              <p:nvPr/>
            </p:nvSpPr>
            <p:spPr bwMode="auto">
              <a:xfrm>
                <a:off x="955815" y="2836684"/>
                <a:ext cx="8040066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事實上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本徵態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7C793-A31D-23B5-628D-556B0E25C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815" y="2836684"/>
                <a:ext cx="8040066" cy="411395"/>
              </a:xfrm>
              <a:prstGeom prst="rect">
                <a:avLst/>
              </a:prstGeom>
              <a:blipFill>
                <a:blip r:embed="rId5"/>
                <a:stretch>
                  <a:fillRect l="-631" t="-14848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9D32E3-1E92-7DE2-3511-0A7C0BD96A7A}"/>
                  </a:ext>
                </a:extLst>
              </p:cNvPr>
              <p:cNvSpPr txBox="1"/>
              <p:nvPr/>
            </p:nvSpPr>
            <p:spPr bwMode="auto">
              <a:xfrm>
                <a:off x="955815" y="4163850"/>
                <a:ext cx="5068062" cy="6463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9D32E3-1E92-7DE2-3511-0A7C0BD9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815" y="4163850"/>
                <a:ext cx="5068062" cy="646331"/>
              </a:xfrm>
              <a:prstGeom prst="rect">
                <a:avLst/>
              </a:prstGeom>
              <a:blipFill>
                <a:blip r:embed="rId6"/>
                <a:stretch>
                  <a:fillRect t="-69231" r="-3750" b="-128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01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49FE3-2F0B-52D8-68BF-CF2F2151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E95588-DE00-CB26-C77D-8B1501C44AAA}"/>
                  </a:ext>
                </a:extLst>
              </p:cNvPr>
              <p:cNvSpPr txBox="1"/>
              <p:nvPr/>
            </p:nvSpPr>
            <p:spPr bwMode="auto">
              <a:xfrm>
                <a:off x="925171" y="222888"/>
                <a:ext cx="6316929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E95588-DE00-CB26-C77D-8B1501C4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71" y="222888"/>
                <a:ext cx="6316929" cy="655629"/>
              </a:xfrm>
              <a:prstGeom prst="rect">
                <a:avLst/>
              </a:prstGeom>
              <a:blipFill>
                <a:blip r:embed="rId2"/>
                <a:stretch>
                  <a:fillRect t="-69811" r="-4409" b="-1245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133CDF-D3AA-848F-BC1D-65E870305D11}"/>
                  </a:ext>
                </a:extLst>
              </p:cNvPr>
              <p:cNvSpPr txBox="1"/>
              <p:nvPr/>
            </p:nvSpPr>
            <p:spPr bwMode="auto">
              <a:xfrm>
                <a:off x="900513" y="1447305"/>
                <a:ext cx="13236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133CDF-D3AA-848F-BC1D-65E87030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513" y="1447305"/>
                <a:ext cx="1323646" cy="369332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29843E-E664-6E3A-AB60-CE9D470BC7A2}"/>
                  </a:ext>
                </a:extLst>
              </p:cNvPr>
              <p:cNvSpPr txBox="1"/>
              <p:nvPr/>
            </p:nvSpPr>
            <p:spPr bwMode="auto">
              <a:xfrm>
                <a:off x="847608" y="1915637"/>
                <a:ext cx="4613983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29843E-E664-6E3A-AB60-CE9D470B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608" y="1915637"/>
                <a:ext cx="4613983" cy="655629"/>
              </a:xfrm>
              <a:prstGeom prst="rect">
                <a:avLst/>
              </a:prstGeom>
              <a:blipFill>
                <a:blip r:embed="rId4"/>
                <a:stretch>
                  <a:fillRect l="-5753" t="-147170" r="-13425" b="-2301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950B16-B378-6AAA-0337-9BF8818B2B9F}"/>
                  </a:ext>
                </a:extLst>
              </p:cNvPr>
              <p:cNvSpPr txBox="1"/>
              <p:nvPr/>
            </p:nvSpPr>
            <p:spPr bwMode="auto">
              <a:xfrm>
                <a:off x="5444726" y="1939773"/>
                <a:ext cx="2110355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950B16-B378-6AAA-0337-9BF8818B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726" y="1939773"/>
                <a:ext cx="2110355" cy="620234"/>
              </a:xfrm>
              <a:prstGeom prst="rect">
                <a:avLst/>
              </a:prstGeom>
              <a:blipFill>
                <a:blip r:embed="rId5"/>
                <a:stretch>
                  <a:fillRect l="-6587" t="-162000" r="-9581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CE5FDF-1765-5BD2-83C8-979B9A16CF2A}"/>
                  </a:ext>
                </a:extLst>
              </p:cNvPr>
              <p:cNvSpPr txBox="1"/>
              <p:nvPr/>
            </p:nvSpPr>
            <p:spPr bwMode="auto">
              <a:xfrm>
                <a:off x="834588" y="4113677"/>
                <a:ext cx="4612106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CE5FDF-1765-5BD2-83C8-979B9A16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588" y="4113677"/>
                <a:ext cx="4612106" cy="655629"/>
              </a:xfrm>
              <a:prstGeom prst="rect">
                <a:avLst/>
              </a:prstGeom>
              <a:blipFill>
                <a:blip r:embed="rId6"/>
                <a:stretch>
                  <a:fillRect l="-5769" t="-151923" r="-13736" b="-234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2C715-87EE-50C2-4827-3AB021A2FCA2}"/>
                  </a:ext>
                </a:extLst>
              </p:cNvPr>
              <p:cNvSpPr txBox="1"/>
              <p:nvPr/>
            </p:nvSpPr>
            <p:spPr bwMode="auto">
              <a:xfrm>
                <a:off x="5446694" y="4113677"/>
                <a:ext cx="1894331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2C715-87EE-50C2-4827-3AB021A2F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694" y="4113677"/>
                <a:ext cx="1894331" cy="655629"/>
              </a:xfrm>
              <a:prstGeom prst="rect">
                <a:avLst/>
              </a:prstGeom>
              <a:blipFill>
                <a:blip r:embed="rId7"/>
                <a:stretch>
                  <a:fillRect l="-16000" t="-151923" r="-10667" b="-234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7BEBB00E-9D9B-0406-0418-853DEB632F2B}"/>
              </a:ext>
            </a:extLst>
          </p:cNvPr>
          <p:cNvSpPr/>
          <p:nvPr/>
        </p:nvSpPr>
        <p:spPr>
          <a:xfrm>
            <a:off x="5476764" y="4014627"/>
            <a:ext cx="792088" cy="83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BD6D61-2B50-B6C5-3DFC-7BF42D9B7F4F}"/>
              </a:ext>
            </a:extLst>
          </p:cNvPr>
          <p:cNvSpPr/>
          <p:nvPr/>
        </p:nvSpPr>
        <p:spPr>
          <a:xfrm>
            <a:off x="5677615" y="1803709"/>
            <a:ext cx="792088" cy="83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45B6CE-6195-06EF-833D-9D9BA12EC5FB}"/>
                  </a:ext>
                </a:extLst>
              </p:cNvPr>
              <p:cNvSpPr txBox="1"/>
              <p:nvPr/>
            </p:nvSpPr>
            <p:spPr bwMode="auto">
              <a:xfrm>
                <a:off x="924756" y="3674927"/>
                <a:ext cx="13394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=3/2</m:t>
                      </m:r>
                    </m:oMath>
                  </m:oMathPara>
                </a14:m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45B6CE-6195-06EF-833D-9D9BA12E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756" y="3674927"/>
                <a:ext cx="1339431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42A264-1BE0-5E96-8E4F-1E823DF9AACC}"/>
                  </a:ext>
                </a:extLst>
              </p:cNvPr>
              <p:cNvSpPr txBox="1"/>
              <p:nvPr/>
            </p:nvSpPr>
            <p:spPr bwMode="auto">
              <a:xfrm>
                <a:off x="831140" y="2706600"/>
                <a:ext cx="7642212" cy="8188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42A264-1BE0-5E96-8E4F-1E823DF9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140" y="2706600"/>
                <a:ext cx="7642212" cy="818814"/>
              </a:xfrm>
              <a:prstGeom prst="rect">
                <a:avLst/>
              </a:prstGeom>
              <a:blipFill>
                <a:blip r:embed="rId9"/>
                <a:stretch>
                  <a:fillRect t="-132308" b="-18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A1D301-D19E-325A-B113-FA8BD6F98C0B}"/>
                  </a:ext>
                </a:extLst>
              </p:cNvPr>
              <p:cNvSpPr txBox="1"/>
              <p:nvPr/>
            </p:nvSpPr>
            <p:spPr bwMode="auto">
              <a:xfrm>
                <a:off x="831140" y="4915236"/>
                <a:ext cx="7481719" cy="8188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A1D301-D19E-325A-B113-FA8BD6F98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140" y="4915236"/>
                <a:ext cx="7481719" cy="818814"/>
              </a:xfrm>
              <a:prstGeom prst="rect">
                <a:avLst/>
              </a:prstGeom>
              <a:blipFill>
                <a:blip r:embed="rId10"/>
                <a:stretch>
                  <a:fillRect t="-128788" b="-1878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6AD7AF-0DBF-F179-51B1-48E1B7203FCE}"/>
                  </a:ext>
                </a:extLst>
              </p:cNvPr>
              <p:cNvSpPr txBox="1"/>
              <p:nvPr/>
            </p:nvSpPr>
            <p:spPr bwMode="auto">
              <a:xfrm>
                <a:off x="1076690" y="1018437"/>
                <a:ext cx="83555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cs typeface="Times New Roman" pitchFamily="18" charset="0"/>
                  </a:rPr>
                  <a:t>對於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=2,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六個能態，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能量修正完全由量子數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決定。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6AD7AF-0DBF-F179-51B1-48E1B720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690" y="1018437"/>
                <a:ext cx="8355537" cy="369332"/>
              </a:xfrm>
              <a:prstGeom prst="rect">
                <a:avLst/>
              </a:prstGeom>
              <a:blipFill>
                <a:blip r:embed="rId11"/>
                <a:stretch>
                  <a:fillRect l="-60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4A966EA4-8308-BFE5-BA39-A391B2F2897D}"/>
                  </a:ext>
                </a:extLst>
              </p:cNvPr>
              <p:cNvSpPr txBox="1"/>
              <p:nvPr/>
            </p:nvSpPr>
            <p:spPr bwMode="auto">
              <a:xfrm>
                <a:off x="858544" y="5879980"/>
                <a:ext cx="5430910" cy="8188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4A966EA4-8308-BFE5-BA39-A391B2F28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544" y="5879980"/>
                <a:ext cx="5430910" cy="818814"/>
              </a:xfrm>
              <a:prstGeom prst="rect">
                <a:avLst/>
              </a:prstGeom>
              <a:blipFill>
                <a:blip r:embed="rId12"/>
                <a:stretch>
                  <a:fillRect l="-15618" t="-132308" b="-18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0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/>
      <p:bldP spid="18" grpId="0" animBg="1"/>
      <p:bldP spid="1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FC1BEE-4FF7-497A-624A-8B3C10EAC424}"/>
                  </a:ext>
                </a:extLst>
              </p:cNvPr>
              <p:cNvSpPr txBox="1"/>
              <p:nvPr/>
            </p:nvSpPr>
            <p:spPr bwMode="auto">
              <a:xfrm>
                <a:off x="2271753" y="861542"/>
                <a:ext cx="43204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原來簡併的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個態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,1/2,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</a:rPr>
                      <m:t>現在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分裂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FC1BEE-4FF7-497A-624A-8B3C10EAC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1753" y="861542"/>
                <a:ext cx="4320480" cy="369332"/>
              </a:xfrm>
              <a:prstGeom prst="rect">
                <a:avLst/>
              </a:prstGeom>
              <a:blipFill>
                <a:blip r:embed="rId3"/>
                <a:stretch>
                  <a:fillRect l="-147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ECD88-0D1A-CB06-B421-04CD9CB5822A}"/>
                  </a:ext>
                </a:extLst>
              </p:cNvPr>
              <p:cNvSpPr txBox="1"/>
              <p:nvPr/>
            </p:nvSpPr>
            <p:spPr bwMode="auto">
              <a:xfrm>
                <a:off x="1187625" y="1844824"/>
                <a:ext cx="1136000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ECD88-0D1A-CB06-B421-04CD9CB58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1844824"/>
                <a:ext cx="1136000" cy="620234"/>
              </a:xfrm>
              <a:prstGeom prst="rect">
                <a:avLst/>
              </a:prstGeom>
              <a:blipFill>
                <a:blip r:embed="rId4"/>
                <a:stretch>
                  <a:fillRect l="-60000" t="-167347" r="-51111" b="-2510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F331E-8AA3-552C-A7F7-9E7465461F99}"/>
                  </a:ext>
                </a:extLst>
              </p:cNvPr>
              <p:cNvSpPr txBox="1"/>
              <p:nvPr/>
            </p:nvSpPr>
            <p:spPr bwMode="auto">
              <a:xfrm>
                <a:off x="1187624" y="854547"/>
                <a:ext cx="1136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 2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F331E-8AA3-552C-A7F7-9E746546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854547"/>
                <a:ext cx="11360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B450A7-2014-4008-BC78-502AE6CD00A1}"/>
                  </a:ext>
                </a:extLst>
              </p:cNvPr>
              <p:cNvSpPr txBox="1"/>
              <p:nvPr/>
            </p:nvSpPr>
            <p:spPr bwMode="auto">
              <a:xfrm>
                <a:off x="1187625" y="2576128"/>
                <a:ext cx="1136000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B450A7-2014-4008-BC78-502AE6CD0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2576128"/>
                <a:ext cx="1136000" cy="620234"/>
              </a:xfrm>
              <a:prstGeom prst="rect">
                <a:avLst/>
              </a:prstGeom>
              <a:blipFill>
                <a:blip r:embed="rId6"/>
                <a:stretch>
                  <a:fillRect l="-60000" t="-167347" r="-51111" b="-2489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0E24B-0938-9701-927B-2C1DB90B69F4}"/>
                  </a:ext>
                </a:extLst>
              </p:cNvPr>
              <p:cNvSpPr txBox="1"/>
              <p:nvPr/>
            </p:nvSpPr>
            <p:spPr bwMode="auto">
              <a:xfrm>
                <a:off x="1187624" y="1291942"/>
                <a:ext cx="7072913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為兩群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zh-TW" altLang="en-US" dirty="0"/>
                      <m:t>個態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=3/2,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,1/2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2,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及</m:t>
                    </m:r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zh-TW" altLang="en-US" dirty="0"/>
                      <m:t>個態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=1/2,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,1,1/2</m:t>
                            </m:r>
                          </m:e>
                        </m:d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0E24B-0938-9701-927B-2C1DB90B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291942"/>
                <a:ext cx="7072913" cy="411395"/>
              </a:xfrm>
              <a:prstGeom prst="rect">
                <a:avLst/>
              </a:prstGeom>
              <a:blipFill>
                <a:blip r:embed="rId7"/>
                <a:stretch>
                  <a:fillRect l="-717" t="-14545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29A3D7-E606-5694-EBD4-4737E72817A0}"/>
                  </a:ext>
                </a:extLst>
              </p:cNvPr>
              <p:cNvSpPr txBox="1"/>
              <p:nvPr/>
            </p:nvSpPr>
            <p:spPr bwMode="auto">
              <a:xfrm>
                <a:off x="3116002" y="2607028"/>
                <a:ext cx="1800200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29A3D7-E606-5694-EBD4-4737E728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002" y="2607028"/>
                <a:ext cx="1800200" cy="610936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51D93C-038E-CB88-FE6B-06C3491BCE44}"/>
                  </a:ext>
                </a:extLst>
              </p:cNvPr>
              <p:cNvSpPr txBox="1"/>
              <p:nvPr/>
            </p:nvSpPr>
            <p:spPr bwMode="auto">
              <a:xfrm>
                <a:off x="3116002" y="1843798"/>
                <a:ext cx="1224136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51D93C-038E-CB88-FE6B-06C3491B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002" y="1843798"/>
                <a:ext cx="1224136" cy="610936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702638-5994-D446-5BE4-D75A9958B2C2}"/>
                  </a:ext>
                </a:extLst>
              </p:cNvPr>
              <p:cNvSpPr txBox="1"/>
              <p:nvPr/>
            </p:nvSpPr>
            <p:spPr bwMode="auto">
              <a:xfrm>
                <a:off x="1169011" y="5420519"/>
                <a:ext cx="37282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在此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較大的的能態，能量較高。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702638-5994-D446-5BE4-D75A9958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011" y="5420519"/>
                <a:ext cx="3728287" cy="369332"/>
              </a:xfrm>
              <a:prstGeom prst="rect">
                <a:avLst/>
              </a:prstGeom>
              <a:blipFill>
                <a:blip r:embed="rId11"/>
                <a:stretch>
                  <a:fillRect l="-1701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9AD4E-1D1C-A8AD-0B2C-5ED0833E83F1}"/>
                  </a:ext>
                </a:extLst>
              </p:cNvPr>
              <p:cNvSpPr txBox="1"/>
              <p:nvPr/>
            </p:nvSpPr>
            <p:spPr bwMode="auto">
              <a:xfrm>
                <a:off x="5215633" y="1949769"/>
                <a:ext cx="1417361" cy="47949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9AD4E-1D1C-A8AD-0B2C-5ED0833E8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5633" y="1949769"/>
                <a:ext cx="1417361" cy="479490"/>
              </a:xfrm>
              <a:prstGeom prst="rect">
                <a:avLst/>
              </a:prstGeom>
              <a:blipFill>
                <a:blip r:embed="rId14"/>
                <a:stretch>
                  <a:fillRect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2E7A9B-77A1-D847-BF0B-2F5A90F8E0C2}"/>
                  </a:ext>
                </a:extLst>
              </p:cNvPr>
              <p:cNvSpPr txBox="1"/>
              <p:nvPr/>
            </p:nvSpPr>
            <p:spPr bwMode="auto">
              <a:xfrm>
                <a:off x="5215633" y="2582541"/>
                <a:ext cx="1417361" cy="6463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3/2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2E7A9B-77A1-D847-BF0B-2F5A90F8E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5633" y="2582541"/>
                <a:ext cx="1417361" cy="646331"/>
              </a:xfrm>
              <a:prstGeom prst="rect">
                <a:avLst/>
              </a:prstGeom>
              <a:blipFill>
                <a:blip r:embed="rId15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2E54179-4FA0-2223-E8CF-065852691F3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248" r="43782" b="35272"/>
          <a:stretch/>
        </p:blipFill>
        <p:spPr>
          <a:xfrm>
            <a:off x="2578938" y="3275490"/>
            <a:ext cx="3522400" cy="20166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5BFBD4-0221-AC11-7A23-1B02BF0133F4}"/>
              </a:ext>
            </a:extLst>
          </p:cNvPr>
          <p:cNvSpPr txBox="1"/>
          <p:nvPr/>
        </p:nvSpPr>
        <p:spPr bwMode="auto">
          <a:xfrm>
            <a:off x="2578938" y="3923939"/>
            <a:ext cx="20882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B9C048-A5BE-3773-E4A7-E8DF3C1E2CCC}"/>
                  </a:ext>
                </a:extLst>
              </p:cNvPr>
              <p:cNvSpPr txBox="1"/>
              <p:nvPr/>
            </p:nvSpPr>
            <p:spPr bwMode="auto">
              <a:xfrm>
                <a:off x="2599990" y="4186915"/>
                <a:ext cx="194989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±1,0,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B9C048-A5BE-3773-E4A7-E8DF3C1E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9990" y="4186915"/>
                <a:ext cx="1949896" cy="276999"/>
              </a:xfrm>
              <a:prstGeom prst="rect">
                <a:avLst/>
              </a:prstGeom>
              <a:blipFill>
                <a:blip r:embed="rId17"/>
                <a:stretch>
                  <a:fillRect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6847E-9AC0-3A14-9C85-56921A2493D5}"/>
                  </a:ext>
                </a:extLst>
              </p:cNvPr>
              <p:cNvSpPr txBox="1"/>
              <p:nvPr/>
            </p:nvSpPr>
            <p:spPr bwMode="auto">
              <a:xfrm>
                <a:off x="3436295" y="4796918"/>
                <a:ext cx="71169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F6847E-9AC0-3A14-9C85-56921A249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6295" y="4796918"/>
                <a:ext cx="71169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A51BF0E8-B39A-9222-1848-CEF7510465DB}"/>
                  </a:ext>
                </a:extLst>
              </p:cNvPr>
              <p:cNvSpPr txBox="1"/>
              <p:nvPr/>
            </p:nvSpPr>
            <p:spPr bwMode="auto">
              <a:xfrm>
                <a:off x="4914778" y="4921163"/>
                <a:ext cx="1080120" cy="335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acc>
                        <m:accPr>
                          <m:chr m:val="⃗"/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A51BF0E8-B39A-9222-1848-CEF7510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4778" y="4921163"/>
                <a:ext cx="1080120" cy="335348"/>
              </a:xfrm>
              <a:prstGeom prst="rect">
                <a:avLst/>
              </a:prstGeom>
              <a:blipFill>
                <a:blip r:embed="rId19"/>
                <a:stretch>
                  <a:fillRect t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C7A0706-F05E-1622-3049-8DF5A409EA79}"/>
              </a:ext>
            </a:extLst>
          </p:cNvPr>
          <p:cNvSpPr txBox="1"/>
          <p:nvPr/>
        </p:nvSpPr>
        <p:spPr bwMode="auto">
          <a:xfrm>
            <a:off x="4837350" y="3994385"/>
            <a:ext cx="12452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55ECBA-2163-AEEF-3E85-533432157CD9}"/>
                  </a:ext>
                </a:extLst>
              </p:cNvPr>
              <p:cNvSpPr txBox="1"/>
              <p:nvPr/>
            </p:nvSpPr>
            <p:spPr bwMode="auto">
              <a:xfrm>
                <a:off x="5123595" y="3289866"/>
                <a:ext cx="958993" cy="4441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55ECBA-2163-AEEF-3E85-533432157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3595" y="3289866"/>
                <a:ext cx="958993" cy="444161"/>
              </a:xfrm>
              <a:prstGeom prst="rect">
                <a:avLst/>
              </a:prstGeom>
              <a:blipFill>
                <a:blip r:embed="rId20"/>
                <a:stretch>
                  <a:fillRect l="-36364" t="-147222" r="-27273" b="-22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995145-061C-A026-BAE1-F4C74B43EEFF}"/>
                  </a:ext>
                </a:extLst>
              </p:cNvPr>
              <p:cNvSpPr txBox="1"/>
              <p:nvPr/>
            </p:nvSpPr>
            <p:spPr bwMode="auto">
              <a:xfrm>
                <a:off x="5155966" y="4415934"/>
                <a:ext cx="958993" cy="4441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995145-061C-A026-BAE1-F4C74B43E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5966" y="4415934"/>
                <a:ext cx="958993" cy="444161"/>
              </a:xfrm>
              <a:prstGeom prst="rect">
                <a:avLst/>
              </a:prstGeom>
              <a:blipFill>
                <a:blip r:embed="rId21"/>
                <a:stretch>
                  <a:fillRect l="-38158" t="-144444" r="-28947" b="-2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5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30E1D-2151-FBEC-71FA-055B01CE0B5A}"/>
              </a:ext>
            </a:extLst>
          </p:cNvPr>
          <p:cNvSpPr/>
          <p:nvPr/>
        </p:nvSpPr>
        <p:spPr>
          <a:xfrm>
            <a:off x="2195736" y="3055784"/>
            <a:ext cx="559935" cy="201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00FBD-67C5-7D81-D4BE-884B8268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5" r="43477" b="21960"/>
          <a:stretch/>
        </p:blipFill>
        <p:spPr>
          <a:xfrm>
            <a:off x="2755671" y="3055784"/>
            <a:ext cx="3368248" cy="2018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FC1BEE-4FF7-497A-624A-8B3C10EAC424}"/>
                  </a:ext>
                </a:extLst>
              </p:cNvPr>
              <p:cNvSpPr txBox="1"/>
              <p:nvPr/>
            </p:nvSpPr>
            <p:spPr bwMode="auto">
              <a:xfrm>
                <a:off x="2755671" y="816836"/>
                <a:ext cx="43204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原來簡併的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個態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,1/2,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FC1BEE-4FF7-497A-624A-8B3C10EAC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5671" y="816836"/>
                <a:ext cx="4320480" cy="369332"/>
              </a:xfrm>
              <a:prstGeom prst="rect">
                <a:avLst/>
              </a:prstGeom>
              <a:blipFill>
                <a:blip r:embed="rId3"/>
                <a:stretch>
                  <a:fillRect l="-877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F331E-8AA3-552C-A7F7-9E7465461F99}"/>
                  </a:ext>
                </a:extLst>
              </p:cNvPr>
              <p:cNvSpPr txBox="1"/>
              <p:nvPr/>
            </p:nvSpPr>
            <p:spPr bwMode="auto">
              <a:xfrm>
                <a:off x="1711165" y="813280"/>
                <a:ext cx="1136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 2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F331E-8AA3-552C-A7F7-9E746546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165" y="813280"/>
                <a:ext cx="113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B450A7-2014-4008-BC78-502AE6CD00A1}"/>
                  </a:ext>
                </a:extLst>
              </p:cNvPr>
              <p:cNvSpPr txBox="1"/>
              <p:nvPr/>
            </p:nvSpPr>
            <p:spPr bwMode="auto">
              <a:xfrm>
                <a:off x="1835696" y="1787727"/>
                <a:ext cx="3368248" cy="65562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B450A7-2014-4008-BC78-502AE6CD0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1787727"/>
                <a:ext cx="3368248" cy="655629"/>
              </a:xfrm>
              <a:prstGeom prst="rect">
                <a:avLst/>
              </a:prstGeom>
              <a:blipFill>
                <a:blip r:embed="rId5"/>
                <a:stretch>
                  <a:fillRect l="-9023" t="-149057" r="-7143" b="-2301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0E24B-0938-9701-927B-2C1DB90B69F4}"/>
                  </a:ext>
                </a:extLst>
              </p:cNvPr>
              <p:cNvSpPr txBox="1"/>
              <p:nvPr/>
            </p:nvSpPr>
            <p:spPr bwMode="auto">
              <a:xfrm>
                <a:off x="1817724" y="1283059"/>
                <a:ext cx="3508278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對應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zh-TW" altLang="en-US" dirty="0"/>
                      <m:t>個態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=1/2,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,1/2</m:t>
                            </m:r>
                          </m:e>
                        </m:d>
                      </m:e>
                    </m:d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0E24B-0938-9701-927B-2C1DB90B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724" y="1283059"/>
                <a:ext cx="3508278" cy="411395"/>
              </a:xfrm>
              <a:prstGeom prst="rect">
                <a:avLst/>
              </a:prstGeom>
              <a:blipFill>
                <a:blip r:embed="rId6"/>
                <a:stretch>
                  <a:fillRect l="-1444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29F23-3D17-D83B-15B0-92F293BA4376}"/>
                  </a:ext>
                </a:extLst>
              </p:cNvPr>
              <p:cNvSpPr txBox="1"/>
              <p:nvPr/>
            </p:nvSpPr>
            <p:spPr bwMode="auto">
              <a:xfrm>
                <a:off x="2282568" y="3827220"/>
                <a:ext cx="230425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TW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±1,0,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29F23-3D17-D83B-15B0-92F293BA4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568" y="3827220"/>
                <a:ext cx="2304256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1D10C2-7699-B431-B7EF-335B82CB64BE}"/>
                  </a:ext>
                </a:extLst>
              </p:cNvPr>
              <p:cNvSpPr txBox="1"/>
              <p:nvPr/>
            </p:nvSpPr>
            <p:spPr bwMode="auto">
              <a:xfrm>
                <a:off x="2403606" y="3445030"/>
                <a:ext cx="2088232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TW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1D10C2-7699-B431-B7EF-335B82CB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3606" y="3445030"/>
                <a:ext cx="2088232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68731D4-50E1-054E-07CC-FEF694F2F8A3}"/>
              </a:ext>
            </a:extLst>
          </p:cNvPr>
          <p:cNvSpPr txBox="1"/>
          <p:nvPr/>
        </p:nvSpPr>
        <p:spPr bwMode="auto">
          <a:xfrm>
            <a:off x="1835694" y="2564904"/>
            <a:ext cx="2088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沒有一階修正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73145-8CF9-2F56-7424-DEBCCE8D1D47}"/>
                  </a:ext>
                </a:extLst>
              </p:cNvPr>
              <p:cNvSpPr txBox="1"/>
              <p:nvPr/>
            </p:nvSpPr>
            <p:spPr bwMode="auto">
              <a:xfrm>
                <a:off x="6320067" y="1797025"/>
                <a:ext cx="1512167" cy="64633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本徵值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373145-8CF9-2F56-7424-DEBCCE8D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0067" y="1797025"/>
                <a:ext cx="1512167" cy="646331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022092-E6EB-7FE5-B38A-2B0A312F748B}"/>
                  </a:ext>
                </a:extLst>
              </p:cNvPr>
              <p:cNvSpPr txBox="1"/>
              <p:nvPr/>
            </p:nvSpPr>
            <p:spPr bwMode="auto">
              <a:xfrm>
                <a:off x="1764034" y="5224324"/>
                <a:ext cx="6795952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注意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才是正確標注能態的方式！</a:t>
                </a:r>
                <a:r>
                  <a:rPr lang="en-GB" dirty="0"/>
                  <a:t>一般會用</a:t>
                </a:r>
                <a:r>
                  <a:rPr lang="en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TW" i="1" smtClean="0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en-TW" dirty="0"/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022092-E6EB-7FE5-B38A-2B0A312F7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4034" y="5224324"/>
                <a:ext cx="6795952" cy="411395"/>
              </a:xfrm>
              <a:prstGeom prst="rect">
                <a:avLst/>
              </a:prstGeom>
              <a:blipFill>
                <a:blip r:embed="rId10"/>
                <a:stretch>
                  <a:fillRect l="-187" t="-14848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7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F1D9A-E5A6-2EC2-2D60-30781ED4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4" y="948884"/>
            <a:ext cx="4774623" cy="243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F00050BB-23A3-BE5C-1897-51E3F577BE15}"/>
                  </a:ext>
                </a:extLst>
              </p:cNvPr>
              <p:cNvSpPr txBox="1"/>
              <p:nvPr/>
            </p:nvSpPr>
            <p:spPr bwMode="auto">
              <a:xfrm>
                <a:off x="3403954" y="4848537"/>
                <a:ext cx="2048060" cy="4047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F00050BB-23A3-BE5C-1897-51E3F577B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3954" y="4848537"/>
                <a:ext cx="2048060" cy="404791"/>
              </a:xfrm>
              <a:prstGeom prst="rect">
                <a:avLst/>
              </a:prstGeom>
              <a:blipFill>
                <a:blip r:embed="rId3"/>
                <a:stretch>
                  <a:fillRect t="-12121"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7239D1E-BC26-B399-3B7A-4C77FDE4216A}"/>
              </a:ext>
            </a:extLst>
          </p:cNvPr>
          <p:cNvSpPr/>
          <p:nvPr/>
        </p:nvSpPr>
        <p:spPr>
          <a:xfrm>
            <a:off x="4427984" y="2029004"/>
            <a:ext cx="347053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B6B9E5-440D-D957-40CF-F6E9C29A35DB}"/>
              </a:ext>
            </a:extLst>
          </p:cNvPr>
          <p:cNvCxnSpPr/>
          <p:nvPr/>
        </p:nvCxnSpPr>
        <p:spPr>
          <a:xfrm>
            <a:off x="6516216" y="2965108"/>
            <a:ext cx="19103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241606-70F1-60C9-232D-D75BC83C1111}"/>
              </a:ext>
            </a:extLst>
          </p:cNvPr>
          <p:cNvSpPr txBox="1"/>
          <p:nvPr/>
        </p:nvSpPr>
        <p:spPr bwMode="auto">
          <a:xfrm>
            <a:off x="899592" y="3579010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從電子的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瞬間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座標系來看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質子是在移動的！質子會在電子處產生磁場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4EAE6B-1786-FAA4-97B4-C8C25A642A69}"/>
                  </a:ext>
                </a:extLst>
              </p:cNvPr>
              <p:cNvSpPr txBox="1"/>
              <p:nvPr/>
            </p:nvSpPr>
            <p:spPr bwMode="auto">
              <a:xfrm>
                <a:off x="899592" y="4006046"/>
                <a:ext cx="7776864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此磁場與質子相對軌道角動量、即電子的軌道角動量成正比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∝</m:t>
                    </m:r>
                    <m:acc>
                      <m:accPr>
                        <m:chr m:val="⃗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4EAE6B-1786-FAA4-97B4-C8C25A642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06046"/>
                <a:ext cx="7776864" cy="402931"/>
              </a:xfrm>
              <a:prstGeom prst="rect">
                <a:avLst/>
              </a:prstGeom>
              <a:blipFill>
                <a:blip r:embed="rId4"/>
                <a:stretch>
                  <a:fillRect l="-816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3B5DDD0-0BFC-3C35-3119-06E2DC970530}"/>
              </a:ext>
            </a:extLst>
          </p:cNvPr>
          <p:cNvSpPr txBox="1"/>
          <p:nvPr/>
        </p:nvSpPr>
        <p:spPr bwMode="auto">
          <a:xfrm>
            <a:off x="899592" y="4433082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電子雖然不移動，它的自旋會感覺到此磁場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174969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7DE1B5-B171-5329-7C0F-7756991A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984776" cy="3206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6698E-2F64-8098-8725-55C7E4BF4D98}"/>
              </a:ext>
            </a:extLst>
          </p:cNvPr>
          <p:cNvSpPr txBox="1"/>
          <p:nvPr/>
        </p:nvSpPr>
        <p:spPr bwMode="auto">
          <a:xfrm>
            <a:off x="2771800" y="5013176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微擾大約萬分之一到千分之一。</a:t>
            </a:r>
          </a:p>
        </p:txBody>
      </p:sp>
    </p:spTree>
    <p:extLst>
      <p:ext uri="{BB962C8B-B14F-4D97-AF65-F5344CB8AC3E}">
        <p14:creationId xmlns:p14="http://schemas.microsoft.com/office/powerpoint/2010/main" val="62891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AE287-D1E3-71C8-E73A-0E7F36B8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5716488" cy="5251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F97757-61DD-2ACE-C9F8-DF5C0F7F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94" y="5257459"/>
            <a:ext cx="5716488" cy="16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4E0DA-9B7E-7BD8-55BB-979158CE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01" t="58401" r="23251" b="-1476"/>
          <a:stretch/>
        </p:blipFill>
        <p:spPr>
          <a:xfrm>
            <a:off x="1969853" y="494028"/>
            <a:ext cx="5075859" cy="1230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55052-94F3-C5A0-D640-30D92515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/>
        </p:blipFill>
        <p:spPr>
          <a:xfrm>
            <a:off x="1279514" y="5085184"/>
            <a:ext cx="6584971" cy="158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FAA36-ACA9-984B-14CA-C83A3D484401}"/>
              </a:ext>
            </a:extLst>
          </p:cNvPr>
          <p:cNvSpPr txBox="1"/>
          <p:nvPr/>
        </p:nvSpPr>
        <p:spPr bwMode="auto">
          <a:xfrm>
            <a:off x="2825453" y="70830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任意兩個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角動量相加的通則：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0DFC0-1C9D-F92E-E831-DE0A27789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449" y="1753658"/>
            <a:ext cx="5096263" cy="32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F485F-86A4-F9F4-511E-3B429C5D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8" t="46077" r="72062" b="43071"/>
          <a:stretch/>
        </p:blipFill>
        <p:spPr>
          <a:xfrm>
            <a:off x="1405063" y="4117165"/>
            <a:ext cx="1431637" cy="770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0457CD-CAE6-5AFC-8ADB-164583CED56B}"/>
                  </a:ext>
                </a:extLst>
              </p:cNvPr>
              <p:cNvSpPr txBox="1"/>
              <p:nvPr/>
            </p:nvSpPr>
            <p:spPr bwMode="auto">
              <a:xfrm>
                <a:off x="4861447" y="2728389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0457CD-CAE6-5AFC-8ADB-164583CED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1447" y="2728389"/>
                <a:ext cx="1193852" cy="312458"/>
              </a:xfrm>
              <a:prstGeom prst="rect">
                <a:avLst/>
              </a:prstGeom>
              <a:blipFill>
                <a:blip r:embed="rId3"/>
                <a:stretch>
                  <a:fillRect l="-3158" t="-36000" r="-1053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744264-D609-2E92-DC0F-ED39E95079C8}"/>
              </a:ext>
            </a:extLst>
          </p:cNvPr>
          <p:cNvSpPr txBox="1"/>
          <p:nvPr/>
        </p:nvSpPr>
        <p:spPr bwMode="auto">
          <a:xfrm>
            <a:off x="666189" y="1222026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兩個電子的自旋狀態是一個四維空間。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E5EB7-2544-355D-185E-1939C6814AFD}"/>
                  </a:ext>
                </a:extLst>
              </p:cNvPr>
              <p:cNvSpPr txBox="1"/>
              <p:nvPr/>
            </p:nvSpPr>
            <p:spPr bwMode="auto">
              <a:xfrm>
                <a:off x="559303" y="6063859"/>
                <a:ext cx="60698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4正好等於3(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的態的維度)加1(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的態的維度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8E5EB7-2544-355D-185E-1939C681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303" y="6063859"/>
                <a:ext cx="6069833" cy="369332"/>
              </a:xfrm>
              <a:prstGeom prst="rect">
                <a:avLst/>
              </a:prstGeom>
              <a:blipFill>
                <a:blip r:embed="rId4"/>
                <a:stretch>
                  <a:fillRect l="-104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199C6E-A6B8-4CBD-24E6-C1E4FC4B6A94}"/>
                  </a:ext>
                </a:extLst>
              </p:cNvPr>
              <p:cNvSpPr txBox="1"/>
              <p:nvPr/>
            </p:nvSpPr>
            <p:spPr bwMode="auto">
              <a:xfrm>
                <a:off x="666189" y="2708996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我們也可以總自旋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的本徵態做基底</a:t>
                </a:r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199C6E-A6B8-4CBD-24E6-C1E4FC4B6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9" y="2708996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l="-11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592EC6-E4E6-4A95-1B7A-DFCD9F354418}"/>
              </a:ext>
            </a:extLst>
          </p:cNvPr>
          <p:cNvSpPr txBox="1"/>
          <p:nvPr/>
        </p:nvSpPr>
        <p:spPr bwMode="auto">
          <a:xfrm>
            <a:off x="666189" y="741969"/>
            <a:ext cx="7291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特別有用的是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兩個自旋角動量的相加。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例如兩顆電子的總自旋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homework.uoregon.edu/pub/class/155/trap02a.jpg">
            <a:extLst>
              <a:ext uri="{FF2B5EF4-FFF2-40B4-BE49-F238E27FC236}">
                <a16:creationId xmlns:a16="http://schemas.microsoft.com/office/drawing/2014/main" id="{6F44706A-9D75-FBAD-3BBD-1DA894E2D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6182075" y="2249398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BFAE8-D6FB-5B2A-4A0F-B3CEE3E78281}"/>
              </a:ext>
            </a:extLst>
          </p:cNvPr>
          <p:cNvSpPr/>
          <p:nvPr/>
        </p:nvSpPr>
        <p:spPr>
          <a:xfrm>
            <a:off x="6610800" y="2700910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FB12B2-5904-9C4D-4893-F4BE7779F89E}"/>
                  </a:ext>
                </a:extLst>
              </p:cNvPr>
              <p:cNvSpPr txBox="1"/>
              <p:nvPr/>
            </p:nvSpPr>
            <p:spPr bwMode="auto">
              <a:xfrm>
                <a:off x="666189" y="1696726"/>
                <a:ext cx="7827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很明顯可以以個別電子的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err="1"/>
                  <a:t>的本徵態為基底</a:t>
                </a:r>
                <a:r>
                  <a:rPr lang="en-US" dirty="0"/>
                  <a:t>：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  <m:r>
                      <a:rPr lang="zh-TW" altLang="en-US" i="1" smtClean="0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、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</a:rPr>
                      <m:t>、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FB12B2-5904-9C4D-4893-F4BE7779F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189" y="1696726"/>
                <a:ext cx="7827377" cy="369332"/>
              </a:xfrm>
              <a:prstGeom prst="rect">
                <a:avLst/>
              </a:prstGeom>
              <a:blipFill>
                <a:blip r:embed="rId7"/>
                <a:stretch>
                  <a:fillRect l="-648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24CFED1B-DEDA-FBE6-32ED-D4A0831365F4}"/>
                  </a:ext>
                </a:extLst>
              </p:cNvPr>
              <p:cNvSpPr txBox="1"/>
              <p:nvPr/>
            </p:nvSpPr>
            <p:spPr bwMode="auto">
              <a:xfrm>
                <a:off x="3046048" y="4117165"/>
                <a:ext cx="174339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24CFED1B-DEDA-FBE6-32ED-D4A083136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6048" y="4117165"/>
                <a:ext cx="1743392" cy="369332"/>
              </a:xfrm>
              <a:prstGeom prst="rect">
                <a:avLst/>
              </a:prstGeom>
              <a:blipFill>
                <a:blip r:embed="rId8"/>
                <a:stretch>
                  <a:fillRect l="-15217" t="-110000" r="-942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20021942-E503-FCDC-DBF3-A5D915BD4F06}"/>
                  </a:ext>
                </a:extLst>
              </p:cNvPr>
              <p:cNvSpPr txBox="1"/>
              <p:nvPr/>
            </p:nvSpPr>
            <p:spPr bwMode="auto">
              <a:xfrm>
                <a:off x="3053647" y="4580818"/>
                <a:ext cx="174339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20021942-E503-FCDC-DBF3-A5D915BD4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3647" y="4580818"/>
                <a:ext cx="1743392" cy="369332"/>
              </a:xfrm>
              <a:prstGeom prst="rect">
                <a:avLst/>
              </a:prstGeom>
              <a:blipFill>
                <a:blip r:embed="rId9"/>
                <a:stretch>
                  <a:fillRect l="-14493" t="-106667" r="-1014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A1E49868-4900-1193-E368-37770E7339BE}"/>
                  </a:ext>
                </a:extLst>
              </p:cNvPr>
              <p:cNvSpPr txBox="1"/>
              <p:nvPr/>
            </p:nvSpPr>
            <p:spPr bwMode="auto">
              <a:xfrm>
                <a:off x="3046048" y="5069088"/>
                <a:ext cx="174339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29">
                <a:extLst>
                  <a:ext uri="{FF2B5EF4-FFF2-40B4-BE49-F238E27FC236}">
                    <a16:creationId xmlns:a16="http://schemas.microsoft.com/office/drawing/2014/main" id="{A1E49868-4900-1193-E368-37770E733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6048" y="5069088"/>
                <a:ext cx="1743392" cy="369332"/>
              </a:xfrm>
              <a:prstGeom prst="rect">
                <a:avLst/>
              </a:prstGeom>
              <a:blipFill>
                <a:blip r:embed="rId10"/>
                <a:stretch>
                  <a:fillRect l="-15217" t="-110000" r="-942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ACE24FD3-43DD-2AEE-8C56-8F0D11ADA543}"/>
                  </a:ext>
                </a:extLst>
              </p:cNvPr>
              <p:cNvSpPr txBox="1"/>
              <p:nvPr/>
            </p:nvSpPr>
            <p:spPr bwMode="auto">
              <a:xfrm>
                <a:off x="3053647" y="5519876"/>
                <a:ext cx="187140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ACE24FD3-43DD-2AEE-8C56-8F0D11ADA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3647" y="5519876"/>
                <a:ext cx="1871404" cy="369332"/>
              </a:xfrm>
              <a:prstGeom prst="rect">
                <a:avLst/>
              </a:prstGeom>
              <a:blipFill>
                <a:blip r:embed="rId11"/>
                <a:stretch>
                  <a:fillRect l="-14865" t="-106667" r="-1013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95330BF-D21C-B875-9B3C-5B75C22366C3}"/>
              </a:ext>
            </a:extLst>
          </p:cNvPr>
          <p:cNvSpPr txBox="1"/>
          <p:nvPr/>
        </p:nvSpPr>
        <p:spPr bwMode="auto">
          <a:xfrm>
            <a:off x="5815760" y="3279852"/>
            <a:ext cx="2882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兩組基底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互為線性組合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C17DF315-29BC-4F33-C8D1-206415720036}"/>
                  </a:ext>
                </a:extLst>
              </p:cNvPr>
              <p:cNvSpPr txBox="1"/>
              <p:nvPr/>
            </p:nvSpPr>
            <p:spPr bwMode="auto">
              <a:xfrm>
                <a:off x="5877739" y="3685003"/>
                <a:ext cx="2531885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C17DF315-29BC-4F33-C8D1-206415720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739" y="3685003"/>
                <a:ext cx="2531885" cy="664606"/>
              </a:xfrm>
              <a:prstGeom prst="rect">
                <a:avLst/>
              </a:prstGeom>
              <a:blipFill>
                <a:blip r:embed="rId12"/>
                <a:stretch>
                  <a:fillRect l="-10448" t="-40741" r="-3980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AEDADA96-E408-0F81-9AA5-3A53376A9CB6}"/>
                  </a:ext>
                </a:extLst>
              </p:cNvPr>
              <p:cNvSpPr txBox="1"/>
              <p:nvPr/>
            </p:nvSpPr>
            <p:spPr bwMode="auto">
              <a:xfrm>
                <a:off x="5877739" y="4397124"/>
                <a:ext cx="13794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AEDADA96-E408-0F81-9AA5-3A53376A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739" y="4397124"/>
                <a:ext cx="1379484" cy="369332"/>
              </a:xfrm>
              <a:prstGeom prst="rect">
                <a:avLst/>
              </a:prstGeom>
              <a:blipFill>
                <a:blip r:embed="rId13"/>
                <a:stretch>
                  <a:fillRect l="-20000" t="-110000" r="-1454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3967EC39-FFBD-5126-6CF0-1BC12FAFB2B6}"/>
                  </a:ext>
                </a:extLst>
              </p:cNvPr>
              <p:cNvSpPr txBox="1"/>
              <p:nvPr/>
            </p:nvSpPr>
            <p:spPr bwMode="auto">
              <a:xfrm>
                <a:off x="5884518" y="5549384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3967EC39-FFBD-5126-6CF0-1BC12FAF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518" y="5549384"/>
                <a:ext cx="1656184" cy="369332"/>
              </a:xfrm>
              <a:prstGeom prst="rect">
                <a:avLst/>
              </a:prstGeom>
              <a:blipFill>
                <a:blip r:embed="rId14"/>
                <a:stretch>
                  <a:fillRect l="-14504" t="-103226" r="-9924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D55A0686-D5CB-03C6-F5C3-91E9D1F21D8A}"/>
                  </a:ext>
                </a:extLst>
              </p:cNvPr>
              <p:cNvSpPr txBox="1"/>
              <p:nvPr/>
            </p:nvSpPr>
            <p:spPr bwMode="auto">
              <a:xfrm>
                <a:off x="5877739" y="4829527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D55A0686-D5CB-03C6-F5C3-91E9D1F2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7739" y="4829527"/>
                <a:ext cx="2512018" cy="664606"/>
              </a:xfrm>
              <a:prstGeom prst="rect">
                <a:avLst/>
              </a:prstGeom>
              <a:blipFill>
                <a:blip r:embed="rId15"/>
                <a:stretch>
                  <a:fillRect l="-9045" t="-41509" r="-452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0573715-3BFF-95E9-175E-27716204270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0501" t="58401" r="23251" b="-1476"/>
          <a:stretch/>
        </p:blipFill>
        <p:spPr>
          <a:xfrm>
            <a:off x="693654" y="3064176"/>
            <a:ext cx="4261113" cy="10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7" grpId="0"/>
      <p:bldP spid="6" grpId="0" animBg="1"/>
      <p:bldP spid="9" grpId="0" animBg="1"/>
      <p:bldP spid="10" grpId="0" animBg="1"/>
      <p:bldP spid="13" grpId="0" animBg="1"/>
      <p:bldP spid="15" grpId="0"/>
      <p:bldP spid="16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21EC4FB-C4C9-BC84-F44D-480FAEF3D050}"/>
                  </a:ext>
                </a:extLst>
              </p:cNvPr>
              <p:cNvSpPr txBox="1"/>
              <p:nvPr/>
            </p:nvSpPr>
            <p:spPr bwMode="auto">
              <a:xfrm>
                <a:off x="767602" y="5724113"/>
                <a:ext cx="316835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921EC4FB-C4C9-BC84-F44D-480FAEF3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5724113"/>
                <a:ext cx="3168352" cy="369332"/>
              </a:xfrm>
              <a:prstGeom prst="rect">
                <a:avLst/>
              </a:prstGeom>
              <a:blipFill>
                <a:blip r:embed="rId2"/>
                <a:stretch>
                  <a:fillRect l="-8765" t="-103226" r="-5976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708E87-EA7F-515E-D537-82639391C8E7}"/>
                  </a:ext>
                </a:extLst>
              </p:cNvPr>
              <p:cNvSpPr txBox="1"/>
              <p:nvPr/>
            </p:nvSpPr>
            <p:spPr bwMode="auto">
              <a:xfrm>
                <a:off x="844107" y="1259901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708E87-EA7F-515E-D537-82639391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107" y="1259901"/>
                <a:ext cx="1193852" cy="312458"/>
              </a:xfrm>
              <a:prstGeom prst="rect">
                <a:avLst/>
              </a:prstGeom>
              <a:blipFill>
                <a:blip r:embed="rId3"/>
                <a:stretch>
                  <a:fillRect l="-4211" t="-32000" r="-1053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1B85B776-F878-1894-38B4-994B85CF385C}"/>
                  </a:ext>
                </a:extLst>
              </p:cNvPr>
              <p:cNvSpPr txBox="1"/>
              <p:nvPr/>
            </p:nvSpPr>
            <p:spPr bwMode="auto">
              <a:xfrm>
                <a:off x="759340" y="6204151"/>
                <a:ext cx="352839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1B85B776-F878-1894-38B4-994B85CF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340" y="6204151"/>
                <a:ext cx="3528392" cy="369332"/>
              </a:xfrm>
              <a:prstGeom prst="rect">
                <a:avLst/>
              </a:prstGeom>
              <a:blipFill>
                <a:blip r:embed="rId4"/>
                <a:stretch>
                  <a:fillRect l="-8633" t="-106667" r="-6115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72FC36-57E1-8DB0-CE03-A273176ABB79}"/>
                  </a:ext>
                </a:extLst>
              </p:cNvPr>
              <p:cNvSpPr txBox="1"/>
              <p:nvPr/>
            </p:nvSpPr>
            <p:spPr bwMode="auto">
              <a:xfrm>
                <a:off x="755576" y="1826073"/>
                <a:ext cx="2664296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總自旋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最大的態是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72FC36-57E1-8DB0-CE03-A273176A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826073"/>
                <a:ext cx="2664296" cy="381515"/>
              </a:xfrm>
              <a:prstGeom prst="rect">
                <a:avLst/>
              </a:prstGeom>
              <a:blipFill>
                <a:blip r:embed="rId5"/>
                <a:stretch>
                  <a:fillRect l="-1896" t="-113333" r="-6161" b="-16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718013-F3D0-64B7-0CA7-4EB75B988A78}"/>
                  </a:ext>
                </a:extLst>
              </p:cNvPr>
              <p:cNvSpPr txBox="1"/>
              <p:nvPr/>
            </p:nvSpPr>
            <p:spPr bwMode="auto">
              <a:xfrm>
                <a:off x="755576" y="3235897"/>
                <a:ext cx="59684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0" dirty="0"/>
                  <a:t>這樣無法再以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TW" altLang="en-US" b="0" dirty="0"/>
                  <a:t>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b="0" dirty="0"/>
                  <a:t>的態，若它的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，則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718013-F3D0-64B7-0CA7-4EB75B98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235897"/>
                <a:ext cx="5968402" cy="369332"/>
              </a:xfrm>
              <a:prstGeom prst="rect">
                <a:avLst/>
              </a:prstGeom>
              <a:blipFill>
                <a:blip r:embed="rId6"/>
                <a:stretch>
                  <a:fillRect l="-84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2ED539-90AD-35C8-7AB4-6AAB5AF39A6E}"/>
                  </a:ext>
                </a:extLst>
              </p:cNvPr>
              <p:cNvSpPr txBox="1"/>
              <p:nvPr/>
            </p:nvSpPr>
            <p:spPr bwMode="auto">
              <a:xfrm>
                <a:off x="2541257" y="1226975"/>
                <a:ext cx="1656451" cy="38151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2ED539-90AD-35C8-7AB4-6AAB5AF39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1257" y="1226975"/>
                <a:ext cx="165645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5D725-D4D0-5235-551B-3D36DD244AD9}"/>
                  </a:ext>
                </a:extLst>
              </p:cNvPr>
              <p:cNvSpPr txBox="1"/>
              <p:nvPr/>
            </p:nvSpPr>
            <p:spPr bwMode="auto">
              <a:xfrm>
                <a:off x="3330999" y="1703441"/>
                <a:ext cx="1833930" cy="6109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65D725-D4D0-5235-551B-3D36DD244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0999" y="1703441"/>
                <a:ext cx="1833930" cy="61093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FF081-F762-CE8D-A4B7-23F9AD217D59}"/>
                  </a:ext>
                </a:extLst>
              </p:cNvPr>
              <p:cNvSpPr txBox="1"/>
              <p:nvPr/>
            </p:nvSpPr>
            <p:spPr bwMode="auto">
              <a:xfrm>
                <a:off x="746311" y="748852"/>
                <a:ext cx="76328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↓↑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的線性組合：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CFF081-F762-CE8D-A4B7-23F9AD21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11" y="748852"/>
                <a:ext cx="7632848" cy="369332"/>
              </a:xfrm>
              <a:prstGeom prst="rect">
                <a:avLst/>
              </a:prstGeom>
              <a:blipFill>
                <a:blip r:embed="rId9"/>
                <a:stretch>
                  <a:fillRect t="-117241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A41AF-B966-E255-6CA6-0DA2A2686F67}"/>
                  </a:ext>
                </a:extLst>
              </p:cNvPr>
              <p:cNvSpPr txBox="1"/>
              <p:nvPr/>
            </p:nvSpPr>
            <p:spPr bwMode="auto">
              <a:xfrm>
                <a:off x="755576" y="2389112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Raising operators</a:t>
                </a:r>
                <a:r>
                  <a:rPr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TW" dirty="0"/>
                  <a:t>作用於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應該無法再增加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FA41AF-B966-E255-6CA6-0DA2A2686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89112"/>
                <a:ext cx="5328592" cy="369332"/>
              </a:xfrm>
              <a:prstGeom prst="rect">
                <a:avLst/>
              </a:prstGeom>
              <a:blipFill>
                <a:blip r:embed="rId10"/>
                <a:stretch>
                  <a:fillRect l="-95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06FA39E6-A865-7101-51CA-974A1CF32414}"/>
                  </a:ext>
                </a:extLst>
              </p:cNvPr>
              <p:cNvSpPr txBox="1"/>
              <p:nvPr/>
            </p:nvSpPr>
            <p:spPr bwMode="auto">
              <a:xfrm>
                <a:off x="830900" y="2812504"/>
                <a:ext cx="122026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29">
                <a:extLst>
                  <a:ext uri="{FF2B5EF4-FFF2-40B4-BE49-F238E27FC236}">
                    <a16:creationId xmlns:a16="http://schemas.microsoft.com/office/drawing/2014/main" id="{06FA39E6-A865-7101-51CA-974A1CF32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00" y="2812504"/>
                <a:ext cx="1220267" cy="369332"/>
              </a:xfrm>
              <a:prstGeom prst="rect">
                <a:avLst/>
              </a:prstGeom>
              <a:blipFill>
                <a:blip r:embed="rId11"/>
                <a:stretch>
                  <a:fillRect l="-6186" t="-106667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5B21C46-41B1-C338-1E75-DB5D4E72C6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5964" y="493230"/>
            <a:ext cx="2384961" cy="337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7E8690E3-8FB0-1F95-A92E-0D8CDF4C55C2}"/>
                  </a:ext>
                </a:extLst>
              </p:cNvPr>
              <p:cNvSpPr/>
              <p:nvPr/>
            </p:nvSpPr>
            <p:spPr>
              <a:xfrm>
                <a:off x="755576" y="4077072"/>
                <a:ext cx="6990439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7E8690E3-8FB0-1F95-A92E-0D8CDF4C5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77072"/>
                <a:ext cx="6990439" cy="4110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BE00C7-B2F4-CB31-2323-CABF19A7C641}"/>
                  </a:ext>
                </a:extLst>
              </p:cNvPr>
              <p:cNvSpPr txBox="1"/>
              <p:nvPr/>
            </p:nvSpPr>
            <p:spPr bwMode="auto">
              <a:xfrm>
                <a:off x="692717" y="4572664"/>
                <a:ext cx="36984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左手邊作用於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為零，因此：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BE00C7-B2F4-CB31-2323-CABF19A7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717" y="4572664"/>
                <a:ext cx="3698418" cy="369332"/>
              </a:xfrm>
              <a:prstGeom prst="rect">
                <a:avLst/>
              </a:prstGeom>
              <a:blipFill>
                <a:blip r:embed="rId14"/>
                <a:stretch>
                  <a:fillRect l="-1370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7B300911-4DAE-9FC7-DC7D-3E88AC159F64}"/>
                  </a:ext>
                </a:extLst>
              </p:cNvPr>
              <p:cNvSpPr txBox="1"/>
              <p:nvPr/>
            </p:nvSpPr>
            <p:spPr bwMode="auto">
              <a:xfrm>
                <a:off x="767602" y="5018066"/>
                <a:ext cx="422286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9">
                <a:extLst>
                  <a:ext uri="{FF2B5EF4-FFF2-40B4-BE49-F238E27FC236}">
                    <a16:creationId xmlns:a16="http://schemas.microsoft.com/office/drawing/2014/main" id="{7B300911-4DAE-9FC7-DC7D-3E88AC159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5018066"/>
                <a:ext cx="4222863" cy="369332"/>
              </a:xfrm>
              <a:prstGeom prst="rect">
                <a:avLst/>
              </a:prstGeom>
              <a:blipFill>
                <a:blip r:embed="rId15"/>
                <a:stretch>
                  <a:fillRect l="-898" t="-110000" r="-4491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5009BB-455B-808A-E8D7-370418308568}"/>
                  </a:ext>
                </a:extLst>
              </p:cNvPr>
              <p:cNvSpPr txBox="1"/>
              <p:nvPr/>
            </p:nvSpPr>
            <p:spPr bwMode="auto">
              <a:xfrm>
                <a:off x="767602" y="368583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TW" dirty="0"/>
                  <a:t>也可以直接算：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5009BB-455B-808A-E8D7-37041830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2" y="3685830"/>
                <a:ext cx="4572000" cy="369332"/>
              </a:xfrm>
              <a:prstGeom prst="rect">
                <a:avLst/>
              </a:prstGeom>
              <a:blipFill>
                <a:blip r:embed="rId16"/>
                <a:stretch>
                  <a:fillRect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AE6BC-2241-D837-BCCE-FF6F9BE5A7FB}"/>
                  </a:ext>
                </a:extLst>
              </p:cNvPr>
              <p:cNvSpPr txBox="1"/>
              <p:nvPr/>
            </p:nvSpPr>
            <p:spPr bwMode="auto">
              <a:xfrm>
                <a:off x="5156463" y="5018066"/>
                <a:ext cx="859461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8AE6BC-2241-D837-BCCE-FF6F9BE5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463" y="5018066"/>
                <a:ext cx="8594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ECBF3A-D29C-6138-5CEA-CF0F746C3E78}"/>
              </a:ext>
            </a:extLst>
          </p:cNvPr>
          <p:cNvSpPr txBox="1"/>
          <p:nvPr/>
        </p:nvSpPr>
        <p:spPr bwMode="auto">
          <a:xfrm>
            <a:off x="755576" y="379520"/>
            <a:ext cx="2076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補充推導：</a:t>
            </a:r>
          </a:p>
        </p:txBody>
      </p:sp>
    </p:spTree>
    <p:extLst>
      <p:ext uri="{BB962C8B-B14F-4D97-AF65-F5344CB8AC3E}">
        <p14:creationId xmlns:p14="http://schemas.microsoft.com/office/powerpoint/2010/main" val="2367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8" grpId="0"/>
      <p:bldP spid="19" grpId="0" animBg="1"/>
      <p:bldP spid="21" grpId="0" animBg="1"/>
      <p:bldP spid="23" grpId="0"/>
      <p:bldP spid="24" grpId="0" animBg="1"/>
      <p:bldP spid="26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8C3903F-11BA-3015-A53A-DA0C3443625E}"/>
                  </a:ext>
                </a:extLst>
              </p:cNvPr>
              <p:cNvSpPr txBox="1"/>
              <p:nvPr/>
            </p:nvSpPr>
            <p:spPr bwMode="auto">
              <a:xfrm>
                <a:off x="1015957" y="1438553"/>
                <a:ext cx="34563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8C3903F-11BA-3015-A53A-DA0C34436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957" y="1438553"/>
                <a:ext cx="3456384" cy="369332"/>
              </a:xfrm>
              <a:prstGeom prst="rect">
                <a:avLst/>
              </a:prstGeom>
              <a:blipFill>
                <a:blip r:embed="rId2"/>
                <a:stretch>
                  <a:fillRect l="-9158" t="-106667" r="-6593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967B0977-CBBB-EC7A-40A8-1297B6227683}"/>
                  </a:ext>
                </a:extLst>
              </p:cNvPr>
              <p:cNvSpPr txBox="1"/>
              <p:nvPr/>
            </p:nvSpPr>
            <p:spPr bwMode="auto">
              <a:xfrm>
                <a:off x="1024219" y="1898839"/>
                <a:ext cx="455302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967B0977-CBBB-EC7A-40A8-1297B6227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219" y="1898839"/>
                <a:ext cx="4553028" cy="664606"/>
              </a:xfrm>
              <a:prstGeom prst="rect">
                <a:avLst/>
              </a:prstGeom>
              <a:blipFill>
                <a:blip r:embed="rId3"/>
                <a:stretch>
                  <a:fillRect t="-40741" r="-1111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F663F0-0FE8-A9C0-3294-93736C2EBAE5}"/>
                  </a:ext>
                </a:extLst>
              </p:cNvPr>
              <p:cNvSpPr txBox="1"/>
              <p:nvPr/>
            </p:nvSpPr>
            <p:spPr bwMode="auto">
              <a:xfrm>
                <a:off x="951176" y="2677435"/>
                <a:ext cx="39439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而與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1,0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正交的狀態即是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F663F0-0FE8-A9C0-3294-93736C2E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176" y="2677435"/>
                <a:ext cx="3943916" cy="369332"/>
              </a:xfrm>
              <a:prstGeom prst="rect">
                <a:avLst/>
              </a:prstGeom>
              <a:blipFill>
                <a:blip r:embed="rId4"/>
                <a:stretch>
                  <a:fillRect l="-962" t="-106452" b="-158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777B5679-55BB-C919-E543-5310E673C74B}"/>
                  </a:ext>
                </a:extLst>
              </p:cNvPr>
              <p:cNvSpPr txBox="1"/>
              <p:nvPr/>
            </p:nvSpPr>
            <p:spPr bwMode="auto">
              <a:xfrm>
                <a:off x="1039708" y="3088473"/>
                <a:ext cx="2531885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777B5679-55BB-C919-E543-5310E673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8" y="3088473"/>
                <a:ext cx="2531885" cy="664606"/>
              </a:xfrm>
              <a:prstGeom prst="rect">
                <a:avLst/>
              </a:prstGeom>
              <a:blipFill>
                <a:blip r:embed="rId5"/>
                <a:stretch>
                  <a:fillRect l="-11000" t="-43396" r="-3500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B4B20-06C3-76CE-A092-A94C132C4830}"/>
                  </a:ext>
                </a:extLst>
              </p:cNvPr>
              <p:cNvSpPr txBox="1"/>
              <p:nvPr/>
            </p:nvSpPr>
            <p:spPr bwMode="auto">
              <a:xfrm>
                <a:off x="943949" y="901303"/>
                <a:ext cx="6984776" cy="375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可以用Lowering, Raising operators</a:t>
                </a:r>
                <a:r>
                  <a:rPr lang="en-US" altLang="zh-TW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，來從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B4B20-06C3-76CE-A092-A94C132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3949" y="901303"/>
                <a:ext cx="6984776" cy="375616"/>
              </a:xfrm>
              <a:prstGeom prst="rect">
                <a:avLst/>
              </a:prstGeom>
              <a:blipFill>
                <a:blip r:embed="rId6"/>
                <a:stretch>
                  <a:fillRect l="-726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E3353A33-7278-2970-9DB6-8A04445CA445}"/>
                  </a:ext>
                </a:extLst>
              </p:cNvPr>
              <p:cNvSpPr txBox="1"/>
              <p:nvPr/>
            </p:nvSpPr>
            <p:spPr bwMode="auto">
              <a:xfrm>
                <a:off x="1043608" y="4365104"/>
                <a:ext cx="3456384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E3353A33-7278-2970-9DB6-8A04445C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365104"/>
                <a:ext cx="3456384" cy="664606"/>
              </a:xfrm>
              <a:prstGeom prst="rect">
                <a:avLst/>
              </a:prstGeom>
              <a:blipFill>
                <a:blip r:embed="rId7"/>
                <a:stretch>
                  <a:fillRect l="-733" t="-41509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00B66337-1857-F93A-B19D-FA7C651AE395}"/>
                  </a:ext>
                </a:extLst>
              </p:cNvPr>
              <p:cNvSpPr txBox="1"/>
              <p:nvPr/>
            </p:nvSpPr>
            <p:spPr bwMode="auto">
              <a:xfrm>
                <a:off x="1039708" y="5204865"/>
                <a:ext cx="3456384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29">
                <a:extLst>
                  <a:ext uri="{FF2B5EF4-FFF2-40B4-BE49-F238E27FC236}">
                    <a16:creationId xmlns:a16="http://schemas.microsoft.com/office/drawing/2014/main" id="{00B66337-1857-F93A-B19D-FA7C651AE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8" y="5204865"/>
                <a:ext cx="3456384" cy="664606"/>
              </a:xfrm>
              <a:prstGeom prst="rect">
                <a:avLst/>
              </a:prstGeom>
              <a:blipFill>
                <a:blip r:embed="rId8"/>
                <a:stretch>
                  <a:fillRect l="-1099" t="-40741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B67F065-18CF-B336-8CA0-398F88A3CE77}"/>
              </a:ext>
            </a:extLst>
          </p:cNvPr>
          <p:cNvSpPr txBox="1"/>
          <p:nvPr/>
        </p:nvSpPr>
        <p:spPr bwMode="auto">
          <a:xfrm>
            <a:off x="1039708" y="3933056"/>
            <a:ext cx="1660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可以驗證：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B22A84-F4FB-22DA-8C09-931CDFD6AE2F}"/>
                  </a:ext>
                </a:extLst>
              </p:cNvPr>
              <p:cNvSpPr txBox="1"/>
              <p:nvPr/>
            </p:nvSpPr>
            <p:spPr bwMode="auto">
              <a:xfrm>
                <a:off x="1039707" y="6044626"/>
                <a:ext cx="45530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唯一無法昇也無法降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的態即是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B22A84-F4FB-22DA-8C09-931CDFD6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07" y="6044626"/>
                <a:ext cx="4553027" cy="369332"/>
              </a:xfrm>
              <a:prstGeom prst="rect">
                <a:avLst/>
              </a:prstGeom>
              <a:blipFill>
                <a:blip r:embed="rId9"/>
                <a:stretch>
                  <a:fillRect l="-1393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9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2FC6FD-2E8B-7F3D-EDF4-A74660E18133}"/>
                  </a:ext>
                </a:extLst>
              </p:cNvPr>
              <p:cNvSpPr txBox="1"/>
              <p:nvPr/>
            </p:nvSpPr>
            <p:spPr bwMode="auto">
              <a:xfrm>
                <a:off x="1022587" y="1217696"/>
                <a:ext cx="5354774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不對易。</a:t>
                </a:r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2FC6FD-2E8B-7F3D-EDF4-A74660E1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587" y="1217696"/>
                <a:ext cx="5354774" cy="404791"/>
              </a:xfrm>
              <a:prstGeom prst="rect">
                <a:avLst/>
              </a:prstGeom>
              <a:blipFill>
                <a:blip r:embed="rId2"/>
                <a:stretch>
                  <a:fillRect t="-15625" b="-218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4DC675-A257-1DDE-B6AA-A2AF54525DDB}"/>
                  </a:ext>
                </a:extLst>
              </p:cNvPr>
              <p:cNvSpPr txBox="1"/>
              <p:nvPr/>
            </p:nvSpPr>
            <p:spPr bwMode="auto">
              <a:xfrm>
                <a:off x="1025699" y="1826653"/>
                <a:ext cx="774935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不對易的算子不會有共同的本徵態。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並不是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zh-TW" altLang="en-US" dirty="0"/>
                  <a:t>的本徵態。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4DC675-A257-1DDE-B6AA-A2AF5452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699" y="1826653"/>
                <a:ext cx="7749350" cy="404791"/>
              </a:xfrm>
              <a:prstGeom prst="rect">
                <a:avLst/>
              </a:prstGeom>
              <a:blipFill>
                <a:blip r:embed="rId3"/>
                <a:stretch>
                  <a:fillRect l="-655" t="-96875" b="-15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555A2C-164F-D739-4A16-9C3BD6770A7D}"/>
                  </a:ext>
                </a:extLst>
              </p:cNvPr>
              <p:cNvSpPr txBox="1"/>
              <p:nvPr/>
            </p:nvSpPr>
            <p:spPr bwMode="auto">
              <a:xfrm>
                <a:off x="1025699" y="2410750"/>
                <a:ext cx="563534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總角動量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是與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對易的：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555A2C-164F-D739-4A16-9C3BD6770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699" y="2410750"/>
                <a:ext cx="5635340" cy="404791"/>
              </a:xfrm>
              <a:prstGeom prst="rect">
                <a:avLst/>
              </a:prstGeom>
              <a:blipFill>
                <a:blip r:embed="rId4"/>
                <a:stretch>
                  <a:fillRect l="-899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1BFE0-D203-0508-098F-2287B77523EF}"/>
                  </a:ext>
                </a:extLst>
              </p:cNvPr>
              <p:cNvSpPr txBox="1"/>
              <p:nvPr/>
            </p:nvSpPr>
            <p:spPr bwMode="auto">
              <a:xfrm>
                <a:off x="4574856" y="2423630"/>
                <a:ext cx="1584176" cy="42704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91BFE0-D203-0508-098F-2287B775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856" y="2423630"/>
                <a:ext cx="1584176" cy="427040"/>
              </a:xfrm>
              <a:prstGeom prst="rect">
                <a:avLst/>
              </a:prstGeom>
              <a:blipFill>
                <a:blip r:embed="rId5"/>
                <a:stretch>
                  <a:fillRect t="-14706" b="-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A2708-F25B-C0BD-4A93-47569A8EE0DB}"/>
                  </a:ext>
                </a:extLst>
              </p:cNvPr>
              <p:cNvSpPr txBox="1"/>
              <p:nvPr/>
            </p:nvSpPr>
            <p:spPr bwMode="auto">
              <a:xfrm>
                <a:off x="1025698" y="3613840"/>
                <a:ext cx="433839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確認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+mj-ea"/>
                        <a:cs typeface="Times New Roman" pitchFamily="18" charset="0"/>
                      </a:rPr>
                      <m:t>與其餘兩個算子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對易。</a:t>
                </a:r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A2708-F25B-C0BD-4A93-47569A8E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698" y="3613840"/>
                <a:ext cx="4338390" cy="404791"/>
              </a:xfrm>
              <a:prstGeom prst="rect">
                <a:avLst/>
              </a:prstGeom>
              <a:blipFill>
                <a:blip r:embed="rId6"/>
                <a:stretch>
                  <a:fillRect l="-1166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E75210-6883-7AF2-3BCC-117D6A8A1762}"/>
                  </a:ext>
                </a:extLst>
              </p:cNvPr>
              <p:cNvSpPr txBox="1"/>
              <p:nvPr/>
            </p:nvSpPr>
            <p:spPr bwMode="auto">
              <a:xfrm>
                <a:off x="1025698" y="3050789"/>
                <a:ext cx="7437589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可以改用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zh-TW" altLang="en-US" dirty="0"/>
                      <m:t>的本徵態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，取代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為零次項。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E75210-6883-7AF2-3BCC-117D6A8A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698" y="3050789"/>
                <a:ext cx="7437589" cy="411395"/>
              </a:xfrm>
              <a:prstGeom prst="rect">
                <a:avLst/>
              </a:prstGeom>
              <a:blipFill>
                <a:blip r:embed="rId7"/>
                <a:stretch>
                  <a:fillRect l="-681" t="-14848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2CB40-A41D-8166-E6D7-D132D00E12B0}"/>
                  </a:ext>
                </a:extLst>
              </p:cNvPr>
              <p:cNvSpPr txBox="1"/>
              <p:nvPr/>
            </p:nvSpPr>
            <p:spPr bwMode="auto">
              <a:xfrm>
                <a:off x="5342076" y="3613627"/>
                <a:ext cx="30557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TW" dirty="0"/>
                  <a:t>也都對易。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D2CB40-A41D-8166-E6D7-D132D00E1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2076" y="3613627"/>
                <a:ext cx="3055727" cy="369332"/>
              </a:xfrm>
              <a:prstGeom prst="rect">
                <a:avLst/>
              </a:prstGeom>
              <a:blipFill>
                <a:blip r:embed="rId8"/>
                <a:stretch>
                  <a:fillRect l="-165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2E23F9-2BA7-6128-D366-3A1C04BF5BA5}"/>
                  </a:ext>
                </a:extLst>
              </p:cNvPr>
              <p:cNvSpPr txBox="1"/>
              <p:nvPr/>
            </p:nvSpPr>
            <p:spPr bwMode="auto">
              <a:xfrm>
                <a:off x="1025698" y="5301722"/>
                <a:ext cx="5635341" cy="57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所對應的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屬於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、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2E23F9-2BA7-6128-D366-3A1C04BF5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698" y="5301722"/>
                <a:ext cx="5635341" cy="572144"/>
              </a:xfrm>
              <a:prstGeom prst="rect">
                <a:avLst/>
              </a:prstGeom>
              <a:blipFill>
                <a:blip r:embed="rId9"/>
                <a:stretch>
                  <a:fillRect l="-11910" t="-176087" b="-25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0B2D953-6E36-76B3-6A97-D259E6A78123}"/>
              </a:ext>
            </a:extLst>
          </p:cNvPr>
          <p:cNvSpPr txBox="1"/>
          <p:nvPr/>
        </p:nvSpPr>
        <p:spPr bwMode="auto">
          <a:xfrm>
            <a:off x="1025698" y="764704"/>
            <a:ext cx="3258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Summery: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695ED-288E-BD8F-4A82-CE053CCDF7DC}"/>
                  </a:ext>
                </a:extLst>
              </p:cNvPr>
              <p:cNvSpPr txBox="1"/>
              <p:nvPr/>
            </p:nvSpPr>
            <p:spPr bwMode="auto">
              <a:xfrm>
                <a:off x="1022587" y="4571802"/>
                <a:ext cx="6363830" cy="6463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D695ED-288E-BD8F-4A82-CE053CCDF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587" y="4571802"/>
                <a:ext cx="6363830" cy="646331"/>
              </a:xfrm>
              <a:prstGeom prst="rect">
                <a:avLst/>
              </a:prstGeom>
              <a:blipFill>
                <a:blip r:embed="rId10"/>
                <a:stretch>
                  <a:fillRect t="-72549" r="-4183" b="-1313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8D23D3-4687-EA94-8669-3DD5BC7BFD8B}"/>
                  </a:ext>
                </a:extLst>
              </p:cNvPr>
              <p:cNvSpPr txBox="1"/>
              <p:nvPr/>
            </p:nvSpPr>
            <p:spPr bwMode="auto">
              <a:xfrm>
                <a:off x="1022587" y="4093940"/>
                <a:ext cx="7375216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而且微擾能量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的本徵值可以立刻算出來：這就是一階能量修正！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8D23D3-4687-EA94-8669-3DD5BC7BF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587" y="4093940"/>
                <a:ext cx="7375216" cy="404791"/>
              </a:xfrm>
              <a:prstGeom prst="rect">
                <a:avLst/>
              </a:prstGeom>
              <a:blipFill>
                <a:blip r:embed="rId11"/>
                <a:stretch>
                  <a:fillRect l="-687" t="-12121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E8E1F-38F0-B9CF-653C-85C2507068C9}"/>
                  </a:ext>
                </a:extLst>
              </p:cNvPr>
              <p:cNvSpPr txBox="1"/>
              <p:nvPr/>
            </p:nvSpPr>
            <p:spPr bwMode="auto">
              <a:xfrm>
                <a:off x="4572000" y="1088553"/>
                <a:ext cx="2692308" cy="6109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E8E1F-38F0-B9CF-653C-85C250706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88553"/>
                <a:ext cx="2692308" cy="610936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D23EC-02AE-C8DE-A827-64590D37103F}"/>
              </a:ext>
            </a:extLst>
          </p:cNvPr>
          <p:cNvSpPr txBox="1"/>
          <p:nvPr/>
        </p:nvSpPr>
        <p:spPr bwMode="auto">
          <a:xfrm>
            <a:off x="1619672" y="836712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與SL coupling大小接近的，還有另一個相對論效應：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2808D9-A5A1-4ED8-A9CE-1F6AFFFECC08}"/>
                  </a:ext>
                </a:extLst>
              </p:cNvPr>
              <p:cNvSpPr txBox="1"/>
              <p:nvPr/>
            </p:nvSpPr>
            <p:spPr bwMode="auto">
              <a:xfrm>
                <a:off x="1596206" y="1340768"/>
                <a:ext cx="59046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相對論能量不再是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/2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2808D9-A5A1-4ED8-A9CE-1F6AFFFEC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206" y="1340768"/>
                <a:ext cx="5904656" cy="369332"/>
              </a:xfrm>
              <a:prstGeom prst="rect">
                <a:avLst/>
              </a:prstGeom>
              <a:blipFill>
                <a:blip r:embed="rId2"/>
                <a:stretch>
                  <a:fillRect l="-8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ED7F4-1E21-678A-2E53-1D19DAD43348}"/>
                  </a:ext>
                </a:extLst>
              </p:cNvPr>
              <p:cNvSpPr txBox="1"/>
              <p:nvPr/>
            </p:nvSpPr>
            <p:spPr bwMode="auto">
              <a:xfrm>
                <a:off x="1619672" y="1844824"/>
                <a:ext cx="4198522" cy="6938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ED7F4-1E21-678A-2E53-1D19DAD43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844824"/>
                <a:ext cx="4198522" cy="693844"/>
              </a:xfrm>
              <a:prstGeom prst="rect">
                <a:avLst/>
              </a:prstGeom>
              <a:blipFill>
                <a:blip r:embed="rId3"/>
                <a:stretch>
                  <a:fillRect l="-604" t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2C0AC3-CE01-D0CE-C411-ABFB4740D2DB}"/>
                  </a:ext>
                </a:extLst>
              </p:cNvPr>
              <p:cNvSpPr txBox="1"/>
              <p:nvPr/>
            </p:nvSpPr>
            <p:spPr bwMode="auto">
              <a:xfrm>
                <a:off x="1619672" y="2635115"/>
                <a:ext cx="4572000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電子速度不大時，此式可以對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展開：</a:t>
                </a:r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2C0AC3-CE01-D0CE-C411-ABFB4740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635115"/>
                <a:ext cx="4572000" cy="524182"/>
              </a:xfrm>
              <a:prstGeom prst="rect">
                <a:avLst/>
              </a:prstGeom>
              <a:blipFill>
                <a:blip r:embed="rId4"/>
                <a:stretch>
                  <a:fillRect l="-1108" b="-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A350EE-BDD3-7D3A-55B7-0B3F01CE61FC}"/>
                  </a:ext>
                </a:extLst>
              </p:cNvPr>
              <p:cNvSpPr txBox="1"/>
              <p:nvPr/>
            </p:nvSpPr>
            <p:spPr bwMode="auto">
              <a:xfrm>
                <a:off x="1596206" y="3217467"/>
                <a:ext cx="2334037" cy="5558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A350EE-BDD3-7D3A-55B7-0B3F01CE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206" y="3217467"/>
                <a:ext cx="2334037" cy="555858"/>
              </a:xfrm>
              <a:prstGeom prst="rect">
                <a:avLst/>
              </a:prstGeom>
              <a:blipFill>
                <a:blip r:embed="rId5"/>
                <a:stretch>
                  <a:fillRect l="-1622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5D9F6FF7-1F49-5B67-67E1-AF76851988F6}"/>
                  </a:ext>
                </a:extLst>
              </p:cNvPr>
              <p:cNvSpPr txBox="1"/>
              <p:nvPr/>
            </p:nvSpPr>
            <p:spPr bwMode="auto">
              <a:xfrm>
                <a:off x="1625246" y="4452059"/>
                <a:ext cx="2104672" cy="6951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5D9F6FF7-1F49-5B67-67E1-AF768519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246" y="4452059"/>
                <a:ext cx="2104672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63CD808-E497-7DC5-8D4B-AB32CBA6A7AE}"/>
              </a:ext>
            </a:extLst>
          </p:cNvPr>
          <p:cNvSpPr txBox="1"/>
          <p:nvPr/>
        </p:nvSpPr>
        <p:spPr bwMode="auto">
          <a:xfrm>
            <a:off x="1619672" y="4005064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應用於氫原子中的電子：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883ADDB3-E94F-9560-B37C-9D7D013F9DBE}"/>
                  </a:ext>
                </a:extLst>
              </p:cNvPr>
              <p:cNvSpPr txBox="1"/>
              <p:nvPr/>
            </p:nvSpPr>
            <p:spPr bwMode="auto">
              <a:xfrm>
                <a:off x="4139952" y="4452059"/>
                <a:ext cx="3744416" cy="73148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883ADDB3-E94F-9560-B37C-9D7D013F9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452059"/>
                <a:ext cx="3744416" cy="731482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A58AAE-4A9D-8429-5C50-87030B266D38}"/>
              </a:ext>
            </a:extLst>
          </p:cNvPr>
          <p:cNvSpPr txBox="1"/>
          <p:nvPr/>
        </p:nvSpPr>
        <p:spPr bwMode="auto">
          <a:xfrm>
            <a:off x="1619672" y="5332566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這兩項幾乎就是所有的、領先的相對論效應。</a:t>
            </a:r>
          </a:p>
        </p:txBody>
      </p:sp>
    </p:spTree>
    <p:extLst>
      <p:ext uri="{BB962C8B-B14F-4D97-AF65-F5344CB8AC3E}">
        <p14:creationId xmlns:p14="http://schemas.microsoft.com/office/powerpoint/2010/main" val="2779352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A98ABE-278F-B67D-36C6-FA867BAB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3"/>
            <a:ext cx="7363072" cy="2160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5A5F5-1A80-9D79-978C-5193A4FD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76872"/>
            <a:ext cx="7363072" cy="39343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2281C7-FAE4-83CF-1E88-FD2D617DCDB2}"/>
              </a:ext>
            </a:extLst>
          </p:cNvPr>
          <p:cNvCxnSpPr/>
          <p:nvPr/>
        </p:nvCxnSpPr>
        <p:spPr>
          <a:xfrm>
            <a:off x="2915816" y="2852937"/>
            <a:ext cx="4248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1BEB06-7CA2-4023-0523-20422EBE8D20}"/>
                  </a:ext>
                </a:extLst>
              </p:cNvPr>
              <p:cNvSpPr txBox="1"/>
              <p:nvPr/>
            </p:nvSpPr>
            <p:spPr bwMode="auto">
              <a:xfrm>
                <a:off x="1835696" y="6309320"/>
                <a:ext cx="50405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注意結果只與軌道角動量量子數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有關！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1BEB06-7CA2-4023-0523-20422EBE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6309320"/>
                <a:ext cx="5040560" cy="369332"/>
              </a:xfrm>
              <a:prstGeom prst="rect">
                <a:avLst/>
              </a:prstGeom>
              <a:blipFill>
                <a:blip r:embed="rId4"/>
                <a:stretch>
                  <a:fillRect l="-100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2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69510-D522-46EF-FA26-8DD6EEA28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24"/>
          <a:stretch/>
        </p:blipFill>
        <p:spPr>
          <a:xfrm>
            <a:off x="828412" y="314796"/>
            <a:ext cx="6511029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89C8C-CF8D-9AD4-7394-558F23318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9" b="56739"/>
          <a:stretch/>
        </p:blipFill>
        <p:spPr>
          <a:xfrm>
            <a:off x="819471" y="4807485"/>
            <a:ext cx="6840760" cy="1947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F3350-3418-34D4-24D4-BB33EC5A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08" b="35416"/>
          <a:stretch/>
        </p:blipFill>
        <p:spPr>
          <a:xfrm>
            <a:off x="819471" y="3665783"/>
            <a:ext cx="5988034" cy="72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2773B-1E83-60AC-B8C1-5DB54BC41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1" r="33498" b="83333"/>
          <a:stretch/>
        </p:blipFill>
        <p:spPr>
          <a:xfrm>
            <a:off x="828412" y="192635"/>
            <a:ext cx="3096344" cy="262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E66ED0-18FB-CE1F-0694-F9CB453103E8}"/>
                  </a:ext>
                </a:extLst>
              </p:cNvPr>
              <p:cNvSpPr txBox="1"/>
              <p:nvPr/>
            </p:nvSpPr>
            <p:spPr bwMode="auto">
              <a:xfrm>
                <a:off x="3471330" y="1783140"/>
                <a:ext cx="3036921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48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E66ED0-18FB-CE1F-0694-F9CB45310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1330" y="1783140"/>
                <a:ext cx="3036921" cy="555793"/>
              </a:xfrm>
              <a:prstGeom prst="rect">
                <a:avLst/>
              </a:prstGeom>
              <a:blipFill>
                <a:blip r:embed="rId5"/>
                <a:stretch>
                  <a:fillRect r="-417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FDB015-8DE0-67A3-7068-4C2898B89B1E}"/>
                  </a:ext>
                </a:extLst>
              </p:cNvPr>
              <p:cNvSpPr txBox="1"/>
              <p:nvPr/>
            </p:nvSpPr>
            <p:spPr bwMode="auto">
              <a:xfrm>
                <a:off x="3467516" y="2443558"/>
                <a:ext cx="3348930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48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FDB015-8DE0-67A3-7068-4C2898B8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516" y="2443558"/>
                <a:ext cx="3348930" cy="555793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8E9692-9B88-751D-CFFB-1DD307F7532F}"/>
                  </a:ext>
                </a:extLst>
              </p:cNvPr>
              <p:cNvSpPr txBox="1"/>
              <p:nvPr/>
            </p:nvSpPr>
            <p:spPr bwMode="auto">
              <a:xfrm>
                <a:off x="819471" y="1818273"/>
                <a:ext cx="1727364" cy="3942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=3/2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8E9692-9B88-751D-CFFB-1DD307F75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471" y="1818273"/>
                <a:ext cx="1727364" cy="394210"/>
              </a:xfrm>
              <a:prstGeom prst="rect">
                <a:avLst/>
              </a:prstGeom>
              <a:blipFill>
                <a:blip r:embed="rId7"/>
                <a:stretch>
                  <a:fillRect l="-17518" t="-106250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1B7134-0CA1-C835-BBB8-CC03C5A92B8F}"/>
                  </a:ext>
                </a:extLst>
              </p:cNvPr>
              <p:cNvSpPr txBox="1"/>
              <p:nvPr/>
            </p:nvSpPr>
            <p:spPr bwMode="auto">
              <a:xfrm>
                <a:off x="837086" y="2410200"/>
                <a:ext cx="1727364" cy="5048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=1/2</m:t>
                              </m:r>
                            </m:e>
                          </m:d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1B7134-0CA1-C835-BBB8-CC03C5A92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86" y="2410200"/>
                <a:ext cx="1727364" cy="504818"/>
              </a:xfrm>
              <a:prstGeom prst="rect">
                <a:avLst/>
              </a:prstGeom>
              <a:blipFill>
                <a:blip r:embed="rId8"/>
                <a:stretch>
                  <a:fillRect l="-37681" t="-168293" b="-2487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91D92C-ACE4-F1F4-C348-9474550322FB}"/>
                  </a:ext>
                </a:extLst>
              </p:cNvPr>
              <p:cNvSpPr txBox="1"/>
              <p:nvPr/>
            </p:nvSpPr>
            <p:spPr bwMode="auto">
              <a:xfrm>
                <a:off x="5580112" y="429075"/>
                <a:ext cx="1426801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91D92C-ACE4-F1F4-C348-947455032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429075"/>
                <a:ext cx="1426801" cy="555793"/>
              </a:xfrm>
              <a:prstGeom prst="rect">
                <a:avLst/>
              </a:prstGeom>
              <a:blipFill>
                <a:blip r:embed="rId9"/>
                <a:stretch>
                  <a:fillRect l="-1770" r="-885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7F6A9-3BCF-EA0A-8FB7-EC8F8A0B43FE}"/>
                  </a:ext>
                </a:extLst>
              </p:cNvPr>
              <p:cNvSpPr txBox="1"/>
              <p:nvPr/>
            </p:nvSpPr>
            <p:spPr bwMode="auto">
              <a:xfrm>
                <a:off x="5011938" y="1137000"/>
                <a:ext cx="3794372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  <m:sSup>
                            <m:sSup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7F6A9-3BCF-EA0A-8FB7-EC8F8A0B4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1938" y="1137000"/>
                <a:ext cx="3794372" cy="555793"/>
              </a:xfrm>
              <a:prstGeom prst="rect">
                <a:avLst/>
              </a:prstGeom>
              <a:blipFill>
                <a:blip r:embed="rId10"/>
                <a:stretch>
                  <a:fillRect l="-333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11100-2004-CE75-DEDD-E2749AA46BB0}"/>
                  </a:ext>
                </a:extLst>
              </p:cNvPr>
              <p:cNvSpPr txBox="1"/>
              <p:nvPr/>
            </p:nvSpPr>
            <p:spPr bwMode="auto">
              <a:xfrm>
                <a:off x="837086" y="2999351"/>
                <a:ext cx="2140464" cy="7085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011100-2004-CE75-DEDD-E2749AA4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86" y="2999351"/>
                <a:ext cx="2140464" cy="708592"/>
              </a:xfrm>
              <a:prstGeom prst="rect">
                <a:avLst/>
              </a:prstGeom>
              <a:blipFill>
                <a:blip r:embed="rId11"/>
                <a:stretch>
                  <a:fillRect l="-47647" t="-191071" r="-3529" b="-27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FD0CA0-A99D-6F38-10DB-101541F775A2}"/>
                  </a:ext>
                </a:extLst>
              </p:cNvPr>
              <p:cNvSpPr txBox="1"/>
              <p:nvPr/>
            </p:nvSpPr>
            <p:spPr bwMode="auto">
              <a:xfrm>
                <a:off x="3467516" y="3089698"/>
                <a:ext cx="2553520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FD0CA0-A99D-6F38-10DB-101541F7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7516" y="3089698"/>
                <a:ext cx="2553520" cy="555793"/>
              </a:xfrm>
              <a:prstGeom prst="rect">
                <a:avLst/>
              </a:prstGeom>
              <a:blipFill>
                <a:blip r:embed="rId12"/>
                <a:stretch>
                  <a:fillRect l="-1980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FCF926-3523-2F39-012B-D4E87797B85D}"/>
                  </a:ext>
                </a:extLst>
              </p:cNvPr>
              <p:cNvSpPr txBox="1"/>
              <p:nvPr/>
            </p:nvSpPr>
            <p:spPr bwMode="auto">
              <a:xfrm>
                <a:off x="837086" y="4414539"/>
                <a:ext cx="2870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總相對論修正只與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有關！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FCF926-3523-2F39-012B-D4E87797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86" y="4414539"/>
                <a:ext cx="2870818" cy="369332"/>
              </a:xfrm>
              <a:prstGeom prst="rect">
                <a:avLst/>
              </a:prstGeom>
              <a:blipFill>
                <a:blip r:embed="rId13"/>
                <a:stretch>
                  <a:fillRect l="-17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C08FC1AC-9FB7-0C36-4F73-65A75CE446B1}"/>
              </a:ext>
            </a:extLst>
          </p:cNvPr>
          <p:cNvSpPr/>
          <p:nvPr/>
        </p:nvSpPr>
        <p:spPr>
          <a:xfrm>
            <a:off x="6876256" y="1106884"/>
            <a:ext cx="783975" cy="676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E14D3-551D-F3F0-3439-3F0CEEAEB4A1}"/>
              </a:ext>
            </a:extLst>
          </p:cNvPr>
          <p:cNvSpPr txBox="1"/>
          <p:nvPr/>
        </p:nvSpPr>
        <p:spPr bwMode="auto">
          <a:xfrm>
            <a:off x="7006913" y="1818273"/>
            <a:ext cx="15255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Darwin Term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CCA68E-7706-D523-20F4-76A830FC6B78}"/>
              </a:ext>
            </a:extLst>
          </p:cNvPr>
          <p:cNvSpPr txBox="1"/>
          <p:nvPr/>
        </p:nvSpPr>
        <p:spPr bwMode="auto">
          <a:xfrm>
            <a:off x="801710" y="1360354"/>
            <a:ext cx="3711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總相對論修正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：SL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+動能修正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E8DC0-FAC1-B227-764E-DAFDB7635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8" t="7826"/>
          <a:stretch/>
        </p:blipFill>
        <p:spPr>
          <a:xfrm>
            <a:off x="489454" y="435881"/>
            <a:ext cx="3229868" cy="2434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F1D9A-E5A6-2EC2-2D60-30781ED4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9" y="428330"/>
            <a:ext cx="4774623" cy="243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E762E-028D-F73F-C78D-2C2E668800C7}"/>
                  </a:ext>
                </a:extLst>
              </p:cNvPr>
              <p:cNvSpPr txBox="1"/>
              <p:nvPr/>
            </p:nvSpPr>
            <p:spPr bwMode="auto">
              <a:xfrm>
                <a:off x="350630" y="2855646"/>
                <a:ext cx="8793370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靜止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的原子之庫倫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透過羅倫茲變換可以得到移動電子感受的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E762E-028D-F73F-C78D-2C2E6688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630" y="2855646"/>
                <a:ext cx="8793370" cy="402931"/>
              </a:xfrm>
              <a:prstGeom prst="rect">
                <a:avLst/>
              </a:prstGeom>
              <a:blipFill>
                <a:blip r:embed="rId4"/>
                <a:stretch>
                  <a:fillRect l="-577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496272-264A-15C3-90EC-5369FD7F8830}"/>
                  </a:ext>
                </a:extLst>
              </p:cNvPr>
              <p:cNvSpPr txBox="1"/>
              <p:nvPr/>
            </p:nvSpPr>
            <p:spPr bwMode="auto">
              <a:xfrm>
                <a:off x="3203848" y="3279368"/>
                <a:ext cx="1675932" cy="6370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496272-264A-15C3-90EC-5369FD7F8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3279368"/>
                <a:ext cx="1675932" cy="637034"/>
              </a:xfrm>
              <a:prstGeom prst="rect">
                <a:avLst/>
              </a:prstGeom>
              <a:blipFill>
                <a:blip r:embed="rId5"/>
                <a:stretch>
                  <a:fillRect t="-9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16A53E-8B7C-2051-405F-1EB0F3974C22}"/>
                  </a:ext>
                </a:extLst>
              </p:cNvPr>
              <p:cNvSpPr txBox="1"/>
              <p:nvPr/>
            </p:nvSpPr>
            <p:spPr bwMode="auto">
              <a:xfrm>
                <a:off x="350630" y="3945791"/>
                <a:ext cx="7744278" cy="41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此磁場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r>
                      <a:rPr lang="en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，一般來說很小，屬於相對論性修正Relativistic Effect。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16A53E-8B7C-2051-405F-1EB0F397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630" y="3945791"/>
                <a:ext cx="7744278" cy="410049"/>
              </a:xfrm>
              <a:prstGeom prst="rect">
                <a:avLst/>
              </a:prstGeom>
              <a:blipFill>
                <a:blip r:embed="rId6"/>
                <a:stretch>
                  <a:fillRect l="-655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1AD7C5F-97C4-9DDE-D4C5-69E419588F39}"/>
              </a:ext>
            </a:extLst>
          </p:cNvPr>
          <p:cNvSpPr txBox="1"/>
          <p:nvPr/>
        </p:nvSpPr>
        <p:spPr bwMode="auto">
          <a:xfrm>
            <a:off x="322579" y="4453493"/>
            <a:ext cx="351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自旋磁偶極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感受到此磁場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E02EBFB8-BF39-E4E4-469B-0A09B31D1660}"/>
                  </a:ext>
                </a:extLst>
              </p:cNvPr>
              <p:cNvSpPr txBox="1"/>
              <p:nvPr/>
            </p:nvSpPr>
            <p:spPr bwMode="auto">
              <a:xfrm>
                <a:off x="3197892" y="4392543"/>
                <a:ext cx="4679900" cy="714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E02EBFB8-BF39-E4E4-469B-0A09B31D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7892" y="4392543"/>
                <a:ext cx="4679900" cy="714683"/>
              </a:xfrm>
              <a:prstGeom prst="rect">
                <a:avLst/>
              </a:prstGeom>
              <a:blipFill>
                <a:blip r:embed="rId7"/>
                <a:stretch>
                  <a:fillRect t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62155804-822E-F1D5-58AE-888411D7E16D}"/>
                  </a:ext>
                </a:extLst>
              </p:cNvPr>
              <p:cNvSpPr txBox="1"/>
              <p:nvPr/>
            </p:nvSpPr>
            <p:spPr bwMode="auto">
              <a:xfrm>
                <a:off x="4554798" y="5535004"/>
                <a:ext cx="2521550" cy="73148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62155804-822E-F1D5-58AE-888411D7E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798" y="5535004"/>
                <a:ext cx="2521550" cy="731482"/>
              </a:xfrm>
              <a:prstGeom prst="rect">
                <a:avLst/>
              </a:prstGeom>
              <a:blipFill>
                <a:blip r:embed="rId8"/>
                <a:stretch>
                  <a:fillRect t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1087DAE-C067-F01A-CBEE-498535EB7E6B}"/>
              </a:ext>
            </a:extLst>
          </p:cNvPr>
          <p:cNvSpPr txBox="1"/>
          <p:nvPr/>
        </p:nvSpPr>
        <p:spPr bwMode="auto">
          <a:xfrm>
            <a:off x="341329" y="5122226"/>
            <a:ext cx="8671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代入質子的庫倫電場：整理後得到軌道角動量與自旋的內積！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62923-C59D-D274-F34A-E7F46425AEAC}"/>
              </a:ext>
            </a:extLst>
          </p:cNvPr>
          <p:cNvSpPr txBox="1"/>
          <p:nvPr/>
        </p:nvSpPr>
        <p:spPr bwMode="auto">
          <a:xfrm>
            <a:off x="341329" y="6034823"/>
            <a:ext cx="3833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此微擾項稱為Spin-Orbit Coupling。</a:t>
            </a:r>
            <a:endParaRPr lang="en-TW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DD254E-0C63-A173-672B-51BC1751CE4B}"/>
              </a:ext>
            </a:extLst>
          </p:cNvPr>
          <p:cNvSpPr txBox="1"/>
          <p:nvPr/>
        </p:nvSpPr>
        <p:spPr bwMode="auto">
          <a:xfrm>
            <a:off x="344674" y="5566458"/>
            <a:ext cx="4083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加速移動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電子的非慣性效應會再除2：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5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D42E1-B09A-37FC-F0A3-7A31EE46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7153"/>
            <a:ext cx="6984776" cy="64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62CEE-CAF3-F090-4AB9-45DEEB74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6840760" cy="4827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FD7EB-1C09-F0B8-FEC6-E8B9CB1E6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952190"/>
            <a:ext cx="6840760" cy="16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9F34A-3EF9-4BAE-9CD8-48278F72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1" y="1988840"/>
            <a:ext cx="771285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8D716-7C21-9334-2E33-9355AD6E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712857" cy="40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8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72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985FE-0E11-55E1-DCE6-BE9ACCAE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6515100" cy="454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4279F-C0A5-1826-75C4-EA2B4388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023272"/>
            <a:ext cx="6350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3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1A287-5985-A20B-1D2C-2239E155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571500"/>
            <a:ext cx="6527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6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10A64-EAE7-AB09-FF7B-1C774A8E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332656"/>
            <a:ext cx="6489700" cy="433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C51654-6295-9F37-DD4C-918B62FA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46" y="4663356"/>
            <a:ext cx="638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1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F7252-0A0E-E0E2-2358-35B1D980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249997" cy="43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9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C454D-B8B4-C155-375E-440BDFBD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7" y="1090377"/>
            <a:ext cx="7583926" cy="46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AEC0F3-32F2-01E4-EF79-7306CD308EF3}"/>
                  </a:ext>
                </a:extLst>
              </p:cNvPr>
              <p:cNvSpPr txBox="1"/>
              <p:nvPr/>
            </p:nvSpPr>
            <p:spPr bwMode="auto">
              <a:xfrm>
                <a:off x="971600" y="737010"/>
                <a:ext cx="70567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chemeClr val="tx1"/>
                    </a:solidFill>
                  </a:rPr>
                  <a:t>因此一般選擇未微擾能量的本徵態，同時也是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>
                    <a:solidFill>
                      <a:schemeClr val="tx1"/>
                    </a:solidFill>
                  </a:rPr>
                  <a:t>的本徵態</a:t>
                </a:r>
                <a:r>
                  <a:rPr lang="en-GB" dirty="0">
                    <a:solidFill>
                      <a:schemeClr val="tx1"/>
                    </a:solidFill>
                  </a:rPr>
                  <a:t>，</a:t>
                </a:r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AEC0F3-32F2-01E4-EF79-7306CD308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737010"/>
                <a:ext cx="7056784" cy="369332"/>
              </a:xfrm>
              <a:prstGeom prst="rect">
                <a:avLst/>
              </a:prstGeom>
              <a:blipFill>
                <a:blip r:embed="rId2"/>
                <a:stretch>
                  <a:fillRect l="-718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471628-C16E-91F9-DCBC-953DF438CABD}"/>
                  </a:ext>
                </a:extLst>
              </p:cNvPr>
              <p:cNvSpPr txBox="1"/>
              <p:nvPr/>
            </p:nvSpPr>
            <p:spPr bwMode="auto">
              <a:xfrm>
                <a:off x="971600" y="367678"/>
                <a:ext cx="5832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對於未微擾的氫原子電子：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chemeClr val="tx1"/>
                    </a:solidFill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對易。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471628-C16E-91F9-DCBC-953DF438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67678"/>
                <a:ext cx="5832648" cy="369332"/>
              </a:xfrm>
              <a:prstGeom prst="rect">
                <a:avLst/>
              </a:prstGeom>
              <a:blipFill>
                <a:blip r:embed="rId3"/>
                <a:stretch>
                  <a:fillRect l="-87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A2F4BB15-EE3F-2F37-8DCE-B5A9DF1B9183}"/>
                  </a:ext>
                </a:extLst>
              </p:cNvPr>
              <p:cNvSpPr txBox="1"/>
              <p:nvPr/>
            </p:nvSpPr>
            <p:spPr bwMode="auto">
              <a:xfrm>
                <a:off x="974221" y="1939838"/>
                <a:ext cx="4653774" cy="55425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dirty="0" smtClean="0"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or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dirty="0">
                          <a:latin typeface="Cambria Math" panose="02040503050406030204" pitchFamily="18" charset="0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A2F4BB15-EE3F-2F37-8DCE-B5A9DF1B9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4221" y="1939838"/>
                <a:ext cx="4653774" cy="554254"/>
              </a:xfrm>
              <a:prstGeom prst="rect">
                <a:avLst/>
              </a:prstGeom>
              <a:blipFill>
                <a:blip r:embed="rId4"/>
                <a:stretch>
                  <a:fillRect t="-57778" r="-3804" b="-9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7E8C58-6E9F-BFF6-A250-F1D68A28CF9A}"/>
              </a:ext>
            </a:extLst>
          </p:cNvPr>
          <p:cNvSpPr txBox="1"/>
          <p:nvPr/>
        </p:nvSpPr>
        <p:spPr bwMode="auto">
          <a:xfrm>
            <a:off x="967923" y="1553145"/>
            <a:ext cx="6515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考慮電子的自旋，每一個軌道的電子可以向上或向下：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52DF15-8FA1-063C-D687-0F7A5026F977}"/>
                  </a:ext>
                </a:extLst>
              </p:cNvPr>
              <p:cNvSpPr txBox="1"/>
              <p:nvPr/>
            </p:nvSpPr>
            <p:spPr bwMode="auto">
              <a:xfrm>
                <a:off x="978371" y="2549646"/>
                <a:ext cx="44183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/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的本徵態。</a:t>
                </a:r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52DF15-8FA1-063C-D687-0F7A5026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371" y="2549646"/>
                <a:ext cx="4418376" cy="369332"/>
              </a:xfrm>
              <a:prstGeom prst="rect">
                <a:avLst/>
              </a:prstGeom>
              <a:blipFill>
                <a:blip r:embed="rId5"/>
                <a:stretch>
                  <a:fillRect l="-716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CE0B9D0-571D-1370-5BAB-5CEFF4F84744}"/>
              </a:ext>
            </a:extLst>
          </p:cNvPr>
          <p:cNvSpPr txBox="1"/>
          <p:nvPr/>
        </p:nvSpPr>
        <p:spPr bwMode="auto">
          <a:xfrm>
            <a:off x="983333" y="4017395"/>
            <a:ext cx="1644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將符號簡化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9DA34A-22FB-9B69-C61A-429658322B66}"/>
                  </a:ext>
                </a:extLst>
              </p:cNvPr>
              <p:cNvSpPr txBox="1"/>
              <p:nvPr/>
            </p:nvSpPr>
            <p:spPr bwMode="auto">
              <a:xfrm>
                <a:off x="1010477" y="4391928"/>
                <a:ext cx="2520280" cy="62023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9DA34A-22FB-9B69-C61A-42965832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477" y="4391928"/>
                <a:ext cx="2520280" cy="620234"/>
              </a:xfrm>
              <a:prstGeom prst="rect">
                <a:avLst/>
              </a:prstGeom>
              <a:blipFill>
                <a:blip r:embed="rId6"/>
                <a:stretch>
                  <a:fillRect l="-27136" t="-162000" r="-4020" b="-24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00449-52DA-2951-28BA-3FC6AFC978CD}"/>
                  </a:ext>
                </a:extLst>
              </p:cNvPr>
              <p:cNvSpPr txBox="1"/>
              <p:nvPr/>
            </p:nvSpPr>
            <p:spPr bwMode="auto">
              <a:xfrm>
                <a:off x="988202" y="3153576"/>
                <a:ext cx="75442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我們將以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=2,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的的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六個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本徵態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先忽略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最後再加入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00449-52DA-2951-28BA-3FC6AFC97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202" y="3153576"/>
                <a:ext cx="7544238" cy="369332"/>
              </a:xfrm>
              <a:prstGeom prst="rect">
                <a:avLst/>
              </a:prstGeom>
              <a:blipFill>
                <a:blip r:embed="rId7"/>
                <a:stretch>
                  <a:fillRect l="-67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0479870-7775-0869-BCCB-307B3AA52C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48" r="43782" b="35272"/>
          <a:stretch/>
        </p:blipFill>
        <p:spPr>
          <a:xfrm>
            <a:off x="4211960" y="4614915"/>
            <a:ext cx="3522400" cy="18500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FC4BBD-A2AB-0EC9-D24A-892F38F0622F}"/>
              </a:ext>
            </a:extLst>
          </p:cNvPr>
          <p:cNvSpPr txBox="1"/>
          <p:nvPr/>
        </p:nvSpPr>
        <p:spPr bwMode="auto">
          <a:xfrm>
            <a:off x="4211960" y="5103905"/>
            <a:ext cx="20882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0E4B21-76F0-A31C-94B3-DDE4DE39E2FA}"/>
                  </a:ext>
                </a:extLst>
              </p:cNvPr>
              <p:cNvSpPr txBox="1"/>
              <p:nvPr/>
            </p:nvSpPr>
            <p:spPr bwMode="auto">
              <a:xfrm>
                <a:off x="4225581" y="5475287"/>
                <a:ext cx="1949896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TW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±1,0,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0E4B21-76F0-A31C-94B3-DDE4DE39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581" y="5475287"/>
                <a:ext cx="1949896" cy="276999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E8D1EB-BFD7-6660-B59E-7AB97182EA48}"/>
                  </a:ext>
                </a:extLst>
              </p:cNvPr>
              <p:cNvSpPr txBox="1"/>
              <p:nvPr/>
            </p:nvSpPr>
            <p:spPr bwMode="auto">
              <a:xfrm>
                <a:off x="5069317" y="5969779"/>
                <a:ext cx="71169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E8D1EB-BFD7-6660-B59E-7AB97182E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317" y="5969779"/>
                <a:ext cx="71169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DDC8A-60A7-F9E8-98DD-D77E626AFCA8}"/>
                  </a:ext>
                </a:extLst>
              </p:cNvPr>
              <p:cNvSpPr txBox="1"/>
              <p:nvPr/>
            </p:nvSpPr>
            <p:spPr bwMode="auto">
              <a:xfrm>
                <a:off x="983498" y="1166452"/>
                <a:ext cx="178830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DDC8A-60A7-F9E8-98DD-D77E626A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498" y="1166452"/>
                <a:ext cx="1788302" cy="369332"/>
              </a:xfrm>
              <a:prstGeom prst="rect">
                <a:avLst/>
              </a:prstGeom>
              <a:blipFill>
                <a:blip r:embed="rId11"/>
                <a:stretch>
                  <a:fillRect l="-17606" t="-10666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6330B8-8BD1-C894-92AD-FE77A18FA404}"/>
              </a:ext>
            </a:extLst>
          </p:cNvPr>
          <p:cNvSpPr txBox="1"/>
          <p:nvPr/>
        </p:nvSpPr>
        <p:spPr bwMode="auto">
          <a:xfrm>
            <a:off x="988799" y="3528344"/>
            <a:ext cx="6404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精細結構實驗看到原本簡併的能態，其實有能量差如圖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575D64-A778-0B5B-1FD1-79B767C22791}"/>
                  </a:ext>
                </a:extLst>
              </p:cNvPr>
              <p:cNvSpPr txBox="1"/>
              <p:nvPr/>
            </p:nvSpPr>
            <p:spPr bwMode="auto">
              <a:xfrm>
                <a:off x="1102276" y="5200810"/>
                <a:ext cx="75914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575D64-A778-0B5B-1FD1-79B767C2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276" y="5200810"/>
                <a:ext cx="759140" cy="369332"/>
              </a:xfrm>
              <a:prstGeom prst="rect">
                <a:avLst/>
              </a:prstGeom>
              <a:blipFill>
                <a:blip r:embed="rId12"/>
                <a:stretch>
                  <a:fillRect l="-34426" t="-106667" r="-2459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01AED2-E7E9-FB15-CC9B-BA541B47BB6F}"/>
                  </a:ext>
                </a:extLst>
              </p:cNvPr>
              <p:cNvSpPr txBox="1"/>
              <p:nvPr/>
            </p:nvSpPr>
            <p:spPr bwMode="auto">
              <a:xfrm>
                <a:off x="2099035" y="5200810"/>
                <a:ext cx="75914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01AED2-E7E9-FB15-CC9B-BA541B47B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9035" y="5200810"/>
                <a:ext cx="759140" cy="369332"/>
              </a:xfrm>
              <a:prstGeom prst="rect">
                <a:avLst/>
              </a:prstGeom>
              <a:blipFill>
                <a:blip r:embed="rId13"/>
                <a:stretch>
                  <a:fillRect l="-34426" t="-106667" r="-22951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FA54D6-A4C0-5157-45C6-1F1B42706C6D}"/>
                  </a:ext>
                </a:extLst>
              </p:cNvPr>
              <p:cNvSpPr txBox="1"/>
              <p:nvPr/>
            </p:nvSpPr>
            <p:spPr bwMode="auto">
              <a:xfrm>
                <a:off x="1110376" y="5608308"/>
                <a:ext cx="75914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FA54D6-A4C0-5157-45C6-1F1B4270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376" y="5608308"/>
                <a:ext cx="759140" cy="369332"/>
              </a:xfrm>
              <a:prstGeom prst="rect">
                <a:avLst/>
              </a:prstGeom>
              <a:blipFill>
                <a:blip r:embed="rId14"/>
                <a:stretch>
                  <a:fillRect l="-34426" t="-106667" r="-22951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7E8350-D057-3AFE-01F3-2870C0DCCF68}"/>
                  </a:ext>
                </a:extLst>
              </p:cNvPr>
              <p:cNvSpPr txBox="1"/>
              <p:nvPr/>
            </p:nvSpPr>
            <p:spPr bwMode="auto">
              <a:xfrm>
                <a:off x="2107135" y="5608308"/>
                <a:ext cx="75914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7E8350-D057-3AFE-01F3-2870C0DCC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135" y="5608308"/>
                <a:ext cx="759140" cy="369332"/>
              </a:xfrm>
              <a:prstGeom prst="rect">
                <a:avLst/>
              </a:prstGeom>
              <a:blipFill>
                <a:blip r:embed="rId15"/>
                <a:stretch>
                  <a:fillRect l="-36667" t="-106667" r="-25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7FED9-C626-E7DC-BF27-1C3D46BF5F91}"/>
                  </a:ext>
                </a:extLst>
              </p:cNvPr>
              <p:cNvSpPr txBox="1"/>
              <p:nvPr/>
            </p:nvSpPr>
            <p:spPr bwMode="auto">
              <a:xfrm>
                <a:off x="1102202" y="6044871"/>
                <a:ext cx="90315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7FED9-C626-E7DC-BF27-1C3D46BF5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202" y="6044871"/>
                <a:ext cx="903155" cy="369332"/>
              </a:xfrm>
              <a:prstGeom prst="rect">
                <a:avLst/>
              </a:prstGeom>
              <a:blipFill>
                <a:blip r:embed="rId16"/>
                <a:stretch>
                  <a:fillRect l="-30556" t="-113793" r="-22222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65BB37-6C6B-3EAB-56C9-0A04AEF65A8C}"/>
                  </a:ext>
                </a:extLst>
              </p:cNvPr>
              <p:cNvSpPr txBox="1"/>
              <p:nvPr/>
            </p:nvSpPr>
            <p:spPr bwMode="auto">
              <a:xfrm>
                <a:off x="2114800" y="6044871"/>
                <a:ext cx="90315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65BB37-6C6B-3EAB-56C9-0A04AEF65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800" y="6044871"/>
                <a:ext cx="903155" cy="369332"/>
              </a:xfrm>
              <a:prstGeom prst="rect">
                <a:avLst/>
              </a:prstGeom>
              <a:blipFill>
                <a:blip r:embed="rId17"/>
                <a:stretch>
                  <a:fillRect l="-30556" t="-113793" r="-22222" b="-17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4" grpId="0"/>
      <p:bldP spid="15" grpId="0"/>
      <p:bldP spid="16" grpId="0" animBg="1"/>
      <p:bldP spid="23" grpId="0"/>
      <p:bldP spid="25" grpId="0" animBg="1"/>
      <p:bldP spid="26" grpId="0" animBg="1"/>
      <p:bldP spid="27" grpId="0" animBg="1"/>
      <p:bldP spid="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77D2E-30F4-80E2-381A-5B04166DC656}"/>
                  </a:ext>
                </a:extLst>
              </p:cNvPr>
              <p:cNvSpPr txBox="1"/>
              <p:nvPr/>
            </p:nvSpPr>
            <p:spPr bwMode="auto">
              <a:xfrm>
                <a:off x="667092" y="4922961"/>
                <a:ext cx="81668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如此，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本徵態的角度部分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並不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是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因此其實不適合取為零階態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077D2E-30F4-80E2-381A-5B04166DC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92" y="4922961"/>
                <a:ext cx="8166879" cy="369332"/>
              </a:xfrm>
              <a:prstGeom prst="rect">
                <a:avLst/>
              </a:prstGeom>
              <a:blipFill>
                <a:blip r:embed="rId2"/>
                <a:stretch>
                  <a:fillRect l="-62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6D29562-CC52-DE70-B026-2FFE7D783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" r="38278" b="35272"/>
          <a:stretch/>
        </p:blipFill>
        <p:spPr>
          <a:xfrm>
            <a:off x="4722243" y="448382"/>
            <a:ext cx="3888432" cy="1850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7DFEDE-D51C-99F2-E46F-691101DA07EE}"/>
                  </a:ext>
                </a:extLst>
              </p:cNvPr>
              <p:cNvSpPr txBox="1"/>
              <p:nvPr/>
            </p:nvSpPr>
            <p:spPr bwMode="auto">
              <a:xfrm>
                <a:off x="4722243" y="930267"/>
                <a:ext cx="2088232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=0,</m:t>
                      </m:r>
                      <m:sSub>
                        <m:sSubPr>
                          <m:ctrlPr>
                            <a:rPr lang="en-TW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7DFEDE-D51C-99F2-E46F-691101DA0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243" y="930267"/>
                <a:ext cx="2088232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466F4-D816-EEC0-F233-E8840B7ADD61}"/>
                  </a:ext>
                </a:extLst>
              </p:cNvPr>
              <p:cNvSpPr txBox="1"/>
              <p:nvPr/>
            </p:nvSpPr>
            <p:spPr bwMode="auto">
              <a:xfrm>
                <a:off x="4722243" y="1306566"/>
                <a:ext cx="230425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TW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±1,0,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3466F4-D816-EEC0-F233-E8840B7A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243" y="1306566"/>
                <a:ext cx="2304256" cy="307777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1B5D00-67FD-C676-4526-601EEC02A7AD}"/>
                  </a:ext>
                </a:extLst>
              </p:cNvPr>
              <p:cNvSpPr txBox="1"/>
              <p:nvPr/>
            </p:nvSpPr>
            <p:spPr bwMode="auto">
              <a:xfrm>
                <a:off x="5187970" y="1832719"/>
                <a:ext cx="71169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1B5D00-67FD-C676-4526-601EEC02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7970" y="1832719"/>
                <a:ext cx="71169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9D31BBE-0301-A6CE-461C-2274C62DD472}"/>
              </a:ext>
            </a:extLst>
          </p:cNvPr>
          <p:cNvSpPr txBox="1"/>
          <p:nvPr/>
        </p:nvSpPr>
        <p:spPr bwMode="auto">
          <a:xfrm>
            <a:off x="4722243" y="930267"/>
            <a:ext cx="20882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endParaRPr lang="en-TW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320D6-D943-09FA-9512-2A7EE0FBA281}"/>
                  </a:ext>
                </a:extLst>
              </p:cNvPr>
              <p:cNvSpPr txBox="1"/>
              <p:nvPr/>
            </p:nvSpPr>
            <p:spPr bwMode="auto">
              <a:xfrm>
                <a:off x="4725556" y="1306566"/>
                <a:ext cx="2304256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=1,</m:t>
                      </m:r>
                      <m:sSub>
                        <m:sSubPr>
                          <m:ctrlPr>
                            <a:rPr lang="en-TW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±1,0,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±</m:t>
                      </m:r>
                      <m:r>
                        <a:rPr lang="en-US" sz="1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1/2</m:t>
                      </m:r>
                    </m:oMath>
                  </m:oMathPara>
                </a14:m>
                <a:endParaRPr lang="en-TW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2320D6-D943-09FA-9512-2A7EE0FB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556" y="1306566"/>
                <a:ext cx="2304256" cy="307777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5196E6-8BED-7584-9982-AB255A4FD26A}"/>
                  </a:ext>
                </a:extLst>
              </p:cNvPr>
              <p:cNvSpPr txBox="1"/>
              <p:nvPr/>
            </p:nvSpPr>
            <p:spPr bwMode="auto">
              <a:xfrm>
                <a:off x="7226463" y="1972822"/>
                <a:ext cx="1080120" cy="335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acc>
                        <m:accPr>
                          <m:chr m:val="⃗"/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5196E6-8BED-7584-9982-AB255A4F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463" y="1972822"/>
                <a:ext cx="1080120" cy="335348"/>
              </a:xfrm>
              <a:prstGeom prst="rect">
                <a:avLst/>
              </a:prstGeom>
              <a:blipFill>
                <a:blip r:embed="rId8"/>
                <a:stretch>
                  <a:fillRect t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6D59EC-7087-DCFA-5E33-109A50A80FD9}"/>
                  </a:ext>
                </a:extLst>
              </p:cNvPr>
              <p:cNvSpPr txBox="1"/>
              <p:nvPr/>
            </p:nvSpPr>
            <p:spPr bwMode="auto">
              <a:xfrm>
                <a:off x="645547" y="3450926"/>
                <a:ext cx="3459275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注意微擾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  <m:r>
                      <a:rPr lang="zh-TW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並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不對易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6D59EC-7087-DCFA-5E33-109A50A8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547" y="3450926"/>
                <a:ext cx="3459275" cy="404791"/>
              </a:xfrm>
              <a:prstGeom prst="rect">
                <a:avLst/>
              </a:prstGeom>
              <a:blipFill>
                <a:blip r:embed="rId9"/>
                <a:stretch>
                  <a:fillRect l="-1460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A15FDEEC-10E3-2838-FFAB-4896727EFF43}"/>
                  </a:ext>
                </a:extLst>
              </p:cNvPr>
              <p:cNvSpPr txBox="1"/>
              <p:nvPr/>
            </p:nvSpPr>
            <p:spPr bwMode="auto">
              <a:xfrm>
                <a:off x="735565" y="1260955"/>
                <a:ext cx="1433870" cy="6826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A15FDEEC-10E3-2838-FFAB-4896727E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565" y="1260955"/>
                <a:ext cx="1433870" cy="682623"/>
              </a:xfrm>
              <a:prstGeom prst="rect">
                <a:avLst/>
              </a:prstGeom>
              <a:blipFill>
                <a:blip r:embed="rId10"/>
                <a:stretch>
                  <a:fillRect t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3AB64B1-8139-39C0-3500-AC35EBB1199F}"/>
              </a:ext>
            </a:extLst>
          </p:cNvPr>
          <p:cNvSpPr txBox="1"/>
          <p:nvPr/>
        </p:nvSpPr>
        <p:spPr bwMode="auto">
          <a:xfrm>
            <a:off x="645547" y="842129"/>
            <a:ext cx="345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加入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LS couplin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為微擾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D78991-162B-6A4D-5F53-A4EAB38E3B26}"/>
                  </a:ext>
                </a:extLst>
              </p:cNvPr>
              <p:cNvSpPr txBox="1"/>
              <p:nvPr/>
            </p:nvSpPr>
            <p:spPr bwMode="auto">
              <a:xfrm>
                <a:off x="667092" y="5633506"/>
                <a:ext cx="7416565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如果有與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對易的算子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就會更好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。我們注意到電子有一總角動量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D78991-162B-6A4D-5F53-A4EAB38E3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092" y="5633506"/>
                <a:ext cx="7416565" cy="404791"/>
              </a:xfrm>
              <a:prstGeom prst="rect">
                <a:avLst/>
              </a:prstGeom>
              <a:blipFill>
                <a:blip r:embed="rId11"/>
                <a:stretch>
                  <a:fillRect l="-684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40438-85E9-D62E-1074-9876C78CE6CA}"/>
                  </a:ext>
                </a:extLst>
              </p:cNvPr>
              <p:cNvSpPr txBox="1"/>
              <p:nvPr/>
            </p:nvSpPr>
            <p:spPr bwMode="auto">
              <a:xfrm>
                <a:off x="645547" y="4008163"/>
                <a:ext cx="8016446" cy="43306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40438-85E9-D62E-1074-9876C78C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547" y="4008163"/>
                <a:ext cx="8016446" cy="433067"/>
              </a:xfrm>
              <a:prstGeom prst="rect">
                <a:avLst/>
              </a:prstGeom>
              <a:blipFill>
                <a:blip r:embed="rId12"/>
                <a:stretch>
                  <a:fillRect t="-11429" b="-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FF5DC-BE00-48AC-F8F8-5B17A21ED370}"/>
                  </a:ext>
                </a:extLst>
              </p:cNvPr>
              <p:cNvSpPr txBox="1"/>
              <p:nvPr/>
            </p:nvSpPr>
            <p:spPr bwMode="auto">
              <a:xfrm>
                <a:off x="4104822" y="3493839"/>
                <a:ext cx="1568834" cy="43306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FF5DC-BE00-48AC-F8F8-5B17A21ED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4822" y="3493839"/>
                <a:ext cx="1568834" cy="433067"/>
              </a:xfrm>
              <a:prstGeom prst="rect">
                <a:avLst/>
              </a:prstGeom>
              <a:blipFill>
                <a:blip r:embed="rId13"/>
                <a:stretch>
                  <a:fillRect t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50892-8C26-85B5-7813-5380C7190208}"/>
                  </a:ext>
                </a:extLst>
              </p:cNvPr>
              <p:cNvSpPr txBox="1"/>
              <p:nvPr/>
            </p:nvSpPr>
            <p:spPr bwMode="auto">
              <a:xfrm>
                <a:off x="5766359" y="3505849"/>
                <a:ext cx="1568834" cy="42704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50892-8C26-85B5-7813-5380C719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59" y="3505849"/>
                <a:ext cx="1568834" cy="427040"/>
              </a:xfrm>
              <a:prstGeom prst="rect">
                <a:avLst/>
              </a:prstGeom>
              <a:blipFill>
                <a:blip r:embed="rId14"/>
                <a:stretch>
                  <a:fillRect t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98ED05-41F7-4D64-F43F-E67DD0E40534}"/>
                  </a:ext>
                </a:extLst>
              </p:cNvPr>
              <p:cNvSpPr txBox="1"/>
              <p:nvPr/>
            </p:nvSpPr>
            <p:spPr bwMode="auto">
              <a:xfrm>
                <a:off x="608951" y="2396145"/>
                <a:ext cx="83555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=2,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sz="18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六個能態未微擾能量是簡併的，這是簡併微擾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98ED05-41F7-4D64-F43F-E67DD0E40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51" y="2396145"/>
                <a:ext cx="8355537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7632F0-B5FE-8039-A8DC-449D344B72A7}"/>
                  </a:ext>
                </a:extLst>
              </p:cNvPr>
              <p:cNvSpPr txBox="1"/>
              <p:nvPr/>
            </p:nvSpPr>
            <p:spPr bwMode="auto">
              <a:xfrm>
                <a:off x="673038" y="4525217"/>
                <a:ext cx="31624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  <a:cs typeface="Times New Roman" pitchFamily="18" charset="0"/>
                  </a:rPr>
                  <a:t>總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能量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zh-TW" alt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並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不對易，</a:t>
                </a:r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7632F0-B5FE-8039-A8DC-449D344B7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038" y="4525217"/>
                <a:ext cx="3162403" cy="369332"/>
              </a:xfrm>
              <a:prstGeom prst="rect">
                <a:avLst/>
              </a:prstGeom>
              <a:blipFill>
                <a:blip r:embed="rId16"/>
                <a:stretch>
                  <a:fillRect l="-160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2E91F47-8087-A1E7-857B-5849D85CC39B}"/>
              </a:ext>
            </a:extLst>
          </p:cNvPr>
          <p:cNvSpPr txBox="1"/>
          <p:nvPr/>
        </p:nvSpPr>
        <p:spPr bwMode="auto">
          <a:xfrm>
            <a:off x="584182" y="2816932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得進一步由矩陣元選正確的零階態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016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3EA9FC-4F8A-5E45-3074-FF0519067722}"/>
                  </a:ext>
                </a:extLst>
              </p:cNvPr>
              <p:cNvSpPr txBox="1"/>
              <p:nvPr/>
            </p:nvSpPr>
            <p:spPr bwMode="auto">
              <a:xfrm>
                <a:off x="1086004" y="1834874"/>
                <a:ext cx="981935" cy="3124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3EA9FC-4F8A-5E45-3074-FF0519067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6004" y="1834874"/>
                <a:ext cx="981935" cy="312458"/>
              </a:xfrm>
              <a:prstGeom prst="rect">
                <a:avLst/>
              </a:prstGeom>
              <a:blipFill>
                <a:blip r:embed="rId2"/>
                <a:stretch>
                  <a:fillRect l="-6410" t="-32000" r="-5128" b="-2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5BD9F-864A-8D62-A42C-931A96162F17}"/>
                  </a:ext>
                </a:extLst>
              </p:cNvPr>
              <p:cNvSpPr txBox="1"/>
              <p:nvPr/>
            </p:nvSpPr>
            <p:spPr bwMode="auto">
              <a:xfrm>
                <a:off x="1036385" y="2338025"/>
                <a:ext cx="2239471" cy="40479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5BD9F-864A-8D62-A42C-931A96162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385" y="2338025"/>
                <a:ext cx="2239471" cy="404791"/>
              </a:xfrm>
              <a:prstGeom prst="rect">
                <a:avLst/>
              </a:prstGeom>
              <a:blipFill>
                <a:blip r:embed="rId3"/>
                <a:stretch>
                  <a:fillRect t="-12121" b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7D130F-112F-7BA9-57A1-84FD4CC7A540}"/>
                  </a:ext>
                </a:extLst>
              </p:cNvPr>
              <p:cNvSpPr txBox="1"/>
              <p:nvPr/>
            </p:nvSpPr>
            <p:spPr bwMode="auto">
              <a:xfrm>
                <a:off x="1036385" y="3254147"/>
                <a:ext cx="2631660" cy="6109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7D130F-112F-7BA9-57A1-84FD4CC7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385" y="3254147"/>
                <a:ext cx="2631660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23ACB7-BD37-ECAC-9AD8-25A10AED60A5}"/>
                  </a:ext>
                </a:extLst>
              </p:cNvPr>
              <p:cNvSpPr txBox="1"/>
              <p:nvPr/>
            </p:nvSpPr>
            <p:spPr bwMode="auto">
              <a:xfrm>
                <a:off x="2364631" y="1796502"/>
                <a:ext cx="142856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23ACB7-BD37-ECAC-9AD8-25A10AED6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631" y="1796502"/>
                <a:ext cx="142856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3F3AA-5F1C-9723-D058-D1DAC3FC9934}"/>
                  </a:ext>
                </a:extLst>
              </p:cNvPr>
              <p:cNvSpPr txBox="1"/>
              <p:nvPr/>
            </p:nvSpPr>
            <p:spPr bwMode="auto">
              <a:xfrm>
                <a:off x="969918" y="2783752"/>
                <a:ext cx="3230843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利用上式可以將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改寫為：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83F3AA-5F1C-9723-D058-D1DAC3FC9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18" y="2783752"/>
                <a:ext cx="3230843" cy="404791"/>
              </a:xfrm>
              <a:prstGeom prst="rect">
                <a:avLst/>
              </a:prstGeom>
              <a:blipFill>
                <a:blip r:embed="rId6"/>
                <a:stretch>
                  <a:fillRect l="-1569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A88A9-8B93-B846-37E3-0B29A208DEAD}"/>
                  </a:ext>
                </a:extLst>
              </p:cNvPr>
              <p:cNvSpPr txBox="1"/>
              <p:nvPr/>
            </p:nvSpPr>
            <p:spPr bwMode="auto">
              <a:xfrm>
                <a:off x="1021066" y="4418193"/>
                <a:ext cx="2582041" cy="63658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A88A9-8B93-B846-37E3-0B29A208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1066" y="4418193"/>
                <a:ext cx="2582041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ABF05E-29AD-D28C-5B43-6AC5C581F8D1}"/>
                  </a:ext>
                </a:extLst>
              </p:cNvPr>
              <p:cNvSpPr txBox="1"/>
              <p:nvPr/>
            </p:nvSpPr>
            <p:spPr bwMode="auto">
              <a:xfrm>
                <a:off x="969918" y="5166018"/>
                <a:ext cx="5789120" cy="404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GB" dirty="0"/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的差距只是常數！</a:t>
                </a:r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ABF05E-29AD-D28C-5B43-6AC5C581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18" y="5166018"/>
                <a:ext cx="5789120" cy="404791"/>
              </a:xfrm>
              <a:prstGeom prst="rect">
                <a:avLst/>
              </a:prstGeom>
              <a:blipFill>
                <a:blip r:embed="rId8"/>
                <a:stretch>
                  <a:fillRect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7AC5FB-B402-1E44-E65B-E1EB730745C3}"/>
                  </a:ext>
                </a:extLst>
              </p:cNvPr>
              <p:cNvSpPr txBox="1"/>
              <p:nvPr/>
            </p:nvSpPr>
            <p:spPr bwMode="auto">
              <a:xfrm>
                <a:off x="969918" y="5633343"/>
                <a:ext cx="79945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強烈暗示：選擇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zh-TW" altLang="en-US" dirty="0">
                        <a:solidFill>
                          <a:srgbClr val="FF0000"/>
                        </a:solidFill>
                      </a:rPr>
                      <m:t>的本徵態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</a:rPr>
                  <a:t>才是正確的</a:t>
                </a:r>
                <a:r>
                  <a:rPr lang="en-TW">
                    <a:solidFill>
                      <a:srgbClr val="FF0000"/>
                    </a:solidFill>
                  </a:rPr>
                  <a:t>零次</a:t>
                </a:r>
                <a:r>
                  <a:rPr lang="en-GB" dirty="0" err="1">
                    <a:solidFill>
                      <a:srgbClr val="FF0000"/>
                    </a:solidFill>
                  </a:rPr>
                  <a:t>態！而不是原來所選的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7AC5FB-B402-1E44-E65B-E1EB7307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18" y="5633343"/>
                <a:ext cx="7994570" cy="369332"/>
              </a:xfrm>
              <a:prstGeom prst="rect">
                <a:avLst/>
              </a:prstGeom>
              <a:blipFill>
                <a:blip r:embed="rId9"/>
                <a:stretch>
                  <a:fillRect l="-634" t="-110000" r="-317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DB3A5-356C-1C1A-9F37-0652AB1B6E81}"/>
                  </a:ext>
                </a:extLst>
              </p:cNvPr>
              <p:cNvSpPr txBox="1"/>
              <p:nvPr/>
            </p:nvSpPr>
            <p:spPr bwMode="auto">
              <a:xfrm>
                <a:off x="1003995" y="4012298"/>
                <a:ext cx="41539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對於我們的六個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=1/2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狀態：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DB3A5-356C-1C1A-9F37-0652AB1B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995" y="4012298"/>
                <a:ext cx="4153972" cy="369332"/>
              </a:xfrm>
              <a:prstGeom prst="rect">
                <a:avLst/>
              </a:prstGeom>
              <a:blipFill>
                <a:blip r:embed="rId10"/>
                <a:stretch>
                  <a:fillRect l="-152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E8F0FF-E1CB-B098-A72B-9D116BE2B99A}"/>
              </a:ext>
            </a:extLst>
          </p:cNvPr>
          <p:cNvSpPr txBox="1"/>
          <p:nvPr/>
        </p:nvSpPr>
        <p:spPr bwMode="auto">
          <a:xfrm>
            <a:off x="969918" y="1254673"/>
            <a:ext cx="7204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電子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總角動量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是軌道角動量與自旋角動量的和。分量也是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05CF3-1F92-50A1-DA32-8A8730C45DC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828" b="21176"/>
          <a:stretch/>
        </p:blipFill>
        <p:spPr>
          <a:xfrm>
            <a:off x="6357386" y="1809633"/>
            <a:ext cx="2392760" cy="2078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6FE55A-CF15-CDDE-CEC2-B339838050BE}"/>
              </a:ext>
            </a:extLst>
          </p:cNvPr>
          <p:cNvSpPr txBox="1"/>
          <p:nvPr/>
        </p:nvSpPr>
        <p:spPr bwMode="auto">
          <a:xfrm>
            <a:off x="2362380" y="756674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角動量相加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addition of angular momenta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B71D18-123F-8FA7-49C4-3464B126BF81}"/>
                  </a:ext>
                </a:extLst>
              </p:cNvPr>
              <p:cNvSpPr txBox="1"/>
              <p:nvPr/>
            </p:nvSpPr>
            <p:spPr bwMode="auto">
              <a:xfrm>
                <a:off x="969918" y="6050980"/>
                <a:ext cx="70584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而且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很明顯也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不對易</a:t>
                </a:r>
                <a:r>
                  <a:rPr lang="en-GB" dirty="0"/>
                  <a:t>！</a:t>
                </a:r>
                <a:r>
                  <a:rPr lang="en-GB" dirty="0" err="1"/>
                  <a:t>所以這是兩個不同的選擇</a:t>
                </a:r>
                <a:r>
                  <a:rPr lang="en-GB" dirty="0"/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B71D18-123F-8FA7-49C4-3464B126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18" y="6050980"/>
                <a:ext cx="7058466" cy="369332"/>
              </a:xfrm>
              <a:prstGeom prst="rect">
                <a:avLst/>
              </a:prstGeom>
              <a:blipFill>
                <a:blip r:embed="rId12"/>
                <a:stretch>
                  <a:fillRect l="-71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5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22" grpId="0"/>
      <p:bldP spid="2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EBAB17-EBD3-7612-D376-AF8B15782432}"/>
              </a:ext>
            </a:extLst>
          </p:cNvPr>
          <p:cNvSpPr txBox="1"/>
          <p:nvPr/>
        </p:nvSpPr>
        <p:spPr bwMode="auto">
          <a:xfrm>
            <a:off x="1058127" y="3305123"/>
            <a:ext cx="6977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之前以對易關係推導出來的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本徵態、本徵值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結果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都成立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">
                <a:extLst>
                  <a:ext uri="{FF2B5EF4-FFF2-40B4-BE49-F238E27FC236}">
                    <a16:creationId xmlns:a16="http://schemas.microsoft.com/office/drawing/2014/main" id="{42DB07AE-A2E0-F976-1896-DD9437506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107" y="3761342"/>
                <a:ext cx="3205858" cy="41139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ℏ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2">
                <a:extLst>
                  <a:ext uri="{FF2B5EF4-FFF2-40B4-BE49-F238E27FC236}">
                    <a16:creationId xmlns:a16="http://schemas.microsoft.com/office/drawing/2014/main" id="{42DB07AE-A2E0-F976-1896-DD943750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107" y="3761342"/>
                <a:ext cx="3205858" cy="411395"/>
              </a:xfrm>
              <a:prstGeom prst="rect">
                <a:avLst/>
              </a:prstGeom>
              <a:blipFill>
                <a:blip r:embed="rId2"/>
                <a:stretch>
                  <a:fillRect l="-5512" t="-148485" r="-9449" b="-2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3065736B-76B2-8BE1-769E-A968F84AF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7721" y="3761342"/>
                <a:ext cx="2494274" cy="41139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3065736B-76B2-8BE1-769E-A968F84AF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721" y="3761342"/>
                <a:ext cx="2494274" cy="411395"/>
              </a:xfrm>
              <a:prstGeom prst="rect">
                <a:avLst/>
              </a:prstGeom>
              <a:blipFill>
                <a:blip r:embed="rId3"/>
                <a:stretch>
                  <a:fillRect l="-10152" t="-148485" r="-13706" b="-2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052228A1-65EC-0A13-5EBE-885EA61A078D}"/>
                  </a:ext>
                </a:extLst>
              </p:cNvPr>
              <p:cNvSpPr txBox="1"/>
              <p:nvPr/>
            </p:nvSpPr>
            <p:spPr bwMode="auto">
              <a:xfrm>
                <a:off x="1056204" y="4314427"/>
                <a:ext cx="24247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TW" altLang="en-US" dirty="0"/>
                  <a:t>是自然數或半整數，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052228A1-65EC-0A13-5EBE-885EA61A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204" y="4314427"/>
                <a:ext cx="2424741" cy="369332"/>
              </a:xfrm>
              <a:prstGeom prst="rect">
                <a:avLst/>
              </a:prstGeom>
              <a:blipFill>
                <a:blip r:embed="rId4"/>
                <a:stretch>
                  <a:fillRect l="-52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5A634CBB-7557-2663-0EC6-F0DBBBAB304D}"/>
                  </a:ext>
                </a:extLst>
              </p:cNvPr>
              <p:cNvSpPr/>
              <p:nvPr/>
            </p:nvSpPr>
            <p:spPr>
              <a:xfrm>
                <a:off x="1075988" y="2806841"/>
                <a:ext cx="4565781" cy="41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可以有共同的本徵態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8">
                <a:extLst>
                  <a:ext uri="{FF2B5EF4-FFF2-40B4-BE49-F238E27FC236}">
                    <a16:creationId xmlns:a16="http://schemas.microsoft.com/office/drawing/2014/main" id="{5A634CBB-7557-2663-0EC6-F0DBBBAB3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88" y="2806841"/>
                <a:ext cx="4565781" cy="411395"/>
              </a:xfrm>
              <a:prstGeom prst="rect">
                <a:avLst/>
              </a:prstGeom>
              <a:blipFill>
                <a:blip r:embed="rId5"/>
                <a:stretch>
                  <a:fillRect t="-141176" b="-2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">
                <a:extLst>
                  <a:ext uri="{FF2B5EF4-FFF2-40B4-BE49-F238E27FC236}">
                    <a16:creationId xmlns:a16="http://schemas.microsoft.com/office/drawing/2014/main" id="{17BF7D6F-F24C-CEF4-3240-091D71D59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3422" y="4330806"/>
                <a:ext cx="2798765" cy="3916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2">
                <a:extLst>
                  <a:ext uri="{FF2B5EF4-FFF2-40B4-BE49-F238E27FC236}">
                    <a16:creationId xmlns:a16="http://schemas.microsoft.com/office/drawing/2014/main" id="{17BF7D6F-F24C-CEF4-3240-091D71D5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422" y="4330806"/>
                <a:ext cx="2798765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DB5A89-FB01-3A33-E5EE-D3E1213999AF}"/>
                  </a:ext>
                </a:extLst>
              </p:cNvPr>
              <p:cNvSpPr txBox="1"/>
              <p:nvPr/>
            </p:nvSpPr>
            <p:spPr bwMode="auto">
              <a:xfrm>
                <a:off x="6271238" y="843877"/>
                <a:ext cx="981935" cy="3124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DB5A89-FB01-3A33-E5EE-D3E12139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1238" y="843877"/>
                <a:ext cx="981935" cy="312458"/>
              </a:xfrm>
              <a:prstGeom prst="rect">
                <a:avLst/>
              </a:prstGeom>
              <a:blipFill>
                <a:blip r:embed="rId7"/>
                <a:stretch>
                  <a:fillRect l="-6329" t="-30769" r="-3797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0">
                <a:extLst>
                  <a:ext uri="{FF2B5EF4-FFF2-40B4-BE49-F238E27FC236}">
                    <a16:creationId xmlns:a16="http://schemas.microsoft.com/office/drawing/2014/main" id="{D07F682A-4A5F-C9CF-735E-E1F1D8428DF4}"/>
                  </a:ext>
                </a:extLst>
              </p:cNvPr>
              <p:cNvSpPr/>
              <p:nvPr/>
            </p:nvSpPr>
            <p:spPr>
              <a:xfrm>
                <a:off x="1125046" y="1274552"/>
                <a:ext cx="708535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sz="1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/>
                      </a:rPr>
                      <m:t>𝑖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矩形 10">
                <a:extLst>
                  <a:ext uri="{FF2B5EF4-FFF2-40B4-BE49-F238E27FC236}">
                    <a16:creationId xmlns:a16="http://schemas.microsoft.com/office/drawing/2014/main" id="{D07F682A-4A5F-C9CF-735E-E1F1D8428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46" y="1274552"/>
                <a:ext cx="7085350" cy="4110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0">
                <a:extLst>
                  <a:ext uri="{FF2B5EF4-FFF2-40B4-BE49-F238E27FC236}">
                    <a16:creationId xmlns:a16="http://schemas.microsoft.com/office/drawing/2014/main" id="{7E8D99D7-8381-D0D0-584E-DCD26A0A2C67}"/>
                  </a:ext>
                </a:extLst>
              </p:cNvPr>
              <p:cNvSpPr/>
              <p:nvPr/>
            </p:nvSpPr>
            <p:spPr>
              <a:xfrm>
                <a:off x="1125046" y="1828946"/>
                <a:ext cx="1558170" cy="411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矩形 10">
                <a:extLst>
                  <a:ext uri="{FF2B5EF4-FFF2-40B4-BE49-F238E27FC236}">
                    <a16:creationId xmlns:a16="http://schemas.microsoft.com/office/drawing/2014/main" id="{7E8D99D7-8381-D0D0-584E-DCD26A0A2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46" y="1828946"/>
                <a:ext cx="1558170" cy="411010"/>
              </a:xfrm>
              <a:prstGeom prst="rect">
                <a:avLst/>
              </a:prstGeom>
              <a:blipFill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22664427-5434-F606-4562-FE7BCF88648B}"/>
                  </a:ext>
                </a:extLst>
              </p:cNvPr>
              <p:cNvSpPr/>
              <p:nvPr/>
            </p:nvSpPr>
            <p:spPr>
              <a:xfrm>
                <a:off x="4667721" y="2307559"/>
                <a:ext cx="155817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22664427-5434-F606-4562-FE7BCF886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21" y="2307559"/>
                <a:ext cx="155817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CA1B17-81B2-A56B-7D49-97B2FB502509}"/>
                  </a:ext>
                </a:extLst>
              </p:cNvPr>
              <p:cNvSpPr txBox="1"/>
              <p:nvPr/>
            </p:nvSpPr>
            <p:spPr bwMode="auto">
              <a:xfrm>
                <a:off x="1085415" y="2297440"/>
                <a:ext cx="3881003" cy="40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因此角動量的性質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都滿足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，例如：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CA1B17-81B2-A56B-7D49-97B2FB50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415" y="2297440"/>
                <a:ext cx="3881003" cy="402931"/>
              </a:xfrm>
              <a:prstGeom prst="rect">
                <a:avLst/>
              </a:prstGeom>
              <a:blipFill>
                <a:blip r:embed="rId11"/>
                <a:stretch>
                  <a:fillRect l="-1303" t="-12121" b="-212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459BBE4-DB92-AD29-A512-2171BF220C9E}"/>
              </a:ext>
            </a:extLst>
          </p:cNvPr>
          <p:cNvSpPr txBox="1"/>
          <p:nvPr/>
        </p:nvSpPr>
        <p:spPr bwMode="auto">
          <a:xfrm>
            <a:off x="1085415" y="815440"/>
            <a:ext cx="5301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總角動量，依舊滿足角動量應該滿足的對易關係，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58B3B-8BD6-A783-9F63-360D47A2B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72" t="6828" r="8164" b="21176"/>
          <a:stretch/>
        </p:blipFill>
        <p:spPr>
          <a:xfrm>
            <a:off x="7131908" y="1744143"/>
            <a:ext cx="1872208" cy="19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 animBg="1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2E99D66-95F8-B1FF-51F8-01BFA6403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39385" r="30538" b="47472"/>
          <a:stretch/>
        </p:blipFill>
        <p:spPr>
          <a:xfrm>
            <a:off x="2139103" y="981224"/>
            <a:ext cx="751424" cy="50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14832" y="1020771"/>
                <a:ext cx="765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32" y="1020771"/>
                <a:ext cx="76572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030265" y="1824207"/>
                <a:ext cx="100913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65" y="1824207"/>
                <a:ext cx="1009136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116457" y="4659845"/>
                <a:ext cx="7657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57" y="4659845"/>
                <a:ext cx="765722" cy="610936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179593" y="3210094"/>
                <a:ext cx="765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93" y="3210094"/>
                <a:ext cx="76572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/>
              <p:nvPr/>
            </p:nvSpPr>
            <p:spPr bwMode="auto">
              <a:xfrm>
                <a:off x="880359" y="1032908"/>
                <a:ext cx="70265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A0D20-85D9-285F-D5CA-B25C18FB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359" y="1032908"/>
                <a:ext cx="702658" cy="369332"/>
              </a:xfrm>
              <a:prstGeom prst="rect">
                <a:avLst/>
              </a:prstGeom>
              <a:blipFill>
                <a:blip r:embed="rId7"/>
                <a:stretch>
                  <a:fillRect l="-41071" t="-110000" r="-28571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/>
              <p:nvPr/>
            </p:nvSpPr>
            <p:spPr bwMode="auto">
              <a:xfrm>
                <a:off x="868259" y="1508912"/>
                <a:ext cx="814091" cy="137986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130E24-7E31-0409-1AD4-A0543660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259" y="1508912"/>
                <a:ext cx="814091" cy="1379865"/>
              </a:xfrm>
              <a:prstGeom prst="rect">
                <a:avLst/>
              </a:prstGeom>
              <a:blipFill>
                <a:blip r:embed="rId8"/>
                <a:stretch>
                  <a:fillRect l="-112308" t="-100917" r="-126154" b="-1431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/>
              <p:nvPr/>
            </p:nvSpPr>
            <p:spPr bwMode="auto">
              <a:xfrm>
                <a:off x="846789" y="3004844"/>
                <a:ext cx="814091" cy="81560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BDF7B-C854-184A-0821-8B3CF2B1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789" y="3004844"/>
                <a:ext cx="814091" cy="815608"/>
              </a:xfrm>
              <a:prstGeom prst="rect">
                <a:avLst/>
              </a:prstGeom>
              <a:blipFill>
                <a:blip r:embed="rId9"/>
                <a:stretch>
                  <a:fillRect l="-35385" t="-47692" r="-27692" b="-769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/>
              <p:nvPr/>
            </p:nvSpPr>
            <p:spPr bwMode="auto">
              <a:xfrm>
                <a:off x="834721" y="3930970"/>
                <a:ext cx="847629" cy="270279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zh-TW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"/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TW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76C47F-BF0D-E390-EF18-7915D50D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721" y="3930970"/>
                <a:ext cx="847629" cy="2702791"/>
              </a:xfrm>
              <a:prstGeom prst="rect">
                <a:avLst/>
              </a:prstGeom>
              <a:blipFill>
                <a:blip r:embed="rId10"/>
                <a:stretch>
                  <a:fillRect l="-107353" t="-50935" r="-116176" b="-724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/>
              <p:nvPr/>
            </p:nvSpPr>
            <p:spPr bwMode="auto">
              <a:xfrm>
                <a:off x="5039401" y="3190968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整數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的本徵態有奇數個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A5A49A-FF35-3A5F-CB7D-D6186164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9401" y="3190968"/>
                <a:ext cx="3096344" cy="369332"/>
              </a:xfrm>
              <a:prstGeom prst="rect">
                <a:avLst/>
              </a:prstGeom>
              <a:blipFill>
                <a:blip r:embed="rId11"/>
                <a:stretch>
                  <a:fillRect l="-16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/>
              <p:nvPr/>
            </p:nvSpPr>
            <p:spPr bwMode="auto">
              <a:xfrm>
                <a:off x="5039401" y="4780647"/>
                <a:ext cx="30963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半整數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的本徵態有偶數個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70CE9-60DA-6BC2-1CEE-6F065FA8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9401" y="4780647"/>
                <a:ext cx="3096344" cy="369332"/>
              </a:xfrm>
              <a:prstGeom prst="rect">
                <a:avLst/>
              </a:prstGeom>
              <a:blipFill>
                <a:blip r:embed="rId12"/>
                <a:stretch>
                  <a:fillRect l="-16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430E5B32-2AFD-73F0-8418-A51B4305F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30903" r="23287" b="47472"/>
          <a:stretch/>
        </p:blipFill>
        <p:spPr>
          <a:xfrm>
            <a:off x="1969690" y="1766987"/>
            <a:ext cx="1009136" cy="8684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8F28D9-69BB-7570-798B-4D977A713E87}"/>
              </a:ext>
            </a:extLst>
          </p:cNvPr>
          <p:cNvSpPr/>
          <p:nvPr/>
        </p:nvSpPr>
        <p:spPr>
          <a:xfrm>
            <a:off x="2148151" y="1488415"/>
            <a:ext cx="742376" cy="11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B83F7B-BBCB-568F-5934-217C1FE45824}"/>
              </a:ext>
            </a:extLst>
          </p:cNvPr>
          <p:cNvSpPr/>
          <p:nvPr/>
        </p:nvSpPr>
        <p:spPr>
          <a:xfrm>
            <a:off x="1975619" y="2618165"/>
            <a:ext cx="998074" cy="9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0C11D5-6C12-39DB-3F2D-4AADBB538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26096" r="23287" b="47472"/>
          <a:stretch/>
        </p:blipFill>
        <p:spPr>
          <a:xfrm>
            <a:off x="1961845" y="2888777"/>
            <a:ext cx="1003214" cy="10552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06E6C7-C7CD-B107-7B61-793412C163D5}"/>
              </a:ext>
            </a:extLst>
          </p:cNvPr>
          <p:cNvSpPr/>
          <p:nvPr/>
        </p:nvSpPr>
        <p:spPr>
          <a:xfrm>
            <a:off x="1964472" y="3936411"/>
            <a:ext cx="1000588" cy="7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73C91B-04CA-A7CB-45F6-B8361F3D6B98}"/>
              </a:ext>
            </a:extLst>
          </p:cNvPr>
          <p:cNvSpPr/>
          <p:nvPr/>
        </p:nvSpPr>
        <p:spPr>
          <a:xfrm>
            <a:off x="1966979" y="2804454"/>
            <a:ext cx="998073" cy="92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F9E99F-2AB6-9918-DAB5-EDF335C7641B}"/>
              </a:ext>
            </a:extLst>
          </p:cNvPr>
          <p:cNvSpPr/>
          <p:nvPr/>
        </p:nvSpPr>
        <p:spPr>
          <a:xfrm>
            <a:off x="2135222" y="917287"/>
            <a:ext cx="751424" cy="11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04E027-BDFF-049C-DAE2-6F5E3C17DA59}"/>
              </a:ext>
            </a:extLst>
          </p:cNvPr>
          <p:cNvSpPr/>
          <p:nvPr/>
        </p:nvSpPr>
        <p:spPr>
          <a:xfrm>
            <a:off x="1976314" y="1697718"/>
            <a:ext cx="1009132" cy="8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AD65A4-D496-939A-9E21-6B53FB408872}"/>
              </a:ext>
            </a:extLst>
          </p:cNvPr>
          <p:cNvSpPr txBox="1"/>
          <p:nvPr/>
        </p:nvSpPr>
        <p:spPr bwMode="auto">
          <a:xfrm>
            <a:off x="4174460" y="2368964"/>
            <a:ext cx="737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二維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225FFA-72A7-A714-34E5-A3C75725F04B}"/>
              </a:ext>
            </a:extLst>
          </p:cNvPr>
          <p:cNvSpPr txBox="1"/>
          <p:nvPr/>
        </p:nvSpPr>
        <p:spPr bwMode="auto">
          <a:xfrm>
            <a:off x="4247335" y="3592736"/>
            <a:ext cx="737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三維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A6EC6ADD-F957-2AF5-7629-3DEE64988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4876" y="1056068"/>
                <a:ext cx="2798765" cy="3916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+1,⋯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2">
                <a:extLst>
                  <a:ext uri="{FF2B5EF4-FFF2-40B4-BE49-F238E27FC236}">
                    <a16:creationId xmlns:a16="http://schemas.microsoft.com/office/drawing/2014/main" id="{A6EC6ADD-F957-2AF5-7629-3DEE64988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4876" y="1056068"/>
                <a:ext cx="2798765" cy="391646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4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B11A4E-369C-56FF-DE55-BFF154F14ACD}"/>
                  </a:ext>
                </a:extLst>
              </p:cNvPr>
              <p:cNvSpPr txBox="1"/>
              <p:nvPr/>
            </p:nvSpPr>
            <p:spPr bwMode="auto">
              <a:xfrm>
                <a:off x="3849336" y="1640710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B11A4E-369C-56FF-DE55-BFF154F14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9336" y="1640710"/>
                <a:ext cx="1413373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B96F0A-9DEE-F565-72D1-91973ADB3522}"/>
                  </a:ext>
                </a:extLst>
              </p:cNvPr>
              <p:cNvSpPr txBox="1"/>
              <p:nvPr/>
            </p:nvSpPr>
            <p:spPr bwMode="auto">
              <a:xfrm>
                <a:off x="448498" y="2121120"/>
                <a:ext cx="23285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同理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對易：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B96F0A-9DEE-F565-72D1-91973ADB3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498" y="2121120"/>
                <a:ext cx="2328573" cy="369332"/>
              </a:xfrm>
              <a:prstGeom prst="rect">
                <a:avLst/>
              </a:prstGeom>
              <a:blipFill>
                <a:blip r:embed="rId3"/>
                <a:stretch>
                  <a:fillRect l="-2174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418FD8-352D-AAC8-2E1D-1E7E5CDF1F93}"/>
                  </a:ext>
                </a:extLst>
              </p:cNvPr>
              <p:cNvSpPr txBox="1"/>
              <p:nvPr/>
            </p:nvSpPr>
            <p:spPr bwMode="auto">
              <a:xfrm>
                <a:off x="529271" y="1618338"/>
                <a:ext cx="238483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418FD8-352D-AAC8-2E1D-1E7E5CDF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1" y="1618338"/>
                <a:ext cx="23848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898B8E8E-FBB3-2CCC-0BF2-D81DCAC45CC9}"/>
              </a:ext>
            </a:extLst>
          </p:cNvPr>
          <p:cNvSpPr/>
          <p:nvPr/>
        </p:nvSpPr>
        <p:spPr>
          <a:xfrm>
            <a:off x="3077863" y="1699264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7363D1-16DB-0A2D-C44B-DFF400E5C872}"/>
                  </a:ext>
                </a:extLst>
              </p:cNvPr>
              <p:cNvSpPr txBox="1"/>
              <p:nvPr/>
            </p:nvSpPr>
            <p:spPr bwMode="auto">
              <a:xfrm>
                <a:off x="3849336" y="2080732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7363D1-16DB-0A2D-C44B-DFF400E5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9336" y="2080732"/>
                <a:ext cx="141337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659F3226-2127-9F05-2FCE-C74CB5ED77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28" b="21176"/>
          <a:stretch/>
        </p:blipFill>
        <p:spPr>
          <a:xfrm>
            <a:off x="5567364" y="803510"/>
            <a:ext cx="2115019" cy="183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ACD83-8B42-A475-F062-418B6121FB78}"/>
                  </a:ext>
                </a:extLst>
              </p:cNvPr>
              <p:cNvSpPr txBox="1"/>
              <p:nvPr/>
            </p:nvSpPr>
            <p:spPr bwMode="auto">
              <a:xfrm>
                <a:off x="5567364" y="2675324"/>
                <a:ext cx="1413373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8ACD83-8B42-A475-F062-418B6121F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7364" y="2675324"/>
                <a:ext cx="141337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5C567F-D389-FACF-0641-0DDBFA2F7B98}"/>
                  </a:ext>
                </a:extLst>
              </p:cNvPr>
              <p:cNvSpPr txBox="1"/>
              <p:nvPr/>
            </p:nvSpPr>
            <p:spPr bwMode="auto">
              <a:xfrm>
                <a:off x="5578620" y="3587653"/>
                <a:ext cx="1413373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5C567F-D389-FACF-0641-0DDBFA2F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8620" y="3587653"/>
                <a:ext cx="1413373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A8454F-84AF-AF20-1DFF-5C02B536D835}"/>
                  </a:ext>
                </a:extLst>
              </p:cNvPr>
              <p:cNvSpPr txBox="1"/>
              <p:nvPr/>
            </p:nvSpPr>
            <p:spPr bwMode="auto">
              <a:xfrm>
                <a:off x="564200" y="2660124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A8454F-84AF-AF20-1DFF-5C02B536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200" y="2660124"/>
                <a:ext cx="1413373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3ADC8-8876-2016-6E12-7CF2D9417BEE}"/>
                  </a:ext>
                </a:extLst>
              </p:cNvPr>
              <p:cNvSpPr txBox="1"/>
              <p:nvPr/>
            </p:nvSpPr>
            <p:spPr bwMode="auto">
              <a:xfrm>
                <a:off x="477050" y="3145919"/>
                <a:ext cx="3059525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同理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對易：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3ADC8-8876-2016-6E12-7CF2D9417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050" y="3145919"/>
                <a:ext cx="3059525" cy="391261"/>
              </a:xfrm>
              <a:prstGeom prst="rect">
                <a:avLst/>
              </a:prstGeom>
              <a:blipFill>
                <a:blip r:embed="rId10"/>
                <a:stretch>
                  <a:fillRect l="-1653"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F8F3C579-F9D1-4AE4-0F0F-1B8485C20AD1}"/>
              </a:ext>
            </a:extLst>
          </p:cNvPr>
          <p:cNvSpPr/>
          <p:nvPr/>
        </p:nvSpPr>
        <p:spPr>
          <a:xfrm>
            <a:off x="2105986" y="2761774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A8E4D-1DBF-7F31-F0E7-397FCFDF5BF8}"/>
                  </a:ext>
                </a:extLst>
              </p:cNvPr>
              <p:cNvSpPr txBox="1"/>
              <p:nvPr/>
            </p:nvSpPr>
            <p:spPr bwMode="auto">
              <a:xfrm>
                <a:off x="558486" y="3610921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BA8E4D-1DBF-7F31-F0E7-397FCFDF5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86" y="3610921"/>
                <a:ext cx="1413373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3D7DA-88A0-0DBC-1DD0-C3DD2A98D09B}"/>
                  </a:ext>
                </a:extLst>
              </p:cNvPr>
              <p:cNvSpPr txBox="1"/>
              <p:nvPr/>
            </p:nvSpPr>
            <p:spPr bwMode="auto">
              <a:xfrm>
                <a:off x="2914107" y="2654485"/>
                <a:ext cx="1413373" cy="4110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3D7DA-88A0-0DBC-1DD0-C3DD2A98D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4107" y="2654485"/>
                <a:ext cx="1413373" cy="411010"/>
              </a:xfrm>
              <a:prstGeom prst="rect">
                <a:avLst/>
              </a:prstGeom>
              <a:blipFill>
                <a:blip r:embed="rId12"/>
                <a:stretch>
                  <a:fillRect b="-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957E6F-919D-FD09-4C6E-DB659258A173}"/>
                  </a:ext>
                </a:extLst>
              </p:cNvPr>
              <p:cNvSpPr txBox="1"/>
              <p:nvPr/>
            </p:nvSpPr>
            <p:spPr bwMode="auto">
              <a:xfrm>
                <a:off x="2914107" y="3566815"/>
                <a:ext cx="1431628" cy="4110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957E6F-919D-FD09-4C6E-DB659258A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4107" y="3566815"/>
                <a:ext cx="1431628" cy="411010"/>
              </a:xfrm>
              <a:prstGeom prst="rect">
                <a:avLst/>
              </a:prstGeom>
              <a:blipFill>
                <a:blip r:embed="rId13"/>
                <a:stretch>
                  <a:fillRect b="-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AEC80E6F-ADF0-98E5-0014-F137646CA910}"/>
              </a:ext>
            </a:extLst>
          </p:cNvPr>
          <p:cNvSpPr/>
          <p:nvPr/>
        </p:nvSpPr>
        <p:spPr>
          <a:xfrm>
            <a:off x="2162112" y="3674103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D7B238A-C4F7-566B-C190-BE72ACB34EE9}"/>
              </a:ext>
            </a:extLst>
          </p:cNvPr>
          <p:cNvSpPr/>
          <p:nvPr/>
        </p:nvSpPr>
        <p:spPr>
          <a:xfrm>
            <a:off x="4598340" y="2755191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8AECD90-2214-4BAD-CB9B-1C4869879189}"/>
              </a:ext>
            </a:extLst>
          </p:cNvPr>
          <p:cNvSpPr/>
          <p:nvPr/>
        </p:nvSpPr>
        <p:spPr>
          <a:xfrm>
            <a:off x="4644510" y="3697370"/>
            <a:ext cx="437620" cy="1964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7F72F-DAAA-E509-BC19-34CF256904F9}"/>
                  </a:ext>
                </a:extLst>
              </p:cNvPr>
              <p:cNvSpPr txBox="1"/>
              <p:nvPr/>
            </p:nvSpPr>
            <p:spPr bwMode="auto">
              <a:xfrm>
                <a:off x="529271" y="4005064"/>
                <a:ext cx="8614729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組成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一組彼此全部對易的算子，因此</a:t>
                </a:r>
                <a:r>
                  <a:rPr lang="en-US" dirty="0" err="1">
                    <a:solidFill>
                      <a:srgbClr val="FF0000"/>
                    </a:solidFill>
                  </a:rPr>
                  <a:t>可以有共同本徵態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  <a:endPara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7F72F-DAAA-E509-BC19-34CF25690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1" y="4005064"/>
                <a:ext cx="8614729" cy="411395"/>
              </a:xfrm>
              <a:prstGeom prst="rect">
                <a:avLst/>
              </a:prstGeom>
              <a:blipFill>
                <a:blip r:embed="rId14"/>
                <a:stretch>
                  <a:fillRect l="-589" t="-148485" r="-1031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9D2D2D-5A20-FB9B-A141-9B2E7B5093CA}"/>
                  </a:ext>
                </a:extLst>
              </p:cNvPr>
              <p:cNvSpPr txBox="1"/>
              <p:nvPr/>
            </p:nvSpPr>
            <p:spPr bwMode="auto">
              <a:xfrm>
                <a:off x="558486" y="803510"/>
                <a:ext cx="50088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奇妙的是：總角動量大小與總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方向角動量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9D2D2D-5A20-FB9B-A141-9B2E7B50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86" y="803510"/>
                <a:ext cx="5008878" cy="369332"/>
              </a:xfrm>
              <a:prstGeom prst="rect">
                <a:avLst/>
              </a:prstGeom>
              <a:blipFill>
                <a:blip r:embed="rId15"/>
                <a:stretch>
                  <a:fillRect l="-1266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3D6E923-6D14-492D-157C-3FEFF19108EB}"/>
              </a:ext>
            </a:extLst>
          </p:cNvPr>
          <p:cNvSpPr txBox="1"/>
          <p:nvPr/>
        </p:nvSpPr>
        <p:spPr bwMode="auto">
          <a:xfrm>
            <a:off x="558486" y="1170461"/>
            <a:ext cx="4704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竟與軌道角動量大小、及自旋大小對易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F8C60A-F003-327C-7C9C-C7A4FF61920B}"/>
                  </a:ext>
                </a:extLst>
              </p:cNvPr>
              <p:cNvSpPr txBox="1"/>
              <p:nvPr/>
            </p:nvSpPr>
            <p:spPr bwMode="auto">
              <a:xfrm>
                <a:off x="615681" y="5145504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F8C60A-F003-327C-7C9C-C7A4FF61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81" y="5145504"/>
                <a:ext cx="1413373" cy="369332"/>
              </a:xfrm>
              <a:prstGeom prst="rect">
                <a:avLst/>
              </a:prstGeom>
              <a:blipFill>
                <a:blip r:embed="rId16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2AC3F5-EFA5-2036-4136-F004D4D68A03}"/>
                  </a:ext>
                </a:extLst>
              </p:cNvPr>
              <p:cNvSpPr txBox="1"/>
              <p:nvPr/>
            </p:nvSpPr>
            <p:spPr bwMode="auto">
              <a:xfrm>
                <a:off x="615681" y="4685513"/>
                <a:ext cx="70584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很明顯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不對易</a:t>
                </a:r>
                <a:r>
                  <a:rPr lang="en-GB" dirty="0"/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2AC3F5-EFA5-2036-4136-F004D4D68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81" y="4685513"/>
                <a:ext cx="7058466" cy="369332"/>
              </a:xfrm>
              <a:prstGeom prst="rect">
                <a:avLst/>
              </a:prstGeom>
              <a:blipFill>
                <a:blip r:embed="rId17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57AAF-1FE0-BB60-9244-18782BDA9316}"/>
                  </a:ext>
                </a:extLst>
              </p:cNvPr>
              <p:cNvSpPr txBox="1"/>
              <p:nvPr/>
            </p:nvSpPr>
            <p:spPr bwMode="auto">
              <a:xfrm>
                <a:off x="567584" y="5935543"/>
                <a:ext cx="2668828" cy="41139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657AAF-1FE0-BB60-9244-18782BDA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584" y="5935543"/>
                <a:ext cx="2668828" cy="411395"/>
              </a:xfrm>
              <a:prstGeom prst="rect">
                <a:avLst/>
              </a:prstGeom>
              <a:blipFill>
                <a:blip r:embed="rId18"/>
                <a:stretch>
                  <a:fillRect l="-14692" t="-148485" r="-6161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5D0373-A59F-D8C1-2CF7-5CFC89B1E42D}"/>
                  </a:ext>
                </a:extLst>
              </p:cNvPr>
              <p:cNvSpPr txBox="1"/>
              <p:nvPr/>
            </p:nvSpPr>
            <p:spPr bwMode="auto">
              <a:xfrm>
                <a:off x="2516332" y="5127596"/>
                <a:ext cx="14133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5D0373-A59F-D8C1-2CF7-5CFC89B1E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6332" y="5127596"/>
                <a:ext cx="1413373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AA5D3A-4F78-72B7-0E8B-79B447F4FAC9}"/>
                  </a:ext>
                </a:extLst>
              </p:cNvPr>
              <p:cNvSpPr txBox="1"/>
              <p:nvPr/>
            </p:nvSpPr>
            <p:spPr bwMode="auto">
              <a:xfrm>
                <a:off x="598084" y="5518762"/>
                <a:ext cx="5518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因此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不會有共同本徵態。</a:t>
                </a: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AA5D3A-4F78-72B7-0E8B-79B447F4F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84" y="5518762"/>
                <a:ext cx="5518648" cy="369332"/>
              </a:xfrm>
              <a:prstGeom prst="rect">
                <a:avLst/>
              </a:prstGeom>
              <a:blipFill>
                <a:blip r:embed="rId20"/>
                <a:stretch>
                  <a:fillRect l="-92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2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3" grpId="0" animBg="1"/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24" grpId="0" animBg="1"/>
      <p:bldP spid="25" grpId="0"/>
      <p:bldP spid="27" grpId="0" animBg="1"/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25369</TotalTime>
  <Words>2077</Words>
  <Application>Microsoft Macintosh PowerPoint</Application>
  <PresentationFormat>On-screen Show (4:3)</PresentationFormat>
  <Paragraphs>302</Paragraphs>
  <Slides>39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1091</cp:revision>
  <cp:lastPrinted>2024-05-29T03:46:17Z</cp:lastPrinted>
  <dcterms:created xsi:type="dcterms:W3CDTF">2008-03-17T12:32:20Z</dcterms:created>
  <dcterms:modified xsi:type="dcterms:W3CDTF">2025-05-09T07:41:04Z</dcterms:modified>
</cp:coreProperties>
</file>