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1914" r:id="rId2"/>
    <p:sldId id="1833" r:id="rId3"/>
    <p:sldId id="573" r:id="rId4"/>
    <p:sldId id="1803" r:id="rId5"/>
    <p:sldId id="405" r:id="rId6"/>
    <p:sldId id="407" r:id="rId7"/>
    <p:sldId id="282" r:id="rId8"/>
    <p:sldId id="408" r:id="rId9"/>
    <p:sldId id="819" r:id="rId10"/>
    <p:sldId id="1868" r:id="rId11"/>
    <p:sldId id="409" r:id="rId12"/>
    <p:sldId id="1942" r:id="rId13"/>
    <p:sldId id="1943" r:id="rId14"/>
    <p:sldId id="1834" r:id="rId15"/>
    <p:sldId id="1828" r:id="rId16"/>
    <p:sldId id="362" r:id="rId17"/>
    <p:sldId id="1859" r:id="rId18"/>
    <p:sldId id="1950" r:id="rId19"/>
    <p:sldId id="1852" r:id="rId20"/>
    <p:sldId id="1948" r:id="rId21"/>
    <p:sldId id="563" r:id="rId22"/>
    <p:sldId id="1949" r:id="rId23"/>
    <p:sldId id="1832" r:id="rId24"/>
    <p:sldId id="1951" r:id="rId25"/>
    <p:sldId id="1945" r:id="rId26"/>
    <p:sldId id="1831" r:id="rId27"/>
    <p:sldId id="1946" r:id="rId28"/>
    <p:sldId id="1944" r:id="rId29"/>
    <p:sldId id="1835" r:id="rId30"/>
    <p:sldId id="1838" r:id="rId31"/>
    <p:sldId id="1930" r:id="rId32"/>
    <p:sldId id="1931" r:id="rId33"/>
    <p:sldId id="1932" r:id="rId34"/>
    <p:sldId id="1933" r:id="rId35"/>
    <p:sldId id="1934" r:id="rId36"/>
    <p:sldId id="1935" r:id="rId37"/>
    <p:sldId id="1936" r:id="rId38"/>
    <p:sldId id="1937" r:id="rId39"/>
    <p:sldId id="1938" r:id="rId40"/>
    <p:sldId id="1939" r:id="rId41"/>
    <p:sldId id="1940" r:id="rId42"/>
    <p:sldId id="1941" r:id="rId43"/>
    <p:sldId id="1887" r:id="rId44"/>
    <p:sldId id="373" r:id="rId45"/>
    <p:sldId id="1872" r:id="rId46"/>
    <p:sldId id="1873" r:id="rId47"/>
    <p:sldId id="1874" r:id="rId48"/>
    <p:sldId id="1875" r:id="rId49"/>
    <p:sldId id="1876" r:id="rId50"/>
    <p:sldId id="1877" r:id="rId51"/>
    <p:sldId id="1915" r:id="rId52"/>
    <p:sldId id="1916" r:id="rId53"/>
    <p:sldId id="1917" r:id="rId5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4"/>
    <p:restoredTop sz="96197" autoAdjust="0"/>
  </p:normalViewPr>
  <p:slideViewPr>
    <p:cSldViewPr>
      <p:cViewPr varScale="1">
        <p:scale>
          <a:sx n="114" d="100"/>
          <a:sy n="114" d="100"/>
        </p:scale>
        <p:origin x="424" y="480"/>
      </p:cViewPr>
      <p:guideLst>
        <p:guide orient="horz" pos="35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2025/5/25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0.png"/><Relationship Id="rId12" Type="http://schemas.openxmlformats.org/officeDocument/2006/relationships/image" Target="../media/image4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3.png"/><Relationship Id="rId10" Type="http://schemas.openxmlformats.org/officeDocument/2006/relationships/image" Target="../media/image440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0.png"/><Relationship Id="rId5" Type="http://schemas.openxmlformats.org/officeDocument/2006/relationships/image" Target="../media/image62.jpeg"/><Relationship Id="rId4" Type="http://schemas.openxmlformats.org/officeDocument/2006/relationships/image" Target="../media/image6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13" Type="http://schemas.openxmlformats.org/officeDocument/2006/relationships/image" Target="../media/image84.png"/><Relationship Id="rId18" Type="http://schemas.openxmlformats.org/officeDocument/2006/relationships/image" Target="../media/image79.png"/><Relationship Id="rId3" Type="http://schemas.openxmlformats.org/officeDocument/2006/relationships/image" Target="../media/image71.png"/><Relationship Id="rId21" Type="http://schemas.openxmlformats.org/officeDocument/2006/relationships/image" Target="../media/image86.png"/><Relationship Id="rId7" Type="http://schemas.openxmlformats.org/officeDocument/2006/relationships/image" Target="../media/image78.png"/><Relationship Id="rId12" Type="http://schemas.openxmlformats.org/officeDocument/2006/relationships/image" Target="../media/image74.png"/><Relationship Id="rId17" Type="http://schemas.openxmlformats.org/officeDocument/2006/relationships/image" Target="../media/image360.png"/><Relationship Id="rId2" Type="http://schemas.openxmlformats.org/officeDocument/2006/relationships/image" Target="../media/image70.png"/><Relationship Id="rId16" Type="http://schemas.openxmlformats.org/officeDocument/2006/relationships/image" Target="../media/image76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15" Type="http://schemas.openxmlformats.org/officeDocument/2006/relationships/image" Target="../media/image75.png"/><Relationship Id="rId10" Type="http://schemas.openxmlformats.org/officeDocument/2006/relationships/image" Target="../media/image81.png"/><Relationship Id="rId19" Type="http://schemas.openxmlformats.org/officeDocument/2006/relationships/image" Target="../media/image530.png"/><Relationship Id="rId4" Type="http://schemas.openxmlformats.org/officeDocument/2006/relationships/image" Target="../media/image72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471.png"/><Relationship Id="rId7" Type="http://schemas.openxmlformats.org/officeDocument/2006/relationships/image" Target="../media/image58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0" Type="http://schemas.openxmlformats.org/officeDocument/2006/relationships/image" Target="../media/image610.png"/><Relationship Id="rId4" Type="http://schemas.openxmlformats.org/officeDocument/2006/relationships/image" Target="../media/image560.png"/><Relationship Id="rId9" Type="http://schemas.openxmlformats.org/officeDocument/2006/relationships/image" Target="../media/image6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png"/><Relationship Id="rId3" Type="http://schemas.openxmlformats.org/officeDocument/2006/relationships/image" Target="../media/image54.png"/><Relationship Id="rId7" Type="http://schemas.openxmlformats.org/officeDocument/2006/relationships/image" Target="../media/image671.png"/><Relationship Id="rId12" Type="http://schemas.openxmlformats.org/officeDocument/2006/relationships/image" Target="../media/image72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11" Type="http://schemas.openxmlformats.org/officeDocument/2006/relationships/image" Target="../media/image710.png"/><Relationship Id="rId5" Type="http://schemas.openxmlformats.org/officeDocument/2006/relationships/image" Target="../media/image65.png"/><Relationship Id="rId4" Type="http://schemas.openxmlformats.org/officeDocument/2006/relationships/image" Target="../media/image640.png"/><Relationship Id="rId9" Type="http://schemas.openxmlformats.org/officeDocument/2006/relationships/image" Target="../media/image6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7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13" Type="http://schemas.openxmlformats.org/officeDocument/2006/relationships/image" Target="../media/image84.png"/><Relationship Id="rId3" Type="http://schemas.openxmlformats.org/officeDocument/2006/relationships/image" Target="../media/image740.png"/><Relationship Id="rId7" Type="http://schemas.openxmlformats.org/officeDocument/2006/relationships/image" Target="../media/image78.png"/><Relationship Id="rId12" Type="http://schemas.openxmlformats.org/officeDocument/2006/relationships/image" Target="../media/image760.png"/><Relationship Id="rId17" Type="http://schemas.openxmlformats.org/officeDocument/2006/relationships/image" Target="../media/image832.png"/><Relationship Id="rId2" Type="http://schemas.openxmlformats.org/officeDocument/2006/relationships/image" Target="../media/image73.png"/><Relationship Id="rId16" Type="http://schemas.openxmlformats.org/officeDocument/2006/relationships/image" Target="../media/image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2.png"/><Relationship Id="rId15" Type="http://schemas.openxmlformats.org/officeDocument/2006/relationships/image" Target="../media/image791.png"/><Relationship Id="rId10" Type="http://schemas.openxmlformats.org/officeDocument/2006/relationships/image" Target="../media/image81.png"/><Relationship Id="rId19" Type="http://schemas.openxmlformats.org/officeDocument/2006/relationships/image" Target="../media/image891.png"/><Relationship Id="rId4" Type="http://schemas.openxmlformats.org/officeDocument/2006/relationships/image" Target="../media/image750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1.png"/><Relationship Id="rId3" Type="http://schemas.openxmlformats.org/officeDocument/2006/relationships/image" Target="../media/image911.png"/><Relationship Id="rId7" Type="http://schemas.openxmlformats.org/officeDocument/2006/relationships/image" Target="../media/image941.png"/><Relationship Id="rId12" Type="http://schemas.openxmlformats.org/officeDocument/2006/relationships/image" Target="../media/image990.png"/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1.png"/><Relationship Id="rId11" Type="http://schemas.openxmlformats.org/officeDocument/2006/relationships/image" Target="../media/image980.png"/><Relationship Id="rId5" Type="http://schemas.openxmlformats.org/officeDocument/2006/relationships/image" Target="../media/image921.png"/><Relationship Id="rId10" Type="http://schemas.openxmlformats.org/officeDocument/2006/relationships/image" Target="../media/image971.png"/><Relationship Id="rId4" Type="http://schemas.openxmlformats.org/officeDocument/2006/relationships/image" Target="../media/image73.tiff"/><Relationship Id="rId9" Type="http://schemas.openxmlformats.org/officeDocument/2006/relationships/image" Target="../media/image9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0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870.png"/><Relationship Id="rId4" Type="http://schemas.openxmlformats.org/officeDocument/2006/relationships/image" Target="../media/image100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20.png"/><Relationship Id="rId7" Type="http://schemas.openxmlformats.org/officeDocument/2006/relationships/image" Target="../media/image83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0.png"/><Relationship Id="rId5" Type="http://schemas.openxmlformats.org/officeDocument/2006/relationships/image" Target="../media/image54.png"/><Relationship Id="rId4" Type="http://schemas.openxmlformats.org/officeDocument/2006/relationships/image" Target="../media/image9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13" Type="http://schemas.openxmlformats.org/officeDocument/2006/relationships/image" Target="../media/image1080.png"/><Relationship Id="rId3" Type="http://schemas.openxmlformats.org/officeDocument/2006/relationships/image" Target="../media/image880.png"/><Relationship Id="rId7" Type="http://schemas.openxmlformats.org/officeDocument/2006/relationships/image" Target="../media/image940.png"/><Relationship Id="rId12" Type="http://schemas.openxmlformats.org/officeDocument/2006/relationships/image" Target="../media/image10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11" Type="http://schemas.openxmlformats.org/officeDocument/2006/relationships/image" Target="../media/image1000.png"/><Relationship Id="rId5" Type="http://schemas.openxmlformats.org/officeDocument/2006/relationships/image" Target="../media/image900.png"/><Relationship Id="rId10" Type="http://schemas.openxmlformats.org/officeDocument/2006/relationships/image" Target="../media/image110.png"/><Relationship Id="rId4" Type="http://schemas.openxmlformats.org/officeDocument/2006/relationships/image" Target="../media/image890.png"/><Relationship Id="rId9" Type="http://schemas.openxmlformats.org/officeDocument/2006/relationships/image" Target="../media/image9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3" Type="http://schemas.openxmlformats.org/officeDocument/2006/relationships/image" Target="../media/image117.png"/><Relationship Id="rId7" Type="http://schemas.openxmlformats.org/officeDocument/2006/relationships/image" Target="../media/image127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10" Type="http://schemas.openxmlformats.org/officeDocument/2006/relationships/image" Target="../media/image131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71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6.png"/><Relationship Id="rId5" Type="http://schemas.openxmlformats.org/officeDocument/2006/relationships/image" Target="../media/image129.png"/><Relationship Id="rId10" Type="http://schemas.openxmlformats.org/officeDocument/2006/relationships/image" Target="../media/image135.png"/><Relationship Id="rId4" Type="http://schemas.openxmlformats.org/officeDocument/2006/relationships/image" Target="../media/image128.png"/><Relationship Id="rId9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g"/><Relationship Id="rId5" Type="http://schemas.openxmlformats.org/officeDocument/2006/relationships/image" Target="../media/image981.png"/><Relationship Id="rId4" Type="http://schemas.openxmlformats.org/officeDocument/2006/relationships/image" Target="../media/image9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59.png"/><Relationship Id="rId7" Type="http://schemas.openxmlformats.org/officeDocument/2006/relationships/image" Target="../media/image103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2.png"/><Relationship Id="rId5" Type="http://schemas.openxmlformats.org/officeDocument/2006/relationships/image" Target="../media/image61.png"/><Relationship Id="rId10" Type="http://schemas.openxmlformats.org/officeDocument/2006/relationships/image" Target="../media/image1061.png"/><Relationship Id="rId4" Type="http://schemas.openxmlformats.org/officeDocument/2006/relationships/image" Target="../media/image992.png"/><Relationship Id="rId9" Type="http://schemas.openxmlformats.org/officeDocument/2006/relationships/image" Target="../media/image10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image" Target="../media/image370.png"/><Relationship Id="rId7" Type="http://schemas.openxmlformats.org/officeDocument/2006/relationships/image" Target="../media/image32.png"/><Relationship Id="rId12" Type="http://schemas.openxmlformats.org/officeDocument/2006/relationships/image" Target="../media/image30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0.png"/><Relationship Id="rId5" Type="http://schemas.openxmlformats.org/officeDocument/2006/relationships/image" Target="../media/image390.png"/><Relationship Id="rId10" Type="http://schemas.openxmlformats.org/officeDocument/2006/relationships/image" Target="../media/image310.png"/><Relationship Id="rId4" Type="http://schemas.openxmlformats.org/officeDocument/2006/relationships/image" Target="../media/image380.png"/><Relationship Id="rId9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7.png"/><Relationship Id="rId7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8.gif"/><Relationship Id="rId5" Type="http://schemas.openxmlformats.org/officeDocument/2006/relationships/image" Target="../media/image39.png"/><Relationship Id="rId10" Type="http://schemas.openxmlformats.org/officeDocument/2006/relationships/hyperlink" Target="http://upload.wikimedia.org/wikipedia/commons/6/6e/Drum_vibration_mode21.gif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1D7D19-2661-816E-7F8B-86768C4C5970}"/>
              </a:ext>
            </a:extLst>
          </p:cNvPr>
          <p:cNvSpPr txBox="1"/>
          <p:nvPr/>
        </p:nvSpPr>
        <p:spPr bwMode="auto">
          <a:xfrm>
            <a:off x="1608768" y="764704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現在我們開始面對三維空間的固體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2C536-0AAE-24A2-C295-0AE15D1D6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07"/>
          <a:stretch/>
        </p:blipFill>
        <p:spPr>
          <a:xfrm>
            <a:off x="1619672" y="1186304"/>
            <a:ext cx="5256584" cy="2160240"/>
          </a:xfrm>
          <a:prstGeom prst="rect">
            <a:avLst/>
          </a:prstGeom>
        </p:spPr>
      </p:pic>
      <p:pic>
        <p:nvPicPr>
          <p:cNvPr id="2" name="Picture 2" descr="D:\Dropbox\Documents\課程\YoungTextBook\Images\Chapter41\A_Images\A_Figures_and_Photos\41_01_Figure.jpg">
            <a:extLst>
              <a:ext uri="{FF2B5EF4-FFF2-40B4-BE49-F238E27FC236}">
                <a16:creationId xmlns:a16="http://schemas.microsoft.com/office/drawing/2014/main" id="{49744CA3-AEE5-652E-BE7A-0EFDF8A4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74" y="4293096"/>
            <a:ext cx="2304256" cy="191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CEB8D-D526-F960-0CD0-1250881F8F7B}"/>
              </a:ext>
            </a:extLst>
          </p:cNvPr>
          <p:cNvSpPr txBox="1"/>
          <p:nvPr/>
        </p:nvSpPr>
        <p:spPr bwMode="auto">
          <a:xfrm>
            <a:off x="1619672" y="3429000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但避免同時面對兩個問題，我們將忽略晶格原子核的週期性位能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48FE8-077B-B934-297B-0887B8A0DD90}"/>
              </a:ext>
            </a:extLst>
          </p:cNvPr>
          <p:cNvSpPr txBox="1"/>
          <p:nvPr/>
        </p:nvSpPr>
        <p:spPr bwMode="auto">
          <a:xfrm>
            <a:off x="1619672" y="3817023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因此將把固體看成自由空間，電子即自由電子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11943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948742D-892B-B343-0C68-63FB6BE3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12" y="1407127"/>
            <a:ext cx="2057001" cy="202187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F8919C-6634-0336-BA0F-921B3EA3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32" y="1407127"/>
            <a:ext cx="2057001" cy="202187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2FFA3DF-EC25-9A19-5605-1CB180DE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07127"/>
            <a:ext cx="2057002" cy="2021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B8316-2F31-1343-0234-08B110DFB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38" y="3554490"/>
            <a:ext cx="6083878" cy="2411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7A9D1D-8A96-43D6-A83C-38A51EF5F5AA}"/>
              </a:ext>
            </a:extLst>
          </p:cNvPr>
          <p:cNvSpPr txBox="1"/>
          <p:nvPr/>
        </p:nvSpPr>
        <p:spPr bwMode="auto">
          <a:xfrm>
            <a:off x="2222774" y="980728"/>
            <a:ext cx="2205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各定態機率密度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74973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D92FF4-B4A7-C5E9-76A6-93417BBC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9" y="1085946"/>
            <a:ext cx="3792898" cy="3060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9347B-4638-543E-0958-79D8B49C2DD0}"/>
              </a:ext>
            </a:extLst>
          </p:cNvPr>
          <p:cNvSpPr txBox="1"/>
          <p:nvPr/>
        </p:nvSpPr>
        <p:spPr bwMode="auto">
          <a:xfrm>
            <a:off x="2024462" y="3375658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F8696A-D536-7B01-4B59-CEA8F9AF471F}"/>
                  </a:ext>
                </a:extLst>
              </p:cNvPr>
              <p:cNvSpPr txBox="1"/>
              <p:nvPr/>
            </p:nvSpPr>
            <p:spPr bwMode="auto">
              <a:xfrm>
                <a:off x="611560" y="555206"/>
                <a:ext cx="5856318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單一電子</a:t>
                </a:r>
                <a:r>
                  <a:rPr lang="en-GB" dirty="0" err="1"/>
                  <a:t>定</a:t>
                </a:r>
                <a:r>
                  <a:rPr lang="en-TW"/>
                  <a:t>態</a:t>
                </a:r>
                <a:r>
                  <a:rPr lang="en-GB" dirty="0" err="1"/>
                  <a:t>的能量，可如原子能階作圖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F8696A-D536-7B01-4B59-CEA8F9AF4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555206"/>
                <a:ext cx="5856318" cy="411010"/>
              </a:xfrm>
              <a:prstGeom prst="rect">
                <a:avLst/>
              </a:prstGeom>
              <a:blipFill>
                <a:blip r:embed="rId3"/>
                <a:stretch>
                  <a:fillRect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F37E4-62F2-10CF-E09A-A77CF83E2711}"/>
                  </a:ext>
                </a:extLst>
              </p:cNvPr>
              <p:cNvSpPr txBox="1"/>
              <p:nvPr/>
            </p:nvSpPr>
            <p:spPr bwMode="auto">
              <a:xfrm>
                <a:off x="6171700" y="471254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F37E4-62F2-10CF-E09A-A77CF83E2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1700" y="471254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60159-7B67-1EA8-D70A-39D524E3540C}"/>
                  </a:ext>
                </a:extLst>
              </p:cNvPr>
              <p:cNvSpPr txBox="1"/>
              <p:nvPr/>
            </p:nvSpPr>
            <p:spPr bwMode="auto">
              <a:xfrm>
                <a:off x="4549341" y="3168310"/>
                <a:ext cx="1786609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=3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60159-7B67-1EA8-D70A-39D524E3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9341" y="3168310"/>
                <a:ext cx="178660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4B80E3-263F-0B40-D818-07600226EA3F}"/>
                  </a:ext>
                </a:extLst>
              </p:cNvPr>
              <p:cNvSpPr txBox="1"/>
              <p:nvPr/>
            </p:nvSpPr>
            <p:spPr bwMode="auto">
              <a:xfrm>
                <a:off x="4549340" y="2449299"/>
                <a:ext cx="1786609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2,1,1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=6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4B80E3-263F-0B40-D818-07600226E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9340" y="2449299"/>
                <a:ext cx="1786609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3F2343-0ECD-E2FA-C166-24A639CAB968}"/>
              </a:ext>
            </a:extLst>
          </p:cNvPr>
          <p:cNvSpPr txBox="1"/>
          <p:nvPr/>
        </p:nvSpPr>
        <p:spPr bwMode="auto">
          <a:xfrm>
            <a:off x="675781" y="4236454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以能量為軸，定態的分布並不均勻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3537AE-60A7-D157-9EEC-271E4703BE68}"/>
                  </a:ext>
                </a:extLst>
              </p:cNvPr>
              <p:cNvSpPr txBox="1"/>
              <p:nvPr/>
            </p:nvSpPr>
            <p:spPr bwMode="auto">
              <a:xfrm>
                <a:off x="688460" y="5487084"/>
                <a:ext cx="77217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可以定義</a:t>
                </a:r>
                <a:r>
                  <a:rPr lang="zh-TW" altLang="en-US" sz="1800" dirty="0"/>
                  <a:t>上圖中電子狀態數目隨能量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的分布密度</a:t>
                </a:r>
                <a:r>
                  <a:rPr lang="zh-TW" altLang="en-US" dirty="0"/>
                  <a:t>：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of states</a:t>
                </a:r>
                <a:r>
                  <a:rPr lang="en-US" altLang="zh-TW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3537AE-60A7-D157-9EEC-271E4703B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460" y="5487084"/>
                <a:ext cx="7721760" cy="369332"/>
              </a:xfrm>
              <a:prstGeom prst="rect">
                <a:avLst/>
              </a:prstGeom>
              <a:blipFill>
                <a:blip r:embed="rId7"/>
                <a:stretch>
                  <a:fillRect l="-6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5">
                <a:extLst>
                  <a:ext uri="{FF2B5EF4-FFF2-40B4-BE49-F238E27FC236}">
                    <a16:creationId xmlns:a16="http://schemas.microsoft.com/office/drawing/2014/main" id="{1070A2A9-F6D4-DB0B-7961-512E46265251}"/>
                  </a:ext>
                </a:extLst>
              </p:cNvPr>
              <p:cNvSpPr/>
              <p:nvPr/>
            </p:nvSpPr>
            <p:spPr>
              <a:xfrm>
                <a:off x="687569" y="5933462"/>
                <a:ext cx="467836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即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之間的電子狀態數：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2" name="矩形 5">
                <a:extLst>
                  <a:ext uri="{FF2B5EF4-FFF2-40B4-BE49-F238E27FC236}">
                    <a16:creationId xmlns:a16="http://schemas.microsoft.com/office/drawing/2014/main" id="{1070A2A9-F6D4-DB0B-7961-512E46265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69" y="5933462"/>
                <a:ext cx="4678369" cy="369332"/>
              </a:xfrm>
              <a:prstGeom prst="rect">
                <a:avLst/>
              </a:prstGeom>
              <a:blipFill>
                <a:blip r:embed="rId8"/>
                <a:stretch>
                  <a:fillRect l="-135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A99530E-1FEF-DC41-7617-2A93715AEAD4}"/>
              </a:ext>
            </a:extLst>
          </p:cNvPr>
          <p:cNvSpPr txBox="1"/>
          <p:nvPr/>
        </p:nvSpPr>
        <p:spPr bwMode="auto">
          <a:xfrm>
            <a:off x="675781" y="5046435"/>
            <a:ext cx="7918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當量子數越來越大時，能態的分佈趨近連續，但還是不均勻而有疏密之分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2FB73-CC80-7C1C-9B8C-C71B53DA74F1}"/>
              </a:ext>
            </a:extLst>
          </p:cNvPr>
          <p:cNvSpPr/>
          <p:nvPr/>
        </p:nvSpPr>
        <p:spPr>
          <a:xfrm>
            <a:off x="6532099" y="1230061"/>
            <a:ext cx="2361179" cy="2916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430E7F-5B16-640C-FC35-7DD8B83049D1}"/>
              </a:ext>
            </a:extLst>
          </p:cNvPr>
          <p:cNvCxnSpPr/>
          <p:nvPr/>
        </p:nvCxnSpPr>
        <p:spPr>
          <a:xfrm>
            <a:off x="6948264" y="2924944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17B11-5134-6DBB-E487-2B31F1118C69}"/>
              </a:ext>
            </a:extLst>
          </p:cNvPr>
          <p:cNvCxnSpPr/>
          <p:nvPr/>
        </p:nvCxnSpPr>
        <p:spPr>
          <a:xfrm>
            <a:off x="6948264" y="2595121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16F2F8-9DF2-0559-D99E-75B182EE1E81}"/>
              </a:ext>
            </a:extLst>
          </p:cNvPr>
          <p:cNvCxnSpPr/>
          <p:nvPr/>
        </p:nvCxnSpPr>
        <p:spPr>
          <a:xfrm>
            <a:off x="6948264" y="2423763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8DF713-8104-CCE3-4640-651A91766541}"/>
              </a:ext>
            </a:extLst>
          </p:cNvPr>
          <p:cNvCxnSpPr/>
          <p:nvPr/>
        </p:nvCxnSpPr>
        <p:spPr>
          <a:xfrm>
            <a:off x="6948264" y="2351755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DBD3B2-C7F0-06A3-5482-E80546C119D5}"/>
              </a:ext>
            </a:extLst>
          </p:cNvPr>
          <p:cNvCxnSpPr/>
          <p:nvPr/>
        </p:nvCxnSpPr>
        <p:spPr>
          <a:xfrm>
            <a:off x="6948264" y="2279747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3DA666-224A-E9EE-648C-C64E3997130E}"/>
              </a:ext>
            </a:extLst>
          </p:cNvPr>
          <p:cNvCxnSpPr/>
          <p:nvPr/>
        </p:nvCxnSpPr>
        <p:spPr>
          <a:xfrm>
            <a:off x="6948264" y="2207739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50BB13-CA9B-12B1-7486-667E710EFA77}"/>
              </a:ext>
            </a:extLst>
          </p:cNvPr>
          <p:cNvCxnSpPr/>
          <p:nvPr/>
        </p:nvCxnSpPr>
        <p:spPr>
          <a:xfrm>
            <a:off x="6948264" y="2279747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5AAB87-A54D-7784-B016-BD35387BA078}"/>
              </a:ext>
            </a:extLst>
          </p:cNvPr>
          <p:cNvCxnSpPr/>
          <p:nvPr/>
        </p:nvCxnSpPr>
        <p:spPr>
          <a:xfrm>
            <a:off x="6948264" y="2207739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243C56-3AA9-8811-7882-DB9B12003238}"/>
              </a:ext>
            </a:extLst>
          </p:cNvPr>
          <p:cNvCxnSpPr/>
          <p:nvPr/>
        </p:nvCxnSpPr>
        <p:spPr>
          <a:xfrm>
            <a:off x="6948264" y="3375265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C39E99-9EF0-B4D6-A757-A8E560D4577E}"/>
              </a:ext>
            </a:extLst>
          </p:cNvPr>
          <p:cNvCxnSpPr/>
          <p:nvPr/>
        </p:nvCxnSpPr>
        <p:spPr>
          <a:xfrm>
            <a:off x="6948264" y="3829363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150E97-3BDA-D41D-21C4-F9A55C3A2461}"/>
              </a:ext>
            </a:extLst>
          </p:cNvPr>
          <p:cNvCxnSpPr>
            <a:cxnSpLocks/>
          </p:cNvCxnSpPr>
          <p:nvPr/>
        </p:nvCxnSpPr>
        <p:spPr>
          <a:xfrm>
            <a:off x="8407479" y="2207739"/>
            <a:ext cx="0" cy="3717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FBB5FC-D9CD-8CCD-9688-74C54196DEED}"/>
                  </a:ext>
                </a:extLst>
              </p:cNvPr>
              <p:cNvSpPr txBox="1"/>
              <p:nvPr/>
            </p:nvSpPr>
            <p:spPr bwMode="auto">
              <a:xfrm>
                <a:off x="8215537" y="1931776"/>
                <a:ext cx="7579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FBB5FC-D9CD-8CCD-9688-74C54196D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5537" y="1931776"/>
                <a:ext cx="757948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47167F-E378-1C6A-FF0C-7599A3840858}"/>
              </a:ext>
            </a:extLst>
          </p:cNvPr>
          <p:cNvCxnSpPr>
            <a:cxnSpLocks/>
          </p:cNvCxnSpPr>
          <p:nvPr/>
        </p:nvCxnSpPr>
        <p:spPr>
          <a:xfrm flipV="1">
            <a:off x="6804248" y="1423354"/>
            <a:ext cx="0" cy="2581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AA51A4-8AB7-DE28-F0CF-51D19CF61514}"/>
                  </a:ext>
                </a:extLst>
              </p:cNvPr>
              <p:cNvSpPr txBox="1"/>
              <p:nvPr/>
            </p:nvSpPr>
            <p:spPr bwMode="auto">
              <a:xfrm flipH="1">
                <a:off x="6804248" y="1259468"/>
                <a:ext cx="2880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AA51A4-8AB7-DE28-F0CF-51D19CF61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04248" y="1259468"/>
                <a:ext cx="288030" cy="369332"/>
              </a:xfrm>
              <a:prstGeom prst="rect">
                <a:avLst/>
              </a:prstGeom>
              <a:blipFill>
                <a:blip r:embed="rId10"/>
                <a:stretch>
                  <a:fillRect r="-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92EE5A-9FEC-8A29-6ADC-5B2446FF436A}"/>
                  </a:ext>
                </a:extLst>
              </p:cNvPr>
              <p:cNvSpPr txBox="1"/>
              <p:nvPr/>
            </p:nvSpPr>
            <p:spPr bwMode="auto">
              <a:xfrm>
                <a:off x="7416719" y="1703796"/>
                <a:ext cx="4320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92EE5A-9FEC-8A29-6ADC-5B2446FF4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6719" y="1703796"/>
                <a:ext cx="432044" cy="276999"/>
              </a:xfrm>
              <a:prstGeom prst="rect">
                <a:avLst/>
              </a:prstGeom>
              <a:blipFill>
                <a:blip r:embed="rId11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6CA825-180C-74FB-AA9E-EDF39750A48E}"/>
                  </a:ext>
                </a:extLst>
              </p:cNvPr>
              <p:cNvSpPr txBox="1"/>
              <p:nvPr/>
            </p:nvSpPr>
            <p:spPr bwMode="auto">
              <a:xfrm>
                <a:off x="5070865" y="5933462"/>
                <a:ext cx="127788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6CA825-180C-74FB-AA9E-EDF39750A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0865" y="5933462"/>
                <a:ext cx="1277888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B97E01-5554-CFBD-2D58-4DD93DB2236F}"/>
              </a:ext>
            </a:extLst>
          </p:cNvPr>
          <p:cNvSpPr txBox="1"/>
          <p:nvPr/>
        </p:nvSpPr>
        <p:spPr bwMode="auto">
          <a:xfrm>
            <a:off x="685719" y="4635025"/>
            <a:ext cx="8062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與原子能階不同的是，電子氣的能階要放入數量龐大的電子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8F5793-76E8-3BDB-B50B-B781484DB8F3}"/>
                  </a:ext>
                </a:extLst>
              </p:cNvPr>
              <p:cNvSpPr txBox="1"/>
              <p:nvPr/>
            </p:nvSpPr>
            <p:spPr bwMode="auto">
              <a:xfrm>
                <a:off x="8359753" y="2428591"/>
                <a:ext cx="27412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8F5793-76E8-3BDB-B50B-B781484D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9753" y="2428591"/>
                <a:ext cx="27412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18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3B1F-30AC-9E9D-D4F5-978B69F2E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716210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8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FF379-C936-F620-D96A-B5C65FB6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55" y="1412776"/>
            <a:ext cx="781729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8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660412" y="1670338"/>
                <a:ext cx="8355044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一空間，一個態即是一個點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，在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此空間內狀態分佈的密度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洽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2" y="1670338"/>
                <a:ext cx="8355044" cy="411010"/>
              </a:xfrm>
              <a:prstGeom prst="rect">
                <a:avLst/>
              </a:prstGeom>
              <a:blipFill>
                <a:blip r:embed="rId2"/>
                <a:stretch>
                  <a:fillRect l="-45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477145" y="4330302"/>
                <a:ext cx="401555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7145" y="4330302"/>
                <a:ext cx="4015552" cy="648126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/>
              <p:nvPr/>
            </p:nvSpPr>
            <p:spPr bwMode="auto">
              <a:xfrm>
                <a:off x="4438757" y="1065256"/>
                <a:ext cx="3177749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對應一個態！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8757" y="1065256"/>
                <a:ext cx="3177749" cy="411010"/>
              </a:xfrm>
              <a:prstGeom prst="rect">
                <a:avLst/>
              </a:prstGeom>
              <a:blipFill>
                <a:blip r:embed="rId4"/>
                <a:stretch>
                  <a:fillRect l="-1594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" b="3743"/>
          <a:stretch/>
        </p:blipFill>
        <p:spPr>
          <a:xfrm>
            <a:off x="705360" y="2623618"/>
            <a:ext cx="2585968" cy="2354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E977F-4DB9-ACCC-5332-88AAC9BD27A4}"/>
              </a:ext>
            </a:extLst>
          </p:cNvPr>
          <p:cNvSpPr txBox="1"/>
          <p:nvPr/>
        </p:nvSpPr>
        <p:spPr bwMode="auto">
          <a:xfrm>
            <a:off x="683568" y="525140"/>
            <a:ext cx="7878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能態的分布還可以用另一個圖像來表示，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當量子數大時使用更加方便：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/>
              <p:nvPr/>
            </p:nvSpPr>
            <p:spPr>
              <a:xfrm>
                <a:off x="709317" y="5389438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：與原點的距離平方，恰等於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317" y="5389438"/>
                <a:ext cx="7898530" cy="524182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/>
              <p:nvPr/>
            </p:nvSpPr>
            <p:spPr bwMode="auto">
              <a:xfrm>
                <a:off x="691623" y="5020106"/>
                <a:ext cx="7870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這圖除了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態的分佈，其實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點與原點的距離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也標示出了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態的能量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623" y="5020106"/>
                <a:ext cx="7870472" cy="369332"/>
              </a:xfrm>
              <a:prstGeom prst="rect">
                <a:avLst/>
              </a:prstGeom>
              <a:blipFill>
                <a:blip r:embed="rId7"/>
                <a:stretch>
                  <a:fillRect l="-6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/>
              <p:nvPr/>
            </p:nvSpPr>
            <p:spPr bwMode="auto">
              <a:xfrm>
                <a:off x="719608" y="967166"/>
                <a:ext cx="3651512" cy="5724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608" y="967166"/>
                <a:ext cx="3651512" cy="572464"/>
              </a:xfrm>
              <a:prstGeom prst="rect">
                <a:avLst/>
              </a:prstGeom>
              <a:blipFill>
                <a:blip r:embed="rId8"/>
                <a:stretch>
                  <a:fillRect b="-21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B717DE-0E67-E335-BA97-AF0C3D03ABF6}"/>
              </a:ext>
            </a:extLst>
          </p:cNvPr>
          <p:cNvSpPr txBox="1"/>
          <p:nvPr/>
        </p:nvSpPr>
        <p:spPr bwMode="auto">
          <a:xfrm>
            <a:off x="683568" y="5949280"/>
            <a:ext cx="5336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態的點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距離原點越遠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，能量越大！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26">
                <a:extLst>
                  <a:ext uri="{FF2B5EF4-FFF2-40B4-BE49-F238E27FC236}">
                    <a16:creationId xmlns:a16="http://schemas.microsoft.com/office/drawing/2014/main" id="{A1AAC919-47F3-6B0A-F726-CA6FE99A3E3A}"/>
                  </a:ext>
                </a:extLst>
              </p:cNvPr>
              <p:cNvSpPr txBox="1"/>
              <p:nvPr/>
            </p:nvSpPr>
            <p:spPr>
              <a:xfrm>
                <a:off x="660412" y="2032545"/>
                <a:ext cx="7898530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zh-TW" altLang="en-US" dirty="0"/>
                  <a:t>是該點與原點的距離，定義為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>
          <p:sp>
            <p:nvSpPr>
              <p:cNvPr id="2" name="文字方塊 26">
                <a:extLst>
                  <a:ext uri="{FF2B5EF4-FFF2-40B4-BE49-F238E27FC236}">
                    <a16:creationId xmlns:a16="http://schemas.microsoft.com/office/drawing/2014/main" id="{A1AAC919-47F3-6B0A-F726-CA6FE99A3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2" y="2032545"/>
                <a:ext cx="7898530" cy="6560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84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2" grpId="0"/>
      <p:bldP spid="14" grpId="0"/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1C348-FE6F-8ABB-B764-287C7E63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449" y="2881026"/>
            <a:ext cx="3450064" cy="35723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 bwMode="auto">
          <a:xfrm>
            <a:off x="711647" y="1340768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現在問：</a:t>
            </a:r>
            <a:r>
              <a:rPr lang="zh-TW" altLang="en-US" dirty="0"/>
              <a:t>如果溫度</a:t>
            </a:r>
            <a:r>
              <a:rPr lang="zh-TW" altLang="en-US" sz="1800" dirty="0"/>
              <a:t>為零，電子的狀態會是如何？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20EE7F32-E626-0CD1-99FD-527F60D40DB6}"/>
              </a:ext>
            </a:extLst>
          </p:cNvPr>
          <p:cNvSpPr txBox="1"/>
          <p:nvPr/>
        </p:nvSpPr>
        <p:spPr bwMode="auto">
          <a:xfrm>
            <a:off x="711646" y="1746960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根據波茲曼</a:t>
            </a:r>
            <a:r>
              <a:rPr lang="zh-TW" altLang="en-US" dirty="0"/>
              <a:t>分佈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/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145ED0-972B-14FB-D0DF-656ADEE0F46C}"/>
              </a:ext>
            </a:extLst>
          </p:cNvPr>
          <p:cNvSpPr txBox="1"/>
          <p:nvPr/>
        </p:nvSpPr>
        <p:spPr bwMode="auto">
          <a:xfrm>
            <a:off x="2809022" y="2547762"/>
            <a:ext cx="260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A6EE5-898E-20E4-6C78-6019D48EA41F}"/>
              </a:ext>
            </a:extLst>
          </p:cNvPr>
          <p:cNvSpPr/>
          <p:nvPr/>
        </p:nvSpPr>
        <p:spPr>
          <a:xfrm>
            <a:off x="6704609" y="4802515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3095E-BBA1-948D-821F-8660E7082127}"/>
              </a:ext>
            </a:extLst>
          </p:cNvPr>
          <p:cNvSpPr txBox="1"/>
          <p:nvPr/>
        </p:nvSpPr>
        <p:spPr bwMode="auto">
          <a:xfrm>
            <a:off x="711645" y="2138609"/>
            <a:ext cx="8002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彼此不干擾的古典理想氣體分子個自都會選擇進入能量最低的狀態。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/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電子氣是把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個彼此無作用的自由電子放入箱中。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8F5BB9-7583-C10E-05FC-7508247A7A17}"/>
              </a:ext>
            </a:extLst>
          </p:cNvPr>
          <p:cNvSpPr txBox="1"/>
          <p:nvPr/>
        </p:nvSpPr>
        <p:spPr bwMode="auto">
          <a:xfrm>
            <a:off x="745317" y="810856"/>
            <a:ext cx="757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電子彼此無作用，所以電子就會選擇進入以上所得到的單一電子定態。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1A6C1575-745F-17D2-59CD-63B269736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0" y="3068960"/>
            <a:ext cx="4194536" cy="338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E30F1-B955-0F63-FAA4-D8A02F72E7B3}"/>
              </a:ext>
            </a:extLst>
          </p:cNvPr>
          <p:cNvSpPr txBox="1"/>
          <p:nvPr/>
        </p:nvSpPr>
        <p:spPr bwMode="auto">
          <a:xfrm>
            <a:off x="2594691" y="5576763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386BF7-FCD6-6362-6228-16660CFCE396}"/>
              </a:ext>
            </a:extLst>
          </p:cNvPr>
          <p:cNvSpPr/>
          <p:nvPr/>
        </p:nvSpPr>
        <p:spPr>
          <a:xfrm>
            <a:off x="3087108" y="5450587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7739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317522" y="2576901"/>
                <a:ext cx="68068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電子能填到的最高能量，就稱為費米能量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 Energy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522" y="2576901"/>
                <a:ext cx="6806815" cy="369332"/>
              </a:xfrm>
              <a:prstGeom prst="rect">
                <a:avLst/>
              </a:prstGeom>
              <a:blipFill>
                <a:blip r:embed="rId2"/>
                <a:stretch>
                  <a:fillRect l="-74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221099" y="893580"/>
            <a:ext cx="6405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307847" y="2161176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所以彼此不作用的自由電子，彼此卻好像有一個不能忽略的排斥作用。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0BB2B3-B666-6E9F-E5BE-D904C0535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523" y="887728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/>
              <a:t>電子滿足不形容原理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：兩個電子不能占據同一個量子態。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E522294-CB1B-B71C-0DA0-6721B2F3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847" y="1737424"/>
            <a:ext cx="6816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>
                <a:latin typeface="Times New Roman" charset="0"/>
                <a:cs typeface="Times New Roman" charset="0"/>
              </a:rPr>
              <a:t>一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個量子狀態，只能放置一個電子。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0DD8A-488A-11E9-26FF-4488F6EADD7B}"/>
              </a:ext>
            </a:extLst>
          </p:cNvPr>
          <p:cNvSpPr txBox="1"/>
          <p:nvPr/>
        </p:nvSpPr>
        <p:spPr bwMode="auto">
          <a:xfrm>
            <a:off x="1307847" y="1313672"/>
            <a:ext cx="6994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/>
              <a:t>電子會一個一個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8B40D-61AB-218C-89DE-CD81E8E12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84"/>
          <a:stretch/>
        </p:blipFill>
        <p:spPr>
          <a:xfrm>
            <a:off x="5148064" y="3717032"/>
            <a:ext cx="2376028" cy="204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/>
              <p:nvPr/>
            </p:nvSpPr>
            <p:spPr bwMode="auto">
              <a:xfrm>
                <a:off x="6372200" y="4797152"/>
                <a:ext cx="5480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4797152"/>
                <a:ext cx="54805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3E7A619-4162-927D-0ABB-DBF683C7F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476" y="3008680"/>
            <a:ext cx="2404675" cy="28321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ECC888-1C57-24CE-9453-EB1160D3B49E}"/>
              </a:ext>
            </a:extLst>
          </p:cNvPr>
          <p:cNvSpPr txBox="1"/>
          <p:nvPr/>
        </p:nvSpPr>
        <p:spPr bwMode="auto">
          <a:xfrm>
            <a:off x="1307847" y="451686"/>
            <a:ext cx="49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電子等費米子卻有奇特的社交規則：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3259F-055D-C47E-FF1F-FC0629446305}"/>
              </a:ext>
            </a:extLst>
          </p:cNvPr>
          <p:cNvSpPr txBox="1"/>
          <p:nvPr/>
        </p:nvSpPr>
        <p:spPr bwMode="auto">
          <a:xfrm>
            <a:off x="1748725" y="590330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只畫出能量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EE91D-669D-73DC-EB48-9FFD97BBFD2B}"/>
              </a:ext>
            </a:extLst>
          </p:cNvPr>
          <p:cNvSpPr txBox="1"/>
          <p:nvPr/>
        </p:nvSpPr>
        <p:spPr bwMode="auto">
          <a:xfrm>
            <a:off x="4805124" y="5877272"/>
            <a:ext cx="3871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之前的一維週期位能也有</a:t>
            </a:r>
            <a:r>
              <a:rPr lang="zh-TW" altLang="en-US" sz="1800" dirty="0"/>
              <a:t>費米能量。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90" y="3080021"/>
            <a:ext cx="3743105" cy="32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/>
              <p:nvPr/>
            </p:nvSpPr>
            <p:spPr>
              <a:xfrm>
                <a:off x="883904" y="1465766"/>
                <a:ext cx="3509238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04" y="1465766"/>
                <a:ext cx="3509238" cy="562975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/>
              <p:nvPr/>
            </p:nvSpPr>
            <p:spPr>
              <a:xfrm>
                <a:off x="4430695" y="1542100"/>
                <a:ext cx="4705273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dirty="0" err="1"/>
                  <a:t>是一個向量，標記電子的狀態</a:t>
                </a:r>
                <a:r>
                  <a:rPr lang="en-GB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695" y="1542100"/>
                <a:ext cx="4705273" cy="410305"/>
              </a:xfrm>
              <a:prstGeom prst="rect">
                <a:avLst/>
              </a:prstGeom>
              <a:blipFill>
                <a:blip r:embed="rId4"/>
                <a:stretch>
                  <a:fillRect l="-1075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803612" y="2164686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DD9A952-7998-F68E-21EF-DA28DEE5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13" y="3774809"/>
            <a:ext cx="3448240" cy="25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6">
                <a:extLst>
                  <a:ext uri="{FF2B5EF4-FFF2-40B4-BE49-F238E27FC236}">
                    <a16:creationId xmlns:a16="http://schemas.microsoft.com/office/drawing/2014/main" id="{C3C1FB0C-E218-8537-8842-AA62B66D79EE}"/>
                  </a:ext>
                </a:extLst>
              </p:cNvPr>
              <p:cNvSpPr/>
              <p:nvPr/>
            </p:nvSpPr>
            <p:spPr>
              <a:xfrm>
                <a:off x="794434" y="911317"/>
                <a:ext cx="4805867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</a:t>
                </a:r>
                <a:r>
                  <a:rPr lang="zh-TW" altLang="en-US" dirty="0"/>
                  <a:t>其實也就是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空間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3" name="矩形 16">
                <a:extLst>
                  <a:ext uri="{FF2B5EF4-FFF2-40B4-BE49-F238E27FC236}">
                    <a16:creationId xmlns:a16="http://schemas.microsoft.com/office/drawing/2014/main" id="{C3C1FB0C-E218-8537-8842-AA62B66D7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34" y="911317"/>
                <a:ext cx="4805867" cy="411010"/>
              </a:xfrm>
              <a:prstGeom prst="rect">
                <a:avLst/>
              </a:prstGeom>
              <a:blipFill>
                <a:blip r:embed="rId6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2077970-36A4-8176-5F99-2FE4F81094DB}"/>
              </a:ext>
            </a:extLst>
          </p:cNvPr>
          <p:cNvSpPr txBox="1"/>
          <p:nvPr/>
        </p:nvSpPr>
        <p:spPr bwMode="auto">
          <a:xfrm>
            <a:off x="4733034" y="3232603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真實晶體中，有時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費米面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的形狀會很怪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EFC84-6AB9-D90F-6B60-775852A4B21F}"/>
              </a:ext>
            </a:extLst>
          </p:cNvPr>
          <p:cNvSpPr txBox="1"/>
          <p:nvPr/>
        </p:nvSpPr>
        <p:spPr bwMode="auto">
          <a:xfrm>
            <a:off x="803612" y="2578068"/>
            <a:ext cx="4192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以能量決定的費米面猶如水平面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002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9CA0F-99CE-75F4-6204-370FA6CEA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91A876-7B49-FCC8-E20E-A294A138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89" y="1789942"/>
            <a:ext cx="2344660" cy="27614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040144-0212-BF4D-5F1B-CF431AB99AB1}"/>
                  </a:ext>
                </a:extLst>
              </p:cNvPr>
              <p:cNvSpPr txBox="1"/>
              <p:nvPr/>
            </p:nvSpPr>
            <p:spPr bwMode="auto">
              <a:xfrm>
                <a:off x="827584" y="4574768"/>
                <a:ext cx="7745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重點是：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只有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能量略低於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的電子才有機會透過加熱或加電場改變狀態！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040144-0212-BF4D-5F1B-CF431AB9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574768"/>
                <a:ext cx="7745154" cy="369332"/>
              </a:xfrm>
              <a:prstGeom prst="rect">
                <a:avLst/>
              </a:prstGeom>
              <a:blipFill>
                <a:blip r:embed="rId3"/>
                <a:stretch>
                  <a:fillRect l="-82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C8E1638-28CA-5277-15EE-BDE1498BC3D0}"/>
              </a:ext>
            </a:extLst>
          </p:cNvPr>
          <p:cNvSpPr txBox="1"/>
          <p:nvPr/>
        </p:nvSpPr>
        <p:spPr bwMode="auto">
          <a:xfrm>
            <a:off x="827584" y="4994334"/>
            <a:ext cx="55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其餘的電子，改變的機會都已被其他電子佔據。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80AE03-B154-D342-A884-C7EB8C450249}"/>
                  </a:ext>
                </a:extLst>
              </p:cNvPr>
              <p:cNvSpPr txBox="1"/>
              <p:nvPr/>
            </p:nvSpPr>
            <p:spPr bwMode="auto">
              <a:xfrm>
                <a:off x="827584" y="5404922"/>
                <a:ext cx="69530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可見固體的性質，常是由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電子在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時的行為所決定！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80AE03-B154-D342-A884-C7EB8C45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404922"/>
                <a:ext cx="6953066" cy="369332"/>
              </a:xfrm>
              <a:prstGeom prst="rect">
                <a:avLst/>
              </a:prstGeom>
              <a:blipFill>
                <a:blip r:embed="rId4"/>
                <a:stretch>
                  <a:fillRect l="-9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 descr="Z:\Dropbox\Documents\課程\Young\Chapter42\A_Images\A_Figures_and_Photos\42_23_Figure.jpg">
            <a:extLst>
              <a:ext uri="{FF2B5EF4-FFF2-40B4-BE49-F238E27FC236}">
                <a16:creationId xmlns:a16="http://schemas.microsoft.com/office/drawing/2014/main" id="{85A1131E-F3F2-287C-4FBE-8A142DB35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9"/>
          <a:stretch/>
        </p:blipFill>
        <p:spPr bwMode="auto">
          <a:xfrm>
            <a:off x="3415163" y="2485995"/>
            <a:ext cx="2850619" cy="20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FB8DC-F782-B7C4-72F4-05968A6239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7" r="2726"/>
          <a:stretch/>
        </p:blipFill>
        <p:spPr>
          <a:xfrm>
            <a:off x="6412498" y="2487612"/>
            <a:ext cx="2181984" cy="2060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D9A5F-B55A-E6C3-0E94-69610E021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484"/>
          <a:stretch/>
        </p:blipFill>
        <p:spPr>
          <a:xfrm>
            <a:off x="6417000" y="499767"/>
            <a:ext cx="2239648" cy="19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91378-5B93-0724-B1D5-C5DBFAE6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343" y="652948"/>
            <a:ext cx="2344660" cy="27614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/>
              <p:nvPr/>
            </p:nvSpPr>
            <p:spPr bwMode="auto">
              <a:xfrm>
                <a:off x="904341" y="4002670"/>
                <a:ext cx="80162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如何由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計算費</a:t>
                </a:r>
                <a:r>
                  <a:rPr lang="zh-TW" altLang="en-US" sz="1800" dirty="0"/>
                  <a:t>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？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條件：電子狀態能量低於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的恰為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個。</a:t>
                </a:r>
                <a:endParaRPr lang="zh-TW" altLang="en-US" sz="1800" dirty="0"/>
              </a:p>
            </p:txBody>
          </p:sp>
        </mc:Choice>
        <mc:Fallback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341" y="4002670"/>
                <a:ext cx="8016283" cy="369332"/>
              </a:xfrm>
              <a:prstGeom prst="rect">
                <a:avLst/>
              </a:prstGeom>
              <a:blipFill>
                <a:blip r:embed="rId3"/>
                <a:stretch>
                  <a:fillRect l="-63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/>
              <p:nvPr/>
            </p:nvSpPr>
            <p:spPr bwMode="auto">
              <a:xfrm>
                <a:off x="899592" y="3573016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的值極重要，它顯然由自由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決定，</a:t>
                </a:r>
                <a:endParaRPr lang="zh-TW" altLang="en-US" sz="1800" dirty="0"/>
              </a:p>
            </p:txBody>
          </p:sp>
        </mc:Choice>
        <mc:Fallback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573016"/>
                <a:ext cx="6260514" cy="369332"/>
              </a:xfrm>
              <a:prstGeom prst="rect">
                <a:avLst/>
              </a:prstGeom>
              <a:blipFill>
                <a:blip r:embed="rId4"/>
                <a:stretch>
                  <a:fillRect l="-101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A6F38B7F-DDF2-4ED8-9C1E-B815C09D1B3B}"/>
                  </a:ext>
                </a:extLst>
              </p:cNvPr>
              <p:cNvSpPr/>
              <p:nvPr/>
            </p:nvSpPr>
            <p:spPr>
              <a:xfrm>
                <a:off x="899592" y="4818528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之間的電子狀態數：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A6F38B7F-DDF2-4ED8-9C1E-B815C09D1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818528"/>
                <a:ext cx="8424936" cy="369332"/>
              </a:xfrm>
              <a:prstGeom prst="rect">
                <a:avLst/>
              </a:prstGeom>
              <a:blipFill>
                <a:blip r:embed="rId5"/>
                <a:stretch>
                  <a:fillRect l="-75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7BC77-7BA2-D2A5-9201-F740A2A790D6}"/>
                  </a:ext>
                </a:extLst>
              </p:cNvPr>
              <p:cNvSpPr txBox="1"/>
              <p:nvPr/>
            </p:nvSpPr>
            <p:spPr bwMode="auto">
              <a:xfrm>
                <a:off x="3315558" y="5206886"/>
                <a:ext cx="1627177" cy="83490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7BC77-7BA2-D2A5-9201-F740A2A79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5558" y="5206886"/>
                <a:ext cx="1627177" cy="834909"/>
              </a:xfrm>
              <a:prstGeom prst="rect">
                <a:avLst/>
              </a:prstGeom>
              <a:blipFill>
                <a:blip r:embed="rId6"/>
                <a:stretch>
                  <a:fillRect l="-58915" t="-120896" r="-2326" b="-1895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FBB06-F286-895C-CF27-FAE1EA0DF68E}"/>
              </a:ext>
            </a:extLst>
          </p:cNvPr>
          <p:cNvSpPr txBox="1"/>
          <p:nvPr/>
        </p:nvSpPr>
        <p:spPr bwMode="auto">
          <a:xfrm>
            <a:off x="3563888" y="65204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電子的社會學</a:t>
            </a:r>
          </a:p>
        </p:txBody>
      </p:sp>
      <p:pic>
        <p:nvPicPr>
          <p:cNvPr id="1026" name="Picture 2" descr="Why is Sociology Important in Today's Society?">
            <a:extLst>
              <a:ext uri="{FF2B5EF4-FFF2-40B4-BE49-F238E27FC236}">
                <a16:creationId xmlns:a16="http://schemas.microsoft.com/office/drawing/2014/main" id="{E1B858CA-208B-DE1D-CF07-529AF3C5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14" y="1581311"/>
            <a:ext cx="6702772" cy="40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362F8-2846-B518-56EE-4A4D45500D62}"/>
              </a:ext>
            </a:extLst>
          </p:cNvPr>
          <p:cNvSpPr txBox="1"/>
          <p:nvPr/>
        </p:nvSpPr>
        <p:spPr bwMode="auto">
          <a:xfrm>
            <a:off x="3203848" y="1142989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Identical Particles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全同粒子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7AE69-C8D7-CDBB-0505-11987D3D6E8B}"/>
              </a:ext>
            </a:extLst>
          </p:cNvPr>
          <p:cNvSpPr txBox="1"/>
          <p:nvPr/>
        </p:nvSpPr>
        <p:spPr bwMode="auto">
          <a:xfrm>
            <a:off x="1907704" y="5827292"/>
            <a:ext cx="7002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新的量子效應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彼此沒有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交互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作用的電子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3992777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C7B0-C815-235B-1450-939E7D790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99D3E42-C130-16AF-3045-D777E1F21F44}"/>
              </a:ext>
            </a:extLst>
          </p:cNvPr>
          <p:cNvSpPr txBox="1"/>
          <p:nvPr/>
        </p:nvSpPr>
        <p:spPr>
          <a:xfrm>
            <a:off x="2484437" y="3937633"/>
            <a:ext cx="397273" cy="2837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E6C4AC-B683-E43C-3C17-02465CB68BB3}"/>
                  </a:ext>
                </a:extLst>
              </p:cNvPr>
              <p:cNvSpPr txBox="1"/>
              <p:nvPr/>
            </p:nvSpPr>
            <p:spPr bwMode="auto">
              <a:xfrm>
                <a:off x="2713116" y="199856"/>
                <a:ext cx="1489503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E6C4AC-B683-E43C-3C17-02465CB68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116" y="199856"/>
                <a:ext cx="148950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9F13B053-E076-113D-6844-CD1411BC5131}"/>
                  </a:ext>
                </a:extLst>
              </p:cNvPr>
              <p:cNvSpPr/>
              <p:nvPr/>
            </p:nvSpPr>
            <p:spPr>
              <a:xfrm>
                <a:off x="520391" y="1362645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態</m:t>
                    </m:r>
                  </m:oMath>
                </a14:m>
                <a:r>
                  <a:rPr lang="zh-TW" altLang="en-US" dirty="0"/>
                  <a:t>，代表的點就位於半徑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厚度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zh-TW" altLang="en-US" dirty="0"/>
                  <a:t>的八分之一球殼內。</a:t>
                </a:r>
              </a:p>
            </p:txBody>
          </p:sp>
        </mc:Choice>
        <mc:Fallback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9F13B053-E076-113D-6844-CD1411BC5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91" y="1362645"/>
                <a:ext cx="8424936" cy="369332"/>
              </a:xfrm>
              <a:prstGeom prst="rect">
                <a:avLst/>
              </a:prstGeom>
              <a:blipFill>
                <a:blip r:embed="rId3"/>
                <a:stretch>
                  <a:fillRect l="-60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EFA9A2-4E0B-5934-46A8-93F0585F1E0B}"/>
              </a:ext>
            </a:extLst>
          </p:cNvPr>
          <p:cNvSpPr txBox="1"/>
          <p:nvPr/>
        </p:nvSpPr>
        <p:spPr bwMode="auto">
          <a:xfrm>
            <a:off x="505934" y="1836049"/>
            <a:ext cx="358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球殼內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狀態數目就是球殼體積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3698F-E004-9135-B548-1EEAEA2BA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0" t="2116" r="46310"/>
          <a:stretch/>
        </p:blipFill>
        <p:spPr>
          <a:xfrm>
            <a:off x="496690" y="3943451"/>
            <a:ext cx="2187867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216E52-23BA-7A92-57F3-90EE05655B59}"/>
                  </a:ext>
                </a:extLst>
              </p:cNvPr>
              <p:cNvSpPr txBox="1"/>
              <p:nvPr/>
            </p:nvSpPr>
            <p:spPr>
              <a:xfrm>
                <a:off x="1896966" y="4511803"/>
                <a:ext cx="792215" cy="2394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966" y="4511803"/>
                <a:ext cx="792215" cy="23942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23EDB9-F24E-483B-8675-5DE6F87A677A}"/>
                  </a:ext>
                </a:extLst>
              </p:cNvPr>
              <p:cNvSpPr txBox="1"/>
              <p:nvPr/>
            </p:nvSpPr>
            <p:spPr>
              <a:xfrm>
                <a:off x="2094120" y="4734720"/>
                <a:ext cx="792214" cy="3851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120" y="4734720"/>
                <a:ext cx="792214" cy="385170"/>
              </a:xfrm>
              <a:prstGeom prst="rect">
                <a:avLst/>
              </a:prstGeom>
              <a:blipFill>
                <a:blip r:embed="rId7"/>
                <a:stretch>
                  <a:fillRect l="-793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E6F4723-C807-C556-6337-64F36EC60C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" t="33761" b="32103"/>
          <a:stretch/>
        </p:blipFill>
        <p:spPr>
          <a:xfrm>
            <a:off x="3059103" y="3937633"/>
            <a:ext cx="3059805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012D4E-DC31-D73B-D0E9-567024480E93}"/>
                  </a:ext>
                </a:extLst>
              </p:cNvPr>
              <p:cNvSpPr txBox="1"/>
              <p:nvPr/>
            </p:nvSpPr>
            <p:spPr>
              <a:xfrm>
                <a:off x="3457868" y="6350367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868" y="6350367"/>
                <a:ext cx="37968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1FDB7A-4C26-D2E0-88A9-D33AA1C752DD}"/>
                  </a:ext>
                </a:extLst>
              </p:cNvPr>
              <p:cNvSpPr txBox="1"/>
              <p:nvPr/>
            </p:nvSpPr>
            <p:spPr>
              <a:xfrm>
                <a:off x="5740441" y="5384247"/>
                <a:ext cx="378467" cy="3247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41" y="5384247"/>
                <a:ext cx="378467" cy="3247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0F1E1B-6569-4078-C085-45DCA8663DE8}"/>
                  </a:ext>
                </a:extLst>
              </p:cNvPr>
              <p:cNvSpPr txBox="1"/>
              <p:nvPr/>
            </p:nvSpPr>
            <p:spPr>
              <a:xfrm>
                <a:off x="4335016" y="4019343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016" y="4019343"/>
                <a:ext cx="37968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E375665-1D53-0784-ED1C-BDB4D551D818}"/>
              </a:ext>
            </a:extLst>
          </p:cNvPr>
          <p:cNvSpPr txBox="1"/>
          <p:nvPr/>
        </p:nvSpPr>
        <p:spPr>
          <a:xfrm>
            <a:off x="3365729" y="4038303"/>
            <a:ext cx="462418" cy="477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E4AFA7B3-F50D-4D45-70B9-6F768F46C8A6}"/>
                  </a:ext>
                </a:extLst>
              </p:cNvPr>
              <p:cNvSpPr/>
              <p:nvPr/>
            </p:nvSpPr>
            <p:spPr>
              <a:xfrm>
                <a:off x="3778081" y="1704451"/>
                <a:ext cx="2643174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E4AFA7B3-F50D-4D45-70B9-6F768F46C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081" y="1704451"/>
                <a:ext cx="2643174" cy="612732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140CAD-2CBF-C3DF-4C0F-B1D851D57950}"/>
                  </a:ext>
                </a:extLst>
              </p:cNvPr>
              <p:cNvSpPr txBox="1"/>
              <p:nvPr/>
            </p:nvSpPr>
            <p:spPr>
              <a:xfrm>
                <a:off x="4749316" y="5077373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316" y="5077373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7075EE-076D-AF48-443F-06D5B3CACB7A}"/>
                  </a:ext>
                </a:extLst>
              </p:cNvPr>
              <p:cNvSpPr txBox="1"/>
              <p:nvPr/>
            </p:nvSpPr>
            <p:spPr>
              <a:xfrm>
                <a:off x="5137732" y="3970180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732" y="3970180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D7FB01-27C7-A616-3FDE-5BA6092785E7}"/>
                  </a:ext>
                </a:extLst>
              </p:cNvPr>
              <p:cNvSpPr txBox="1"/>
              <p:nvPr/>
            </p:nvSpPr>
            <p:spPr bwMode="auto">
              <a:xfrm>
                <a:off x="505934" y="2448741"/>
                <a:ext cx="28597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有一個簡單關係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D7FB01-27C7-A616-3FDE-5BA609278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934" y="2448741"/>
                <a:ext cx="2859795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81A7771-FACB-AFD1-EB6B-6547F5E6E9DE}"/>
              </a:ext>
            </a:extLst>
          </p:cNvPr>
          <p:cNvSpPr txBox="1"/>
          <p:nvPr/>
        </p:nvSpPr>
        <p:spPr bwMode="auto">
          <a:xfrm>
            <a:off x="7738519" y="302696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9B6A0F84-3BA5-C194-B787-DB4AA058F840}"/>
                  </a:ext>
                </a:extLst>
              </p:cNvPr>
              <p:cNvSpPr/>
              <p:nvPr/>
            </p:nvSpPr>
            <p:spPr>
              <a:xfrm>
                <a:off x="496690" y="3067789"/>
                <a:ext cx="5083422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𝑑𝐸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9B6A0F84-3BA5-C194-B787-DB4AA058F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90" y="3067789"/>
                <a:ext cx="5083422" cy="9106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CE48044-45E7-B2F8-6097-BAB6035D743B}"/>
              </a:ext>
            </a:extLst>
          </p:cNvPr>
          <p:cNvSpPr txBox="1"/>
          <p:nvPr/>
        </p:nvSpPr>
        <p:spPr bwMode="auto">
          <a:xfrm>
            <a:off x="535916" y="378673"/>
            <a:ext cx="2345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已知定態的能量為：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A4E70F3F-80E2-ACA8-82A7-35AB23FB7CBA}"/>
                  </a:ext>
                </a:extLst>
              </p:cNvPr>
              <p:cNvSpPr/>
              <p:nvPr/>
            </p:nvSpPr>
            <p:spPr>
              <a:xfrm>
                <a:off x="6602536" y="3099592"/>
                <a:ext cx="2271967" cy="6760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A4E70F3F-80E2-ACA8-82A7-35AB23FB7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536" y="3099592"/>
                <a:ext cx="2271967" cy="676019"/>
              </a:xfrm>
              <a:prstGeom prst="rect">
                <a:avLst/>
              </a:prstGeom>
              <a:blipFill>
                <a:blip r:embed="rId1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A8A836B-59E8-42F9-171C-AD5B06ED0CB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50" r="1"/>
          <a:stretch/>
        </p:blipFill>
        <p:spPr>
          <a:xfrm>
            <a:off x="6275268" y="3937633"/>
            <a:ext cx="2604063" cy="1678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E88498-7F75-A0DE-69DF-83718EA5D867}"/>
                  </a:ext>
                </a:extLst>
              </p:cNvPr>
              <p:cNvSpPr txBox="1"/>
              <p:nvPr/>
            </p:nvSpPr>
            <p:spPr bwMode="auto">
              <a:xfrm>
                <a:off x="6421255" y="3913510"/>
                <a:ext cx="77310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E88498-7F75-A0DE-69DF-83718EA5D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255" y="3913510"/>
                <a:ext cx="773103" cy="338554"/>
              </a:xfrm>
              <a:prstGeom prst="rect">
                <a:avLst/>
              </a:prstGeom>
              <a:blipFill>
                <a:blip r:embed="rId19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41702E51-EFB9-3AA8-5AB3-C346E3A769EB}"/>
                  </a:ext>
                </a:extLst>
              </p:cNvPr>
              <p:cNvSpPr/>
              <p:nvPr/>
            </p:nvSpPr>
            <p:spPr>
              <a:xfrm>
                <a:off x="535916" y="960766"/>
                <a:ext cx="64843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計算能量介在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之間的電子狀態數：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41702E51-EFB9-3AA8-5AB3-C346E3A76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16" y="960766"/>
                <a:ext cx="6484356" cy="369332"/>
              </a:xfrm>
              <a:prstGeom prst="rect">
                <a:avLst/>
              </a:prstGeom>
              <a:blipFill>
                <a:blip r:embed="rId20"/>
                <a:stretch>
                  <a:fillRect l="-97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A0069D-773A-AC3A-6FAC-55836C8A5D5A}"/>
                  </a:ext>
                </a:extLst>
              </p:cNvPr>
              <p:cNvSpPr txBox="1"/>
              <p:nvPr/>
            </p:nvSpPr>
            <p:spPr bwMode="auto">
              <a:xfrm>
                <a:off x="3166519" y="2363167"/>
                <a:ext cx="1971213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A0069D-773A-AC3A-6FAC-55836C8A5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6519" y="2363167"/>
                <a:ext cx="1971213" cy="648126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58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5" grpId="0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6" grpId="0"/>
      <p:bldP spid="22" grpId="0" animBg="1"/>
      <p:bldP spid="28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11646" y="1078367"/>
                <a:ext cx="8265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圖中能量低於費米能量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計算能態數目即可。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646" y="1078367"/>
                <a:ext cx="8265216" cy="369332"/>
              </a:xfrm>
              <a:prstGeom prst="rect">
                <a:avLst/>
              </a:prstGeom>
              <a:blipFill>
                <a:blip r:embed="rId2"/>
                <a:stretch>
                  <a:fillRect l="-767" t="-6667" r="-32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空間，一個態即是一個點</a:t>
                </a:r>
                <a:r>
                  <a:rPr lang="zh-TW" altLang="en-US" dirty="0"/>
                  <a:t>，</a:t>
                </a:r>
                <a:r>
                  <a:rPr lang="zh-TW" altLang="en-US" sz="1800" dirty="0"/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  <a:blipFill>
                <a:blip r:embed="rId3"/>
                <a:stretch>
                  <a:fillRect l="-97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8DF8E09C-7369-B5D3-934E-AB2FBFFF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47" y="684136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因為一個量子態</a:t>
            </a:r>
            <a:r>
              <a:rPr lang="zh-TW" altLang="en-US" dirty="0">
                <a:latin typeface="Times New Roman" charset="0"/>
                <a:cs typeface="Times New Roman" charset="0"/>
              </a:rPr>
              <a:t>只能容納二個電子，</a:t>
            </a:r>
            <a:endParaRPr lang="zh-TW" altLang="en-US" sz="1800" dirty="0">
              <a:latin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965838" y="306383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5838" y="3063838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8" y="1906180"/>
            <a:ext cx="2721578" cy="2818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729215-7B93-142F-0595-59CCE9B68A48}"/>
              </a:ext>
            </a:extLst>
          </p:cNvPr>
          <p:cNvSpPr txBox="1"/>
          <p:nvPr/>
        </p:nvSpPr>
        <p:spPr bwMode="auto">
          <a:xfrm>
            <a:off x="846088" y="4909716"/>
            <a:ext cx="3221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定義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圖上一個點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與原點距離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/>
              <p:nvPr/>
            </p:nvSpPr>
            <p:spPr bwMode="auto">
              <a:xfrm>
                <a:off x="3965838" y="4749092"/>
                <a:ext cx="2196134" cy="6560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5838" y="4749092"/>
                <a:ext cx="2196134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/>
              <p:nvPr/>
            </p:nvSpPr>
            <p:spPr bwMode="auto">
              <a:xfrm>
                <a:off x="6384652" y="4724192"/>
                <a:ext cx="1559518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4652" y="4724192"/>
                <a:ext cx="1559518" cy="648191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/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的態，它的距離平方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就小於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。將此值記為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blipFill>
                <a:blip r:embed="rId8"/>
                <a:stretch>
                  <a:fillRect l="-64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/>
              <p:nvPr/>
            </p:nvSpPr>
            <p:spPr bwMode="auto">
              <a:xfrm>
                <a:off x="846088" y="6042210"/>
                <a:ext cx="81307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對應的點都在此一半徑為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八分之一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球內。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088" y="6042210"/>
                <a:ext cx="8130774" cy="369332"/>
              </a:xfrm>
              <a:prstGeom prst="rect">
                <a:avLst/>
              </a:prstGeom>
              <a:blipFill>
                <a:blip r:embed="rId9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A6090E-344B-EA11-6D3A-B5E854F598D3}"/>
                  </a:ext>
                </a:extLst>
              </p:cNvPr>
              <p:cNvSpPr txBox="1"/>
              <p:nvPr/>
            </p:nvSpPr>
            <p:spPr bwMode="auto">
              <a:xfrm>
                <a:off x="701090" y="285323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利用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空間計算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最方便！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A6090E-344B-EA11-6D3A-B5E854F59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90" y="285323"/>
                <a:ext cx="4572000" cy="411010"/>
              </a:xfrm>
              <a:prstGeom prst="rect">
                <a:avLst/>
              </a:prstGeom>
              <a:blipFill>
                <a:blip r:embed="rId10"/>
                <a:stretch>
                  <a:fillRect l="-1108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A76B7FF-182E-D3F0-D276-D1ACD1258C95}"/>
              </a:ext>
            </a:extLst>
          </p:cNvPr>
          <p:cNvSpPr txBox="1"/>
          <p:nvPr/>
        </p:nvSpPr>
        <p:spPr bwMode="auto">
          <a:xfrm>
            <a:off x="3887794" y="190618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charset="0"/>
                <a:cs typeface="Times New Roman" charset="0"/>
              </a:rPr>
              <a:t>計算能態數目只要計算體積即可！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49870E-3800-D07A-98AF-F8C2AEFC645A}"/>
                  </a:ext>
                </a:extLst>
              </p:cNvPr>
              <p:cNvSpPr txBox="1"/>
              <p:nvPr/>
            </p:nvSpPr>
            <p:spPr bwMode="auto">
              <a:xfrm>
                <a:off x="7740352" y="5401624"/>
                <a:ext cx="845840" cy="59657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49870E-3800-D07A-98AF-F8C2AEFC6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401624"/>
                <a:ext cx="845840" cy="5965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0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9" grpId="0"/>
      <p:bldP spid="20" grpId="0" animBg="1"/>
      <p:bldP spid="21" grpId="0" animBg="1"/>
      <p:bldP spid="22" grpId="0"/>
      <p:bldP spid="24" grpId="0"/>
      <p:bldP spid="7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7136896-07C6-7335-BE8A-13AF64CDC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FDBA92-1B6F-3CDF-9AB0-57CCF5568ED0}"/>
                  </a:ext>
                </a:extLst>
              </p:cNvPr>
              <p:cNvSpPr txBox="1"/>
              <p:nvPr/>
            </p:nvSpPr>
            <p:spPr bwMode="auto">
              <a:xfrm>
                <a:off x="1136177" y="3522552"/>
                <a:ext cx="2353208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FDBA92-1B6F-3CDF-9AB0-57CCF5568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177" y="3522552"/>
                <a:ext cx="2353208" cy="520399"/>
              </a:xfrm>
              <a:prstGeom prst="rect">
                <a:avLst/>
              </a:prstGeom>
              <a:blipFill>
                <a:blip r:embed="rId2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4A57048-B449-6391-D440-8639C082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96" y="796059"/>
            <a:ext cx="2049281" cy="2121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70625C-6133-367D-4BD1-C125EBDAFFC1}"/>
                  </a:ext>
                </a:extLst>
              </p:cNvPr>
              <p:cNvSpPr txBox="1"/>
              <p:nvPr/>
            </p:nvSpPr>
            <p:spPr bwMode="auto">
              <a:xfrm>
                <a:off x="1019468" y="343583"/>
                <a:ext cx="7491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，八分之一球的體積就是能量低於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狀態數目。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70625C-6133-367D-4BD1-C125EBDA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68" y="343583"/>
                <a:ext cx="7491529" cy="369332"/>
              </a:xfrm>
              <a:prstGeom prst="rect">
                <a:avLst/>
              </a:prstGeom>
              <a:blipFill>
                <a:blip r:embed="rId4"/>
                <a:stretch>
                  <a:fillRect l="-67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1AA73E-A351-68D9-00C1-3507A0E92E17}"/>
                  </a:ext>
                </a:extLst>
              </p:cNvPr>
              <p:cNvSpPr txBox="1"/>
              <p:nvPr/>
            </p:nvSpPr>
            <p:spPr bwMode="auto">
              <a:xfrm>
                <a:off x="3489385" y="796059"/>
                <a:ext cx="3084434" cy="86946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1AA73E-A351-68D9-00C1-3507A0E92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9385" y="796059"/>
                <a:ext cx="3084434" cy="869469"/>
              </a:xfrm>
              <a:prstGeom prst="rect">
                <a:avLst/>
              </a:prstGeom>
              <a:blipFill>
                <a:blip r:embed="rId5"/>
                <a:stretch>
                  <a:fillRect l="-18443" t="-112857" b="-17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AFED9E60-8863-956A-1F10-0EA3D0275D83}"/>
                  </a:ext>
                </a:extLst>
              </p:cNvPr>
              <p:cNvSpPr txBox="1"/>
              <p:nvPr/>
            </p:nvSpPr>
            <p:spPr bwMode="auto">
              <a:xfrm>
                <a:off x="1019468" y="2938849"/>
                <a:ext cx="68286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能量低於最高能量：費米能量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AFED9E60-8863-956A-1F10-0EA3D0275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68" y="2938849"/>
                <a:ext cx="6828619" cy="369332"/>
              </a:xfrm>
              <a:prstGeom prst="rect">
                <a:avLst/>
              </a:prstGeom>
              <a:blipFill>
                <a:blip r:embed="rId6"/>
                <a:stretch>
                  <a:fillRect l="-743" t="-6667" r="-408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6E53DA-4366-F5D7-2FD8-F35A7335E326}"/>
                  </a:ext>
                </a:extLst>
              </p:cNvPr>
              <p:cNvSpPr txBox="1"/>
              <p:nvPr/>
            </p:nvSpPr>
            <p:spPr bwMode="auto">
              <a:xfrm>
                <a:off x="1083340" y="3337410"/>
                <a:ext cx="5677515" cy="7811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6E53DA-4366-F5D7-2FD8-F35A7335E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340" y="3337410"/>
                <a:ext cx="5677515" cy="7811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CB8650-78C9-D93A-3D0F-49371CEF54F0}"/>
                  </a:ext>
                </a:extLst>
              </p:cNvPr>
              <p:cNvSpPr txBox="1"/>
              <p:nvPr/>
            </p:nvSpPr>
            <p:spPr bwMode="auto">
              <a:xfrm>
                <a:off x="1090638" y="4162756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CB8650-78C9-D93A-3D0F-49371CEF5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0638" y="4162756"/>
                <a:ext cx="3597763" cy="679417"/>
              </a:xfrm>
              <a:prstGeom prst="rect">
                <a:avLst/>
              </a:prstGeom>
              <a:blipFill>
                <a:blip r:embed="rId8"/>
                <a:stretch>
                  <a:fillRect b="-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F6F0EB-6B7C-0046-FD90-CFD078177DA5}"/>
                  </a:ext>
                </a:extLst>
              </p:cNvPr>
              <p:cNvSpPr txBox="1"/>
              <p:nvPr/>
            </p:nvSpPr>
            <p:spPr bwMode="auto">
              <a:xfrm>
                <a:off x="1510241" y="1104999"/>
                <a:ext cx="3254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TW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F6F0EB-6B7C-0046-FD90-CFD07817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0241" y="1104999"/>
                <a:ext cx="32545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84B13A-2FD9-D8D2-75FA-52AB526DF2FA}"/>
                  </a:ext>
                </a:extLst>
              </p:cNvPr>
              <p:cNvSpPr txBox="1"/>
              <p:nvPr/>
            </p:nvSpPr>
            <p:spPr bwMode="auto">
              <a:xfrm>
                <a:off x="5220072" y="4271531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84B13A-2FD9-D8D2-75FA-52AB526DF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4271531"/>
                <a:ext cx="936105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69E48D-6DE1-7513-7229-AD6118037E92}"/>
                  </a:ext>
                </a:extLst>
              </p:cNvPr>
              <p:cNvSpPr txBox="1"/>
              <p:nvPr/>
            </p:nvSpPr>
            <p:spPr bwMode="auto">
              <a:xfrm>
                <a:off x="7037422" y="3428836"/>
                <a:ext cx="179107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69E48D-6DE1-7513-7229-AD6118037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7422" y="3428836"/>
                <a:ext cx="1791072" cy="648191"/>
              </a:xfrm>
              <a:prstGeom prst="rect">
                <a:avLst/>
              </a:prstGeom>
              <a:blipFill>
                <a:blip r:embed="rId12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7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/>
              <p:nvPr/>
            </p:nvSpPr>
            <p:spPr bwMode="auto">
              <a:xfrm>
                <a:off x="1718607" y="3419739"/>
                <a:ext cx="44803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可以直接用狀態密度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/>
                  <a:t>直接算：</a:t>
                </a:r>
                <a:endParaRPr lang="en-TW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8607" y="3419739"/>
                <a:ext cx="4480306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/>
              <p:nvPr/>
            </p:nvSpPr>
            <p:spPr bwMode="auto">
              <a:xfrm>
                <a:off x="1766970" y="3887947"/>
                <a:ext cx="5960671" cy="8349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</m:e>
                      </m:nary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</m:e>
                      </m:nary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6970" y="3887947"/>
                <a:ext cx="5960671" cy="834909"/>
              </a:xfrm>
              <a:prstGeom prst="rect">
                <a:avLst/>
              </a:prstGeom>
              <a:blipFill>
                <a:blip r:embed="rId3"/>
                <a:stretch>
                  <a:fillRect l="-15745" t="-124242" r="-213" b="-1924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/>
              <p:nvPr/>
            </p:nvSpPr>
            <p:spPr bwMode="auto">
              <a:xfrm>
                <a:off x="1702995" y="5477056"/>
                <a:ext cx="60406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2995" y="5477056"/>
                <a:ext cx="6040692" cy="369332"/>
              </a:xfrm>
              <a:prstGeom prst="rect">
                <a:avLst/>
              </a:prstGeom>
              <a:blipFill>
                <a:blip r:embed="rId4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/>
              <p:nvPr/>
            </p:nvSpPr>
            <p:spPr bwMode="auto">
              <a:xfrm>
                <a:off x="1751358" y="5944608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1358" y="5944608"/>
                <a:ext cx="3597763" cy="679417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/>
              <p:nvPr/>
            </p:nvSpPr>
            <p:spPr bwMode="auto">
              <a:xfrm>
                <a:off x="5607237" y="6032676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7237" y="6032676"/>
                <a:ext cx="936105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A490E0B9-7F95-E67F-A912-D3DE94D3762F}"/>
              </a:ext>
            </a:extLst>
          </p:cNvPr>
          <p:cNvSpPr/>
          <p:nvPr/>
        </p:nvSpPr>
        <p:spPr>
          <a:xfrm>
            <a:off x="1718607" y="410994"/>
            <a:ext cx="2361179" cy="2916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216304-C84F-90FE-7611-E5A45C1EB245}"/>
              </a:ext>
            </a:extLst>
          </p:cNvPr>
          <p:cNvCxnSpPr>
            <a:cxnSpLocks/>
          </p:cNvCxnSpPr>
          <p:nvPr/>
        </p:nvCxnSpPr>
        <p:spPr>
          <a:xfrm>
            <a:off x="2134772" y="2105877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639266-87C8-4591-6E6D-2299181ECE84}"/>
              </a:ext>
            </a:extLst>
          </p:cNvPr>
          <p:cNvCxnSpPr>
            <a:cxnSpLocks/>
          </p:cNvCxnSpPr>
          <p:nvPr/>
        </p:nvCxnSpPr>
        <p:spPr>
          <a:xfrm>
            <a:off x="2134772" y="1776054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DFB1B9-1087-2BCE-F1AA-A45B99ECF303}"/>
              </a:ext>
            </a:extLst>
          </p:cNvPr>
          <p:cNvCxnSpPr>
            <a:cxnSpLocks/>
          </p:cNvCxnSpPr>
          <p:nvPr/>
        </p:nvCxnSpPr>
        <p:spPr>
          <a:xfrm>
            <a:off x="2134772" y="1604696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36EF56-8F00-3BB5-96DF-470ED4B8EF84}"/>
              </a:ext>
            </a:extLst>
          </p:cNvPr>
          <p:cNvCxnSpPr>
            <a:cxnSpLocks/>
          </p:cNvCxnSpPr>
          <p:nvPr/>
        </p:nvCxnSpPr>
        <p:spPr>
          <a:xfrm>
            <a:off x="2134772" y="1532688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6563A2-9180-88BB-D014-BDC1D1C1EBE9}"/>
              </a:ext>
            </a:extLst>
          </p:cNvPr>
          <p:cNvCxnSpPr>
            <a:cxnSpLocks/>
          </p:cNvCxnSpPr>
          <p:nvPr/>
        </p:nvCxnSpPr>
        <p:spPr>
          <a:xfrm>
            <a:off x="2134772" y="1460680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1F81CA-EB49-45AD-3BFB-97E197234617}"/>
              </a:ext>
            </a:extLst>
          </p:cNvPr>
          <p:cNvCxnSpPr>
            <a:cxnSpLocks/>
          </p:cNvCxnSpPr>
          <p:nvPr/>
        </p:nvCxnSpPr>
        <p:spPr>
          <a:xfrm>
            <a:off x="2134772" y="1388672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435669-C00A-C2B7-A75E-692423493FAD}"/>
              </a:ext>
            </a:extLst>
          </p:cNvPr>
          <p:cNvCxnSpPr>
            <a:cxnSpLocks/>
          </p:cNvCxnSpPr>
          <p:nvPr/>
        </p:nvCxnSpPr>
        <p:spPr>
          <a:xfrm>
            <a:off x="2134772" y="1460680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BF4C9F-12D8-E8B4-BA13-FE2C70E0227A}"/>
              </a:ext>
            </a:extLst>
          </p:cNvPr>
          <p:cNvCxnSpPr>
            <a:cxnSpLocks/>
          </p:cNvCxnSpPr>
          <p:nvPr/>
        </p:nvCxnSpPr>
        <p:spPr>
          <a:xfrm>
            <a:off x="2134772" y="1388672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B8BE8F-B706-B66E-E35A-3688FCB5C054}"/>
              </a:ext>
            </a:extLst>
          </p:cNvPr>
          <p:cNvCxnSpPr>
            <a:cxnSpLocks/>
          </p:cNvCxnSpPr>
          <p:nvPr/>
        </p:nvCxnSpPr>
        <p:spPr>
          <a:xfrm>
            <a:off x="2134772" y="2556198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B05684-04DA-A6B6-CA0D-55A7D816BADC}"/>
              </a:ext>
            </a:extLst>
          </p:cNvPr>
          <p:cNvCxnSpPr>
            <a:cxnSpLocks/>
          </p:cNvCxnSpPr>
          <p:nvPr/>
        </p:nvCxnSpPr>
        <p:spPr>
          <a:xfrm>
            <a:off x="2134772" y="3010296"/>
            <a:ext cx="16248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A1E408E-B890-9C93-0500-541B71DF689B}"/>
              </a:ext>
            </a:extLst>
          </p:cNvPr>
          <p:cNvCxnSpPr>
            <a:cxnSpLocks/>
          </p:cNvCxnSpPr>
          <p:nvPr/>
        </p:nvCxnSpPr>
        <p:spPr>
          <a:xfrm>
            <a:off x="3593987" y="1388672"/>
            <a:ext cx="0" cy="2415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09D6CEA-22C5-7CF8-7A03-9FF14A9B59A6}"/>
                  </a:ext>
                </a:extLst>
              </p:cNvPr>
              <p:cNvSpPr txBox="1"/>
              <p:nvPr/>
            </p:nvSpPr>
            <p:spPr bwMode="auto">
              <a:xfrm>
                <a:off x="3593987" y="1301687"/>
                <a:ext cx="485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09D6CEA-22C5-7CF8-7A03-9FF14A9B5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3987" y="1301687"/>
                <a:ext cx="4858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56A08F-CEC7-08FA-8BDA-42B80DE6C566}"/>
              </a:ext>
            </a:extLst>
          </p:cNvPr>
          <p:cNvCxnSpPr>
            <a:cxnSpLocks/>
          </p:cNvCxnSpPr>
          <p:nvPr/>
        </p:nvCxnSpPr>
        <p:spPr>
          <a:xfrm flipV="1">
            <a:off x="1990756" y="604287"/>
            <a:ext cx="0" cy="2581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E2C991-95DE-3B49-CD41-07128684D940}"/>
                  </a:ext>
                </a:extLst>
              </p:cNvPr>
              <p:cNvSpPr txBox="1"/>
              <p:nvPr/>
            </p:nvSpPr>
            <p:spPr bwMode="auto">
              <a:xfrm flipH="1">
                <a:off x="1990756" y="440401"/>
                <a:ext cx="2880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E2C991-95DE-3B49-CD41-07128684D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990756" y="440401"/>
                <a:ext cx="288030" cy="369332"/>
              </a:xfrm>
              <a:prstGeom prst="rect">
                <a:avLst/>
              </a:prstGeom>
              <a:blipFill>
                <a:blip r:embed="rId8"/>
                <a:stretch>
                  <a:fillRect r="-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6E4B59-52AA-36BD-056B-59B69D415D37}"/>
                  </a:ext>
                </a:extLst>
              </p:cNvPr>
              <p:cNvSpPr txBox="1"/>
              <p:nvPr/>
            </p:nvSpPr>
            <p:spPr bwMode="auto">
              <a:xfrm>
                <a:off x="2603227" y="884729"/>
                <a:ext cx="4320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6E4B59-52AA-36BD-056B-59B69D415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3227" y="884729"/>
                <a:ext cx="432044" cy="276999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58AC3A-541D-C8DF-B62B-DDC6E2A2CE7C}"/>
                  </a:ext>
                </a:extLst>
              </p:cNvPr>
              <p:cNvSpPr txBox="1"/>
              <p:nvPr/>
            </p:nvSpPr>
            <p:spPr bwMode="auto">
              <a:xfrm>
                <a:off x="1751358" y="4797622"/>
                <a:ext cx="2115451" cy="58368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58AC3A-541D-C8DF-B62B-DDC6E2A2C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1358" y="4797622"/>
                <a:ext cx="2115451" cy="583686"/>
              </a:xfrm>
              <a:prstGeom prst="rect">
                <a:avLst/>
              </a:prstGeom>
              <a:blipFill>
                <a:blip r:embed="rId10"/>
                <a:stretch>
                  <a:fillRect l="-595" r="-1786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7900D0B-BEE0-9BF4-861B-C306235CDC95}"/>
              </a:ext>
            </a:extLst>
          </p:cNvPr>
          <p:cNvCxnSpPr>
            <a:cxnSpLocks/>
          </p:cNvCxnSpPr>
          <p:nvPr/>
        </p:nvCxnSpPr>
        <p:spPr>
          <a:xfrm>
            <a:off x="2134026" y="884729"/>
            <a:ext cx="13704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298A94-124B-5CC4-7CC4-33E19A8A324D}"/>
                  </a:ext>
                </a:extLst>
              </p:cNvPr>
              <p:cNvSpPr txBox="1"/>
              <p:nvPr/>
            </p:nvSpPr>
            <p:spPr bwMode="auto">
              <a:xfrm>
                <a:off x="3514573" y="681713"/>
                <a:ext cx="4857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298A94-124B-5CC4-7CC4-33E19A8A3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4573" y="681713"/>
                <a:ext cx="485795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3B4E414-AA7F-7708-2817-D4DE9769F0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0" r="1" b="18519"/>
          <a:stretch/>
        </p:blipFill>
        <p:spPr>
          <a:xfrm rot="16200000" flipV="1">
            <a:off x="3545949" y="1070675"/>
            <a:ext cx="2916198" cy="15841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8723A9D-79C4-82F3-103B-277E43D2258B}"/>
                  </a:ext>
                </a:extLst>
              </p:cNvPr>
              <p:cNvSpPr txBox="1"/>
              <p:nvPr/>
            </p:nvSpPr>
            <p:spPr bwMode="auto">
              <a:xfrm>
                <a:off x="4105036" y="404663"/>
                <a:ext cx="7492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8723A9D-79C4-82F3-103B-277E43D22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5036" y="404663"/>
                <a:ext cx="749268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90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8F85D-1291-4528-D10D-4ED6C521F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9A471C-3B9C-A292-0613-C66272567099}"/>
                  </a:ext>
                </a:extLst>
              </p:cNvPr>
              <p:cNvSpPr txBox="1"/>
              <p:nvPr/>
            </p:nvSpPr>
            <p:spPr bwMode="auto">
              <a:xfrm>
                <a:off x="1187624" y="3057469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9A471C-3B9C-A292-0613-C66272567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057469"/>
                <a:ext cx="3597763" cy="679417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72B155-A9C2-F4C3-ECF1-A85660201143}"/>
                  </a:ext>
                </a:extLst>
              </p:cNvPr>
              <p:cNvSpPr txBox="1"/>
              <p:nvPr/>
            </p:nvSpPr>
            <p:spPr bwMode="auto">
              <a:xfrm>
                <a:off x="5043503" y="3145537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72B155-A9C2-F4C3-ECF1-A85660201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3503" y="3145537"/>
                <a:ext cx="936105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A294A6-7419-19CD-5DBD-3B2E5DBB280C}"/>
                  </a:ext>
                </a:extLst>
              </p:cNvPr>
              <p:cNvSpPr txBox="1"/>
              <p:nvPr/>
            </p:nvSpPr>
            <p:spPr bwMode="auto">
              <a:xfrm>
                <a:off x="1221900" y="3966362"/>
                <a:ext cx="43904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時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由單位體積電子數決定。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A294A6-7419-19CD-5DBD-3B2E5DBB2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1900" y="3966362"/>
                <a:ext cx="4390488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79A7F9-EBCA-D82C-1894-1796AF218D30}"/>
                  </a:ext>
                </a:extLst>
              </p:cNvPr>
              <p:cNvSpPr txBox="1"/>
              <p:nvPr/>
            </p:nvSpPr>
            <p:spPr bwMode="auto">
              <a:xfrm>
                <a:off x="1187624" y="4753486"/>
                <a:ext cx="3024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以銅為例，代入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79A7F9-EBCA-D82C-1894-1796AF218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753486"/>
                <a:ext cx="3024336" cy="369332"/>
              </a:xfrm>
              <a:prstGeom prst="rect">
                <a:avLst/>
              </a:prstGeom>
              <a:blipFill>
                <a:blip r:embed="rId5"/>
                <a:stretch>
                  <a:fillRect l="-167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EC4964-4AFD-4EFC-4F7E-E313ACEFC379}"/>
                  </a:ext>
                </a:extLst>
              </p:cNvPr>
              <p:cNvSpPr txBox="1"/>
              <p:nvPr/>
            </p:nvSpPr>
            <p:spPr bwMode="auto">
              <a:xfrm>
                <a:off x="3284234" y="4753486"/>
                <a:ext cx="2328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∙80000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EC4964-4AFD-4EFC-4F7E-E313ACEFC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4234" y="4753486"/>
                <a:ext cx="232815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CA3518-0229-A867-8C1A-8ADCD36BA0BD}"/>
                  </a:ext>
                </a:extLst>
              </p:cNvPr>
              <p:cNvSpPr txBox="1"/>
              <p:nvPr/>
            </p:nvSpPr>
            <p:spPr bwMode="auto">
              <a:xfrm>
                <a:off x="5612388" y="4769981"/>
                <a:ext cx="3394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費米能量</a:t>
                </a:r>
                <a:r>
                  <a:rPr lang="en-TW" dirty="0">
                    <a:solidFill>
                      <a:srgbClr val="FF0000"/>
                    </a:solidFill>
                  </a:rPr>
                  <a:t>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80000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度的熱能。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CA3518-0229-A867-8C1A-8ADCD36BA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2388" y="4769981"/>
                <a:ext cx="3394364" cy="369332"/>
              </a:xfrm>
              <a:prstGeom prst="rect">
                <a:avLst/>
              </a:prstGeom>
              <a:blipFill>
                <a:blip r:embed="rId7"/>
                <a:stretch>
                  <a:fillRect l="-18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393C6F-406A-FE5F-9871-3C4FFB225CE1}"/>
                  </a:ext>
                </a:extLst>
              </p:cNvPr>
              <p:cNvSpPr txBox="1"/>
              <p:nvPr/>
            </p:nvSpPr>
            <p:spPr bwMode="auto">
              <a:xfrm>
                <a:off x="1187624" y="5108856"/>
                <a:ext cx="26727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電子速度高達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0.1</m:t>
                    </m:r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393C6F-406A-FE5F-9871-3C4FFB225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108856"/>
                <a:ext cx="2672735" cy="369332"/>
              </a:xfrm>
              <a:prstGeom prst="rect">
                <a:avLst/>
              </a:prstGeom>
              <a:blipFill>
                <a:blip r:embed="rId8"/>
                <a:stretch>
                  <a:fillRect l="-18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021A131-9563-AE7E-DA7D-0D11A6D91A7B}"/>
              </a:ext>
            </a:extLst>
          </p:cNvPr>
          <p:cNvSpPr txBox="1"/>
          <p:nvPr/>
        </p:nvSpPr>
        <p:spPr bwMode="auto">
          <a:xfrm>
            <a:off x="1179396" y="5502822"/>
            <a:ext cx="774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這表示電子氣在溫度為零，能量最低時，電子必然是充滿動能！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1992B5-645A-B8ED-013A-76B8A972CD92}"/>
              </a:ext>
            </a:extLst>
          </p:cNvPr>
          <p:cNvSpPr txBox="1"/>
          <p:nvPr/>
        </p:nvSpPr>
        <p:spPr bwMode="auto">
          <a:xfrm>
            <a:off x="1183841" y="5842594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民主的活力？</a:t>
            </a:r>
            <a:r>
              <a:rPr lang="en-TW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831759-A777-B0A0-7EA5-807B43076E79}"/>
              </a:ext>
            </a:extLst>
          </p:cNvPr>
          <p:cNvSpPr txBox="1"/>
          <p:nvPr/>
        </p:nvSpPr>
        <p:spPr bwMode="auto">
          <a:xfrm>
            <a:off x="2982722" y="5838710"/>
            <a:ext cx="176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量子驚奇！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1C167-9DDE-A3BA-8798-371EBDB0BB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0" r="1" b="18519"/>
          <a:stretch/>
        </p:blipFill>
        <p:spPr>
          <a:xfrm rot="16200000" flipV="1">
            <a:off x="5706189" y="1502723"/>
            <a:ext cx="2916198" cy="15841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C950B0-C5AD-E6A3-992F-91564C79ACBB}"/>
                  </a:ext>
                </a:extLst>
              </p:cNvPr>
              <p:cNvSpPr txBox="1"/>
              <p:nvPr/>
            </p:nvSpPr>
            <p:spPr bwMode="auto">
              <a:xfrm>
                <a:off x="6372200" y="836712"/>
                <a:ext cx="7492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C950B0-C5AD-E6A3-992F-91564C79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836712"/>
                <a:ext cx="749268" cy="369332"/>
              </a:xfrm>
              <a:prstGeom prst="rect">
                <a:avLst/>
              </a:prstGeom>
              <a:blipFill>
                <a:blip r:embed="rId10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6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AA787B2-FCE8-3005-B309-A34201B10C1B}"/>
              </a:ext>
            </a:extLst>
          </p:cNvPr>
          <p:cNvSpPr txBox="1"/>
          <p:nvPr/>
        </p:nvSpPr>
        <p:spPr>
          <a:xfrm>
            <a:off x="2484437" y="3937633"/>
            <a:ext cx="397273" cy="2837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/>
              <p:nvPr/>
            </p:nvSpPr>
            <p:spPr bwMode="auto">
              <a:xfrm>
                <a:off x="501904" y="333879"/>
                <a:ext cx="6912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有了這個圖像，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個電子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總能量也能計算。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一般先算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狀態數密度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904" y="333879"/>
                <a:ext cx="6912768" cy="369332"/>
              </a:xfrm>
              <a:prstGeom prst="rect">
                <a:avLst/>
              </a:prstGeom>
              <a:blipFill>
                <a:blip r:embed="rId2"/>
                <a:stretch>
                  <a:fillRect l="-73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/>
              <p:nvPr/>
            </p:nvSpPr>
            <p:spPr bwMode="auto">
              <a:xfrm>
                <a:off x="2793511" y="770764"/>
                <a:ext cx="150928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3511" y="770764"/>
                <a:ext cx="150928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/>
              <p:nvPr/>
            </p:nvSpPr>
            <p:spPr>
              <a:xfrm>
                <a:off x="510280" y="1496343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能量介在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態</m:t>
                    </m:r>
                  </m:oMath>
                </a14:m>
                <a:r>
                  <a:rPr lang="zh-TW" altLang="en-US" dirty="0"/>
                  <a:t>，代表的點就位於半徑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厚度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zh-TW" altLang="en-US" dirty="0"/>
                  <a:t>的八分之一球殼內。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80" y="1496343"/>
                <a:ext cx="8424936" cy="369332"/>
              </a:xfrm>
              <a:prstGeom prst="rect">
                <a:avLst/>
              </a:prstGeom>
              <a:blipFill>
                <a:blip r:embed="rId4"/>
                <a:stretch>
                  <a:fillRect l="-60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0C57A0-D68C-A9CF-3AF4-2490DAAB93E6}"/>
              </a:ext>
            </a:extLst>
          </p:cNvPr>
          <p:cNvSpPr txBox="1"/>
          <p:nvPr/>
        </p:nvSpPr>
        <p:spPr bwMode="auto">
          <a:xfrm>
            <a:off x="514022" y="2040063"/>
            <a:ext cx="358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球殼內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狀態數目就是球殼體積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4B4DA-F7E9-44DF-E362-73FEE53B3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0" t="2116" r="46310"/>
          <a:stretch/>
        </p:blipFill>
        <p:spPr>
          <a:xfrm>
            <a:off x="496690" y="3943451"/>
            <a:ext cx="2187867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/>
              <p:nvPr/>
            </p:nvSpPr>
            <p:spPr>
              <a:xfrm>
                <a:off x="1896966" y="4511803"/>
                <a:ext cx="792215" cy="2394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966" y="4511803"/>
                <a:ext cx="792215" cy="23942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/>
              <p:nvPr/>
            </p:nvSpPr>
            <p:spPr>
              <a:xfrm>
                <a:off x="2094120" y="4734720"/>
                <a:ext cx="792214" cy="3851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120" y="4734720"/>
                <a:ext cx="792214" cy="385170"/>
              </a:xfrm>
              <a:prstGeom prst="rect">
                <a:avLst/>
              </a:prstGeom>
              <a:blipFill>
                <a:blip r:embed="rId7"/>
                <a:stretch>
                  <a:fillRect l="-793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0CEC034-3F50-F021-2DAE-6CEB257CF6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" t="33761" b="32103"/>
          <a:stretch/>
        </p:blipFill>
        <p:spPr>
          <a:xfrm>
            <a:off x="3059103" y="3937633"/>
            <a:ext cx="3059805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/>
              <p:nvPr/>
            </p:nvSpPr>
            <p:spPr>
              <a:xfrm>
                <a:off x="3457868" y="6350367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868" y="6350367"/>
                <a:ext cx="37968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/>
              <p:nvPr/>
            </p:nvSpPr>
            <p:spPr>
              <a:xfrm>
                <a:off x="5740441" y="5384247"/>
                <a:ext cx="378467" cy="3247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41" y="5384247"/>
                <a:ext cx="378467" cy="3247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/>
              <p:nvPr/>
            </p:nvSpPr>
            <p:spPr>
              <a:xfrm>
                <a:off x="4335016" y="4019343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016" y="4019343"/>
                <a:ext cx="37968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58F87CA-61AF-97E6-3386-FDBAED0D5214}"/>
              </a:ext>
            </a:extLst>
          </p:cNvPr>
          <p:cNvSpPr txBox="1"/>
          <p:nvPr/>
        </p:nvSpPr>
        <p:spPr>
          <a:xfrm>
            <a:off x="3365729" y="4038303"/>
            <a:ext cx="462418" cy="477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/>
              <p:nvPr/>
            </p:nvSpPr>
            <p:spPr>
              <a:xfrm>
                <a:off x="3774483" y="1905656"/>
                <a:ext cx="2643174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483" y="1905656"/>
                <a:ext cx="2643174" cy="612732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/>
              <p:nvPr/>
            </p:nvSpPr>
            <p:spPr>
              <a:xfrm>
                <a:off x="4749316" y="5077373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316" y="5077373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/>
              <p:nvPr/>
            </p:nvSpPr>
            <p:spPr>
              <a:xfrm>
                <a:off x="5137732" y="3970180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732" y="3970180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/>
              <p:nvPr/>
            </p:nvSpPr>
            <p:spPr bwMode="auto">
              <a:xfrm>
                <a:off x="505934" y="2559228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表示，這個量記為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狀態數密度density of states.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934" y="2559228"/>
                <a:ext cx="7128792" cy="369332"/>
              </a:xfrm>
              <a:prstGeom prst="rect">
                <a:avLst/>
              </a:prstGeom>
              <a:blipFill>
                <a:blip r:embed="rId15"/>
                <a:stretch>
                  <a:fillRect l="-5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B2D4208-39A9-4B2C-AB7B-B0ECF6889AA2}"/>
              </a:ext>
            </a:extLst>
          </p:cNvPr>
          <p:cNvSpPr txBox="1"/>
          <p:nvPr/>
        </p:nvSpPr>
        <p:spPr bwMode="auto">
          <a:xfrm>
            <a:off x="7418702" y="236866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DAC10DC3-4CD6-A679-5A17-6DA1FE79E026}"/>
                  </a:ext>
                </a:extLst>
              </p:cNvPr>
              <p:cNvSpPr/>
              <p:nvPr/>
            </p:nvSpPr>
            <p:spPr>
              <a:xfrm>
                <a:off x="510280" y="2977747"/>
                <a:ext cx="6005936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𝜋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𝑑𝐸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DAC10DC3-4CD6-A679-5A17-6DA1FE79E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80" y="2977747"/>
                <a:ext cx="6005936" cy="9106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8E663BC-B695-7E60-3C0C-45A247465BCB}"/>
              </a:ext>
            </a:extLst>
          </p:cNvPr>
          <p:cNvSpPr txBox="1"/>
          <p:nvPr/>
        </p:nvSpPr>
        <p:spPr bwMode="auto">
          <a:xfrm>
            <a:off x="505934" y="881430"/>
            <a:ext cx="4601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已知定態的能量為：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C6EEF808-9BE5-9780-1E66-7AAC8CEAED26}"/>
                  </a:ext>
                </a:extLst>
              </p:cNvPr>
              <p:cNvSpPr/>
              <p:nvPr/>
            </p:nvSpPr>
            <p:spPr>
              <a:xfrm>
                <a:off x="6602536" y="3099592"/>
                <a:ext cx="2271967" cy="6760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C6EEF808-9BE5-9780-1E66-7AAC8CEAED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536" y="3099592"/>
                <a:ext cx="2271967" cy="676019"/>
              </a:xfrm>
              <a:prstGeom prst="rect">
                <a:avLst/>
              </a:prstGeom>
              <a:blipFill>
                <a:blip r:embed="rId1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CB2415D-C0D8-A667-4694-A3B54CA71C6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050" r="1"/>
          <a:stretch/>
        </p:blipFill>
        <p:spPr>
          <a:xfrm>
            <a:off x="6275268" y="3937633"/>
            <a:ext cx="2604063" cy="1678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75FE1C-273A-B365-3D8B-4747C52970B2}"/>
                  </a:ext>
                </a:extLst>
              </p:cNvPr>
              <p:cNvSpPr txBox="1"/>
              <p:nvPr/>
            </p:nvSpPr>
            <p:spPr bwMode="auto">
              <a:xfrm>
                <a:off x="6421255" y="3913510"/>
                <a:ext cx="77310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75FE1C-273A-B365-3D8B-4747C5297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255" y="3913510"/>
                <a:ext cx="773103" cy="338554"/>
              </a:xfrm>
              <a:prstGeom prst="rect">
                <a:avLst/>
              </a:prstGeom>
              <a:blipFill>
                <a:blip r:embed="rId19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1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5" grpId="0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6" grpId="0"/>
      <p:bldP spid="22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/>
              <p:nvPr/>
            </p:nvSpPr>
            <p:spPr bwMode="auto">
              <a:xfrm>
                <a:off x="497160" y="1725534"/>
                <a:ext cx="6696745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160" y="1725534"/>
                <a:ext cx="6696745" cy="937436"/>
              </a:xfrm>
              <a:prstGeom prst="rect">
                <a:avLst/>
              </a:prstGeom>
              <a:blipFill>
                <a:blip r:embed="rId2"/>
                <a:stretch>
                  <a:fillRect l="-189" t="-101333" b="-16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/>
              <p:nvPr/>
            </p:nvSpPr>
            <p:spPr bwMode="auto">
              <a:xfrm>
                <a:off x="452257" y="1291649"/>
                <a:ext cx="82190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球殼內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總能量即是狀態的能量乘狀態數，接著再加總至費米能量對應的半徑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257" y="1291649"/>
                <a:ext cx="8219054" cy="369332"/>
              </a:xfrm>
              <a:prstGeom prst="rect">
                <a:avLst/>
              </a:prstGeom>
              <a:blipFill>
                <a:blip r:embed="rId3"/>
                <a:stretch>
                  <a:fillRect l="-1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582FA0F-2E79-C806-0D53-903342F9D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" t="33761" b="32103"/>
          <a:stretch/>
        </p:blipFill>
        <p:spPr>
          <a:xfrm>
            <a:off x="2699792" y="2924944"/>
            <a:ext cx="3059805" cy="2837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8D2658-6409-DEC2-DA0A-0A3C1F098A5C}"/>
                  </a:ext>
                </a:extLst>
              </p:cNvPr>
              <p:cNvSpPr txBox="1"/>
              <p:nvPr/>
            </p:nvSpPr>
            <p:spPr>
              <a:xfrm>
                <a:off x="3098557" y="5337678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8D2658-6409-DEC2-DA0A-0A3C1F098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57" y="5337678"/>
                <a:ext cx="37968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AD24F3-9F68-47FD-9C64-03E88599683D}"/>
                  </a:ext>
                </a:extLst>
              </p:cNvPr>
              <p:cNvSpPr txBox="1"/>
              <p:nvPr/>
            </p:nvSpPr>
            <p:spPr>
              <a:xfrm>
                <a:off x="5381130" y="4371558"/>
                <a:ext cx="378467" cy="3247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AD24F3-9F68-47FD-9C64-03E885996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130" y="4371558"/>
                <a:ext cx="378467" cy="324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781D69-6C23-CAD4-1029-07965C079FA0}"/>
                  </a:ext>
                </a:extLst>
              </p:cNvPr>
              <p:cNvSpPr txBox="1"/>
              <p:nvPr/>
            </p:nvSpPr>
            <p:spPr>
              <a:xfrm>
                <a:off x="3975705" y="3006654"/>
                <a:ext cx="37968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781D69-6C23-CAD4-1029-07965C079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705" y="3006654"/>
                <a:ext cx="37968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4D5C867-9DF1-8A1D-F9EB-9F874CAE1605}"/>
              </a:ext>
            </a:extLst>
          </p:cNvPr>
          <p:cNvSpPr txBox="1"/>
          <p:nvPr/>
        </p:nvSpPr>
        <p:spPr>
          <a:xfrm>
            <a:off x="3006418" y="3025614"/>
            <a:ext cx="462418" cy="477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240F42-5D67-34BD-AB52-1348ADD3E4DB}"/>
                  </a:ext>
                </a:extLst>
              </p:cNvPr>
              <p:cNvSpPr txBox="1"/>
              <p:nvPr/>
            </p:nvSpPr>
            <p:spPr>
              <a:xfrm>
                <a:off x="4390005" y="4064684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240F42-5D67-34BD-AB52-1348ADD3E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005" y="4064684"/>
                <a:ext cx="225575" cy="215444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2558BD-54F9-95BE-CC6C-94B814F8E57C}"/>
                  </a:ext>
                </a:extLst>
              </p:cNvPr>
              <p:cNvSpPr txBox="1"/>
              <p:nvPr/>
            </p:nvSpPr>
            <p:spPr>
              <a:xfrm>
                <a:off x="4778421" y="2957491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2558BD-54F9-95BE-CC6C-94B814F8E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421" y="2957491"/>
                <a:ext cx="907883" cy="541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2BC193-78C2-F6B6-A4E6-DECD198E6EE1}"/>
                  </a:ext>
                </a:extLst>
              </p:cNvPr>
              <p:cNvSpPr txBox="1"/>
              <p:nvPr/>
            </p:nvSpPr>
            <p:spPr bwMode="auto">
              <a:xfrm>
                <a:off x="7334205" y="1685059"/>
                <a:ext cx="1102481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2BC193-78C2-F6B6-A4E6-DECD198E6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4205" y="1685059"/>
                <a:ext cx="1102481" cy="520399"/>
              </a:xfrm>
              <a:prstGeom prst="rect">
                <a:avLst/>
              </a:prstGeom>
              <a:blipFill>
                <a:blip r:embed="rId10"/>
                <a:stretch>
                  <a:fillRect l="-3409" t="-4762" r="-1136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13568A-44D8-C759-D23F-A578B36EED65}"/>
                  </a:ext>
                </a:extLst>
              </p:cNvPr>
              <p:cNvSpPr txBox="1"/>
              <p:nvPr/>
            </p:nvSpPr>
            <p:spPr bwMode="auto">
              <a:xfrm>
                <a:off x="7334205" y="2307769"/>
                <a:ext cx="845840" cy="59657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13568A-44D8-C759-D23F-A578B36EE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4205" y="2307769"/>
                <a:ext cx="845840" cy="5965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1E07A7E-8228-83AC-A84D-E66F12D060A4}"/>
                  </a:ext>
                </a:extLst>
              </p:cNvPr>
              <p:cNvSpPr txBox="1"/>
              <p:nvPr/>
            </p:nvSpPr>
            <p:spPr bwMode="auto">
              <a:xfrm>
                <a:off x="7308304" y="3006654"/>
                <a:ext cx="1558982" cy="60670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1E07A7E-8228-83AC-A84D-E66F12D06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304" y="3006654"/>
                <a:ext cx="1558982" cy="6067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8B5F813-D152-6879-4B9F-3C4445B7D573}"/>
              </a:ext>
            </a:extLst>
          </p:cNvPr>
          <p:cNvSpPr txBox="1"/>
          <p:nvPr/>
        </p:nvSpPr>
        <p:spPr bwMode="auto">
          <a:xfrm>
            <a:off x="7418702" y="236866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3" grpId="0" animBg="1"/>
      <p:bldP spid="4" grpId="0" animBg="1"/>
      <p:bldP spid="5" grpId="0" animBg="1"/>
      <p:bldP spid="6" grpId="0" animBg="1"/>
      <p:bldP spid="11" grpId="0" animBg="1"/>
      <p:bldP spid="17" grpId="0" animBg="1"/>
      <p:bldP spid="22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EA241D-487F-2857-11D0-BF764791954A}"/>
              </a:ext>
            </a:extLst>
          </p:cNvPr>
          <p:cNvSpPr/>
          <p:nvPr/>
        </p:nvSpPr>
        <p:spPr>
          <a:xfrm>
            <a:off x="2627783" y="2780928"/>
            <a:ext cx="1728192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F31A2-1FCD-A3F1-8DF5-D68C60AB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3" y="3314944"/>
            <a:ext cx="2404675" cy="2832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004607-5066-3214-F653-28B2FE3D8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" r="1" b="18519"/>
          <a:stretch/>
        </p:blipFill>
        <p:spPr>
          <a:xfrm rot="16200000" flipV="1">
            <a:off x="3419872" y="3717031"/>
            <a:ext cx="3456383" cy="15841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49C9F6-EEBA-6829-6EE8-FBB23883471D}"/>
              </a:ext>
            </a:extLst>
          </p:cNvPr>
          <p:cNvSpPr/>
          <p:nvPr/>
        </p:nvSpPr>
        <p:spPr>
          <a:xfrm>
            <a:off x="4139951" y="3314944"/>
            <a:ext cx="216024" cy="283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4E30B-E33A-57A6-2D8D-1EA27C1FB485}"/>
              </a:ext>
            </a:extLst>
          </p:cNvPr>
          <p:cNvSpPr/>
          <p:nvPr/>
        </p:nvSpPr>
        <p:spPr>
          <a:xfrm>
            <a:off x="3362068" y="3296019"/>
            <a:ext cx="669871" cy="648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F759E-0204-FF79-2BF8-A2E5311869F8}"/>
              </a:ext>
            </a:extLst>
          </p:cNvPr>
          <p:cNvSpPr/>
          <p:nvPr/>
        </p:nvSpPr>
        <p:spPr>
          <a:xfrm>
            <a:off x="3953224" y="3097121"/>
            <a:ext cx="265443" cy="451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889572-F1F3-25F4-79FD-25A29AD82475}"/>
                  </a:ext>
                </a:extLst>
              </p:cNvPr>
              <p:cNvSpPr txBox="1"/>
              <p:nvPr/>
            </p:nvSpPr>
            <p:spPr bwMode="auto">
              <a:xfrm>
                <a:off x="3988409" y="2957464"/>
                <a:ext cx="77310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889572-F1F3-25F4-79FD-25A29AD82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8409" y="2957464"/>
                <a:ext cx="773103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275848-DEFC-5B5D-C52B-0CB3DE529F1E}"/>
                  </a:ext>
                </a:extLst>
              </p:cNvPr>
              <p:cNvSpPr txBox="1"/>
              <p:nvPr/>
            </p:nvSpPr>
            <p:spPr bwMode="auto">
              <a:xfrm>
                <a:off x="836482" y="1420837"/>
                <a:ext cx="6092561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275848-DEFC-5B5D-C52B-0CB3DE529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482" y="1420837"/>
                <a:ext cx="6092561" cy="937436"/>
              </a:xfrm>
              <a:prstGeom prst="rect">
                <a:avLst/>
              </a:prstGeom>
              <a:blipFill>
                <a:blip r:embed="rId5"/>
                <a:stretch>
                  <a:fillRect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C9EBAC-1FF9-FCED-3F60-56DEAE760021}"/>
                  </a:ext>
                </a:extLst>
              </p:cNvPr>
              <p:cNvSpPr txBox="1"/>
              <p:nvPr/>
            </p:nvSpPr>
            <p:spPr bwMode="auto">
              <a:xfrm>
                <a:off x="791579" y="935178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總能量也可以直接用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狀態密度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計算：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C9EBAC-1FF9-FCED-3F60-56DEAE76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79" y="935178"/>
                <a:ext cx="7128792" cy="369332"/>
              </a:xfrm>
              <a:prstGeom prst="rect">
                <a:avLst/>
              </a:prstGeom>
              <a:blipFill>
                <a:blip r:embed="rId6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7">
                <a:extLst>
                  <a:ext uri="{FF2B5EF4-FFF2-40B4-BE49-F238E27FC236}">
                    <a16:creationId xmlns:a16="http://schemas.microsoft.com/office/drawing/2014/main" id="{B4A28137-981F-CD96-8DA8-DEB2038EB7ED}"/>
                  </a:ext>
                </a:extLst>
              </p:cNvPr>
              <p:cNvSpPr/>
              <p:nvPr/>
            </p:nvSpPr>
            <p:spPr>
              <a:xfrm>
                <a:off x="6156176" y="2788731"/>
                <a:ext cx="2271967" cy="6760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矩形 7">
                <a:extLst>
                  <a:ext uri="{FF2B5EF4-FFF2-40B4-BE49-F238E27FC236}">
                    <a16:creationId xmlns:a16="http://schemas.microsoft.com/office/drawing/2014/main" id="{B4A28137-981F-CD96-8DA8-DEB2038EB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788731"/>
                <a:ext cx="2271967" cy="676019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08ACD59-D16D-5372-AD8C-257357441891}"/>
              </a:ext>
            </a:extLst>
          </p:cNvPr>
          <p:cNvSpPr txBox="1"/>
          <p:nvPr/>
        </p:nvSpPr>
        <p:spPr bwMode="auto">
          <a:xfrm>
            <a:off x="7418702" y="236866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2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1813B-056D-F9D9-C19C-052DEEE1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8"/>
            <a:ext cx="867696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7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EFA6-66D1-10C9-6FBB-200A333F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8" y="459411"/>
            <a:ext cx="7772400" cy="1337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/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5F675-D116-6FB8-56D0-94D0445B019E}"/>
              </a:ext>
            </a:extLst>
          </p:cNvPr>
          <p:cNvSpPr txBox="1"/>
          <p:nvPr/>
        </p:nvSpPr>
        <p:spPr bwMode="auto">
          <a:xfrm>
            <a:off x="2404319" y="1949318"/>
            <a:ext cx="5824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能量隨體積減少而變大，壓縮電子氣會增加其內能。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3A948-A0F3-487D-4C92-A8BC535F9631}"/>
              </a:ext>
            </a:extLst>
          </p:cNvPr>
          <p:cNvSpPr txBox="1"/>
          <p:nvPr/>
        </p:nvSpPr>
        <p:spPr bwMode="auto">
          <a:xfrm>
            <a:off x="2392122" y="2346875"/>
            <a:ext cx="5824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可見電子氣如理想氣體一般，有一個對外的壓力！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/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8B841CE-FEE0-995B-E47F-8A1B86BAE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98" y="2774821"/>
            <a:ext cx="2152483" cy="2228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/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F867C7C-D406-61C3-0F19-99141EC0C05C}"/>
              </a:ext>
            </a:extLst>
          </p:cNvPr>
          <p:cNvSpPr txBox="1"/>
          <p:nvPr/>
        </p:nvSpPr>
        <p:spPr bwMode="auto">
          <a:xfrm>
            <a:off x="735938" y="4687761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/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/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blipFill>
                <a:blip r:embed="rId8"/>
                <a:stretch>
                  <a:fillRect b="-4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2C242D2-7EBC-6A96-2984-93B5B8E4FC20}"/>
              </a:ext>
            </a:extLst>
          </p:cNvPr>
          <p:cNvSpPr txBox="1"/>
          <p:nvPr/>
        </p:nvSpPr>
        <p:spPr bwMode="auto">
          <a:xfrm>
            <a:off x="3085437" y="5775281"/>
            <a:ext cx="573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右邊是常數，這就是電子氣溫度為零時的狀態方程式！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F8FC6-111C-BB19-E73F-33D87DD3C8CC}"/>
              </a:ext>
            </a:extLst>
          </p:cNvPr>
          <p:cNvSpPr/>
          <p:nvPr/>
        </p:nvSpPr>
        <p:spPr>
          <a:xfrm>
            <a:off x="2699792" y="459411"/>
            <a:ext cx="1800200" cy="37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B51F5-F50A-62D0-44D5-3C89FE23D1C5}"/>
              </a:ext>
            </a:extLst>
          </p:cNvPr>
          <p:cNvSpPr txBox="1"/>
          <p:nvPr/>
        </p:nvSpPr>
        <p:spPr bwMode="auto">
          <a:xfrm>
            <a:off x="733449" y="5095849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壓力與體積滿足特定關係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47B73-2A46-6EBD-60FC-B1E6076835B1}"/>
              </a:ext>
            </a:extLst>
          </p:cNvPr>
          <p:cNvSpPr txBox="1"/>
          <p:nvPr/>
        </p:nvSpPr>
        <p:spPr bwMode="auto">
          <a:xfrm>
            <a:off x="7402039" y="5204761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9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4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4" y="590054"/>
            <a:ext cx="2197330" cy="37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806714" y="4407561"/>
            <a:ext cx="7857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在未填滿的能帶內的電子能態，感覺就像原子能態中的連續能量自由態！</a:t>
            </a:r>
          </a:p>
        </p:txBody>
      </p:sp>
      <p:pic>
        <p:nvPicPr>
          <p:cNvPr id="13320" name="Picture 5" descr="F3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 b="4970"/>
          <a:stretch>
            <a:fillRect/>
          </a:stretch>
        </p:blipFill>
        <p:spPr bwMode="auto">
          <a:xfrm>
            <a:off x="4005583" y="1753292"/>
            <a:ext cx="1764783" cy="25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3102730" y="1969316"/>
            <a:ext cx="136815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06714" y="4849636"/>
            <a:ext cx="7857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這些電子在固體內完全自由移動。彷彿沒有原子核存在一般。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40577F-252F-B345-91A6-F76182D3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06" y="1479802"/>
            <a:ext cx="1799801" cy="285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FB364A2B-E471-E278-17BE-4DA0C6C41D67}"/>
              </a:ext>
            </a:extLst>
          </p:cNvPr>
          <p:cNvSpPr txBox="1"/>
          <p:nvPr/>
        </p:nvSpPr>
        <p:spPr bwMode="auto">
          <a:xfrm>
            <a:off x="806714" y="5301208"/>
            <a:ext cx="7530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因為固體對電子無比廣大，我們也可以暫時忽略電子彼此交互作用。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9BF24-EB80-9E04-CFE4-A6269D87540B}"/>
              </a:ext>
            </a:extLst>
          </p:cNvPr>
          <p:cNvSpPr txBox="1"/>
          <p:nvPr/>
        </p:nvSpPr>
        <p:spPr bwMode="auto">
          <a:xfrm>
            <a:off x="839638" y="5766298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但彼此沒有作用的電子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，其實會彼此影響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53500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12_11">
            <a:extLst>
              <a:ext uri="{FF2B5EF4-FFF2-40B4-BE49-F238E27FC236}">
                <a16:creationId xmlns:a16="http://schemas.microsoft.com/office/drawing/2014/main" id="{18B8BA96-789C-C3CE-C6AA-4008482A0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t="695" b="36842"/>
          <a:stretch/>
        </p:blipFill>
        <p:spPr bwMode="auto">
          <a:xfrm>
            <a:off x="6344605" y="498704"/>
            <a:ext cx="2088232" cy="20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/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9">
            <a:extLst>
              <a:ext uri="{FF2B5EF4-FFF2-40B4-BE49-F238E27FC236}">
                <a16:creationId xmlns:a16="http://schemas.microsoft.com/office/drawing/2014/main" id="{CBE88F21-5C0A-B00E-CA0C-1EC4B0FE9A5A}"/>
              </a:ext>
            </a:extLst>
          </p:cNvPr>
          <p:cNvSpPr/>
          <p:nvPr/>
        </p:nvSpPr>
        <p:spPr>
          <a:xfrm>
            <a:off x="755576" y="487207"/>
            <a:ext cx="4961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物質的體積變化比例與壓力變化成正比！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/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TW" dirty="0"/>
                  <a:t>是</a:t>
                </a:r>
                <a:r>
                  <a:rPr lang="zh-TW" altLang="en-US" dirty="0">
                    <a:latin typeface="Helvetica Neue" panose="02000503000000020004" pitchFamily="2" charset="0"/>
                  </a:rPr>
                  <a:t>體積彈性係數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/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/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18E6C45-A256-639D-61CC-6EAF8CA7251C}"/>
              </a:ext>
            </a:extLst>
          </p:cNvPr>
          <p:cNvSpPr txBox="1"/>
          <p:nvPr/>
        </p:nvSpPr>
        <p:spPr bwMode="auto">
          <a:xfrm>
            <a:off x="2682794" y="1568644"/>
            <a:ext cx="1679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等溫理想氣體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/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/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/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EDAB0EA-0786-DA3F-54A9-42457656C4F6}"/>
              </a:ext>
            </a:extLst>
          </p:cNvPr>
          <p:cNvSpPr txBox="1"/>
          <p:nvPr/>
        </p:nvSpPr>
        <p:spPr bwMode="auto">
          <a:xfrm>
            <a:off x="2677677" y="2681686"/>
            <a:ext cx="1718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絕熱理想氣體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8B36A-4B5D-ECB9-7F5F-AF1F3EF19178}"/>
              </a:ext>
            </a:extLst>
          </p:cNvPr>
          <p:cNvSpPr txBox="1"/>
          <p:nvPr/>
        </p:nvSpPr>
        <p:spPr bwMode="auto">
          <a:xfrm>
            <a:off x="755576" y="116632"/>
            <a:ext cx="6545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這是可以測量驗證的。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AA518-B09E-1E6C-8D9F-D7D1100E99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314"/>
          <a:stretch/>
        </p:blipFill>
        <p:spPr>
          <a:xfrm>
            <a:off x="821148" y="5804156"/>
            <a:ext cx="7575910" cy="809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/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/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blipFill>
                <a:blip r:embed="rId1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202CC7-6F57-5171-9940-A65BF8A77601}"/>
              </a:ext>
            </a:extLst>
          </p:cNvPr>
          <p:cNvSpPr txBox="1"/>
          <p:nvPr/>
        </p:nvSpPr>
        <p:spPr bwMode="auto">
          <a:xfrm>
            <a:off x="3287840" y="5246613"/>
            <a:ext cx="4725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體積彈性係數也由單位體積電子數決定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/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</m:oMath>
                  </m:oMathPara>
                </a14:m>
                <a:endParaRPr lang="en-TW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7EB1CC-32DE-1625-135F-B3AD63F2295B}"/>
              </a:ext>
            </a:extLst>
          </p:cNvPr>
          <p:cNvSpPr txBox="1"/>
          <p:nvPr/>
        </p:nvSpPr>
        <p:spPr bwMode="auto">
          <a:xfrm>
            <a:off x="2053591" y="3870578"/>
            <a:ext cx="268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電子氣的狀態方程式！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C1A5C7-8C96-9835-D8A9-697AE8AB52BE}"/>
              </a:ext>
            </a:extLst>
          </p:cNvPr>
          <p:cNvSpPr txBox="1"/>
          <p:nvPr/>
        </p:nvSpPr>
        <p:spPr bwMode="auto">
          <a:xfrm>
            <a:off x="7220854" y="2875057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補充教材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9" grpId="0" animBg="1"/>
      <p:bldP spid="12" grpId="0" animBg="1"/>
      <p:bldP spid="21" grpId="0"/>
      <p:bldP spid="22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022605" cy="35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85966" y="1229425"/>
            <a:ext cx="488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Pressure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決定了</a:t>
            </a:r>
            <a:r>
              <a:rPr lang="zh-TW" altLang="en-US" dirty="0"/>
              <a:t>星球演化的終點！</a:t>
            </a:r>
          </a:p>
        </p:txBody>
      </p:sp>
    </p:spTree>
    <p:extLst>
      <p:ext uri="{BB962C8B-B14F-4D97-AF65-F5344CB8AC3E}">
        <p14:creationId xmlns:p14="http://schemas.microsoft.com/office/powerpoint/2010/main" val="349033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6C3E79-B965-98BC-C961-079624487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772400" cy="4522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EB885-CDF9-DD41-53B9-40EDDF5DF956}"/>
              </a:ext>
            </a:extLst>
          </p:cNvPr>
          <p:cNvSpPr txBox="1"/>
          <p:nvPr/>
        </p:nvSpPr>
        <p:spPr bwMode="auto">
          <a:xfrm>
            <a:off x="753344" y="69269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恆星核融合產生高溫下的氣體壓力，與重力製造的向內壓力彼此平衡。</a:t>
            </a:r>
          </a:p>
        </p:txBody>
      </p:sp>
    </p:spTree>
    <p:extLst>
      <p:ext uri="{BB962C8B-B14F-4D97-AF65-F5344CB8AC3E}">
        <p14:creationId xmlns:p14="http://schemas.microsoft.com/office/powerpoint/2010/main" val="106367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DF1130-B760-A017-4C9B-65426328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86"/>
            <a:ext cx="6321235" cy="5927228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3A86715-519B-D324-C4E7-B5CB0CE0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86"/>
            <a:ext cx="3460600" cy="20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5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60F8E83-0C4C-14A0-C0FF-9D7EE101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64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70BC2B-1203-469D-1098-D6944AD9D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2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85D0D9C-01BC-B68D-2A90-FB00EC80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1247"/>
            <a:ext cx="6462378" cy="357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25773-775C-F296-193E-4E95F94D389D}"/>
              </a:ext>
            </a:extLst>
          </p:cNvPr>
          <p:cNvSpPr txBox="1"/>
          <p:nvPr/>
        </p:nvSpPr>
        <p:spPr bwMode="auto">
          <a:xfrm>
            <a:off x="878699" y="520291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死亡的恆星已無核融合，塌陷後，電子被壓縮進入最低能量狀態，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1AB21-6CD1-112F-43FE-426760D8ECB5}"/>
              </a:ext>
            </a:extLst>
          </p:cNvPr>
          <p:cNvSpPr txBox="1"/>
          <p:nvPr/>
        </p:nvSpPr>
        <p:spPr bwMode="auto">
          <a:xfrm>
            <a:off x="899592" y="134322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Degeneracy Pressure 與重力製造的向內壓力彼此平衡，以致不再繼續塌陷。</a:t>
            </a:r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D938A-282A-E6A0-A884-35F158B502AB}"/>
              </a:ext>
            </a:extLst>
          </p:cNvPr>
          <p:cNvSpPr txBox="1"/>
          <p:nvPr/>
        </p:nvSpPr>
        <p:spPr bwMode="auto">
          <a:xfrm>
            <a:off x="899592" y="925941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最低能量態因電子的不相容原理，竟然會抗拒繼續的壓縮！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80E851-FD57-CDD8-7D1A-1BB3028FA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12004" b="47982"/>
          <a:stretch/>
        </p:blipFill>
        <p:spPr bwMode="auto">
          <a:xfrm>
            <a:off x="2411760" y="5514772"/>
            <a:ext cx="4502325" cy="119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76C823-AD9E-817D-8C0D-6EE93DE92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92" y="3452948"/>
            <a:ext cx="1664303" cy="19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5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255A8-4174-04F1-8391-32D35EFC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07" y="3804139"/>
            <a:ext cx="2722720" cy="265789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AEE12C7-0C4C-1F66-1E48-22BAEB5A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26640" r="54824" b="5972"/>
          <a:stretch/>
        </p:blipFill>
        <p:spPr>
          <a:xfrm>
            <a:off x="6183507" y="1215142"/>
            <a:ext cx="2736304" cy="2520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/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先估計星球的重力位能與對應的壓力，假設是球形質量分佈，密度均勻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blipFill>
                <a:blip r:embed="rId4"/>
                <a:stretch>
                  <a:fillRect l="-82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28037C-A0DF-589D-815B-18D17A0C005B}"/>
              </a:ext>
            </a:extLst>
          </p:cNvPr>
          <p:cNvSpPr txBox="1"/>
          <p:nvPr/>
        </p:nvSpPr>
        <p:spPr bwMode="auto">
          <a:xfrm>
            <a:off x="899592" y="26670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我們可以估計白矮星的半徑：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/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blipFill>
                <a:blip r:embed="rId5"/>
                <a:stretch>
                  <a:fillRect l="-1860" r="-1395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91E08F2-6FD1-79AD-2F5A-A048B7BEFDDB}"/>
              </a:ext>
            </a:extLst>
          </p:cNvPr>
          <p:cNvSpPr txBox="1"/>
          <p:nvPr/>
        </p:nvSpPr>
        <p:spPr bwMode="auto">
          <a:xfrm>
            <a:off x="3776317" y="1374788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一球殼位能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/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blipFill>
                <a:blip r:embed="rId6"/>
                <a:stretch>
                  <a:fillRect t="-120896" b="-1895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/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blipFill>
                <a:blip r:embed="rId7"/>
                <a:stretch>
                  <a:fillRect l="-152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B7FD6B-0557-27DF-152B-484FF27CB259}"/>
              </a:ext>
            </a:extLst>
          </p:cNvPr>
          <p:cNvSpPr txBox="1"/>
          <p:nvPr/>
        </p:nvSpPr>
        <p:spPr bwMode="auto">
          <a:xfrm>
            <a:off x="901484" y="2921706"/>
            <a:ext cx="136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/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blipFill>
                <a:blip r:embed="rId8"/>
                <a:stretch>
                  <a:fillRect l="-418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/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blipFill>
                <a:blip r:embed="rId9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EDA9BA-4BA9-506C-8483-50CE2990E1B2}"/>
              </a:ext>
            </a:extLst>
          </p:cNvPr>
          <p:cNvSpPr txBox="1"/>
          <p:nvPr/>
        </p:nvSpPr>
        <p:spPr bwMode="auto">
          <a:xfrm>
            <a:off x="953523" y="507043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壓力平衡時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/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2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F29BF-4D81-F3E0-F29C-8EFBBEEB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648"/>
            <a:ext cx="7467600" cy="33528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BA6B86-8CA8-9049-FF94-A74B6389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4469"/>
            <a:ext cx="1727037" cy="18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A457746-BF4D-DF52-871D-56A4AC2E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79833"/>
            <a:ext cx="2913456" cy="19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DC43-A3BD-15A1-9FB9-562658F3A090}"/>
              </a:ext>
            </a:extLst>
          </p:cNvPr>
          <p:cNvSpPr txBox="1"/>
          <p:nvPr/>
        </p:nvSpPr>
        <p:spPr bwMode="auto">
          <a:xfrm>
            <a:off x="4482345" y="5889722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comparison between the white dwarf IK Pegasi B (center), its A-class companion IK Pegasi A (left) and the Sun (right). This white dwarf has a surface temperature of 35,500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CBDE-773C-F6A4-B05E-6FE9F5246B74}"/>
              </a:ext>
            </a:extLst>
          </p:cNvPr>
          <p:cNvSpPr txBox="1"/>
          <p:nvPr/>
        </p:nvSpPr>
        <p:spPr bwMode="auto">
          <a:xfrm>
            <a:off x="557332" y="5828173"/>
            <a:ext cx="3726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Sirius A and Sirius B taken by the Hubble Space Telescope. Sirius B, which is a white dwarf, can be seen as a faint point of light to the lower left of the much brighter Sirius A.</a:t>
            </a:r>
          </a:p>
        </p:txBody>
      </p:sp>
    </p:spTree>
    <p:extLst>
      <p:ext uri="{BB962C8B-B14F-4D97-AF65-F5344CB8AC3E}">
        <p14:creationId xmlns:p14="http://schemas.microsoft.com/office/powerpoint/2010/main" val="25087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0431D-D956-00CE-4D4C-3A60DCB6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12776"/>
            <a:ext cx="73279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C96D3-FA24-4285-5CFD-80B96E39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441476"/>
            <a:ext cx="746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9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B4A67A-EA88-B41F-EB5E-6FF227FF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38" y="3443841"/>
            <a:ext cx="2257776" cy="2042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A7443-B114-D111-08D6-592843F660C0}"/>
              </a:ext>
            </a:extLst>
          </p:cNvPr>
          <p:cNvSpPr txBox="1"/>
          <p:nvPr/>
        </p:nvSpPr>
        <p:spPr bwMode="auto">
          <a:xfrm>
            <a:off x="1406286" y="557854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在接近底部處，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/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blipFill>
                <a:blip r:embed="rId3"/>
                <a:stretch>
                  <a:fillRect l="-2206" t="-4348" r="-735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8449DD9-D590-9DD3-5BF6-72A378C29FC8}"/>
              </a:ext>
            </a:extLst>
          </p:cNvPr>
          <p:cNvSpPr txBox="1"/>
          <p:nvPr/>
        </p:nvSpPr>
        <p:spPr bwMode="auto">
          <a:xfrm>
            <a:off x="4934678" y="5578546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如同一自由電子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7327610-7F0B-2245-C957-45CD0808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887240"/>
            <a:ext cx="6123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這些電子定態原來屬於私人，現在卻是</a:t>
            </a:r>
            <a:r>
              <a:rPr lang="zh-TW" altLang="en-US" sz="1800" dirty="0">
                <a:solidFill>
                  <a:srgbClr val="FF0000"/>
                </a:solidFill>
              </a:rPr>
              <a:t>公共財產</a:t>
            </a:r>
            <a:r>
              <a:rPr lang="zh-TW" altLang="en-US" sz="1800" dirty="0"/>
              <a:t>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40D01-8745-9922-D5EB-CD4CB2823D2C}"/>
              </a:ext>
            </a:extLst>
          </p:cNvPr>
          <p:cNvSpPr txBox="1"/>
          <p:nvPr/>
        </p:nvSpPr>
        <p:spPr bwMode="auto">
          <a:xfrm>
            <a:off x="2898450" y="481171"/>
            <a:ext cx="2430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ight Binding Model</a:t>
            </a:r>
            <a:endParaRPr lang="en-TW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2B48E-012A-8355-D0CE-1131522FDB2D}"/>
              </a:ext>
            </a:extLst>
          </p:cNvPr>
          <p:cNvSpPr txBox="1"/>
          <p:nvPr/>
        </p:nvSpPr>
        <p:spPr bwMode="auto">
          <a:xfrm>
            <a:off x="1403648" y="6020974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對於這些底部電子，原子核的位能似乎不存在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/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計算發現：每一角波數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對應一定態，能量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的關係如下圖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blipFill>
                <a:blip r:embed="rId4"/>
                <a:stretch>
                  <a:fillRect l="-70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0C9C23-B9BF-3B36-588A-B2F8B98D2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1" t="69282"/>
          <a:stretch/>
        </p:blipFill>
        <p:spPr>
          <a:xfrm>
            <a:off x="1403648" y="1299592"/>
            <a:ext cx="5662166" cy="14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2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D2A1CB6-734C-0E86-F5CE-96B2E35D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64904"/>
            <a:ext cx="7772400" cy="35540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054C6A1-B1BD-929A-B833-94CCAE88B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48255" b="994"/>
          <a:stretch/>
        </p:blipFill>
        <p:spPr bwMode="auto">
          <a:xfrm>
            <a:off x="2195736" y="908720"/>
            <a:ext cx="45023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467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21"/>
            <a:ext cx="9144000" cy="4917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-252536" y="3356992"/>
            <a:ext cx="6912768" cy="1152128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058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4496098"/>
          </a:xfrm>
          <a:prstGeom prst="rect">
            <a:avLst/>
          </a:prstGeom>
        </p:spPr>
      </p:pic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5229200"/>
            <a:ext cx="2552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73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E9786-CBD6-647C-D6BC-3B07A2F7A9F2}"/>
              </a:ext>
            </a:extLst>
          </p:cNvPr>
          <p:cNvSpPr txBox="1"/>
          <p:nvPr/>
        </p:nvSpPr>
        <p:spPr bwMode="auto">
          <a:xfrm>
            <a:off x="2123728" y="1196752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接著可以為電子氣加上電場，增加溫度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8535B-1778-9C2C-7443-3EA20A83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" b="3743"/>
          <a:stretch/>
        </p:blipFill>
        <p:spPr>
          <a:xfrm>
            <a:off x="2123727" y="1772816"/>
            <a:ext cx="324214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8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Z:\Dropbox\Documents\課程\Young\Chapter42\A_Images\A_Figures_and_Photos\42_2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9"/>
          <a:stretch/>
        </p:blipFill>
        <p:spPr bwMode="auto">
          <a:xfrm>
            <a:off x="3169695" y="1207694"/>
            <a:ext cx="2850619" cy="20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3026" y="419533"/>
                <a:ext cx="81369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根據費米統計，理想電子氣體，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處在一特定溫度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特定化學能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環境中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6" y="419533"/>
                <a:ext cx="8136904" cy="369332"/>
              </a:xfrm>
              <a:prstGeom prst="rect">
                <a:avLst/>
              </a:prstGeom>
              <a:blipFill>
                <a:blip r:embed="rId3"/>
                <a:stretch>
                  <a:fillRect l="-62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70218" y="1215249"/>
                <a:ext cx="2178097" cy="7711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18" y="1215249"/>
                <a:ext cx="2178097" cy="771173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120305" y="2419939"/>
                <a:ext cx="8213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305" y="2419939"/>
                <a:ext cx="8213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Z:\Dropbox\Documents\課程\Young\Chapter42\A_Images\A_Figures_and_Photos\42_22_Figure.jpg">
            <a:extLst>
              <a:ext uri="{FF2B5EF4-FFF2-40B4-BE49-F238E27FC236}">
                <a16:creationId xmlns:a16="http://schemas.microsoft.com/office/drawing/2014/main" id="{BF8C7879-AC04-5AE4-70AF-2FF00C9A1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 r="19309" b="16274"/>
          <a:stretch/>
        </p:blipFill>
        <p:spPr bwMode="auto">
          <a:xfrm>
            <a:off x="7041612" y="1428927"/>
            <a:ext cx="1940468" cy="15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2F5EE62-C902-81AC-5A37-24239322F194}"/>
              </a:ext>
            </a:extLst>
          </p:cNvPr>
          <p:cNvSpPr/>
          <p:nvPr/>
        </p:nvSpPr>
        <p:spPr>
          <a:xfrm>
            <a:off x="6346573" y="1964587"/>
            <a:ext cx="368777" cy="27979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/>
              <p:nvPr/>
            </p:nvSpPr>
            <p:spPr bwMode="auto">
              <a:xfrm>
                <a:off x="835127" y="5046809"/>
                <a:ext cx="8057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總能量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即是狀態的能量、乘狀態</a:t>
                </a:r>
                <a:r>
                  <a:rPr lang="zh-TW" altLang="en-US" dirty="0"/>
                  <a:t>密度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，乘費米統計，再加總至無限大：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127" y="5046809"/>
                <a:ext cx="8057876" cy="369332"/>
              </a:xfrm>
              <a:prstGeom prst="rect">
                <a:avLst/>
              </a:prstGeom>
              <a:blipFill>
                <a:blip r:embed="rId7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/>
              <p:nvPr/>
            </p:nvSpPr>
            <p:spPr bwMode="auto">
              <a:xfrm>
                <a:off x="877021" y="5440753"/>
                <a:ext cx="3621362" cy="90364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021" y="5440753"/>
                <a:ext cx="3621362" cy="903645"/>
              </a:xfrm>
              <a:prstGeom prst="rect">
                <a:avLst/>
              </a:prstGeom>
              <a:blipFill>
                <a:blip r:embed="rId8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5D6C6D-DAF3-DE4D-CC72-197F3DF99ABC}"/>
                  </a:ext>
                </a:extLst>
              </p:cNvPr>
              <p:cNvSpPr txBox="1"/>
              <p:nvPr/>
            </p:nvSpPr>
            <p:spPr bwMode="auto">
              <a:xfrm>
                <a:off x="877021" y="3726407"/>
                <a:ext cx="2949355" cy="90364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5D6C6D-DAF3-DE4D-CC72-197F3DF99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021" y="3726407"/>
                <a:ext cx="2949355" cy="903645"/>
              </a:xfrm>
              <a:prstGeom prst="rect">
                <a:avLst/>
              </a:prstGeom>
              <a:blipFill>
                <a:blip r:embed="rId9"/>
                <a:stretch>
                  <a:fillRect l="-9013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194B6A-AFFF-B227-FCCD-7B6ED0FD01C4}"/>
                  </a:ext>
                </a:extLst>
              </p:cNvPr>
              <p:cNvSpPr txBox="1"/>
              <p:nvPr/>
            </p:nvSpPr>
            <p:spPr bwMode="auto">
              <a:xfrm>
                <a:off x="823026" y="4652865"/>
                <a:ext cx="6333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此式可以由已知的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值得出Chemical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Potential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194B6A-AFFF-B227-FCCD-7B6ED0FD0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6" y="4652865"/>
                <a:ext cx="6333731" cy="369332"/>
              </a:xfrm>
              <a:prstGeom prst="rect">
                <a:avLst/>
              </a:prstGeom>
              <a:blipFill>
                <a:blip r:embed="rId10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A8CB9F-2FBF-8373-8316-3A32CE1C3D32}"/>
                  </a:ext>
                </a:extLst>
              </p:cNvPr>
              <p:cNvSpPr txBox="1"/>
              <p:nvPr/>
            </p:nvSpPr>
            <p:spPr bwMode="auto">
              <a:xfrm>
                <a:off x="857535" y="803796"/>
                <a:ext cx="66536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一個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能量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為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</a:t>
                </a:r>
                <a:r>
                  <a:rPr lang="zh-TW" altLang="en-US" sz="1800" dirty="0"/>
                  <a:t>態的平均粒子數等於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Fermi-Dirac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A8CB9F-2FBF-8373-8316-3A32CE1C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535" y="803796"/>
                <a:ext cx="6653698" cy="369332"/>
              </a:xfrm>
              <a:prstGeom prst="rect">
                <a:avLst/>
              </a:prstGeom>
              <a:blipFill>
                <a:blip r:embed="rId11"/>
                <a:stretch>
                  <a:fillRect l="-38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4A3AB3-6899-10A5-4638-D7F976EFA723}"/>
                  </a:ext>
                </a:extLst>
              </p:cNvPr>
              <p:cNvSpPr txBox="1"/>
              <p:nvPr/>
            </p:nvSpPr>
            <p:spPr bwMode="auto">
              <a:xfrm>
                <a:off x="801931" y="3342456"/>
                <a:ext cx="84505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平均粒子數由能量決定，對狀態加總以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狀態密度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)、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積分最方便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4A3AB3-6899-10A5-4638-D7F976EFA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931" y="3342456"/>
                <a:ext cx="8450589" cy="369332"/>
              </a:xfrm>
              <a:prstGeom prst="rect">
                <a:avLst/>
              </a:prstGeom>
              <a:blipFill>
                <a:blip r:embed="rId12"/>
                <a:stretch>
                  <a:fillRect l="-60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5">
                <a:extLst>
                  <a:ext uri="{FF2B5EF4-FFF2-40B4-BE49-F238E27FC236}">
                    <a16:creationId xmlns:a16="http://schemas.microsoft.com/office/drawing/2014/main" id="{90731CB4-B40E-1607-62CF-705E5DAF15C5}"/>
                  </a:ext>
                </a:extLst>
              </p:cNvPr>
              <p:cNvSpPr txBox="1"/>
              <p:nvPr/>
            </p:nvSpPr>
            <p:spPr bwMode="auto">
              <a:xfrm>
                <a:off x="853045" y="6438467"/>
                <a:ext cx="61140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導體</a:t>
                </a:r>
                <a:r>
                  <a:rPr lang="zh-TW" altLang="en-US" dirty="0"/>
                  <a:t>熱</a:t>
                </a:r>
                <a:r>
                  <a:rPr lang="zh-TW" altLang="en-US" sz="1800" dirty="0"/>
                  <a:t>性質例如比熱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sz="1800" dirty="0"/>
                  <a:t>就可以推導出來！</a:t>
                </a:r>
              </a:p>
            </p:txBody>
          </p:sp>
        </mc:Choice>
        <mc:Fallback xmlns="">
          <p:sp>
            <p:nvSpPr>
              <p:cNvPr id="10" name="文字方塊 5">
                <a:extLst>
                  <a:ext uri="{FF2B5EF4-FFF2-40B4-BE49-F238E27FC236}">
                    <a16:creationId xmlns:a16="http://schemas.microsoft.com/office/drawing/2014/main" id="{90731CB4-B40E-1607-62CF-705E5DAF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045" y="6438467"/>
                <a:ext cx="6114047" cy="369332"/>
              </a:xfrm>
              <a:prstGeom prst="rect">
                <a:avLst/>
              </a:prstGeom>
              <a:blipFill>
                <a:blip r:embed="rId13"/>
                <a:stretch>
                  <a:fillRect l="-83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8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21" grpId="0"/>
      <p:bldP spid="22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/>
              <p:nvPr/>
            </p:nvSpPr>
            <p:spPr bwMode="auto">
              <a:xfrm>
                <a:off x="619189" y="502521"/>
                <a:ext cx="81408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小於費米能量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的狀態，加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溫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後不會有改變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189" y="502521"/>
                <a:ext cx="8140838" cy="369332"/>
              </a:xfrm>
              <a:prstGeom prst="rect">
                <a:avLst/>
              </a:prstGeom>
              <a:blipFill>
                <a:blip r:embed="rId2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522FE4-B05A-13D8-4294-A1FE4F968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17"/>
          <a:stretch/>
        </p:blipFill>
        <p:spPr>
          <a:xfrm>
            <a:off x="6547721" y="2327275"/>
            <a:ext cx="2418048" cy="2039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87348-57E8-17A4-75AF-D835B2D46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" t="4083" b="-1"/>
          <a:stretch/>
        </p:blipFill>
        <p:spPr>
          <a:xfrm>
            <a:off x="611953" y="908720"/>
            <a:ext cx="5922989" cy="895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EBE31-F8BE-01FC-20FC-37E2F1739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65"/>
          <a:stretch/>
        </p:blipFill>
        <p:spPr>
          <a:xfrm>
            <a:off x="593089" y="4312457"/>
            <a:ext cx="5922988" cy="2545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AD5357-6308-5DA2-53F1-1F170C5E1541}"/>
              </a:ext>
            </a:extLst>
          </p:cNvPr>
          <p:cNvSpPr/>
          <p:nvPr/>
        </p:nvSpPr>
        <p:spPr>
          <a:xfrm>
            <a:off x="619052" y="915152"/>
            <a:ext cx="1667419" cy="23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7AC0A-8FF9-1091-4BDA-BFEC34725629}"/>
              </a:ext>
            </a:extLst>
          </p:cNvPr>
          <p:cNvSpPr/>
          <p:nvPr/>
        </p:nvSpPr>
        <p:spPr>
          <a:xfrm>
            <a:off x="1206351" y="1573767"/>
            <a:ext cx="5256584" cy="23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BACB9-C6A5-3974-342F-21E73F2496DA}"/>
              </a:ext>
            </a:extLst>
          </p:cNvPr>
          <p:cNvSpPr txBox="1"/>
          <p:nvPr/>
        </p:nvSpPr>
        <p:spPr bwMode="auto">
          <a:xfrm>
            <a:off x="639336" y="114984"/>
            <a:ext cx="52547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但一般來說，此式較難直接計算，而用近似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6BB8F-F902-4F9D-E186-6440DEDC05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9" t="40504" r="32162" b="41201"/>
          <a:stretch/>
        </p:blipFill>
        <p:spPr>
          <a:xfrm>
            <a:off x="593089" y="2327275"/>
            <a:ext cx="5922988" cy="1985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71A9F5-D86A-F721-2309-8B2D598A9533}"/>
                  </a:ext>
                </a:extLst>
              </p:cNvPr>
              <p:cNvSpPr txBox="1"/>
              <p:nvPr/>
            </p:nvSpPr>
            <p:spPr bwMode="auto">
              <a:xfrm>
                <a:off x="604651" y="1851659"/>
                <a:ext cx="8155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近似來說，加溫後能量變化來自費米能量前後、能差約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𝑘𝑇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範圍內的這些狀態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71A9F5-D86A-F721-2309-8B2D598A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651" y="1851659"/>
                <a:ext cx="8155376" cy="369332"/>
              </a:xfrm>
              <a:prstGeom prst="rect">
                <a:avLst/>
              </a:prstGeom>
              <a:blipFill>
                <a:blip r:embed="rId7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741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2794-4C00-A493-8362-BB575141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72" y="0"/>
            <a:ext cx="6092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F9136-5682-9702-3995-F90B7556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77" y="0"/>
            <a:ext cx="569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2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488AC4-AAC1-0BB2-E92C-21A93892A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96"/>
          <a:stretch/>
        </p:blipFill>
        <p:spPr>
          <a:xfrm>
            <a:off x="1691680" y="132638"/>
            <a:ext cx="4833994" cy="6592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E7867F-B8D7-B723-62DE-D69579FBF189}"/>
              </a:ext>
            </a:extLst>
          </p:cNvPr>
          <p:cNvSpPr/>
          <p:nvPr/>
        </p:nvSpPr>
        <p:spPr>
          <a:xfrm>
            <a:off x="1691680" y="1772815"/>
            <a:ext cx="4833994" cy="4952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DB5E6-B945-B6C1-69BA-3BEB94BCFE1B}"/>
              </a:ext>
            </a:extLst>
          </p:cNvPr>
          <p:cNvSpPr txBox="1"/>
          <p:nvPr/>
        </p:nvSpPr>
        <p:spPr bwMode="auto">
          <a:xfrm>
            <a:off x="6732240" y="2564904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很值得讀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57586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18BFF-088A-70C1-0EB4-79626F45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0"/>
            <a:ext cx="392602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A749C0-C329-B803-E3C3-04F128E14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00"/>
          <a:stretch/>
        </p:blipFill>
        <p:spPr>
          <a:xfrm>
            <a:off x="539552" y="0"/>
            <a:ext cx="3907348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56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43" y="3234626"/>
            <a:ext cx="3119127" cy="259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852819" y="2168351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能量本徵態的定態方程式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899592" y="2584824"/>
                <a:ext cx="332062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584824"/>
                <a:ext cx="3320626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919292" y="3305262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292" y="3305262"/>
                <a:ext cx="4062843" cy="717312"/>
              </a:xfrm>
              <a:prstGeom prst="rect">
                <a:avLst/>
              </a:prstGeom>
              <a:blipFill>
                <a:blip r:embed="rId4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928895" y="4085448"/>
                <a:ext cx="380959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895" y="4085448"/>
                <a:ext cx="3809591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9FE226-441C-5DE8-8A10-CB1231668846}"/>
              </a:ext>
            </a:extLst>
          </p:cNvPr>
          <p:cNvSpPr txBox="1"/>
          <p:nvPr/>
        </p:nvSpPr>
        <p:spPr bwMode="auto">
          <a:xfrm>
            <a:off x="827316" y="1031440"/>
            <a:ext cx="8209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三度空間Free Electron Model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Non-Interacting Electron Gas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(Sommerfeld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/>
              <p:nvPr/>
            </p:nvSpPr>
            <p:spPr bwMode="auto">
              <a:xfrm>
                <a:off x="928895" y="1446579"/>
                <a:ext cx="1126648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895" y="1446579"/>
                <a:ext cx="1126648" cy="672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ominated 84 Times For Nobel Prize But Never Won | Wonders of Physics: A  Blog About Physics, Astronomy and Science History">
            <a:extLst>
              <a:ext uri="{FF2B5EF4-FFF2-40B4-BE49-F238E27FC236}">
                <a16:creationId xmlns:a16="http://schemas.microsoft.com/office/drawing/2014/main" id="{9862578B-7C30-0987-04BA-0C44E5EE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43" y="1464931"/>
            <a:ext cx="3044729" cy="1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B1918A-731F-75C0-3EF6-65D48F342E23}"/>
              </a:ext>
            </a:extLst>
          </p:cNvPr>
          <p:cNvSpPr txBox="1"/>
          <p:nvPr/>
        </p:nvSpPr>
        <p:spPr bwMode="auto">
          <a:xfrm>
            <a:off x="831930" y="6063948"/>
            <a:ext cx="6744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沒有位能。但的確有邊界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將固體想像為邊界無法透過的箱子。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76A09-7161-94EA-04AC-E41C7E9F91ED}"/>
              </a:ext>
            </a:extLst>
          </p:cNvPr>
          <p:cNvSpPr txBox="1"/>
          <p:nvPr/>
        </p:nvSpPr>
        <p:spPr bwMode="auto">
          <a:xfrm>
            <a:off x="813802" y="630029"/>
            <a:ext cx="7397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以沒有位能的定態，來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描述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導電固體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中的電子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EB030-6EAE-B450-8F86-7E896DDC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94" y="0"/>
            <a:ext cx="560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80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19189" y="1904087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</a:t>
            </a:r>
          </a:p>
        </p:txBody>
      </p:sp>
      <p:pic>
        <p:nvPicPr>
          <p:cNvPr id="15366" name="Picture 7" descr="C:\Users\Chia-Hung Chang\Downloads\Data\Knight\Media\Chapter31\Images\31_1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" y="2854762"/>
            <a:ext cx="2556763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hia-Hung Chang\Downloads\Data\Knight\Media\Chapter31\Images\31_13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86" y="2854762"/>
            <a:ext cx="31242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7"/>
          <p:cNvSpPr txBox="1">
            <a:spLocks noChangeArrowheads="1"/>
          </p:cNvSpPr>
          <p:nvPr/>
        </p:nvSpPr>
        <p:spPr bwMode="auto">
          <a:xfrm>
            <a:off x="4923451" y="1905674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zh-TW" altLang="en-US" sz="1800" i="1" dirty="0"/>
              <a:t> </a:t>
            </a:r>
            <a:r>
              <a:rPr lang="zh-TW" altLang="en-US" sz="1800" dirty="0"/>
              <a:t>是兩次碰撞間的平均間隔時間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87AB060E-AFE1-454D-B0AD-381864D502CE}"/>
              </a:ext>
            </a:extLst>
          </p:cNvPr>
          <p:cNvSpPr txBox="1"/>
          <p:nvPr/>
        </p:nvSpPr>
        <p:spPr bwMode="auto">
          <a:xfrm>
            <a:off x="1426523" y="360654"/>
            <a:ext cx="347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電場對電子產生一加速度：</a:t>
            </a:r>
            <a:endParaRPr kumimoji="1"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B6BD3A-65E0-0443-A0C1-E5FAAC19A896}"/>
              </a:ext>
            </a:extLst>
          </p:cNvPr>
          <p:cNvSpPr txBox="1"/>
          <p:nvPr/>
        </p:nvSpPr>
        <p:spPr bwMode="auto">
          <a:xfrm>
            <a:off x="1435175" y="1366539"/>
            <a:ext cx="7386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我們可以兩次碰撞間，電子的</a:t>
            </a:r>
            <a:r>
              <a:rPr kumimoji="1" lang="zh-TW" altLang="en-US" sz="1800" dirty="0"/>
              <a:t>平均速度，來估計電子漂移的平均速度。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766C4CA-F80B-F147-AC13-EF45B967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88" y="2414390"/>
            <a:ext cx="4410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5D3D-1C19-7870-3F0A-3B437BAC2FA7}"/>
              </a:ext>
            </a:extLst>
          </p:cNvPr>
          <p:cNvSpPr txBox="1"/>
          <p:nvPr/>
        </p:nvSpPr>
        <p:spPr bwMode="auto">
          <a:xfrm>
            <a:off x="1419188" y="953967"/>
            <a:ext cx="7515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這是等加速度運動，電子速度一直增加，直到與離子碰撞後大致歸零。</a:t>
            </a: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B02AA23-CF42-0EA5-C7A0-6568763A7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13150"/>
          <a:stretch/>
        </p:blipFill>
        <p:spPr>
          <a:xfrm>
            <a:off x="6221448" y="2871089"/>
            <a:ext cx="2634887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4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F29F7-4DB3-FB57-1754-27576548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5716"/>
            <a:ext cx="5570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327EF-D024-03E0-4B81-56D9BDD9B3EF}"/>
              </a:ext>
            </a:extLst>
          </p:cNvPr>
          <p:cNvSpPr txBox="1"/>
          <p:nvPr/>
        </p:nvSpPr>
        <p:spPr bwMode="auto">
          <a:xfrm>
            <a:off x="467544" y="3212976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比較進化的推導：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8E3C4-6229-7944-53E8-F87A095B6FA6}"/>
              </a:ext>
            </a:extLst>
          </p:cNvPr>
          <p:cNvSpPr/>
          <p:nvPr/>
        </p:nvSpPr>
        <p:spPr>
          <a:xfrm>
            <a:off x="4601942" y="4221088"/>
            <a:ext cx="3138409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/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431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88904-D523-3689-6220-C7401593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36" y="1080121"/>
            <a:ext cx="23368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01364-79B3-E80E-5ED6-F62271CE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/>
          <a:stretch/>
        </p:blipFill>
        <p:spPr>
          <a:xfrm>
            <a:off x="3774413" y="1080120"/>
            <a:ext cx="2239648" cy="19376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701CA-4409-98BE-99F5-1396632D526F}"/>
              </a:ext>
            </a:extLst>
          </p:cNvPr>
          <p:cNvCxnSpPr/>
          <p:nvPr/>
        </p:nvCxnSpPr>
        <p:spPr>
          <a:xfrm flipH="1">
            <a:off x="5048740" y="202357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/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blipFill>
                <a:blip r:embed="rId4"/>
                <a:stretch>
                  <a:fillRect l="-23529" r="-17647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D03CF0B-9A97-0795-EF25-FF14A019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7" r="2726"/>
          <a:stretch/>
        </p:blipFill>
        <p:spPr>
          <a:xfrm>
            <a:off x="3832077" y="3089888"/>
            <a:ext cx="2181984" cy="2060475"/>
          </a:xfrm>
          <a:prstGeom prst="rect">
            <a:avLst/>
          </a:prstGeom>
        </p:spPr>
      </p:pic>
      <p:sp>
        <p:nvSpPr>
          <p:cNvPr id="10" name="AutoShape 2" descr="3: Fermi Sphere and Fermi Surface.  ">
            <a:extLst>
              <a:ext uri="{FF2B5EF4-FFF2-40B4-BE49-F238E27FC236}">
                <a16:creationId xmlns:a16="http://schemas.microsoft.com/office/drawing/2014/main" id="{F9D28299-4692-C419-F056-E66CCB1BB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8068" y="20299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090287"/>
            <a:ext cx="2256747" cy="19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722420" y="278404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CAF7-0BCE-73C7-00EE-F24B9BC26396}"/>
              </a:ext>
            </a:extLst>
          </p:cNvPr>
          <p:cNvSpPr txBox="1"/>
          <p:nvPr/>
        </p:nvSpPr>
        <p:spPr bwMode="auto">
          <a:xfrm>
            <a:off x="722420" y="700860"/>
            <a:ext cx="603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費米面在常數電場下會沿電場反方向定速移動。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BF9A8E77-0AE3-C474-26CB-BD61EC86B28E}"/>
              </a:ext>
            </a:extLst>
          </p:cNvPr>
          <p:cNvSpPr/>
          <p:nvPr/>
        </p:nvSpPr>
        <p:spPr>
          <a:xfrm flipH="1">
            <a:off x="6765308" y="4449338"/>
            <a:ext cx="824632" cy="28803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9D2E2-61E8-8EE2-70D9-57C939B866CC}"/>
              </a:ext>
            </a:extLst>
          </p:cNvPr>
          <p:cNvSpPr txBox="1"/>
          <p:nvPr/>
        </p:nvSpPr>
        <p:spPr bwMode="auto">
          <a:xfrm>
            <a:off x="722420" y="5311401"/>
            <a:ext cx="843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右邊能量超越原本費米面的電子，可以與離子散射，回到能量較低的狀態。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/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兩個過程彼此抵消時，高斯面就會停在該處，此時的平均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blipFill>
                <a:blip r:embed="rId6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/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blipFill>
                <a:blip r:embed="rId7"/>
                <a:stretch>
                  <a:fillRect l="-3125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/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blipFill>
                <a:blip r:embed="rId8"/>
                <a:stretch>
                  <a:fillRect l="-4545" r="-113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/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811CCE-B68A-C1A1-921E-FC5FD7D42963}"/>
              </a:ext>
            </a:extLst>
          </p:cNvPr>
          <p:cNvSpPr txBox="1"/>
          <p:nvPr/>
        </p:nvSpPr>
        <p:spPr bwMode="auto">
          <a:xfrm>
            <a:off x="1958787" y="3974991"/>
            <a:ext cx="1919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達到穩定的飄移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/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平均速度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就維持向右大概不變，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blipFill>
                <a:blip r:embed="rId10"/>
                <a:stretch>
                  <a:fillRect l="-9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98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/>
              <p:nvPr/>
            </p:nvSpPr>
            <p:spPr bwMode="auto">
              <a:xfrm>
                <a:off x="793450" y="3245956"/>
                <a:ext cx="588654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𝑢𝑣𝑤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450" y="3245956"/>
                <a:ext cx="5886547" cy="717312"/>
              </a:xfrm>
              <a:prstGeom prst="rect">
                <a:avLst/>
              </a:prstGeom>
              <a:blipFill>
                <a:blip r:embed="rId2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760450" y="2055081"/>
            <a:ext cx="7213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三個座標分別獨立，可將定態波函數分解為三個變數個別函數的乘積：</a:t>
            </a:r>
          </a:p>
        </p:txBody>
      </p:sp>
      <p:pic>
        <p:nvPicPr>
          <p:cNvPr id="2060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36" y="2518610"/>
            <a:ext cx="1905838" cy="15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736723" y="5120684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/>
              <p:nvPr/>
            </p:nvSpPr>
            <p:spPr bwMode="auto">
              <a:xfrm>
                <a:off x="788900" y="1329718"/>
                <a:ext cx="5383460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00" y="1329718"/>
                <a:ext cx="5383460" cy="720325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/>
              <p:nvPr/>
            </p:nvSpPr>
            <p:spPr bwMode="auto">
              <a:xfrm>
                <a:off x="799507" y="2478002"/>
                <a:ext cx="319642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𝑤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507" y="2478002"/>
                <a:ext cx="3196429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/>
              <p:nvPr/>
            </p:nvSpPr>
            <p:spPr bwMode="auto">
              <a:xfrm>
                <a:off x="867635" y="3244743"/>
                <a:ext cx="5884214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635" y="3244743"/>
                <a:ext cx="5884214" cy="717312"/>
              </a:xfrm>
              <a:prstGeom prst="rect">
                <a:avLst/>
              </a:prstGeom>
              <a:blipFill>
                <a:blip r:embed="rId6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/>
              <p:nvPr/>
            </p:nvSpPr>
            <p:spPr bwMode="auto">
              <a:xfrm>
                <a:off x="780598" y="3946180"/>
                <a:ext cx="609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括號內分別只是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的函數，相加後為常數的唯一可能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8" y="3946180"/>
                <a:ext cx="6099286" cy="369332"/>
              </a:xfrm>
              <a:prstGeom prst="rect">
                <a:avLst/>
              </a:prstGeom>
              <a:blipFill>
                <a:blip r:embed="rId7"/>
                <a:stretch>
                  <a:fillRect l="-8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/>
              <p:nvPr/>
            </p:nvSpPr>
            <p:spPr bwMode="auto">
              <a:xfrm>
                <a:off x="3786965" y="4657502"/>
                <a:ext cx="20992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6965" y="4657502"/>
                <a:ext cx="2099208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/>
              <p:nvPr/>
            </p:nvSpPr>
            <p:spPr bwMode="auto">
              <a:xfrm>
                <a:off x="760451" y="4657502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451" y="4657502"/>
                <a:ext cx="2090412" cy="648126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/>
              <p:nvPr/>
            </p:nvSpPr>
            <p:spPr bwMode="auto">
              <a:xfrm>
                <a:off x="760451" y="5305628"/>
                <a:ext cx="2090412" cy="6954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451" y="5305628"/>
                <a:ext cx="2090412" cy="695447"/>
              </a:xfrm>
              <a:prstGeom prst="rect">
                <a:avLst/>
              </a:prstGeom>
              <a:blipFill>
                <a:blip r:embed="rId10"/>
                <a:stretch>
                  <a:fillRect b="-53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/>
              <p:nvPr/>
            </p:nvSpPr>
            <p:spPr bwMode="auto">
              <a:xfrm>
                <a:off x="760450" y="6001075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450" y="6001075"/>
                <a:ext cx="2090412" cy="648126"/>
              </a:xfrm>
              <a:prstGeom prst="rect">
                <a:avLst/>
              </a:prstGeom>
              <a:blipFill>
                <a:blip r:embed="rId11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746" y="2889687"/>
                <a:ext cx="50784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代入定態方程式後，再除以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746" y="2889687"/>
                <a:ext cx="5078413" cy="369332"/>
              </a:xfrm>
              <a:prstGeom prst="rect">
                <a:avLst/>
              </a:prstGeom>
              <a:blipFill>
                <a:blip r:embed="rId12"/>
                <a:stretch>
                  <a:fillRect l="-9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8FB01F10-1413-0E01-41AC-B65157DB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98" y="513878"/>
            <a:ext cx="8255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電子彼此無交互作用，求定態時單顆電子可分開處理，所以可以稱為理想氣體。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/>
              <p:nvPr/>
            </p:nvSpPr>
            <p:spPr bwMode="auto">
              <a:xfrm>
                <a:off x="780598" y="4298423"/>
                <a:ext cx="63904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括號內都是常數，訂為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8" y="4298423"/>
                <a:ext cx="6390456" cy="369332"/>
              </a:xfrm>
              <a:prstGeom prst="rect">
                <a:avLst/>
              </a:prstGeom>
              <a:blipFill>
                <a:blip r:embed="rId13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956EE3-F0E1-ACC3-84DE-6E4FA34EF3F5}"/>
                  </a:ext>
                </a:extLst>
              </p:cNvPr>
              <p:cNvSpPr txBox="1"/>
              <p:nvPr/>
            </p:nvSpPr>
            <p:spPr bwMode="auto">
              <a:xfrm>
                <a:off x="788900" y="883038"/>
                <a:ext cx="77435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假設空間長度都是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箱壁上波函數必須是零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或者滿足週期性條件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956EE3-F0E1-ACC3-84DE-6E4FA34EF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00" y="883038"/>
                <a:ext cx="7743540" cy="369332"/>
              </a:xfrm>
              <a:prstGeom prst="rect">
                <a:avLst/>
              </a:prstGeom>
              <a:blipFill>
                <a:blip r:embed="rId14"/>
                <a:stretch>
                  <a:fillRect l="-4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4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56" grpId="0"/>
      <p:bldP spid="16" grpId="0"/>
      <p:bldP spid="6" grpId="0" animBg="1"/>
      <p:bldP spid="2" grpId="0" animBg="1"/>
      <p:bldP spid="7" grpId="0"/>
      <p:bldP spid="9" grpId="0" animBg="1"/>
      <p:bldP spid="12" grpId="0" animBg="1"/>
      <p:bldP spid="13" grpId="0" animBg="1"/>
      <p:bldP spid="14" grpId="0" animBg="1"/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49" y="675744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2193817" y="5426680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能量等於：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>
              <a:xfrm>
                <a:off x="2272235" y="5814071"/>
                <a:ext cx="1867718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235" y="5814071"/>
                <a:ext cx="186771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2257883" y="4486850"/>
                <a:ext cx="2147576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7883" y="4486850"/>
                <a:ext cx="2147576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542873" y="387000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73" y="3870004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/>
              <p:nvPr/>
            </p:nvSpPr>
            <p:spPr bwMode="auto">
              <a:xfrm>
                <a:off x="4721794" y="4818011"/>
                <a:ext cx="1072473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794" y="4818011"/>
                <a:ext cx="1072473" cy="566694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823755-3D78-13A1-F456-9CA190948AEA}"/>
                  </a:ext>
                </a:extLst>
              </p:cNvPr>
              <p:cNvSpPr txBox="1"/>
              <p:nvPr/>
            </p:nvSpPr>
            <p:spPr bwMode="auto">
              <a:xfrm>
                <a:off x="2189928" y="4100015"/>
                <a:ext cx="45384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charset="0"/>
                    <a:cs typeface="Times New Roman" charset="0"/>
                  </a:rPr>
                  <a:t>一維</a:t>
                </a:r>
                <a:r>
                  <a:rPr lang="en-US" altLang="zh-TW" dirty="0">
                    <a:latin typeface="Times New Roman" charset="0"/>
                    <a:cs typeface="Times New Roman" charset="0"/>
                  </a:rPr>
                  <a:t>Box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的定態以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標定：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823755-3D78-13A1-F456-9CA190948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9928" y="4100015"/>
                <a:ext cx="4538423" cy="369332"/>
              </a:xfrm>
              <a:prstGeom prst="rect">
                <a:avLst/>
              </a:prstGeom>
              <a:blipFill>
                <a:blip r:embed="rId8"/>
                <a:stretch>
                  <a:fillRect l="-1117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2" y="489761"/>
            <a:ext cx="2592462" cy="21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/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/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/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/>
              <p:nvPr/>
            </p:nvSpPr>
            <p:spPr>
              <a:xfrm>
                <a:off x="349950" y="4009900"/>
                <a:ext cx="1612686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50" y="4009900"/>
                <a:ext cx="1612686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/>
              <p:nvPr/>
            </p:nvSpPr>
            <p:spPr>
              <a:xfrm>
                <a:off x="3272947" y="4045022"/>
                <a:ext cx="1625637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947" y="4045022"/>
                <a:ext cx="1625637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/>
              <p:nvPr/>
            </p:nvSpPr>
            <p:spPr>
              <a:xfrm>
                <a:off x="6201587" y="4029707"/>
                <a:ext cx="1615892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587" y="4029707"/>
                <a:ext cx="1615892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/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/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5">
            <a:extLst>
              <a:ext uri="{FF2B5EF4-FFF2-40B4-BE49-F238E27FC236}">
                <a16:creationId xmlns:a16="http://schemas.microsoft.com/office/drawing/2014/main" id="{5119D71F-9FC5-13BF-3C18-807ED75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18" y="452482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067D9F-D66B-1C06-F58B-4A781AAEF665}"/>
                  </a:ext>
                </a:extLst>
              </p:cNvPr>
              <p:cNvSpPr txBox="1"/>
              <p:nvPr/>
            </p:nvSpPr>
            <p:spPr bwMode="auto">
              <a:xfrm>
                <a:off x="3073418" y="1759530"/>
                <a:ext cx="6179102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每一個方向個有一個角波數，因此各有一量子數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zh-TW" altLang="en-US" i="1">
                        <a:latin typeface="Cambria Math" panose="02040503050406030204" pitchFamily="18" charset="0"/>
                      </a:rPr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067D9F-D66B-1C06-F58B-4A781AAEF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3418" y="1759530"/>
                <a:ext cx="6179102" cy="391261"/>
              </a:xfrm>
              <a:prstGeom prst="rect">
                <a:avLst/>
              </a:prstGeom>
              <a:blipFill>
                <a:blip r:embed="rId11"/>
                <a:stretch>
                  <a:fillRect l="-615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/>
              <p:nvPr/>
            </p:nvSpPr>
            <p:spPr bwMode="auto">
              <a:xfrm>
                <a:off x="3073418" y="2149969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</a:t>
                </a:r>
                <a:r>
                  <a:rPr lang="en-GB" dirty="0"/>
                  <a:t>定</a:t>
                </a:r>
                <a:r>
                  <a:rPr lang="en-TW" dirty="0"/>
                  <a:t>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3418" y="2149969"/>
                <a:ext cx="4572000" cy="411010"/>
              </a:xfrm>
              <a:prstGeom prst="rect">
                <a:avLst/>
              </a:prstGeom>
              <a:blipFill>
                <a:blip r:embed="rId12"/>
                <a:stretch>
                  <a:fillRect l="-831" t="-3030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1E54E9-94F7-BC5A-5C0A-91C21A12C6ED}"/>
                  </a:ext>
                </a:extLst>
              </p:cNvPr>
              <p:cNvSpPr txBox="1"/>
              <p:nvPr/>
            </p:nvSpPr>
            <p:spPr bwMode="auto">
              <a:xfrm>
                <a:off x="349950" y="5027244"/>
                <a:ext cx="2721578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 err="1"/>
                  <a:t>定</a:t>
                </a:r>
                <a:r>
                  <a:rPr lang="en-TW"/>
                  <a:t>態</a:t>
                </a:r>
                <a:r>
                  <a:rPr lang="en-GB" dirty="0" err="1"/>
                  <a:t>的能量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1E54E9-94F7-BC5A-5C0A-91C21A12C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5027244"/>
                <a:ext cx="2721578" cy="411010"/>
              </a:xfrm>
              <a:prstGeom prst="rect">
                <a:avLst/>
              </a:prstGeom>
              <a:blipFill>
                <a:blip r:embed="rId13"/>
                <a:stretch>
                  <a:fillRect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1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00926-D5DE-EFB4-78BB-8976D60B9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5"/>
          <a:stretch/>
        </p:blipFill>
        <p:spPr>
          <a:xfrm>
            <a:off x="827584" y="613183"/>
            <a:ext cx="4153701" cy="4761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C7982C-F0C6-1E45-41D6-6DB3823B160F}"/>
                  </a:ext>
                </a:extLst>
              </p:cNvPr>
              <p:cNvSpPr txBox="1"/>
              <p:nvPr/>
            </p:nvSpPr>
            <p:spPr bwMode="auto">
              <a:xfrm>
                <a:off x="3222104" y="624147"/>
                <a:ext cx="41379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C7982C-F0C6-1E45-41D6-6DB3823B1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2104" y="624147"/>
                <a:ext cx="4137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D36FCB-ECA7-034E-5C29-29835B08D791}"/>
                  </a:ext>
                </a:extLst>
              </p:cNvPr>
              <p:cNvSpPr txBox="1"/>
              <p:nvPr/>
            </p:nvSpPr>
            <p:spPr bwMode="auto">
              <a:xfrm>
                <a:off x="4283968" y="613183"/>
                <a:ext cx="413792" cy="39126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D36FCB-ECA7-034E-5C29-29835B08D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613183"/>
                <a:ext cx="413792" cy="391261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504C382-31DD-3211-3EC7-6D433EDD3DC3}"/>
                  </a:ext>
                </a:extLst>
              </p:cNvPr>
              <p:cNvSpPr txBox="1"/>
              <p:nvPr/>
            </p:nvSpPr>
            <p:spPr bwMode="auto">
              <a:xfrm>
                <a:off x="982981" y="5843932"/>
                <a:ext cx="4153701" cy="7717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504C382-31DD-3211-3EC7-6D433EDD3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981" y="5843932"/>
                <a:ext cx="4153701" cy="771750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F99A48-0EC2-EE11-7373-B7DF32842A65}"/>
              </a:ext>
            </a:extLst>
          </p:cNvPr>
          <p:cNvSpPr txBox="1"/>
          <p:nvPr/>
        </p:nvSpPr>
        <p:spPr bwMode="auto">
          <a:xfrm>
            <a:off x="1115616" y="194045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三維箱子內單一電子的定態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50EC-88FA-09E0-13C5-4571D80EF532}"/>
                  </a:ext>
                </a:extLst>
              </p:cNvPr>
              <p:cNvSpPr txBox="1"/>
              <p:nvPr/>
            </p:nvSpPr>
            <p:spPr bwMode="auto">
              <a:xfrm>
                <a:off x="982981" y="5374987"/>
                <a:ext cx="3372995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就是各方向節點數目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50EC-88FA-09E0-13C5-4571D80E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981" y="5374987"/>
                <a:ext cx="3372995" cy="391261"/>
              </a:xfrm>
              <a:prstGeom prst="rect">
                <a:avLst/>
              </a:prstGeom>
              <a:blipFill>
                <a:blip r:embed="rId6"/>
                <a:stretch>
                  <a:fillRect t="-9375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FDC8B51F-5B54-0E2F-3E05-5E1474A16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263" y="2752807"/>
            <a:ext cx="2952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自由電子氣比較像駐波！</a:t>
            </a:r>
          </a:p>
        </p:txBody>
      </p:sp>
      <p:pic>
        <p:nvPicPr>
          <p:cNvPr id="9" name="Picture 8" descr="File:Translational motion.gif">
            <a:hlinkClick r:id="rId7"/>
            <a:extLst>
              <a:ext uri="{FF2B5EF4-FFF2-40B4-BE49-F238E27FC236}">
                <a16:creationId xmlns:a16="http://schemas.microsoft.com/office/drawing/2014/main" id="{602BF65F-DE09-F5E3-33E3-73625046D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22" y="624147"/>
            <a:ext cx="1870383" cy="16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BAB911-DCD8-E181-FA3E-3D8F2B704F55}"/>
              </a:ext>
            </a:extLst>
          </p:cNvPr>
          <p:cNvCxnSpPr/>
          <p:nvPr/>
        </p:nvCxnSpPr>
        <p:spPr>
          <a:xfrm>
            <a:off x="6171142" y="1543978"/>
            <a:ext cx="682251" cy="936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D3DEFE-E6FA-DEA2-E5D9-3C13AA4E293D}"/>
              </a:ext>
            </a:extLst>
          </p:cNvPr>
          <p:cNvCxnSpPr>
            <a:cxnSpLocks/>
          </p:cNvCxnSpPr>
          <p:nvPr/>
        </p:nvCxnSpPr>
        <p:spPr>
          <a:xfrm flipH="1">
            <a:off x="6156434" y="1507974"/>
            <a:ext cx="639588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 descr="1821">
            <a:extLst>
              <a:ext uri="{FF2B5EF4-FFF2-40B4-BE49-F238E27FC236}">
                <a16:creationId xmlns:a16="http://schemas.microsoft.com/office/drawing/2014/main" id="{4B94836D-4104-A4DD-BCE1-6AC346891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2" b="30900"/>
          <a:stretch/>
        </p:blipFill>
        <p:spPr bwMode="auto">
          <a:xfrm>
            <a:off x="5434792" y="4197590"/>
            <a:ext cx="2879799" cy="242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File:Drum vibration mode21.gif">
            <a:hlinkClick r:id="rId10"/>
            <a:extLst>
              <a:ext uri="{FF2B5EF4-FFF2-40B4-BE49-F238E27FC236}">
                <a16:creationId xmlns:a16="http://schemas.microsoft.com/office/drawing/2014/main" id="{38F53621-CEA1-AD2A-3B81-9F9157649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77" y="3172755"/>
            <a:ext cx="1874525" cy="98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25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11693</TotalTime>
  <Words>2165</Words>
  <Application>Microsoft Macintosh PowerPoint</Application>
  <PresentationFormat>On-screen Show (4:3)</PresentationFormat>
  <Paragraphs>296</Paragraphs>
  <Slides>53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Cambria Math</vt:lpstr>
      <vt:lpstr>Helvetica Neue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598</cp:revision>
  <dcterms:created xsi:type="dcterms:W3CDTF">2008-03-17T12:32:20Z</dcterms:created>
  <dcterms:modified xsi:type="dcterms:W3CDTF">2025-05-25T03:30:07Z</dcterms:modified>
</cp:coreProperties>
</file>