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1833" r:id="rId2"/>
    <p:sldId id="565" r:id="rId3"/>
    <p:sldId id="1599" r:id="rId4"/>
    <p:sldId id="387" r:id="rId5"/>
    <p:sldId id="388" r:id="rId6"/>
    <p:sldId id="310" r:id="rId7"/>
    <p:sldId id="389" r:id="rId8"/>
    <p:sldId id="1952" r:id="rId9"/>
    <p:sldId id="1935" r:id="rId10"/>
    <p:sldId id="1953" r:id="rId11"/>
    <p:sldId id="1954" r:id="rId12"/>
    <p:sldId id="390" r:id="rId13"/>
    <p:sldId id="1925" r:id="rId14"/>
    <p:sldId id="1923" r:id="rId15"/>
    <p:sldId id="1867" r:id="rId16"/>
    <p:sldId id="1866" r:id="rId17"/>
    <p:sldId id="1818" r:id="rId18"/>
    <p:sldId id="1961" r:id="rId19"/>
    <p:sldId id="1946" r:id="rId20"/>
    <p:sldId id="1947" r:id="rId21"/>
    <p:sldId id="1948" r:id="rId22"/>
    <p:sldId id="1949" r:id="rId23"/>
    <p:sldId id="1936" r:id="rId24"/>
    <p:sldId id="1969" r:id="rId25"/>
    <p:sldId id="1963" r:id="rId26"/>
    <p:sldId id="1960" r:id="rId27"/>
    <p:sldId id="1929" r:id="rId28"/>
    <p:sldId id="1822" r:id="rId29"/>
    <p:sldId id="1927" r:id="rId30"/>
    <p:sldId id="1824" r:id="rId31"/>
    <p:sldId id="1876" r:id="rId32"/>
    <p:sldId id="392" r:id="rId33"/>
    <p:sldId id="559" r:id="rId34"/>
    <p:sldId id="1852" r:id="rId35"/>
    <p:sldId id="1914" r:id="rId36"/>
    <p:sldId id="1926" r:id="rId37"/>
    <p:sldId id="1871" r:id="rId38"/>
    <p:sldId id="1915" r:id="rId39"/>
    <p:sldId id="1872" r:id="rId40"/>
    <p:sldId id="1916" r:id="rId41"/>
    <p:sldId id="1945" r:id="rId42"/>
    <p:sldId id="1970" r:id="rId43"/>
    <p:sldId id="1966" r:id="rId44"/>
    <p:sldId id="1956" r:id="rId45"/>
    <p:sldId id="1957" r:id="rId46"/>
    <p:sldId id="1958" r:id="rId47"/>
    <p:sldId id="1965" r:id="rId48"/>
    <p:sldId id="1964" r:id="rId49"/>
    <p:sldId id="1855" r:id="rId50"/>
    <p:sldId id="1880" r:id="rId51"/>
    <p:sldId id="1868" r:id="rId52"/>
    <p:sldId id="1919" r:id="rId53"/>
    <p:sldId id="1865" r:id="rId54"/>
    <p:sldId id="1869" r:id="rId55"/>
    <p:sldId id="1967" r:id="rId56"/>
    <p:sldId id="1968" r:id="rId57"/>
    <p:sldId id="1870" r:id="rId58"/>
    <p:sldId id="1938" r:id="rId59"/>
    <p:sldId id="1718" r:id="rId60"/>
    <p:sldId id="1943" r:id="rId61"/>
    <p:sldId id="1942" r:id="rId62"/>
    <p:sldId id="1959" r:id="rId63"/>
    <p:sldId id="1841" r:id="rId64"/>
    <p:sldId id="1752" r:id="rId65"/>
    <p:sldId id="1934" r:id="rId66"/>
    <p:sldId id="1879" r:id="rId67"/>
    <p:sldId id="1848" r:id="rId68"/>
    <p:sldId id="1849" r:id="rId69"/>
    <p:sldId id="1851" r:id="rId70"/>
    <p:sldId id="1820" r:id="rId71"/>
    <p:sldId id="1890" r:id="rId72"/>
    <p:sldId id="1909" r:id="rId73"/>
    <p:sldId id="1910" r:id="rId74"/>
    <p:sldId id="1891" r:id="rId75"/>
    <p:sldId id="1911" r:id="rId76"/>
    <p:sldId id="1853" r:id="rId77"/>
    <p:sldId id="1821" r:id="rId78"/>
    <p:sldId id="1819" r:id="rId79"/>
    <p:sldId id="378" r:id="rId80"/>
    <p:sldId id="383" r:id="rId8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09"/>
    <p:restoredTop sz="96197" autoAdjust="0"/>
  </p:normalViewPr>
  <p:slideViewPr>
    <p:cSldViewPr>
      <p:cViewPr varScale="1">
        <p:scale>
          <a:sx n="114" d="100"/>
          <a:sy n="114" d="100"/>
        </p:scale>
        <p:origin x="312" y="480"/>
      </p:cViewPr>
      <p:guideLst>
        <p:guide orient="horz" pos="379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0.png"/><Relationship Id="rId18" Type="http://schemas.openxmlformats.org/officeDocument/2006/relationships/image" Target="../media/image4.png"/><Relationship Id="rId17" Type="http://schemas.openxmlformats.org/officeDocument/2006/relationships/image" Target="../media/image34.png"/><Relationship Id="rId2" Type="http://schemas.openxmlformats.org/officeDocument/2006/relationships/image" Target="../media/image2.jpe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5" Type="http://schemas.openxmlformats.org/officeDocument/2006/relationships/image" Target="../media/image220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12.png"/><Relationship Id="rId7" Type="http://schemas.openxmlformats.org/officeDocument/2006/relationships/image" Target="../media/image52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1.png"/><Relationship Id="rId5" Type="http://schemas.openxmlformats.org/officeDocument/2006/relationships/image" Target="../media/image411.png"/><Relationship Id="rId4" Type="http://schemas.openxmlformats.org/officeDocument/2006/relationships/image" Target="../media/image45.jpeg"/><Relationship Id="rId9" Type="http://schemas.openxmlformats.org/officeDocument/2006/relationships/image" Target="../media/image5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6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40.png"/><Relationship Id="rId5" Type="http://schemas.openxmlformats.org/officeDocument/2006/relationships/image" Target="../media/image540.png"/><Relationship Id="rId10" Type="http://schemas.openxmlformats.org/officeDocument/2006/relationships/image" Target="../media/image330.png"/><Relationship Id="rId4" Type="http://schemas.openxmlformats.org/officeDocument/2006/relationships/image" Target="../media/image56.png"/><Relationship Id="rId9" Type="http://schemas.openxmlformats.org/officeDocument/2006/relationships/image" Target="../media/image3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tiff"/><Relationship Id="rId3" Type="http://schemas.openxmlformats.org/officeDocument/2006/relationships/image" Target="../media/image522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0" Type="http://schemas.openxmlformats.org/officeDocument/2006/relationships/image" Target="../media/image10.jpeg"/><Relationship Id="rId4" Type="http://schemas.openxmlformats.org/officeDocument/2006/relationships/image" Target="../media/image53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png"/><Relationship Id="rId3" Type="http://schemas.openxmlformats.org/officeDocument/2006/relationships/image" Target="../media/image510.png"/><Relationship Id="rId7" Type="http://schemas.openxmlformats.org/officeDocument/2006/relationships/image" Target="../media/image58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0.png"/><Relationship Id="rId7" Type="http://schemas.openxmlformats.org/officeDocument/2006/relationships/image" Target="../media/image63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1.png"/><Relationship Id="rId5" Type="http://schemas.openxmlformats.org/officeDocument/2006/relationships/image" Target="../media/image610.png"/><Relationship Id="rId4" Type="http://schemas.openxmlformats.org/officeDocument/2006/relationships/image" Target="../media/image601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1.png"/><Relationship Id="rId4" Type="http://schemas.openxmlformats.org/officeDocument/2006/relationships/image" Target="../media/image6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0.png"/><Relationship Id="rId4" Type="http://schemas.openxmlformats.org/officeDocument/2006/relationships/image" Target="../media/image6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9.pn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73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5.jpeg"/><Relationship Id="rId7" Type="http://schemas.openxmlformats.org/officeDocument/2006/relationships/image" Target="../media/image95.png"/><Relationship Id="rId12" Type="http://schemas.openxmlformats.org/officeDocument/2006/relationships/image" Target="../media/image10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0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1.png"/><Relationship Id="rId3" Type="http://schemas.openxmlformats.org/officeDocument/2006/relationships/image" Target="../media/image821.png"/><Relationship Id="rId7" Type="http://schemas.openxmlformats.org/officeDocument/2006/relationships/image" Target="../media/image106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0.png"/><Relationship Id="rId11" Type="http://schemas.openxmlformats.org/officeDocument/2006/relationships/image" Target="../media/image930.png"/><Relationship Id="rId5" Type="http://schemas.openxmlformats.org/officeDocument/2006/relationships/image" Target="../media/image75.jpeg"/><Relationship Id="rId10" Type="http://schemas.openxmlformats.org/officeDocument/2006/relationships/image" Target="../media/image970.png"/><Relationship Id="rId4" Type="http://schemas.openxmlformats.org/officeDocument/2006/relationships/image" Target="../media/image830.png"/><Relationship Id="rId9" Type="http://schemas.openxmlformats.org/officeDocument/2006/relationships/image" Target="../media/image9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0.jpe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0.png"/><Relationship Id="rId5" Type="http://schemas.openxmlformats.org/officeDocument/2006/relationships/image" Target="../media/image1040.png"/><Relationship Id="rId4" Type="http://schemas.openxmlformats.org/officeDocument/2006/relationships/image" Target="../media/image10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png"/><Relationship Id="rId10" Type="http://schemas.openxmlformats.org/officeDocument/2006/relationships/image" Target="../media/image75.jpe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120.png"/><Relationship Id="rId7" Type="http://schemas.openxmlformats.org/officeDocument/2006/relationships/image" Target="../media/image1150.png"/><Relationship Id="rId12" Type="http://schemas.openxmlformats.org/officeDocument/2006/relationships/image" Target="../media/image120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0.png"/><Relationship Id="rId11" Type="http://schemas.openxmlformats.org/officeDocument/2006/relationships/image" Target="../media/image1190.png"/><Relationship Id="rId5" Type="http://schemas.openxmlformats.org/officeDocument/2006/relationships/image" Target="../media/image1131.png"/><Relationship Id="rId10" Type="http://schemas.openxmlformats.org/officeDocument/2006/relationships/image" Target="../media/image1180.png"/><Relationship Id="rId4" Type="http://schemas.openxmlformats.org/officeDocument/2006/relationships/image" Target="../media/image1121.png"/><Relationship Id="rId9" Type="http://schemas.openxmlformats.org/officeDocument/2006/relationships/image" Target="../media/image11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2080.png"/><Relationship Id="rId3" Type="http://schemas.openxmlformats.org/officeDocument/2006/relationships/image" Target="../media/image131.png"/><Relationship Id="rId7" Type="http://schemas.openxmlformats.org/officeDocument/2006/relationships/image" Target="../media/image2020.png"/><Relationship Id="rId12" Type="http://schemas.openxmlformats.org/officeDocument/2006/relationships/image" Target="../media/image207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2060.png"/><Relationship Id="rId5" Type="http://schemas.openxmlformats.org/officeDocument/2006/relationships/image" Target="../media/image2010.png"/><Relationship Id="rId10" Type="http://schemas.openxmlformats.org/officeDocument/2006/relationships/image" Target="../media/image2050.png"/><Relationship Id="rId4" Type="http://schemas.openxmlformats.org/officeDocument/2006/relationships/image" Target="../media/image2000.png"/><Relationship Id="rId9" Type="http://schemas.openxmlformats.org/officeDocument/2006/relationships/image" Target="../media/image20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png"/><Relationship Id="rId4" Type="http://schemas.openxmlformats.org/officeDocument/2006/relationships/image" Target="../media/image6.emf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7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0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2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19.png"/><Relationship Id="rId2" Type="http://schemas.openxmlformats.org/officeDocument/2006/relationships/image" Target="../media/image139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0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1.png"/><Relationship Id="rId7" Type="http://schemas.openxmlformats.org/officeDocument/2006/relationships/image" Target="../media/image11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0.png"/><Relationship Id="rId5" Type="http://schemas.openxmlformats.org/officeDocument/2006/relationships/image" Target="../media/image1111.png"/><Relationship Id="rId4" Type="http://schemas.openxmlformats.org/officeDocument/2006/relationships/image" Target="../media/image11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13" Type="http://schemas.openxmlformats.org/officeDocument/2006/relationships/image" Target="../media/image1320.png"/><Relationship Id="rId3" Type="http://schemas.openxmlformats.org/officeDocument/2006/relationships/image" Target="../media/image1210.png"/><Relationship Id="rId12" Type="http://schemas.openxmlformats.org/officeDocument/2006/relationships/image" Target="../media/image1312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230.png"/><Relationship Id="rId15" Type="http://schemas.openxmlformats.org/officeDocument/2006/relationships/image" Target="../media/image10.jpeg"/><Relationship Id="rId10" Type="http://schemas.openxmlformats.org/officeDocument/2006/relationships/image" Target="../media/image1280.png"/><Relationship Id="rId4" Type="http://schemas.openxmlformats.org/officeDocument/2006/relationships/image" Target="../media/image1220.png"/><Relationship Id="rId9" Type="http://schemas.openxmlformats.org/officeDocument/2006/relationships/image" Target="../media/image1270.png"/><Relationship Id="rId14" Type="http://schemas.openxmlformats.org/officeDocument/2006/relationships/image" Target="../media/image15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gif"/><Relationship Id="rId4" Type="http://schemas.openxmlformats.org/officeDocument/2006/relationships/hyperlink" Target="http://upload.wikimedia.org/wikipedia/commons/6/6d/Translational_motion.gif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0.png"/><Relationship Id="rId13" Type="http://schemas.openxmlformats.org/officeDocument/2006/relationships/image" Target="../media/image163.png"/><Relationship Id="rId3" Type="http://schemas.openxmlformats.org/officeDocument/2006/relationships/image" Target="../media/image1591.png"/><Relationship Id="rId7" Type="http://schemas.openxmlformats.org/officeDocument/2006/relationships/image" Target="../media/image1570.png"/><Relationship Id="rId12" Type="http://schemas.openxmlformats.org/officeDocument/2006/relationships/image" Target="../media/image1620.png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0.png"/><Relationship Id="rId11" Type="http://schemas.openxmlformats.org/officeDocument/2006/relationships/image" Target="../media/image1610.png"/><Relationship Id="rId5" Type="http://schemas.openxmlformats.org/officeDocument/2006/relationships/image" Target="../media/image1550.png"/><Relationship Id="rId10" Type="http://schemas.openxmlformats.org/officeDocument/2006/relationships/image" Target="../media/image160.png"/><Relationship Id="rId4" Type="http://schemas.openxmlformats.org/officeDocument/2006/relationships/image" Target="../media/image10.jpeg"/><Relationship Id="rId9" Type="http://schemas.openxmlformats.org/officeDocument/2006/relationships/image" Target="../media/image15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64.png"/><Relationship Id="rId7" Type="http://schemas.openxmlformats.org/officeDocument/2006/relationships/image" Target="../media/image10.jpeg"/><Relationship Id="rId12" Type="http://schemas.openxmlformats.org/officeDocument/2006/relationships/image" Target="../media/image172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0.jpeg"/><Relationship Id="rId4" Type="http://schemas.openxmlformats.org/officeDocument/2006/relationships/image" Target="../media/image178.png"/><Relationship Id="rId9" Type="http://schemas.openxmlformats.org/officeDocument/2006/relationships/image" Target="../media/image1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88.png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2080.png"/><Relationship Id="rId3" Type="http://schemas.openxmlformats.org/officeDocument/2006/relationships/image" Target="../media/image131.png"/><Relationship Id="rId7" Type="http://schemas.openxmlformats.org/officeDocument/2006/relationships/image" Target="../media/image2020.png"/><Relationship Id="rId12" Type="http://schemas.openxmlformats.org/officeDocument/2006/relationships/image" Target="../media/image207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2060.png"/><Relationship Id="rId5" Type="http://schemas.openxmlformats.org/officeDocument/2006/relationships/image" Target="../media/image2010.png"/><Relationship Id="rId10" Type="http://schemas.openxmlformats.org/officeDocument/2006/relationships/image" Target="../media/image2050.png"/><Relationship Id="rId4" Type="http://schemas.openxmlformats.org/officeDocument/2006/relationships/image" Target="../media/image2000.png"/><Relationship Id="rId9" Type="http://schemas.openxmlformats.org/officeDocument/2006/relationships/image" Target="../media/image20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73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0.png"/><Relationship Id="rId4" Type="http://schemas.openxmlformats.org/officeDocument/2006/relationships/image" Target="../media/image181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png"/><Relationship Id="rId3" Type="http://schemas.openxmlformats.org/officeDocument/2006/relationships/image" Target="../media/image751.png"/><Relationship Id="rId7" Type="http://schemas.openxmlformats.org/officeDocument/2006/relationships/image" Target="../media/image7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1.png"/><Relationship Id="rId5" Type="http://schemas.openxmlformats.org/officeDocument/2006/relationships/image" Target="../media/image771.png"/><Relationship Id="rId4" Type="http://schemas.openxmlformats.org/officeDocument/2006/relationships/image" Target="../media/image7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0.png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1.png"/><Relationship Id="rId4" Type="http://schemas.openxmlformats.org/officeDocument/2006/relationships/image" Target="../media/image9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971.png"/><Relationship Id="rId4" Type="http://schemas.openxmlformats.org/officeDocument/2006/relationships/image" Target="../media/image9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FBB06-F286-895C-CF27-FAE1EA0DF68E}"/>
              </a:ext>
            </a:extLst>
          </p:cNvPr>
          <p:cNvSpPr txBox="1"/>
          <p:nvPr/>
        </p:nvSpPr>
        <p:spPr bwMode="auto">
          <a:xfrm>
            <a:off x="3563888" y="65204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電子的社會學</a:t>
            </a:r>
          </a:p>
        </p:txBody>
      </p:sp>
      <p:pic>
        <p:nvPicPr>
          <p:cNvPr id="1026" name="Picture 2" descr="Why is Sociology Important in Today's Society?">
            <a:extLst>
              <a:ext uri="{FF2B5EF4-FFF2-40B4-BE49-F238E27FC236}">
                <a16:creationId xmlns:a16="http://schemas.microsoft.com/office/drawing/2014/main" id="{E1B858CA-208B-DE1D-CF07-529AF3C5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14" y="1581311"/>
            <a:ext cx="6702772" cy="40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362F8-2846-B518-56EE-4A4D45500D62}"/>
              </a:ext>
            </a:extLst>
          </p:cNvPr>
          <p:cNvSpPr txBox="1"/>
          <p:nvPr/>
        </p:nvSpPr>
        <p:spPr bwMode="auto">
          <a:xfrm>
            <a:off x="3203848" y="1142989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Identical Particles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全同粒子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77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1BCE9-719D-7D31-9B5F-0AF13880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17D0E247-9506-B449-E32B-8184FC895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2041229" y="1896309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3D6F08-CF8A-D0E5-7FC4-20F3E5BC4509}"/>
              </a:ext>
            </a:extLst>
          </p:cNvPr>
          <p:cNvSpPr/>
          <p:nvPr/>
        </p:nvSpPr>
        <p:spPr>
          <a:xfrm>
            <a:off x="2469954" y="2347821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E7CC1D41-3AF6-632D-5E59-0490CB4A7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2041229" y="4927741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149850-32B6-6B42-60E6-6156D921C756}"/>
              </a:ext>
            </a:extLst>
          </p:cNvPr>
          <p:cNvSpPr/>
          <p:nvPr/>
        </p:nvSpPr>
        <p:spPr>
          <a:xfrm>
            <a:off x="2469954" y="5379253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A5EF95AC-D45F-7475-15BE-504E85100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11022" y="2345403"/>
            <a:ext cx="673328" cy="30338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61953B4C-8372-8406-78FA-73F0C85550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1022" y="2771899"/>
            <a:ext cx="601320" cy="2178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0D590EA0-FB49-FF1B-39A6-C7A28CC35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3140968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2" name="Picture 2" descr="http://homework.uoregon.edu/pub/class/155/trap02a.jpg">
            <a:extLst>
              <a:ext uri="{FF2B5EF4-FFF2-40B4-BE49-F238E27FC236}">
                <a16:creationId xmlns:a16="http://schemas.microsoft.com/office/drawing/2014/main" id="{432B5CD8-B859-9FF4-68A4-749573EE2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145685" y="1883732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EA624F-E35B-C73F-1E1E-83F94D69887E}"/>
              </a:ext>
            </a:extLst>
          </p:cNvPr>
          <p:cNvSpPr/>
          <p:nvPr/>
        </p:nvSpPr>
        <p:spPr>
          <a:xfrm>
            <a:off x="6574410" y="2335244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2" descr="http://homework.uoregon.edu/pub/class/155/trap02a.jpg">
            <a:extLst>
              <a:ext uri="{FF2B5EF4-FFF2-40B4-BE49-F238E27FC236}">
                <a16:creationId xmlns:a16="http://schemas.microsoft.com/office/drawing/2014/main" id="{2EA3BA3B-7090-F1C1-A390-2C7F448B0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145685" y="4915164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57DB0D-9675-8C9C-424E-1FBCC2EA8CC3}"/>
              </a:ext>
            </a:extLst>
          </p:cNvPr>
          <p:cNvSpPr/>
          <p:nvPr/>
        </p:nvSpPr>
        <p:spPr>
          <a:xfrm>
            <a:off x="6574410" y="5366676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892BC620-0857-8072-0D99-CD104A4A7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15478" y="2332826"/>
            <a:ext cx="673328" cy="30338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36EF3246-46F1-E74B-C5F9-FEC2105D68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15478" y="2759322"/>
            <a:ext cx="601320" cy="2178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85043C02-2D0A-7537-446C-C03B373FF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3128391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0A038F-7A0E-8D48-F8A9-5E65F10C8133}"/>
                  </a:ext>
                </a:extLst>
              </p:cNvPr>
              <p:cNvSpPr txBox="1"/>
              <p:nvPr/>
            </p:nvSpPr>
            <p:spPr bwMode="auto">
              <a:xfrm>
                <a:off x="1824804" y="592337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0A038F-7A0E-8D48-F8A9-5E65F10C8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4804" y="5923376"/>
                <a:ext cx="793750" cy="369332"/>
              </a:xfrm>
              <a:prstGeom prst="rect">
                <a:avLst/>
              </a:prstGeom>
              <a:blipFill>
                <a:blip r:embed="rId3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4C7052-0495-DF50-17B9-C2E7E594F710}"/>
                  </a:ext>
                </a:extLst>
              </p:cNvPr>
              <p:cNvSpPr txBox="1"/>
              <p:nvPr/>
            </p:nvSpPr>
            <p:spPr bwMode="auto">
              <a:xfrm>
                <a:off x="2797942" y="5939914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4C7052-0495-DF50-17B9-C2E7E594F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7942" y="5939914"/>
                <a:ext cx="793750" cy="369332"/>
              </a:xfrm>
              <a:prstGeom prst="rect">
                <a:avLst/>
              </a:prstGeom>
              <a:blipFill>
                <a:blip r:embed="rId4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53BD9D-1C2A-653A-296B-07FEF2F06BB8}"/>
                  </a:ext>
                </a:extLst>
              </p:cNvPr>
              <p:cNvSpPr txBox="1"/>
              <p:nvPr/>
            </p:nvSpPr>
            <p:spPr bwMode="auto">
              <a:xfrm>
                <a:off x="5949183" y="5935953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53BD9D-1C2A-653A-296B-07FEF2F06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9183" y="5935953"/>
                <a:ext cx="793750" cy="369332"/>
              </a:xfrm>
              <a:prstGeom prst="rect">
                <a:avLst/>
              </a:prstGeom>
              <a:blipFill>
                <a:blip r:embed="rId5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AE3A5A8-9217-B233-15CE-DA24864D18D2}"/>
                  </a:ext>
                </a:extLst>
              </p:cNvPr>
              <p:cNvSpPr txBox="1"/>
              <p:nvPr/>
            </p:nvSpPr>
            <p:spPr bwMode="auto">
              <a:xfrm>
                <a:off x="6922321" y="5952491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AE3A5A8-9217-B233-15CE-DA24864D1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2321" y="5952491"/>
                <a:ext cx="793750" cy="369332"/>
              </a:xfrm>
              <a:prstGeom prst="rect">
                <a:avLst/>
              </a:prstGeom>
              <a:blipFill>
                <a:blip r:embed="rId6"/>
                <a:stretch>
                  <a:fillRect l="-79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B854A46-19F4-CB25-FDA1-AE054E3BAB3A}"/>
              </a:ext>
            </a:extLst>
          </p:cNvPr>
          <p:cNvSpPr txBox="1"/>
          <p:nvPr/>
        </p:nvSpPr>
        <p:spPr bwMode="auto">
          <a:xfrm>
            <a:off x="2735459" y="1478749"/>
            <a:ext cx="675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672D26-03D2-5339-C0DC-3F418D567BF4}"/>
              </a:ext>
            </a:extLst>
          </p:cNvPr>
          <p:cNvSpPr txBox="1"/>
          <p:nvPr/>
        </p:nvSpPr>
        <p:spPr bwMode="auto">
          <a:xfrm>
            <a:off x="1824804" y="1488245"/>
            <a:ext cx="675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75E708-1D8C-B769-A2CF-A43997A377F8}"/>
              </a:ext>
            </a:extLst>
          </p:cNvPr>
          <p:cNvSpPr txBox="1"/>
          <p:nvPr/>
        </p:nvSpPr>
        <p:spPr bwMode="auto">
          <a:xfrm>
            <a:off x="6764934" y="1520863"/>
            <a:ext cx="675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8C6A64-D2F5-528E-2A40-8CCA5E083A9F}"/>
              </a:ext>
            </a:extLst>
          </p:cNvPr>
          <p:cNvSpPr txBox="1"/>
          <p:nvPr/>
        </p:nvSpPr>
        <p:spPr bwMode="auto">
          <a:xfrm>
            <a:off x="5854279" y="1530359"/>
            <a:ext cx="675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18E0CB-6152-F73C-83F8-372885CE2151}"/>
              </a:ext>
            </a:extLst>
          </p:cNvPr>
          <p:cNvSpPr txBox="1"/>
          <p:nvPr/>
        </p:nvSpPr>
        <p:spPr bwMode="auto">
          <a:xfrm>
            <a:off x="3455738" y="638625"/>
            <a:ext cx="2913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要不，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末狀態不能編號，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C95A2E-36D4-B633-8C06-E2C0D5E3B1BD}"/>
              </a:ext>
            </a:extLst>
          </p:cNvPr>
          <p:cNvSpPr txBox="1"/>
          <p:nvPr/>
        </p:nvSpPr>
        <p:spPr bwMode="auto">
          <a:xfrm>
            <a:off x="3455738" y="1061771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那就不會計算了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pic>
        <p:nvPicPr>
          <p:cNvPr id="34" name="Picture 3" descr="pdss017017">
            <a:extLst>
              <a:ext uri="{FF2B5EF4-FFF2-40B4-BE49-F238E27FC236}">
                <a16:creationId xmlns:a16="http://schemas.microsoft.com/office/drawing/2014/main" id="{4B601ECE-12AC-A12B-4933-52366828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37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EB565-03BF-35E1-3EBE-F8261600E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B1C8B6DB-D134-DECC-C97E-52A7904C5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2041229" y="1896309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0DD255-AAAE-AE19-4487-09E10786AB30}"/>
              </a:ext>
            </a:extLst>
          </p:cNvPr>
          <p:cNvSpPr/>
          <p:nvPr/>
        </p:nvSpPr>
        <p:spPr>
          <a:xfrm>
            <a:off x="2469954" y="2347821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04E8A893-0E09-60B6-60BC-29D668CB4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2041229" y="4927741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C1BA8A-03CC-8C94-4216-4E32B0612E60}"/>
              </a:ext>
            </a:extLst>
          </p:cNvPr>
          <p:cNvSpPr/>
          <p:nvPr/>
        </p:nvSpPr>
        <p:spPr>
          <a:xfrm>
            <a:off x="2469954" y="5379253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8300FAA1-44CD-AE61-C968-3C61CCE556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11022" y="2345403"/>
            <a:ext cx="673328" cy="30338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C22631AF-4F7B-8736-459B-1171D4933A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1022" y="2771899"/>
            <a:ext cx="601320" cy="2178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DD93DDE9-CD30-F84C-0069-80F905869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3140968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2" name="Picture 2" descr="http://homework.uoregon.edu/pub/class/155/trap02a.jpg">
            <a:extLst>
              <a:ext uri="{FF2B5EF4-FFF2-40B4-BE49-F238E27FC236}">
                <a16:creationId xmlns:a16="http://schemas.microsoft.com/office/drawing/2014/main" id="{955840CE-FBEB-FCF6-343C-EAB4F22BB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145685" y="1883732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236C88-C119-F646-704B-BB17F40120A3}"/>
              </a:ext>
            </a:extLst>
          </p:cNvPr>
          <p:cNvSpPr/>
          <p:nvPr/>
        </p:nvSpPr>
        <p:spPr>
          <a:xfrm>
            <a:off x="6574410" y="2335244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2" descr="http://homework.uoregon.edu/pub/class/155/trap02a.jpg">
            <a:extLst>
              <a:ext uri="{FF2B5EF4-FFF2-40B4-BE49-F238E27FC236}">
                <a16:creationId xmlns:a16="http://schemas.microsoft.com/office/drawing/2014/main" id="{2C401D89-2B4A-2A27-4F56-3338E264C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145685" y="4915164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E87576-4575-75FC-C4E1-592BEA05F19D}"/>
              </a:ext>
            </a:extLst>
          </p:cNvPr>
          <p:cNvSpPr/>
          <p:nvPr/>
        </p:nvSpPr>
        <p:spPr>
          <a:xfrm>
            <a:off x="6574410" y="5366676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0FD908BA-141C-E623-1CB1-4AC2E89BED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15478" y="2332826"/>
            <a:ext cx="673328" cy="30338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7806F171-681D-06EC-BA35-D78410F9B2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15478" y="2759322"/>
            <a:ext cx="601320" cy="2178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881FAB4B-703E-B6D1-7149-EDCF7D9A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3128391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D42A1F-C13F-0EED-DD6F-7121BFA1C4F2}"/>
                  </a:ext>
                </a:extLst>
              </p:cNvPr>
              <p:cNvSpPr txBox="1"/>
              <p:nvPr/>
            </p:nvSpPr>
            <p:spPr bwMode="auto">
              <a:xfrm>
                <a:off x="1824804" y="592337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D42A1F-C13F-0EED-DD6F-7121BFA1C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4804" y="5923376"/>
                <a:ext cx="793750" cy="369332"/>
              </a:xfrm>
              <a:prstGeom prst="rect">
                <a:avLst/>
              </a:prstGeom>
              <a:blipFill>
                <a:blip r:embed="rId3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32E068-D9F3-67BD-3A4C-A0DF7AA6F622}"/>
                  </a:ext>
                </a:extLst>
              </p:cNvPr>
              <p:cNvSpPr txBox="1"/>
              <p:nvPr/>
            </p:nvSpPr>
            <p:spPr bwMode="auto">
              <a:xfrm>
                <a:off x="2797942" y="5939914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32E068-D9F3-67BD-3A4C-A0DF7AA6F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7942" y="5939914"/>
                <a:ext cx="793750" cy="369332"/>
              </a:xfrm>
              <a:prstGeom prst="rect">
                <a:avLst/>
              </a:prstGeom>
              <a:blipFill>
                <a:blip r:embed="rId4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B10D04B-7465-88CB-926F-264C443A7D41}"/>
                  </a:ext>
                </a:extLst>
              </p:cNvPr>
              <p:cNvSpPr txBox="1"/>
              <p:nvPr/>
            </p:nvSpPr>
            <p:spPr bwMode="auto">
              <a:xfrm>
                <a:off x="5949183" y="5935953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B10D04B-7465-88CB-926F-264C443A7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9183" y="5935953"/>
                <a:ext cx="793750" cy="369332"/>
              </a:xfrm>
              <a:prstGeom prst="rect">
                <a:avLst/>
              </a:prstGeom>
              <a:blipFill>
                <a:blip r:embed="rId5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B15C05-6AF1-89E8-4492-6D0E3E9B7F76}"/>
                  </a:ext>
                </a:extLst>
              </p:cNvPr>
              <p:cNvSpPr txBox="1"/>
              <p:nvPr/>
            </p:nvSpPr>
            <p:spPr bwMode="auto">
              <a:xfrm>
                <a:off x="6922321" y="5952491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B15C05-6AF1-89E8-4492-6D0E3E9B7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2321" y="5952491"/>
                <a:ext cx="793750" cy="369332"/>
              </a:xfrm>
              <a:prstGeom prst="rect">
                <a:avLst/>
              </a:prstGeom>
              <a:blipFill>
                <a:blip r:embed="rId6"/>
                <a:stretch>
                  <a:fillRect l="-79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" descr="pdss017017">
            <a:extLst>
              <a:ext uri="{FF2B5EF4-FFF2-40B4-BE49-F238E27FC236}">
                <a16:creationId xmlns:a16="http://schemas.microsoft.com/office/drawing/2014/main" id="{82DC1B8A-1B21-1FE3-CD24-785B9EBAC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05B992-2FDE-A4EB-A6A9-9CC548F15A13}"/>
              </a:ext>
            </a:extLst>
          </p:cNvPr>
          <p:cNvSpPr txBox="1"/>
          <p:nvPr/>
        </p:nvSpPr>
        <p:spPr bwMode="auto">
          <a:xfrm>
            <a:off x="1825217" y="258544"/>
            <a:ext cx="412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不然，編號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必須沒有觀察上的意義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3A6A3-3F56-76DF-41A2-55C7D10EABF9}"/>
              </a:ext>
            </a:extLst>
          </p:cNvPr>
          <p:cNvSpPr txBox="1"/>
          <p:nvPr/>
        </p:nvSpPr>
        <p:spPr bwMode="auto">
          <a:xfrm>
            <a:off x="1825216" y="1014661"/>
            <a:ext cx="6707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如此的話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實驗結果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發生的機率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兩個電子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互換後必須不變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2DDAD-397B-5D0D-249A-814C03BCAE6F}"/>
              </a:ext>
            </a:extLst>
          </p:cNvPr>
          <p:cNvSpPr txBox="1"/>
          <p:nvPr/>
        </p:nvSpPr>
        <p:spPr bwMode="auto">
          <a:xfrm>
            <a:off x="1824928" y="628258"/>
            <a:ext cx="50969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意思是實驗結果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與如何編號無關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B4389C-4147-7AAC-1141-4AAFDEBB5171}"/>
                  </a:ext>
                </a:extLst>
              </p:cNvPr>
              <p:cNvSpPr txBox="1"/>
              <p:nvPr/>
            </p:nvSpPr>
            <p:spPr bwMode="auto">
              <a:xfrm>
                <a:off x="1755141" y="149088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B4389C-4147-7AAC-1141-4AAFDEBB5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5141" y="1490880"/>
                <a:ext cx="793750" cy="369332"/>
              </a:xfrm>
              <a:prstGeom prst="rect">
                <a:avLst/>
              </a:prstGeom>
              <a:blipFill>
                <a:blip r:embed="rId8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869705-CE84-DD0D-8FE7-4617797DB573}"/>
                  </a:ext>
                </a:extLst>
              </p:cNvPr>
              <p:cNvSpPr txBox="1"/>
              <p:nvPr/>
            </p:nvSpPr>
            <p:spPr bwMode="auto">
              <a:xfrm>
                <a:off x="2728279" y="1507418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869705-CE84-DD0D-8FE7-4617797DB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8279" y="1507418"/>
                <a:ext cx="793750" cy="369332"/>
              </a:xfrm>
              <a:prstGeom prst="rect">
                <a:avLst/>
              </a:prstGeom>
              <a:blipFill>
                <a:blip r:embed="rId9"/>
                <a:stretch>
                  <a:fillRect l="-79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98AF5-9014-4755-071C-2616E234B55F}"/>
                  </a:ext>
                </a:extLst>
              </p:cNvPr>
              <p:cNvSpPr txBox="1"/>
              <p:nvPr/>
            </p:nvSpPr>
            <p:spPr bwMode="auto">
              <a:xfrm>
                <a:off x="6891760" y="1465254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98AF5-9014-4755-071C-2616E234B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1760" y="1465254"/>
                <a:ext cx="793750" cy="369332"/>
              </a:xfrm>
              <a:prstGeom prst="rect">
                <a:avLst/>
              </a:prstGeom>
              <a:blipFill>
                <a:blip r:embed="rId3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C637E4D-A870-9470-B2D8-C4A964E4151C}"/>
                  </a:ext>
                </a:extLst>
              </p:cNvPr>
              <p:cNvSpPr txBox="1"/>
              <p:nvPr/>
            </p:nvSpPr>
            <p:spPr bwMode="auto">
              <a:xfrm>
                <a:off x="5927640" y="147331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C637E4D-A870-9470-B2D8-C4A964E41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7640" y="1473310"/>
                <a:ext cx="793750" cy="369332"/>
              </a:xfrm>
              <a:prstGeom prst="rect">
                <a:avLst/>
              </a:prstGeom>
              <a:blipFill>
                <a:blip r:embed="rId10"/>
                <a:stretch>
                  <a:fillRect l="-625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67625A-3059-609D-125C-5A4B23FC4853}"/>
                  </a:ext>
                </a:extLst>
              </p:cNvPr>
              <p:cNvSpPr txBox="1"/>
              <p:nvPr/>
            </p:nvSpPr>
            <p:spPr bwMode="auto">
              <a:xfrm>
                <a:off x="4508429" y="3722399"/>
                <a:ext cx="23083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67625A-3059-609D-125C-5A4B23FC4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8429" y="3722399"/>
                <a:ext cx="230832" cy="276999"/>
              </a:xfrm>
              <a:prstGeom prst="rect">
                <a:avLst/>
              </a:prstGeom>
              <a:blipFill>
                <a:blip r:embed="rId11"/>
                <a:stretch>
                  <a:fillRect l="-11111" r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7702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2">
            <a:extLst>
              <a:ext uri="{FF2B5EF4-FFF2-40B4-BE49-F238E27FC236}">
                <a16:creationId xmlns:a16="http://schemas.microsoft.com/office/drawing/2014/main" id="{E3921F1F-A562-8A44-98A2-BC032AE78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7419" name="Picture 3" descr="pdss017017">
            <a:extLst>
              <a:ext uri="{FF2B5EF4-FFF2-40B4-BE49-F238E27FC236}">
                <a16:creationId xmlns:a16="http://schemas.microsoft.com/office/drawing/2014/main" id="{7ED05068-D824-1348-8C63-48E8CC78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Oval 4">
            <a:extLst>
              <a:ext uri="{FF2B5EF4-FFF2-40B4-BE49-F238E27FC236}">
                <a16:creationId xmlns:a16="http://schemas.microsoft.com/office/drawing/2014/main" id="{AC5DAB70-5315-1049-A9D3-6B73AA6CF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1" name="Oval 5">
            <a:extLst>
              <a:ext uri="{FF2B5EF4-FFF2-40B4-BE49-F238E27FC236}">
                <a16:creationId xmlns:a16="http://schemas.microsoft.com/office/drawing/2014/main" id="{B13781B8-6F46-7B42-97D2-CBB16EE6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165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2" name="AutoShape 8">
            <a:extLst>
              <a:ext uri="{FF2B5EF4-FFF2-40B4-BE49-F238E27FC236}">
                <a16:creationId xmlns:a16="http://schemas.microsoft.com/office/drawing/2014/main" id="{0B34A626-1173-084A-81A7-080731114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615" y="2652943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7423" name="Line 9">
            <a:extLst>
              <a:ext uri="{FF2B5EF4-FFF2-40B4-BE49-F238E27FC236}">
                <a16:creationId xmlns:a16="http://schemas.microsoft.com/office/drawing/2014/main" id="{7E1AFA68-C95E-EC48-82C2-B354A94140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5702" y="1428981"/>
            <a:ext cx="71438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4" name="Line 10">
            <a:extLst>
              <a:ext uri="{FF2B5EF4-FFF2-40B4-BE49-F238E27FC236}">
                <a16:creationId xmlns:a16="http://schemas.microsoft.com/office/drawing/2014/main" id="{500F7124-1AA4-214C-8053-5F2DF0F54B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5340" y="1428981"/>
            <a:ext cx="144462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5" name="Line 11">
            <a:extLst>
              <a:ext uri="{FF2B5EF4-FFF2-40B4-BE49-F238E27FC236}">
                <a16:creationId xmlns:a16="http://schemas.microsoft.com/office/drawing/2014/main" id="{91241796-BD8D-0C40-8226-F6A128C15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302" y="8527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6" name="Rectangle 12">
            <a:extLst>
              <a:ext uri="{FF2B5EF4-FFF2-40B4-BE49-F238E27FC236}">
                <a16:creationId xmlns:a16="http://schemas.microsoft.com/office/drawing/2014/main" id="{2FF3807A-46AC-0A49-94B3-A47ECEEC4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277" y="565381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7" name="Oval 13">
            <a:extLst>
              <a:ext uri="{FF2B5EF4-FFF2-40B4-BE49-F238E27FC236}">
                <a16:creationId xmlns:a16="http://schemas.microsoft.com/office/drawing/2014/main" id="{0D8A5180-2AA1-5248-B6C0-400E1A697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997181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8" name="Oval 14">
            <a:extLst>
              <a:ext uri="{FF2B5EF4-FFF2-40B4-BE49-F238E27FC236}">
                <a16:creationId xmlns:a16="http://schemas.microsoft.com/office/drawing/2014/main" id="{20771B0A-5154-4147-BC18-434FE84D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702" y="997181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0" name="Oval 16">
            <a:extLst>
              <a:ext uri="{FF2B5EF4-FFF2-40B4-BE49-F238E27FC236}">
                <a16:creationId xmlns:a16="http://schemas.microsoft.com/office/drawing/2014/main" id="{E4026653-C7D6-324C-A5B3-009CAA421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1" name="Oval 17">
            <a:extLst>
              <a:ext uri="{FF2B5EF4-FFF2-40B4-BE49-F238E27FC236}">
                <a16:creationId xmlns:a16="http://schemas.microsoft.com/office/drawing/2014/main" id="{174C9EC0-04A5-D84A-816A-999AE7B78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2" name="Line 18">
            <a:extLst>
              <a:ext uri="{FF2B5EF4-FFF2-40B4-BE49-F238E27FC236}">
                <a16:creationId xmlns:a16="http://schemas.microsoft.com/office/drawing/2014/main" id="{419F18E8-A9A0-F04A-88B9-9E706C2D04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4149725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3" name="Line 19">
            <a:extLst>
              <a:ext uri="{FF2B5EF4-FFF2-40B4-BE49-F238E27FC236}">
                <a16:creationId xmlns:a16="http://schemas.microsoft.com/office/drawing/2014/main" id="{F687105E-1A6C-044A-88C6-3182F12B63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0650" y="4221163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4" name="Line 20">
            <a:extLst>
              <a:ext uri="{FF2B5EF4-FFF2-40B4-BE49-F238E27FC236}">
                <a16:creationId xmlns:a16="http://schemas.microsoft.com/office/drawing/2014/main" id="{8F371A59-2633-4546-9B26-531784069E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5" name="Line 21">
            <a:extLst>
              <a:ext uri="{FF2B5EF4-FFF2-40B4-BE49-F238E27FC236}">
                <a16:creationId xmlns:a16="http://schemas.microsoft.com/office/drawing/2014/main" id="{984593DE-29F0-D44D-A432-94529589D1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6" name="Line 22">
            <a:extLst>
              <a:ext uri="{FF2B5EF4-FFF2-40B4-BE49-F238E27FC236}">
                <a16:creationId xmlns:a16="http://schemas.microsoft.com/office/drawing/2014/main" id="{25943028-D02F-2641-9EEC-B41F2E470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7" name="Rectangle 23">
            <a:extLst>
              <a:ext uri="{FF2B5EF4-FFF2-40B4-BE49-F238E27FC236}">
                <a16:creationId xmlns:a16="http://schemas.microsoft.com/office/drawing/2014/main" id="{9E3924C0-D2C3-934C-B5E6-809DFFCD8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8" name="Oval 24">
            <a:extLst>
              <a:ext uri="{FF2B5EF4-FFF2-40B4-BE49-F238E27FC236}">
                <a16:creationId xmlns:a16="http://schemas.microsoft.com/office/drawing/2014/main" id="{4790019F-C43C-DB42-AB72-CB9939260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9" name="Oval 25">
            <a:extLst>
              <a:ext uri="{FF2B5EF4-FFF2-40B4-BE49-F238E27FC236}">
                <a16:creationId xmlns:a16="http://schemas.microsoft.com/office/drawing/2014/main" id="{F7A98851-94D7-7F42-BC1E-A0E7EE31D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40" name="Line 29">
            <a:extLst>
              <a:ext uri="{FF2B5EF4-FFF2-40B4-BE49-F238E27FC236}">
                <a16:creationId xmlns:a16="http://schemas.microsoft.com/office/drawing/2014/main" id="{6C962D84-0EA1-D74C-ACB7-9E76F98B3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0877" y="4021368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41" name="Line 30">
            <a:extLst>
              <a:ext uri="{FF2B5EF4-FFF2-40B4-BE49-F238E27FC236}">
                <a16:creationId xmlns:a16="http://schemas.microsoft.com/office/drawing/2014/main" id="{BA9201EB-BD8F-9847-AB43-520369579E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27140" y="4021368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BBDA8-06D9-E842-B2F7-8736D52D5A0B}"/>
              </a:ext>
            </a:extLst>
          </p:cNvPr>
          <p:cNvSpPr txBox="1"/>
          <p:nvPr/>
        </p:nvSpPr>
        <p:spPr bwMode="auto">
          <a:xfrm>
            <a:off x="3339171" y="4112897"/>
            <a:ext cx="2913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要不，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末狀態不能編號，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5D70D-F66C-1133-512E-2D66DA02BA01}"/>
              </a:ext>
            </a:extLst>
          </p:cNvPr>
          <p:cNvSpPr txBox="1"/>
          <p:nvPr/>
        </p:nvSpPr>
        <p:spPr bwMode="auto">
          <a:xfrm>
            <a:off x="3339171" y="4536043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那就不會計算了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E9EF5A-6337-531F-EC82-C0BBB7CFE7DD}"/>
                  </a:ext>
                </a:extLst>
              </p:cNvPr>
              <p:cNvSpPr txBox="1"/>
              <p:nvPr/>
            </p:nvSpPr>
            <p:spPr bwMode="auto">
              <a:xfrm>
                <a:off x="2054002" y="6091415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E9EF5A-6337-531F-EC82-C0BBB7CFE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4002" y="6091415"/>
                <a:ext cx="793750" cy="369332"/>
              </a:xfrm>
              <a:prstGeom prst="rect">
                <a:avLst/>
              </a:prstGeom>
              <a:blipFill>
                <a:blip r:embed="rId3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9F4F7B-964F-F857-8F67-0C9CD3C2D468}"/>
                  </a:ext>
                </a:extLst>
              </p:cNvPr>
              <p:cNvSpPr txBox="1"/>
              <p:nvPr/>
            </p:nvSpPr>
            <p:spPr bwMode="auto">
              <a:xfrm>
                <a:off x="6801644" y="605868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9F4F7B-964F-F857-8F67-0C9CD3C2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1644" y="6058686"/>
                <a:ext cx="793750" cy="369332"/>
              </a:xfrm>
              <a:prstGeom prst="rect">
                <a:avLst/>
              </a:prstGeom>
              <a:blipFill>
                <a:blip r:embed="rId4"/>
                <a:stretch>
                  <a:fillRect l="-6250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B32930-6DBB-CA0A-712E-B14C9BC1D9ED}"/>
                  </a:ext>
                </a:extLst>
              </p:cNvPr>
              <p:cNvSpPr txBox="1"/>
              <p:nvPr/>
            </p:nvSpPr>
            <p:spPr bwMode="auto">
              <a:xfrm>
                <a:off x="3027140" y="6107953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B32930-6DBB-CA0A-712E-B14C9BC1D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7140" y="6107953"/>
                <a:ext cx="793750" cy="369332"/>
              </a:xfrm>
              <a:prstGeom prst="rect">
                <a:avLst/>
              </a:prstGeom>
              <a:blipFill>
                <a:blip r:embed="rId5"/>
                <a:stretch>
                  <a:fillRect l="-6349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7688DA-BCA9-DCAE-C1A0-84DDA95E0B48}"/>
                  </a:ext>
                </a:extLst>
              </p:cNvPr>
              <p:cNvSpPr txBox="1"/>
              <p:nvPr/>
            </p:nvSpPr>
            <p:spPr bwMode="auto">
              <a:xfrm>
                <a:off x="7750437" y="6064662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7688DA-BCA9-DCAE-C1A0-84DDA95E0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437" y="6064662"/>
                <a:ext cx="793750" cy="369332"/>
              </a:xfrm>
              <a:prstGeom prst="rect">
                <a:avLst/>
              </a:prstGeom>
              <a:blipFill>
                <a:blip r:embed="rId6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C879286-2AA7-21AE-AEB8-29F80A10C245}"/>
              </a:ext>
            </a:extLst>
          </p:cNvPr>
          <p:cNvSpPr txBox="1"/>
          <p:nvPr/>
        </p:nvSpPr>
        <p:spPr bwMode="auto">
          <a:xfrm>
            <a:off x="3293531" y="964962"/>
            <a:ext cx="675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BB2187-8E74-0295-975C-8AB2B8DF2B2C}"/>
              </a:ext>
            </a:extLst>
          </p:cNvPr>
          <p:cNvSpPr txBox="1"/>
          <p:nvPr/>
        </p:nvSpPr>
        <p:spPr bwMode="auto">
          <a:xfrm>
            <a:off x="1689034" y="990878"/>
            <a:ext cx="675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3B9350-CD10-AD9B-1274-450743F38E6A}"/>
              </a:ext>
            </a:extLst>
          </p:cNvPr>
          <p:cNvSpPr txBox="1"/>
          <p:nvPr/>
        </p:nvSpPr>
        <p:spPr bwMode="auto">
          <a:xfrm>
            <a:off x="6330758" y="1026042"/>
            <a:ext cx="675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3654DC-D0C6-2BC8-12E9-F1D95B5EC083}"/>
              </a:ext>
            </a:extLst>
          </p:cNvPr>
          <p:cNvSpPr txBox="1"/>
          <p:nvPr/>
        </p:nvSpPr>
        <p:spPr bwMode="auto">
          <a:xfrm>
            <a:off x="8121776" y="1039519"/>
            <a:ext cx="675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0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2">
            <a:extLst>
              <a:ext uri="{FF2B5EF4-FFF2-40B4-BE49-F238E27FC236}">
                <a16:creationId xmlns:a16="http://schemas.microsoft.com/office/drawing/2014/main" id="{7D96D0BA-DACC-D840-8864-71DE8298F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45F76D54-A3B0-FB46-A16C-E731FCA7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0E3FA300-9418-D841-9C62-F68240EC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034AFF28-6F93-4E4A-AFD7-26387AB5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9" name="AutoShape 8">
            <a:extLst>
              <a:ext uri="{FF2B5EF4-FFF2-40B4-BE49-F238E27FC236}">
                <a16:creationId xmlns:a16="http://schemas.microsoft.com/office/drawing/2014/main" id="{01AC18EC-D927-3243-9450-B47261D8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091C8F49-728E-D743-BEE8-8B7B2130E3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D86D1618-A351-AE4E-B7F4-77B5753DC8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2" name="Line 11">
            <a:extLst>
              <a:ext uri="{FF2B5EF4-FFF2-40B4-BE49-F238E27FC236}">
                <a16:creationId xmlns:a16="http://schemas.microsoft.com/office/drawing/2014/main" id="{02A5DA9E-55CA-3646-BF51-E8EF35EC1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3" name="Rectangle 12">
            <a:extLst>
              <a:ext uri="{FF2B5EF4-FFF2-40B4-BE49-F238E27FC236}">
                <a16:creationId xmlns:a16="http://schemas.microsoft.com/office/drawing/2014/main" id="{DDD1AB65-413A-B848-8B89-43DF1420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C032EBF2-DDDC-4F43-A098-95C778F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C8F5A400-92C2-4247-A043-9122B7194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367551B8-14F9-614B-9BB7-9E7130BE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79938C54-DC85-504A-9009-5B3C3DCB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53576B55-4780-A54A-AD29-ABBACA841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2A300022-C738-734F-B58F-6646890A9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7B4A7A2A-9A63-D042-AFF9-29339D7A3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0F82E021-47EA-084B-AE66-5B1897622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3" name="Line 22">
            <a:extLst>
              <a:ext uri="{FF2B5EF4-FFF2-40B4-BE49-F238E27FC236}">
                <a16:creationId xmlns:a16="http://schemas.microsoft.com/office/drawing/2014/main" id="{E4A03773-2280-A545-BB51-620283886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4" name="Rectangle 23">
            <a:extLst>
              <a:ext uri="{FF2B5EF4-FFF2-40B4-BE49-F238E27FC236}">
                <a16:creationId xmlns:a16="http://schemas.microsoft.com/office/drawing/2014/main" id="{1DE62807-6153-8742-B4E8-902ED521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4FFBCFB9-BBF3-2043-864E-10636BF1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8BDE0DC9-3E09-4D44-8DD6-C9B1F54DF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AF45A-9FC4-EF0D-AFD0-3377E2C65768}"/>
                  </a:ext>
                </a:extLst>
              </p:cNvPr>
              <p:cNvSpPr txBox="1"/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AF45A-9FC4-EF0D-AFD0-3377E2C65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blipFill>
                <a:blip r:embed="rId13"/>
                <a:stretch>
                  <a:fillRect l="-10526"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C4C4C7C-6EC4-4C47-6298-FD1DB9F27483}"/>
              </a:ext>
            </a:extLst>
          </p:cNvPr>
          <p:cNvSpPr txBox="1"/>
          <p:nvPr/>
        </p:nvSpPr>
        <p:spPr bwMode="auto">
          <a:xfrm>
            <a:off x="3744918" y="4284284"/>
            <a:ext cx="412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不然，編號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必須沒有觀察上的意義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C2CC1-E968-888E-3E16-D548BBC27CE8}"/>
              </a:ext>
            </a:extLst>
          </p:cNvPr>
          <p:cNvSpPr txBox="1"/>
          <p:nvPr/>
        </p:nvSpPr>
        <p:spPr bwMode="auto">
          <a:xfrm>
            <a:off x="3744918" y="5040401"/>
            <a:ext cx="5291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如此的話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實驗結果在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兩個電子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互換後必須不變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D77ADE-255E-8FD5-65BF-0DE30E3A8F42}"/>
              </a:ext>
            </a:extLst>
          </p:cNvPr>
          <p:cNvSpPr txBox="1"/>
          <p:nvPr/>
        </p:nvSpPr>
        <p:spPr bwMode="auto">
          <a:xfrm>
            <a:off x="3744629" y="4653998"/>
            <a:ext cx="50969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意思是實驗結果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與如何編號無關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0ADF83-1E25-5054-008C-5E7B6D44A19F}"/>
                  </a:ext>
                </a:extLst>
              </p:cNvPr>
              <p:cNvSpPr txBox="1"/>
              <p:nvPr/>
            </p:nvSpPr>
            <p:spPr bwMode="auto">
              <a:xfrm>
                <a:off x="2519363" y="616585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0ADF83-1E25-5054-008C-5E7B6D44A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9363" y="6165850"/>
                <a:ext cx="793750" cy="369332"/>
              </a:xfrm>
              <a:prstGeom prst="rect">
                <a:avLst/>
              </a:prstGeom>
              <a:blipFill>
                <a:blip r:embed="rId14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CED6F1-7318-6FAA-83FA-766C6DD72E32}"/>
                  </a:ext>
                </a:extLst>
              </p:cNvPr>
              <p:cNvSpPr txBox="1"/>
              <p:nvPr/>
            </p:nvSpPr>
            <p:spPr bwMode="auto">
              <a:xfrm>
                <a:off x="6801644" y="6237287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CED6F1-7318-6FAA-83FA-766C6DD72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1644" y="6237287"/>
                <a:ext cx="793750" cy="369332"/>
              </a:xfrm>
              <a:prstGeom prst="rect">
                <a:avLst/>
              </a:prstGeom>
              <a:blipFill>
                <a:blip r:embed="rId15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6500F7-3623-C2B2-D42F-4DE2DEBD8819}"/>
                  </a:ext>
                </a:extLst>
              </p:cNvPr>
              <p:cNvSpPr txBox="1"/>
              <p:nvPr/>
            </p:nvSpPr>
            <p:spPr bwMode="auto">
              <a:xfrm>
                <a:off x="3784600" y="1057603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6500F7-3623-C2B2-D42F-4DE2DEBD8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4600" y="1057603"/>
                <a:ext cx="793750" cy="369332"/>
              </a:xfrm>
              <a:prstGeom prst="rect">
                <a:avLst/>
              </a:prstGeom>
              <a:blipFill>
                <a:blip r:embed="rId16"/>
                <a:stretch>
                  <a:fillRect l="-79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91D365-5BA7-0D60-CA2D-408FCB09BD7E}"/>
                  </a:ext>
                </a:extLst>
              </p:cNvPr>
              <p:cNvSpPr txBox="1"/>
              <p:nvPr/>
            </p:nvSpPr>
            <p:spPr bwMode="auto">
              <a:xfrm>
                <a:off x="6344096" y="1010721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91D365-5BA7-0D60-CA2D-408FCB09B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4096" y="1010721"/>
                <a:ext cx="793750" cy="369332"/>
              </a:xfrm>
              <a:prstGeom prst="rect">
                <a:avLst/>
              </a:prstGeom>
              <a:blipFill>
                <a:blip r:embed="rId17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52D62E-7340-BA9F-72D7-772514D253A1}"/>
                  </a:ext>
                </a:extLst>
              </p:cNvPr>
              <p:cNvSpPr txBox="1"/>
              <p:nvPr/>
            </p:nvSpPr>
            <p:spPr bwMode="auto">
              <a:xfrm>
                <a:off x="2117726" y="1052512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52D62E-7340-BA9F-72D7-772514D25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7726" y="1052512"/>
                <a:ext cx="793750" cy="369332"/>
              </a:xfrm>
              <a:prstGeom prst="rect">
                <a:avLst/>
              </a:prstGeom>
              <a:blipFill>
                <a:blip r:embed="rId18"/>
                <a:stretch>
                  <a:fillRect l="-625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D6CA92-F4C3-8847-E259-3EE92FD08822}"/>
                  </a:ext>
                </a:extLst>
              </p:cNvPr>
              <p:cNvSpPr txBox="1"/>
              <p:nvPr/>
            </p:nvSpPr>
            <p:spPr bwMode="auto">
              <a:xfrm>
                <a:off x="3527425" y="6161039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D6CA92-F4C3-8847-E259-3EE92FD08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7425" y="6161039"/>
                <a:ext cx="793750" cy="369332"/>
              </a:xfrm>
              <a:prstGeom prst="rect">
                <a:avLst/>
              </a:prstGeom>
              <a:blipFill>
                <a:blip r:embed="rId18"/>
                <a:stretch>
                  <a:fillRect l="-625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5277B5-C70C-B618-EDB2-BBD6D1430B68}"/>
                  </a:ext>
                </a:extLst>
              </p:cNvPr>
              <p:cNvSpPr txBox="1"/>
              <p:nvPr/>
            </p:nvSpPr>
            <p:spPr bwMode="auto">
              <a:xfrm>
                <a:off x="7702550" y="6192943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5277B5-C70C-B618-EDB2-BBD6D1430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550" y="6192943"/>
                <a:ext cx="793750" cy="369332"/>
              </a:xfrm>
              <a:prstGeom prst="rect">
                <a:avLst/>
              </a:prstGeom>
              <a:blipFill>
                <a:blip r:embed="rId19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CB2FF-BBBB-8269-590C-54CBE1ABAF4B}"/>
                  </a:ext>
                </a:extLst>
              </p:cNvPr>
              <p:cNvSpPr txBox="1"/>
              <p:nvPr/>
            </p:nvSpPr>
            <p:spPr bwMode="auto">
              <a:xfrm>
                <a:off x="8002312" y="1011382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CB2FF-BBBB-8269-590C-54CBE1ABA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2312" y="1011382"/>
                <a:ext cx="793750" cy="369332"/>
              </a:xfrm>
              <a:prstGeom prst="rect">
                <a:avLst/>
              </a:prstGeom>
              <a:blipFill>
                <a:blip r:embed="rId20"/>
                <a:stretch>
                  <a:fillRect l="-79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75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Oval 7">
            <a:extLst>
              <a:ext uri="{FF2B5EF4-FFF2-40B4-BE49-F238E27FC236}">
                <a16:creationId xmlns:a16="http://schemas.microsoft.com/office/drawing/2014/main" id="{DE8459FA-913E-4A40-B92B-84565909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578" y="1668365"/>
            <a:ext cx="215726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2D7F7E96-335F-6145-8D2D-6DDFA3868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436" y="1591545"/>
            <a:ext cx="27514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1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617C5034-2552-3740-BF67-601CDFE13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928" y="1591545"/>
            <a:ext cx="452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2</a:t>
            </a:r>
          </a:p>
        </p:txBody>
      </p:sp>
      <p:sp>
        <p:nvSpPr>
          <p:cNvPr id="19468" name="Line 14">
            <a:extLst>
              <a:ext uri="{FF2B5EF4-FFF2-40B4-BE49-F238E27FC236}">
                <a16:creationId xmlns:a16="http://schemas.microsoft.com/office/drawing/2014/main" id="{F7874F90-DF64-8E4F-8083-4F910F6CF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0800" y="2015215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/>
              <p:nvPr/>
            </p:nvSpPr>
            <p:spPr bwMode="auto">
              <a:xfrm>
                <a:off x="431515" y="5122675"/>
                <a:ext cx="453470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515" y="5122675"/>
                <a:ext cx="4534703" cy="276999"/>
              </a:xfrm>
              <a:prstGeom prst="rect">
                <a:avLst/>
              </a:prstGeom>
              <a:blipFill>
                <a:blip r:embed="rId2"/>
                <a:stretch>
                  <a:fillRect t="-4348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/>
              <p:nvPr/>
            </p:nvSpPr>
            <p:spPr bwMode="auto">
              <a:xfrm>
                <a:off x="5584361" y="2330449"/>
                <a:ext cx="8508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4361" y="2330449"/>
                <a:ext cx="850874" cy="276999"/>
              </a:xfrm>
              <a:prstGeom prst="rect">
                <a:avLst/>
              </a:prstGeom>
              <a:blipFill>
                <a:blip r:embed="rId3"/>
                <a:stretch>
                  <a:fillRect l="-2941" r="-1471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8B2063-F15F-5D71-6CBA-B962BA981292}"/>
              </a:ext>
            </a:extLst>
          </p:cNvPr>
          <p:cNvSpPr txBox="1"/>
          <p:nvPr/>
        </p:nvSpPr>
        <p:spPr bwMode="auto">
          <a:xfrm>
            <a:off x="407250" y="2279704"/>
            <a:ext cx="5411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兩個粒子互換，等同將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兩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個位置及自旋數值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互換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41CD6-22AD-A7D8-D5C0-D277F325EB66}"/>
              </a:ext>
            </a:extLst>
          </p:cNvPr>
          <p:cNvSpPr txBox="1"/>
          <p:nvPr/>
        </p:nvSpPr>
        <p:spPr bwMode="auto">
          <a:xfrm>
            <a:off x="389157" y="4683399"/>
            <a:ext cx="8521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如此則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波函數的絕對值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在粒子數值交換後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必須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永遠等於交換前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2CBCC-9E79-8E11-FBD0-FE6874E77A23}"/>
              </a:ext>
            </a:extLst>
          </p:cNvPr>
          <p:cNvSpPr txBox="1"/>
          <p:nvPr/>
        </p:nvSpPr>
        <p:spPr bwMode="auto">
          <a:xfrm>
            <a:off x="401901" y="5726073"/>
            <a:ext cx="863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因此全同粒子能存在的狀態的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必須加上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上述這個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額外條件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理論才合理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0E13F-DB06-F81E-CA2B-2D1D58FD1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07" t="39350" r="2899"/>
          <a:stretch/>
        </p:blipFill>
        <p:spPr>
          <a:xfrm>
            <a:off x="4871733" y="833532"/>
            <a:ext cx="4035035" cy="1412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9A7CF-4EE8-D24D-F388-56CDD5A6B207}"/>
                  </a:ext>
                </a:extLst>
              </p:cNvPr>
              <p:cNvSpPr txBox="1"/>
              <p:nvPr/>
            </p:nvSpPr>
            <p:spPr bwMode="auto">
              <a:xfrm>
                <a:off x="421249" y="431191"/>
                <a:ext cx="50134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兩粒子</a:t>
                </a:r>
                <a:r>
                  <a:rPr lang="zh-TW" altLang="en-US" dirty="0"/>
                  <a:t>狀態</a:t>
                </a:r>
                <a:r>
                  <a:rPr lang="en-US" dirty="0" err="1"/>
                  <a:t>以波</a:t>
                </a:r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描述：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9A7CF-4EE8-D24D-F388-56CDD5A6B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249" y="431191"/>
                <a:ext cx="5013461" cy="369332"/>
              </a:xfrm>
              <a:prstGeom prst="rect">
                <a:avLst/>
              </a:prstGeom>
              <a:blipFill>
                <a:blip r:embed="rId5"/>
                <a:stretch>
                  <a:fillRect l="-101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8">
            <a:extLst>
              <a:ext uri="{FF2B5EF4-FFF2-40B4-BE49-F238E27FC236}">
                <a16:creationId xmlns:a16="http://schemas.microsoft.com/office/drawing/2014/main" id="{DF23E6F9-A4D4-77B5-FE6F-B7E16009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57" y="4220132"/>
            <a:ext cx="7862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有關的測量，在</a:t>
            </a:r>
            <a:r>
              <a:rPr lang="zh-TW" altLang="en-US" sz="1800" dirty="0">
                <a:solidFill>
                  <a:srgbClr val="FF0000"/>
                </a:solidFill>
              </a:rPr>
              <a:t>交換後</a:t>
            </a:r>
            <a:r>
              <a:rPr lang="zh-TW" altLang="en-US" sz="1800" dirty="0"/>
              <a:t>與</a:t>
            </a:r>
            <a:r>
              <a:rPr lang="zh-TW" altLang="en-US" sz="1800" dirty="0">
                <a:solidFill>
                  <a:srgbClr val="FF0000"/>
                </a:solidFill>
              </a:rPr>
              <a:t>交換前</a:t>
            </a:r>
            <a:r>
              <a:rPr lang="zh-TW" altLang="en-US" sz="1800" dirty="0"/>
              <a:t>結果必須相同！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3DDD13-48D8-FA51-8D6F-96A3BF26E2F8}"/>
                  </a:ext>
                </a:extLst>
              </p:cNvPr>
              <p:cNvSpPr txBox="1"/>
              <p:nvPr/>
            </p:nvSpPr>
            <p:spPr bwMode="auto">
              <a:xfrm>
                <a:off x="401901" y="2716113"/>
                <a:ext cx="83407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例如現在一號粒子位置數值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Times New Roman" pitchFamily="18" charset="0"/>
                        <a:cs typeface="Times New Roman" pitchFamily="18" charset="0"/>
                      </a:rPr>
                      <m:t>是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自旋數值為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3DDD13-48D8-FA51-8D6F-96A3BF26E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1901" y="2716113"/>
                <a:ext cx="8340788" cy="369332"/>
              </a:xfrm>
              <a:prstGeom prst="rect">
                <a:avLst/>
              </a:prstGeom>
              <a:blipFill>
                <a:blip r:embed="rId6"/>
                <a:stretch>
                  <a:fillRect l="-60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7">
            <a:extLst>
              <a:ext uri="{FF2B5EF4-FFF2-40B4-BE49-F238E27FC236}">
                <a16:creationId xmlns:a16="http://schemas.microsoft.com/office/drawing/2014/main" id="{EA94AAD3-5C76-C74A-4EFC-F754277A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121" y="1663513"/>
            <a:ext cx="215726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E925BF70-FD1A-421C-0D3B-50D035D663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4711" y="1025830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7DEC1B-93D4-90F0-DB65-56F09A8B71D7}"/>
                  </a:ext>
                </a:extLst>
              </p:cNvPr>
              <p:cNvSpPr txBox="1"/>
              <p:nvPr/>
            </p:nvSpPr>
            <p:spPr bwMode="auto">
              <a:xfrm>
                <a:off x="6513854" y="2300644"/>
                <a:ext cx="137051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7DEC1B-93D4-90F0-DB65-56F09A8B7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3854" y="2300644"/>
                <a:ext cx="13705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BAC038-E2A4-1AAA-5688-66D955F3D2BD}"/>
              </a:ext>
            </a:extLst>
          </p:cNvPr>
          <p:cNvCxnSpPr/>
          <p:nvPr/>
        </p:nvCxnSpPr>
        <p:spPr>
          <a:xfrm flipV="1">
            <a:off x="5173455" y="1663513"/>
            <a:ext cx="0" cy="2947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F933E2-1948-1389-74F5-DFC35186DB5B}"/>
              </a:ext>
            </a:extLst>
          </p:cNvPr>
          <p:cNvCxnSpPr/>
          <p:nvPr/>
        </p:nvCxnSpPr>
        <p:spPr>
          <a:xfrm flipV="1">
            <a:off x="7449958" y="1663513"/>
            <a:ext cx="0" cy="2947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893AE4-8031-BF9F-7223-EA43EB88459E}"/>
              </a:ext>
            </a:extLst>
          </p:cNvPr>
          <p:cNvCxnSpPr>
            <a:cxnSpLocks/>
          </p:cNvCxnSpPr>
          <p:nvPr/>
        </p:nvCxnSpPr>
        <p:spPr>
          <a:xfrm>
            <a:off x="6009798" y="1663513"/>
            <a:ext cx="0" cy="313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996A39-9552-7434-4081-AAF1C594C435}"/>
              </a:ext>
            </a:extLst>
          </p:cNvPr>
          <p:cNvCxnSpPr>
            <a:cxnSpLocks/>
          </p:cNvCxnSpPr>
          <p:nvPr/>
        </p:nvCxnSpPr>
        <p:spPr>
          <a:xfrm>
            <a:off x="8314054" y="1691540"/>
            <a:ext cx="0" cy="313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>
            <a:extLst>
              <a:ext uri="{FF2B5EF4-FFF2-40B4-BE49-F238E27FC236}">
                <a16:creationId xmlns:a16="http://schemas.microsoft.com/office/drawing/2014/main" id="{2A9F230F-719D-FAB6-6164-261B1FD7F3CB}"/>
              </a:ext>
            </a:extLst>
          </p:cNvPr>
          <p:cNvSpPr/>
          <p:nvPr/>
        </p:nvSpPr>
        <p:spPr>
          <a:xfrm>
            <a:off x="6657870" y="1691540"/>
            <a:ext cx="288032" cy="2667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6B29B0-25EE-AE10-01A3-1E4206F1F16B}"/>
              </a:ext>
            </a:extLst>
          </p:cNvPr>
          <p:cNvSpPr/>
          <p:nvPr/>
        </p:nvSpPr>
        <p:spPr>
          <a:xfrm>
            <a:off x="7089918" y="833532"/>
            <a:ext cx="1816850" cy="1412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EE037E-78C4-A57A-4E71-61AFF94C8FBE}"/>
              </a:ext>
            </a:extLst>
          </p:cNvPr>
          <p:cNvSpPr txBox="1"/>
          <p:nvPr/>
        </p:nvSpPr>
        <p:spPr bwMode="auto">
          <a:xfrm>
            <a:off x="382151" y="3839689"/>
            <a:ext cx="78289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若是全同粒子，以上兩個圖是完全無法分辨的！標籤是人工加上去的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8398AA-07C2-82CE-8916-558F90100D14}"/>
                  </a:ext>
                </a:extLst>
              </p:cNvPr>
              <p:cNvSpPr txBox="1"/>
              <p:nvPr/>
            </p:nvSpPr>
            <p:spPr bwMode="auto">
              <a:xfrm>
                <a:off x="421515" y="3104363"/>
                <a:ext cx="8300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，就得到交換後波函數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8398AA-07C2-82CE-8916-558F90100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515" y="3104363"/>
                <a:ext cx="8300970" cy="369332"/>
              </a:xfrm>
              <a:prstGeom prst="rect">
                <a:avLst/>
              </a:prstGeom>
              <a:blipFill>
                <a:blip r:embed="rId8"/>
                <a:stretch>
                  <a:fillRect l="-6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C796DC-CFEA-8353-1C39-300AC2C0C6B6}"/>
                  </a:ext>
                </a:extLst>
              </p:cNvPr>
              <p:cNvSpPr txBox="1"/>
              <p:nvPr/>
            </p:nvSpPr>
            <p:spPr bwMode="auto">
              <a:xfrm>
                <a:off x="431515" y="833532"/>
                <a:ext cx="3348397" cy="50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</m:oMath>
                </a14:m>
                <a:r>
                  <a:rPr lang="en-US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err="1"/>
                  <a:t>的本徵值</a:t>
                </a:r>
                <a:r>
                  <a:rPr lang="en-US" dirty="0"/>
                  <a:t>：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C796DC-CFEA-8353-1C39-300AC2C0C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515" y="833532"/>
                <a:ext cx="3348397" cy="508537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C1C6C98-7E93-49B3-E5E7-EDE1605A7C75}"/>
              </a:ext>
            </a:extLst>
          </p:cNvPr>
          <p:cNvSpPr txBox="1"/>
          <p:nvPr/>
        </p:nvSpPr>
        <p:spPr bwMode="auto">
          <a:xfrm>
            <a:off x="401901" y="6136685"/>
            <a:ext cx="4544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不滿足此條件的波函數，不能採用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9919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 animBg="1"/>
      <p:bldP spid="4" grpId="0" animBg="1"/>
      <p:bldP spid="5" grpId="0" animBg="1"/>
      <p:bldP spid="7" grpId="0"/>
      <p:bldP spid="8" grpId="0"/>
      <p:bldP spid="9" grpId="0"/>
      <p:bldP spid="20" grpId="0"/>
      <p:bldP spid="18" grpId="0"/>
      <p:bldP spid="15" grpId="0" animBg="1"/>
      <p:bldP spid="21" grpId="0" animBg="1"/>
      <p:bldP spid="6" grpId="0" animBg="1"/>
      <p:bldP spid="23" grpId="0" animBg="1"/>
      <p:bldP spid="27" grpId="0"/>
      <p:bldP spid="1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024" y="1933830"/>
            <a:ext cx="4502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波函數不變，此粒子稱為波色子。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4559" y="2399503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1172702" y="1495138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1179179" y="2389700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7BB60-98D8-2CA0-BD20-5C9FAABE6EE6}"/>
              </a:ext>
            </a:extLst>
          </p:cNvPr>
          <p:cNvSpPr txBox="1"/>
          <p:nvPr/>
        </p:nvSpPr>
        <p:spPr bwMode="auto">
          <a:xfrm>
            <a:off x="1138972" y="3669820"/>
            <a:ext cx="8098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若多粒子的波函數一定滿足以上條件，實驗結果自然就與粒子的標籤無關了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6E88C-1508-DCCC-7D66-1B49E3C5A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72" y="4911354"/>
            <a:ext cx="7772400" cy="1341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1F62B-67CD-87C2-7FD2-DCF2FB40D5B7}"/>
              </a:ext>
            </a:extLst>
          </p:cNvPr>
          <p:cNvSpPr txBox="1"/>
          <p:nvPr/>
        </p:nvSpPr>
        <p:spPr bwMode="auto">
          <a:xfrm>
            <a:off x="1138972" y="4039152"/>
            <a:ext cx="8013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能寫下其他不對應於現實的波函數，必須視為波函數語言的先天缺憾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E60C6-F1AC-9117-A851-DB7EA986A8A3}"/>
              </a:ext>
            </a:extLst>
          </p:cNvPr>
          <p:cNvSpPr txBox="1"/>
          <p:nvPr/>
        </p:nvSpPr>
        <p:spPr bwMode="auto">
          <a:xfrm>
            <a:off x="1138972" y="4408484"/>
            <a:ext cx="7402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條件必須外加，才能使波函數對應於現實。不滿足的不對應於現實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B2CA21-CE97-B437-324D-D0D65F9430B2}"/>
                  </a:ext>
                </a:extLst>
              </p:cNvPr>
              <p:cNvSpPr txBox="1"/>
              <p:nvPr/>
            </p:nvSpPr>
            <p:spPr bwMode="auto">
              <a:xfrm>
                <a:off x="2886652" y="2428348"/>
                <a:ext cx="4423006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B2CA21-CE97-B437-324D-D0D65F943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6652" y="2428348"/>
                <a:ext cx="4423006" cy="276999"/>
              </a:xfrm>
              <a:prstGeom prst="rect">
                <a:avLst/>
              </a:prstGeom>
              <a:blipFill>
                <a:blip r:embed="rId3"/>
                <a:stretch>
                  <a:fillRect l="-1146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985B91-C2D3-1A0B-0B41-336100E1290C}"/>
                  </a:ext>
                </a:extLst>
              </p:cNvPr>
              <p:cNvSpPr txBox="1"/>
              <p:nvPr/>
            </p:nvSpPr>
            <p:spPr bwMode="auto">
              <a:xfrm>
                <a:off x="2824307" y="1555146"/>
                <a:ext cx="4219617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985B91-C2D3-1A0B-0B41-336100E12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4307" y="1555146"/>
                <a:ext cx="4219617" cy="276999"/>
              </a:xfrm>
              <a:prstGeom prst="rect">
                <a:avLst/>
              </a:prstGeom>
              <a:blipFill>
                <a:blip r:embed="rId4"/>
                <a:stretch>
                  <a:fillRect l="-1502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9E050F6-B600-E78A-406E-EDA9F39C77A4}"/>
              </a:ext>
            </a:extLst>
          </p:cNvPr>
          <p:cNvSpPr txBox="1"/>
          <p:nvPr/>
        </p:nvSpPr>
        <p:spPr bwMode="auto">
          <a:xfrm>
            <a:off x="1166376" y="1061628"/>
            <a:ext cx="7224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要滿足這個條件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有兩種可能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這已為實驗所證實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60831A-8D82-B703-955F-D83190790DAF}"/>
                  </a:ext>
                </a:extLst>
              </p:cNvPr>
              <p:cNvSpPr txBox="1"/>
              <p:nvPr/>
            </p:nvSpPr>
            <p:spPr bwMode="auto">
              <a:xfrm>
                <a:off x="1268532" y="644296"/>
                <a:ext cx="453470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60831A-8D82-B703-955F-D83190790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532" y="644296"/>
                <a:ext cx="4534703" cy="276999"/>
              </a:xfrm>
              <a:prstGeom prst="rect">
                <a:avLst/>
              </a:prstGeom>
              <a:blipFill>
                <a:blip r:embed="rId5"/>
                <a:stretch>
                  <a:fillRect t="-4348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5">
            <a:extLst>
              <a:ext uri="{FF2B5EF4-FFF2-40B4-BE49-F238E27FC236}">
                <a16:creationId xmlns:a16="http://schemas.microsoft.com/office/drawing/2014/main" id="{95FFC6AB-4CD2-178D-3617-F9A26EB15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375" y="2784423"/>
            <a:ext cx="777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波函數多一個負號，稱為反對稱，注意機率依舊不變，此粒子稱為費米子。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0B5F7-2883-E045-C716-3B6AC575105F}"/>
              </a:ext>
            </a:extLst>
          </p:cNvPr>
          <p:cNvSpPr txBox="1"/>
          <p:nvPr/>
        </p:nvSpPr>
        <p:spPr bwMode="auto">
          <a:xfrm>
            <a:off x="1138972" y="3225731"/>
            <a:ext cx="3032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這稱為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對稱性原則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0046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8D034-AA78-4651-FA49-9C1C19886AE9}"/>
              </a:ext>
            </a:extLst>
          </p:cNvPr>
          <p:cNvSpPr txBox="1"/>
          <p:nvPr/>
        </p:nvSpPr>
        <p:spPr bwMode="auto">
          <a:xfrm>
            <a:off x="1499384" y="4975943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基本粒子物理的量子場論可以證明自旋是整數的粒子是波色子。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5B8C8-2D6A-8338-B7FE-CFB6A30CC336}"/>
              </a:ext>
            </a:extLst>
          </p:cNvPr>
          <p:cNvSpPr txBox="1"/>
          <p:nvPr/>
        </p:nvSpPr>
        <p:spPr bwMode="auto">
          <a:xfrm>
            <a:off x="1499384" y="5444200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自旋是半整數的粒子是費米子。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電子是費米子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04248-A4F1-7477-B56E-6A228132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67335"/>
            <a:ext cx="275313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32C1B4-06AB-60B1-847B-BED8650B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97" y="867334"/>
            <a:ext cx="301898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BF4EC-DB19-1797-4E83-A329D9045025}"/>
              </a:ext>
            </a:extLst>
          </p:cNvPr>
          <p:cNvSpPr txBox="1"/>
          <p:nvPr/>
        </p:nvSpPr>
        <p:spPr bwMode="auto">
          <a:xfrm>
            <a:off x="1499384" y="5912457"/>
            <a:ext cx="7083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這可以說是相對論原則加上量子力學原則後，理論必須的結果！</a:t>
            </a:r>
          </a:p>
        </p:txBody>
      </p:sp>
    </p:spTree>
    <p:extLst>
      <p:ext uri="{BB962C8B-B14F-4D97-AF65-F5344CB8AC3E}">
        <p14:creationId xmlns:p14="http://schemas.microsoft.com/office/powerpoint/2010/main" val="4009623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 descr="42bio3">
            <a:extLst>
              <a:ext uri="{FF2B5EF4-FFF2-40B4-BE49-F238E27FC236}">
                <a16:creationId xmlns:a16="http://schemas.microsoft.com/office/drawing/2014/main" id="{95554FE1-4F03-1545-8B57-85FC293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2272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E1A34B21-C3CB-1A47-8D85-1C789F1E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367" y="6175411"/>
            <a:ext cx="4321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Pauli Exclusion Principle (1925)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5565" y="4125390"/>
                <a:ext cx="62325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若兩電子存於同一狀態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TW" altLang="el-GR" sz="1800" dirty="0"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>
                    <a:cs typeface="Times New Roman" panose="02020603050405020304" pitchFamily="18" charset="0"/>
                  </a:rPr>
                  <a:t>波函數可分解為個別</a:t>
                </a:r>
                <a14:m>
                  <m:oMath xmlns:m="http://schemas.openxmlformats.org/officeDocument/2006/math">
                    <m:r>
                      <a:rPr lang="el-GR" altLang="zh-TW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>
                    <a:cs typeface="Times New Roman" panose="02020603050405020304" pitchFamily="18" charset="0"/>
                  </a:rPr>
                  <a:t>的乘積：</a:t>
                </a:r>
                <a:endParaRPr lang="zh-TW" altLang="el-GR" sz="1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565" y="4125390"/>
                <a:ext cx="6232526" cy="369332"/>
              </a:xfrm>
              <a:prstGeom prst="rect">
                <a:avLst/>
              </a:prstGeom>
              <a:blipFill>
                <a:blip r:embed="rId3"/>
                <a:stretch>
                  <a:fillRect l="-8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8" name="Text Box 10">
            <a:extLst>
              <a:ext uri="{FF2B5EF4-FFF2-40B4-BE49-F238E27FC236}">
                <a16:creationId xmlns:a16="http://schemas.microsoft.com/office/drawing/2014/main" id="{ABC996ED-2889-E44F-B211-DBA9309C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549" y="5749616"/>
            <a:ext cx="3760379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dirty="0"/>
              <a:t>任兩電子不能存於同一量子態！</a:t>
            </a:r>
          </a:p>
        </p:txBody>
      </p:sp>
      <p:pic>
        <p:nvPicPr>
          <p:cNvPr id="20489" name="Picture 11" descr="42p1371">
            <a:extLst>
              <a:ext uri="{FF2B5EF4-FFF2-40B4-BE49-F238E27FC236}">
                <a16:creationId xmlns:a16="http://schemas.microsoft.com/office/drawing/2014/main" id="{3BAB08AB-7754-EB49-979C-DBC9A4BA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5876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434F52-E8F5-4F7E-A6D6-DBA54DC15CD1}"/>
              </a:ext>
            </a:extLst>
          </p:cNvPr>
          <p:cNvSpPr txBox="1"/>
          <p:nvPr/>
        </p:nvSpPr>
        <p:spPr bwMode="auto">
          <a:xfrm>
            <a:off x="4572000" y="5290218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>
                <a:cs typeface="Times New Roman" panose="02020603050405020304" pitchFamily="18" charset="0"/>
              </a:rPr>
              <a:t>因此</a:t>
            </a:r>
            <a:r>
              <a:rPr lang="zh-TW" altLang="el-GR" sz="1800" dirty="0">
                <a:cs typeface="Times New Roman" panose="02020603050405020304" pitchFamily="18" charset="0"/>
              </a:rPr>
              <a:t>波函數</a:t>
            </a:r>
            <a:r>
              <a:rPr lang="zh-TW" altLang="en-US" sz="1800" dirty="0">
                <a:cs typeface="Times New Roman" panose="02020603050405020304" pitchFamily="18" charset="0"/>
              </a:rPr>
              <a:t>必須</a:t>
            </a:r>
            <a:r>
              <a:rPr lang="zh-TW" altLang="el-GR" sz="1800" dirty="0">
                <a:cs typeface="Times New Roman" panose="02020603050405020304" pitchFamily="18" charset="0"/>
              </a:rPr>
              <a:t>為零</a:t>
            </a:r>
            <a:r>
              <a:rPr lang="zh-TW" altLang="en-US" dirty="0">
                <a:cs typeface="Times New Roman" panose="02020603050405020304" pitchFamily="18" charset="0"/>
              </a:rPr>
              <a:t>。</a:t>
            </a:r>
            <a:endParaRPr lang="en-US" altLang="zh-TW" sz="18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/>
              <p:nvPr/>
            </p:nvSpPr>
            <p:spPr bwMode="auto">
              <a:xfrm>
                <a:off x="3043513" y="4509983"/>
                <a:ext cx="152848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3513" y="4509983"/>
                <a:ext cx="1528487" cy="276999"/>
              </a:xfrm>
              <a:prstGeom prst="rect">
                <a:avLst/>
              </a:prstGeom>
              <a:blipFill>
                <a:blip r:embed="rId5"/>
                <a:stretch>
                  <a:fillRect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/>
              <p:nvPr/>
            </p:nvSpPr>
            <p:spPr bwMode="auto">
              <a:xfrm>
                <a:off x="3043513" y="5330205"/>
                <a:ext cx="136945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3513" y="5330205"/>
                <a:ext cx="1369453" cy="27699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39C711D-1E32-03AC-EB24-C205A3AE5B6E}"/>
              </a:ext>
            </a:extLst>
          </p:cNvPr>
          <p:cNvSpPr txBox="1"/>
          <p:nvPr/>
        </p:nvSpPr>
        <p:spPr bwMode="auto">
          <a:xfrm>
            <a:off x="3004064" y="3311683"/>
            <a:ext cx="5960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電子是費米子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將兩個電子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位置數值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互換時，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多一負號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FA56DB-11C3-4959-889B-683B93F8FD13}"/>
                  </a:ext>
                </a:extLst>
              </p:cNvPr>
              <p:cNvSpPr txBox="1"/>
              <p:nvPr/>
            </p:nvSpPr>
            <p:spPr bwMode="auto">
              <a:xfrm>
                <a:off x="3075501" y="3730782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FA56DB-11C3-4959-889B-683B93F8F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501" y="3730782"/>
                <a:ext cx="2580065" cy="276999"/>
              </a:xfrm>
              <a:prstGeom prst="rect">
                <a:avLst/>
              </a:prstGeom>
              <a:blipFill>
                <a:blip r:embed="rId7"/>
                <a:stretch>
                  <a:fillRect l="-1961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81DE902A-2FF8-9D90-4FF6-C98825939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8" b="3719"/>
          <a:stretch/>
        </p:blipFill>
        <p:spPr bwMode="auto">
          <a:xfrm>
            <a:off x="4115789" y="363315"/>
            <a:ext cx="2405663" cy="28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BA504D0-B1DD-3A78-1E99-84F60821B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747" y="2469912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F9E7A1-7F28-592A-2957-1EBA1993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704" y="2469913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AD4F13-EE60-0BB0-9B73-DCC861E2EBAA}"/>
                  </a:ext>
                </a:extLst>
              </p:cNvPr>
              <p:cNvSpPr txBox="1"/>
              <p:nvPr/>
            </p:nvSpPr>
            <p:spPr bwMode="auto">
              <a:xfrm>
                <a:off x="3041801" y="4910544"/>
                <a:ext cx="602891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AD4F13-EE60-0BB0-9B73-DCC861E2E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1801" y="4910544"/>
                <a:ext cx="6028916" cy="276999"/>
              </a:xfrm>
              <a:prstGeom prst="rect">
                <a:avLst/>
              </a:prstGeom>
              <a:blipFill>
                <a:blip r:embed="rId9"/>
                <a:stretch>
                  <a:fillRect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999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8" grpId="0" animBg="1"/>
      <p:bldP spid="4" grpId="0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93D06-3EB3-108A-EA54-9D2CB2C97A0A}"/>
              </a:ext>
            </a:extLst>
          </p:cNvPr>
          <p:cNvSpPr txBox="1"/>
          <p:nvPr/>
        </p:nvSpPr>
        <p:spPr bwMode="auto">
          <a:xfrm>
            <a:off x="1619672" y="1972484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請參考Gasiorowicz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13-2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8E4F-7D06-0832-1A5D-46D6B7049159}"/>
              </a:ext>
            </a:extLst>
          </p:cNvPr>
          <p:cNvSpPr txBox="1"/>
          <p:nvPr/>
        </p:nvSpPr>
        <p:spPr bwMode="auto">
          <a:xfrm>
            <a:off x="1619672" y="836712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可以證明，能量的本徵態也會滿足對稱性原則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6EBB56-91A9-16B2-0807-9D6707118063}"/>
              </a:ext>
            </a:extLst>
          </p:cNvPr>
          <p:cNvSpPr txBox="1"/>
          <p:nvPr/>
        </p:nvSpPr>
        <p:spPr bwMode="auto">
          <a:xfrm>
            <a:off x="1644472" y="1404598"/>
            <a:ext cx="6671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事實上任何合理的物理量的的本徵態都會滿足對稱性原則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90371-C4B1-4C7F-0AC1-001DF832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72" y="2417329"/>
            <a:ext cx="4411712" cy="419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1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6E6CD-56E0-B094-5ADA-BF8D651AF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318" y="0"/>
            <a:ext cx="51873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81D186-7619-EE5D-39AF-CC55185A528F}"/>
              </a:ext>
            </a:extLst>
          </p:cNvPr>
          <p:cNvSpPr/>
          <p:nvPr/>
        </p:nvSpPr>
        <p:spPr>
          <a:xfrm>
            <a:off x="1717029" y="260648"/>
            <a:ext cx="5472608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5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dss017017">
            <a:extLst>
              <a:ext uri="{FF2B5EF4-FFF2-40B4-BE49-F238E27FC236}">
                <a16:creationId xmlns:a16="http://schemas.microsoft.com/office/drawing/2014/main" id="{9F896DB4-F377-3246-8675-0CC008AD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805245"/>
            <a:ext cx="2082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val 5">
            <a:extLst>
              <a:ext uri="{FF2B5EF4-FFF2-40B4-BE49-F238E27FC236}">
                <a16:creationId xmlns:a16="http://schemas.microsoft.com/office/drawing/2014/main" id="{9396465D-CEF0-B94C-AFF9-09E773D1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0" name="Oval 6">
            <a:extLst>
              <a:ext uri="{FF2B5EF4-FFF2-40B4-BE49-F238E27FC236}">
                <a16:creationId xmlns:a16="http://schemas.microsoft.com/office/drawing/2014/main" id="{6CF286B6-D4AA-7B4F-BDA0-5208C95E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1" name="Text Box 11">
            <a:extLst>
              <a:ext uri="{FF2B5EF4-FFF2-40B4-BE49-F238E27FC236}">
                <a16:creationId xmlns:a16="http://schemas.microsoft.com/office/drawing/2014/main" id="{FCE220E3-E120-5B45-ADDD-C919A7FDF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4797152"/>
            <a:ext cx="525658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Could you tell the difference?</a:t>
            </a:r>
            <a:r>
              <a:rPr lang="zh-TW" altLang="en-US" sz="1800" dirty="0"/>
              <a:t>你能分辨嗎？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44819-3ACB-DAA1-15C4-5F80EA0445FC}"/>
              </a:ext>
            </a:extLst>
          </p:cNvPr>
          <p:cNvSpPr txBox="1"/>
          <p:nvPr/>
        </p:nvSpPr>
        <p:spPr bwMode="auto">
          <a:xfrm>
            <a:off x="2327631" y="5260186"/>
            <a:ext cx="505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顯然所有的電子，實驗測量的性質都一樣！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AC96AB-54A9-F877-0E1E-D1C2BD9D4D0B}"/>
                  </a:ext>
                </a:extLst>
              </p:cNvPr>
              <p:cNvSpPr txBox="1"/>
              <p:nvPr/>
            </p:nvSpPr>
            <p:spPr bwMode="auto">
              <a:xfrm>
                <a:off x="4932090" y="3858004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AC96AB-54A9-F877-0E1E-D1C2BD9D4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90" y="3858004"/>
                <a:ext cx="793750" cy="369332"/>
              </a:xfrm>
              <a:prstGeom prst="rect">
                <a:avLst/>
              </a:prstGeom>
              <a:blipFill>
                <a:blip r:embed="rId3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D7890F-BC69-715D-3AED-75BF15ACA31E}"/>
                  </a:ext>
                </a:extLst>
              </p:cNvPr>
              <p:cNvSpPr txBox="1"/>
              <p:nvPr/>
            </p:nvSpPr>
            <p:spPr bwMode="auto">
              <a:xfrm>
                <a:off x="6372200" y="3858004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D7890F-BC69-715D-3AED-75BF15AC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3858004"/>
                <a:ext cx="793750" cy="369332"/>
              </a:xfrm>
              <a:prstGeom prst="rect">
                <a:avLst/>
              </a:prstGeom>
              <a:blipFill>
                <a:blip r:embed="rId4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105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4F2921-E7AD-81AB-0E50-C76AB89E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132" y="0"/>
            <a:ext cx="517973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B58E9C-22A8-15C9-5D85-A7E0F62DCFF7}"/>
              </a:ext>
            </a:extLst>
          </p:cNvPr>
          <p:cNvSpPr/>
          <p:nvPr/>
        </p:nvSpPr>
        <p:spPr>
          <a:xfrm>
            <a:off x="1689258" y="5301208"/>
            <a:ext cx="5691053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56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22022-0354-981C-D57C-9DBDD49D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689" y="0"/>
            <a:ext cx="520262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C778D7-E4DC-45CF-AD3D-B85A23A1404F}"/>
              </a:ext>
            </a:extLst>
          </p:cNvPr>
          <p:cNvSpPr/>
          <p:nvPr/>
        </p:nvSpPr>
        <p:spPr>
          <a:xfrm>
            <a:off x="1835696" y="3212976"/>
            <a:ext cx="54726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991B68-6578-6F67-3160-C561EC58A34E}"/>
              </a:ext>
            </a:extLst>
          </p:cNvPr>
          <p:cNvSpPr/>
          <p:nvPr/>
        </p:nvSpPr>
        <p:spPr>
          <a:xfrm>
            <a:off x="1832248" y="4701426"/>
            <a:ext cx="5472608" cy="887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96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75B27-3B40-94D2-054A-15361C783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97955"/>
            <a:ext cx="7772400" cy="566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3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E190A-4C35-1CEA-94DF-3C4FCEA1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B534943E-6C82-8452-38B7-562540B77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478985" y="343753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498893-AA21-966D-8FE2-12641914BC19}"/>
              </a:ext>
            </a:extLst>
          </p:cNvPr>
          <p:cNvSpPr/>
          <p:nvPr/>
        </p:nvSpPr>
        <p:spPr>
          <a:xfrm>
            <a:off x="7907710" y="795265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FE00CE-DE5E-CFE5-AF75-F0E8D22ACB97}"/>
                  </a:ext>
                </a:extLst>
              </p:cNvPr>
              <p:cNvSpPr txBox="1"/>
              <p:nvPr/>
            </p:nvSpPr>
            <p:spPr bwMode="auto">
              <a:xfrm>
                <a:off x="1111570" y="2523638"/>
                <a:ext cx="48778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兩個電子互換時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/>
                  <a:t>很明顯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會互換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FE00CE-DE5E-CFE5-AF75-F0E8D22AC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1570" y="2523638"/>
                <a:ext cx="4877879" cy="369332"/>
              </a:xfrm>
              <a:prstGeom prst="rect">
                <a:avLst/>
              </a:prstGeom>
              <a:blipFill>
                <a:blip r:embed="rId3"/>
                <a:stretch>
                  <a:fillRect l="-1039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64EC7C-E7C9-2551-DD20-AC845E0CD892}"/>
              </a:ext>
            </a:extLst>
          </p:cNvPr>
          <p:cNvSpPr txBox="1"/>
          <p:nvPr/>
        </p:nvSpPr>
        <p:spPr bwMode="auto">
          <a:xfrm>
            <a:off x="1113123" y="1148245"/>
            <a:ext cx="4983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如果兩個電子近乎靜止，那波函數可以忽略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300D64D4-4526-5B9D-237A-D2F5C2D35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478985" y="3375185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15667F-70F7-9F0E-8B24-5B7CE3B3A075}"/>
              </a:ext>
            </a:extLst>
          </p:cNvPr>
          <p:cNvSpPr/>
          <p:nvPr/>
        </p:nvSpPr>
        <p:spPr>
          <a:xfrm>
            <a:off x="7907710" y="3826697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74EBD387-010B-5F8B-FFBD-F61B965B06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48778" y="792847"/>
            <a:ext cx="673328" cy="30338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D36237D3-451B-CA0A-324B-A44CBF6387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8778" y="1219343"/>
            <a:ext cx="601320" cy="2178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BA0CE4EB-53AB-AE7B-1B77-B98D3FC7F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2128" y="1622000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691702-2650-7B92-DC7C-FBEC11D51F48}"/>
                  </a:ext>
                </a:extLst>
              </p:cNvPr>
              <p:cNvSpPr txBox="1"/>
              <p:nvPr/>
            </p:nvSpPr>
            <p:spPr bwMode="auto">
              <a:xfrm>
                <a:off x="1102809" y="3617866"/>
                <a:ext cx="67143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↓↑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這兩個狀態單獨都不符合要求，電子無法採取此狀態！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691702-2650-7B92-DC7C-FBEC11D5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2809" y="3617866"/>
                <a:ext cx="6714376" cy="369332"/>
              </a:xfrm>
              <a:prstGeom prst="rect">
                <a:avLst/>
              </a:prstGeom>
              <a:blipFill>
                <a:blip r:embed="rId4"/>
                <a:stretch>
                  <a:fillRect l="-4717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7856F18-ABD2-4E0F-AE19-CA98ACC862DE}"/>
              </a:ext>
            </a:extLst>
          </p:cNvPr>
          <p:cNvSpPr txBox="1"/>
          <p:nvPr/>
        </p:nvSpPr>
        <p:spPr bwMode="auto">
          <a:xfrm>
            <a:off x="1108867" y="753371"/>
            <a:ext cx="5809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兩個電子互換時，波函數與自旋狀態的乘積必須變號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A6C57-0335-C09E-98A6-8B6776B13D45}"/>
              </a:ext>
            </a:extLst>
          </p:cNvPr>
          <p:cNvSpPr txBox="1"/>
          <p:nvPr/>
        </p:nvSpPr>
        <p:spPr bwMode="auto">
          <a:xfrm>
            <a:off x="1117169" y="1580823"/>
            <a:ext cx="5809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兩個電子互換時，自旋狀態必須變號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EBC475-12D2-7B73-F519-4005BB5A7304}"/>
                  </a:ext>
                </a:extLst>
              </p:cNvPr>
              <p:cNvSpPr txBox="1"/>
              <p:nvPr/>
            </p:nvSpPr>
            <p:spPr bwMode="auto">
              <a:xfrm>
                <a:off x="1214851" y="2043954"/>
                <a:ext cx="247529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EBC475-12D2-7B73-F519-4005BB5A7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4851" y="2043954"/>
                <a:ext cx="2475293" cy="276999"/>
              </a:xfrm>
              <a:prstGeom prst="rect">
                <a:avLst/>
              </a:prstGeom>
              <a:blipFill>
                <a:blip r:embed="rId5"/>
                <a:stretch>
                  <a:fillRect l="-14796" t="-160870" r="-11735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358F3B-12B1-8B03-04A7-3D0B83DB63BB}"/>
                  </a:ext>
                </a:extLst>
              </p:cNvPr>
              <p:cNvSpPr txBox="1"/>
              <p:nvPr/>
            </p:nvSpPr>
            <p:spPr bwMode="auto">
              <a:xfrm>
                <a:off x="1111570" y="2949257"/>
                <a:ext cx="3380773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358F3B-12B1-8B03-04A7-3D0B83DB6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1570" y="2949257"/>
                <a:ext cx="3380773" cy="620234"/>
              </a:xfrm>
              <a:prstGeom prst="rect">
                <a:avLst/>
              </a:prstGeom>
              <a:blipFill>
                <a:blip r:embed="rId6"/>
                <a:stretch>
                  <a:fillRect l="-23970" t="-164000" r="-20974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3AB599B-9741-EEB3-5EC4-2E5AF3A87B0C}"/>
              </a:ext>
            </a:extLst>
          </p:cNvPr>
          <p:cNvSpPr txBox="1"/>
          <p:nvPr/>
        </p:nvSpPr>
        <p:spPr bwMode="auto">
          <a:xfrm>
            <a:off x="1108264" y="4048043"/>
            <a:ext cx="4255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但若是兩者的線性組合就可以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F48DCD-B76A-A4B0-5CBD-654F94E309C1}"/>
                  </a:ext>
                </a:extLst>
              </p:cNvPr>
              <p:cNvSpPr txBox="1"/>
              <p:nvPr/>
            </p:nvSpPr>
            <p:spPr bwMode="auto">
              <a:xfrm>
                <a:off x="4793620" y="3050255"/>
                <a:ext cx="14024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F48DCD-B76A-A4B0-5CBD-654F94E30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3620" y="3050255"/>
                <a:ext cx="1402465" cy="369332"/>
              </a:xfrm>
              <a:prstGeom prst="rect">
                <a:avLst/>
              </a:prstGeom>
              <a:blipFill>
                <a:blip r:embed="rId8"/>
                <a:stretch>
                  <a:fillRect l="-17117" t="-110000" r="-11712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 Box 16">
            <a:extLst>
              <a:ext uri="{FF2B5EF4-FFF2-40B4-BE49-F238E27FC236}">
                <a16:creationId xmlns:a16="http://schemas.microsoft.com/office/drawing/2014/main" id="{8022E5EF-5DD6-2175-1907-7483FC0FB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454" y="4596363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  <a:r>
              <a:rPr lang="en-US" altLang="zh-TW" sz="1800" dirty="0">
                <a:solidFill>
                  <a:srgbClr val="FF0000"/>
                </a:solidFill>
              </a:rPr>
              <a:t>V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9E71D20D-D754-62F6-5EE2-7BF0D70E5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610" y="5362413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  <a:r>
              <a:rPr lang="en-US" altLang="zh-TW" sz="1800" dirty="0"/>
              <a:t> </a:t>
            </a:r>
            <a:r>
              <a:rPr lang="en-US" altLang="zh-TW" sz="1800" dirty="0">
                <a:solidFill>
                  <a:srgbClr val="FF0000"/>
                </a:solidFill>
              </a:rPr>
              <a:t>X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FE6475B7-F884-CA1A-73BA-BAB3AD2FAB80}"/>
                  </a:ext>
                </a:extLst>
              </p:cNvPr>
              <p:cNvSpPr txBox="1"/>
              <p:nvPr/>
            </p:nvSpPr>
            <p:spPr bwMode="auto">
              <a:xfrm>
                <a:off x="1116091" y="6001565"/>
                <a:ext cx="1799725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FE6475B7-F884-CA1A-73BA-BAB3AD2FA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091" y="6001565"/>
                <a:ext cx="1799725" cy="664606"/>
              </a:xfrm>
              <a:prstGeom prst="rect">
                <a:avLst/>
              </a:prstGeom>
              <a:blipFill>
                <a:blip r:embed="rId9"/>
                <a:stretch>
                  <a:fillRect t="-40741" r="-4895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http://homework.uoregon.edu/pub/class/155/trap02a.jpg">
            <a:extLst>
              <a:ext uri="{FF2B5EF4-FFF2-40B4-BE49-F238E27FC236}">
                <a16:creationId xmlns:a16="http://schemas.microsoft.com/office/drawing/2014/main" id="{28FD49B9-DF32-7408-F98A-101F4226B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817185" y="5810092"/>
            <a:ext cx="1123745" cy="89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B41BAC4-DDD6-A2CD-BC84-7BCEE00AF22F}"/>
              </a:ext>
            </a:extLst>
          </p:cNvPr>
          <p:cNvSpPr/>
          <p:nvPr/>
        </p:nvSpPr>
        <p:spPr>
          <a:xfrm>
            <a:off x="8222442" y="6262494"/>
            <a:ext cx="718488" cy="437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0BFC7-0C35-3E98-E277-8D08870D8F01}"/>
              </a:ext>
            </a:extLst>
          </p:cNvPr>
          <p:cNvSpPr txBox="1"/>
          <p:nvPr/>
        </p:nvSpPr>
        <p:spPr bwMode="auto">
          <a:xfrm>
            <a:off x="2905263" y="6112070"/>
            <a:ext cx="5077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這組合，稱反對稱組合才是此狀態的正確描述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3F405A0D-DC8E-5335-6DAB-686DD2F5D42E}"/>
                  </a:ext>
                </a:extLst>
              </p:cNvPr>
              <p:cNvSpPr txBox="1"/>
              <p:nvPr/>
            </p:nvSpPr>
            <p:spPr bwMode="auto">
              <a:xfrm>
                <a:off x="1115616" y="4472627"/>
                <a:ext cx="5695983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3F405A0D-DC8E-5335-6DAB-686DD2F5D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472627"/>
                <a:ext cx="5695983" cy="664606"/>
              </a:xfrm>
              <a:prstGeom prst="rect">
                <a:avLst/>
              </a:prstGeom>
              <a:blipFill>
                <a:blip r:embed="rId10"/>
                <a:stretch>
                  <a:fillRect t="-43396" r="-133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BD5ED3BA-FD08-0746-1EE2-F928DF1C1879}"/>
                  </a:ext>
                </a:extLst>
              </p:cNvPr>
              <p:cNvSpPr txBox="1"/>
              <p:nvPr/>
            </p:nvSpPr>
            <p:spPr bwMode="auto">
              <a:xfrm>
                <a:off x="1108265" y="5213264"/>
                <a:ext cx="5695983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BD5ED3BA-FD08-0746-1EE2-F928DF1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265" y="5213264"/>
                <a:ext cx="5695983" cy="664606"/>
              </a:xfrm>
              <a:prstGeom prst="rect">
                <a:avLst/>
              </a:prstGeom>
              <a:blipFill>
                <a:blip r:embed="rId11"/>
                <a:stretch>
                  <a:fillRect t="-41509" r="-1336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2239DC6-CDE5-CC66-40AB-CE45E14499A5}"/>
              </a:ext>
            </a:extLst>
          </p:cNvPr>
          <p:cNvSpPr txBox="1"/>
          <p:nvPr/>
        </p:nvSpPr>
        <p:spPr bwMode="auto">
          <a:xfrm>
            <a:off x="1130714" y="285766"/>
            <a:ext cx="6217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回到我們兩顆靜止電子的例子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0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 animBg="1"/>
      <p:bldP spid="23" grpId="0"/>
      <p:bldP spid="25" grpId="0" animBg="1"/>
      <p:bldP spid="28" grpId="0"/>
      <p:bldP spid="29" grpId="0"/>
      <p:bldP spid="30" grpId="0" animBg="1"/>
      <p:bldP spid="32" grpId="0" animBg="1"/>
      <p:bldP spid="33" grpId="0"/>
      <p:bldP spid="5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0B2C6-CA00-0557-51E7-583BD14A8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F99F8848-8DCE-077F-067D-C41CC497F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1186248" y="1985048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4662CF-C97C-D7BC-4F4F-820692B0B0C8}"/>
              </a:ext>
            </a:extLst>
          </p:cNvPr>
          <p:cNvSpPr/>
          <p:nvPr/>
        </p:nvSpPr>
        <p:spPr>
          <a:xfrm>
            <a:off x="1614973" y="2436560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29B79953-F5DE-F9C0-A017-C10A9985C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1186248" y="5016480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D3AEA1-CCB8-0AD1-C9C9-7DD3A0AFEC48}"/>
              </a:ext>
            </a:extLst>
          </p:cNvPr>
          <p:cNvSpPr/>
          <p:nvPr/>
        </p:nvSpPr>
        <p:spPr>
          <a:xfrm>
            <a:off x="1614973" y="5467992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9652F4C2-9F1F-388B-3D47-FC132DD0F2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6041" y="2434142"/>
            <a:ext cx="673328" cy="30338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913AD0A5-99BF-1A59-6F5E-332C0A3BE2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56041" y="2860638"/>
            <a:ext cx="601320" cy="2178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3665792F-152B-AFEB-0BBE-106A4448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91" y="326329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8A9B8A9-A66E-3DE4-1FED-17EE21BC3821}"/>
                  </a:ext>
                </a:extLst>
              </p:cNvPr>
              <p:cNvSpPr txBox="1"/>
              <p:nvPr/>
            </p:nvSpPr>
            <p:spPr bwMode="auto">
              <a:xfrm>
                <a:off x="1005791" y="724386"/>
                <a:ext cx="1799725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8A9B8A9-A66E-3DE4-1FED-17EE21BC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791" y="724386"/>
                <a:ext cx="1799725" cy="664606"/>
              </a:xfrm>
              <a:prstGeom prst="rect">
                <a:avLst/>
              </a:prstGeom>
              <a:blipFill>
                <a:blip r:embed="rId3"/>
                <a:stretch>
                  <a:fillRect t="-43396" r="-5634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3DD2B7F-8302-4F24-8925-F672ED915049}"/>
              </a:ext>
            </a:extLst>
          </p:cNvPr>
          <p:cNvSpPr txBox="1"/>
          <p:nvPr/>
        </p:nvSpPr>
        <p:spPr bwMode="auto">
          <a:xfrm>
            <a:off x="2831047" y="834994"/>
            <a:ext cx="5077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這反對稱線性疊加才是此末狀態的正確描述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2D3C7-4B04-E93A-5BE6-63D85E538DD7}"/>
              </a:ext>
            </a:extLst>
          </p:cNvPr>
          <p:cNvSpPr txBox="1"/>
          <p:nvPr/>
        </p:nvSpPr>
        <p:spPr bwMode="auto">
          <a:xfrm>
            <a:off x="2757233" y="1471327"/>
            <a:ext cx="5224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這就非常類似雙狹縫干涉，是兩個波函數疊加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801290-1D53-5798-8246-B602B08FC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71712" y="2831361"/>
            <a:ext cx="4628935" cy="28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A3E3B-9965-4837-5C39-E706EC44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2">
            <a:extLst>
              <a:ext uri="{FF2B5EF4-FFF2-40B4-BE49-F238E27FC236}">
                <a16:creationId xmlns:a16="http://schemas.microsoft.com/office/drawing/2014/main" id="{E61B68B8-6830-A57E-E660-7B6DC743D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322" y="304507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E41B4146-6B9B-756F-4D58-1838E3EE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0" y="2974394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5DE7E6C0-41E3-FD94-30F1-59EB5C675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997" y="599782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8F2BDFE8-70C9-C572-EB3C-1379492B2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722" y="599782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9" name="AutoShape 8">
            <a:extLst>
              <a:ext uri="{FF2B5EF4-FFF2-40B4-BE49-F238E27FC236}">
                <a16:creationId xmlns:a16="http://schemas.microsoft.com/office/drawing/2014/main" id="{31D2E2BF-89FC-1D1E-1C9E-436B098F2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172" y="297204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3F0D1849-6B9B-2824-2A7C-D440D350BA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3459" y="174808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18D709AA-27C1-6632-1468-4EDAB40C09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14897" y="174808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2252278F-4CF3-D944-F0E0-D1E4133C8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997" y="131628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5D7CE5A9-7F45-2F4B-EA44-79AD91D3C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59" y="131628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B843FEDA-D54B-534C-0D29-EAA2D76A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122" y="599782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6A768FF8-A348-D708-0CAF-FAA1087A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847" y="599782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65316E6E-C444-4084-EDFB-3662B43915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8584" y="390867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470C8D52-916D-88F5-5765-F5A5A3A8A16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0384" y="398010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71483E49-FE8E-AA20-4DB8-0233AE3DEF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18584" y="174808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57398CE4-FE41-0410-85D7-0824776409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0384" y="174808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9355BEA2-384F-1906-C95C-0A9E535EE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122" y="131628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0244527F-C3F0-98F5-72C0-280DB13A7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384" y="131628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40A5ADA5-4927-220C-D37D-1C8B8C4A2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356" y="345197"/>
            <a:ext cx="6794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兩個可能性的振幅就必須疊加相減</a:t>
            </a:r>
            <a:r>
              <a:rPr lang="zh-TW" altLang="en-US" sz="1800" dirty="0"/>
              <a:t>。平方後就是發生的機率。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2E018-5A3F-5354-472F-FFE7CBFC497F}"/>
                  </a:ext>
                </a:extLst>
              </p:cNvPr>
              <p:cNvSpPr txBox="1"/>
              <p:nvPr/>
            </p:nvSpPr>
            <p:spPr bwMode="auto">
              <a:xfrm>
                <a:off x="2402122" y="642962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2E018-5A3F-5354-472F-FFE7CBFC4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2122" y="6429620"/>
                <a:ext cx="793750" cy="369332"/>
              </a:xfrm>
              <a:prstGeom prst="rect">
                <a:avLst/>
              </a:prstGeom>
              <a:blipFill>
                <a:blip r:embed="rId3"/>
                <a:stretch>
                  <a:fillRect l="-634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9440C0-4F06-F7F5-BA89-58004A927E53}"/>
                  </a:ext>
                </a:extLst>
              </p:cNvPr>
              <p:cNvSpPr txBox="1"/>
              <p:nvPr/>
            </p:nvSpPr>
            <p:spPr bwMode="auto">
              <a:xfrm>
                <a:off x="3746121" y="1293219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9440C0-4F06-F7F5-BA89-58004A927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6121" y="1293219"/>
                <a:ext cx="793750" cy="369332"/>
              </a:xfrm>
              <a:prstGeom prst="rect">
                <a:avLst/>
              </a:prstGeom>
              <a:blipFill>
                <a:blip r:embed="rId4"/>
                <a:stretch>
                  <a:fillRect l="-793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4328A2-1DB0-DF75-7680-0D3AE03D1AF4}"/>
                  </a:ext>
                </a:extLst>
              </p:cNvPr>
              <p:cNvSpPr txBox="1"/>
              <p:nvPr/>
            </p:nvSpPr>
            <p:spPr bwMode="auto">
              <a:xfrm>
                <a:off x="6131159" y="131194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4328A2-1DB0-DF75-7680-0D3AE03D1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1159" y="1311946"/>
                <a:ext cx="793750" cy="369332"/>
              </a:xfrm>
              <a:prstGeom prst="rect">
                <a:avLst/>
              </a:prstGeom>
              <a:blipFill>
                <a:blip r:embed="rId5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CA29FC-74C1-ADDE-5317-4A1D8A04B9FE}"/>
                  </a:ext>
                </a:extLst>
              </p:cNvPr>
              <p:cNvSpPr txBox="1"/>
              <p:nvPr/>
            </p:nvSpPr>
            <p:spPr bwMode="auto">
              <a:xfrm>
                <a:off x="6654853" y="6475142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CA29FC-74C1-ADDE-5317-4A1D8A04B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4853" y="6475142"/>
                <a:ext cx="793750" cy="369332"/>
              </a:xfrm>
              <a:prstGeom prst="rect">
                <a:avLst/>
              </a:prstGeom>
              <a:blipFill>
                <a:blip r:embed="rId4"/>
                <a:stretch>
                  <a:fillRect l="-793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C58AEA-8785-BDA2-A667-E9E4EBBC77AC}"/>
                  </a:ext>
                </a:extLst>
              </p:cNvPr>
              <p:cNvSpPr txBox="1"/>
              <p:nvPr/>
            </p:nvSpPr>
            <p:spPr bwMode="auto">
              <a:xfrm>
                <a:off x="3410184" y="644922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C58AEA-8785-BDA2-A667-E9E4EBBC7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0184" y="6449226"/>
                <a:ext cx="793750" cy="369332"/>
              </a:xfrm>
              <a:prstGeom prst="rect">
                <a:avLst/>
              </a:prstGeom>
              <a:blipFill>
                <a:blip r:embed="rId6"/>
                <a:stretch>
                  <a:fillRect l="-625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A3702-03C7-F20C-CF7A-A9D97B9BF43A}"/>
                  </a:ext>
                </a:extLst>
              </p:cNvPr>
              <p:cNvSpPr txBox="1"/>
              <p:nvPr/>
            </p:nvSpPr>
            <p:spPr bwMode="auto">
              <a:xfrm>
                <a:off x="1945657" y="1293645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A3702-03C7-F20C-CF7A-A9D97B9BF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5657" y="1293645"/>
                <a:ext cx="793750" cy="369332"/>
              </a:xfrm>
              <a:prstGeom prst="rect">
                <a:avLst/>
              </a:prstGeom>
              <a:blipFill>
                <a:blip r:embed="rId7"/>
                <a:stretch>
                  <a:fillRect l="-634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11262E-BFDA-6E08-249D-9005DF736C0A}"/>
                  </a:ext>
                </a:extLst>
              </p:cNvPr>
              <p:cNvSpPr txBox="1"/>
              <p:nvPr/>
            </p:nvSpPr>
            <p:spPr bwMode="auto">
              <a:xfrm>
                <a:off x="7982184" y="131194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11262E-BFDA-6E08-249D-9005DF736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2184" y="1311946"/>
                <a:ext cx="793750" cy="369332"/>
              </a:xfrm>
              <a:prstGeom prst="rect">
                <a:avLst/>
              </a:prstGeom>
              <a:blipFill>
                <a:blip r:embed="rId8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6A92D6-8985-4947-A9C2-FE206A0F7227}"/>
                  </a:ext>
                </a:extLst>
              </p:cNvPr>
              <p:cNvSpPr txBox="1"/>
              <p:nvPr/>
            </p:nvSpPr>
            <p:spPr bwMode="auto">
              <a:xfrm>
                <a:off x="7641685" y="642962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6A92D6-8985-4947-A9C2-FE206A0F7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1685" y="6429620"/>
                <a:ext cx="793750" cy="369332"/>
              </a:xfrm>
              <a:prstGeom prst="rect">
                <a:avLst/>
              </a:prstGeom>
              <a:blipFill>
                <a:blip r:embed="rId9"/>
                <a:stretch>
                  <a:fillRect l="-625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http://homework.uoregon.edu/pub/class/155/trap02a.jpg">
            <a:extLst>
              <a:ext uri="{FF2B5EF4-FFF2-40B4-BE49-F238E27FC236}">
                <a16:creationId xmlns:a16="http://schemas.microsoft.com/office/drawing/2014/main" id="{D1CB72AF-F42B-3256-F0F4-31545E5F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2735011" y="5538315"/>
            <a:ext cx="1123745" cy="89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DC6E59-DE36-4D0A-6E62-C4F8A62A5CE4}"/>
              </a:ext>
            </a:extLst>
          </p:cNvPr>
          <p:cNvSpPr/>
          <p:nvPr/>
        </p:nvSpPr>
        <p:spPr>
          <a:xfrm>
            <a:off x="3140268" y="5990717"/>
            <a:ext cx="718488" cy="437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3" name="Picture 2" descr="http://homework.uoregon.edu/pub/class/155/trap02a.jpg">
            <a:extLst>
              <a:ext uri="{FF2B5EF4-FFF2-40B4-BE49-F238E27FC236}">
                <a16:creationId xmlns:a16="http://schemas.microsoft.com/office/drawing/2014/main" id="{731491EE-EF38-3587-ACF5-984730698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2659883" y="764313"/>
            <a:ext cx="1123745" cy="89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A3C2834-4424-6712-F6A5-F95231D094DF}"/>
              </a:ext>
            </a:extLst>
          </p:cNvPr>
          <p:cNvSpPr/>
          <p:nvPr/>
        </p:nvSpPr>
        <p:spPr>
          <a:xfrm>
            <a:off x="3065140" y="1216715"/>
            <a:ext cx="718488" cy="437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5" name="Picture 2" descr="http://homework.uoregon.edu/pub/class/155/trap02a.jpg">
            <a:extLst>
              <a:ext uri="{FF2B5EF4-FFF2-40B4-BE49-F238E27FC236}">
                <a16:creationId xmlns:a16="http://schemas.microsoft.com/office/drawing/2014/main" id="{C4196AB8-FFDD-5C46-BD52-964904815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900593" y="773560"/>
            <a:ext cx="1123745" cy="89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5E7CA52-8D62-26B3-5775-9BB8132E77FB}"/>
              </a:ext>
            </a:extLst>
          </p:cNvPr>
          <p:cNvSpPr/>
          <p:nvPr/>
        </p:nvSpPr>
        <p:spPr>
          <a:xfrm>
            <a:off x="7305850" y="1225962"/>
            <a:ext cx="718488" cy="437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7" name="Picture 2" descr="http://homework.uoregon.edu/pub/class/155/trap02a.jpg">
            <a:extLst>
              <a:ext uri="{FF2B5EF4-FFF2-40B4-BE49-F238E27FC236}">
                <a16:creationId xmlns:a16="http://schemas.microsoft.com/office/drawing/2014/main" id="{E2F95BA4-E7BC-8E0F-9BF9-5BCAF700C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886730" y="5538315"/>
            <a:ext cx="1123745" cy="89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C09507-BA07-6CC8-B0EF-FF41D79C86E4}"/>
              </a:ext>
            </a:extLst>
          </p:cNvPr>
          <p:cNvSpPr/>
          <p:nvPr/>
        </p:nvSpPr>
        <p:spPr>
          <a:xfrm>
            <a:off x="7291987" y="5990717"/>
            <a:ext cx="718488" cy="437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1A207B-C8CF-506A-AAB9-1749B457EBE7}"/>
                  </a:ext>
                </a:extLst>
              </p:cNvPr>
              <p:cNvSpPr txBox="1"/>
              <p:nvPr/>
            </p:nvSpPr>
            <p:spPr bwMode="auto">
              <a:xfrm>
                <a:off x="5555046" y="3283790"/>
                <a:ext cx="23083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1A207B-C8CF-506A-AAB9-1749B457E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5046" y="3283790"/>
                <a:ext cx="230832" cy="276999"/>
              </a:xfrm>
              <a:prstGeom prst="rect">
                <a:avLst/>
              </a:prstGeom>
              <a:blipFill>
                <a:blip r:embed="rId11"/>
                <a:stretch>
                  <a:fillRect l="-5263" r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9EBF4EB-747E-92D7-D5D9-767646D9906C}"/>
              </a:ext>
            </a:extLst>
          </p:cNvPr>
          <p:cNvSpPr txBox="1"/>
          <p:nvPr/>
        </p:nvSpPr>
        <p:spPr bwMode="auto">
          <a:xfrm>
            <a:off x="4203934" y="1850332"/>
            <a:ext cx="2527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互換前後機率不變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27A9F9BE-1A25-60CA-44D0-B6CF5C464BC2}"/>
                  </a:ext>
                </a:extLst>
              </p:cNvPr>
              <p:cNvSpPr txBox="1"/>
              <p:nvPr/>
            </p:nvSpPr>
            <p:spPr bwMode="auto">
              <a:xfrm>
                <a:off x="4442248" y="727546"/>
                <a:ext cx="1799725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27A9F9BE-1A25-60CA-44D0-B6CF5C464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2248" y="727546"/>
                <a:ext cx="1799725" cy="664606"/>
              </a:xfrm>
              <a:prstGeom prst="rect">
                <a:avLst/>
              </a:prstGeom>
              <a:blipFill>
                <a:blip r:embed="rId12"/>
                <a:stretch>
                  <a:fillRect t="-41509" r="-4895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E9CE22D2-6211-372A-1C19-8EAC1DFE5E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4158530" y="4396976"/>
            <a:ext cx="2643260" cy="160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029CA-52C3-60AA-D224-512CC3F82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0DDD88-296C-36B8-D935-11453B90C4EF}"/>
              </a:ext>
            </a:extLst>
          </p:cNvPr>
          <p:cNvSpPr txBox="1"/>
          <p:nvPr/>
        </p:nvSpPr>
        <p:spPr bwMode="auto">
          <a:xfrm>
            <a:off x="1043608" y="89570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兩個電子的自旋狀態是一個四維空間。</a:t>
            </a:r>
          </a:p>
        </p:txBody>
      </p:sp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29469C09-E2BE-CE4D-4D3E-0AD58DF8C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5310420" y="272709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06A87B-2E71-C746-855B-70B99FA66F43}"/>
              </a:ext>
            </a:extLst>
          </p:cNvPr>
          <p:cNvSpPr/>
          <p:nvPr/>
        </p:nvSpPr>
        <p:spPr>
          <a:xfrm>
            <a:off x="5739145" y="724221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4C2172-FED8-6DC4-294E-B6D8DC8903A6}"/>
                  </a:ext>
                </a:extLst>
              </p:cNvPr>
              <p:cNvSpPr txBox="1"/>
              <p:nvPr/>
            </p:nvSpPr>
            <p:spPr bwMode="auto">
              <a:xfrm>
                <a:off x="1043608" y="1370408"/>
                <a:ext cx="78273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很明顯可以以個別電子的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/>
                  <a:t>的本徵態為基底</a:t>
                </a:r>
                <a:r>
                  <a:rPr lang="en-US" dirty="0"/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zh-TW" altLang="en-US" i="1" smtClean="0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4C2172-FED8-6DC4-294E-B6D8DC890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370408"/>
                <a:ext cx="7827377" cy="369332"/>
              </a:xfrm>
              <a:prstGeom prst="rect">
                <a:avLst/>
              </a:prstGeom>
              <a:blipFill>
                <a:blip r:embed="rId3"/>
                <a:stretch>
                  <a:fillRect l="-648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856E3B5-7C07-9142-A6BA-E82308553A4F}"/>
                  </a:ext>
                </a:extLst>
              </p:cNvPr>
              <p:cNvSpPr txBox="1"/>
              <p:nvPr/>
            </p:nvSpPr>
            <p:spPr bwMode="auto">
              <a:xfrm>
                <a:off x="1110766" y="2673251"/>
                <a:ext cx="2531885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856E3B5-7C07-9142-A6BA-E82308553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766" y="2673251"/>
                <a:ext cx="2531885" cy="664606"/>
              </a:xfrm>
              <a:prstGeom prst="rect">
                <a:avLst/>
              </a:prstGeom>
              <a:blipFill>
                <a:blip r:embed="rId4"/>
                <a:stretch>
                  <a:fillRect l="-10945" t="-40741" r="-3483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FEACA80-7741-CDF8-FC6D-237D7BE2798A}"/>
                  </a:ext>
                </a:extLst>
              </p:cNvPr>
              <p:cNvSpPr txBox="1"/>
              <p:nvPr/>
            </p:nvSpPr>
            <p:spPr bwMode="auto">
              <a:xfrm>
                <a:off x="1110766" y="4294790"/>
                <a:ext cx="13794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FEACA80-7741-CDF8-FC6D-237D7BE27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766" y="4294790"/>
                <a:ext cx="1379484" cy="369332"/>
              </a:xfrm>
              <a:prstGeom prst="rect">
                <a:avLst/>
              </a:prstGeom>
              <a:blipFill>
                <a:blip r:embed="rId5"/>
                <a:stretch>
                  <a:fillRect l="-20000" t="-110000" r="-13636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306499DB-49B8-3F29-EE6A-9589C4F3BBBE}"/>
                  </a:ext>
                </a:extLst>
              </p:cNvPr>
              <p:cNvSpPr txBox="1"/>
              <p:nvPr/>
            </p:nvSpPr>
            <p:spPr bwMode="auto">
              <a:xfrm>
                <a:off x="1117545" y="5447050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306499DB-49B8-3F29-EE6A-9589C4F3B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545" y="5447050"/>
                <a:ext cx="1656184" cy="369332"/>
              </a:xfrm>
              <a:prstGeom prst="rect">
                <a:avLst/>
              </a:prstGeom>
              <a:blipFill>
                <a:blip r:embed="rId6"/>
                <a:stretch>
                  <a:fillRect l="-14394" t="-113793" r="-9848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14EC4D14-1E1B-9154-EA14-E3FC750709B3}"/>
                  </a:ext>
                </a:extLst>
              </p:cNvPr>
              <p:cNvSpPr txBox="1"/>
              <p:nvPr/>
            </p:nvSpPr>
            <p:spPr bwMode="auto">
              <a:xfrm>
                <a:off x="1110766" y="4727193"/>
                <a:ext cx="251201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14EC4D14-1E1B-9154-EA14-E3FC75070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766" y="4727193"/>
                <a:ext cx="2512018" cy="664606"/>
              </a:xfrm>
              <a:prstGeom prst="rect">
                <a:avLst/>
              </a:prstGeom>
              <a:blipFill>
                <a:blip r:embed="rId7"/>
                <a:stretch>
                  <a:fillRect l="-9548" t="-43396" r="-452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BB61A3C-2B75-4BAA-C912-D43D227CE055}"/>
              </a:ext>
            </a:extLst>
          </p:cNvPr>
          <p:cNvSpPr txBox="1"/>
          <p:nvPr/>
        </p:nvSpPr>
        <p:spPr bwMode="auto">
          <a:xfrm>
            <a:off x="1043608" y="181351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但他們都不是合法可以採取的狀態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A35EE-7F36-0CC1-CF68-B0CB55759A5A}"/>
              </a:ext>
            </a:extLst>
          </p:cNvPr>
          <p:cNvSpPr txBox="1"/>
          <p:nvPr/>
        </p:nvSpPr>
        <p:spPr bwMode="auto">
          <a:xfrm>
            <a:off x="1043608" y="2248791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反對稱組合可以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0406BD-331D-0950-D2A2-FD0D24382077}"/>
              </a:ext>
            </a:extLst>
          </p:cNvPr>
          <p:cNvSpPr txBox="1"/>
          <p:nvPr/>
        </p:nvSpPr>
        <p:spPr bwMode="auto">
          <a:xfrm>
            <a:off x="1043608" y="3501008"/>
            <a:ext cx="7554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有三個對稱的組合，但電子是費米子，就無法採取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AD515-AFEB-9A47-F960-AAD828852D1F}"/>
              </a:ext>
            </a:extLst>
          </p:cNvPr>
          <p:cNvSpPr txBox="1"/>
          <p:nvPr/>
        </p:nvSpPr>
        <p:spPr bwMode="auto">
          <a:xfrm>
            <a:off x="1043608" y="385738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但若有空間波函數，就有機會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E80BD-930F-83FB-37EA-9551837024D7}"/>
              </a:ext>
            </a:extLst>
          </p:cNvPr>
          <p:cNvSpPr txBox="1"/>
          <p:nvPr/>
        </p:nvSpPr>
        <p:spPr bwMode="auto">
          <a:xfrm>
            <a:off x="1121413" y="5892278"/>
            <a:ext cx="6355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這三個對稱化的自旋態，事實上是總自旋為1的狀態！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6AF28E-6E56-F22F-58FC-51DC609C6D84}"/>
                  </a:ext>
                </a:extLst>
              </p:cNvPr>
              <p:cNvSpPr txBox="1"/>
              <p:nvPr/>
            </p:nvSpPr>
            <p:spPr bwMode="auto">
              <a:xfrm>
                <a:off x="6732240" y="5892278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6AF28E-6E56-F22F-58FC-51DC609C6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40" y="5892278"/>
                <a:ext cx="1193852" cy="312458"/>
              </a:xfrm>
              <a:prstGeom prst="rect">
                <a:avLst/>
              </a:prstGeom>
              <a:blipFill>
                <a:blip r:embed="rId8"/>
                <a:stretch>
                  <a:fillRect l="-3158" t="-32000" r="-1053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D4BBE14-1FF8-EC3E-0BF9-D1C74A31DDC6}"/>
              </a:ext>
            </a:extLst>
          </p:cNvPr>
          <p:cNvSpPr txBox="1"/>
          <p:nvPr/>
        </p:nvSpPr>
        <p:spPr bwMode="auto">
          <a:xfrm>
            <a:off x="1121413" y="6264440"/>
            <a:ext cx="6355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反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對稱化的自旋態，事實上是總自旋為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的狀態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83566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5" grpId="0"/>
      <p:bldP spid="17" grpId="0"/>
      <p:bldP spid="18" grpId="0"/>
      <p:bldP spid="19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/>
              <p:nvPr/>
            </p:nvSpPr>
            <p:spPr bwMode="auto">
              <a:xfrm>
                <a:off x="1040984" y="4032852"/>
                <a:ext cx="5444632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984" y="4032852"/>
                <a:ext cx="5444632" cy="6646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0FEC7C9-FECE-CE67-162E-C9F4EA3CB769}"/>
              </a:ext>
            </a:extLst>
          </p:cNvPr>
          <p:cNvSpPr txBox="1"/>
          <p:nvPr/>
        </p:nvSpPr>
        <p:spPr bwMode="auto">
          <a:xfrm>
            <a:off x="1029921" y="5193622"/>
            <a:ext cx="593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兩種情況下，機率密度在粒子互換後都是不變的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1ADA1-4F1A-BAC0-D557-BEF8D9B0F497}"/>
              </a:ext>
            </a:extLst>
          </p:cNvPr>
          <p:cNvSpPr txBox="1"/>
          <p:nvPr/>
        </p:nvSpPr>
        <p:spPr bwMode="auto">
          <a:xfrm>
            <a:off x="1029922" y="5604730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這兩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種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狀態才是兩個全同電子可能存在的狀態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1F319D-5EC0-8FE3-99CC-FA882D2CD354}"/>
                  </a:ext>
                </a:extLst>
              </p:cNvPr>
              <p:cNvSpPr txBox="1"/>
              <p:nvPr/>
            </p:nvSpPr>
            <p:spPr bwMode="auto">
              <a:xfrm>
                <a:off x="4757832" y="4784441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1F319D-5EC0-8FE3-99CC-FA882D2CD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7832" y="4784441"/>
                <a:ext cx="2580065" cy="276999"/>
              </a:xfrm>
              <a:prstGeom prst="rect">
                <a:avLst/>
              </a:prstGeom>
              <a:blipFill>
                <a:blip r:embed="rId3"/>
                <a:stretch>
                  <a:fillRect l="-1471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39BF4AA-3ED9-8ACF-447E-27904F50E93C}"/>
                  </a:ext>
                </a:extLst>
              </p:cNvPr>
              <p:cNvSpPr txBox="1"/>
              <p:nvPr/>
            </p:nvSpPr>
            <p:spPr bwMode="auto">
              <a:xfrm>
                <a:off x="1040985" y="2173319"/>
                <a:ext cx="5434821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39BF4AA-3ED9-8ACF-447E-27904F50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985" y="2173319"/>
                <a:ext cx="5434821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1C5BE696-BF11-FDA7-5A8E-7B7D12410795}"/>
                  </a:ext>
                </a:extLst>
              </p:cNvPr>
              <p:cNvSpPr txBox="1"/>
              <p:nvPr/>
            </p:nvSpPr>
            <p:spPr bwMode="auto">
              <a:xfrm>
                <a:off x="1040987" y="868561"/>
                <a:ext cx="166331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1C5BE696-BF11-FDA7-5A8E-7B7D12410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987" y="868561"/>
                <a:ext cx="1663316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F196694-3812-567B-1694-B3E5B7824F7D}"/>
              </a:ext>
            </a:extLst>
          </p:cNvPr>
          <p:cNvSpPr txBox="1"/>
          <p:nvPr/>
        </p:nvSpPr>
        <p:spPr bwMode="auto">
          <a:xfrm>
            <a:off x="1040985" y="431770"/>
            <a:ext cx="6879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以上手續可以推廣到位置波函數：從任一個雙粒子波函數出發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0523FF-AB14-B939-6A4D-637948B94E53}"/>
                  </a:ext>
                </a:extLst>
              </p:cNvPr>
              <p:cNvSpPr txBox="1"/>
              <p:nvPr/>
            </p:nvSpPr>
            <p:spPr bwMode="auto">
              <a:xfrm>
                <a:off x="1020335" y="1391065"/>
                <a:ext cx="58932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我們必須將它加上互換後的波函數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0523FF-AB14-B939-6A4D-637948B94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0335" y="1391065"/>
                <a:ext cx="5893207" cy="369332"/>
              </a:xfrm>
              <a:prstGeom prst="rect">
                <a:avLst/>
              </a:prstGeom>
              <a:blipFill>
                <a:blip r:embed="rId6"/>
                <a:stretch>
                  <a:fillRect l="-86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F93142-FE7F-FB2C-6AE2-E47D49E8423B}"/>
                  </a:ext>
                </a:extLst>
              </p:cNvPr>
              <p:cNvSpPr txBox="1"/>
              <p:nvPr/>
            </p:nvSpPr>
            <p:spPr bwMode="auto">
              <a:xfrm>
                <a:off x="4553274" y="2890357"/>
                <a:ext cx="2406941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F93142-FE7F-FB2C-6AE2-E47D49E84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3274" y="2890357"/>
                <a:ext cx="2406941" cy="276999"/>
              </a:xfrm>
              <a:prstGeom prst="rect">
                <a:avLst/>
              </a:prstGeom>
              <a:blipFill>
                <a:blip r:embed="rId7"/>
                <a:stretch>
                  <a:fillRect l="-1047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DFDA23E-9471-74D0-09EB-CCCA4D6B0DBD}"/>
              </a:ext>
            </a:extLst>
          </p:cNvPr>
          <p:cNvSpPr txBox="1"/>
          <p:nvPr/>
        </p:nvSpPr>
        <p:spPr bwMode="auto">
          <a:xfrm>
            <a:off x="1040984" y="5974062"/>
            <a:ext cx="4906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前者適用於波色子，後者適用於費米子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B11B72-3F8D-5069-B51C-9210D6D8B9B3}"/>
                  </a:ext>
                </a:extLst>
              </p:cNvPr>
              <p:cNvSpPr txBox="1"/>
              <p:nvPr/>
            </p:nvSpPr>
            <p:spPr bwMode="auto">
              <a:xfrm>
                <a:off x="2678657" y="868561"/>
                <a:ext cx="61561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一號粒子在狀態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二號粒子在狀態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但這不是合理狀態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B11B72-3F8D-5069-B51C-9210D6D8B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8657" y="868561"/>
                <a:ext cx="6156176" cy="369332"/>
              </a:xfrm>
              <a:prstGeom prst="rect">
                <a:avLst/>
              </a:prstGeom>
              <a:blipFill>
                <a:blip r:embed="rId8"/>
                <a:stretch>
                  <a:fillRect l="-823" t="-6667" r="-82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36E7353-53DB-6782-0B70-C7B51C20913A}"/>
              </a:ext>
            </a:extLst>
          </p:cNvPr>
          <p:cNvSpPr txBox="1"/>
          <p:nvPr/>
        </p:nvSpPr>
        <p:spPr bwMode="auto">
          <a:xfrm>
            <a:off x="1020335" y="1767727"/>
            <a:ext cx="4677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這個程序稱為對稱化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EAB27-8032-266F-14EB-6D850B03AB57}"/>
              </a:ext>
            </a:extLst>
          </p:cNvPr>
          <p:cNvSpPr txBox="1"/>
          <p:nvPr/>
        </p:nvSpPr>
        <p:spPr bwMode="auto">
          <a:xfrm>
            <a:off x="1020335" y="2835771"/>
            <a:ext cx="4677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對稱化後的波函數才是對稱的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12AC75-D2E7-24E7-724E-0F2C6C2486C1}"/>
                  </a:ext>
                </a:extLst>
              </p:cNvPr>
              <p:cNvSpPr txBox="1"/>
              <p:nvPr/>
            </p:nvSpPr>
            <p:spPr bwMode="auto">
              <a:xfrm>
                <a:off x="1001920" y="3278650"/>
                <a:ext cx="50459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或是將它減去互換後的波函數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12AC75-D2E7-24E7-724E-0F2C6C248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1920" y="3278650"/>
                <a:ext cx="5045945" cy="369332"/>
              </a:xfrm>
              <a:prstGeom prst="rect">
                <a:avLst/>
              </a:prstGeom>
              <a:blipFill>
                <a:blip r:embed="rId9"/>
                <a:stretch>
                  <a:fillRect l="-100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9641AE5-A01D-7DD8-521A-0C2120FDC4DA}"/>
              </a:ext>
            </a:extLst>
          </p:cNvPr>
          <p:cNvSpPr txBox="1"/>
          <p:nvPr/>
        </p:nvSpPr>
        <p:spPr bwMode="auto">
          <a:xfrm>
            <a:off x="1001920" y="3668870"/>
            <a:ext cx="4677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這個程序稱為反對稱化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957BD-7476-8AE5-D69C-13AB6D454254}"/>
              </a:ext>
            </a:extLst>
          </p:cNvPr>
          <p:cNvSpPr txBox="1"/>
          <p:nvPr/>
        </p:nvSpPr>
        <p:spPr bwMode="auto">
          <a:xfrm>
            <a:off x="1026879" y="4739234"/>
            <a:ext cx="4677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反對稱化後的波函數才是反對稱的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4" grpId="0" animBg="1"/>
      <p:bldP spid="18" grpId="0"/>
      <p:bldP spid="13" grpId="0"/>
      <p:bldP spid="15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/>
              <p:nvPr/>
            </p:nvSpPr>
            <p:spPr bwMode="auto">
              <a:xfrm>
                <a:off x="671308" y="2322455"/>
                <a:ext cx="66037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308" y="2322455"/>
                <a:ext cx="6603757" cy="369332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/>
              <p:nvPr/>
            </p:nvSpPr>
            <p:spPr bwMode="auto">
              <a:xfrm>
                <a:off x="655022" y="2908386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022" y="2908386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/>
              <p:nvPr/>
            </p:nvSpPr>
            <p:spPr bwMode="auto">
              <a:xfrm>
                <a:off x="659001" y="3474556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001" y="3474556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007E207-ABA3-A126-6D56-855717A8AA1D}"/>
              </a:ext>
            </a:extLst>
          </p:cNvPr>
          <p:cNvSpPr txBox="1"/>
          <p:nvPr/>
        </p:nvSpPr>
        <p:spPr bwMode="auto">
          <a:xfrm>
            <a:off x="641489" y="4012508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就是將所有可能互換形成的波函數都加起來，結果自然是對稱的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F36197-8567-9B9B-820C-4F6601523758}"/>
              </a:ext>
            </a:extLst>
          </p:cNvPr>
          <p:cNvSpPr txBox="1"/>
          <p:nvPr/>
        </p:nvSpPr>
        <p:spPr bwMode="auto">
          <a:xfrm>
            <a:off x="629808" y="1102643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這樣的方法很容易擴展到粒子數大於2的情況：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078BF-8496-75AF-EB00-CB1EB7B0FCCF}"/>
              </a:ext>
            </a:extLst>
          </p:cNvPr>
          <p:cNvSpPr txBox="1"/>
          <p:nvPr/>
        </p:nvSpPr>
        <p:spPr bwMode="auto">
          <a:xfrm>
            <a:off x="631812" y="4931964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這就稱為對稱化，波色子量子系統必定得選擇對稱化後的狀態。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2C551-777A-CF78-0669-F11D3C775984}"/>
              </a:ext>
            </a:extLst>
          </p:cNvPr>
          <p:cNvSpPr txBox="1"/>
          <p:nvPr/>
        </p:nvSpPr>
        <p:spPr bwMode="auto">
          <a:xfrm>
            <a:off x="631812" y="4487778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驗證：任意兩個粒子互換，波函數是不變的！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/>
              <p:nvPr/>
            </p:nvSpPr>
            <p:spPr bwMode="auto">
              <a:xfrm>
                <a:off x="5447474" y="4491252"/>
                <a:ext cx="3131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7474" y="4491252"/>
                <a:ext cx="313184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FBA230-193A-C020-3B23-F40D8A7E3E0D}"/>
                  </a:ext>
                </a:extLst>
              </p:cNvPr>
              <p:cNvSpPr txBox="1"/>
              <p:nvPr/>
            </p:nvSpPr>
            <p:spPr bwMode="auto">
              <a:xfrm>
                <a:off x="671308" y="1556704"/>
                <a:ext cx="7415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將</a:t>
                </a:r>
                <a:r>
                  <a:rPr lang="en-US" dirty="0">
                    <a:cs typeface="Times New Roman" pitchFamily="18" charset="0"/>
                  </a:rPr>
                  <a:t>任一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加上任兩粒子互換後得到的波函數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FBA230-193A-C020-3B23-F40D8A7E3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308" y="1556704"/>
                <a:ext cx="7415016" cy="369332"/>
              </a:xfrm>
              <a:prstGeom prst="rect">
                <a:avLst/>
              </a:prstGeom>
              <a:blipFill>
                <a:blip r:embed="rId6"/>
                <a:stretch>
                  <a:fillRect l="-6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EB5BBF1-67C5-6C92-9EFD-A65DB5F20AF4}"/>
              </a:ext>
            </a:extLst>
          </p:cNvPr>
          <p:cNvCxnSpPr>
            <a:cxnSpLocks/>
          </p:cNvCxnSpPr>
          <p:nvPr/>
        </p:nvCxnSpPr>
        <p:spPr>
          <a:xfrm flipH="1">
            <a:off x="2843808" y="2685509"/>
            <a:ext cx="2658681" cy="244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lock Arc 4">
            <a:extLst>
              <a:ext uri="{FF2B5EF4-FFF2-40B4-BE49-F238E27FC236}">
                <a16:creationId xmlns:a16="http://schemas.microsoft.com/office/drawing/2014/main" id="{F948DCE6-01FA-3CA8-E89B-526BE7C90A36}"/>
              </a:ext>
            </a:extLst>
          </p:cNvPr>
          <p:cNvSpPr/>
          <p:nvPr/>
        </p:nvSpPr>
        <p:spPr>
          <a:xfrm>
            <a:off x="5070441" y="2150286"/>
            <a:ext cx="864096" cy="469133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12D38D15-2815-B9C0-FF8D-6D6E2743E752}"/>
              </a:ext>
            </a:extLst>
          </p:cNvPr>
          <p:cNvSpPr/>
          <p:nvPr/>
        </p:nvSpPr>
        <p:spPr>
          <a:xfrm flipV="1">
            <a:off x="5847013" y="2500843"/>
            <a:ext cx="864096" cy="369332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E168FB-1A2C-4EF9-6379-E6565EE77980}"/>
              </a:ext>
            </a:extLst>
          </p:cNvPr>
          <p:cNvCxnSpPr>
            <a:cxnSpLocks/>
          </p:cNvCxnSpPr>
          <p:nvPr/>
        </p:nvCxnSpPr>
        <p:spPr>
          <a:xfrm flipH="1">
            <a:off x="4690780" y="2681397"/>
            <a:ext cx="959035" cy="3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ck Arc 17">
            <a:extLst>
              <a:ext uri="{FF2B5EF4-FFF2-40B4-BE49-F238E27FC236}">
                <a16:creationId xmlns:a16="http://schemas.microsoft.com/office/drawing/2014/main" id="{CEDAFF3C-D30D-32EC-D4B5-1B1EC9C4773C}"/>
              </a:ext>
            </a:extLst>
          </p:cNvPr>
          <p:cNvSpPr/>
          <p:nvPr/>
        </p:nvSpPr>
        <p:spPr>
          <a:xfrm flipV="1">
            <a:off x="5847013" y="2581728"/>
            <a:ext cx="864096" cy="388742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EF02A5-EC86-E8FC-9150-4C26315A0F74}"/>
              </a:ext>
            </a:extLst>
          </p:cNvPr>
          <p:cNvCxnSpPr>
            <a:cxnSpLocks/>
          </p:cNvCxnSpPr>
          <p:nvPr/>
        </p:nvCxnSpPr>
        <p:spPr>
          <a:xfrm>
            <a:off x="6598408" y="2616202"/>
            <a:ext cx="667057" cy="435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lock Arc 20">
            <a:extLst>
              <a:ext uri="{FF2B5EF4-FFF2-40B4-BE49-F238E27FC236}">
                <a16:creationId xmlns:a16="http://schemas.microsoft.com/office/drawing/2014/main" id="{CC4560D0-78FC-4E0A-7B22-E8C86AD99400}"/>
              </a:ext>
            </a:extLst>
          </p:cNvPr>
          <p:cNvSpPr/>
          <p:nvPr/>
        </p:nvSpPr>
        <p:spPr>
          <a:xfrm>
            <a:off x="5047478" y="2020176"/>
            <a:ext cx="864096" cy="469133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/>
              <p:nvPr/>
            </p:nvSpPr>
            <p:spPr bwMode="auto">
              <a:xfrm>
                <a:off x="771863" y="3059093"/>
                <a:ext cx="63649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863" y="3059093"/>
                <a:ext cx="63649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/>
              <p:nvPr/>
            </p:nvSpPr>
            <p:spPr bwMode="auto">
              <a:xfrm>
                <a:off x="755576" y="3645024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645024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/>
              <p:nvPr/>
            </p:nvSpPr>
            <p:spPr bwMode="auto">
              <a:xfrm>
                <a:off x="759555" y="4211194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55" y="4211194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42BAD58-0311-6713-D4F9-256434CD20FF}"/>
              </a:ext>
            </a:extLst>
          </p:cNvPr>
          <p:cNvSpPr txBox="1"/>
          <p:nvPr/>
        </p:nvSpPr>
        <p:spPr bwMode="auto">
          <a:xfrm>
            <a:off x="728420" y="1340768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反對稱程序可以推廣到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粒子的情況：</a:t>
            </a: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045AA396-6AB6-9B37-F6FB-F5C162560197}"/>
              </a:ext>
            </a:extLst>
          </p:cNvPr>
          <p:cNvSpPr/>
          <p:nvPr/>
        </p:nvSpPr>
        <p:spPr>
          <a:xfrm>
            <a:off x="5235605" y="2923356"/>
            <a:ext cx="864096" cy="469133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E75D2028-1125-3316-0375-E3B02A5A7135}"/>
              </a:ext>
            </a:extLst>
          </p:cNvPr>
          <p:cNvSpPr/>
          <p:nvPr/>
        </p:nvSpPr>
        <p:spPr>
          <a:xfrm flipV="1">
            <a:off x="5955685" y="3234595"/>
            <a:ext cx="864096" cy="369332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DE2AC-795D-742E-A13C-8FBE3D8786C7}"/>
              </a:ext>
            </a:extLst>
          </p:cNvPr>
          <p:cNvCxnSpPr/>
          <p:nvPr/>
        </p:nvCxnSpPr>
        <p:spPr>
          <a:xfrm flipH="1">
            <a:off x="2699792" y="3392489"/>
            <a:ext cx="2736304" cy="3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C4B492-F702-2ACF-1523-07BB9A24A4A4}"/>
              </a:ext>
            </a:extLst>
          </p:cNvPr>
          <p:cNvCxnSpPr>
            <a:cxnSpLocks/>
          </p:cNvCxnSpPr>
          <p:nvPr/>
        </p:nvCxnSpPr>
        <p:spPr>
          <a:xfrm flipH="1">
            <a:off x="4644008" y="3392489"/>
            <a:ext cx="959035" cy="3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ck Arc 3">
            <a:extLst>
              <a:ext uri="{FF2B5EF4-FFF2-40B4-BE49-F238E27FC236}">
                <a16:creationId xmlns:a16="http://schemas.microsoft.com/office/drawing/2014/main" id="{ABE82AEF-1355-A7DE-A95C-DEB01FC4FB38}"/>
              </a:ext>
            </a:extLst>
          </p:cNvPr>
          <p:cNvSpPr/>
          <p:nvPr/>
        </p:nvSpPr>
        <p:spPr>
          <a:xfrm>
            <a:off x="5235605" y="2765567"/>
            <a:ext cx="864096" cy="469133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7CE393A6-B0B7-D486-38B3-1E67918C48F1}"/>
              </a:ext>
            </a:extLst>
          </p:cNvPr>
          <p:cNvSpPr/>
          <p:nvPr/>
        </p:nvSpPr>
        <p:spPr>
          <a:xfrm flipV="1">
            <a:off x="5990452" y="3390687"/>
            <a:ext cx="864096" cy="388742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04BB27-0E40-DD84-4F5D-D9D45440B945}"/>
              </a:ext>
            </a:extLst>
          </p:cNvPr>
          <p:cNvCxnSpPr>
            <a:cxnSpLocks/>
          </p:cNvCxnSpPr>
          <p:nvPr/>
        </p:nvCxnSpPr>
        <p:spPr>
          <a:xfrm>
            <a:off x="6741847" y="3339984"/>
            <a:ext cx="667057" cy="435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6CA7C5-8F09-7A4D-66CB-9242CA6F48D5}"/>
                  </a:ext>
                </a:extLst>
              </p:cNvPr>
              <p:cNvSpPr txBox="1"/>
              <p:nvPr/>
            </p:nvSpPr>
            <p:spPr bwMode="auto">
              <a:xfrm>
                <a:off x="736405" y="1780954"/>
                <a:ext cx="7415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將</a:t>
                </a:r>
                <a:r>
                  <a:rPr lang="en-US" dirty="0">
                    <a:cs typeface="Times New Roman" pitchFamily="18" charset="0"/>
                  </a:rPr>
                  <a:t>任一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加上任兩粒子互換後得到的波函數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6CA7C5-8F09-7A4D-66CB-9242CA6F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405" y="1780954"/>
                <a:ext cx="7415016" cy="369332"/>
              </a:xfrm>
              <a:prstGeom prst="rect">
                <a:avLst/>
              </a:prstGeom>
              <a:blipFill>
                <a:blip r:embed="rId5"/>
                <a:stretch>
                  <a:fillRect l="-8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50BD54-00EC-687B-8480-6884285191EC}"/>
                  </a:ext>
                </a:extLst>
              </p:cNvPr>
              <p:cNvSpPr txBox="1"/>
              <p:nvPr/>
            </p:nvSpPr>
            <p:spPr bwMode="auto">
              <a:xfrm>
                <a:off x="755576" y="221734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奇數次互換乘上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偶數次互換乘上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50BD54-00EC-687B-8480-688428519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217344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07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5" grpId="1" animBg="1"/>
      <p:bldP spid="6" grpId="0" animBg="1"/>
      <p:bldP spid="6" grpId="1" animBg="1"/>
      <p:bldP spid="4" grpId="2" animBg="1"/>
      <p:bldP spid="1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  <p:pic>
        <p:nvPicPr>
          <p:cNvPr id="279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74"/>
          <a:stretch/>
        </p:blipFill>
        <p:spPr bwMode="auto">
          <a:xfrm>
            <a:off x="1018038" y="1268760"/>
            <a:ext cx="7643813" cy="348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FA9E5-71FF-AB8C-D33E-2BB394088885}"/>
              </a:ext>
            </a:extLst>
          </p:cNvPr>
          <p:cNvSpPr txBox="1"/>
          <p:nvPr/>
        </p:nvSpPr>
        <p:spPr bwMode="auto">
          <a:xfrm>
            <a:off x="1475656" y="5085184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因為是基本粒子，電子並沒有太多的性質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74204-466E-2C35-F779-82D601461777}"/>
              </a:ext>
            </a:extLst>
          </p:cNvPr>
          <p:cNvSpPr txBox="1"/>
          <p:nvPr/>
        </p:nvSpPr>
        <p:spPr bwMode="auto">
          <a:xfrm>
            <a:off x="1460848" y="5536101"/>
            <a:ext cx="7431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所有電子的質量、磁偶極矩都一樣！因此兩顆電子完全無法分辨彼此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86426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/>
              <p:nvPr/>
            </p:nvSpPr>
            <p:spPr bwMode="auto">
              <a:xfrm>
                <a:off x="785164" y="1691325"/>
                <a:ext cx="63649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164" y="1691325"/>
                <a:ext cx="6364970" cy="369332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/>
              <p:nvPr/>
            </p:nvSpPr>
            <p:spPr bwMode="auto">
              <a:xfrm>
                <a:off x="768877" y="2277256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877" y="2277256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/>
              <p:nvPr/>
            </p:nvSpPr>
            <p:spPr bwMode="auto">
              <a:xfrm>
                <a:off x="772856" y="2843426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856" y="2843426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14C7591-E377-4006-8222-2A823412C27B}"/>
              </a:ext>
            </a:extLst>
          </p:cNvPr>
          <p:cNvSpPr txBox="1"/>
          <p:nvPr/>
        </p:nvSpPr>
        <p:spPr bwMode="auto">
          <a:xfrm>
            <a:off x="749455" y="3933056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驗證：任意兩個粒子互換，波函數變號！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/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A8096C5-46F4-758F-37F2-3C30C4F25351}"/>
              </a:ext>
            </a:extLst>
          </p:cNvPr>
          <p:cNvSpPr txBox="1"/>
          <p:nvPr/>
        </p:nvSpPr>
        <p:spPr bwMode="auto">
          <a:xfrm>
            <a:off x="749455" y="5898024"/>
            <a:ext cx="7458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但這樣的符號比較複雜，原則上可行，粒子多了就很難用。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5BD450-DA44-0BAD-4118-5D8F94FDB4DC}"/>
              </a:ext>
            </a:extLst>
          </p:cNvPr>
          <p:cNvSpPr txBox="1"/>
          <p:nvPr/>
        </p:nvSpPr>
        <p:spPr bwMode="auto">
          <a:xfrm>
            <a:off x="751660" y="4410472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稱為反對稱化，費米子量子系統必定得選擇反對稱化後的狀態。</a:t>
            </a: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E75D2028-1125-3316-0375-E3B02A5A7135}"/>
              </a:ext>
            </a:extLst>
          </p:cNvPr>
          <p:cNvSpPr/>
          <p:nvPr/>
        </p:nvSpPr>
        <p:spPr>
          <a:xfrm>
            <a:off x="3782790" y="1457385"/>
            <a:ext cx="429170" cy="603272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ADFD29-4E07-7FAF-916D-BC1AF6956981}"/>
              </a:ext>
            </a:extLst>
          </p:cNvPr>
          <p:cNvCxnSpPr/>
          <p:nvPr/>
        </p:nvCxnSpPr>
        <p:spPr>
          <a:xfrm flipH="1">
            <a:off x="2339752" y="2060657"/>
            <a:ext cx="3024336" cy="2882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661E1C-52B5-B382-70E9-631C4EFDE2D8}"/>
              </a:ext>
            </a:extLst>
          </p:cNvPr>
          <p:cNvCxnSpPr>
            <a:cxnSpLocks/>
          </p:cNvCxnSpPr>
          <p:nvPr/>
        </p:nvCxnSpPr>
        <p:spPr>
          <a:xfrm flipH="1">
            <a:off x="5328164" y="2670604"/>
            <a:ext cx="60764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E93716-4222-939F-8A9C-E414FBAD5B90}"/>
              </a:ext>
            </a:extLst>
          </p:cNvPr>
          <p:cNvCxnSpPr>
            <a:cxnSpLocks/>
          </p:cNvCxnSpPr>
          <p:nvPr/>
        </p:nvCxnSpPr>
        <p:spPr>
          <a:xfrm flipH="1">
            <a:off x="2699792" y="3212758"/>
            <a:ext cx="144016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FA9B6A-CE7A-BF88-E32B-1A8D036E8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5952"/>
            <a:ext cx="4222178" cy="41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08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39_18">
            <a:extLst>
              <a:ext uri="{FF2B5EF4-FFF2-40B4-BE49-F238E27FC236}">
                <a16:creationId xmlns:a16="http://schemas.microsoft.com/office/drawing/2014/main" id="{D65FCB2A-ADE9-EF4A-9BE8-A02F589F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05" y="2721474"/>
            <a:ext cx="2342508" cy="298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630" name="Text Box 8">
                <a:extLst>
                  <a:ext uri="{FF2B5EF4-FFF2-40B4-BE49-F238E27FC236}">
                    <a16:creationId xmlns:a16="http://schemas.microsoft.com/office/drawing/2014/main" id="{732F4D89-0EE4-4643-B9B0-F7DCB70136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284" y="1322691"/>
                <a:ext cx="67180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氦的原子核就完全如同氫的原子核，只是原子核電量加大為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𝑍𝑒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26630" name="Text Box 8">
                <a:extLst>
                  <a:ext uri="{FF2B5EF4-FFF2-40B4-BE49-F238E27FC236}">
                    <a16:creationId xmlns:a16="http://schemas.microsoft.com/office/drawing/2014/main" id="{732F4D89-0EE4-4643-B9B0-F7DCB7013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284" y="1322691"/>
                <a:ext cx="6718028" cy="369332"/>
              </a:xfrm>
              <a:prstGeom prst="rect">
                <a:avLst/>
              </a:prstGeom>
              <a:blipFill>
                <a:blip r:embed="rId3"/>
                <a:stretch>
                  <a:fillRect l="-75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32" name="Picture 10" descr="atom1">
            <a:extLst>
              <a:ext uri="{FF2B5EF4-FFF2-40B4-BE49-F238E27FC236}">
                <a16:creationId xmlns:a16="http://schemas.microsoft.com/office/drawing/2014/main" id="{C8EDB135-ABC2-BA41-8FA0-E43DD1946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r="61297" b="48364"/>
          <a:stretch/>
        </p:blipFill>
        <p:spPr bwMode="auto">
          <a:xfrm>
            <a:off x="692662" y="3279019"/>
            <a:ext cx="4012733" cy="242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31119-FCBC-8876-141A-140DBC218027}"/>
              </a:ext>
            </a:extLst>
          </p:cNvPr>
          <p:cNvSpPr txBox="1"/>
          <p:nvPr/>
        </p:nvSpPr>
        <p:spPr bwMode="auto">
          <a:xfrm>
            <a:off x="662284" y="2212257"/>
            <a:ext cx="6790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因此，電子能態就完全如同氫原子，只要代入新的原子核電量。</a:t>
            </a:r>
            <a:endParaRPr lang="en-TW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11FBE-E3AB-C113-E271-1F7A89976E55}"/>
              </a:ext>
            </a:extLst>
          </p:cNvPr>
          <p:cNvSpPr txBox="1"/>
          <p:nvPr/>
        </p:nvSpPr>
        <p:spPr bwMode="auto">
          <a:xfrm>
            <a:off x="655300" y="1767474"/>
            <a:ext cx="8309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氦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原子核，將給周圍的電子</a:t>
            </a:r>
            <a:r>
              <a:rPr lang="zh-TW" altLang="en-US" sz="1800" dirty="0"/>
              <a:t>如同氫原子核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一樣的庫倫位能。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7FB77E-86E8-A22B-58F6-F09EB378840D}"/>
                  </a:ext>
                </a:extLst>
              </p:cNvPr>
              <p:cNvSpPr txBox="1"/>
              <p:nvPr/>
            </p:nvSpPr>
            <p:spPr bwMode="auto">
              <a:xfrm>
                <a:off x="640581" y="2690293"/>
                <a:ext cx="47018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可以用同樣的量子數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𝑛𝑙𝑚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來標記！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7FB77E-86E8-A22B-58F6-F09EB3788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581" y="2690293"/>
                <a:ext cx="4701804" cy="369332"/>
              </a:xfrm>
              <a:prstGeom prst="rect">
                <a:avLst/>
              </a:prstGeom>
              <a:blipFill>
                <a:blip r:embed="rId5"/>
                <a:stretch>
                  <a:fillRect l="-10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079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hia-Hung Chang\Downloads\Data\Knight\Media\Chapter42\Images\42_17Figurea-F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1"/>
          <a:stretch/>
        </p:blipFill>
        <p:spPr bwMode="auto">
          <a:xfrm>
            <a:off x="884718" y="3877736"/>
            <a:ext cx="1656184" cy="175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文字方塊 5"/>
          <p:cNvSpPr txBox="1">
            <a:spLocks noChangeArrowheads="1"/>
          </p:cNvSpPr>
          <p:nvPr/>
        </p:nvSpPr>
        <p:spPr bwMode="auto">
          <a:xfrm>
            <a:off x="884718" y="1139593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基態時，兩電子在同一個軌道</a:t>
            </a:r>
            <a:r>
              <a:rPr lang="zh-TW" altLang="en-US" dirty="0">
                <a:latin typeface="Times New Roman" charset="0"/>
                <a:cs typeface="Times New Roman" charset="0"/>
              </a:rPr>
              <a:t>基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態上，自旋必須一個向上、一個向下。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26AC5-2DAF-4CD9-CA57-F9126B48B0D3}"/>
              </a:ext>
            </a:extLst>
          </p:cNvPr>
          <p:cNvSpPr txBox="1"/>
          <p:nvPr/>
        </p:nvSpPr>
        <p:spPr bwMode="auto">
          <a:xfrm>
            <a:off x="899592" y="721449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原子中的電子</a:t>
            </a:r>
            <a:r>
              <a:rPr lang="en-TW" sz="1800"/>
              <a:t>，會一個一個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由最低的能階向上一一配置！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AA3B452-7699-686E-802F-5F7DFB71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18" y="5669722"/>
            <a:ext cx="7910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以上圖像的前提是忽略電子與電子之間的庫倫力！電子的定態沒看到彼此。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BCBFA-8230-2E50-62DC-91D9B62ACBD5}"/>
              </a:ext>
            </a:extLst>
          </p:cNvPr>
          <p:cNvSpPr txBox="1"/>
          <p:nvPr/>
        </p:nvSpPr>
        <p:spPr bwMode="auto">
          <a:xfrm>
            <a:off x="899592" y="306855"/>
            <a:ext cx="5142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氦原子可以說是最簡單的多電子系統！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042AF3-C1F4-46BB-53EA-C9375F5059BA}"/>
              </a:ext>
            </a:extLst>
          </p:cNvPr>
          <p:cNvCxnSpPr/>
          <p:nvPr/>
        </p:nvCxnSpPr>
        <p:spPr>
          <a:xfrm flipV="1">
            <a:off x="1823920" y="4188332"/>
            <a:ext cx="0" cy="352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21DDC4C-EC2F-7874-5449-93CCF3FEE777}"/>
              </a:ext>
            </a:extLst>
          </p:cNvPr>
          <p:cNvSpPr/>
          <p:nvPr/>
        </p:nvSpPr>
        <p:spPr>
          <a:xfrm>
            <a:off x="1751912" y="4325291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A30E3-9980-15D7-9925-92F4C6F9D28C}"/>
              </a:ext>
            </a:extLst>
          </p:cNvPr>
          <p:cNvSpPr/>
          <p:nvPr/>
        </p:nvSpPr>
        <p:spPr>
          <a:xfrm>
            <a:off x="1841981" y="5005914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61038-A603-B52F-C9F6-5CAAF9347FC6}"/>
              </a:ext>
            </a:extLst>
          </p:cNvPr>
          <p:cNvSpPr txBox="1"/>
          <p:nvPr/>
        </p:nvSpPr>
        <p:spPr bwMode="auto">
          <a:xfrm>
            <a:off x="884718" y="3467531"/>
            <a:ext cx="615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激發態就是電子跳到較高的能態。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CD534-DC2D-BB2C-D434-656AAD8345C4}"/>
              </a:ext>
            </a:extLst>
          </p:cNvPr>
          <p:cNvSpPr txBox="1"/>
          <p:nvPr/>
        </p:nvSpPr>
        <p:spPr bwMode="auto">
          <a:xfrm>
            <a:off x="899592" y="6096537"/>
            <a:ext cx="49982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而且波函數還必須考慮電子的費米全同性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2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D0F16C92-C50A-9F22-48FA-DA4C4AE5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8" y="1596637"/>
            <a:ext cx="3111218" cy="17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02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1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64E85-FC42-E73E-87CD-402688685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781" b="46910"/>
          <a:stretch/>
        </p:blipFill>
        <p:spPr>
          <a:xfrm>
            <a:off x="2843808" y="4653136"/>
            <a:ext cx="3758915" cy="1720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944D62-4A6B-C3AF-4FB2-BD057AF0C1E3}"/>
              </a:ext>
            </a:extLst>
          </p:cNvPr>
          <p:cNvSpPr txBox="1"/>
          <p:nvPr/>
        </p:nvSpPr>
        <p:spPr bwMode="auto">
          <a:xfrm>
            <a:off x="1995498" y="2772027"/>
            <a:ext cx="4607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將電子彼此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靜電位能視為微擾處理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4E9AF-E499-8911-CFDF-DF1CA8443CE0}"/>
              </a:ext>
            </a:extLst>
          </p:cNvPr>
          <p:cNvSpPr txBox="1"/>
          <p:nvPr/>
        </p:nvSpPr>
        <p:spPr bwMode="auto">
          <a:xfrm>
            <a:off x="1959554" y="3141359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在微擾的第零階，電子的確沒看到彼此。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3E7B48-8CB9-00A9-6CE7-F4D69A47DD44}"/>
                  </a:ext>
                </a:extLst>
              </p:cNvPr>
              <p:cNvSpPr txBox="1"/>
              <p:nvPr/>
            </p:nvSpPr>
            <p:spPr bwMode="auto">
              <a:xfrm>
                <a:off x="1995498" y="2052920"/>
                <a:ext cx="5287454" cy="69955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3E7B48-8CB9-00A9-6CE7-F4D69A47D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5498" y="2052920"/>
                <a:ext cx="5287454" cy="699550"/>
              </a:xfrm>
              <a:prstGeom prst="rect">
                <a:avLst/>
              </a:prstGeom>
              <a:blipFill>
                <a:blip r:embed="rId3"/>
                <a:stretch>
                  <a:fillRect b="-17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2F2014-91DF-479E-3A87-38A4319CCAF5}"/>
                  </a:ext>
                </a:extLst>
              </p:cNvPr>
              <p:cNvSpPr txBox="1"/>
              <p:nvPr/>
            </p:nvSpPr>
            <p:spPr bwMode="auto">
              <a:xfrm>
                <a:off x="1995499" y="3648595"/>
                <a:ext cx="2119102" cy="6995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2F2014-91DF-479E-3A87-38A4319CC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5499" y="3648595"/>
                <a:ext cx="2119102" cy="699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AC1A93-8AF8-FFC4-6DDE-BD43B612C18F}"/>
                  </a:ext>
                </a:extLst>
              </p:cNvPr>
              <p:cNvSpPr txBox="1"/>
              <p:nvPr/>
            </p:nvSpPr>
            <p:spPr bwMode="auto">
              <a:xfrm>
                <a:off x="4448799" y="3630875"/>
                <a:ext cx="3554233" cy="6995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AC1A93-8AF8-FFC4-6DDE-BD43B612C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8799" y="3630875"/>
                <a:ext cx="3554233" cy="699550"/>
              </a:xfrm>
              <a:prstGeom prst="rect">
                <a:avLst/>
              </a:prstGeom>
              <a:blipFill>
                <a:blip r:embed="rId5"/>
                <a:stretch>
                  <a:fillRect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A2864D9C-8A10-0EAA-3929-8AB66FF8C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27" y="215313"/>
            <a:ext cx="1707796" cy="16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5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537E01-7DF1-F72E-86FE-B5517F5D7106}"/>
              </a:ext>
            </a:extLst>
          </p:cNvPr>
          <p:cNvSpPr txBox="1"/>
          <p:nvPr/>
        </p:nvSpPr>
        <p:spPr bwMode="auto">
          <a:xfrm>
            <a:off x="683568" y="1946613"/>
            <a:ext cx="7553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個別電子的能</a:t>
            </a:r>
            <a:r>
              <a:rPr lang="zh-TW" altLang="en-US" dirty="0"/>
              <a:t>量本徵值與</a:t>
            </a:r>
            <a:r>
              <a:rPr lang="zh-TW" altLang="en-US" sz="1800" dirty="0"/>
              <a:t>波函數如同氫原子，只要代入氦原子核電量。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61539-28BF-7EB1-7CBA-35D7A08DD950}"/>
              </a:ext>
            </a:extLst>
          </p:cNvPr>
          <p:cNvSpPr txBox="1"/>
          <p:nvPr/>
        </p:nvSpPr>
        <p:spPr bwMode="auto">
          <a:xfrm>
            <a:off x="683568" y="400934"/>
            <a:ext cx="691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在微擾的第零階，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可以忽略電子的排斥力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電子沒看到彼此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20605C-B7FA-5FB6-C3A8-9B136B5B8FBC}"/>
                  </a:ext>
                </a:extLst>
              </p:cNvPr>
              <p:cNvSpPr txBox="1"/>
              <p:nvPr/>
            </p:nvSpPr>
            <p:spPr bwMode="auto">
              <a:xfrm>
                <a:off x="683568" y="1196752"/>
                <a:ext cx="58646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位置波函數的兩電子位置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作變數分離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20605C-B7FA-5FB6-C3A8-9B136B5B8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1196752"/>
                <a:ext cx="5864653" cy="369332"/>
              </a:xfrm>
              <a:prstGeom prst="rect">
                <a:avLst/>
              </a:prstGeom>
              <a:blipFill>
                <a:blip r:embed="rId2"/>
                <a:stretch>
                  <a:fillRect l="-864" t="-1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 descr="F39_18">
            <a:extLst>
              <a:ext uri="{FF2B5EF4-FFF2-40B4-BE49-F238E27FC236}">
                <a16:creationId xmlns:a16="http://schemas.microsoft.com/office/drawing/2014/main" id="{8D900DA7-F3AC-2B8C-AD00-AC3D293AB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53101"/>
          <a:stretch/>
        </p:blipFill>
        <p:spPr bwMode="auto">
          <a:xfrm>
            <a:off x="7969962" y="2401087"/>
            <a:ext cx="1042839" cy="4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FA3189-E530-B387-D623-F71E0979DE54}"/>
                  </a:ext>
                </a:extLst>
              </p:cNvPr>
              <p:cNvSpPr txBox="1"/>
              <p:nvPr/>
            </p:nvSpPr>
            <p:spPr bwMode="auto">
              <a:xfrm>
                <a:off x="4983472" y="2401087"/>
                <a:ext cx="2330190" cy="68268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FA3189-E530-B387-D623-F71E0979D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3472" y="2401087"/>
                <a:ext cx="2330190" cy="682687"/>
              </a:xfrm>
              <a:prstGeom prst="rect">
                <a:avLst/>
              </a:prstGeom>
              <a:blipFill>
                <a:blip r:embed="rId4"/>
                <a:stretch>
                  <a:fillRect l="-1630"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412B65C7-AA0F-F0F4-08D6-62B6CDFC9166}"/>
              </a:ext>
            </a:extLst>
          </p:cNvPr>
          <p:cNvSpPr/>
          <p:nvPr/>
        </p:nvSpPr>
        <p:spPr>
          <a:xfrm>
            <a:off x="7861950" y="6006285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61446F-9724-9CC6-7817-308D2D3E80B5}"/>
                  </a:ext>
                </a:extLst>
              </p:cNvPr>
              <p:cNvSpPr txBox="1"/>
              <p:nvPr/>
            </p:nvSpPr>
            <p:spPr bwMode="auto">
              <a:xfrm>
                <a:off x="6148567" y="5974450"/>
                <a:ext cx="16358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 −54.4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61446F-9724-9CC6-7817-308D2D3E8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8567" y="5974450"/>
                <a:ext cx="1635832" cy="276999"/>
              </a:xfrm>
              <a:prstGeom prst="rect">
                <a:avLst/>
              </a:prstGeom>
              <a:blipFill>
                <a:blip r:embed="rId5"/>
                <a:stretch>
                  <a:fillRect l="-1550" t="-8696" r="-232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1692ED-4263-FCC7-4DE5-CDD7A20C948E}"/>
                  </a:ext>
                </a:extLst>
              </p:cNvPr>
              <p:cNvSpPr txBox="1"/>
              <p:nvPr/>
            </p:nvSpPr>
            <p:spPr bwMode="auto">
              <a:xfrm>
                <a:off x="6063711" y="3573499"/>
                <a:ext cx="16358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=2, 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13.6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1692ED-4263-FCC7-4DE5-CDD7A20C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3711" y="3573499"/>
                <a:ext cx="1635832" cy="276999"/>
              </a:xfrm>
              <a:prstGeom prst="rect">
                <a:avLst/>
              </a:prstGeom>
              <a:blipFill>
                <a:blip r:embed="rId6"/>
                <a:stretch>
                  <a:fillRect l="-769" t="-8696" r="-2308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EE2BC50-22F7-80C3-1FFB-D0D0C7AB7B01}"/>
              </a:ext>
            </a:extLst>
          </p:cNvPr>
          <p:cNvSpPr/>
          <p:nvPr/>
        </p:nvSpPr>
        <p:spPr>
          <a:xfrm>
            <a:off x="7780208" y="3589417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0F03E5-16B0-C216-BD54-3DECB4820BA5}"/>
                  </a:ext>
                </a:extLst>
              </p:cNvPr>
              <p:cNvSpPr txBox="1"/>
              <p:nvPr/>
            </p:nvSpPr>
            <p:spPr bwMode="auto">
              <a:xfrm>
                <a:off x="727394" y="2401606"/>
                <a:ext cx="3821108" cy="4042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0F03E5-16B0-C216-BD54-3DECB482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394" y="2401606"/>
                <a:ext cx="3821108" cy="404213"/>
              </a:xfrm>
              <a:prstGeom prst="rect">
                <a:avLst/>
              </a:prstGeom>
              <a:blipFill>
                <a:blip r:embed="rId7"/>
                <a:stretch>
                  <a:fillRect t="-12500"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C886E2-9C9D-3B71-9181-AA4852D2D110}"/>
                  </a:ext>
                </a:extLst>
              </p:cNvPr>
              <p:cNvSpPr txBox="1"/>
              <p:nvPr/>
            </p:nvSpPr>
            <p:spPr bwMode="auto">
              <a:xfrm>
                <a:off x="727394" y="4053562"/>
                <a:ext cx="2308939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𝐻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𝐻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C886E2-9C9D-3B71-9181-AA4852D2D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394" y="4053562"/>
                <a:ext cx="2308939" cy="410177"/>
              </a:xfrm>
              <a:prstGeom prst="rect">
                <a:avLst/>
              </a:prstGeom>
              <a:blipFill>
                <a:blip r:embed="rId8"/>
                <a:stretch>
                  <a:fillRect t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0AF020-14A7-1BBB-35F1-D744E978E850}"/>
                  </a:ext>
                </a:extLst>
              </p:cNvPr>
              <p:cNvSpPr txBox="1"/>
              <p:nvPr/>
            </p:nvSpPr>
            <p:spPr bwMode="auto">
              <a:xfrm>
                <a:off x="706832" y="4541324"/>
                <a:ext cx="6472466" cy="41806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0AF020-14A7-1BBB-35F1-D744E978E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2" y="4541324"/>
                <a:ext cx="6472466" cy="418063"/>
              </a:xfrm>
              <a:prstGeom prst="rect">
                <a:avLst/>
              </a:prstGeom>
              <a:blipFill>
                <a:blip r:embed="rId9"/>
                <a:stretch>
                  <a:fillRect t="-2941"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A424B3-5457-34C5-C50E-A010B1B8FF7F}"/>
                  </a:ext>
                </a:extLst>
              </p:cNvPr>
              <p:cNvSpPr txBox="1"/>
              <p:nvPr/>
            </p:nvSpPr>
            <p:spPr bwMode="auto">
              <a:xfrm>
                <a:off x="702360" y="5064306"/>
                <a:ext cx="6472466" cy="4042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A424B3-5457-34C5-C50E-A010B1B8F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360" y="5064306"/>
                <a:ext cx="6472466" cy="404213"/>
              </a:xfrm>
              <a:prstGeom prst="rect">
                <a:avLst/>
              </a:prstGeom>
              <a:blipFill>
                <a:blip r:embed="rId10"/>
                <a:stretch>
                  <a:fillRect t="-9091" b="-30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956760-C899-1E17-C730-EC2E0383C822}"/>
                  </a:ext>
                </a:extLst>
              </p:cNvPr>
              <p:cNvSpPr txBox="1"/>
              <p:nvPr/>
            </p:nvSpPr>
            <p:spPr bwMode="auto">
              <a:xfrm>
                <a:off x="685474" y="5570075"/>
                <a:ext cx="164240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𝐸𝑢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956760-C899-1E17-C730-EC2E0383C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474" y="5570075"/>
                <a:ext cx="1642409" cy="369332"/>
              </a:xfrm>
              <a:prstGeom prst="rect">
                <a:avLst/>
              </a:prstGeom>
              <a:blipFill>
                <a:blip r:embed="rId11"/>
                <a:stretch>
                  <a:fillRect t="-10000"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51BE43-A044-2F80-5EDF-A6D97BA7C78A}"/>
                  </a:ext>
                </a:extLst>
              </p:cNvPr>
              <p:cNvSpPr txBox="1"/>
              <p:nvPr/>
            </p:nvSpPr>
            <p:spPr bwMode="auto">
              <a:xfrm>
                <a:off x="731631" y="3311569"/>
                <a:ext cx="1642409" cy="39312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51BE43-A044-2F80-5EDF-A6D97BA7C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631" y="3311569"/>
                <a:ext cx="1642409" cy="3931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1989C9-9137-611E-85B8-1BCA9D30F868}"/>
                  </a:ext>
                </a:extLst>
              </p:cNvPr>
              <p:cNvSpPr txBox="1"/>
              <p:nvPr/>
            </p:nvSpPr>
            <p:spPr bwMode="auto">
              <a:xfrm>
                <a:off x="686684" y="798843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兩電子的位置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彼此互相獨立。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1989C9-9137-611E-85B8-1BCA9D30F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684" y="798843"/>
                <a:ext cx="4572000" cy="369332"/>
              </a:xfrm>
              <a:prstGeom prst="rect">
                <a:avLst/>
              </a:prstGeom>
              <a:blipFill>
                <a:blip r:embed="rId13"/>
                <a:stretch>
                  <a:fillRect l="-1385" t="-967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D306399-9F35-33FA-29B7-C97557A67EEA}"/>
              </a:ext>
            </a:extLst>
          </p:cNvPr>
          <p:cNvSpPr txBox="1"/>
          <p:nvPr/>
        </p:nvSpPr>
        <p:spPr bwMode="auto">
          <a:xfrm>
            <a:off x="683568" y="2926031"/>
            <a:ext cx="3821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能量本徵值為個別電子能量的和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05EDF69-6715-4116-55D7-F84980C4ECCF}"/>
                  </a:ext>
                </a:extLst>
              </p:cNvPr>
              <p:cNvSpPr txBox="1"/>
              <p:nvPr/>
            </p:nvSpPr>
            <p:spPr bwMode="auto">
              <a:xfrm>
                <a:off x="5379137" y="1194537"/>
                <a:ext cx="3554233" cy="6995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05EDF69-6715-4116-55D7-F84980C4E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9137" y="1194537"/>
                <a:ext cx="3554233" cy="69955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532DE5B-45AA-1452-2B87-9F273BD2F323}"/>
              </a:ext>
            </a:extLst>
          </p:cNvPr>
          <p:cNvSpPr txBox="1"/>
          <p:nvPr/>
        </p:nvSpPr>
        <p:spPr bwMode="auto">
          <a:xfrm>
            <a:off x="628531" y="6016198"/>
            <a:ext cx="4800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這就是氦原子核旁電子的能階圖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9B0C3-7485-C35A-E58C-3F6C4AEF5485}"/>
              </a:ext>
            </a:extLst>
          </p:cNvPr>
          <p:cNvSpPr txBox="1"/>
          <p:nvPr/>
        </p:nvSpPr>
        <p:spPr bwMode="auto">
          <a:xfrm>
            <a:off x="628531" y="6365429"/>
            <a:ext cx="3881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電子可以一個一個佔據不同的能態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B204B-DFE0-A37E-D785-62ACA8527596}"/>
              </a:ext>
            </a:extLst>
          </p:cNvPr>
          <p:cNvSpPr txBox="1"/>
          <p:nvPr/>
        </p:nvSpPr>
        <p:spPr bwMode="auto">
          <a:xfrm>
            <a:off x="4660517" y="3184230"/>
            <a:ext cx="3500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氦原子核旁單一電子能量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8256B8-38B2-1F72-61D2-2CF8E2569166}"/>
              </a:ext>
            </a:extLst>
          </p:cNvPr>
          <p:cNvSpPr/>
          <p:nvPr/>
        </p:nvSpPr>
        <p:spPr>
          <a:xfrm>
            <a:off x="8077974" y="6128867"/>
            <a:ext cx="941764" cy="178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4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7" grpId="0" animBg="1"/>
      <p:bldP spid="13" grpId="0"/>
      <p:bldP spid="4" grpId="0"/>
      <p:bldP spid="8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/>
      <p:bldP spid="2" grpId="0"/>
      <p:bldP spid="5" grpId="0"/>
      <p:bldP spid="22" grpId="0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372AAC-55DC-2897-402A-5B280FDDE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817" b="5900"/>
          <a:stretch/>
        </p:blipFill>
        <p:spPr>
          <a:xfrm>
            <a:off x="7046506" y="365170"/>
            <a:ext cx="1859335" cy="61715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C40659B-2BC1-77C9-8885-16B57F195D52}"/>
              </a:ext>
            </a:extLst>
          </p:cNvPr>
          <p:cNvSpPr/>
          <p:nvPr/>
        </p:nvSpPr>
        <p:spPr>
          <a:xfrm>
            <a:off x="7055862" y="883903"/>
            <a:ext cx="354256" cy="548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0" name="Picture 2" descr="C:\Users\Chia-Hung Chang\Downloads\Data\Knight\Media\Chapter42\Images\42_17Figurea-F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1"/>
          <a:stretch/>
        </p:blipFill>
        <p:spPr bwMode="auto">
          <a:xfrm>
            <a:off x="563989" y="4340640"/>
            <a:ext cx="1656184" cy="175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134" name="文字方塊 5"/>
              <p:cNvSpPr txBox="1">
                <a:spLocks noChangeArrowheads="1"/>
              </p:cNvSpPr>
              <p:nvPr/>
            </p:nvSpPr>
            <p:spPr bwMode="auto">
              <a:xfrm>
                <a:off x="467544" y="1196752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sz="1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基態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記為</m:t>
                    </m:r>
                    <m:d>
                      <m:d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，兩電子在同一個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charset="0"/>
                      </a:rPr>
                      <m:t>=1</m:t>
                    </m:r>
                  </m:oMath>
                </a14:m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軌道上，自旋一向上一向下。</a:t>
                </a:r>
              </a:p>
            </p:txBody>
          </p:sp>
        </mc:Choice>
        <mc:Fallback xmlns="">
          <p:sp>
            <p:nvSpPr>
              <p:cNvPr id="48134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196752"/>
                <a:ext cx="7560840" cy="369332"/>
              </a:xfrm>
              <a:prstGeom prst="rect">
                <a:avLst/>
              </a:prstGeom>
              <a:blipFill>
                <a:blip r:embed="rId4"/>
                <a:stretch>
                  <a:fillRect l="-67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042AF3-C1F4-46BB-53EA-C9375F5059BA}"/>
              </a:ext>
            </a:extLst>
          </p:cNvPr>
          <p:cNvCxnSpPr/>
          <p:nvPr/>
        </p:nvCxnSpPr>
        <p:spPr>
          <a:xfrm flipV="1">
            <a:off x="1503191" y="4651236"/>
            <a:ext cx="0" cy="352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21DDC4C-EC2F-7874-5449-93CCF3FEE777}"/>
              </a:ext>
            </a:extLst>
          </p:cNvPr>
          <p:cNvSpPr/>
          <p:nvPr/>
        </p:nvSpPr>
        <p:spPr>
          <a:xfrm>
            <a:off x="1431183" y="4788195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A30E3-9980-15D7-9925-92F4C6F9D28C}"/>
              </a:ext>
            </a:extLst>
          </p:cNvPr>
          <p:cNvSpPr/>
          <p:nvPr/>
        </p:nvSpPr>
        <p:spPr>
          <a:xfrm>
            <a:off x="1521252" y="5468818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61038-A603-B52F-C9F6-5CAAF9347FC6}"/>
                  </a:ext>
                </a:extLst>
              </p:cNvPr>
              <p:cNvSpPr txBox="1"/>
              <p:nvPr/>
            </p:nvSpPr>
            <p:spPr bwMode="auto">
              <a:xfrm>
                <a:off x="505008" y="3887083"/>
                <a:ext cx="53628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第一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激發態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電子跳到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次低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的能態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61038-A603-B52F-C9F6-5CAAF9347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008" y="3887083"/>
                <a:ext cx="5362805" cy="369332"/>
              </a:xfrm>
              <a:prstGeom prst="rect">
                <a:avLst/>
              </a:prstGeom>
              <a:blipFill>
                <a:blip r:embed="rId5"/>
                <a:stretch>
                  <a:fillRect l="-94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D0F16C92-C50A-9F22-48FA-DA4C4AE57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9"/>
          <a:stretch>
            <a:fillRect/>
          </a:stretch>
        </p:blipFill>
        <p:spPr bwMode="auto">
          <a:xfrm>
            <a:off x="540202" y="1688545"/>
            <a:ext cx="1721465" cy="17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D67616-17B4-918D-ACE1-50E850C2DEBC}"/>
                  </a:ext>
                </a:extLst>
              </p:cNvPr>
              <p:cNvSpPr txBox="1"/>
              <p:nvPr/>
            </p:nvSpPr>
            <p:spPr bwMode="auto">
              <a:xfrm>
                <a:off x="2509428" y="3019315"/>
                <a:ext cx="109485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−108.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8 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D67616-17B4-918D-ACE1-50E850C2D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9428" y="3019315"/>
                <a:ext cx="1094852" cy="276999"/>
              </a:xfrm>
              <a:prstGeom prst="rect">
                <a:avLst/>
              </a:prstGeom>
              <a:blipFill>
                <a:blip r:embed="rId6"/>
                <a:stretch>
                  <a:fillRect l="-1149" t="-4348" r="-4598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FCD646-19CC-7A23-AFF7-3786FA5AFDC9}"/>
                  </a:ext>
                </a:extLst>
              </p:cNvPr>
              <p:cNvSpPr txBox="1"/>
              <p:nvPr/>
            </p:nvSpPr>
            <p:spPr bwMode="auto">
              <a:xfrm>
                <a:off x="2451071" y="5191819"/>
                <a:ext cx="24061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54.4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−13.6=−68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FCD646-19CC-7A23-AFF7-3786FA5AF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1071" y="5191819"/>
                <a:ext cx="2406108" cy="276999"/>
              </a:xfrm>
              <a:prstGeom prst="rect">
                <a:avLst/>
              </a:prstGeom>
              <a:blipFill>
                <a:blip r:embed="rId7"/>
                <a:stretch>
                  <a:fillRect t="-4348" r="-1571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EE3FF5EC-1E60-6DEA-EECF-4545D57FBF86}"/>
              </a:ext>
            </a:extLst>
          </p:cNvPr>
          <p:cNvSpPr/>
          <p:nvPr/>
        </p:nvSpPr>
        <p:spPr>
          <a:xfrm>
            <a:off x="7186499" y="6106989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ED4399A-7CEC-4D41-ECB0-D9887EC1361A}"/>
              </a:ext>
            </a:extLst>
          </p:cNvPr>
          <p:cNvSpPr/>
          <p:nvPr/>
        </p:nvSpPr>
        <p:spPr>
          <a:xfrm>
            <a:off x="7163618" y="3866335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E35F77-F5F0-8BEB-320D-EF53434EEEB2}"/>
                  </a:ext>
                </a:extLst>
              </p:cNvPr>
              <p:cNvSpPr txBox="1"/>
              <p:nvPr/>
            </p:nvSpPr>
            <p:spPr bwMode="auto">
              <a:xfrm>
                <a:off x="482058" y="421317"/>
                <a:ext cx="4464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氦原子有兩個電子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E35F77-F5F0-8BEB-320D-EF53434EE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058" y="421317"/>
                <a:ext cx="4464496" cy="369332"/>
              </a:xfrm>
              <a:prstGeom prst="rect">
                <a:avLst/>
              </a:prstGeom>
              <a:blipFill>
                <a:blip r:embed="rId8"/>
                <a:stretch>
                  <a:fillRect l="-8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2C84F5-4D98-322B-5D88-3A21EE747193}"/>
                  </a:ext>
                </a:extLst>
              </p:cNvPr>
              <p:cNvSpPr txBox="1"/>
              <p:nvPr/>
            </p:nvSpPr>
            <p:spPr bwMode="auto">
              <a:xfrm>
                <a:off x="6045774" y="6102947"/>
                <a:ext cx="109485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−108.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8 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2C84F5-4D98-322B-5D88-3A21EE747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5774" y="6102947"/>
                <a:ext cx="1094852" cy="276999"/>
              </a:xfrm>
              <a:prstGeom prst="rect">
                <a:avLst/>
              </a:prstGeom>
              <a:blipFill>
                <a:blip r:embed="rId9"/>
                <a:stretch>
                  <a:fillRect l="-1149" t="-4348" r="-3448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D31026-7259-CF09-069D-388A53A30F85}"/>
                  </a:ext>
                </a:extLst>
              </p:cNvPr>
              <p:cNvSpPr txBox="1"/>
              <p:nvPr/>
            </p:nvSpPr>
            <p:spPr bwMode="auto">
              <a:xfrm>
                <a:off x="6332233" y="3828761"/>
                <a:ext cx="79028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−68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D31026-7259-CF09-069D-388A53A30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2233" y="3828761"/>
                <a:ext cx="790280" cy="276999"/>
              </a:xfrm>
              <a:prstGeom prst="rect">
                <a:avLst/>
              </a:prstGeom>
              <a:blipFill>
                <a:blip r:embed="rId10"/>
                <a:stretch>
                  <a:fillRect l="-1587" t="-8696" r="-6349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588D09-9375-36D9-5296-5FD84B2E759D}"/>
                  </a:ext>
                </a:extLst>
              </p:cNvPr>
              <p:cNvSpPr txBox="1"/>
              <p:nvPr/>
            </p:nvSpPr>
            <p:spPr bwMode="auto">
              <a:xfrm>
                <a:off x="6174015" y="3104920"/>
                <a:ext cx="96661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−54.4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588D09-9375-36D9-5296-5FD84B2E7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4015" y="3104920"/>
                <a:ext cx="966611" cy="276999"/>
              </a:xfrm>
              <a:prstGeom prst="rect">
                <a:avLst/>
              </a:prstGeom>
              <a:blipFill>
                <a:blip r:embed="rId11"/>
                <a:stretch>
                  <a:fillRect l="-1299" t="-8696" r="-389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CA4FA6AC-0861-F002-5B36-32E1F80BD503}"/>
              </a:ext>
            </a:extLst>
          </p:cNvPr>
          <p:cNvSpPr/>
          <p:nvPr/>
        </p:nvSpPr>
        <p:spPr>
          <a:xfrm>
            <a:off x="7162858" y="3107246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36ED15-255A-1A42-EE9D-6FC54B690872}"/>
                  </a:ext>
                </a:extLst>
              </p:cNvPr>
              <p:cNvSpPr txBox="1"/>
              <p:nvPr/>
            </p:nvSpPr>
            <p:spPr bwMode="auto">
              <a:xfrm>
                <a:off x="3480010" y="397528"/>
                <a:ext cx="1642409" cy="39312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36ED15-255A-1A42-EE9D-6FC54B690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0010" y="397528"/>
                <a:ext cx="1642409" cy="3931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4D8FA1-0E6F-6B71-C042-2F7FBC76DB15}"/>
                  </a:ext>
                </a:extLst>
              </p:cNvPr>
              <p:cNvSpPr txBox="1"/>
              <p:nvPr/>
            </p:nvSpPr>
            <p:spPr bwMode="auto">
              <a:xfrm>
                <a:off x="515063" y="6228398"/>
                <a:ext cx="49878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能態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比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能量還高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4D8FA1-0E6F-6B71-C042-2F7FBC76D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063" y="6228398"/>
                <a:ext cx="4987872" cy="369332"/>
              </a:xfrm>
              <a:prstGeom prst="rect">
                <a:avLst/>
              </a:prstGeom>
              <a:blipFill>
                <a:blip r:embed="rId14"/>
                <a:stretch>
                  <a:fillRect l="-10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0E516BC-BAE1-A60D-AB1B-B1111E508550}"/>
              </a:ext>
            </a:extLst>
          </p:cNvPr>
          <p:cNvSpPr txBox="1"/>
          <p:nvPr/>
        </p:nvSpPr>
        <p:spPr bwMode="auto">
          <a:xfrm>
            <a:off x="4114800" y="2748775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063E31-3F0C-4290-B25A-622083051611}"/>
                  </a:ext>
                </a:extLst>
              </p:cNvPr>
              <p:cNvSpPr txBox="1"/>
              <p:nvPr/>
            </p:nvSpPr>
            <p:spPr bwMode="auto">
              <a:xfrm>
                <a:off x="498073" y="797050"/>
                <a:ext cx="55787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整個氦原子的能量則可以兩個量子數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標記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063E31-3F0C-4290-B25A-622083051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073" y="797050"/>
                <a:ext cx="5578710" cy="369332"/>
              </a:xfrm>
              <a:prstGeom prst="rect">
                <a:avLst/>
              </a:prstGeom>
              <a:blipFill>
                <a:blip r:embed="rId15"/>
                <a:stretch>
                  <a:fillRect l="-90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0E8071D-6C9E-B07A-326D-E5C0CE84B282}"/>
              </a:ext>
            </a:extLst>
          </p:cNvPr>
          <p:cNvSpPr txBox="1"/>
          <p:nvPr/>
        </p:nvSpPr>
        <p:spPr bwMode="auto">
          <a:xfrm>
            <a:off x="6877336" y="0"/>
            <a:ext cx="2197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雙電子氦原子能量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197F95-FE97-2DF2-3227-7E7D4F0F7403}"/>
              </a:ext>
            </a:extLst>
          </p:cNvPr>
          <p:cNvSpPr txBox="1"/>
          <p:nvPr/>
        </p:nvSpPr>
        <p:spPr bwMode="auto">
          <a:xfrm>
            <a:off x="2295600" y="1683352"/>
            <a:ext cx="3500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氦原子核旁單一電子能量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42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62005E-BEA0-0D58-0E29-E5EB4D157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861048"/>
            <a:ext cx="4902873" cy="2519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75A60-197A-5F7B-351A-AF33ED53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482" y="3839995"/>
            <a:ext cx="2475967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D7974-01E3-70D6-D113-C542CF989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17" b="5900"/>
          <a:stretch/>
        </p:blipFill>
        <p:spPr>
          <a:xfrm>
            <a:off x="7199174" y="222411"/>
            <a:ext cx="1928367" cy="6400728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6BB504F0-82C3-85A2-01A7-EE39D7253907}"/>
              </a:ext>
            </a:extLst>
          </p:cNvPr>
          <p:cNvSpPr/>
          <p:nvPr/>
        </p:nvSpPr>
        <p:spPr>
          <a:xfrm>
            <a:off x="6527182" y="1556503"/>
            <a:ext cx="732599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7D5E-AF97-BABB-EB6D-C44AE3D40C13}"/>
              </a:ext>
            </a:extLst>
          </p:cNvPr>
          <p:cNvSpPr txBox="1"/>
          <p:nvPr/>
        </p:nvSpPr>
        <p:spPr bwMode="auto">
          <a:xfrm>
            <a:off x="680556" y="1030016"/>
            <a:ext cx="551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氦原子的游離，只要一個電子到達無限遠即可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C55FC7-C2BD-6C94-5096-7673A33F7547}"/>
                  </a:ext>
                </a:extLst>
              </p:cNvPr>
              <p:cNvSpPr txBox="1"/>
              <p:nvPr/>
            </p:nvSpPr>
            <p:spPr bwMode="auto">
              <a:xfrm>
                <a:off x="663788" y="660684"/>
                <a:ext cx="64152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=−54.4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一電子已游離，以上即形成連續能態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C55FC7-C2BD-6C94-5096-7673A33F7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788" y="660684"/>
                <a:ext cx="6415280" cy="369332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3BDE6-F528-F6DA-CD2A-212A7D46B7B7}"/>
                  </a:ext>
                </a:extLst>
              </p:cNvPr>
              <p:cNvSpPr txBox="1"/>
              <p:nvPr/>
            </p:nvSpPr>
            <p:spPr bwMode="auto">
              <a:xfrm>
                <a:off x="689318" y="1380662"/>
                <a:ext cx="49878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束縛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激發態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一電子留在基態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3BDE6-F528-F6DA-CD2A-212A7D46B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318" y="1380662"/>
                <a:ext cx="4987872" cy="369332"/>
              </a:xfrm>
              <a:prstGeom prst="rect">
                <a:avLst/>
              </a:prstGeom>
              <a:blipFill>
                <a:blip r:embed="rId6"/>
                <a:stretch>
                  <a:fillRect l="-101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6C16A4E-706E-1D85-14A5-A70D06A99097}"/>
              </a:ext>
            </a:extLst>
          </p:cNvPr>
          <p:cNvSpPr txBox="1"/>
          <p:nvPr/>
        </p:nvSpPr>
        <p:spPr bwMode="auto">
          <a:xfrm>
            <a:off x="689318" y="1749994"/>
            <a:ext cx="4987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氦原子激發態的能階與氫原子樣式完全相同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0B019A-824F-D975-6EAC-66E2DFFB2EF3}"/>
                  </a:ext>
                </a:extLst>
              </p:cNvPr>
              <p:cNvSpPr txBox="1"/>
              <p:nvPr/>
            </p:nvSpPr>
            <p:spPr bwMode="auto">
              <a:xfrm>
                <a:off x="681487" y="2073722"/>
                <a:ext cx="66863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&gt;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 err="1"/>
                  <a:t>激發態與連續能態混在一起，這時氦原子可以自我游離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0B019A-824F-D975-6EAC-66E2DFFB2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487" y="2073722"/>
                <a:ext cx="6686306" cy="369332"/>
              </a:xfrm>
              <a:prstGeom prst="rect">
                <a:avLst/>
              </a:prstGeom>
              <a:blipFill>
                <a:blip r:embed="rId7"/>
                <a:stretch>
                  <a:fillRect t="-6667" r="-56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145552-66BC-2487-E6CD-1F7CD7C2E0DB}"/>
                  </a:ext>
                </a:extLst>
              </p:cNvPr>
              <p:cNvSpPr txBox="1"/>
              <p:nvPr/>
            </p:nvSpPr>
            <p:spPr bwMode="auto">
              <a:xfrm>
                <a:off x="1535613" y="2510870"/>
                <a:ext cx="192836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&gt;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145552-66BC-2487-E6CD-1F7CD7C2E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5613" y="2510870"/>
                <a:ext cx="192836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F2B0856-F194-3962-4AD8-DAAD602214B5}"/>
              </a:ext>
            </a:extLst>
          </p:cNvPr>
          <p:cNvSpPr txBox="1"/>
          <p:nvPr/>
        </p:nvSpPr>
        <p:spPr bwMode="auto">
          <a:xfrm>
            <a:off x="760806" y="2510015"/>
            <a:ext cx="648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例如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F267A8-068C-010A-C9E7-146CAB0D9B1E}"/>
                  </a:ext>
                </a:extLst>
              </p:cNvPr>
              <p:cNvSpPr txBox="1"/>
              <p:nvPr/>
            </p:nvSpPr>
            <p:spPr bwMode="auto">
              <a:xfrm>
                <a:off x="762361" y="2919390"/>
                <a:ext cx="62159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束縛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激發態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很容易就游離為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1,&gt;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，又很容易束縛回來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F267A8-068C-010A-C9E7-146CAB0D9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361" y="2919390"/>
                <a:ext cx="6215935" cy="369332"/>
              </a:xfrm>
              <a:prstGeom prst="rect">
                <a:avLst/>
              </a:prstGeom>
              <a:blipFill>
                <a:blip r:embed="rId9"/>
                <a:stretch>
                  <a:fillRect l="-8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383B47A-A4B3-AB57-7C4C-90155E0272FD}"/>
              </a:ext>
            </a:extLst>
          </p:cNvPr>
          <p:cNvSpPr txBox="1"/>
          <p:nvPr/>
        </p:nvSpPr>
        <p:spPr bwMode="auto">
          <a:xfrm>
            <a:off x="721661" y="3355545"/>
            <a:ext cx="47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表現在吸收光譜上，就是共振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resonance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 animBg="1"/>
      <p:bldP spid="15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42A1D-C6AA-8D28-AB0D-F8FB83707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0" r="18817" b="5989"/>
          <a:stretch/>
        </p:blipFill>
        <p:spPr>
          <a:xfrm>
            <a:off x="62513" y="188640"/>
            <a:ext cx="1944216" cy="615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1EA33-64CA-5727-3863-2F2340D853B3}"/>
                  </a:ext>
                </a:extLst>
              </p:cNvPr>
              <p:cNvSpPr txBox="1"/>
              <p:nvPr/>
            </p:nvSpPr>
            <p:spPr bwMode="auto">
              <a:xfrm>
                <a:off x="2173148" y="393335"/>
                <a:ext cx="4271060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Ground 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State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的波函數、包括自旋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1EA33-64CA-5727-3863-2F2340D85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3148" y="393335"/>
                <a:ext cx="4271060" cy="369332"/>
              </a:xfrm>
              <a:prstGeom prst="rect">
                <a:avLst/>
              </a:prstGeom>
              <a:blipFill>
                <a:blip r:embed="rId3"/>
                <a:stretch>
                  <a:fillRect l="-888" t="-6452" r="-296" b="-19355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17D81C-D5F1-4EF4-BCCC-F4599F049495}"/>
                  </a:ext>
                </a:extLst>
              </p:cNvPr>
              <p:cNvSpPr txBox="1"/>
              <p:nvPr/>
            </p:nvSpPr>
            <p:spPr bwMode="auto">
              <a:xfrm>
                <a:off x="2159090" y="1292927"/>
                <a:ext cx="50405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空間波函數就是兩個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1,0,0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波函數的乘積：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17D81C-D5F1-4EF4-BCCC-F4599F049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90" y="1292927"/>
                <a:ext cx="5040560" cy="369332"/>
              </a:xfrm>
              <a:prstGeom prst="rect">
                <a:avLst/>
              </a:prstGeom>
              <a:blipFill>
                <a:blip r:embed="rId4"/>
                <a:stretch>
                  <a:fillRect l="-75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F4B063-E503-B425-7BCC-21AEC55CFDC8}"/>
              </a:ext>
            </a:extLst>
          </p:cNvPr>
          <p:cNvSpPr txBox="1"/>
          <p:nvPr/>
        </p:nvSpPr>
        <p:spPr bwMode="auto">
          <a:xfrm>
            <a:off x="2173390" y="1670596"/>
            <a:ext cx="6516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電子應該一個自旋向上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、一個自旋向下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因此自然的猜想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E82D3FD4-A3A4-9D18-FBB0-F3577E16B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3"/>
          <a:stretch/>
        </p:blipFill>
        <p:spPr bwMode="auto">
          <a:xfrm>
            <a:off x="7199650" y="291294"/>
            <a:ext cx="1348164" cy="137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D5E6DF-6E14-5A5D-523D-4F06055B8A0D}"/>
                  </a:ext>
                </a:extLst>
              </p:cNvPr>
              <p:cNvSpPr txBox="1"/>
              <p:nvPr/>
            </p:nvSpPr>
            <p:spPr bwMode="auto">
              <a:xfrm>
                <a:off x="2166959" y="888612"/>
                <a:ext cx="54888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兩個電子都處於最低能量的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D5E6DF-6E14-5A5D-523D-4F06055B8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6959" y="888612"/>
                <a:ext cx="5488890" cy="369332"/>
              </a:xfrm>
              <a:prstGeom prst="rect">
                <a:avLst/>
              </a:prstGeom>
              <a:blipFill>
                <a:blip r:embed="rId6"/>
                <a:stretch>
                  <a:fillRect l="-92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7F087F-9C11-15AC-D188-FEA22D53C75A}"/>
                  </a:ext>
                </a:extLst>
              </p:cNvPr>
              <p:cNvSpPr txBox="1"/>
              <p:nvPr/>
            </p:nvSpPr>
            <p:spPr bwMode="auto">
              <a:xfrm>
                <a:off x="2245114" y="2493453"/>
                <a:ext cx="435535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7F087F-9C11-15AC-D188-FEA22D53C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5114" y="2493453"/>
                <a:ext cx="4355359" cy="276999"/>
              </a:xfrm>
              <a:prstGeom prst="rect">
                <a:avLst/>
              </a:prstGeom>
              <a:blipFill>
                <a:blip r:embed="rId7"/>
                <a:stretch>
                  <a:fillRect l="-1163" t="-168182" r="-6395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863D492-41B3-06CA-7EF2-9F02B2401DA2}"/>
              </a:ext>
            </a:extLst>
          </p:cNvPr>
          <p:cNvSpPr txBox="1"/>
          <p:nvPr/>
        </p:nvSpPr>
        <p:spPr bwMode="auto">
          <a:xfrm>
            <a:off x="2159090" y="2863193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但這個波函數顯然不是反對稱的！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99C3962-4DB0-A7E6-4128-2D9EF733F303}"/>
              </a:ext>
            </a:extLst>
          </p:cNvPr>
          <p:cNvSpPr/>
          <p:nvPr/>
        </p:nvSpPr>
        <p:spPr>
          <a:xfrm>
            <a:off x="539552" y="5906263"/>
            <a:ext cx="216024" cy="22429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6379F7-E7AD-B5DA-FBEE-485C377A3667}"/>
              </a:ext>
            </a:extLst>
          </p:cNvPr>
          <p:cNvSpPr txBox="1"/>
          <p:nvPr/>
        </p:nvSpPr>
        <p:spPr bwMode="auto">
          <a:xfrm>
            <a:off x="2159480" y="3284478"/>
            <a:ext cx="4622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這裏空間波函數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兩個粒子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互換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對稱的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B92089-3A43-BA70-1164-0C82CEA38E6D}"/>
              </a:ext>
            </a:extLst>
          </p:cNvPr>
          <p:cNvSpPr txBox="1"/>
          <p:nvPr/>
        </p:nvSpPr>
        <p:spPr bwMode="auto">
          <a:xfrm>
            <a:off x="2166959" y="4231564"/>
            <a:ext cx="4728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我們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反對稱化自旋的部分！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29">
                <a:extLst>
                  <a:ext uri="{FF2B5EF4-FFF2-40B4-BE49-F238E27FC236}">
                    <a16:creationId xmlns:a16="http://schemas.microsoft.com/office/drawing/2014/main" id="{249616A6-17C7-1670-39C8-1B51C4985E2B}"/>
                  </a:ext>
                </a:extLst>
              </p:cNvPr>
              <p:cNvSpPr txBox="1"/>
              <p:nvPr/>
            </p:nvSpPr>
            <p:spPr bwMode="auto">
              <a:xfrm>
                <a:off x="5713914" y="4195572"/>
                <a:ext cx="2469677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5" name="文字方塊 29">
                <a:extLst>
                  <a:ext uri="{FF2B5EF4-FFF2-40B4-BE49-F238E27FC236}">
                    <a16:creationId xmlns:a16="http://schemas.microsoft.com/office/drawing/2014/main" id="{249616A6-17C7-1670-39C8-1B51C4985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3914" y="4195572"/>
                <a:ext cx="2469677" cy="664606"/>
              </a:xfrm>
              <a:prstGeom prst="rect">
                <a:avLst/>
              </a:prstGeom>
              <a:blipFill>
                <a:blip r:embed="rId8"/>
                <a:stretch>
                  <a:fillRect l="-10714" t="-41509" r="-3571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29">
                <a:extLst>
                  <a:ext uri="{FF2B5EF4-FFF2-40B4-BE49-F238E27FC236}">
                    <a16:creationId xmlns:a16="http://schemas.microsoft.com/office/drawing/2014/main" id="{EBFFCB3A-B895-A6E9-A208-C9040E7D7854}"/>
                  </a:ext>
                </a:extLst>
              </p:cNvPr>
              <p:cNvSpPr txBox="1"/>
              <p:nvPr/>
            </p:nvSpPr>
            <p:spPr bwMode="auto">
              <a:xfrm>
                <a:off x="2241131" y="3740025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自旋反對稱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37" name="文字方塊 29">
                <a:extLst>
                  <a:ext uri="{FF2B5EF4-FFF2-40B4-BE49-F238E27FC236}">
                    <a16:creationId xmlns:a16="http://schemas.microsoft.com/office/drawing/2014/main" id="{EBFFCB3A-B895-A6E9-A208-C9040E7D7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1131" y="3740025"/>
                <a:ext cx="347278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29">
                <a:extLst>
                  <a:ext uri="{FF2B5EF4-FFF2-40B4-BE49-F238E27FC236}">
                    <a16:creationId xmlns:a16="http://schemas.microsoft.com/office/drawing/2014/main" id="{D4DA0D5C-A225-25A9-22E2-B714EA994AD7}"/>
                  </a:ext>
                </a:extLst>
              </p:cNvPr>
              <p:cNvSpPr txBox="1"/>
              <p:nvPr/>
            </p:nvSpPr>
            <p:spPr bwMode="auto">
              <a:xfrm>
                <a:off x="2166959" y="5105629"/>
                <a:ext cx="3779217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2" name="文字方塊 29">
                <a:extLst>
                  <a:ext uri="{FF2B5EF4-FFF2-40B4-BE49-F238E27FC236}">
                    <a16:creationId xmlns:a16="http://schemas.microsoft.com/office/drawing/2014/main" id="{D4DA0D5C-A225-25A9-22E2-B714EA994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6959" y="5105629"/>
                <a:ext cx="3779217" cy="664606"/>
              </a:xfrm>
              <a:prstGeom prst="rect">
                <a:avLst/>
              </a:prstGeom>
              <a:blipFill>
                <a:blip r:embed="rId10"/>
                <a:stretch>
                  <a:fillRect t="-43396" r="-3344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6B45CEA-5A69-A5C1-B89F-74C7E027CCA7}"/>
                  </a:ext>
                </a:extLst>
              </p:cNvPr>
              <p:cNvSpPr txBox="1"/>
              <p:nvPr/>
            </p:nvSpPr>
            <p:spPr bwMode="auto">
              <a:xfrm>
                <a:off x="6333913" y="3338097"/>
                <a:ext cx="189513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6B45CEA-5A69-A5C1-B89F-74C7E027C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3913" y="3338097"/>
                <a:ext cx="1895134" cy="276999"/>
              </a:xfrm>
              <a:prstGeom prst="rect">
                <a:avLst/>
              </a:prstGeom>
              <a:blipFill>
                <a:blip r:embed="rId11"/>
                <a:stretch>
                  <a:fillRect l="-3333" t="-36364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27D74C-C27D-B4D1-F54C-8A4D4386DAC9}"/>
              </a:ext>
            </a:extLst>
          </p:cNvPr>
          <p:cNvSpPr txBox="1"/>
          <p:nvPr/>
        </p:nvSpPr>
        <p:spPr bwMode="auto">
          <a:xfrm>
            <a:off x="2173390" y="2062270"/>
            <a:ext cx="7011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能量中不包含自旋，因此總波函數等於空間波函數乘上自旋狀態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38007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  <p:bldP spid="37" grpId="0" animBg="1"/>
      <p:bldP spid="42" grpId="0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E82D3FD4-A3A4-9D18-FBB0-F3577E16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4" y="291945"/>
            <a:ext cx="2782998" cy="159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58D804-C7F2-8379-56E3-CA2F160D1536}"/>
                  </a:ext>
                </a:extLst>
              </p:cNvPr>
              <p:cNvSpPr txBox="1"/>
              <p:nvPr/>
            </p:nvSpPr>
            <p:spPr bwMode="auto">
              <a:xfrm>
                <a:off x="3320697" y="2482477"/>
                <a:ext cx="5515036" cy="57227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58D804-C7F2-8379-56E3-CA2F160D1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0697" y="2482477"/>
                <a:ext cx="5515036" cy="572273"/>
              </a:xfrm>
              <a:prstGeom prst="rect">
                <a:avLst/>
              </a:prstGeom>
              <a:blipFill>
                <a:blip r:embed="rId3"/>
                <a:stretch>
                  <a:fillRect l="-920" t="-56522" r="-3218" b="-8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1F53423-393D-3732-7F79-0D44772C7F78}"/>
              </a:ext>
            </a:extLst>
          </p:cNvPr>
          <p:cNvSpPr txBox="1"/>
          <p:nvPr/>
        </p:nvSpPr>
        <p:spPr bwMode="auto">
          <a:xfrm>
            <a:off x="3295723" y="1972054"/>
            <a:ext cx="3546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基態總波函數應該寫成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8BA09-A2A9-7D1D-CCCE-7C7B4B62FF7C}"/>
              </a:ext>
            </a:extLst>
          </p:cNvPr>
          <p:cNvSpPr txBox="1"/>
          <p:nvPr/>
        </p:nvSpPr>
        <p:spPr bwMode="auto">
          <a:xfrm>
            <a:off x="3320697" y="3168330"/>
            <a:ext cx="5990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注意這適用於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其他任何一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個態填入兩個電子的情況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BBD26D-68C6-C609-8FFF-A807DF610FF9}"/>
              </a:ext>
            </a:extLst>
          </p:cNvPr>
          <p:cNvSpPr txBox="1"/>
          <p:nvPr/>
        </p:nvSpPr>
        <p:spPr bwMode="auto">
          <a:xfrm>
            <a:off x="3299349" y="3582758"/>
            <a:ext cx="6012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兩個電子不只要自旋一上一下，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自旋狀態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得是反對稱的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28" name="Picture 4" descr="C:\Users\Chia-Hung Chang\Downloads\Data\Knight\Media\Chapter42\Images\42_21Figure-F.jpg">
            <a:extLst>
              <a:ext uri="{FF2B5EF4-FFF2-40B4-BE49-F238E27FC236}">
                <a16:creationId xmlns:a16="http://schemas.microsoft.com/office/drawing/2014/main" id="{E6474308-7853-F312-8507-3DF2D637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7" y="2000190"/>
            <a:ext cx="2672589" cy="198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1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pdss017017">
            <a:extLst>
              <a:ext uri="{FF2B5EF4-FFF2-40B4-BE49-F238E27FC236}">
                <a16:creationId xmlns:a16="http://schemas.microsoft.com/office/drawing/2014/main" id="{549A90F7-BC3A-394F-9E22-F1298C84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3">
            <a:extLst>
              <a:ext uri="{FF2B5EF4-FFF2-40B4-BE49-F238E27FC236}">
                <a16:creationId xmlns:a16="http://schemas.microsoft.com/office/drawing/2014/main" id="{2C6C8CE9-71C8-FA49-BFB8-A5236E160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42" name="Oval 4">
            <a:extLst>
              <a:ext uri="{FF2B5EF4-FFF2-40B4-BE49-F238E27FC236}">
                <a16:creationId xmlns:a16="http://schemas.microsoft.com/office/drawing/2014/main" id="{6F231E4F-1A24-1C4C-9078-FA4B3D339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43" name="Line 8">
            <a:extLst>
              <a:ext uri="{FF2B5EF4-FFF2-40B4-BE49-F238E27FC236}">
                <a16:creationId xmlns:a16="http://schemas.microsoft.com/office/drawing/2014/main" id="{323CD45A-A012-4E4B-BEE1-A842B8E9F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365625"/>
            <a:ext cx="7143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4" name="Line 9">
            <a:extLst>
              <a:ext uri="{FF2B5EF4-FFF2-40B4-BE49-F238E27FC236}">
                <a16:creationId xmlns:a16="http://schemas.microsoft.com/office/drawing/2014/main" id="{58744B53-B6E3-4E40-AB5B-6CD30FAA43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48263" y="4437063"/>
            <a:ext cx="7143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5" name="AutoShape 10">
            <a:extLst>
              <a:ext uri="{FF2B5EF4-FFF2-40B4-BE49-F238E27FC236}">
                <a16:creationId xmlns:a16="http://schemas.microsoft.com/office/drawing/2014/main" id="{35E3F8CA-766C-2047-A10C-A42693E4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997200"/>
            <a:ext cx="2016125" cy="14398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4346" name="Line 11">
            <a:extLst>
              <a:ext uri="{FF2B5EF4-FFF2-40B4-BE49-F238E27FC236}">
                <a16:creationId xmlns:a16="http://schemas.microsoft.com/office/drawing/2014/main" id="{DC315341-AEA9-9B46-9182-87134F7C97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7" name="Line 12">
            <a:extLst>
              <a:ext uri="{FF2B5EF4-FFF2-40B4-BE49-F238E27FC236}">
                <a16:creationId xmlns:a16="http://schemas.microsoft.com/office/drawing/2014/main" id="{737303CE-41EE-7342-BA3A-D07F816D0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825" y="1484313"/>
            <a:ext cx="71438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8" name="Line 13">
            <a:extLst>
              <a:ext uri="{FF2B5EF4-FFF2-40B4-BE49-F238E27FC236}">
                <a16:creationId xmlns:a16="http://schemas.microsoft.com/office/drawing/2014/main" id="{C81DB9BC-D7C3-B549-9C2B-D5DA6427D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9" name="Rectangle 14">
            <a:extLst>
              <a:ext uri="{FF2B5EF4-FFF2-40B4-BE49-F238E27FC236}">
                <a16:creationId xmlns:a16="http://schemas.microsoft.com/office/drawing/2014/main" id="{8ADDF4C4-9E90-DE47-9E8E-A1A46C02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0" name="Oval 15">
            <a:extLst>
              <a:ext uri="{FF2B5EF4-FFF2-40B4-BE49-F238E27FC236}">
                <a16:creationId xmlns:a16="http://schemas.microsoft.com/office/drawing/2014/main" id="{D0ED41E4-A60C-734E-B177-7A0F085D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1" name="Oval 16">
            <a:extLst>
              <a:ext uri="{FF2B5EF4-FFF2-40B4-BE49-F238E27FC236}">
                <a16:creationId xmlns:a16="http://schemas.microsoft.com/office/drawing/2014/main" id="{F4C95FDF-37C5-E84B-9F09-86D66F537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2" name="Text Box 17">
            <a:extLst>
              <a:ext uri="{FF2B5EF4-FFF2-40B4-BE49-F238E27FC236}">
                <a16:creationId xmlns:a16="http://schemas.microsoft.com/office/drawing/2014/main" id="{3314819F-28BB-6743-B28A-D13AFE12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052513"/>
            <a:ext cx="792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53" name="Text Box 18">
            <a:extLst>
              <a:ext uri="{FF2B5EF4-FFF2-40B4-BE49-F238E27FC236}">
                <a16:creationId xmlns:a16="http://schemas.microsoft.com/office/drawing/2014/main" id="{FBA739CA-A16D-E142-BE62-CC0DDFCDC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930" y="1156494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哪個是哪個？</a:t>
            </a:r>
          </a:p>
        </p:txBody>
      </p:sp>
      <p:sp>
        <p:nvSpPr>
          <p:cNvPr id="14354" name="Text Box 19">
            <a:extLst>
              <a:ext uri="{FF2B5EF4-FFF2-40B4-BE49-F238E27FC236}">
                <a16:creationId xmlns:a16="http://schemas.microsoft.com/office/drawing/2014/main" id="{D0B1ED55-5B3F-0544-9195-7CC7BD48C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717131"/>
            <a:ext cx="3312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作用後測量時我們能分辨嗎？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54CE6-263F-0BCD-276A-EDBEA5DAE819}"/>
              </a:ext>
            </a:extLst>
          </p:cNvPr>
          <p:cNvSpPr txBox="1"/>
          <p:nvPr/>
        </p:nvSpPr>
        <p:spPr bwMode="auto">
          <a:xfrm>
            <a:off x="395536" y="2708920"/>
            <a:ext cx="3024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在實驗前將電子編號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1D173-5256-6C2F-5698-F61B35759901}"/>
              </a:ext>
            </a:extLst>
          </p:cNvPr>
          <p:cNvSpPr txBox="1"/>
          <p:nvPr/>
        </p:nvSpPr>
        <p:spPr bwMode="auto">
          <a:xfrm>
            <a:off x="395536" y="2276872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考慮兩顆電子的交互作用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931D22-7138-42BA-9088-7AF5F67CBD7E}"/>
                  </a:ext>
                </a:extLst>
              </p:cNvPr>
              <p:cNvSpPr txBox="1"/>
              <p:nvPr/>
            </p:nvSpPr>
            <p:spPr bwMode="auto">
              <a:xfrm>
                <a:off x="4030663" y="6135954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931D22-7138-42BA-9088-7AF5F67CB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0663" y="6135954"/>
                <a:ext cx="793750" cy="369332"/>
              </a:xfrm>
              <a:prstGeom prst="rect">
                <a:avLst/>
              </a:prstGeom>
              <a:blipFill>
                <a:blip r:embed="rId3"/>
                <a:stretch>
                  <a:fillRect l="-634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8D81A1-0118-A8FC-5E79-65A55CA75931}"/>
                  </a:ext>
                </a:extLst>
              </p:cNvPr>
              <p:cNvSpPr txBox="1"/>
              <p:nvPr/>
            </p:nvSpPr>
            <p:spPr bwMode="auto">
              <a:xfrm>
                <a:off x="5038725" y="615556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8D81A1-0118-A8FC-5E79-65A55CA75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8725" y="6155560"/>
                <a:ext cx="793750" cy="369332"/>
              </a:xfrm>
              <a:prstGeom prst="rect">
                <a:avLst/>
              </a:prstGeom>
              <a:blipFill>
                <a:blip r:embed="rId4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9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B97532-E502-2D7E-DFE0-04D8FACABEA5}"/>
                  </a:ext>
                </a:extLst>
              </p:cNvPr>
              <p:cNvSpPr txBox="1"/>
              <p:nvPr/>
            </p:nvSpPr>
            <p:spPr bwMode="auto">
              <a:xfrm>
                <a:off x="1960436" y="3786057"/>
                <a:ext cx="5323159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B97532-E502-2D7E-DFE0-04D8FACAB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0436" y="3786057"/>
                <a:ext cx="5323159" cy="664606"/>
              </a:xfrm>
              <a:prstGeom prst="rect">
                <a:avLst/>
              </a:prstGeom>
              <a:blipFill>
                <a:blip r:embed="rId2"/>
                <a:stretch>
                  <a:fillRect l="-2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0C42A1D-C6AA-8D28-AB0D-F8FB83707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17"/>
          <a:stretch/>
        </p:blipFill>
        <p:spPr>
          <a:xfrm>
            <a:off x="25199" y="44624"/>
            <a:ext cx="1944216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1EA33-64CA-5727-3863-2F2340D853B3}"/>
                  </a:ext>
                </a:extLst>
              </p:cNvPr>
              <p:cNvSpPr txBox="1"/>
              <p:nvPr/>
            </p:nvSpPr>
            <p:spPr bwMode="auto">
              <a:xfrm>
                <a:off x="2386525" y="1113416"/>
                <a:ext cx="4226166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Excited 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的波函數、包括自旋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1EA33-64CA-5727-3863-2F2340D85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6525" y="1113416"/>
                <a:ext cx="4226166" cy="369332"/>
              </a:xfrm>
              <a:prstGeom prst="rect">
                <a:avLst/>
              </a:prstGeom>
              <a:blipFill>
                <a:blip r:embed="rId4"/>
                <a:stretch>
                  <a:fillRect l="-1194" t="-6452" b="-19355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C54DC59B-CC11-BFDE-CD0C-FCC63DFAF85D}"/>
                  </a:ext>
                </a:extLst>
              </p:cNvPr>
              <p:cNvSpPr txBox="1"/>
              <p:nvPr/>
            </p:nvSpPr>
            <p:spPr bwMode="auto">
              <a:xfrm>
                <a:off x="7274616" y="3786057"/>
                <a:ext cx="1816161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C54DC59B-CC11-BFDE-CD0C-FCC63DFAF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4616" y="3786057"/>
                <a:ext cx="1816161" cy="664606"/>
              </a:xfrm>
              <a:prstGeom prst="rect">
                <a:avLst/>
              </a:prstGeom>
              <a:blipFill>
                <a:blip r:embed="rId5"/>
                <a:stretch>
                  <a:fillRect t="-43396" r="-4861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CF811F3-5696-D1F4-E69A-329F22F6B1C6}"/>
              </a:ext>
            </a:extLst>
          </p:cNvPr>
          <p:cNvSpPr txBox="1"/>
          <p:nvPr/>
        </p:nvSpPr>
        <p:spPr bwMode="auto">
          <a:xfrm>
            <a:off x="2367624" y="2037785"/>
            <a:ext cx="682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但總波函數還是需要滿足反對稱性。最容易的做法是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89BDA-BA6F-2963-6CA7-AF0FBD8BE771}"/>
              </a:ext>
            </a:extLst>
          </p:cNvPr>
          <p:cNvSpPr txBox="1"/>
          <p:nvPr/>
        </p:nvSpPr>
        <p:spPr bwMode="auto">
          <a:xfrm>
            <a:off x="2386525" y="2477600"/>
            <a:ext cx="63913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空間波函數與自旋波函數，必須一個是對稱，一個是反對稱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BA893E-C606-A492-E252-C485E5E4A0DD}"/>
              </a:ext>
            </a:extLst>
          </p:cNvPr>
          <p:cNvSpPr/>
          <p:nvPr/>
        </p:nvSpPr>
        <p:spPr>
          <a:xfrm>
            <a:off x="4932040" y="3812088"/>
            <a:ext cx="288032" cy="664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290FD-4C68-DD90-A628-B4ADC3B202AD}"/>
              </a:ext>
            </a:extLst>
          </p:cNvPr>
          <p:cNvSpPr txBox="1"/>
          <p:nvPr/>
        </p:nvSpPr>
        <p:spPr bwMode="auto">
          <a:xfrm>
            <a:off x="2386525" y="1571178"/>
            <a:ext cx="6929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現在空間波函數是兩個不同波函數的乘積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E24A3BAF-3D75-7038-6ABE-1756D9603CFE}"/>
                  </a:ext>
                </a:extLst>
              </p:cNvPr>
              <p:cNvSpPr txBox="1"/>
              <p:nvPr/>
            </p:nvSpPr>
            <p:spPr bwMode="auto">
              <a:xfrm>
                <a:off x="2386525" y="3263765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自旋反對稱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E24A3BAF-3D75-7038-6ABE-1756D9603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6525" y="3263765"/>
                <a:ext cx="347278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A3788AB6-43E0-E2C6-D1ED-8E5413690861}"/>
              </a:ext>
            </a:extLst>
          </p:cNvPr>
          <p:cNvSpPr/>
          <p:nvPr/>
        </p:nvSpPr>
        <p:spPr>
          <a:xfrm>
            <a:off x="539552" y="3699940"/>
            <a:ext cx="216024" cy="22429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99632-6990-FCAB-6478-1FECA9FA4983}"/>
              </a:ext>
            </a:extLst>
          </p:cNvPr>
          <p:cNvSpPr txBox="1"/>
          <p:nvPr/>
        </p:nvSpPr>
        <p:spPr bwMode="auto">
          <a:xfrm>
            <a:off x="6084167" y="3284984"/>
            <a:ext cx="1616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類似基態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5" name="Picture 2" descr="http://homework.uoregon.edu/pub/class/155/trap02a.jpg">
            <a:extLst>
              <a:ext uri="{FF2B5EF4-FFF2-40B4-BE49-F238E27FC236}">
                <a16:creationId xmlns:a16="http://schemas.microsoft.com/office/drawing/2014/main" id="{504354FE-2B09-2746-9462-A9378D8C8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525259" y="4593441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5D5640-F884-F957-A5B3-50DA27CE4340}"/>
              </a:ext>
            </a:extLst>
          </p:cNvPr>
          <p:cNvSpPr/>
          <p:nvPr/>
        </p:nvSpPr>
        <p:spPr>
          <a:xfrm>
            <a:off x="7984683" y="5015522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81E862-4E5F-CEE7-226C-515700FBAD4E}"/>
              </a:ext>
            </a:extLst>
          </p:cNvPr>
          <p:cNvSpPr txBox="1"/>
          <p:nvPr/>
        </p:nvSpPr>
        <p:spPr bwMode="auto">
          <a:xfrm>
            <a:off x="1934457" y="5759415"/>
            <a:ext cx="7560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一反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對稱化的自旋態，事實上是總自旋為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的狀態！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所以稱Singlet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535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B1007-6540-C935-E895-E223B1A5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3F46D9-7A53-D427-0A82-B410AF5FCA28}"/>
              </a:ext>
            </a:extLst>
          </p:cNvPr>
          <p:cNvSpPr/>
          <p:nvPr/>
        </p:nvSpPr>
        <p:spPr>
          <a:xfrm>
            <a:off x="7758605" y="3951065"/>
            <a:ext cx="1193711" cy="75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E2C61B-9CCC-9466-A6DE-EA927A10C397}"/>
              </a:ext>
            </a:extLst>
          </p:cNvPr>
          <p:cNvSpPr txBox="1"/>
          <p:nvPr/>
        </p:nvSpPr>
        <p:spPr bwMode="auto">
          <a:xfrm>
            <a:off x="1695579" y="5556260"/>
            <a:ext cx="7560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這三個對稱化的自旋態，事實上是總自旋為1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的狀態！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所以稱Triplet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9FEBEEAF-457A-103E-17C0-F30835AA7692}"/>
                  </a:ext>
                </a:extLst>
              </p:cNvPr>
              <p:cNvSpPr txBox="1"/>
              <p:nvPr/>
            </p:nvSpPr>
            <p:spPr bwMode="auto">
              <a:xfrm>
                <a:off x="7344994" y="2222246"/>
                <a:ext cx="65485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9FEBEEAF-457A-103E-17C0-F30835AA7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4994" y="2222246"/>
                <a:ext cx="654851" cy="369332"/>
              </a:xfrm>
              <a:prstGeom prst="rect">
                <a:avLst/>
              </a:prstGeom>
              <a:blipFill>
                <a:blip r:embed="rId2"/>
                <a:stretch>
                  <a:fillRect l="-40385" t="-110000" r="-28846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3C740CC-F357-3D5A-ED2B-EEC92D54762F}"/>
                  </a:ext>
                </a:extLst>
              </p:cNvPr>
              <p:cNvSpPr txBox="1"/>
              <p:nvPr/>
            </p:nvSpPr>
            <p:spPr bwMode="auto">
              <a:xfrm>
                <a:off x="7349572" y="3386972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3C740CC-F357-3D5A-ED2B-EEC92D547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9572" y="3386972"/>
                <a:ext cx="576064" cy="369332"/>
              </a:xfrm>
              <a:prstGeom prst="rect">
                <a:avLst/>
              </a:prstGeom>
              <a:blipFill>
                <a:blip r:embed="rId3"/>
                <a:stretch>
                  <a:fillRect l="-52174" t="-106667" r="-3913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A4A7D318-2A49-3F22-6CA5-C334EDC513A1}"/>
                  </a:ext>
                </a:extLst>
              </p:cNvPr>
              <p:cNvSpPr txBox="1"/>
              <p:nvPr/>
            </p:nvSpPr>
            <p:spPr bwMode="auto">
              <a:xfrm>
                <a:off x="7349572" y="2646674"/>
                <a:ext cx="18069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A4A7D318-2A49-3F22-6CA5-C334EDC51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9572" y="2646674"/>
                <a:ext cx="1806979" cy="664606"/>
              </a:xfrm>
              <a:prstGeom prst="rect">
                <a:avLst/>
              </a:prstGeom>
              <a:blipFill>
                <a:blip r:embed="rId4"/>
                <a:stretch>
                  <a:fillRect t="-41509" r="-4895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138A555-4DF4-618D-61B1-5E7632562B50}"/>
              </a:ext>
            </a:extLst>
          </p:cNvPr>
          <p:cNvSpPr txBox="1"/>
          <p:nvPr/>
        </p:nvSpPr>
        <p:spPr bwMode="auto">
          <a:xfrm>
            <a:off x="1667725" y="1306779"/>
            <a:ext cx="682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空間波函數也可以是反對稱的，那自旋波函數必須是對稱的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B31C5-2437-9A75-23F7-6AFF0DFDE115}"/>
              </a:ext>
            </a:extLst>
          </p:cNvPr>
          <p:cNvSpPr txBox="1"/>
          <p:nvPr/>
        </p:nvSpPr>
        <p:spPr bwMode="auto">
          <a:xfrm>
            <a:off x="1715407" y="5119150"/>
            <a:ext cx="6471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令人驚訝的：自旋與軌道運動無作用，但卻連鎖在一起！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D71353E4-6DFB-AF13-B33A-BBF3096022C6}"/>
                  </a:ext>
                </a:extLst>
              </p:cNvPr>
              <p:cNvSpPr txBox="1"/>
              <p:nvPr/>
            </p:nvSpPr>
            <p:spPr bwMode="auto">
              <a:xfrm>
                <a:off x="1691680" y="1772150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D71353E4-6DFB-AF13-B33A-BBF309602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1772150"/>
                <a:ext cx="3472783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062337B-5843-D6A9-0D99-ADA565E32E5E}"/>
              </a:ext>
            </a:extLst>
          </p:cNvPr>
          <p:cNvSpPr txBox="1"/>
          <p:nvPr/>
        </p:nvSpPr>
        <p:spPr bwMode="auto">
          <a:xfrm>
            <a:off x="1691680" y="3836482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自旋狀態可以兩個都向上、或向下，也是對稱的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DED0C5-1E01-7758-67F9-58116AB93017}"/>
              </a:ext>
            </a:extLst>
          </p:cNvPr>
          <p:cNvSpPr txBox="1"/>
          <p:nvPr/>
        </p:nvSpPr>
        <p:spPr bwMode="auto">
          <a:xfrm>
            <a:off x="1712051" y="427359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反對稱條件比不相容原理適用更廣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C2731B-AFF6-E650-D18A-3A34A7577861}"/>
                  </a:ext>
                </a:extLst>
              </p:cNvPr>
              <p:cNvSpPr txBox="1"/>
              <p:nvPr/>
            </p:nvSpPr>
            <p:spPr bwMode="auto">
              <a:xfrm>
                <a:off x="1712051" y="4696371"/>
                <a:ext cx="43204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所以能量較高的激發態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共有三個！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C2731B-AFF6-E650-D18A-3A34A7577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2051" y="4696371"/>
                <a:ext cx="4320480" cy="369332"/>
              </a:xfrm>
              <a:prstGeom prst="rect">
                <a:avLst/>
              </a:prstGeom>
              <a:blipFill>
                <a:blip r:embed="rId6"/>
                <a:stretch>
                  <a:fillRect l="-117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1E8B7F-056B-3E7D-F679-880D9A436C6B}"/>
                  </a:ext>
                </a:extLst>
              </p:cNvPr>
              <p:cNvSpPr txBox="1"/>
              <p:nvPr/>
            </p:nvSpPr>
            <p:spPr bwMode="auto">
              <a:xfrm>
                <a:off x="1691680" y="2636912"/>
                <a:ext cx="5447619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1E8B7F-056B-3E7D-F679-880D9A436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636912"/>
                <a:ext cx="5447619" cy="664606"/>
              </a:xfrm>
              <a:prstGeom prst="rect">
                <a:avLst/>
              </a:prstGeom>
              <a:blipFill>
                <a:blip r:embed="rId7"/>
                <a:stretch>
                  <a:fillRect l="-2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9A9D56CF-5D81-6A7A-1D36-46DE0345BFB1}"/>
              </a:ext>
            </a:extLst>
          </p:cNvPr>
          <p:cNvSpPr/>
          <p:nvPr/>
        </p:nvSpPr>
        <p:spPr>
          <a:xfrm>
            <a:off x="4663284" y="2662943"/>
            <a:ext cx="288032" cy="664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7AE79-AC53-379D-AEAD-A0132F8D24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817"/>
          <a:stretch/>
        </p:blipFill>
        <p:spPr>
          <a:xfrm>
            <a:off x="1542" y="417652"/>
            <a:ext cx="1666183" cy="5877272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A88D43FF-42D0-4123-8E60-F11BF913FFAA}"/>
              </a:ext>
            </a:extLst>
          </p:cNvPr>
          <p:cNvSpPr/>
          <p:nvPr/>
        </p:nvSpPr>
        <p:spPr>
          <a:xfrm>
            <a:off x="395536" y="3565923"/>
            <a:ext cx="216024" cy="22429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5" name="Picture 2" descr="http://homework.uoregon.edu/pub/class/155/trap02a.jpg">
            <a:extLst>
              <a:ext uri="{FF2B5EF4-FFF2-40B4-BE49-F238E27FC236}">
                <a16:creationId xmlns:a16="http://schemas.microsoft.com/office/drawing/2014/main" id="{E8CAD4FF-AA53-A17B-C4FE-B622EB8F1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3764" r="1724" b="436"/>
          <a:stretch>
            <a:fillRect/>
          </a:stretch>
        </p:blipFill>
        <p:spPr bwMode="auto">
          <a:xfrm>
            <a:off x="7832732" y="1306779"/>
            <a:ext cx="1252647" cy="82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4B5BF0-5557-BA9A-255D-F19E23FBE96F}"/>
              </a:ext>
            </a:extLst>
          </p:cNvPr>
          <p:cNvSpPr/>
          <p:nvPr/>
        </p:nvSpPr>
        <p:spPr>
          <a:xfrm>
            <a:off x="8292156" y="1559050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A591852A-5C95-267A-BA04-E3F9EBEAE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3764" r="20475" b="436"/>
          <a:stretch>
            <a:fillRect/>
          </a:stretch>
        </p:blipFill>
        <p:spPr bwMode="auto">
          <a:xfrm>
            <a:off x="8532441" y="1306779"/>
            <a:ext cx="418136" cy="82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homework.uoregon.edu/pub/class/155/trap02a.jpg">
            <a:extLst>
              <a:ext uri="{FF2B5EF4-FFF2-40B4-BE49-F238E27FC236}">
                <a16:creationId xmlns:a16="http://schemas.microsoft.com/office/drawing/2014/main" id="{13D6BED2-407E-5345-70DD-F61819495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3" t="79593" r="3456" b="9820"/>
          <a:stretch>
            <a:fillRect/>
          </a:stretch>
        </p:blipFill>
        <p:spPr bwMode="auto">
          <a:xfrm>
            <a:off x="8454427" y="3962459"/>
            <a:ext cx="471344" cy="5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homework.uoregon.edu/pub/class/155/trap02a.jpg">
            <a:extLst>
              <a:ext uri="{FF2B5EF4-FFF2-40B4-BE49-F238E27FC236}">
                <a16:creationId xmlns:a16="http://schemas.microsoft.com/office/drawing/2014/main" id="{2AB813CC-BE17-89F4-F919-74231C619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3" t="79593" r="3456" b="9820"/>
          <a:stretch>
            <a:fillRect/>
          </a:stretch>
        </p:blipFill>
        <p:spPr bwMode="auto">
          <a:xfrm>
            <a:off x="7866111" y="3951065"/>
            <a:ext cx="471344" cy="5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13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6" grpId="0" animBg="1"/>
      <p:bldP spid="7" grpId="0" animBg="1"/>
      <p:bldP spid="8" grpId="0" animBg="1"/>
      <p:bldP spid="4" grpId="0"/>
      <p:bldP spid="29" grpId="0"/>
      <p:bldP spid="31" grpId="0"/>
      <p:bldP spid="2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3B1B-AE29-46A0-E64A-1E980AD51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B028756D-5C85-AD6C-38EF-927A6A15C2DE}"/>
                  </a:ext>
                </a:extLst>
              </p:cNvPr>
              <p:cNvSpPr txBox="1"/>
              <p:nvPr/>
            </p:nvSpPr>
            <p:spPr bwMode="auto">
              <a:xfrm>
                <a:off x="6224157" y="4302664"/>
                <a:ext cx="65485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B028756D-5C85-AD6C-38EF-927A6A15C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4157" y="4302664"/>
                <a:ext cx="654851" cy="369332"/>
              </a:xfrm>
              <a:prstGeom prst="rect">
                <a:avLst/>
              </a:prstGeom>
              <a:blipFill>
                <a:blip r:embed="rId2"/>
                <a:stretch>
                  <a:fillRect l="-42308" t="-106667" r="-28846" b="-17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4D13A17-E42E-5487-A254-0E4CC2B5A745}"/>
                  </a:ext>
                </a:extLst>
              </p:cNvPr>
              <p:cNvSpPr txBox="1"/>
              <p:nvPr/>
            </p:nvSpPr>
            <p:spPr bwMode="auto">
              <a:xfrm>
                <a:off x="6228735" y="5467390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4D13A17-E42E-5487-A254-0E4CC2B5A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8735" y="5467390"/>
                <a:ext cx="576064" cy="369332"/>
              </a:xfrm>
              <a:prstGeom prst="rect">
                <a:avLst/>
              </a:prstGeom>
              <a:blipFill>
                <a:blip r:embed="rId3"/>
                <a:stretch>
                  <a:fillRect l="-52174" t="-110000" r="-3913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0D8DE0CC-F09F-8CCA-1D37-88FC46F97A92}"/>
                  </a:ext>
                </a:extLst>
              </p:cNvPr>
              <p:cNvSpPr txBox="1"/>
              <p:nvPr/>
            </p:nvSpPr>
            <p:spPr bwMode="auto">
              <a:xfrm>
                <a:off x="6228735" y="4727092"/>
                <a:ext cx="18069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0D8DE0CC-F09F-8CCA-1D37-88FC46F97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8735" y="4727092"/>
                <a:ext cx="1806979" cy="664606"/>
              </a:xfrm>
              <a:prstGeom prst="rect">
                <a:avLst/>
              </a:prstGeom>
              <a:blipFill>
                <a:blip r:embed="rId4"/>
                <a:stretch>
                  <a:fillRect t="-43396" r="-4895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66886AAB-FACA-04D2-8EAB-22FA20D8C85D}"/>
                  </a:ext>
                </a:extLst>
              </p:cNvPr>
              <p:cNvSpPr txBox="1"/>
              <p:nvPr/>
            </p:nvSpPr>
            <p:spPr bwMode="auto">
              <a:xfrm>
                <a:off x="865891" y="3862330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66886AAB-FACA-04D2-8EAB-22FA20D8C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891" y="3862330"/>
                <a:ext cx="3472783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A18D93-B1A2-655C-543F-6C990B744384}"/>
                  </a:ext>
                </a:extLst>
              </p:cNvPr>
              <p:cNvSpPr txBox="1"/>
              <p:nvPr/>
            </p:nvSpPr>
            <p:spPr bwMode="auto">
              <a:xfrm>
                <a:off x="865891" y="4727092"/>
                <a:ext cx="5447619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A18D93-B1A2-655C-543F-6C990B744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891" y="4727092"/>
                <a:ext cx="5447619" cy="664606"/>
              </a:xfrm>
              <a:prstGeom prst="rect">
                <a:avLst/>
              </a:prstGeom>
              <a:blipFill>
                <a:blip r:embed="rId6"/>
                <a:stretch>
                  <a:fillRect l="-2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EE885A88-1D4E-D0E9-0286-A78E5ECBFF82}"/>
                  </a:ext>
                </a:extLst>
              </p:cNvPr>
              <p:cNvSpPr txBox="1"/>
              <p:nvPr/>
            </p:nvSpPr>
            <p:spPr bwMode="auto">
              <a:xfrm>
                <a:off x="6362692" y="2282834"/>
                <a:ext cx="1816161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EE885A88-1D4E-D0E9-0286-A78E5ECBF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2692" y="2282834"/>
                <a:ext cx="1816161" cy="664606"/>
              </a:xfrm>
              <a:prstGeom prst="rect">
                <a:avLst/>
              </a:prstGeom>
              <a:blipFill>
                <a:blip r:embed="rId7"/>
                <a:stretch>
                  <a:fillRect t="-40741" r="-4167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2401F807-CBAE-9343-A616-C023973BB811}"/>
                  </a:ext>
                </a:extLst>
              </p:cNvPr>
              <p:cNvSpPr txBox="1"/>
              <p:nvPr/>
            </p:nvSpPr>
            <p:spPr bwMode="auto">
              <a:xfrm>
                <a:off x="865891" y="1787404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自旋反對稱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2401F807-CBAE-9343-A616-C023973BB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891" y="1787404"/>
                <a:ext cx="3472783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C279D18-BC1D-C0EA-F972-0F7B9757BD20}"/>
              </a:ext>
            </a:extLst>
          </p:cNvPr>
          <p:cNvSpPr txBox="1"/>
          <p:nvPr/>
        </p:nvSpPr>
        <p:spPr bwMode="auto">
          <a:xfrm>
            <a:off x="767862" y="3165377"/>
            <a:ext cx="7560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一反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對稱化的自旋態，事實上是總自旋為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的狀態！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所以稱Singlet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654092-9FA2-5E3D-E40D-44C64A03F16E}"/>
                  </a:ext>
                </a:extLst>
              </p:cNvPr>
              <p:cNvSpPr txBox="1"/>
              <p:nvPr/>
            </p:nvSpPr>
            <p:spPr bwMode="auto">
              <a:xfrm>
                <a:off x="899592" y="2282834"/>
                <a:ext cx="5463100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654092-9FA2-5E3D-E40D-44C64A03F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282834"/>
                <a:ext cx="5463100" cy="6646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D8DF517-DCF2-C9AE-010E-BB355A7BFD60}"/>
              </a:ext>
            </a:extLst>
          </p:cNvPr>
          <p:cNvSpPr txBox="1"/>
          <p:nvPr/>
        </p:nvSpPr>
        <p:spPr bwMode="auto">
          <a:xfrm>
            <a:off x="899592" y="5836722"/>
            <a:ext cx="7560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這三個對稱化的自旋態，事實上是總自旋為1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的狀態！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所以稱Triplet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25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9CB5B1A2-6799-7B39-ADF0-181640785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1"/>
          <a:stretch/>
        </p:blipFill>
        <p:spPr bwMode="auto">
          <a:xfrm>
            <a:off x="6313510" y="369874"/>
            <a:ext cx="1656184" cy="175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ACA77A-4A24-01AC-9D03-4A7149FEF45A}"/>
              </a:ext>
            </a:extLst>
          </p:cNvPr>
          <p:cNvCxnSpPr/>
          <p:nvPr/>
        </p:nvCxnSpPr>
        <p:spPr>
          <a:xfrm flipV="1">
            <a:off x="7252712" y="680470"/>
            <a:ext cx="0" cy="352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467464CE-2BBA-963F-036F-F214A78D5A4C}"/>
              </a:ext>
            </a:extLst>
          </p:cNvPr>
          <p:cNvSpPr/>
          <p:nvPr/>
        </p:nvSpPr>
        <p:spPr>
          <a:xfrm>
            <a:off x="7180704" y="817429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E1CF0C-468C-2BF6-0688-152490B9BA2E}"/>
              </a:ext>
            </a:extLst>
          </p:cNvPr>
          <p:cNvSpPr/>
          <p:nvPr/>
        </p:nvSpPr>
        <p:spPr>
          <a:xfrm>
            <a:off x="7270773" y="1498052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3E3BC2-C835-94E9-CA82-92411662FF52}"/>
                  </a:ext>
                </a:extLst>
              </p:cNvPr>
              <p:cNvSpPr txBox="1"/>
              <p:nvPr/>
            </p:nvSpPr>
            <p:spPr bwMode="auto">
              <a:xfrm>
                <a:off x="886788" y="1183745"/>
                <a:ext cx="4226166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Excited 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的波函數、包括自旋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3E3BC2-C835-94E9-CA82-92411662F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788" y="1183745"/>
                <a:ext cx="4226166" cy="369332"/>
              </a:xfrm>
              <a:prstGeom prst="rect">
                <a:avLst/>
              </a:prstGeom>
              <a:blipFill>
                <a:blip r:embed="rId11"/>
                <a:stretch>
                  <a:fillRect l="-1194" t="-3226" b="-2258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007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9EECB4-FE37-39FD-812B-B3FEE3805531}"/>
              </a:ext>
            </a:extLst>
          </p:cNvPr>
          <p:cNvSpPr/>
          <p:nvPr/>
        </p:nvSpPr>
        <p:spPr>
          <a:xfrm>
            <a:off x="6705665" y="1268760"/>
            <a:ext cx="280575" cy="376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E31373-2B1E-8FC0-CECE-7E767951EC46}"/>
              </a:ext>
            </a:extLst>
          </p:cNvPr>
          <p:cNvSpPr/>
          <p:nvPr/>
        </p:nvSpPr>
        <p:spPr>
          <a:xfrm>
            <a:off x="5950542" y="1268760"/>
            <a:ext cx="755123" cy="376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44780-2D1D-8B14-F595-A2092B054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68760"/>
            <a:ext cx="4690910" cy="376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B6DFA4-EE9A-70AD-9198-34C0391B6C4A}"/>
              </a:ext>
            </a:extLst>
          </p:cNvPr>
          <p:cNvSpPr txBox="1"/>
          <p:nvPr/>
        </p:nvSpPr>
        <p:spPr bwMode="auto">
          <a:xfrm>
            <a:off x="5637404" y="2160841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triplet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F91F-3E7A-8A04-8019-627DDEB3BF1A}"/>
              </a:ext>
            </a:extLst>
          </p:cNvPr>
          <p:cNvSpPr txBox="1"/>
          <p:nvPr/>
        </p:nvSpPr>
        <p:spPr bwMode="auto">
          <a:xfrm>
            <a:off x="5637404" y="1905957"/>
            <a:ext cx="989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singlet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8ECE5-1E00-3E43-0AF0-9AC752825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68" t="53326" r="5931" b="35003"/>
          <a:stretch/>
        </p:blipFill>
        <p:spPr>
          <a:xfrm>
            <a:off x="5132520" y="2659065"/>
            <a:ext cx="678092" cy="369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1B70D0-E770-F395-B7F4-9463E5B9E7E1}"/>
                  </a:ext>
                </a:extLst>
              </p:cNvPr>
              <p:cNvSpPr txBox="1"/>
              <p:nvPr/>
            </p:nvSpPr>
            <p:spPr bwMode="auto">
              <a:xfrm>
                <a:off x="6474152" y="1796557"/>
                <a:ext cx="512088" cy="3866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1B70D0-E770-F395-B7F4-9463E5B9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4152" y="1796557"/>
                <a:ext cx="512088" cy="386644"/>
              </a:xfrm>
              <a:prstGeom prst="rect">
                <a:avLst/>
              </a:prstGeom>
              <a:blipFill>
                <a:blip r:embed="rId4"/>
                <a:stretch>
                  <a:fillRect l="-2381" r="-2381"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EEF392-A4EE-F5EA-C9F9-B95EADCABB57}"/>
                  </a:ext>
                </a:extLst>
              </p:cNvPr>
              <p:cNvSpPr txBox="1"/>
              <p:nvPr/>
            </p:nvSpPr>
            <p:spPr bwMode="auto">
              <a:xfrm>
                <a:off x="6489861" y="2195116"/>
                <a:ext cx="512088" cy="3938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EEF392-A4EE-F5EA-C9F9-B95EADCAB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9861" y="2195116"/>
                <a:ext cx="512088" cy="393826"/>
              </a:xfrm>
              <a:prstGeom prst="rect">
                <a:avLst/>
              </a:prstGeom>
              <a:blipFill>
                <a:blip r:embed="rId5"/>
                <a:stretch>
                  <a:fillRect l="-4878" r="-2439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1BB8D2-F98D-D633-FB54-47ACF715B012}"/>
                  </a:ext>
                </a:extLst>
              </p:cNvPr>
              <p:cNvSpPr txBox="1"/>
              <p:nvPr/>
            </p:nvSpPr>
            <p:spPr bwMode="auto">
              <a:xfrm>
                <a:off x="1290864" y="5235770"/>
                <a:ext cx="7457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所以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Excited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=0,1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三個態</a:t>
                </a:r>
                <a:r>
                  <a:rPr lang="en-US" dirty="0"/>
                  <a:t>），各對應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dirty="0"/>
                  <a:t>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triplet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dirty="0"/>
                  <a:t>個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let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1BB8D2-F98D-D633-FB54-47ACF715B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0864" y="5235770"/>
                <a:ext cx="7457600" cy="369332"/>
              </a:xfrm>
              <a:prstGeom prst="rect">
                <a:avLst/>
              </a:prstGeom>
              <a:blipFill>
                <a:blip r:embed="rId6"/>
                <a:stretch>
                  <a:fillRect l="-680" t="-1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8E0E75-7EFB-1436-0237-5F3B0EF4471B}"/>
                  </a:ext>
                </a:extLst>
              </p:cNvPr>
              <p:cNvSpPr txBox="1"/>
              <p:nvPr/>
            </p:nvSpPr>
            <p:spPr bwMode="auto">
              <a:xfrm>
                <a:off x="1294265" y="5637632"/>
                <a:ext cx="6120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總共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×4=16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個態，但此時未微擾能量還是簡併的。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8E0E75-7EFB-1436-0237-5F3B0EF44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4265" y="5637632"/>
                <a:ext cx="6120680" cy="369332"/>
              </a:xfrm>
              <a:prstGeom prst="rect">
                <a:avLst/>
              </a:prstGeom>
              <a:blipFill>
                <a:blip r:embed="rId7"/>
                <a:stretch>
                  <a:fillRect l="-82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4B823F-1602-3EAF-8841-DEEA0A5771EC}"/>
                  </a:ext>
                </a:extLst>
              </p:cNvPr>
              <p:cNvSpPr txBox="1"/>
              <p:nvPr/>
            </p:nvSpPr>
            <p:spPr bwMode="auto">
              <a:xfrm>
                <a:off x="6745905" y="5650592"/>
                <a:ext cx="164240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4B823F-1602-3EAF-8841-DEEA0A577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5905" y="5650592"/>
                <a:ext cx="164240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113CE5-B120-9925-0675-0307EA99BDDD}"/>
                  </a:ext>
                </a:extLst>
              </p:cNvPr>
              <p:cNvSpPr txBox="1"/>
              <p:nvPr/>
            </p:nvSpPr>
            <p:spPr bwMode="auto">
              <a:xfrm>
                <a:off x="1763688" y="3038068"/>
                <a:ext cx="7551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113CE5-B120-9925-0675-0307EA99B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3038068"/>
                <a:ext cx="75512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CC10CA-38C3-50BA-CEFB-09EA52CDDE92}"/>
                  </a:ext>
                </a:extLst>
              </p:cNvPr>
              <p:cNvSpPr txBox="1"/>
              <p:nvPr/>
            </p:nvSpPr>
            <p:spPr bwMode="auto">
              <a:xfrm>
                <a:off x="1763688" y="4221088"/>
                <a:ext cx="7523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CC10CA-38C3-50BA-CEFB-09EA52CDD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4221088"/>
                <a:ext cx="7523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A35F22B-08A4-AD47-EF86-2E9F40CA3407}"/>
              </a:ext>
            </a:extLst>
          </p:cNvPr>
          <p:cNvSpPr txBox="1"/>
          <p:nvPr/>
        </p:nvSpPr>
        <p:spPr bwMode="auto">
          <a:xfrm>
            <a:off x="1277460" y="6061860"/>
            <a:ext cx="6768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簡併將被電子彼此的排斥力作為微擾所破壞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E684A-9DC6-9939-4100-8AF8A1E9D65C}"/>
              </a:ext>
            </a:extLst>
          </p:cNvPr>
          <p:cNvSpPr txBox="1"/>
          <p:nvPr/>
        </p:nvSpPr>
        <p:spPr bwMode="auto">
          <a:xfrm>
            <a:off x="5782012" y="1597719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triplet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152CE3-1E04-5CAE-8915-89327E9FC208}"/>
              </a:ext>
            </a:extLst>
          </p:cNvPr>
          <p:cNvSpPr txBox="1"/>
          <p:nvPr/>
        </p:nvSpPr>
        <p:spPr bwMode="auto">
          <a:xfrm>
            <a:off x="5782012" y="1342835"/>
            <a:ext cx="989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singlet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551FDA-4992-38B0-9934-D10F77791E8D}"/>
                  </a:ext>
                </a:extLst>
              </p:cNvPr>
              <p:cNvSpPr txBox="1"/>
              <p:nvPr/>
            </p:nvSpPr>
            <p:spPr bwMode="auto">
              <a:xfrm>
                <a:off x="1277460" y="418430"/>
                <a:ext cx="6768752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=1,0,−1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551FDA-4992-38B0-9934-D10F77791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7460" y="418430"/>
                <a:ext cx="6768752" cy="6646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9D5429-B5D6-C776-5124-8D9D8DD6ED63}"/>
              </a:ext>
            </a:extLst>
          </p:cNvPr>
          <p:cNvCxnSpPr/>
          <p:nvPr/>
        </p:nvCxnSpPr>
        <p:spPr>
          <a:xfrm>
            <a:off x="4427984" y="980728"/>
            <a:ext cx="0" cy="546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CA0720-21C5-6A47-0F94-A4C3E3B0B85C}"/>
                  </a:ext>
                </a:extLst>
              </p:cNvPr>
              <p:cNvSpPr txBox="1"/>
              <p:nvPr/>
            </p:nvSpPr>
            <p:spPr bwMode="auto">
              <a:xfrm>
                <a:off x="2906189" y="3174312"/>
                <a:ext cx="4906168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CA0720-21C5-6A47-0F94-A4C3E3B0B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189" y="3174312"/>
                <a:ext cx="4906168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E795ED-778F-B1D0-CE0A-93272A034EBA}"/>
              </a:ext>
            </a:extLst>
          </p:cNvPr>
          <p:cNvCxnSpPr>
            <a:cxnSpLocks/>
          </p:cNvCxnSpPr>
          <p:nvPr/>
        </p:nvCxnSpPr>
        <p:spPr>
          <a:xfrm flipV="1">
            <a:off x="4572000" y="2380639"/>
            <a:ext cx="0" cy="793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26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559E42-8084-BF33-5413-E15E0FCD9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01120-7E90-C544-F91D-D678A064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4" y="0"/>
            <a:ext cx="53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80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06C1A03-4D01-69DC-56BB-DC38E8205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990DA-40E4-B220-F2D6-48449EDF8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475656" y="142435"/>
            <a:ext cx="6192688" cy="6573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4DA4CA-776E-9CF0-D2FF-8E37B483E866}"/>
              </a:ext>
            </a:extLst>
          </p:cNvPr>
          <p:cNvSpPr/>
          <p:nvPr/>
        </p:nvSpPr>
        <p:spPr>
          <a:xfrm>
            <a:off x="1475656" y="2636912"/>
            <a:ext cx="619268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09351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4D0547-9BDF-8C48-66A5-AD455ECD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7BA42-A2FC-83CF-0AB6-B1B90E4BFA1A}"/>
              </a:ext>
            </a:extLst>
          </p:cNvPr>
          <p:cNvSpPr/>
          <p:nvPr/>
        </p:nvSpPr>
        <p:spPr>
          <a:xfrm>
            <a:off x="1265179" y="2709776"/>
            <a:ext cx="37577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D1782-88E2-8DA5-BFB8-A9FE794F9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0" b="9050"/>
          <a:stretch/>
        </p:blipFill>
        <p:spPr>
          <a:xfrm>
            <a:off x="827584" y="760332"/>
            <a:ext cx="7108328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51D82C-4190-D433-A384-94F730D38E1C}"/>
                  </a:ext>
                </a:extLst>
              </p:cNvPr>
              <p:cNvSpPr txBox="1"/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blipFill>
                <a:blip r:embed="rId3"/>
                <a:stretch>
                  <a:fillRect l="-103448" t="-160870" r="-82759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BA30BA-936E-F5B3-2CA5-0FA7D06DA857}"/>
                  </a:ext>
                </a:extLst>
              </p:cNvPr>
              <p:cNvSpPr txBox="1"/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blipFill>
                <a:blip r:embed="rId4"/>
                <a:stretch>
                  <a:fillRect l="-100000" t="-160870" r="-80000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3171C1-04D3-32BA-4629-5776197B35D5}"/>
                  </a:ext>
                </a:extLst>
              </p:cNvPr>
              <p:cNvSpPr txBox="1"/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blipFill>
                <a:blip r:embed="rId5"/>
                <a:stretch>
                  <a:fillRect l="-103448" t="-168182" r="-827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7ECDC27-91A6-86C6-C7F6-FE4393F64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7" t="73100" r="36181" b="9050"/>
          <a:stretch/>
        </p:blipFill>
        <p:spPr>
          <a:xfrm>
            <a:off x="1591752" y="2709776"/>
            <a:ext cx="1008076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E05DDE-B377-C701-4FF2-72EF9C3BF712}"/>
                  </a:ext>
                </a:extLst>
              </p:cNvPr>
              <p:cNvSpPr txBox="1"/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blipFill>
                <a:blip r:embed="rId7"/>
                <a:stretch>
                  <a:fillRect l="-100000" t="-156522" r="-7666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41B257-7109-A725-7888-5C724F16C409}"/>
                  </a:ext>
                </a:extLst>
              </p:cNvPr>
              <p:cNvSpPr txBox="1"/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blipFill>
                <a:blip r:embed="rId8"/>
                <a:stretch>
                  <a:fillRect l="-93548" t="-160870" r="-74194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C9665D3-3EC6-A6D4-6FA4-724AF368AE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06" t="73100" r="23012" b="20658"/>
          <a:stretch/>
        </p:blipFill>
        <p:spPr>
          <a:xfrm>
            <a:off x="1591716" y="2709776"/>
            <a:ext cx="1008112" cy="55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230504-6073-BF05-8FC7-85DD744961D6}"/>
                  </a:ext>
                </a:extLst>
              </p:cNvPr>
              <p:cNvSpPr txBox="1"/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blipFill>
                <a:blip r:embed="rId9"/>
                <a:stretch>
                  <a:fillRect l="-100000" t="-160870" r="-76667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41F7CF-1A2F-A189-E460-18E7A4B80E34}"/>
                  </a:ext>
                </a:extLst>
              </p:cNvPr>
              <p:cNvSpPr txBox="1"/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224E0D4B-1105-BD9B-1039-23F71226F954}"/>
                  </a:ext>
                </a:extLst>
              </p:cNvPr>
              <p:cNvSpPr txBox="1"/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3782DA95-F2D8-412F-B2BE-B6858E42D4F8}"/>
                  </a:ext>
                </a:extLst>
              </p:cNvPr>
              <p:cNvSpPr txBox="1"/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339919C-C75D-46E1-7783-8C8AA6AD76A0}"/>
              </a:ext>
            </a:extLst>
          </p:cNvPr>
          <p:cNvSpPr txBox="1"/>
          <p:nvPr/>
        </p:nvSpPr>
        <p:spPr bwMode="auto">
          <a:xfrm>
            <a:off x="2798117" y="3298614"/>
            <a:ext cx="554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Occupation Number Representation 狀態佔據數表象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73803F-388B-4C73-BB3A-C4952C4A5817}"/>
              </a:ext>
            </a:extLst>
          </p:cNvPr>
          <p:cNvSpPr txBox="1"/>
          <p:nvPr/>
        </p:nvSpPr>
        <p:spPr bwMode="auto">
          <a:xfrm>
            <a:off x="2798117" y="3684841"/>
            <a:ext cx="4870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記住：若是費米子，佔據數不能超過1。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5EBB0-868E-FA71-B078-756CA77B6C91}"/>
              </a:ext>
            </a:extLst>
          </p:cNvPr>
          <p:cNvSpPr txBox="1"/>
          <p:nvPr/>
        </p:nvSpPr>
        <p:spPr bwMode="auto">
          <a:xfrm>
            <a:off x="2798117" y="2547894"/>
            <a:ext cx="5137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狀態不要編號，符號就會很簡單。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8907CD-78C0-98E5-C0FE-17872B2B8395}"/>
                  </a:ext>
                </a:extLst>
              </p:cNvPr>
              <p:cNvSpPr txBox="1"/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例如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1,1,1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這個態，用波函數寫，就會變成：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blipFill>
                <a:blip r:embed="rId13"/>
                <a:stretch>
                  <a:fillRect l="-8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DC6801C-5011-610B-EAA1-E44A6EA35BD1}"/>
              </a:ext>
            </a:extLst>
          </p:cNvPr>
          <p:cNvSpPr txBox="1"/>
          <p:nvPr/>
        </p:nvSpPr>
        <p:spPr bwMode="auto">
          <a:xfrm>
            <a:off x="1234946" y="5998529"/>
            <a:ext cx="5497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這樣的表象，粒子數目還可以自然的有變化！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78E29-DC7D-0EEE-EAC6-BF0C62CE1616}"/>
              </a:ext>
            </a:extLst>
          </p:cNvPr>
          <p:cNvSpPr txBox="1"/>
          <p:nvPr/>
        </p:nvSpPr>
        <p:spPr bwMode="auto">
          <a:xfrm>
            <a:off x="2798117" y="2922607"/>
            <a:ext cx="507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只要標明每一個可能狀態的粒子數即可</a:t>
            </a:r>
          </a:p>
        </p:txBody>
      </p:sp>
    </p:spTree>
    <p:extLst>
      <p:ext uri="{BB962C8B-B14F-4D97-AF65-F5344CB8AC3E}">
        <p14:creationId xmlns:p14="http://schemas.microsoft.com/office/powerpoint/2010/main" val="37928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4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equations&#10;&#10;AI-generated content may be incorrect.">
            <a:extLst>
              <a:ext uri="{FF2B5EF4-FFF2-40B4-BE49-F238E27FC236}">
                <a16:creationId xmlns:a16="http://schemas.microsoft.com/office/drawing/2014/main" id="{4C957460-B784-A2D5-651A-011EA7FEF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64904"/>
            <a:ext cx="7772400" cy="4365741"/>
          </a:xfrm>
          <a:prstGeom prst="rect">
            <a:avLst/>
          </a:prstGeom>
        </p:spPr>
      </p:pic>
      <p:pic>
        <p:nvPicPr>
          <p:cNvPr id="5" name="Picture 4" descr="A math problem with a red line&#10;&#10;AI-generated content may be incorrect.">
            <a:extLst>
              <a:ext uri="{FF2B5EF4-FFF2-40B4-BE49-F238E27FC236}">
                <a16:creationId xmlns:a16="http://schemas.microsoft.com/office/drawing/2014/main" id="{EDDD048C-553D-C93C-0DC6-586078C30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26" y="0"/>
            <a:ext cx="4608512" cy="2534000"/>
          </a:xfrm>
          <a:prstGeom prst="rect">
            <a:avLst/>
          </a:prstGeom>
        </p:spPr>
      </p:pic>
      <p:pic>
        <p:nvPicPr>
          <p:cNvPr id="6" name="Picture 5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EB8FC92-3F18-CD36-E1B0-EAA55E6EC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8" b="3719"/>
          <a:stretch/>
        </p:blipFill>
        <p:spPr bwMode="auto">
          <a:xfrm>
            <a:off x="5287298" y="25778"/>
            <a:ext cx="2093014" cy="251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6BC543-A948-3A75-0056-CCCFC29E6445}"/>
              </a:ext>
            </a:extLst>
          </p:cNvPr>
          <p:cNvSpPr/>
          <p:nvPr/>
        </p:nvSpPr>
        <p:spPr>
          <a:xfrm>
            <a:off x="6084168" y="2134879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97117D8-CAC2-357A-0D35-8F1828D6A199}"/>
              </a:ext>
            </a:extLst>
          </p:cNvPr>
          <p:cNvSpPr/>
          <p:nvPr/>
        </p:nvSpPr>
        <p:spPr>
          <a:xfrm>
            <a:off x="6745395" y="2134879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4D0594-8CEB-9618-D5FC-A172E7564D97}"/>
              </a:ext>
            </a:extLst>
          </p:cNvPr>
          <p:cNvSpPr/>
          <p:nvPr/>
        </p:nvSpPr>
        <p:spPr>
          <a:xfrm>
            <a:off x="6333805" y="1844824"/>
            <a:ext cx="144016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88546-9352-1718-D5B3-17D456D966F2}"/>
              </a:ext>
            </a:extLst>
          </p:cNvPr>
          <p:cNvSpPr txBox="1"/>
          <p:nvPr/>
        </p:nvSpPr>
        <p:spPr bwMode="auto">
          <a:xfrm>
            <a:off x="7452320" y="332656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單一電子能量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43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equations&#10;&#10;AI-generated content may be incorrect.">
            <a:extLst>
              <a:ext uri="{FF2B5EF4-FFF2-40B4-BE49-F238E27FC236}">
                <a16:creationId xmlns:a16="http://schemas.microsoft.com/office/drawing/2014/main" id="{ABE8D7AB-5F97-3EEF-493E-C17ED01F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7772400" cy="469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06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B30EE-5C5C-FB88-74FA-E1D079D5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167"/>
          <a:stretch/>
        </p:blipFill>
        <p:spPr>
          <a:xfrm>
            <a:off x="680120" y="1930653"/>
            <a:ext cx="8055668" cy="3672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04BD4-F447-8AF9-A766-B3965CE43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4" b="21718"/>
          <a:stretch/>
        </p:blipFill>
        <p:spPr>
          <a:xfrm>
            <a:off x="683568" y="5603061"/>
            <a:ext cx="8055668" cy="570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07171-B075-85DF-CE3B-2E0E507F6E9E}"/>
              </a:ext>
            </a:extLst>
          </p:cNvPr>
          <p:cNvSpPr txBox="1"/>
          <p:nvPr/>
        </p:nvSpPr>
        <p:spPr bwMode="auto">
          <a:xfrm>
            <a:off x="1331640" y="473842"/>
            <a:ext cx="6768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加入電子彼此的排斥力作為微擾的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一階能量修正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Ground State 1,1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07E2C0-C420-CB4C-444C-67E99F4E718E}"/>
                  </a:ext>
                </a:extLst>
              </p:cNvPr>
              <p:cNvSpPr txBox="1"/>
              <p:nvPr/>
            </p:nvSpPr>
            <p:spPr bwMode="auto">
              <a:xfrm>
                <a:off x="2987824" y="859825"/>
                <a:ext cx="2520280" cy="46487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07E2C0-C420-CB4C-444C-67E99F4E7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859825"/>
                <a:ext cx="2520280" cy="464871"/>
              </a:xfrm>
              <a:prstGeom prst="rect">
                <a:avLst/>
              </a:prstGeom>
              <a:blipFill>
                <a:blip r:embed="rId3"/>
                <a:stretch>
                  <a:fillRect t="-118421" r="-9548" b="-1894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D53FFF-6B00-6643-0EEA-02063876C6E2}"/>
                  </a:ext>
                </a:extLst>
              </p:cNvPr>
              <p:cNvSpPr txBox="1"/>
              <p:nvPr/>
            </p:nvSpPr>
            <p:spPr bwMode="auto">
              <a:xfrm>
                <a:off x="1306866" y="1415789"/>
                <a:ext cx="7523571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與自旋無關，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內的反對稱自旋狀態直接作內積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，等於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D53FFF-6B00-6643-0EEA-02063876C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6866" y="1415789"/>
                <a:ext cx="7523571" cy="404983"/>
              </a:xfrm>
              <a:prstGeom prst="rect">
                <a:avLst/>
              </a:prstGeom>
              <a:blipFill>
                <a:blip r:embed="rId4"/>
                <a:stretch>
                  <a:fillRect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079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3" name="Picture 2" descr="pdss017017">
            <a:extLst>
              <a:ext uri="{FF2B5EF4-FFF2-40B4-BE49-F238E27FC236}">
                <a16:creationId xmlns:a16="http://schemas.microsoft.com/office/drawing/2014/main" id="{1B7580CE-19E5-164E-9887-B52F16BF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Oval 3">
            <a:extLst>
              <a:ext uri="{FF2B5EF4-FFF2-40B4-BE49-F238E27FC236}">
                <a16:creationId xmlns:a16="http://schemas.microsoft.com/office/drawing/2014/main" id="{D510EE39-AD6A-874E-8F7C-FD9CFBAA0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5" name="Oval 4">
            <a:extLst>
              <a:ext uri="{FF2B5EF4-FFF2-40B4-BE49-F238E27FC236}">
                <a16:creationId xmlns:a16="http://schemas.microsoft.com/office/drawing/2014/main" id="{82F342E7-E55B-F947-B007-136DB2ED3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7" name="Line 7">
            <a:extLst>
              <a:ext uri="{FF2B5EF4-FFF2-40B4-BE49-F238E27FC236}">
                <a16:creationId xmlns:a16="http://schemas.microsoft.com/office/drawing/2014/main" id="{50D42F7A-0F77-FC44-AFB2-90ED207F4D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8" name="Line 8">
            <a:extLst>
              <a:ext uri="{FF2B5EF4-FFF2-40B4-BE49-F238E27FC236}">
                <a16:creationId xmlns:a16="http://schemas.microsoft.com/office/drawing/2014/main" id="{EE9E92BA-28FA-5A43-A04B-97E703CC82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9" name="Line 12">
            <a:extLst>
              <a:ext uri="{FF2B5EF4-FFF2-40B4-BE49-F238E27FC236}">
                <a16:creationId xmlns:a16="http://schemas.microsoft.com/office/drawing/2014/main" id="{D5A8CDB2-23A9-6E4C-B4CA-13CE74E08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0" name="Rectangle 13">
            <a:extLst>
              <a:ext uri="{FF2B5EF4-FFF2-40B4-BE49-F238E27FC236}">
                <a16:creationId xmlns:a16="http://schemas.microsoft.com/office/drawing/2014/main" id="{73AD8B82-801F-8447-B9FA-40CDDFB5C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3" name="Text Box 18">
            <a:extLst>
              <a:ext uri="{FF2B5EF4-FFF2-40B4-BE49-F238E27FC236}">
                <a16:creationId xmlns:a16="http://schemas.microsoft.com/office/drawing/2014/main" id="{6CE63022-0C7B-7B45-A50B-607CA701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" y="3011899"/>
            <a:ext cx="3639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若是古典粒子，我們能分辨！</a:t>
            </a:r>
          </a:p>
        </p:txBody>
      </p:sp>
      <p:sp>
        <p:nvSpPr>
          <p:cNvPr id="15384" name="Oval 19">
            <a:extLst>
              <a:ext uri="{FF2B5EF4-FFF2-40B4-BE49-F238E27FC236}">
                <a16:creationId xmlns:a16="http://schemas.microsoft.com/office/drawing/2014/main" id="{AE1AD574-C50C-4F48-B916-B31CAE6D2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5" name="Oval 20">
            <a:extLst>
              <a:ext uri="{FF2B5EF4-FFF2-40B4-BE49-F238E27FC236}">
                <a16:creationId xmlns:a16="http://schemas.microsoft.com/office/drawing/2014/main" id="{DCDAF7FE-768A-384B-BA53-D4244692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6" name="Line 21">
            <a:extLst>
              <a:ext uri="{FF2B5EF4-FFF2-40B4-BE49-F238E27FC236}">
                <a16:creationId xmlns:a16="http://schemas.microsoft.com/office/drawing/2014/main" id="{F535CEC3-5699-F24B-ADF4-19D6CA81D3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7" name="Line 22">
            <a:extLst>
              <a:ext uri="{FF2B5EF4-FFF2-40B4-BE49-F238E27FC236}">
                <a16:creationId xmlns:a16="http://schemas.microsoft.com/office/drawing/2014/main" id="{0115BFA8-7381-6F43-A0D7-6FDFC88F90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8" name="Line 24">
            <a:extLst>
              <a:ext uri="{FF2B5EF4-FFF2-40B4-BE49-F238E27FC236}">
                <a16:creationId xmlns:a16="http://schemas.microsoft.com/office/drawing/2014/main" id="{28AF20DE-1F23-814D-AD80-EBE963A786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9" name="Line 25">
            <a:extLst>
              <a:ext uri="{FF2B5EF4-FFF2-40B4-BE49-F238E27FC236}">
                <a16:creationId xmlns:a16="http://schemas.microsoft.com/office/drawing/2014/main" id="{54145889-AA77-C04E-B79A-D530990689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0" name="Line 26">
            <a:extLst>
              <a:ext uri="{FF2B5EF4-FFF2-40B4-BE49-F238E27FC236}">
                <a16:creationId xmlns:a16="http://schemas.microsoft.com/office/drawing/2014/main" id="{CD138118-26F4-0E4C-9B16-D62708495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1" name="Rectangle 27">
            <a:extLst>
              <a:ext uri="{FF2B5EF4-FFF2-40B4-BE49-F238E27FC236}">
                <a16:creationId xmlns:a16="http://schemas.microsoft.com/office/drawing/2014/main" id="{ECFC2180-1BCC-FD4E-9FBF-E02BF889B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4" name="Object 30">
            <a:extLst>
              <a:ext uri="{FF2B5EF4-FFF2-40B4-BE49-F238E27FC236}">
                <a16:creationId xmlns:a16="http://schemas.microsoft.com/office/drawing/2014/main" id="{EE20F1EB-25A5-444F-B92C-5D4AFFA077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3357563"/>
          <a:ext cx="3571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213100" imgH="3213100" progId="Equation.3">
                  <p:embed/>
                </p:oleObj>
              </mc:Choice>
              <mc:Fallback>
                <p:oleObj name="方程式" r:id="rId3" imgW="3213100" imgH="3213100" progId="Equation.3">
                  <p:embed/>
                  <p:pic>
                    <p:nvPicPr>
                      <p:cNvPr id="15364" name="Object 30">
                        <a:extLst>
                          <a:ext uri="{FF2B5EF4-FFF2-40B4-BE49-F238E27FC236}">
                            <a16:creationId xmlns:a16="http://schemas.microsoft.com/office/drawing/2014/main" id="{EE20F1EB-25A5-444F-B92C-5D4AFFA077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357563"/>
                        <a:ext cx="357188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43" name="Object 31">
            <a:extLst>
              <a:ext uri="{FF2B5EF4-FFF2-40B4-BE49-F238E27FC236}">
                <a16:creationId xmlns:a16="http://schemas.microsoft.com/office/drawing/2014/main" id="{804459E9-A902-684C-96D5-3CFF9B88DA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4238" y="1844675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7424400" imgH="18732500" progId="MS_ClipArt_Gallery.2">
                  <p:embed/>
                </p:oleObj>
              </mc:Choice>
              <mc:Fallback>
                <p:oleObj name="Clip" r:id="rId5" imgW="17424400" imgH="18732500" progId="MS_ClipArt_Gallery.2">
                  <p:embed/>
                  <p:pic>
                    <p:nvPicPr>
                      <p:cNvPr id="141343" name="Object 31">
                        <a:extLst>
                          <a:ext uri="{FF2B5EF4-FFF2-40B4-BE49-F238E27FC236}">
                            <a16:creationId xmlns:a16="http://schemas.microsoft.com/office/drawing/2014/main" id="{804459E9-A902-684C-96D5-3CFF9B88DA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238" y="1844675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8">
            <a:extLst>
              <a:ext uri="{FF2B5EF4-FFF2-40B4-BE49-F238E27FC236}">
                <a16:creationId xmlns:a16="http://schemas.microsoft.com/office/drawing/2014/main" id="{2035D76B-C321-7F70-2380-E03574701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" y="3820596"/>
            <a:ext cx="655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在古典物理中，原則上可以追蹤粒子過去的軌跡來區分彼此！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E959A-598B-D8E7-0754-74AFF03BEE6A}"/>
              </a:ext>
            </a:extLst>
          </p:cNvPr>
          <p:cNvSpPr txBox="1"/>
          <p:nvPr/>
        </p:nvSpPr>
        <p:spPr bwMode="auto">
          <a:xfrm>
            <a:off x="6976" y="3437282"/>
            <a:ext cx="3053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因為左圖與右圖是不同的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D4029-5E10-69ED-52BA-335DA4E4F0F2}"/>
              </a:ext>
            </a:extLst>
          </p:cNvPr>
          <p:cNvSpPr txBox="1"/>
          <p:nvPr/>
        </p:nvSpPr>
        <p:spPr bwMode="auto">
          <a:xfrm>
            <a:off x="6976" y="4212192"/>
            <a:ext cx="2736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理想氣體模型就是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35E0FA-205A-BCD2-C49F-9D1B9E7DEB8C}"/>
                  </a:ext>
                </a:extLst>
              </p:cNvPr>
              <p:cNvSpPr txBox="1"/>
              <p:nvPr/>
            </p:nvSpPr>
            <p:spPr bwMode="auto">
              <a:xfrm>
                <a:off x="2519363" y="616585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35E0FA-205A-BCD2-C49F-9D1B9E7DE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9363" y="6165850"/>
                <a:ext cx="793750" cy="369332"/>
              </a:xfrm>
              <a:prstGeom prst="rect">
                <a:avLst/>
              </a:prstGeom>
              <a:blipFill>
                <a:blip r:embed="rId7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FC64E9-5C96-8BD1-BAB7-A45CF5734289}"/>
                  </a:ext>
                </a:extLst>
              </p:cNvPr>
              <p:cNvSpPr txBox="1"/>
              <p:nvPr/>
            </p:nvSpPr>
            <p:spPr bwMode="auto">
              <a:xfrm>
                <a:off x="6772094" y="6211372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FC64E9-5C96-8BD1-BAB7-A45CF5734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2094" y="6211372"/>
                <a:ext cx="793750" cy="369332"/>
              </a:xfrm>
              <a:prstGeom prst="rect">
                <a:avLst/>
              </a:prstGeom>
              <a:blipFill>
                <a:blip r:embed="rId8"/>
                <a:stretch>
                  <a:fillRect l="-7937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E9BDE-6BDA-E61B-E806-53B8413F52C4}"/>
                  </a:ext>
                </a:extLst>
              </p:cNvPr>
              <p:cNvSpPr txBox="1"/>
              <p:nvPr/>
            </p:nvSpPr>
            <p:spPr bwMode="auto">
              <a:xfrm>
                <a:off x="3527425" y="618545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E9BDE-6BDA-E61B-E806-53B8413F5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7425" y="6185456"/>
                <a:ext cx="793750" cy="369332"/>
              </a:xfrm>
              <a:prstGeom prst="rect">
                <a:avLst/>
              </a:prstGeom>
              <a:blipFill>
                <a:blip r:embed="rId9"/>
                <a:stretch>
                  <a:fillRect l="-625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75A412-1F19-7085-092D-05707C0B876F}"/>
                  </a:ext>
                </a:extLst>
              </p:cNvPr>
              <p:cNvSpPr txBox="1"/>
              <p:nvPr/>
            </p:nvSpPr>
            <p:spPr bwMode="auto">
              <a:xfrm>
                <a:off x="7758926" y="616585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75A412-1F19-7085-092D-05707C0B8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8926" y="6165850"/>
                <a:ext cx="793750" cy="369332"/>
              </a:xfrm>
              <a:prstGeom prst="rect">
                <a:avLst/>
              </a:prstGeom>
              <a:blipFill>
                <a:blip r:embed="rId10"/>
                <a:stretch>
                  <a:fillRect l="-79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13">
            <a:extLst>
              <a:ext uri="{FF2B5EF4-FFF2-40B4-BE49-F238E27FC236}">
                <a16:creationId xmlns:a16="http://schemas.microsoft.com/office/drawing/2014/main" id="{F5162E0F-2A8C-1CA1-7AD1-0544C597E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3D64CBB1-F262-85D4-E4E0-26DDCB96E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55EE7AF8-70FB-2D5B-85F9-6925364B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" name="Oval 25">
            <a:extLst>
              <a:ext uri="{FF2B5EF4-FFF2-40B4-BE49-F238E27FC236}">
                <a16:creationId xmlns:a16="http://schemas.microsoft.com/office/drawing/2014/main" id="{E45A3411-2AF3-11C7-AFDA-C791085FF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9DAA28-6C20-A7A4-2EC5-3E720DF081A5}"/>
                  </a:ext>
                </a:extLst>
              </p:cNvPr>
              <p:cNvSpPr txBox="1"/>
              <p:nvPr/>
            </p:nvSpPr>
            <p:spPr bwMode="auto">
              <a:xfrm>
                <a:off x="3863362" y="1029449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9DAA28-6C20-A7A4-2EC5-3E720DF08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3362" y="1029449"/>
                <a:ext cx="793750" cy="369332"/>
              </a:xfrm>
              <a:prstGeom prst="rect">
                <a:avLst/>
              </a:prstGeom>
              <a:blipFill>
                <a:blip r:embed="rId11"/>
                <a:stretch>
                  <a:fillRect l="-6349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A9B1C7-BA5E-B345-F511-EF7D10FE91A7}"/>
                  </a:ext>
                </a:extLst>
              </p:cNvPr>
              <p:cNvSpPr txBox="1"/>
              <p:nvPr/>
            </p:nvSpPr>
            <p:spPr bwMode="auto">
              <a:xfrm>
                <a:off x="6248400" y="104817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A9B1C7-BA5E-B345-F511-EF7D10FE9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1048176"/>
                <a:ext cx="793750" cy="369332"/>
              </a:xfrm>
              <a:prstGeom prst="rect">
                <a:avLst/>
              </a:prstGeom>
              <a:blipFill>
                <a:blip r:embed="rId12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39DC1C-A15A-6597-C90C-5ABA3DF5D622}"/>
                  </a:ext>
                </a:extLst>
              </p:cNvPr>
              <p:cNvSpPr txBox="1"/>
              <p:nvPr/>
            </p:nvSpPr>
            <p:spPr bwMode="auto">
              <a:xfrm>
                <a:off x="2062898" y="1029875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39DC1C-A15A-6597-C90C-5ABA3DF5D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2898" y="1029875"/>
                <a:ext cx="793750" cy="369332"/>
              </a:xfrm>
              <a:prstGeom prst="rect">
                <a:avLst/>
              </a:prstGeom>
              <a:blipFill>
                <a:blip r:embed="rId13"/>
                <a:stretch>
                  <a:fillRect l="-6250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548654-EB2E-4EF6-5A19-5DAAE861D0AF}"/>
                  </a:ext>
                </a:extLst>
              </p:cNvPr>
              <p:cNvSpPr txBox="1"/>
              <p:nvPr/>
            </p:nvSpPr>
            <p:spPr bwMode="auto">
              <a:xfrm>
                <a:off x="7954963" y="104817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548654-EB2E-4EF6-5A19-5DAAE861D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4963" y="1048176"/>
                <a:ext cx="793750" cy="369332"/>
              </a:xfrm>
              <a:prstGeom prst="rect">
                <a:avLst/>
              </a:prstGeom>
              <a:blipFill>
                <a:blip r:embed="rId14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53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B30EE-5C5C-FB88-74FA-E1D079D5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6" t="70384"/>
          <a:stretch/>
        </p:blipFill>
        <p:spPr>
          <a:xfrm>
            <a:off x="931376" y="1463248"/>
            <a:ext cx="7320667" cy="208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43B2F-596F-22AB-5F0C-1C77D9118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93" y="3573016"/>
            <a:ext cx="7279613" cy="1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8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C0A9D-22BE-F8EE-DF76-5F31746B7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331640" y="188640"/>
            <a:ext cx="635261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35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EA4102-306F-C0FA-7392-1CB70CB6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93929"/>
            <a:ext cx="5999956" cy="5030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01A98D-3323-FC8C-3EB0-55E26F9E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49"/>
          <a:stretch/>
        </p:blipFill>
        <p:spPr>
          <a:xfrm>
            <a:off x="107504" y="553992"/>
            <a:ext cx="5999956" cy="939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0E4B9D-E8BB-FB05-434B-85FFC10B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74810"/>
            <a:ext cx="4690910" cy="376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F5AEC-88E4-7D76-29CF-B82E490A2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568" t="53326" r="5931" b="35003"/>
          <a:stretch/>
        </p:blipFill>
        <p:spPr>
          <a:xfrm>
            <a:off x="8444888" y="4165115"/>
            <a:ext cx="678092" cy="369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906238-E450-69D5-2559-20942A080E14}"/>
                  </a:ext>
                </a:extLst>
              </p:cNvPr>
              <p:cNvSpPr txBox="1"/>
              <p:nvPr/>
            </p:nvSpPr>
            <p:spPr bwMode="auto">
              <a:xfrm>
                <a:off x="5076056" y="4544118"/>
                <a:ext cx="7551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906238-E450-69D5-2559-20942A08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4544118"/>
                <a:ext cx="75512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DB9620-236D-C5B9-CEF0-C56818404DD4}"/>
                  </a:ext>
                </a:extLst>
              </p:cNvPr>
              <p:cNvSpPr txBox="1"/>
              <p:nvPr/>
            </p:nvSpPr>
            <p:spPr bwMode="auto">
              <a:xfrm>
                <a:off x="5076056" y="5727138"/>
                <a:ext cx="7523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DB9620-236D-C5B9-CEF0-C56818404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5727138"/>
                <a:ext cx="75235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6814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21552-7C6D-B39B-A7E4-428F3005081D}"/>
                  </a:ext>
                </a:extLst>
              </p:cNvPr>
              <p:cNvSpPr txBox="1"/>
              <p:nvPr/>
            </p:nvSpPr>
            <p:spPr bwMode="auto">
              <a:xfrm>
                <a:off x="6670530" y="342148"/>
                <a:ext cx="151216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or triplet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or singlet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21552-7C6D-B39B-A7E4-428F30050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530" y="342148"/>
                <a:ext cx="1512168" cy="646331"/>
              </a:xfrm>
              <a:prstGeom prst="rect">
                <a:avLst/>
              </a:prstGeom>
              <a:blipFill>
                <a:blip r:embed="rId2"/>
                <a:stretch>
                  <a:fillRect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9F6B549-47BC-B9BB-6E92-34C356667156}"/>
              </a:ext>
            </a:extLst>
          </p:cNvPr>
          <p:cNvSpPr txBox="1"/>
          <p:nvPr/>
        </p:nvSpPr>
        <p:spPr bwMode="auto">
          <a:xfrm>
            <a:off x="585854" y="508857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一階能量修正Excited  State 2,1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EE4BE35-34CB-8303-4711-1DFECE314F1E}"/>
                  </a:ext>
                </a:extLst>
              </p:cNvPr>
              <p:cNvSpPr txBox="1"/>
              <p:nvPr/>
            </p:nvSpPr>
            <p:spPr bwMode="auto">
              <a:xfrm>
                <a:off x="3940040" y="476672"/>
                <a:ext cx="2520280" cy="45768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EE4BE35-34CB-8303-4711-1DFECE314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0040" y="476672"/>
                <a:ext cx="2520280" cy="457689"/>
              </a:xfrm>
              <a:prstGeom prst="rect">
                <a:avLst/>
              </a:prstGeom>
              <a:blipFill>
                <a:blip r:embed="rId3"/>
                <a:stretch>
                  <a:fillRect t="-124324" r="-9045" b="-1972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9A2691-DB9E-960F-11DE-2DE8F4470DAF}"/>
                  </a:ext>
                </a:extLst>
              </p:cNvPr>
              <p:cNvSpPr txBox="1"/>
              <p:nvPr/>
            </p:nvSpPr>
            <p:spPr bwMode="auto">
              <a:xfrm>
                <a:off x="443103" y="1888635"/>
                <a:ext cx="6919006" cy="818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TW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TW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±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TW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TW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9A2691-DB9E-960F-11DE-2DE8F4470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103" y="1888635"/>
                <a:ext cx="6919006" cy="818814"/>
              </a:xfrm>
              <a:prstGeom prst="rect">
                <a:avLst/>
              </a:prstGeom>
              <a:blipFill>
                <a:blip r:embed="rId4"/>
                <a:stretch>
                  <a:fillRect t="-130303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DF4A2C-8408-DAF6-D02F-42ADE5A386AC}"/>
                  </a:ext>
                </a:extLst>
              </p:cNvPr>
              <p:cNvSpPr txBox="1"/>
              <p:nvPr/>
            </p:nvSpPr>
            <p:spPr bwMode="auto">
              <a:xfrm>
                <a:off x="443103" y="2828188"/>
                <a:ext cx="5247703" cy="818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TW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TW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DF4A2C-8408-DAF6-D02F-42ADE5A38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103" y="2828188"/>
                <a:ext cx="5247703" cy="818814"/>
              </a:xfrm>
              <a:prstGeom prst="rect">
                <a:avLst/>
              </a:prstGeom>
              <a:blipFill>
                <a:blip r:embed="rId5"/>
                <a:stretch>
                  <a:fillRect l="-1932" t="-130303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0AAF2E-A627-B16B-DD2A-524D92A6CB62}"/>
                  </a:ext>
                </a:extLst>
              </p:cNvPr>
              <p:cNvSpPr txBox="1"/>
              <p:nvPr/>
            </p:nvSpPr>
            <p:spPr bwMode="auto">
              <a:xfrm>
                <a:off x="443103" y="3711942"/>
                <a:ext cx="6672511" cy="818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0AAF2E-A627-B16B-DD2A-524D92A6C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103" y="3711942"/>
                <a:ext cx="6672511" cy="818814"/>
              </a:xfrm>
              <a:prstGeom prst="rect">
                <a:avLst/>
              </a:prstGeom>
              <a:blipFill>
                <a:blip r:embed="rId6"/>
                <a:stretch>
                  <a:fillRect l="-760" t="-132308" b="-190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314F8C-B33A-F0CA-D622-5370DDC3A849}"/>
                  </a:ext>
                </a:extLst>
              </p:cNvPr>
              <p:cNvSpPr txBox="1"/>
              <p:nvPr/>
            </p:nvSpPr>
            <p:spPr bwMode="auto">
              <a:xfrm>
                <a:off x="446221" y="4995731"/>
                <a:ext cx="1844857" cy="4576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314F8C-B33A-F0CA-D622-5370DDC3A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221" y="4995731"/>
                <a:ext cx="1844857" cy="4576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86C5E5-D228-7AC0-EF25-570F35EA54AC}"/>
                  </a:ext>
                </a:extLst>
              </p:cNvPr>
              <p:cNvSpPr txBox="1"/>
              <p:nvPr/>
            </p:nvSpPr>
            <p:spPr bwMode="auto">
              <a:xfrm>
                <a:off x="465356" y="6194727"/>
                <a:ext cx="180658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=1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86C5E5-D228-7AC0-EF25-570F35EA5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356" y="6194727"/>
                <a:ext cx="1806585" cy="276999"/>
              </a:xfrm>
              <a:prstGeom prst="rect">
                <a:avLst/>
              </a:prstGeom>
              <a:blipFill>
                <a:blip r:embed="rId8"/>
                <a:stretch>
                  <a:fillRect l="-2083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8E3D4C-6277-3837-C73B-51A030734724}"/>
                  </a:ext>
                </a:extLst>
              </p:cNvPr>
              <p:cNvSpPr txBox="1"/>
              <p:nvPr/>
            </p:nvSpPr>
            <p:spPr bwMode="auto">
              <a:xfrm>
                <a:off x="475804" y="5578113"/>
                <a:ext cx="108998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8E3D4C-6277-3837-C73B-51A030734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804" y="5578113"/>
                <a:ext cx="108998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BD1479-3DD7-D778-AB24-1DAA1AF81BB6}"/>
                  </a:ext>
                </a:extLst>
              </p:cNvPr>
              <p:cNvSpPr txBox="1"/>
              <p:nvPr/>
            </p:nvSpPr>
            <p:spPr bwMode="auto">
              <a:xfrm>
                <a:off x="443103" y="1015089"/>
                <a:ext cx="7523571" cy="423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與自旋無關，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1,2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1,2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內自旋狀態直接作內積，皆等於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，例如：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BD1479-3DD7-D778-AB24-1DAA1AF81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103" y="1015089"/>
                <a:ext cx="7523571" cy="423770"/>
              </a:xfrm>
              <a:prstGeom prst="rect">
                <a:avLst/>
              </a:prstGeom>
              <a:blipFill>
                <a:blip r:embed="rId10"/>
                <a:stretch>
                  <a:fillRect t="-144118" b="-2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9A72EF17-BDB9-A6F9-2E1D-94F1DB36F91A}"/>
                  </a:ext>
                </a:extLst>
              </p:cNvPr>
              <p:cNvSpPr txBox="1"/>
              <p:nvPr/>
            </p:nvSpPr>
            <p:spPr bwMode="auto">
              <a:xfrm>
                <a:off x="7678643" y="1030513"/>
                <a:ext cx="14036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↑↑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↑↑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9A72EF17-BDB9-A6F9-2E1D-94F1DB36F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8643" y="1030513"/>
                <a:ext cx="140364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AC2C064-0CC4-B566-B70B-620DA470D808}"/>
              </a:ext>
            </a:extLst>
          </p:cNvPr>
          <p:cNvSpPr txBox="1"/>
          <p:nvPr/>
        </p:nvSpPr>
        <p:spPr bwMode="auto">
          <a:xfrm>
            <a:off x="431696" y="1489877"/>
            <a:ext cx="3430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因此只要積分空間波函數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2BDCBD-E6B2-8C65-C222-DEE5D572905B}"/>
              </a:ext>
            </a:extLst>
          </p:cNvPr>
          <p:cNvSpPr/>
          <p:nvPr/>
        </p:nvSpPr>
        <p:spPr>
          <a:xfrm>
            <a:off x="8721797" y="4584691"/>
            <a:ext cx="313138" cy="1926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2169D7-54F2-5E4C-BEF9-F9A335C68308}"/>
              </a:ext>
            </a:extLst>
          </p:cNvPr>
          <p:cNvSpPr/>
          <p:nvPr/>
        </p:nvSpPr>
        <p:spPr>
          <a:xfrm>
            <a:off x="7966674" y="4584691"/>
            <a:ext cx="892522" cy="1926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26732-A387-1CEA-8897-A8D941225A3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48882"/>
          <a:stretch>
            <a:fillRect/>
          </a:stretch>
        </p:blipFill>
        <p:spPr>
          <a:xfrm>
            <a:off x="3275764" y="4584691"/>
            <a:ext cx="4690910" cy="1926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03067C-401C-A522-91C1-EF3C6386C587}"/>
              </a:ext>
            </a:extLst>
          </p:cNvPr>
          <p:cNvSpPr txBox="1"/>
          <p:nvPr/>
        </p:nvSpPr>
        <p:spPr bwMode="auto">
          <a:xfrm>
            <a:off x="7653536" y="5476772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triplet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0313F-67A4-A77E-0AB3-6B9C17CB75B9}"/>
              </a:ext>
            </a:extLst>
          </p:cNvPr>
          <p:cNvSpPr txBox="1"/>
          <p:nvPr/>
        </p:nvSpPr>
        <p:spPr bwMode="auto">
          <a:xfrm>
            <a:off x="7653536" y="5221888"/>
            <a:ext cx="989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singlet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563871-9A8A-A15A-452A-6B3999B69FB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6568" t="53326" r="5931" b="35003"/>
          <a:stretch/>
        </p:blipFill>
        <p:spPr>
          <a:xfrm>
            <a:off x="7148652" y="5974996"/>
            <a:ext cx="678092" cy="3693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E9F553-4354-83D5-18EF-B9CC883E515F}"/>
                  </a:ext>
                </a:extLst>
              </p:cNvPr>
              <p:cNvSpPr txBox="1"/>
              <p:nvPr/>
            </p:nvSpPr>
            <p:spPr bwMode="auto">
              <a:xfrm>
                <a:off x="8503743" y="5163119"/>
                <a:ext cx="512088" cy="3866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E9F553-4354-83D5-18EF-B9CC883E5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3743" y="5163119"/>
                <a:ext cx="512088" cy="386644"/>
              </a:xfrm>
              <a:prstGeom prst="rect">
                <a:avLst/>
              </a:prstGeom>
              <a:blipFill>
                <a:blip r:embed="rId14"/>
                <a:stretch>
                  <a:fillRect l="-2439" r="-2439"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4C9517-9070-A21C-C4C9-5AFFEEA59F98}"/>
                  </a:ext>
                </a:extLst>
              </p:cNvPr>
              <p:cNvSpPr txBox="1"/>
              <p:nvPr/>
            </p:nvSpPr>
            <p:spPr bwMode="auto">
              <a:xfrm>
                <a:off x="8505993" y="5511047"/>
                <a:ext cx="512088" cy="3938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4C9517-9070-A21C-C4C9-5AFFEEA59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5993" y="5511047"/>
                <a:ext cx="512088" cy="393826"/>
              </a:xfrm>
              <a:prstGeom prst="rect">
                <a:avLst/>
              </a:prstGeom>
              <a:blipFill>
                <a:blip r:embed="rId15"/>
                <a:stretch>
                  <a:fillRect l="-2439" r="-2439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72E6BE-3440-DF6A-A11A-6CCDFE434DA4}"/>
                  </a:ext>
                </a:extLst>
              </p:cNvPr>
              <p:cNvSpPr txBox="1"/>
              <p:nvPr/>
            </p:nvSpPr>
            <p:spPr bwMode="auto">
              <a:xfrm>
                <a:off x="2350050" y="4901409"/>
                <a:ext cx="151216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or triplet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or singlet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72E6BE-3440-DF6A-A11A-6CCDFE434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0050" y="4901409"/>
                <a:ext cx="1512168" cy="646331"/>
              </a:xfrm>
              <a:prstGeom prst="rect">
                <a:avLst/>
              </a:prstGeom>
              <a:blipFill>
                <a:blip r:embed="rId16"/>
                <a:stretch>
                  <a:fillRect t="-1923" b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3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" grpId="0" animBg="1"/>
      <p:bldP spid="3" grpId="0" animBg="1"/>
      <p:bldP spid="5" grpId="0"/>
      <p:bldP spid="7" grpId="0"/>
      <p:bldP spid="11" grpId="0" animBg="1"/>
      <p:bldP spid="18" grpId="0" animBg="1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FCBE9-19F5-6BAC-1A21-7D8FEAEF6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42"/>
          <a:stretch/>
        </p:blipFill>
        <p:spPr>
          <a:xfrm>
            <a:off x="467544" y="4848577"/>
            <a:ext cx="8485976" cy="1080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DDB900-8CCE-DD24-EA08-DB479513E742}"/>
              </a:ext>
            </a:extLst>
          </p:cNvPr>
          <p:cNvSpPr txBox="1"/>
          <p:nvPr/>
        </p:nvSpPr>
        <p:spPr bwMode="auto">
          <a:xfrm>
            <a:off x="1331640" y="4093650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這有一個簡單的原因：triplet的空間波函數是反對稱。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6D80A-B0C2-AE36-95B3-A498BC284A36}"/>
              </a:ext>
            </a:extLst>
          </p:cNvPr>
          <p:cNvSpPr txBox="1"/>
          <p:nvPr/>
        </p:nvSpPr>
        <p:spPr bwMode="auto">
          <a:xfrm>
            <a:off x="1331640" y="4457378"/>
            <a:ext cx="7812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兩電子靠近機率較低，彼此排斥庫倫位能較小，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triplet的能量較低。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D05EA0-C9AD-F534-CB5E-3FE4769F36A4}"/>
                  </a:ext>
                </a:extLst>
              </p:cNvPr>
              <p:cNvSpPr txBox="1"/>
              <p:nvPr/>
            </p:nvSpPr>
            <p:spPr bwMode="auto">
              <a:xfrm>
                <a:off x="6270362" y="2579497"/>
                <a:ext cx="180658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=1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D05EA0-C9AD-F534-CB5E-3FE4769F3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0362" y="2579497"/>
                <a:ext cx="1806585" cy="276999"/>
              </a:xfrm>
              <a:prstGeom prst="rect">
                <a:avLst/>
              </a:prstGeom>
              <a:blipFill>
                <a:blip r:embed="rId3"/>
                <a:stretch>
                  <a:fillRect l="-2098" r="-699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7BDA332-5C6A-90A4-340F-25DC33C8A7C9}"/>
              </a:ext>
            </a:extLst>
          </p:cNvPr>
          <p:cNvSpPr txBox="1"/>
          <p:nvPr/>
        </p:nvSpPr>
        <p:spPr bwMode="auto">
          <a:xfrm>
            <a:off x="1327576" y="6381228"/>
            <a:ext cx="7924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交換對稱性使得與自旋無關的能量，顯得是由自旋決定：稱為exchange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force.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4C245-40E5-B559-19B0-D75C8CABFFC3}"/>
              </a:ext>
            </a:extLst>
          </p:cNvPr>
          <p:cNvSpPr txBox="1"/>
          <p:nvPr/>
        </p:nvSpPr>
        <p:spPr bwMode="auto">
          <a:xfrm>
            <a:off x="1327576" y="5987436"/>
            <a:ext cx="6844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兩個電子似乎希望自旋同向，此時能量較低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C24F22-FC44-07A6-13BE-ED6043A95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576" y="351170"/>
            <a:ext cx="4749800" cy="3644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8504C1-64D0-C896-74D3-B1617BCED0D4}"/>
              </a:ext>
            </a:extLst>
          </p:cNvPr>
          <p:cNvSpPr txBox="1"/>
          <p:nvPr/>
        </p:nvSpPr>
        <p:spPr bwMode="auto">
          <a:xfrm>
            <a:off x="5046734" y="3007225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triplet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03624C-E6F2-4054-95E0-FAAAD41A3E7A}"/>
              </a:ext>
            </a:extLst>
          </p:cNvPr>
          <p:cNvSpPr txBox="1"/>
          <p:nvPr/>
        </p:nvSpPr>
        <p:spPr bwMode="auto">
          <a:xfrm>
            <a:off x="5046734" y="1808515"/>
            <a:ext cx="989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singlet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D6704A-0902-0C80-D480-B9DBDD52B693}"/>
              </a:ext>
            </a:extLst>
          </p:cNvPr>
          <p:cNvSpPr txBox="1"/>
          <p:nvPr/>
        </p:nvSpPr>
        <p:spPr bwMode="auto">
          <a:xfrm>
            <a:off x="5280506" y="1158090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triplet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7624C8-15C7-526F-A289-ADE6F8B5B6FE}"/>
              </a:ext>
            </a:extLst>
          </p:cNvPr>
          <p:cNvSpPr txBox="1"/>
          <p:nvPr/>
        </p:nvSpPr>
        <p:spPr bwMode="auto">
          <a:xfrm>
            <a:off x="5280506" y="256331"/>
            <a:ext cx="989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singlet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0982BC-9508-AA47-1342-310473B222CE}"/>
                  </a:ext>
                </a:extLst>
              </p:cNvPr>
              <p:cNvSpPr txBox="1"/>
              <p:nvPr/>
            </p:nvSpPr>
            <p:spPr bwMode="auto">
              <a:xfrm>
                <a:off x="4084219" y="351170"/>
                <a:ext cx="7147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0982BC-9508-AA47-1342-310473B22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4219" y="351170"/>
                <a:ext cx="71476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29C548-9B14-F3D9-D22C-4519DF377041}"/>
                  </a:ext>
                </a:extLst>
              </p:cNvPr>
              <p:cNvSpPr txBox="1"/>
              <p:nvPr/>
            </p:nvSpPr>
            <p:spPr bwMode="auto">
              <a:xfrm>
                <a:off x="4132016" y="1905688"/>
                <a:ext cx="7147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29C548-9B14-F3D9-D22C-4519DF377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2016" y="1905688"/>
                <a:ext cx="7147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6E5A70-21F3-A516-8159-55367C9B2832}"/>
                  </a:ext>
                </a:extLst>
              </p:cNvPr>
              <p:cNvSpPr txBox="1"/>
              <p:nvPr/>
            </p:nvSpPr>
            <p:spPr bwMode="auto">
              <a:xfrm>
                <a:off x="6270362" y="1986924"/>
                <a:ext cx="1844857" cy="4576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6E5A70-21F3-A516-8159-55367C9B2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0362" y="1986924"/>
                <a:ext cx="1844857" cy="4576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17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76A34D-2373-0681-FD7F-DD267485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01"/>
          <a:stretch>
            <a:fillRect/>
          </a:stretch>
        </p:blipFill>
        <p:spPr>
          <a:xfrm>
            <a:off x="1288676" y="6040"/>
            <a:ext cx="6566647" cy="6021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52890-3A4D-FBDC-6964-5891BE58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76" y="6041604"/>
            <a:ext cx="6566647" cy="4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88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6FD965-EAEA-57D1-2E5F-6B3517AD3391}"/>
              </a:ext>
            </a:extLst>
          </p:cNvPr>
          <p:cNvSpPr/>
          <p:nvPr/>
        </p:nvSpPr>
        <p:spPr>
          <a:xfrm>
            <a:off x="1115616" y="3429000"/>
            <a:ext cx="3635896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8C385E-2795-2A11-30CF-BFD12BAE5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3707904" cy="178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BDDFFB82-566D-946F-064C-44F7D5F5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00" y="2652554"/>
            <a:ext cx="2843484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2917A-A42F-7E25-58B3-C93C863CF606}"/>
              </a:ext>
            </a:extLst>
          </p:cNvPr>
          <p:cNvSpPr txBox="1"/>
          <p:nvPr/>
        </p:nvSpPr>
        <p:spPr bwMode="auto">
          <a:xfrm>
            <a:off x="3563888" y="1700808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Ferromagnetism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GB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鐵磁性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18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32F4D-1E12-6FF3-7B99-C41EDD24A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0"/>
            <a:ext cx="4176464" cy="4433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8F206-E43F-F142-BE06-65AFA8A6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318375"/>
            <a:ext cx="6336704" cy="25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52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2DA14-70F1-3696-54AB-833D54750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CA17C74-D955-FCCD-B835-6F20D4831425}"/>
              </a:ext>
            </a:extLst>
          </p:cNvPr>
          <p:cNvSpPr txBox="1"/>
          <p:nvPr/>
        </p:nvSpPr>
        <p:spPr bwMode="auto">
          <a:xfrm>
            <a:off x="1316623" y="1298116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兩個電子的自旋狀態是一個四維空間。</a:t>
            </a:r>
          </a:p>
        </p:txBody>
      </p:sp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6BCC8E50-7692-8626-1E66-72758129D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5583435" y="675117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DCD666-6548-C4FD-C4B2-B095A7193632}"/>
              </a:ext>
            </a:extLst>
          </p:cNvPr>
          <p:cNvSpPr/>
          <p:nvPr/>
        </p:nvSpPr>
        <p:spPr>
          <a:xfrm>
            <a:off x="6012160" y="1126629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18FC5A-4A92-97E5-03ED-B698062170B4}"/>
                  </a:ext>
                </a:extLst>
              </p:cNvPr>
              <p:cNvSpPr txBox="1"/>
              <p:nvPr/>
            </p:nvSpPr>
            <p:spPr bwMode="auto">
              <a:xfrm>
                <a:off x="1316623" y="1772816"/>
                <a:ext cx="78273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很明顯可以以個別電子的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/>
                  <a:t>的本徵態為基底</a:t>
                </a:r>
                <a:r>
                  <a:rPr lang="en-US" dirty="0"/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zh-TW" altLang="en-US" i="1" smtClean="0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18FC5A-4A92-97E5-03ED-B69806217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6623" y="1772816"/>
                <a:ext cx="7827377" cy="369332"/>
              </a:xfrm>
              <a:prstGeom prst="rect">
                <a:avLst/>
              </a:prstGeom>
              <a:blipFill>
                <a:blip r:embed="rId3"/>
                <a:stretch>
                  <a:fillRect l="-64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EE5EBF-A60F-FAD7-461F-BFAF7B236666}"/>
                  </a:ext>
                </a:extLst>
              </p:cNvPr>
              <p:cNvSpPr txBox="1"/>
              <p:nvPr/>
            </p:nvSpPr>
            <p:spPr bwMode="auto">
              <a:xfrm>
                <a:off x="1388631" y="2247516"/>
                <a:ext cx="3602549" cy="6257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EE5EBF-A60F-FAD7-461F-BFAF7B236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8631" y="2247516"/>
                <a:ext cx="3602549" cy="625749"/>
              </a:xfrm>
              <a:prstGeom prst="rect">
                <a:avLst/>
              </a:prstGeom>
              <a:blipFill>
                <a:blip r:embed="rId4"/>
                <a:stretch>
                  <a:fillRect l="-21053" t="-162000" r="-4211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26BF20-BAE2-2DCA-A5B6-091D6D9E6CD6}"/>
                  </a:ext>
                </a:extLst>
              </p:cNvPr>
              <p:cNvSpPr txBox="1"/>
              <p:nvPr/>
            </p:nvSpPr>
            <p:spPr bwMode="auto">
              <a:xfrm>
                <a:off x="1388632" y="3040599"/>
                <a:ext cx="1656184" cy="6257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26BF20-BAE2-2DCA-A5B6-091D6D9E6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8632" y="3040599"/>
                <a:ext cx="1656184" cy="625749"/>
              </a:xfrm>
              <a:prstGeom prst="rect">
                <a:avLst/>
              </a:prstGeom>
              <a:blipFill>
                <a:blip r:embed="rId5"/>
                <a:stretch>
                  <a:fillRect l="-48092" t="-162000" r="-12977" b="-24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07179E-1884-90EE-5870-8AFB575E7F8D}"/>
                  </a:ext>
                </a:extLst>
              </p:cNvPr>
              <p:cNvSpPr txBox="1"/>
              <p:nvPr/>
            </p:nvSpPr>
            <p:spPr bwMode="auto">
              <a:xfrm>
                <a:off x="1388632" y="3793198"/>
                <a:ext cx="1656184" cy="6257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07179E-1884-90EE-5870-8AFB575E7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8632" y="3793198"/>
                <a:ext cx="1656184" cy="625749"/>
              </a:xfrm>
              <a:prstGeom prst="rect">
                <a:avLst/>
              </a:prstGeom>
              <a:blipFill>
                <a:blip r:embed="rId6"/>
                <a:stretch>
                  <a:fillRect l="-48092" t="-162000" r="-12977" b="-24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2941FB-8CCB-7421-1833-F35E7E90B4C5}"/>
                  </a:ext>
                </a:extLst>
              </p:cNvPr>
              <p:cNvSpPr txBox="1"/>
              <p:nvPr/>
            </p:nvSpPr>
            <p:spPr bwMode="auto">
              <a:xfrm>
                <a:off x="1388631" y="4574026"/>
                <a:ext cx="1872208" cy="6257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2941FB-8CCB-7421-1833-F35E7E90B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8631" y="4574026"/>
                <a:ext cx="1872208" cy="625749"/>
              </a:xfrm>
              <a:prstGeom prst="rect">
                <a:avLst/>
              </a:prstGeom>
              <a:blipFill>
                <a:blip r:embed="rId7"/>
                <a:stretch>
                  <a:fillRect l="-42568" t="-162000" r="-11486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8001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CEBAB17-EBD3-7612-D376-AF8B15782432}"/>
              </a:ext>
            </a:extLst>
          </p:cNvPr>
          <p:cNvSpPr txBox="1"/>
          <p:nvPr/>
        </p:nvSpPr>
        <p:spPr bwMode="auto">
          <a:xfrm>
            <a:off x="755576" y="3975536"/>
            <a:ext cx="69773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之前以對易關係推導出來的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本徵態、本徵值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結果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都成立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id="{5A634CBB-7557-2663-0EC6-F0DBBBAB304D}"/>
                  </a:ext>
                </a:extLst>
              </p:cNvPr>
              <p:cNvSpPr/>
              <p:nvPr/>
            </p:nvSpPr>
            <p:spPr>
              <a:xfrm>
                <a:off x="807088" y="3568542"/>
                <a:ext cx="45657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可以有共同的本徵態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id="{5A634CBB-7557-2663-0EC6-F0DBBBAB30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088" y="3568542"/>
                <a:ext cx="4565781" cy="369332"/>
              </a:xfrm>
              <a:prstGeom prst="rect">
                <a:avLst/>
              </a:prstGeom>
              <a:blipFill>
                <a:blip r:embed="rId2"/>
                <a:stretch>
                  <a:fillRect t="-106452" b="-15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0">
                <a:extLst>
                  <a:ext uri="{FF2B5EF4-FFF2-40B4-BE49-F238E27FC236}">
                    <a16:creationId xmlns:a16="http://schemas.microsoft.com/office/drawing/2014/main" id="{D07F682A-4A5F-C9CF-735E-E1F1D8428DF4}"/>
                  </a:ext>
                </a:extLst>
              </p:cNvPr>
              <p:cNvSpPr/>
              <p:nvPr/>
            </p:nvSpPr>
            <p:spPr>
              <a:xfrm>
                <a:off x="822494" y="2037187"/>
                <a:ext cx="8122986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sz="1800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/>
                      </a:rPr>
                      <m:t>𝑖</m:t>
                    </m:r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矩形 10">
                <a:extLst>
                  <a:ext uri="{FF2B5EF4-FFF2-40B4-BE49-F238E27FC236}">
                    <a16:creationId xmlns:a16="http://schemas.microsoft.com/office/drawing/2014/main" id="{D07F682A-4A5F-C9CF-735E-E1F1D8428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94" y="2037187"/>
                <a:ext cx="8122986" cy="411010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7E8D99D7-8381-D0D0-584E-DCD26A0A2C67}"/>
                  </a:ext>
                </a:extLst>
              </p:cNvPr>
              <p:cNvSpPr/>
              <p:nvPr/>
            </p:nvSpPr>
            <p:spPr>
              <a:xfrm>
                <a:off x="822495" y="2657595"/>
                <a:ext cx="1735552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7E8D99D7-8381-D0D0-584E-DCD26A0A2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95" y="2657595"/>
                <a:ext cx="1735552" cy="411010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0">
                <a:extLst>
                  <a:ext uri="{FF2B5EF4-FFF2-40B4-BE49-F238E27FC236}">
                    <a16:creationId xmlns:a16="http://schemas.microsoft.com/office/drawing/2014/main" id="{22664427-5434-F606-4562-FE7BCF88648B}"/>
                  </a:ext>
                </a:extLst>
              </p:cNvPr>
              <p:cNvSpPr/>
              <p:nvPr/>
            </p:nvSpPr>
            <p:spPr>
              <a:xfrm>
                <a:off x="4560133" y="3139325"/>
                <a:ext cx="155817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10">
                <a:extLst>
                  <a:ext uri="{FF2B5EF4-FFF2-40B4-BE49-F238E27FC236}">
                    <a16:creationId xmlns:a16="http://schemas.microsoft.com/office/drawing/2014/main" id="{22664427-5434-F606-4562-FE7BCF886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133" y="3139325"/>
                <a:ext cx="155817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CA1B17-81B2-A56B-7D49-97B2FB502509}"/>
                  </a:ext>
                </a:extLst>
              </p:cNvPr>
              <p:cNvSpPr txBox="1"/>
              <p:nvPr/>
            </p:nvSpPr>
            <p:spPr bwMode="auto">
              <a:xfrm>
                <a:off x="782864" y="3126089"/>
                <a:ext cx="3881003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因此角動量的性質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都滿足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，例如：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CA1B17-81B2-A56B-7D49-97B2FB502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864" y="3126089"/>
                <a:ext cx="3881003" cy="404791"/>
              </a:xfrm>
              <a:prstGeom prst="rect">
                <a:avLst/>
              </a:prstGeom>
              <a:blipFill>
                <a:blip r:embed="rId6"/>
                <a:stretch>
                  <a:fillRect l="-1303" t="-15625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459BBE4-DB92-AD29-A512-2171BF220C9E}"/>
              </a:ext>
            </a:extLst>
          </p:cNvPr>
          <p:cNvSpPr txBox="1"/>
          <p:nvPr/>
        </p:nvSpPr>
        <p:spPr bwMode="auto">
          <a:xfrm>
            <a:off x="806370" y="1558355"/>
            <a:ext cx="5718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總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自旋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角動量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，依舊滿足角動量應該滿足的對易關係，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D3CD4-0BD5-C8D2-5EE4-283E98164188}"/>
                  </a:ext>
                </a:extLst>
              </p:cNvPr>
              <p:cNvSpPr txBox="1"/>
              <p:nvPr/>
            </p:nvSpPr>
            <p:spPr bwMode="auto">
              <a:xfrm>
                <a:off x="4403256" y="935132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D3CD4-0BD5-C8D2-5EE4-283E98164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3256" y="935132"/>
                <a:ext cx="1193852" cy="312458"/>
              </a:xfrm>
              <a:prstGeom prst="rect">
                <a:avLst/>
              </a:prstGeom>
              <a:blipFill>
                <a:blip r:embed="rId8"/>
                <a:stretch>
                  <a:fillRect l="-3158" t="-30769" r="-1053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BBDA189-8A4E-7AB5-CD3A-7A5147B0956A}"/>
              </a:ext>
            </a:extLst>
          </p:cNvPr>
          <p:cNvSpPr txBox="1"/>
          <p:nvPr/>
        </p:nvSpPr>
        <p:spPr bwMode="auto">
          <a:xfrm>
            <a:off x="805378" y="935132"/>
            <a:ext cx="40474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自旋是一個向量，因此可以加總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902851-B4E2-F280-2D00-A8BB428D62EA}"/>
                  </a:ext>
                </a:extLst>
              </p:cNvPr>
              <p:cNvSpPr txBox="1"/>
              <p:nvPr/>
            </p:nvSpPr>
            <p:spPr bwMode="auto">
              <a:xfrm>
                <a:off x="755576" y="5877272"/>
                <a:ext cx="65064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以上這些對稱與反對稱的自旋狀態是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總自旋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902851-B4E2-F280-2D00-A8BB428D6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877272"/>
                <a:ext cx="6506432" cy="369332"/>
              </a:xfrm>
              <a:prstGeom prst="rect">
                <a:avLst/>
              </a:prstGeom>
              <a:blipFill>
                <a:blip r:embed="rId9"/>
                <a:stretch>
                  <a:fillRect l="-78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C9FD0F04-AC87-D58A-7915-AEF57DBCDC0C}"/>
                  </a:ext>
                </a:extLst>
              </p:cNvPr>
              <p:cNvSpPr txBox="1"/>
              <p:nvPr/>
            </p:nvSpPr>
            <p:spPr bwMode="auto">
              <a:xfrm>
                <a:off x="7288802" y="4860321"/>
                <a:ext cx="13794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C9FD0F04-AC87-D58A-7915-AEF57DBCD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8802" y="4860321"/>
                <a:ext cx="1379484" cy="369332"/>
              </a:xfrm>
              <a:prstGeom prst="rect">
                <a:avLst/>
              </a:prstGeom>
              <a:blipFill>
                <a:blip r:embed="rId10"/>
                <a:stretch>
                  <a:fillRect l="-20183" t="-106667" r="-14679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30F14220-8411-EBF5-0838-9AA316FC1D54}"/>
                  </a:ext>
                </a:extLst>
              </p:cNvPr>
              <p:cNvSpPr txBox="1"/>
              <p:nvPr/>
            </p:nvSpPr>
            <p:spPr bwMode="auto">
              <a:xfrm>
                <a:off x="7288802" y="5402204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30F14220-8411-EBF5-0838-9AA316FC1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8802" y="5402204"/>
                <a:ext cx="1656184" cy="369332"/>
              </a:xfrm>
              <a:prstGeom prst="rect">
                <a:avLst/>
              </a:prstGeom>
              <a:blipFill>
                <a:blip r:embed="rId11"/>
                <a:stretch>
                  <a:fillRect l="-15267" t="-106667" r="-992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421AB023-68DE-E51D-D5DB-89E0EC817ADF}"/>
                  </a:ext>
                </a:extLst>
              </p:cNvPr>
              <p:cNvSpPr txBox="1"/>
              <p:nvPr/>
            </p:nvSpPr>
            <p:spPr bwMode="auto">
              <a:xfrm>
                <a:off x="4571484" y="5056913"/>
                <a:ext cx="251201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421AB023-68DE-E51D-D5DB-89E0EC817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484" y="5056913"/>
                <a:ext cx="2512018" cy="664606"/>
              </a:xfrm>
              <a:prstGeom prst="rect">
                <a:avLst/>
              </a:prstGeom>
              <a:blipFill>
                <a:blip r:embed="rId12"/>
                <a:stretch>
                  <a:fillRect l="-9596" t="-43396" r="-4545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D68620C8-1F45-4BEB-6A95-1934754C45A2}"/>
                  </a:ext>
                </a:extLst>
              </p:cNvPr>
              <p:cNvSpPr txBox="1"/>
              <p:nvPr/>
            </p:nvSpPr>
            <p:spPr bwMode="auto">
              <a:xfrm>
                <a:off x="815565" y="5044987"/>
                <a:ext cx="3525193" cy="6884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D68620C8-1F45-4BEB-6A95-1934754C4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565" y="5044987"/>
                <a:ext cx="3525193" cy="688458"/>
              </a:xfrm>
              <a:prstGeom prst="rect">
                <a:avLst/>
              </a:prstGeom>
              <a:blipFill>
                <a:blip r:embed="rId13"/>
                <a:stretch>
                  <a:fillRect l="-8633" t="-41818" r="-3597" b="-6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4CDA71-27E3-7BAF-DDE8-6E7BB2374A67}"/>
                  </a:ext>
                </a:extLst>
              </p:cNvPr>
              <p:cNvSpPr txBox="1"/>
              <p:nvPr/>
            </p:nvSpPr>
            <p:spPr bwMode="auto">
              <a:xfrm>
                <a:off x="822494" y="476978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我們也可以總自旋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的本徵態做基底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4CDA71-27E3-7BAF-DDE8-6E7BB2374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94" y="476978"/>
                <a:ext cx="4572000" cy="369332"/>
              </a:xfrm>
              <a:prstGeom prst="rect">
                <a:avLst/>
              </a:prstGeom>
              <a:blipFill>
                <a:blip r:embed="rId14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C6C1FAAF-D520-D3DB-82DF-802A2CBB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241084" y="494953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88B634-2725-41C8-500D-74164272EDFE}"/>
              </a:ext>
            </a:extLst>
          </p:cNvPr>
          <p:cNvSpPr/>
          <p:nvPr/>
        </p:nvSpPr>
        <p:spPr>
          <a:xfrm>
            <a:off x="7669809" y="946465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8847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  <p:bldP spid="3" grpId="0"/>
      <p:bldP spid="7" grpId="0"/>
      <p:bldP spid="15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hea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9" t="12842" r="5302" b="10112"/>
          <a:stretch>
            <a:fillRect/>
          </a:stretch>
        </p:blipFill>
        <p:spPr bwMode="auto">
          <a:xfrm>
            <a:off x="4937527" y="1048955"/>
            <a:ext cx="2781208" cy="245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916" name="Text Box 7"/>
              <p:cNvSpPr txBox="1">
                <a:spLocks noChangeArrowheads="1"/>
              </p:cNvSpPr>
              <p:nvPr/>
            </p:nvSpPr>
            <p:spPr bwMode="auto">
              <a:xfrm>
                <a:off x="1866801" y="4397819"/>
                <a:ext cx="58519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技術上就是一個質點系統，基本上粒子是有編號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的！</a:t>
                </a:r>
              </a:p>
            </p:txBody>
          </p:sp>
        </mc:Choice>
        <mc:Fallback xmlns="">
          <p:sp>
            <p:nvSpPr>
              <p:cNvPr id="3891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6801" y="4397819"/>
                <a:ext cx="5851934" cy="369332"/>
              </a:xfrm>
              <a:prstGeom prst="rect">
                <a:avLst/>
              </a:prstGeom>
              <a:blipFill>
                <a:blip r:embed="rId3"/>
                <a:stretch>
                  <a:fillRect l="-64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8" descr="File:Translational motion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95" y="1023422"/>
            <a:ext cx="2857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866801" y="3972901"/>
            <a:ext cx="426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氣體就是一羣不斷</a:t>
            </a:r>
            <a:r>
              <a:rPr lang="zh-TW" altLang="en-US" sz="1800" dirty="0">
                <a:solidFill>
                  <a:srgbClr val="FF0000"/>
                </a:solidFill>
              </a:rPr>
              <a:t>運動碰撞</a:t>
            </a:r>
            <a:r>
              <a:rPr lang="zh-TW" altLang="en-US" sz="1800" dirty="0"/>
              <a:t>的</a:t>
            </a:r>
            <a:r>
              <a:rPr lang="zh-TW" altLang="en-US" sz="1800" dirty="0">
                <a:solidFill>
                  <a:srgbClr val="FF0000"/>
                </a:solidFill>
              </a:rPr>
              <a:t>牛頓粒子</a:t>
            </a:r>
            <a:r>
              <a:rPr lang="zh-TW" altLang="en-US" sz="1800" dirty="0"/>
              <a:t>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866800" y="4874009"/>
            <a:ext cx="630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要描述一個質點系統，需要所有個別粒子的位置與速度。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644535" y="5368089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535" y="5368089"/>
                <a:ext cx="1854930" cy="369332"/>
              </a:xfrm>
              <a:prstGeom prst="rect">
                <a:avLst/>
              </a:prstGeom>
              <a:blipFill>
                <a:blip r:embed="rId6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750D5-74E3-805F-CA98-E92A5C12E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0DFD28B8-9ECD-0DB5-0217-97D628357D41}"/>
                  </a:ext>
                </a:extLst>
              </p:cNvPr>
              <p:cNvSpPr txBox="1"/>
              <p:nvPr/>
            </p:nvSpPr>
            <p:spPr bwMode="auto">
              <a:xfrm>
                <a:off x="2021156" y="4052347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0DFD28B8-9ECD-0DB5-0217-97D628357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1156" y="4052347"/>
                <a:ext cx="3168352" cy="369332"/>
              </a:xfrm>
              <a:prstGeom prst="rect">
                <a:avLst/>
              </a:prstGeom>
              <a:blipFill>
                <a:blip r:embed="rId2"/>
                <a:stretch>
                  <a:fillRect l="-8800" t="-113793" r="-6400" b="-1793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4E60794B-C11A-196A-5F21-D22429800BEC}"/>
                  </a:ext>
                </a:extLst>
              </p:cNvPr>
              <p:cNvSpPr txBox="1"/>
              <p:nvPr/>
            </p:nvSpPr>
            <p:spPr bwMode="auto">
              <a:xfrm>
                <a:off x="2009546" y="5199680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4E60794B-C11A-196A-5F21-D22429800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9546" y="5199680"/>
                <a:ext cx="1656184" cy="369332"/>
              </a:xfrm>
              <a:prstGeom prst="rect">
                <a:avLst/>
              </a:prstGeom>
              <a:blipFill>
                <a:blip r:embed="rId3"/>
                <a:stretch>
                  <a:fillRect l="-15267" t="-106667" r="-992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4EDE19A-4529-C88C-D321-FADEA6BB26A6}"/>
              </a:ext>
            </a:extLst>
          </p:cNvPr>
          <p:cNvSpPr txBox="1"/>
          <p:nvPr/>
        </p:nvSpPr>
        <p:spPr bwMode="auto">
          <a:xfrm>
            <a:off x="1259632" y="5199680"/>
            <a:ext cx="4509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同理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://homework.uoregon.edu/pub/class/155/trap02a.jpg">
            <a:extLst>
              <a:ext uri="{FF2B5EF4-FFF2-40B4-BE49-F238E27FC236}">
                <a16:creationId xmlns:a16="http://schemas.microsoft.com/office/drawing/2014/main" id="{F3ABF312-38DA-B381-8BB0-92BF57E61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2508" r="80814" b="41772"/>
          <a:stretch/>
        </p:blipFill>
        <p:spPr bwMode="auto">
          <a:xfrm>
            <a:off x="6228184" y="806174"/>
            <a:ext cx="793166" cy="9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05B5D360-B371-D7D3-81C6-973F3C19848F}"/>
                  </a:ext>
                </a:extLst>
              </p:cNvPr>
              <p:cNvSpPr txBox="1"/>
              <p:nvPr/>
            </p:nvSpPr>
            <p:spPr bwMode="auto">
              <a:xfrm>
                <a:off x="1372278" y="1882409"/>
                <a:ext cx="6219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05B5D360-B371-D7D3-81C6-973F3C198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2278" y="1882409"/>
                <a:ext cx="621960" cy="369332"/>
              </a:xfrm>
              <a:prstGeom prst="rect">
                <a:avLst/>
              </a:prstGeom>
              <a:blipFill>
                <a:blip r:embed="rId5"/>
                <a:stretch>
                  <a:fillRect l="-46939" t="-110000" r="-32653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1FE270-571F-D0C2-C62E-66A3C8A0F08A}"/>
                  </a:ext>
                </a:extLst>
              </p:cNvPr>
              <p:cNvSpPr txBox="1"/>
              <p:nvPr/>
            </p:nvSpPr>
            <p:spPr bwMode="auto">
              <a:xfrm>
                <a:off x="1259632" y="2320828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注意在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空間中沒有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更大的狀態了，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1FE270-571F-D0C2-C62E-66A3C8A0F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2320828"/>
                <a:ext cx="7992888" cy="369332"/>
              </a:xfrm>
              <a:prstGeom prst="rect">
                <a:avLst/>
              </a:prstGeom>
              <a:blipFill>
                <a:blip r:embed="rId6"/>
                <a:stretch>
                  <a:fillRect l="-63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27BBB4-50B4-97BA-C1B9-1F9CFA28287C}"/>
                  </a:ext>
                </a:extLst>
              </p:cNvPr>
              <p:cNvSpPr txBox="1"/>
              <p:nvPr/>
            </p:nvSpPr>
            <p:spPr bwMode="auto">
              <a:xfrm>
                <a:off x="2591737" y="1905292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27BBB4-50B4-97BA-C1B9-1F9CFA282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1737" y="1905292"/>
                <a:ext cx="1193852" cy="312458"/>
              </a:xfrm>
              <a:prstGeom prst="rect">
                <a:avLst/>
              </a:prstGeom>
              <a:blipFill>
                <a:blip r:embed="rId7"/>
                <a:stretch>
                  <a:fillRect l="-4211" t="-32000" r="-1053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A3B556-BE76-24A2-2674-D6B1E5787154}"/>
                  </a:ext>
                </a:extLst>
              </p:cNvPr>
              <p:cNvSpPr txBox="1"/>
              <p:nvPr/>
            </p:nvSpPr>
            <p:spPr bwMode="auto">
              <a:xfrm>
                <a:off x="5751369" y="1867763"/>
                <a:ext cx="236061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A3B556-BE76-24A2-2674-D6B1E5787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1369" y="1867763"/>
                <a:ext cx="236061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AFC8B5-728E-7D79-E976-A52F20642AD2}"/>
                  </a:ext>
                </a:extLst>
              </p:cNvPr>
              <p:cNvSpPr txBox="1"/>
              <p:nvPr/>
            </p:nvSpPr>
            <p:spPr bwMode="auto">
              <a:xfrm>
                <a:off x="3872355" y="1876855"/>
                <a:ext cx="1716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AFC8B5-728E-7D79-E976-A52F20642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2355" y="1876855"/>
                <a:ext cx="1716373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5C2BA7-6F43-50D7-25E8-DC5393103ECD}"/>
                  </a:ext>
                </a:extLst>
              </p:cNvPr>
              <p:cNvSpPr txBox="1"/>
              <p:nvPr/>
            </p:nvSpPr>
            <p:spPr bwMode="auto">
              <a:xfrm>
                <a:off x="1295900" y="3596866"/>
                <a:ext cx="40097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特有的性質。</a:t>
                </a:r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5C2BA7-6F43-50D7-25E8-DC5393103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900" y="3596866"/>
                <a:ext cx="4009776" cy="369332"/>
              </a:xfrm>
              <a:prstGeom prst="rect">
                <a:avLst/>
              </a:prstGeom>
              <a:blipFill>
                <a:blip r:embed="rId10"/>
                <a:stretch>
                  <a:fillRect l="-1582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8C41951-784B-74A2-4D5E-78736E35E771}"/>
              </a:ext>
            </a:extLst>
          </p:cNvPr>
          <p:cNvSpPr txBox="1"/>
          <p:nvPr/>
        </p:nvSpPr>
        <p:spPr bwMode="auto">
          <a:xfrm>
            <a:off x="1301380" y="4052347"/>
            <a:ext cx="708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因此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CC8365-FBBD-76EA-BE99-F8386D426059}"/>
                  </a:ext>
                </a:extLst>
              </p:cNvPr>
              <p:cNvSpPr txBox="1"/>
              <p:nvPr/>
            </p:nvSpPr>
            <p:spPr bwMode="auto">
              <a:xfrm>
                <a:off x="1259632" y="2708920"/>
                <a:ext cx="72820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這表示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Raising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TW" dirty="0"/>
                  <a:t>作用</a:t>
                </a:r>
                <a:r>
                  <a:rPr 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，</a:t>
                </a:r>
                <a:r>
                  <a:rPr lang="en-TW"/>
                  <a:t>無法再升，</a:t>
                </a:r>
                <a:r>
                  <a:rPr lang="en-GB" dirty="0" err="1"/>
                  <a:t>只能等於</a:t>
                </a:r>
                <a:r>
                  <a:rPr lang="en-TW"/>
                  <a:t>零</a:t>
                </a:r>
                <a:r>
                  <a:rPr lang="en-TW" dirty="0"/>
                  <a:t>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CC8365-FBBD-76EA-BE99-F8386D426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2708920"/>
                <a:ext cx="7282076" cy="369332"/>
              </a:xfrm>
              <a:prstGeom prst="rect">
                <a:avLst/>
              </a:prstGeom>
              <a:blipFill>
                <a:blip r:embed="rId11"/>
                <a:stretch>
                  <a:fillRect l="-697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F3FEF6-F400-9410-191E-25B9BFE8AABE}"/>
                  </a:ext>
                </a:extLst>
              </p:cNvPr>
              <p:cNvSpPr txBox="1"/>
              <p:nvPr/>
            </p:nvSpPr>
            <p:spPr bwMode="auto">
              <a:xfrm>
                <a:off x="3408562" y="3118894"/>
                <a:ext cx="142648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F3FEF6-F400-9410-191E-25B9BFE8A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8562" y="3118894"/>
                <a:ext cx="1426488" cy="369332"/>
              </a:xfrm>
              <a:prstGeom prst="rect">
                <a:avLst/>
              </a:prstGeom>
              <a:blipFill>
                <a:blip r:embed="rId12"/>
                <a:stretch>
                  <a:fillRect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12111B-B3D2-544D-9C97-870CF730091D}"/>
              </a:ext>
            </a:extLst>
          </p:cNvPr>
          <p:cNvSpPr txBox="1"/>
          <p:nvPr/>
        </p:nvSpPr>
        <p:spPr bwMode="auto">
          <a:xfrm>
            <a:off x="1306506" y="1179129"/>
            <a:ext cx="2413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56077-838B-4306-2D45-E65EDB93174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2838" t="26096" r="23287" b="47472"/>
          <a:stretch/>
        </p:blipFill>
        <p:spPr>
          <a:xfrm>
            <a:off x="5701506" y="3462527"/>
            <a:ext cx="1003214" cy="10552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666CB8-82CE-2420-6878-530557306C8B}"/>
              </a:ext>
            </a:extLst>
          </p:cNvPr>
          <p:cNvSpPr/>
          <p:nvPr/>
        </p:nvSpPr>
        <p:spPr>
          <a:xfrm>
            <a:off x="5704133" y="4510161"/>
            <a:ext cx="1000588" cy="7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7637B4-C5DC-C596-6480-2F2028074E7B}"/>
              </a:ext>
            </a:extLst>
          </p:cNvPr>
          <p:cNvSpPr/>
          <p:nvPr/>
        </p:nvSpPr>
        <p:spPr>
          <a:xfrm>
            <a:off x="5706640" y="3284730"/>
            <a:ext cx="998073" cy="186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890F3A74-3D59-2666-8DE5-22379F2B5FF3}"/>
              </a:ext>
            </a:extLst>
          </p:cNvPr>
          <p:cNvSpPr/>
          <p:nvPr/>
        </p:nvSpPr>
        <p:spPr>
          <a:xfrm>
            <a:off x="6228184" y="3124991"/>
            <a:ext cx="243551" cy="312136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BEC07F-BD5B-FF80-12AD-02F55338D2C0}"/>
              </a:ext>
            </a:extLst>
          </p:cNvPr>
          <p:cNvCxnSpPr/>
          <p:nvPr/>
        </p:nvCxnSpPr>
        <p:spPr>
          <a:xfrm flipV="1">
            <a:off x="5004048" y="3596866"/>
            <a:ext cx="1224136" cy="5522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851DB4-72AD-BC0B-E1E1-290907562DF1}"/>
              </a:ext>
            </a:extLst>
          </p:cNvPr>
          <p:cNvCxnSpPr>
            <a:cxnSpLocks/>
          </p:cNvCxnSpPr>
          <p:nvPr/>
        </p:nvCxnSpPr>
        <p:spPr>
          <a:xfrm flipV="1">
            <a:off x="3665730" y="4266227"/>
            <a:ext cx="2418438" cy="11354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8" grpId="0"/>
      <p:bldP spid="19" grpId="0"/>
      <p:bldP spid="20" grpId="0"/>
      <p:bldP spid="21" grpId="0" animBg="1"/>
      <p:bldP spid="10" grpId="0" animBg="1"/>
      <p:bldP spid="11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14A1B-FCAA-2B7F-C9A9-C9D302C2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DA09F1D1-94A2-8CAF-7A78-8EFFFB6C44DA}"/>
                  </a:ext>
                </a:extLst>
              </p:cNvPr>
              <p:cNvSpPr txBox="1"/>
              <p:nvPr/>
            </p:nvSpPr>
            <p:spPr bwMode="auto">
              <a:xfrm>
                <a:off x="818580" y="2719813"/>
                <a:ext cx="201622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DA09F1D1-94A2-8CAF-7A78-8EFFFB6C4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580" y="2719813"/>
                <a:ext cx="2016224" cy="369332"/>
              </a:xfrm>
              <a:prstGeom prst="rect">
                <a:avLst/>
              </a:prstGeom>
              <a:blipFill>
                <a:blip r:embed="rId2"/>
                <a:stretch>
                  <a:fillRect t="-11000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746B6EA-F5CB-53AC-3E2C-7A5578505119}"/>
                  </a:ext>
                </a:extLst>
              </p:cNvPr>
              <p:cNvSpPr txBox="1"/>
              <p:nvPr/>
            </p:nvSpPr>
            <p:spPr bwMode="auto">
              <a:xfrm>
                <a:off x="2330748" y="4303989"/>
                <a:ext cx="40324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746B6EA-F5CB-53AC-3E2C-7A5578505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748" y="4303989"/>
                <a:ext cx="4032448" cy="369332"/>
              </a:xfrm>
              <a:prstGeom prst="rect">
                <a:avLst/>
              </a:prstGeom>
              <a:blipFill>
                <a:blip r:embed="rId3"/>
                <a:stretch>
                  <a:fillRect t="-103226" r="-1567" b="-16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46B284C7-3A8C-9D0A-A25C-8FB5BE9520E4}"/>
                  </a:ext>
                </a:extLst>
              </p:cNvPr>
              <p:cNvSpPr txBox="1"/>
              <p:nvPr/>
            </p:nvSpPr>
            <p:spPr bwMode="auto">
              <a:xfrm>
                <a:off x="2330748" y="4801583"/>
                <a:ext cx="464400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↓↑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46B284C7-3A8C-9D0A-A25C-8FB5BE952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748" y="4801583"/>
                <a:ext cx="4644008" cy="369332"/>
              </a:xfrm>
              <a:prstGeom prst="rect">
                <a:avLst/>
              </a:prstGeom>
              <a:blipFill>
                <a:blip r:embed="rId4"/>
                <a:stretch>
                  <a:fillRect t="-110000" r="-3815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62137B71-0F72-E3BA-BE1E-29300E7451DD}"/>
                  </a:ext>
                </a:extLst>
              </p:cNvPr>
              <p:cNvSpPr txBox="1"/>
              <p:nvPr/>
            </p:nvSpPr>
            <p:spPr bwMode="auto">
              <a:xfrm>
                <a:off x="7587332" y="5124155"/>
                <a:ext cx="64807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62137B71-0F72-E3BA-BE1E-29300E745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7332" y="5124155"/>
                <a:ext cx="64807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DE4257B-0400-9F42-42E5-6C10F572C1DF}"/>
              </a:ext>
            </a:extLst>
          </p:cNvPr>
          <p:cNvSpPr txBox="1"/>
          <p:nvPr/>
        </p:nvSpPr>
        <p:spPr bwMode="auto">
          <a:xfrm>
            <a:off x="818580" y="5170915"/>
            <a:ext cx="7416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兩個項數學上相等，只要把第二項的1標為2，2標為1。因此抵消。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33A36C-ED20-9111-2E83-F19D8C899237}"/>
                  </a:ext>
                </a:extLst>
              </p:cNvPr>
              <p:cNvSpPr txBox="1"/>
              <p:nvPr/>
            </p:nvSpPr>
            <p:spPr bwMode="auto">
              <a:xfrm>
                <a:off x="827584" y="5517232"/>
                <a:ext cx="7230200" cy="500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此反對稱疊加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態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↑↓</m:t>
                                </m:r>
                              </m:e>
                            </m:d>
                          </m:e>
                        </m:d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↓↑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33A36C-ED20-9111-2E83-F19D8C899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517232"/>
                <a:ext cx="7230200" cy="500393"/>
              </a:xfrm>
              <a:prstGeom prst="rect">
                <a:avLst/>
              </a:prstGeom>
              <a:blipFill>
                <a:blip r:embed="rId6"/>
                <a:stretch>
                  <a:fillRect l="-877" t="-72500" b="-1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http://homework.uoregon.edu/pub/class/155/trap02a.jpg">
            <a:extLst>
              <a:ext uri="{FF2B5EF4-FFF2-40B4-BE49-F238E27FC236}">
                <a16:creationId xmlns:a16="http://schemas.microsoft.com/office/drawing/2014/main" id="{B253C80B-8662-725D-396A-60337F053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024479" y="123994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DDE34EE-17B4-705B-F542-023FAC29F32D}"/>
              </a:ext>
            </a:extLst>
          </p:cNvPr>
          <p:cNvSpPr/>
          <p:nvPr/>
        </p:nvSpPr>
        <p:spPr>
          <a:xfrm>
            <a:off x="7483903" y="546075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">
                <a:extLst>
                  <a:ext uri="{FF2B5EF4-FFF2-40B4-BE49-F238E27FC236}">
                    <a16:creationId xmlns:a16="http://schemas.microsoft.com/office/drawing/2014/main" id="{B4A1255C-B0AA-41BC-EBF8-CBFB17EEB1B8}"/>
                  </a:ext>
                </a:extLst>
              </p:cNvPr>
              <p:cNvSpPr/>
              <p:nvPr/>
            </p:nvSpPr>
            <p:spPr>
              <a:xfrm>
                <a:off x="827584" y="3245501"/>
                <a:ext cx="7923900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矩形 3">
                <a:extLst>
                  <a:ext uri="{FF2B5EF4-FFF2-40B4-BE49-F238E27FC236}">
                    <a16:creationId xmlns:a16="http://schemas.microsoft.com/office/drawing/2014/main" id="{B4A1255C-B0AA-41BC-EBF8-CBFB17EEB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245501"/>
                <a:ext cx="7923900" cy="4110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9E56B988-3F48-8F7C-F9BD-0CD0666F3812}"/>
                  </a:ext>
                </a:extLst>
              </p:cNvPr>
              <p:cNvSpPr txBox="1"/>
              <p:nvPr/>
            </p:nvSpPr>
            <p:spPr bwMode="auto">
              <a:xfrm>
                <a:off x="2330748" y="3827067"/>
                <a:ext cx="360215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9E56B988-3F48-8F7C-F9BD-0CD0666F3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748" y="3827067"/>
                <a:ext cx="3602159" cy="369332"/>
              </a:xfrm>
              <a:prstGeom prst="rect">
                <a:avLst/>
              </a:prstGeom>
              <a:blipFill>
                <a:blip r:embed="rId9"/>
                <a:stretch>
                  <a:fillRect t="-110000" r="-1053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07CD141B-479E-1775-02C6-DB7477B6349D}"/>
                  </a:ext>
                </a:extLst>
              </p:cNvPr>
              <p:cNvSpPr txBox="1"/>
              <p:nvPr/>
            </p:nvSpPr>
            <p:spPr bwMode="auto">
              <a:xfrm>
                <a:off x="807256" y="946884"/>
                <a:ext cx="1761505" cy="6884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07CD141B-479E-1775-02C6-DB7477B63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256" y="946884"/>
                <a:ext cx="1761505" cy="688458"/>
              </a:xfrm>
              <a:prstGeom prst="rect">
                <a:avLst/>
              </a:prstGeom>
              <a:blipFill>
                <a:blip r:embed="rId10"/>
                <a:stretch>
                  <a:fillRect t="-40000" r="-5714" b="-6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69F2E4C-8F7C-7C67-C238-4AA5DFEA2EBE}"/>
              </a:ext>
            </a:extLst>
          </p:cNvPr>
          <p:cNvSpPr txBox="1"/>
          <p:nvPr/>
        </p:nvSpPr>
        <p:spPr bwMode="auto">
          <a:xfrm>
            <a:off x="755315" y="2261997"/>
            <a:ext cx="6463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而且它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是總自旋為零的狀態！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計算此態的總自旋角動量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4DFB4B-6393-1406-0346-282651D3147B}"/>
                  </a:ext>
                </a:extLst>
              </p:cNvPr>
              <p:cNvSpPr txBox="1"/>
              <p:nvPr/>
            </p:nvSpPr>
            <p:spPr bwMode="auto">
              <a:xfrm>
                <a:off x="827584" y="1822604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4DFB4B-6393-1406-0346-282651D31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822604"/>
                <a:ext cx="1193852" cy="312458"/>
              </a:xfrm>
              <a:prstGeom prst="rect">
                <a:avLst/>
              </a:prstGeom>
              <a:blipFill>
                <a:blip r:embed="rId11"/>
                <a:stretch>
                  <a:fillRect l="-4211" t="-32000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338716-DD7B-624A-67BD-CFBE177FD68F}"/>
                  </a:ext>
                </a:extLst>
              </p:cNvPr>
              <p:cNvSpPr txBox="1"/>
              <p:nvPr/>
            </p:nvSpPr>
            <p:spPr bwMode="auto">
              <a:xfrm>
                <a:off x="2568761" y="1137597"/>
                <a:ext cx="57258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反對稱的疊加態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方向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總自旋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為零的態：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338716-DD7B-624A-67BD-CFBE177FD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8761" y="1137597"/>
                <a:ext cx="5725889" cy="369332"/>
              </a:xfrm>
              <a:prstGeom prst="rect">
                <a:avLst/>
              </a:prstGeom>
              <a:blipFill>
                <a:blip r:embed="rId12"/>
                <a:stretch>
                  <a:fillRect l="-8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395FE7-BA81-31B5-32F2-5F5A37DFCAF5}"/>
                  </a:ext>
                </a:extLst>
              </p:cNvPr>
              <p:cNvSpPr txBox="1"/>
              <p:nvPr/>
            </p:nvSpPr>
            <p:spPr bwMode="auto">
              <a:xfrm>
                <a:off x="3987216" y="1785075"/>
                <a:ext cx="236061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395FE7-BA81-31B5-32F2-5F5A37DFC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7216" y="1785075"/>
                <a:ext cx="236061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7C95D7-F2C0-D26D-9A2B-73ED1D0C849E}"/>
                  </a:ext>
                </a:extLst>
              </p:cNvPr>
              <p:cNvSpPr txBox="1"/>
              <p:nvPr/>
            </p:nvSpPr>
            <p:spPr bwMode="auto">
              <a:xfrm>
                <a:off x="2108202" y="1794167"/>
                <a:ext cx="1716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7C95D7-F2C0-D26D-9A2B-73ED1D0C8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202" y="1794167"/>
                <a:ext cx="171637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276526-2084-4611-0FE1-B7717BC1C16F}"/>
                  </a:ext>
                </a:extLst>
              </p:cNvPr>
              <p:cNvSpPr txBox="1"/>
              <p:nvPr/>
            </p:nvSpPr>
            <p:spPr bwMode="auto">
              <a:xfrm>
                <a:off x="807256" y="5991081"/>
                <a:ext cx="723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此特定疊加是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。這個空間只有一個態。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稱為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inglet。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276526-2084-4611-0FE1-B7717BC1C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256" y="5991081"/>
                <a:ext cx="7230200" cy="369332"/>
              </a:xfrm>
              <a:prstGeom prst="rect">
                <a:avLst/>
              </a:prstGeom>
              <a:blipFill>
                <a:blip r:embed="rId15"/>
                <a:stretch>
                  <a:fillRect l="-7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23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/>
      <p:bldP spid="32" grpId="0" animBg="1"/>
      <p:bldP spid="3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8241F-3009-5ABF-1CAB-13F18D11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E44E51F5-7BCF-9EF0-CC32-CDD4CF5E8816}"/>
                  </a:ext>
                </a:extLst>
              </p:cNvPr>
              <p:cNvSpPr txBox="1"/>
              <p:nvPr/>
            </p:nvSpPr>
            <p:spPr bwMode="auto">
              <a:xfrm>
                <a:off x="1187624" y="846486"/>
                <a:ext cx="3525193" cy="6884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E44E51F5-7BCF-9EF0-CC32-CDD4CF5E8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846486"/>
                <a:ext cx="3525193" cy="688458"/>
              </a:xfrm>
              <a:prstGeom prst="rect">
                <a:avLst/>
              </a:prstGeom>
              <a:blipFill>
                <a:blip r:embed="rId2"/>
                <a:stretch>
                  <a:fillRect l="-8244" t="-40000" r="-3226" b="-6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D15B5E7-066E-BCA2-3763-B08CB3734AF2}"/>
              </a:ext>
            </a:extLst>
          </p:cNvPr>
          <p:cNvSpPr txBox="1"/>
          <p:nvPr/>
        </p:nvSpPr>
        <p:spPr bwMode="auto">
          <a:xfrm>
            <a:off x="1163288" y="2038798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與它正交的是對稱化的態：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988FBFCB-7513-596B-3192-E5693AA81903}"/>
                  </a:ext>
                </a:extLst>
              </p:cNvPr>
              <p:cNvSpPr txBox="1"/>
              <p:nvPr/>
            </p:nvSpPr>
            <p:spPr bwMode="auto">
              <a:xfrm>
                <a:off x="4081154" y="1864450"/>
                <a:ext cx="185899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988FBFCB-7513-596B-3192-E5693AA81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1154" y="1864450"/>
                <a:ext cx="1858998" cy="664606"/>
              </a:xfrm>
              <a:prstGeom prst="rect">
                <a:avLst/>
              </a:prstGeom>
              <a:blipFill>
                <a:blip r:embed="rId3"/>
                <a:stretch>
                  <a:fillRect t="-40741" r="-3401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7E3964-A2E6-CB96-C3BA-62BAAC12A1F5}"/>
                  </a:ext>
                </a:extLst>
              </p:cNvPr>
              <p:cNvSpPr txBox="1"/>
              <p:nvPr/>
            </p:nvSpPr>
            <p:spPr bwMode="auto">
              <a:xfrm>
                <a:off x="1163288" y="2787496"/>
                <a:ext cx="56121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也是唯一剩下的態，它只能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7E3964-A2E6-CB96-C3BA-62BAAC12A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288" y="2787496"/>
                <a:ext cx="5612158" cy="369332"/>
              </a:xfrm>
              <a:prstGeom prst="rect">
                <a:avLst/>
              </a:prstGeom>
              <a:blipFill>
                <a:blip r:embed="rId4"/>
                <a:stretch>
                  <a:fillRect l="-9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" descr="http://homework.uoregon.edu/pub/class/155/trap02a.jpg">
            <a:extLst>
              <a:ext uri="{FF2B5EF4-FFF2-40B4-BE49-F238E27FC236}">
                <a16:creationId xmlns:a16="http://schemas.microsoft.com/office/drawing/2014/main" id="{4ABC1688-0493-49D1-D6A0-42EBE28E0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5672267" y="557044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FDA73FB-F257-65E2-8361-DFD0AA1AC7BA}"/>
              </a:ext>
            </a:extLst>
          </p:cNvPr>
          <p:cNvSpPr/>
          <p:nvPr/>
        </p:nvSpPr>
        <p:spPr>
          <a:xfrm>
            <a:off x="6100992" y="1008556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B6B8216C-D0EC-D548-1BE0-B6C3C809DEF7}"/>
                  </a:ext>
                </a:extLst>
              </p:cNvPr>
              <p:cNvSpPr txBox="1"/>
              <p:nvPr/>
            </p:nvSpPr>
            <p:spPr bwMode="auto">
              <a:xfrm>
                <a:off x="1271765" y="3910917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B6B8216C-D0EC-D548-1BE0-B6C3C809D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765" y="3910917"/>
                <a:ext cx="3168352" cy="369332"/>
              </a:xfrm>
              <a:prstGeom prst="rect">
                <a:avLst/>
              </a:prstGeom>
              <a:blipFill>
                <a:blip r:embed="rId6"/>
                <a:stretch>
                  <a:fillRect l="-8800" t="-113793" r="-6400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2655F49-8764-140D-A380-AAB6ECA9FEA6}"/>
                  </a:ext>
                </a:extLst>
              </p:cNvPr>
              <p:cNvSpPr txBox="1"/>
              <p:nvPr/>
            </p:nvSpPr>
            <p:spPr bwMode="auto">
              <a:xfrm>
                <a:off x="4742128" y="3910917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2655F49-8764-140D-A380-AAB6ECA9F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128" y="3910917"/>
                <a:ext cx="1656184" cy="369332"/>
              </a:xfrm>
              <a:prstGeom prst="rect">
                <a:avLst/>
              </a:prstGeom>
              <a:blipFill>
                <a:blip r:embed="rId7"/>
                <a:stretch>
                  <a:fillRect l="-15152" t="-113793" r="-9091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03ABC32-A7A3-4903-1163-20C60DC23A17}"/>
              </a:ext>
            </a:extLst>
          </p:cNvPr>
          <p:cNvSpPr txBox="1"/>
          <p:nvPr/>
        </p:nvSpPr>
        <p:spPr bwMode="auto">
          <a:xfrm>
            <a:off x="1168142" y="3504448"/>
            <a:ext cx="4509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剛剛另外還有兩個很明顯的對稱自旋態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0BD3D1-D978-0BC4-8659-D73818E9019C}"/>
                  </a:ext>
                </a:extLst>
              </p:cNvPr>
              <p:cNvSpPr txBox="1"/>
              <p:nvPr/>
            </p:nvSpPr>
            <p:spPr bwMode="auto">
              <a:xfrm>
                <a:off x="1213736" y="4415410"/>
                <a:ext cx="70567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對稱態共有三個，剛好是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的本徵態數目！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稱為Tr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iplet。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0BD3D1-D978-0BC4-8659-D73818E90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3736" y="4415410"/>
                <a:ext cx="7056784" cy="369332"/>
              </a:xfrm>
              <a:prstGeom prst="rect">
                <a:avLst/>
              </a:prstGeom>
              <a:blipFill>
                <a:blip r:embed="rId8"/>
                <a:stretch>
                  <a:fillRect l="-71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://homework.uoregon.edu/pub/class/155/trap02a.jpg">
            <a:extLst>
              <a:ext uri="{FF2B5EF4-FFF2-40B4-BE49-F238E27FC236}">
                <a16:creationId xmlns:a16="http://schemas.microsoft.com/office/drawing/2014/main" id="{3941177D-AB62-22C2-27A8-7010F2CDC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2508" r="80814" b="41772"/>
          <a:stretch/>
        </p:blipFill>
        <p:spPr bwMode="auto">
          <a:xfrm>
            <a:off x="6752039" y="3419178"/>
            <a:ext cx="793166" cy="9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75AF5-156B-3B1F-9B15-C7E18EB7DA29}"/>
              </a:ext>
            </a:extLst>
          </p:cNvPr>
          <p:cNvSpPr txBox="1"/>
          <p:nvPr/>
        </p:nvSpPr>
        <p:spPr bwMode="auto">
          <a:xfrm>
            <a:off x="1186420" y="5439031"/>
            <a:ext cx="5806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兩個雙自旋態組合的對稱性與總角動量有關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2923A6BF-7F84-0FBC-6085-05266AD143C3}"/>
                  </a:ext>
                </a:extLst>
              </p:cNvPr>
              <p:cNvSpPr txBox="1"/>
              <p:nvPr/>
            </p:nvSpPr>
            <p:spPr bwMode="auto">
              <a:xfrm>
                <a:off x="6298590" y="2648240"/>
                <a:ext cx="251201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2923A6BF-7F84-0FBC-6085-05266AD14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8590" y="2648240"/>
                <a:ext cx="2512018" cy="664606"/>
              </a:xfrm>
              <a:prstGeom prst="rect">
                <a:avLst/>
              </a:prstGeom>
              <a:blipFill>
                <a:blip r:embed="rId9"/>
                <a:stretch>
                  <a:fillRect t="-41509" r="-6030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9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" grpId="0" animBg="1"/>
      <p:bldP spid="3" grpId="0" animBg="1"/>
      <p:bldP spid="13" grpId="0"/>
      <p:bldP spid="14" grpId="0"/>
      <p:bldP spid="5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AE287-D1E3-71C8-E73A-0E7F36B8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5716488" cy="5251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F97757-61DD-2ACE-C9F8-DF5C0F7F7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94" y="5257459"/>
            <a:ext cx="5716488" cy="16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79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54E0DA-9B7E-7BD8-55BB-979158CEA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01" t="58401" r="23251" b="-1476"/>
          <a:stretch/>
        </p:blipFill>
        <p:spPr>
          <a:xfrm>
            <a:off x="1969853" y="494028"/>
            <a:ext cx="5075859" cy="1230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655052-94F3-C5A0-D640-30D9251546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/>
          <a:stretch/>
        </p:blipFill>
        <p:spPr>
          <a:xfrm>
            <a:off x="1279514" y="5085184"/>
            <a:ext cx="6584971" cy="1584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5FAA36-ACA9-984B-14CA-C83A3D484401}"/>
              </a:ext>
            </a:extLst>
          </p:cNvPr>
          <p:cNvSpPr txBox="1"/>
          <p:nvPr/>
        </p:nvSpPr>
        <p:spPr bwMode="auto">
          <a:xfrm>
            <a:off x="2825453" y="70830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任意兩個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角動量相加的通則：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0DFC0-1C9D-F92E-E831-DE0A27789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49" y="1753658"/>
            <a:ext cx="5096263" cy="32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3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21EC4FB-C4C9-BC84-F44D-480FAEF3D050}"/>
                  </a:ext>
                </a:extLst>
              </p:cNvPr>
              <p:cNvSpPr txBox="1"/>
              <p:nvPr/>
            </p:nvSpPr>
            <p:spPr bwMode="auto">
              <a:xfrm>
                <a:off x="767602" y="5724113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21EC4FB-C4C9-BC84-F44D-480FAEF3D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602" y="5724113"/>
                <a:ext cx="3168352" cy="369332"/>
              </a:xfrm>
              <a:prstGeom prst="rect">
                <a:avLst/>
              </a:prstGeom>
              <a:blipFill>
                <a:blip r:embed="rId2"/>
                <a:stretch>
                  <a:fillRect l="-8765" t="-103226" r="-5976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08E87-EA7F-515E-D537-82639391C8E7}"/>
                  </a:ext>
                </a:extLst>
              </p:cNvPr>
              <p:cNvSpPr txBox="1"/>
              <p:nvPr/>
            </p:nvSpPr>
            <p:spPr bwMode="auto">
              <a:xfrm>
                <a:off x="844107" y="1259901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08E87-EA7F-515E-D537-82639391C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4107" y="1259901"/>
                <a:ext cx="1193852" cy="312458"/>
              </a:xfrm>
              <a:prstGeom prst="rect">
                <a:avLst/>
              </a:prstGeom>
              <a:blipFill>
                <a:blip r:embed="rId3"/>
                <a:stretch>
                  <a:fillRect l="-4211" t="-32000" r="-1053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1B85B776-F878-1894-38B4-994B85CF385C}"/>
                  </a:ext>
                </a:extLst>
              </p:cNvPr>
              <p:cNvSpPr txBox="1"/>
              <p:nvPr/>
            </p:nvSpPr>
            <p:spPr bwMode="auto">
              <a:xfrm>
                <a:off x="759340" y="6204151"/>
                <a:ext cx="352839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1B85B776-F878-1894-38B4-994B85CF3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340" y="6204151"/>
                <a:ext cx="3528392" cy="369332"/>
              </a:xfrm>
              <a:prstGeom prst="rect">
                <a:avLst/>
              </a:prstGeom>
              <a:blipFill>
                <a:blip r:embed="rId4"/>
                <a:stretch>
                  <a:fillRect l="-8633" t="-106667" r="-6115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72FC36-57E1-8DB0-CE03-A273176ABB79}"/>
                  </a:ext>
                </a:extLst>
              </p:cNvPr>
              <p:cNvSpPr txBox="1"/>
              <p:nvPr/>
            </p:nvSpPr>
            <p:spPr bwMode="auto">
              <a:xfrm>
                <a:off x="755576" y="1826073"/>
                <a:ext cx="2664296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總自旋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最大的態是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72FC36-57E1-8DB0-CE03-A273176AB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826073"/>
                <a:ext cx="2664296" cy="381515"/>
              </a:xfrm>
              <a:prstGeom prst="rect">
                <a:avLst/>
              </a:prstGeom>
              <a:blipFill>
                <a:blip r:embed="rId5"/>
                <a:stretch>
                  <a:fillRect l="-1896" t="-113333" r="-6161" b="-16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18013-F3D0-64B7-0CA7-4EB75B988A78}"/>
                  </a:ext>
                </a:extLst>
              </p:cNvPr>
              <p:cNvSpPr txBox="1"/>
              <p:nvPr/>
            </p:nvSpPr>
            <p:spPr bwMode="auto">
              <a:xfrm>
                <a:off x="755576" y="3235897"/>
                <a:ext cx="5968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這樣無法再以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zh-TW" altLang="en-US" b="0" dirty="0"/>
                  <a:t>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b="0" dirty="0"/>
                  <a:t>的態，若它的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18013-F3D0-64B7-0CA7-4EB75B988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235897"/>
                <a:ext cx="5968402" cy="369332"/>
              </a:xfrm>
              <a:prstGeom prst="rect">
                <a:avLst/>
              </a:prstGeom>
              <a:blipFill>
                <a:blip r:embed="rId6"/>
                <a:stretch>
                  <a:fillRect l="-8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2ED539-90AD-35C8-7AB4-6AAB5AF39A6E}"/>
                  </a:ext>
                </a:extLst>
              </p:cNvPr>
              <p:cNvSpPr txBox="1"/>
              <p:nvPr/>
            </p:nvSpPr>
            <p:spPr bwMode="auto">
              <a:xfrm>
                <a:off x="2541257" y="1226975"/>
                <a:ext cx="1656451" cy="38151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2ED539-90AD-35C8-7AB4-6AAB5AF39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41257" y="1226975"/>
                <a:ext cx="1656451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65D725-D4D0-5235-551B-3D36DD244AD9}"/>
                  </a:ext>
                </a:extLst>
              </p:cNvPr>
              <p:cNvSpPr txBox="1"/>
              <p:nvPr/>
            </p:nvSpPr>
            <p:spPr bwMode="auto">
              <a:xfrm>
                <a:off x="3330999" y="1703441"/>
                <a:ext cx="1833930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65D725-D4D0-5235-551B-3D36DD244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0999" y="1703441"/>
                <a:ext cx="1833930" cy="610936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FF081-F762-CE8D-A4B7-23F9AD217D59}"/>
                  </a:ext>
                </a:extLst>
              </p:cNvPr>
              <p:cNvSpPr txBox="1"/>
              <p:nvPr/>
            </p:nvSpPr>
            <p:spPr bwMode="auto">
              <a:xfrm>
                <a:off x="746311" y="748852"/>
                <a:ext cx="76328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↓↑</m:t>
                            </m:r>
                          </m:e>
                        </m:d>
                      </m:e>
                    </m:d>
                    <m:r>
                      <m:rPr>
                        <m:nor/>
                      </m:rP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的線性組合：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FF081-F762-CE8D-A4B7-23F9AD21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311" y="748852"/>
                <a:ext cx="7632848" cy="369332"/>
              </a:xfrm>
              <a:prstGeom prst="rect">
                <a:avLst/>
              </a:prstGeom>
              <a:blipFill>
                <a:blip r:embed="rId9"/>
                <a:stretch>
                  <a:fillRect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A41AF-B966-E255-6CA6-0DA2A2686F67}"/>
                  </a:ext>
                </a:extLst>
              </p:cNvPr>
              <p:cNvSpPr txBox="1"/>
              <p:nvPr/>
            </p:nvSpPr>
            <p:spPr bwMode="auto">
              <a:xfrm>
                <a:off x="755576" y="2389112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Raising operators</a:t>
                </a:r>
                <a:r>
                  <a:rPr lang="en-US" altLang="zh-TW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TW" dirty="0"/>
                  <a:t>作用於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應該無法再增加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A41AF-B966-E255-6CA6-0DA2A2686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389112"/>
                <a:ext cx="5328592" cy="369332"/>
              </a:xfrm>
              <a:prstGeom prst="rect">
                <a:avLst/>
              </a:prstGeom>
              <a:blipFill>
                <a:blip r:embed="rId10"/>
                <a:stretch>
                  <a:fillRect l="-95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06FA39E6-A865-7101-51CA-974A1CF32414}"/>
                  </a:ext>
                </a:extLst>
              </p:cNvPr>
              <p:cNvSpPr txBox="1"/>
              <p:nvPr/>
            </p:nvSpPr>
            <p:spPr bwMode="auto">
              <a:xfrm>
                <a:off x="830900" y="2812504"/>
                <a:ext cx="122026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06FA39E6-A865-7101-51CA-974A1CF32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900" y="2812504"/>
                <a:ext cx="1220267" cy="369332"/>
              </a:xfrm>
              <a:prstGeom prst="rect">
                <a:avLst/>
              </a:prstGeom>
              <a:blipFill>
                <a:blip r:embed="rId11"/>
                <a:stretch>
                  <a:fillRect l="-6186" t="-10666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5B21C46-41B1-C338-1E75-DB5D4E72C6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5964" y="493230"/>
            <a:ext cx="2384961" cy="3372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3">
                <a:extLst>
                  <a:ext uri="{FF2B5EF4-FFF2-40B4-BE49-F238E27FC236}">
                    <a16:creationId xmlns:a16="http://schemas.microsoft.com/office/drawing/2014/main" id="{7E8690E3-8FB0-1F95-A92E-0D8CDF4C55C2}"/>
                  </a:ext>
                </a:extLst>
              </p:cNvPr>
              <p:cNvSpPr/>
              <p:nvPr/>
            </p:nvSpPr>
            <p:spPr>
              <a:xfrm>
                <a:off x="755576" y="4077072"/>
                <a:ext cx="6990439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3">
                <a:extLst>
                  <a:ext uri="{FF2B5EF4-FFF2-40B4-BE49-F238E27FC236}">
                    <a16:creationId xmlns:a16="http://schemas.microsoft.com/office/drawing/2014/main" id="{7E8690E3-8FB0-1F95-A92E-0D8CDF4C5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077072"/>
                <a:ext cx="6990439" cy="411010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BE00C7-B2F4-CB31-2323-CABF19A7C641}"/>
                  </a:ext>
                </a:extLst>
              </p:cNvPr>
              <p:cNvSpPr txBox="1"/>
              <p:nvPr/>
            </p:nvSpPr>
            <p:spPr bwMode="auto">
              <a:xfrm>
                <a:off x="692717" y="4572664"/>
                <a:ext cx="36984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左手邊作用於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為零，因此：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BE00C7-B2F4-CB31-2323-CABF19A7C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717" y="4572664"/>
                <a:ext cx="3698418" cy="369332"/>
              </a:xfrm>
              <a:prstGeom prst="rect">
                <a:avLst/>
              </a:prstGeom>
              <a:blipFill>
                <a:blip r:embed="rId14"/>
                <a:stretch>
                  <a:fillRect l="-137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7B300911-4DAE-9FC7-DC7D-3E88AC159F64}"/>
                  </a:ext>
                </a:extLst>
              </p:cNvPr>
              <p:cNvSpPr txBox="1"/>
              <p:nvPr/>
            </p:nvSpPr>
            <p:spPr bwMode="auto">
              <a:xfrm>
                <a:off x="767602" y="5018066"/>
                <a:ext cx="42228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1+1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7B300911-4DAE-9FC7-DC7D-3E88AC15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602" y="5018066"/>
                <a:ext cx="4222863" cy="369332"/>
              </a:xfrm>
              <a:prstGeom prst="rect">
                <a:avLst/>
              </a:prstGeom>
              <a:blipFill>
                <a:blip r:embed="rId15"/>
                <a:stretch>
                  <a:fillRect l="-898" t="-110000" r="-449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5009BB-455B-808A-E8D7-370418308568}"/>
                  </a:ext>
                </a:extLst>
              </p:cNvPr>
              <p:cNvSpPr txBox="1"/>
              <p:nvPr/>
            </p:nvSpPr>
            <p:spPr bwMode="auto">
              <a:xfrm>
                <a:off x="767602" y="368583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TW" dirty="0"/>
                  <a:t>也可以直接算：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5009BB-455B-808A-E8D7-370418308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602" y="3685830"/>
                <a:ext cx="4572000" cy="369332"/>
              </a:xfrm>
              <a:prstGeom prst="rect">
                <a:avLst/>
              </a:prstGeom>
              <a:blipFill>
                <a:blip r:embed="rId16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8AE6BC-2241-D837-BCCE-FF6F9BE5A7FB}"/>
                  </a:ext>
                </a:extLst>
              </p:cNvPr>
              <p:cNvSpPr txBox="1"/>
              <p:nvPr/>
            </p:nvSpPr>
            <p:spPr bwMode="auto">
              <a:xfrm>
                <a:off x="5156463" y="5018066"/>
                <a:ext cx="8594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8AE6BC-2241-D837-BCCE-FF6F9BE5A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6463" y="5018066"/>
                <a:ext cx="85946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1ECBF3A-D29C-6138-5CEA-CF0F746C3E78}"/>
              </a:ext>
            </a:extLst>
          </p:cNvPr>
          <p:cNvSpPr txBox="1"/>
          <p:nvPr/>
        </p:nvSpPr>
        <p:spPr bwMode="auto">
          <a:xfrm>
            <a:off x="755576" y="379520"/>
            <a:ext cx="2076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補充推導：</a:t>
            </a:r>
          </a:p>
        </p:txBody>
      </p:sp>
    </p:spTree>
    <p:extLst>
      <p:ext uri="{BB962C8B-B14F-4D97-AF65-F5344CB8AC3E}">
        <p14:creationId xmlns:p14="http://schemas.microsoft.com/office/powerpoint/2010/main" val="17628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/>
      <p:bldP spid="18" grpId="0"/>
      <p:bldP spid="19" grpId="0" animBg="1"/>
      <p:bldP spid="21" grpId="0" animBg="1"/>
      <p:bldP spid="23" grpId="0"/>
      <p:bldP spid="24" grpId="0" animBg="1"/>
      <p:bldP spid="26" grpId="0"/>
      <p:bldP spid="2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8C3903F-11BA-3015-A53A-DA0C3443625E}"/>
                  </a:ext>
                </a:extLst>
              </p:cNvPr>
              <p:cNvSpPr txBox="1"/>
              <p:nvPr/>
            </p:nvSpPr>
            <p:spPr bwMode="auto">
              <a:xfrm>
                <a:off x="1015957" y="1438553"/>
                <a:ext cx="34563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8C3903F-11BA-3015-A53A-DA0C3443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957" y="1438553"/>
                <a:ext cx="3456384" cy="369332"/>
              </a:xfrm>
              <a:prstGeom prst="rect">
                <a:avLst/>
              </a:prstGeom>
              <a:blipFill>
                <a:blip r:embed="rId2"/>
                <a:stretch>
                  <a:fillRect l="-9158" t="-106667" r="-6593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67B0977-CBBB-EC7A-40A8-1297B6227683}"/>
                  </a:ext>
                </a:extLst>
              </p:cNvPr>
              <p:cNvSpPr txBox="1"/>
              <p:nvPr/>
            </p:nvSpPr>
            <p:spPr bwMode="auto">
              <a:xfrm>
                <a:off x="1024219" y="1898839"/>
                <a:ext cx="455302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      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67B0977-CBBB-EC7A-40A8-1297B6227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219" y="1898839"/>
                <a:ext cx="4553028" cy="664606"/>
              </a:xfrm>
              <a:prstGeom prst="rect">
                <a:avLst/>
              </a:prstGeom>
              <a:blipFill>
                <a:blip r:embed="rId3"/>
                <a:stretch>
                  <a:fillRect t="-40741" r="-1111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F663F0-0FE8-A9C0-3294-93736C2EBAE5}"/>
                  </a:ext>
                </a:extLst>
              </p:cNvPr>
              <p:cNvSpPr txBox="1"/>
              <p:nvPr/>
            </p:nvSpPr>
            <p:spPr bwMode="auto">
              <a:xfrm>
                <a:off x="951176" y="2677435"/>
                <a:ext cx="39439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1,0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正交的狀態即是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F663F0-0FE8-A9C0-3294-93736C2EB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1176" y="2677435"/>
                <a:ext cx="3943916" cy="369332"/>
              </a:xfrm>
              <a:prstGeom prst="rect">
                <a:avLst/>
              </a:prstGeom>
              <a:blipFill>
                <a:blip r:embed="rId4"/>
                <a:stretch>
                  <a:fillRect l="-962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777B5679-55BB-C919-E543-5310E673C74B}"/>
                  </a:ext>
                </a:extLst>
              </p:cNvPr>
              <p:cNvSpPr txBox="1"/>
              <p:nvPr/>
            </p:nvSpPr>
            <p:spPr bwMode="auto">
              <a:xfrm>
                <a:off x="1039708" y="3088473"/>
                <a:ext cx="2531885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777B5679-55BB-C919-E543-5310E673C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708" y="3088473"/>
                <a:ext cx="2531885" cy="664606"/>
              </a:xfrm>
              <a:prstGeom prst="rect">
                <a:avLst/>
              </a:prstGeom>
              <a:blipFill>
                <a:blip r:embed="rId5"/>
                <a:stretch>
                  <a:fillRect l="-11000" t="-43396" r="-3500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B4B20-06C3-76CE-A092-A94C132C4830}"/>
                  </a:ext>
                </a:extLst>
              </p:cNvPr>
              <p:cNvSpPr txBox="1"/>
              <p:nvPr/>
            </p:nvSpPr>
            <p:spPr bwMode="auto">
              <a:xfrm>
                <a:off x="943949" y="901303"/>
                <a:ext cx="6984776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可以用Lowering, Raising operators</a:t>
                </a:r>
                <a:r>
                  <a:rPr lang="en-US" altLang="zh-TW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，來從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得到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B4B20-06C3-76CE-A092-A94C132C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949" y="901303"/>
                <a:ext cx="6984776" cy="375616"/>
              </a:xfrm>
              <a:prstGeom prst="rect">
                <a:avLst/>
              </a:prstGeom>
              <a:blipFill>
                <a:blip r:embed="rId6"/>
                <a:stretch>
                  <a:fillRect l="-726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E3353A33-7278-2970-9DB6-8A04445CA445}"/>
                  </a:ext>
                </a:extLst>
              </p:cNvPr>
              <p:cNvSpPr txBox="1"/>
              <p:nvPr/>
            </p:nvSpPr>
            <p:spPr bwMode="auto">
              <a:xfrm>
                <a:off x="1043608" y="4365104"/>
                <a:ext cx="345638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E3353A33-7278-2970-9DB6-8A04445C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4365104"/>
                <a:ext cx="3456384" cy="664606"/>
              </a:xfrm>
              <a:prstGeom prst="rect">
                <a:avLst/>
              </a:prstGeom>
              <a:blipFill>
                <a:blip r:embed="rId7"/>
                <a:stretch>
                  <a:fillRect l="-733" t="-41509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00B66337-1857-F93A-B19D-FA7C651AE395}"/>
                  </a:ext>
                </a:extLst>
              </p:cNvPr>
              <p:cNvSpPr txBox="1"/>
              <p:nvPr/>
            </p:nvSpPr>
            <p:spPr bwMode="auto">
              <a:xfrm>
                <a:off x="1039708" y="5204865"/>
                <a:ext cx="345638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00B66337-1857-F93A-B19D-FA7C651AE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708" y="5204865"/>
                <a:ext cx="3456384" cy="664606"/>
              </a:xfrm>
              <a:prstGeom prst="rect">
                <a:avLst/>
              </a:prstGeom>
              <a:blipFill>
                <a:blip r:embed="rId8"/>
                <a:stretch>
                  <a:fillRect l="-1099" t="-40741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67F065-18CF-B336-8CA0-398F88A3CE77}"/>
              </a:ext>
            </a:extLst>
          </p:cNvPr>
          <p:cNvSpPr txBox="1"/>
          <p:nvPr/>
        </p:nvSpPr>
        <p:spPr bwMode="auto">
          <a:xfrm>
            <a:off x="1039708" y="3933056"/>
            <a:ext cx="1660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可以驗證：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B22A84-F4FB-22DA-8C09-931CDFD6AE2F}"/>
                  </a:ext>
                </a:extLst>
              </p:cNvPr>
              <p:cNvSpPr txBox="1"/>
              <p:nvPr/>
            </p:nvSpPr>
            <p:spPr bwMode="auto">
              <a:xfrm>
                <a:off x="1039707" y="6044626"/>
                <a:ext cx="45530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唯一無法昇也無法降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的態即是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B22A84-F4FB-22DA-8C09-931CDFD6A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707" y="6044626"/>
                <a:ext cx="4553027" cy="369332"/>
              </a:xfrm>
              <a:prstGeom prst="rect">
                <a:avLst/>
              </a:prstGeom>
              <a:blipFill>
                <a:blip r:embed="rId9"/>
                <a:stretch>
                  <a:fillRect l="-1393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55709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81090-49B6-87B7-70D5-FDC0F5FD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4" y="0"/>
            <a:ext cx="53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504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95D53-50D7-1ABA-5FF1-A8A7BB8E7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475656" y="142435"/>
            <a:ext cx="6192688" cy="6573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4A664C-2A92-6875-A5C1-D53304EC46F2}"/>
              </a:ext>
            </a:extLst>
          </p:cNvPr>
          <p:cNvSpPr/>
          <p:nvPr/>
        </p:nvSpPr>
        <p:spPr>
          <a:xfrm>
            <a:off x="1475656" y="2636912"/>
            <a:ext cx="619268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4880145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0FA3C6C-F4D1-C33B-DB7F-4D589F97E2AF}"/>
              </a:ext>
            </a:extLst>
          </p:cNvPr>
          <p:cNvSpPr/>
          <p:nvPr/>
        </p:nvSpPr>
        <p:spPr>
          <a:xfrm>
            <a:off x="1265179" y="2709776"/>
            <a:ext cx="37577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0E9E0-B1AD-335A-9AC3-97E3F3A1A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0" b="9050"/>
          <a:stretch/>
        </p:blipFill>
        <p:spPr>
          <a:xfrm>
            <a:off x="827584" y="760332"/>
            <a:ext cx="7108328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/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blipFill>
                <a:blip r:embed="rId3"/>
                <a:stretch>
                  <a:fillRect l="-103448" t="-160870" r="-82759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/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blipFill>
                <a:blip r:embed="rId4"/>
                <a:stretch>
                  <a:fillRect l="-100000" t="-160870" r="-80000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/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blipFill>
                <a:blip r:embed="rId5"/>
                <a:stretch>
                  <a:fillRect l="-103448" t="-168182" r="-827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EAF51FD-D22A-6B18-33A0-9C637B866F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7" t="73100" r="36181" b="9050"/>
          <a:stretch/>
        </p:blipFill>
        <p:spPr>
          <a:xfrm>
            <a:off x="1591752" y="2709776"/>
            <a:ext cx="1008076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/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blipFill>
                <a:blip r:embed="rId7"/>
                <a:stretch>
                  <a:fillRect l="-100000" t="-156522" r="-7666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/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blipFill>
                <a:blip r:embed="rId8"/>
                <a:stretch>
                  <a:fillRect l="-93548" t="-160870" r="-74194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0ED7186-86A3-B5A4-BEB3-B9086A1E50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06" t="73100" r="23012" b="20658"/>
          <a:stretch/>
        </p:blipFill>
        <p:spPr>
          <a:xfrm>
            <a:off x="1591716" y="2709776"/>
            <a:ext cx="1008112" cy="55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/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blipFill>
                <a:blip r:embed="rId9"/>
                <a:stretch>
                  <a:fillRect l="-100000" t="-160870" r="-76667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/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/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/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959A236-2208-33CE-AC59-52807C74A1D8}"/>
              </a:ext>
            </a:extLst>
          </p:cNvPr>
          <p:cNvSpPr txBox="1"/>
          <p:nvPr/>
        </p:nvSpPr>
        <p:spPr bwMode="auto">
          <a:xfrm>
            <a:off x="2798117" y="3298614"/>
            <a:ext cx="554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Occupation Number Representation 狀態佔據數表象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D3698-7926-5F61-5214-C8F9BC8D69AE}"/>
              </a:ext>
            </a:extLst>
          </p:cNvPr>
          <p:cNvSpPr txBox="1"/>
          <p:nvPr/>
        </p:nvSpPr>
        <p:spPr bwMode="auto">
          <a:xfrm>
            <a:off x="2798117" y="3684841"/>
            <a:ext cx="4870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記住：若是費米子，佔據數不能超過1。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C182C-3019-7C36-2FB1-D71529924992}"/>
              </a:ext>
            </a:extLst>
          </p:cNvPr>
          <p:cNvSpPr txBox="1"/>
          <p:nvPr/>
        </p:nvSpPr>
        <p:spPr bwMode="auto">
          <a:xfrm>
            <a:off x="2798117" y="2547894"/>
            <a:ext cx="5137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狀態不要編號，符號就會很簡單。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/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例如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1,1,1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這個態，用波函數寫，就會變成：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blipFill>
                <a:blip r:embed="rId13"/>
                <a:stretch>
                  <a:fillRect l="-8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FF450DD-083C-4718-BE00-65DEF3B86E0E}"/>
              </a:ext>
            </a:extLst>
          </p:cNvPr>
          <p:cNvSpPr txBox="1"/>
          <p:nvPr/>
        </p:nvSpPr>
        <p:spPr bwMode="auto">
          <a:xfrm>
            <a:off x="1234946" y="5998529"/>
            <a:ext cx="5497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這樣的表象，粒子數目還可以自然的有變化！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C7E61-D7DF-66CE-6F76-46AEC2258D76}"/>
              </a:ext>
            </a:extLst>
          </p:cNvPr>
          <p:cNvSpPr txBox="1"/>
          <p:nvPr/>
        </p:nvSpPr>
        <p:spPr bwMode="auto">
          <a:xfrm>
            <a:off x="2798117" y="2922607"/>
            <a:ext cx="507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只要標明每一個可能狀態的粒子數即可</a:t>
            </a:r>
          </a:p>
        </p:txBody>
      </p:sp>
    </p:spTree>
    <p:extLst>
      <p:ext uri="{BB962C8B-B14F-4D97-AF65-F5344CB8AC3E}">
        <p14:creationId xmlns:p14="http://schemas.microsoft.com/office/powerpoint/2010/main" val="15596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2">
            <a:extLst>
              <a:ext uri="{FF2B5EF4-FFF2-40B4-BE49-F238E27FC236}">
                <a16:creationId xmlns:a16="http://schemas.microsoft.com/office/drawing/2014/main" id="{7D96D0BA-DACC-D840-8864-71DE8298F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45F76D54-A3B0-FB46-A16C-E731FCA7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0E3FA300-9418-D841-9C62-F68240EC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034AFF28-6F93-4E4A-AFD7-26387AB5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9" name="AutoShape 8">
            <a:extLst>
              <a:ext uri="{FF2B5EF4-FFF2-40B4-BE49-F238E27FC236}">
                <a16:creationId xmlns:a16="http://schemas.microsoft.com/office/drawing/2014/main" id="{01AC18EC-D927-3243-9450-B47261D8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091C8F49-728E-D743-BEE8-8B7B2130E3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D86D1618-A351-AE4E-B7F4-77B5753DC8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2" name="Line 11">
            <a:extLst>
              <a:ext uri="{FF2B5EF4-FFF2-40B4-BE49-F238E27FC236}">
                <a16:creationId xmlns:a16="http://schemas.microsoft.com/office/drawing/2014/main" id="{02A5DA9E-55CA-3646-BF51-E8EF35EC1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3" name="Rectangle 12">
            <a:extLst>
              <a:ext uri="{FF2B5EF4-FFF2-40B4-BE49-F238E27FC236}">
                <a16:creationId xmlns:a16="http://schemas.microsoft.com/office/drawing/2014/main" id="{DDD1AB65-413A-B848-8B89-43DF1420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C032EBF2-DDDC-4F43-A098-95C778F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C8F5A400-92C2-4247-A043-9122B7194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367551B8-14F9-614B-9BB7-9E7130BE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79938C54-DC85-504A-9009-5B3C3DCB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53576B55-4780-A54A-AD29-ABBACA841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2A300022-C738-734F-B58F-6646890A9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7B4A7A2A-9A63-D042-AFF9-29339D7A3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0F82E021-47EA-084B-AE66-5B1897622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3" name="Line 22">
            <a:extLst>
              <a:ext uri="{FF2B5EF4-FFF2-40B4-BE49-F238E27FC236}">
                <a16:creationId xmlns:a16="http://schemas.microsoft.com/office/drawing/2014/main" id="{E4A03773-2280-A545-BB51-620283886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4" name="Rectangle 23">
            <a:extLst>
              <a:ext uri="{FF2B5EF4-FFF2-40B4-BE49-F238E27FC236}">
                <a16:creationId xmlns:a16="http://schemas.microsoft.com/office/drawing/2014/main" id="{1DE62807-6153-8742-B4E8-902ED521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4FFBCFB9-BBF3-2043-864E-10636BF1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8BDE0DC9-3E09-4D44-8DD6-C9B1F54DF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E5496A02-A9D4-82A9-ADBE-C7BEAAF9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08269"/>
            <a:ext cx="72473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但在量子力學中，粒子的路徑並不存在！我</a:t>
            </a:r>
            <a:r>
              <a:rPr lang="zh-TW" altLang="en-US" sz="1800" dirty="0"/>
              <a:t>們不能分辨左圖與右圖。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1EB21F-C553-928B-8775-F018B03C480C}"/>
                  </a:ext>
                </a:extLst>
              </p:cNvPr>
              <p:cNvSpPr txBox="1"/>
              <p:nvPr/>
            </p:nvSpPr>
            <p:spPr bwMode="auto">
              <a:xfrm>
                <a:off x="2519363" y="616585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1EB21F-C553-928B-8775-F018B03C4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9363" y="6165850"/>
                <a:ext cx="793750" cy="369332"/>
              </a:xfrm>
              <a:prstGeom prst="rect">
                <a:avLst/>
              </a:prstGeom>
              <a:blipFill>
                <a:blip r:embed="rId3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36DA94-8D3D-779E-BDB3-EEF3735E397E}"/>
                  </a:ext>
                </a:extLst>
              </p:cNvPr>
              <p:cNvSpPr txBox="1"/>
              <p:nvPr/>
            </p:nvSpPr>
            <p:spPr bwMode="auto">
              <a:xfrm>
                <a:off x="3863362" y="1029449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36DA94-8D3D-779E-BDB3-EEF3735E3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3362" y="1029449"/>
                <a:ext cx="793750" cy="369332"/>
              </a:xfrm>
              <a:prstGeom prst="rect">
                <a:avLst/>
              </a:prstGeom>
              <a:blipFill>
                <a:blip r:embed="rId4"/>
                <a:stretch>
                  <a:fillRect l="-6349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B7C36A-911D-B183-3B9E-37B1FE7AADB1}"/>
                  </a:ext>
                </a:extLst>
              </p:cNvPr>
              <p:cNvSpPr txBox="1"/>
              <p:nvPr/>
            </p:nvSpPr>
            <p:spPr bwMode="auto">
              <a:xfrm>
                <a:off x="6248400" y="104817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B7C36A-911D-B183-3B9E-37B1FE7AA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1048176"/>
                <a:ext cx="793750" cy="369332"/>
              </a:xfrm>
              <a:prstGeom prst="rect">
                <a:avLst/>
              </a:prstGeom>
              <a:blipFill>
                <a:blip r:embed="rId5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9CDC14-1397-664E-8566-CBC60865ED26}"/>
                  </a:ext>
                </a:extLst>
              </p:cNvPr>
              <p:cNvSpPr txBox="1"/>
              <p:nvPr/>
            </p:nvSpPr>
            <p:spPr bwMode="auto">
              <a:xfrm>
                <a:off x="6772094" y="6211372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9CDC14-1397-664E-8566-CBC60865E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2094" y="6211372"/>
                <a:ext cx="793750" cy="369332"/>
              </a:xfrm>
              <a:prstGeom prst="rect">
                <a:avLst/>
              </a:prstGeom>
              <a:blipFill>
                <a:blip r:embed="rId6"/>
                <a:stretch>
                  <a:fillRect l="-7937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F7492B-8B95-E119-7EEF-5CAFE860DE71}"/>
                  </a:ext>
                </a:extLst>
              </p:cNvPr>
              <p:cNvSpPr txBox="1"/>
              <p:nvPr/>
            </p:nvSpPr>
            <p:spPr bwMode="auto">
              <a:xfrm>
                <a:off x="3527425" y="618545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F7492B-8B95-E119-7EEF-5CAFE860D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7425" y="6185456"/>
                <a:ext cx="793750" cy="369332"/>
              </a:xfrm>
              <a:prstGeom prst="rect">
                <a:avLst/>
              </a:prstGeom>
              <a:blipFill>
                <a:blip r:embed="rId7"/>
                <a:stretch>
                  <a:fillRect l="-625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EE5B90-CC33-98DF-1934-DB4E858EBD7F}"/>
                  </a:ext>
                </a:extLst>
              </p:cNvPr>
              <p:cNvSpPr txBox="1"/>
              <p:nvPr/>
            </p:nvSpPr>
            <p:spPr bwMode="auto">
              <a:xfrm>
                <a:off x="2062898" y="1029875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EE5B90-CC33-98DF-1934-DB4E858EB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2898" y="1029875"/>
                <a:ext cx="793750" cy="369332"/>
              </a:xfrm>
              <a:prstGeom prst="rect">
                <a:avLst/>
              </a:prstGeom>
              <a:blipFill>
                <a:blip r:embed="rId8"/>
                <a:stretch>
                  <a:fillRect l="-6250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F1DB9E-0D23-A8F0-A825-C1902DCACDE4}"/>
                  </a:ext>
                </a:extLst>
              </p:cNvPr>
              <p:cNvSpPr txBox="1"/>
              <p:nvPr/>
            </p:nvSpPr>
            <p:spPr bwMode="auto">
              <a:xfrm>
                <a:off x="7954963" y="1048176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F1DB9E-0D23-A8F0-A825-C1902DCAC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4963" y="1048176"/>
                <a:ext cx="793750" cy="369332"/>
              </a:xfrm>
              <a:prstGeom prst="rect">
                <a:avLst/>
              </a:prstGeom>
              <a:blipFill>
                <a:blip r:embed="rId9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22B809-68F0-CA5F-7221-FB80A4D58000}"/>
                  </a:ext>
                </a:extLst>
              </p:cNvPr>
              <p:cNvSpPr txBox="1"/>
              <p:nvPr/>
            </p:nvSpPr>
            <p:spPr bwMode="auto">
              <a:xfrm>
                <a:off x="7758926" y="6165850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22B809-68F0-CA5F-7221-FB80A4D58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8926" y="6165850"/>
                <a:ext cx="793750" cy="369332"/>
              </a:xfrm>
              <a:prstGeom prst="rect">
                <a:avLst/>
              </a:prstGeom>
              <a:blipFill>
                <a:blip r:embed="rId10"/>
                <a:stretch>
                  <a:fillRect l="-79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8131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53" y="835033"/>
            <a:ext cx="3423784" cy="5606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A5733-1F96-F786-20DD-D77881DBED6E}"/>
              </a:ext>
            </a:extLst>
          </p:cNvPr>
          <p:cNvSpPr txBox="1"/>
          <p:nvPr/>
        </p:nvSpPr>
        <p:spPr bwMode="auto">
          <a:xfrm>
            <a:off x="1183598" y="404664"/>
            <a:ext cx="6776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全同粒子的性質是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實驗可以驗證的，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最直接的就是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粒子的散射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/>
              <p:nvPr/>
            </p:nvSpPr>
            <p:spPr bwMode="auto">
              <a:xfrm>
                <a:off x="4928014" y="1905327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8014" y="1905327"/>
                <a:ext cx="2448272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/>
              <p:nvPr/>
            </p:nvSpPr>
            <p:spPr bwMode="auto">
              <a:xfrm>
                <a:off x="4928014" y="3966084"/>
                <a:ext cx="2823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氧原子核的散射角為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8014" y="3966084"/>
                <a:ext cx="2823368" cy="369332"/>
              </a:xfrm>
              <a:prstGeom prst="rect">
                <a:avLst/>
              </a:prstGeom>
              <a:blipFill>
                <a:blip r:embed="rId4"/>
                <a:stretch>
                  <a:fillRect l="-133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/>
              <p:nvPr/>
            </p:nvSpPr>
            <p:spPr bwMode="auto">
              <a:xfrm>
                <a:off x="4928014" y="3561511"/>
                <a:ext cx="30323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8014" y="3561511"/>
                <a:ext cx="3032388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C1DEF7-788F-EF60-8B51-B13557399C2A}"/>
                  </a:ext>
                </a:extLst>
              </p:cNvPr>
              <p:cNvSpPr txBox="1"/>
              <p:nvPr/>
            </p:nvSpPr>
            <p:spPr bwMode="auto">
              <a:xfrm>
                <a:off x="5034896" y="2373986"/>
                <a:ext cx="190770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C1DEF7-788F-EF60-8B51-B13557399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4896" y="2373986"/>
                <a:ext cx="1907704" cy="369332"/>
              </a:xfrm>
              <a:prstGeom prst="rect">
                <a:avLst/>
              </a:prstGeom>
              <a:blipFill>
                <a:blip r:embed="rId6"/>
                <a:stretch>
                  <a:fillRect l="-264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2E6CA3-D0BA-6B42-861C-6E76DC43405F}"/>
                  </a:ext>
                </a:extLst>
              </p:cNvPr>
              <p:cNvSpPr txBox="1"/>
              <p:nvPr/>
            </p:nvSpPr>
            <p:spPr bwMode="auto">
              <a:xfrm>
                <a:off x="4980563" y="4479032"/>
                <a:ext cx="234317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2E6CA3-D0BA-6B42-861C-6E76DC434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0563" y="4479032"/>
                <a:ext cx="2343174" cy="369332"/>
              </a:xfrm>
              <a:prstGeom prst="rect">
                <a:avLst/>
              </a:prstGeom>
              <a:blipFill>
                <a:blip r:embed="rId7"/>
                <a:stretch>
                  <a:fillRect l="-21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9968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68" y="987772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如果使用的是兩個全同的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blipFill>
                <a:blip r:embed="rId3"/>
                <a:stretch>
                  <a:fillRect l="-11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920824" y="2107820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4001216" y="4688818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3882337" y="4237973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480664" y="3055284"/>
            <a:ext cx="237758" cy="38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/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blipFill>
                <a:blip r:embed="rId4"/>
                <a:stretch>
                  <a:fillRect l="-174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/>
              <p:nvPr/>
            </p:nvSpPr>
            <p:spPr bwMode="auto">
              <a:xfrm>
                <a:off x="5004048" y="2107820"/>
                <a:ext cx="34995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另一個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2107820"/>
                <a:ext cx="3499520" cy="369332"/>
              </a:xfrm>
              <a:prstGeom prst="rect">
                <a:avLst/>
              </a:prstGeom>
              <a:blipFill>
                <a:blip r:embed="rId5"/>
                <a:stretch>
                  <a:fillRect l="-181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72AEB8B-8ADB-6B44-BF05-37FBA59D335C}"/>
              </a:ext>
            </a:extLst>
          </p:cNvPr>
          <p:cNvSpPr txBox="1"/>
          <p:nvPr/>
        </p:nvSpPr>
        <p:spPr bwMode="auto">
          <a:xfrm>
            <a:off x="5004048" y="2560120"/>
            <a:ext cx="3631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你無法分辨這兩個結果！</a:t>
            </a:r>
          </a:p>
        </p:txBody>
      </p:sp>
    </p:spTree>
    <p:extLst>
      <p:ext uri="{BB962C8B-B14F-4D97-AF65-F5344CB8AC3E}">
        <p14:creationId xmlns:p14="http://schemas.microsoft.com/office/powerpoint/2010/main" val="36698777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6" y="475966"/>
            <a:ext cx="2823369" cy="4623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/>
              <p:nvPr/>
            </p:nvSpPr>
            <p:spPr bwMode="auto">
              <a:xfrm>
                <a:off x="3774926" y="792681"/>
                <a:ext cx="4436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如果是兩個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古典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粒子碰撞，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926" y="792681"/>
                <a:ext cx="4436036" cy="369332"/>
              </a:xfrm>
              <a:prstGeom prst="rect">
                <a:avLst/>
              </a:prstGeom>
              <a:blipFill>
                <a:blip r:embed="rId3"/>
                <a:stretch>
                  <a:fillRect l="-114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/>
              <p:nvPr/>
            </p:nvSpPr>
            <p:spPr bwMode="auto">
              <a:xfrm>
                <a:off x="3785892" y="1265844"/>
                <a:ext cx="50037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等於是之前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粒子與氧原子和散射的實驗，</a:t>
                </a:r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5892" y="1265844"/>
                <a:ext cx="5003799" cy="369332"/>
              </a:xfrm>
              <a:prstGeom prst="rect">
                <a:avLst/>
              </a:prstGeom>
              <a:blipFill>
                <a:blip r:embed="rId4"/>
                <a:stretch>
                  <a:fillRect l="-10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FD0B90-C595-BA18-88BB-B5005C89E396}"/>
              </a:ext>
            </a:extLst>
          </p:cNvPr>
          <p:cNvSpPr txBox="1"/>
          <p:nvPr/>
        </p:nvSpPr>
        <p:spPr bwMode="auto">
          <a:xfrm>
            <a:off x="3774926" y="1725138"/>
            <a:ext cx="4436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但我們選擇在探測器上不分辨粒子的身份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95477-6A2E-C9C9-3F75-B9BCEDCCBA49}"/>
              </a:ext>
            </a:extLst>
          </p:cNvPr>
          <p:cNvSpPr txBox="1"/>
          <p:nvPr/>
        </p:nvSpPr>
        <p:spPr bwMode="auto">
          <a:xfrm>
            <a:off x="3774926" y="2166198"/>
            <a:ext cx="500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原則上我們可以透過路徑分徑分辨左邊兩個圖，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251DAA-6FF0-D74E-1285-75F860FA3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865784" y="1451812"/>
            <a:ext cx="783704" cy="216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C5DE6B-C4A7-BDE0-5847-63612515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899965" y="3713763"/>
            <a:ext cx="783704" cy="216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5A27A2-5713-26DA-F766-34B536302380}"/>
              </a:ext>
            </a:extLst>
          </p:cNvPr>
          <p:cNvSpPr txBox="1"/>
          <p:nvPr/>
        </p:nvSpPr>
        <p:spPr bwMode="auto">
          <a:xfrm>
            <a:off x="3785893" y="2617256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探測器上量到粒子的數目，就是兩圖的數目的和。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70FCCB-1A5E-CB99-8574-55ADBF5A3BAE}"/>
                  </a:ext>
                </a:extLst>
              </p:cNvPr>
              <p:cNvSpPr txBox="1"/>
              <p:nvPr/>
            </p:nvSpPr>
            <p:spPr bwMode="auto">
              <a:xfrm>
                <a:off x="947405" y="5135162"/>
                <a:ext cx="6792946" cy="459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在垂直散射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的情況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＝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，兩圖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完全相同，因此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數目是相等的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70FCCB-1A5E-CB99-8574-55ADBF5A3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405" y="5135162"/>
                <a:ext cx="6792946" cy="459741"/>
              </a:xfrm>
              <a:prstGeom prst="rect">
                <a:avLst/>
              </a:prstGeom>
              <a:blipFill>
                <a:blip r:embed="rId5"/>
                <a:stretch>
                  <a:fillRect l="-746" b="-810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9A613-C0DB-8D52-46A0-6534501E1EB2}"/>
                  </a:ext>
                </a:extLst>
              </p:cNvPr>
              <p:cNvSpPr txBox="1"/>
              <p:nvPr/>
            </p:nvSpPr>
            <p:spPr bwMode="auto">
              <a:xfrm>
                <a:off x="1043608" y="5568487"/>
                <a:ext cx="190770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9A613-C0DB-8D52-46A0-6534501E1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568487"/>
                <a:ext cx="190770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A9E20D-89B7-9D9E-5C21-DF80FBE46196}"/>
                  </a:ext>
                </a:extLst>
              </p:cNvPr>
              <p:cNvSpPr txBox="1"/>
              <p:nvPr/>
            </p:nvSpPr>
            <p:spPr bwMode="auto">
              <a:xfrm>
                <a:off x="3807596" y="3125921"/>
                <a:ext cx="33244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A9E20D-89B7-9D9E-5C21-DF80FBE46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7596" y="3125921"/>
                <a:ext cx="3324466" cy="369332"/>
              </a:xfrm>
              <a:prstGeom prst="rect">
                <a:avLst/>
              </a:prstGeom>
              <a:blipFill>
                <a:blip r:embed="rId7"/>
                <a:stretch>
                  <a:fillRect l="-1908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08CF93-126B-B9FD-962D-57C9206CB558}"/>
                  </a:ext>
                </a:extLst>
              </p:cNvPr>
              <p:cNvSpPr txBox="1"/>
              <p:nvPr/>
            </p:nvSpPr>
            <p:spPr bwMode="auto">
              <a:xfrm>
                <a:off x="1043608" y="6101252"/>
                <a:ext cx="2112428" cy="5615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08CF93-126B-B9FD-962D-57C9206CB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101252"/>
                <a:ext cx="2112428" cy="561564"/>
              </a:xfrm>
              <a:prstGeom prst="rect">
                <a:avLst/>
              </a:prstGeom>
              <a:blipFill>
                <a:blip r:embed="rId8"/>
                <a:stretch>
                  <a:fillRect l="-2395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0636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98739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3779450" y="1089391"/>
                <a:ext cx="53645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但兩個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粒子是全同的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波色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子，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那路徑無法觀察，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450" y="1089391"/>
                <a:ext cx="5364550" cy="369332"/>
              </a:xfrm>
              <a:prstGeom prst="rect">
                <a:avLst/>
              </a:prstGeom>
              <a:blipFill>
                <a:blip r:embed="rId3"/>
                <a:stretch>
                  <a:fillRect l="-9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699792" y="2118787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780184" y="4701948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661305" y="4248940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1259632" y="3066251"/>
            <a:ext cx="237758" cy="38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D08017-7DC9-E62F-C6E4-EA861771B0C6}"/>
              </a:ext>
            </a:extLst>
          </p:cNvPr>
          <p:cNvSpPr txBox="1"/>
          <p:nvPr/>
        </p:nvSpPr>
        <p:spPr bwMode="auto">
          <a:xfrm>
            <a:off x="3779450" y="2973190"/>
            <a:ext cx="4392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因為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上圖將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兩個探測器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互換就是下圖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8E7E9-4808-4750-9805-DB0561E8BEA8}"/>
              </a:ext>
            </a:extLst>
          </p:cNvPr>
          <p:cNvSpPr txBox="1"/>
          <p:nvPr/>
        </p:nvSpPr>
        <p:spPr bwMode="auto">
          <a:xfrm>
            <a:off x="3779450" y="3437294"/>
            <a:ext cx="51130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兩個振幅必須相加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6A758-A57E-B2DC-1150-D0731D90ACD9}"/>
              </a:ext>
            </a:extLst>
          </p:cNvPr>
          <p:cNvSpPr txBox="1"/>
          <p:nvPr/>
        </p:nvSpPr>
        <p:spPr bwMode="auto">
          <a:xfrm>
            <a:off x="3779450" y="3869447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才能符合末態是對稱的要求。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0406E5-57F4-BA11-4B9C-764F08CEBDF6}"/>
                  </a:ext>
                </a:extLst>
              </p:cNvPr>
              <p:cNvSpPr txBox="1"/>
              <p:nvPr/>
            </p:nvSpPr>
            <p:spPr bwMode="auto">
              <a:xfrm>
                <a:off x="3787400" y="4430877"/>
                <a:ext cx="33244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0406E5-57F4-BA11-4B9C-764F08CEB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7400" y="4430877"/>
                <a:ext cx="3324466" cy="369332"/>
              </a:xfrm>
              <a:prstGeom prst="rect">
                <a:avLst/>
              </a:prstGeom>
              <a:blipFill>
                <a:blip r:embed="rId4"/>
                <a:stretch>
                  <a:fillRect l="-152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38AEA5-9096-D9FD-0071-D2FAA0985917}"/>
              </a:ext>
            </a:extLst>
          </p:cNvPr>
          <p:cNvSpPr txBox="1"/>
          <p:nvPr/>
        </p:nvSpPr>
        <p:spPr bwMode="auto">
          <a:xfrm>
            <a:off x="3787400" y="4960287"/>
            <a:ext cx="4788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簡言之，古典是數目相加，量子是振幅相加。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77085C-0303-E568-2E8F-D69076E0C11B}"/>
              </a:ext>
            </a:extLst>
          </p:cNvPr>
          <p:cNvSpPr txBox="1"/>
          <p:nvPr/>
        </p:nvSpPr>
        <p:spPr bwMode="auto">
          <a:xfrm>
            <a:off x="3787400" y="1560761"/>
            <a:ext cx="5537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因此散射後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末態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必須符合全同粒子互換的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對稱要求。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344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1FB7EC-8D62-E89E-A9C2-1FC3D22DCC3E}"/>
              </a:ext>
            </a:extLst>
          </p:cNvPr>
          <p:cNvSpPr txBox="1"/>
          <p:nvPr/>
        </p:nvSpPr>
        <p:spPr bwMode="auto">
          <a:xfrm>
            <a:off x="918121" y="3110942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這類似雙狹縫干涉，無法分辨粒子由那一個狹縫通過，波函數就得相加，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6FF91-004E-8B86-79A4-9FDD6A7B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573016"/>
            <a:ext cx="5410200" cy="273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80C10-F1DF-2007-63F5-3D25B6BC01DA}"/>
              </a:ext>
            </a:extLst>
          </p:cNvPr>
          <p:cNvSpPr txBox="1"/>
          <p:nvPr/>
        </p:nvSpPr>
        <p:spPr bwMode="auto">
          <a:xfrm>
            <a:off x="918121" y="639625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若以探照燈分辨粒子由那一個狹縫通過，機率就得相加。這是非全同粒子。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B3CC5-39C9-699A-3285-00273B2D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21" y="257871"/>
            <a:ext cx="5537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572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238851-8689-C07D-FAAD-73B0A96F3B55}"/>
              </a:ext>
            </a:extLst>
          </p:cNvPr>
          <p:cNvSpPr/>
          <p:nvPr/>
        </p:nvSpPr>
        <p:spPr>
          <a:xfrm>
            <a:off x="4793091" y="2930650"/>
            <a:ext cx="316835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AC40B-3A50-2BBD-6EA6-7D5A4F66EDE1}"/>
              </a:ext>
            </a:extLst>
          </p:cNvPr>
          <p:cNvSpPr/>
          <p:nvPr/>
        </p:nvSpPr>
        <p:spPr>
          <a:xfrm>
            <a:off x="991445" y="2969370"/>
            <a:ext cx="316835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50"/>
          <a:stretch/>
        </p:blipFill>
        <p:spPr>
          <a:xfrm>
            <a:off x="991445" y="3417090"/>
            <a:ext cx="3168352" cy="2648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295701" y="4537138"/>
            <a:ext cx="783704" cy="216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1855541" y="5484602"/>
            <a:ext cx="237758" cy="381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CB1EF8-080C-3585-F0D9-4AC31CE9BA2B}"/>
              </a:ext>
            </a:extLst>
          </p:cNvPr>
          <p:cNvSpPr txBox="1"/>
          <p:nvPr/>
        </p:nvSpPr>
        <p:spPr bwMode="auto">
          <a:xfrm>
            <a:off x="2295297" y="2336676"/>
            <a:ext cx="56355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這是前一個計算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，古典粒子的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結果的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兩倍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6D0ECE-292B-A97F-BE81-F95975858A7F}"/>
                  </a:ext>
                </a:extLst>
              </p:cNvPr>
              <p:cNvSpPr txBox="1"/>
              <p:nvPr/>
            </p:nvSpPr>
            <p:spPr bwMode="auto">
              <a:xfrm>
                <a:off x="2295297" y="1077362"/>
                <a:ext cx="4176464" cy="459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這兩圖趨近完全一樣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6D0ECE-292B-A97F-BE81-F95975858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5297" y="1077362"/>
                <a:ext cx="4176464" cy="459741"/>
              </a:xfrm>
              <a:prstGeom prst="rect">
                <a:avLst/>
              </a:prstGeom>
              <a:blipFill>
                <a:blip r:embed="rId3"/>
                <a:stretch>
                  <a:fillRect l="-1212" b="-810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FC6E434-C730-EC23-6464-AF05A17A0398}"/>
              </a:ext>
            </a:extLst>
          </p:cNvPr>
          <p:cNvSpPr/>
          <p:nvPr/>
        </p:nvSpPr>
        <p:spPr>
          <a:xfrm rot="2845229">
            <a:off x="2879876" y="3241805"/>
            <a:ext cx="533405" cy="171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145471-C0F7-0375-B146-ED32CD89D80F}"/>
              </a:ext>
            </a:extLst>
          </p:cNvPr>
          <p:cNvSpPr/>
          <p:nvPr/>
        </p:nvSpPr>
        <p:spPr>
          <a:xfrm rot="2845229">
            <a:off x="1756362" y="4557933"/>
            <a:ext cx="428940" cy="176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D56A33-A627-5868-9802-BFEB0746E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2"/>
          <a:stretch/>
        </p:blipFill>
        <p:spPr>
          <a:xfrm>
            <a:off x="4788024" y="3501008"/>
            <a:ext cx="3168352" cy="2426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13DF0A-945E-B00E-968E-4F7FD48FC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89" t="53242" r="13275" b="25451"/>
          <a:stretch/>
        </p:blipFill>
        <p:spPr>
          <a:xfrm rot="18879296">
            <a:off x="5797756" y="3372862"/>
            <a:ext cx="1224137" cy="11054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31181F-5220-2981-FD18-5181C9D103E1}"/>
              </a:ext>
            </a:extLst>
          </p:cNvPr>
          <p:cNvSpPr/>
          <p:nvPr/>
        </p:nvSpPr>
        <p:spPr>
          <a:xfrm rot="2845229">
            <a:off x="6925263" y="3244332"/>
            <a:ext cx="542758" cy="1495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AA6254-2217-68D4-167D-7A01F086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7091001" y="4415482"/>
            <a:ext cx="783704" cy="2160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A3F278-63D8-F147-0424-42C6E8EAC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0" t="76891" r="49932" b="2191"/>
          <a:stretch/>
        </p:blipFill>
        <p:spPr>
          <a:xfrm rot="18879296">
            <a:off x="5701744" y="4900315"/>
            <a:ext cx="1221994" cy="10852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AB82B78-ABD6-AEAF-E7E2-294235924D73}"/>
              </a:ext>
            </a:extLst>
          </p:cNvPr>
          <p:cNvSpPr/>
          <p:nvPr/>
        </p:nvSpPr>
        <p:spPr>
          <a:xfrm rot="2845229">
            <a:off x="5471263" y="4627104"/>
            <a:ext cx="425074" cy="1495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E19C1-7240-83C8-2915-4C4EB73C4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5" t="27605" r="49856" b="50129"/>
          <a:stretch/>
        </p:blipFill>
        <p:spPr>
          <a:xfrm rot="18863589">
            <a:off x="1924399" y="4993054"/>
            <a:ext cx="1242582" cy="1155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ABDD1-96A2-CB34-2123-7191DA5EA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82" r="11177" b="74985"/>
          <a:stretch/>
        </p:blipFill>
        <p:spPr>
          <a:xfrm rot="18940070">
            <a:off x="1737842" y="3276650"/>
            <a:ext cx="1227455" cy="1297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6A7C7B-005F-FA8C-A881-13D4D9AE970C}"/>
                  </a:ext>
                </a:extLst>
              </p:cNvPr>
              <p:cNvSpPr txBox="1"/>
              <p:nvPr/>
            </p:nvSpPr>
            <p:spPr bwMode="auto">
              <a:xfrm>
                <a:off x="2363669" y="1647632"/>
                <a:ext cx="4014490" cy="5615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6A7C7B-005F-FA8C-A881-13D4D9AE9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3669" y="1647632"/>
                <a:ext cx="4014490" cy="561564"/>
              </a:xfrm>
              <a:prstGeom prst="rect">
                <a:avLst/>
              </a:prstGeom>
              <a:blipFill>
                <a:blip r:embed="rId4"/>
                <a:stretch>
                  <a:fillRect l="-1577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764959-9D01-F844-75DA-D7A41CDF7467}"/>
                  </a:ext>
                </a:extLst>
              </p:cNvPr>
              <p:cNvSpPr txBox="1"/>
              <p:nvPr/>
            </p:nvSpPr>
            <p:spPr bwMode="auto">
              <a:xfrm>
                <a:off x="2363669" y="604105"/>
                <a:ext cx="33244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764959-9D01-F844-75DA-D7A41CDF7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3669" y="604105"/>
                <a:ext cx="3324466" cy="369332"/>
              </a:xfrm>
              <a:prstGeom prst="rect">
                <a:avLst/>
              </a:prstGeom>
              <a:blipFill>
                <a:blip r:embed="rId5"/>
                <a:stretch>
                  <a:fillRect l="-19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8152D5-A4CD-4418-3716-2005F612B0AA}"/>
                  </a:ext>
                </a:extLst>
              </p:cNvPr>
              <p:cNvSpPr txBox="1"/>
              <p:nvPr/>
            </p:nvSpPr>
            <p:spPr bwMode="auto">
              <a:xfrm>
                <a:off x="5967001" y="1116736"/>
                <a:ext cx="190770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8152D5-A4CD-4418-3716-2005F612B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7001" y="1116736"/>
                <a:ext cx="1907704" cy="369332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58AD7D3-00EE-D467-8B80-F95F495F81B4}"/>
              </a:ext>
            </a:extLst>
          </p:cNvPr>
          <p:cNvSpPr/>
          <p:nvPr/>
        </p:nvSpPr>
        <p:spPr>
          <a:xfrm rot="2845229">
            <a:off x="2712860" y="3718253"/>
            <a:ext cx="265930" cy="97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F4FB08-04E3-F949-7731-8F3869D08FFD}"/>
              </a:ext>
            </a:extLst>
          </p:cNvPr>
          <p:cNvSpPr/>
          <p:nvPr/>
        </p:nvSpPr>
        <p:spPr>
          <a:xfrm rot="5400000">
            <a:off x="2855713" y="4248253"/>
            <a:ext cx="265930" cy="73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F82D0D-CA3B-20C3-F934-BE5BD03F1998}"/>
              </a:ext>
            </a:extLst>
          </p:cNvPr>
          <p:cNvSpPr/>
          <p:nvPr/>
        </p:nvSpPr>
        <p:spPr>
          <a:xfrm rot="5400000">
            <a:off x="2883245" y="5042901"/>
            <a:ext cx="410200" cy="107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6F8F80-A413-2DEA-9310-17A778028E10}"/>
              </a:ext>
            </a:extLst>
          </p:cNvPr>
          <p:cNvSpPr/>
          <p:nvPr/>
        </p:nvSpPr>
        <p:spPr>
          <a:xfrm rot="7915779">
            <a:off x="6826105" y="4674447"/>
            <a:ext cx="598881" cy="1399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D61992-FE1C-A879-D0CF-E00D871B794D}"/>
              </a:ext>
            </a:extLst>
          </p:cNvPr>
          <p:cNvSpPr/>
          <p:nvPr/>
        </p:nvSpPr>
        <p:spPr>
          <a:xfrm rot="7915779">
            <a:off x="6600102" y="4817033"/>
            <a:ext cx="335895" cy="909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B7025B-5D53-5C20-EC30-20BB32EF14D7}"/>
              </a:ext>
            </a:extLst>
          </p:cNvPr>
          <p:cNvSpPr/>
          <p:nvPr/>
        </p:nvSpPr>
        <p:spPr>
          <a:xfrm rot="5400000">
            <a:off x="6580925" y="3428589"/>
            <a:ext cx="877727" cy="1096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B4D1A66-08EF-9D9C-42C6-696A1C1A9BCF}"/>
              </a:ext>
            </a:extLst>
          </p:cNvPr>
          <p:cNvCxnSpPr>
            <a:cxnSpLocks/>
          </p:cNvCxnSpPr>
          <p:nvPr/>
        </p:nvCxnSpPr>
        <p:spPr>
          <a:xfrm flipH="1">
            <a:off x="2503613" y="4792770"/>
            <a:ext cx="360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7D22E25-655C-BCC6-EB84-A8A590804835}"/>
              </a:ext>
            </a:extLst>
          </p:cNvPr>
          <p:cNvCxnSpPr>
            <a:cxnSpLocks/>
          </p:cNvCxnSpPr>
          <p:nvPr/>
        </p:nvCxnSpPr>
        <p:spPr>
          <a:xfrm flipH="1">
            <a:off x="2287589" y="4792770"/>
            <a:ext cx="1091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4288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7340E-C8E5-CD73-EB11-595258E87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4125"/>
            <a:ext cx="4039649" cy="646975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065F9A9F-B1AC-923D-27B3-1BC3D50EF9C8}"/>
              </a:ext>
            </a:extLst>
          </p:cNvPr>
          <p:cNvSpPr/>
          <p:nvPr/>
        </p:nvSpPr>
        <p:spPr>
          <a:xfrm>
            <a:off x="4283968" y="4797152"/>
            <a:ext cx="288032" cy="6480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8FA31-9FFC-021E-201C-3F256E1E68CC}"/>
              </a:ext>
            </a:extLst>
          </p:cNvPr>
          <p:cNvSpPr txBox="1"/>
          <p:nvPr/>
        </p:nvSpPr>
        <p:spPr bwMode="auto">
          <a:xfrm>
            <a:off x="6588224" y="4149080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Rutherford是古典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134C2-C3DC-4131-6FDF-70F4D47A9A69}"/>
              </a:ext>
            </a:extLst>
          </p:cNvPr>
          <p:cNvSpPr txBox="1"/>
          <p:nvPr/>
        </p:nvSpPr>
        <p:spPr bwMode="auto">
          <a:xfrm>
            <a:off x="6593429" y="4612486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Mott是量子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8E9AF-5AC6-565D-350A-7367201271C7}"/>
              </a:ext>
            </a:extLst>
          </p:cNvPr>
          <p:cNvSpPr txBox="1"/>
          <p:nvPr/>
        </p:nvSpPr>
        <p:spPr bwMode="auto">
          <a:xfrm>
            <a:off x="6588224" y="5112815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點是實驗結果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841442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DE13F-7089-985E-B2F3-BAEBA6C2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63" y="756399"/>
            <a:ext cx="3497735" cy="5229200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D9211F3B-35B6-EE55-081D-A5C594818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30" y="2877446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/>
              <p:nvPr/>
            </p:nvSpPr>
            <p:spPr bwMode="auto">
              <a:xfrm>
                <a:off x="4623867" y="2281849"/>
                <a:ext cx="258006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3867" y="2281849"/>
                <a:ext cx="2580065" cy="276999"/>
              </a:xfrm>
              <a:prstGeom prst="rect">
                <a:avLst/>
              </a:prstGeom>
              <a:blipFill>
                <a:blip r:embed="rId3"/>
                <a:stretch>
                  <a:fillRect l="-1961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327A06B-52BD-47FA-794F-2E43EADD405A}"/>
              </a:ext>
            </a:extLst>
          </p:cNvPr>
          <p:cNvSpPr txBox="1"/>
          <p:nvPr/>
        </p:nvSpPr>
        <p:spPr bwMode="auto">
          <a:xfrm>
            <a:off x="4555872" y="3414805"/>
            <a:ext cx="4191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費米子散射的末狀態必須是反對稱的。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/>
              <p:nvPr/>
            </p:nvSpPr>
            <p:spPr bwMode="auto">
              <a:xfrm>
                <a:off x="4623867" y="2697686"/>
                <a:ext cx="4077142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3867" y="2697686"/>
                <a:ext cx="4077142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C052CD-9A3C-8506-E0BB-3013AE330CF8}"/>
                  </a:ext>
                </a:extLst>
              </p:cNvPr>
              <p:cNvSpPr txBox="1"/>
              <p:nvPr/>
            </p:nvSpPr>
            <p:spPr bwMode="auto">
              <a:xfrm>
                <a:off x="4572000" y="4897130"/>
                <a:ext cx="33244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C052CD-9A3C-8506-E0BB-3013AE330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4897130"/>
                <a:ext cx="3324466" cy="369332"/>
              </a:xfrm>
              <a:prstGeom prst="rect">
                <a:avLst/>
              </a:prstGeom>
              <a:blipFill>
                <a:blip r:embed="rId5"/>
                <a:stretch>
                  <a:fillRect l="-15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601943F-41E7-4AC6-C288-EDF7C5409B2A}"/>
              </a:ext>
            </a:extLst>
          </p:cNvPr>
          <p:cNvSpPr txBox="1"/>
          <p:nvPr/>
        </p:nvSpPr>
        <p:spPr bwMode="auto">
          <a:xfrm>
            <a:off x="4513198" y="3924998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兩個振幅必須相減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4AA2B-2A73-653F-A6C2-E062C6ED532F}"/>
              </a:ext>
            </a:extLst>
          </p:cNvPr>
          <p:cNvSpPr txBox="1"/>
          <p:nvPr/>
        </p:nvSpPr>
        <p:spPr bwMode="auto">
          <a:xfrm>
            <a:off x="4513198" y="4357151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才能符合末態是對稱的要求。</a:t>
            </a:r>
          </a:p>
        </p:txBody>
      </p:sp>
    </p:spTree>
    <p:extLst>
      <p:ext uri="{BB962C8B-B14F-4D97-AF65-F5344CB8AC3E}">
        <p14:creationId xmlns:p14="http://schemas.microsoft.com/office/powerpoint/2010/main" val="4019906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67533-003F-E604-D4BA-373FBF25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73" y="693346"/>
            <a:ext cx="3503651" cy="5390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85441F-1D2E-DBEB-F2FD-BBFCE75AE3DA}"/>
                  </a:ext>
                </a:extLst>
              </p:cNvPr>
              <p:cNvSpPr txBox="1"/>
              <p:nvPr/>
            </p:nvSpPr>
            <p:spPr bwMode="auto">
              <a:xfrm>
                <a:off x="4113266" y="1141663"/>
                <a:ext cx="1349896" cy="4597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85441F-1D2E-DBEB-F2FD-BBFCE75AE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3266" y="1141663"/>
                <a:ext cx="1349896" cy="459741"/>
              </a:xfrm>
              <a:prstGeom prst="rect">
                <a:avLst/>
              </a:prstGeom>
              <a:blipFill>
                <a:blip r:embed="rId3"/>
                <a:stretch>
                  <a:fillRect l="-467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FE5D2D-B71B-2CC2-03A4-C83D6B32EBF3}"/>
                  </a:ext>
                </a:extLst>
              </p:cNvPr>
              <p:cNvSpPr txBox="1"/>
              <p:nvPr/>
            </p:nvSpPr>
            <p:spPr bwMode="auto">
              <a:xfrm>
                <a:off x="4113266" y="2577430"/>
                <a:ext cx="4882367" cy="5615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FE5D2D-B71B-2CC2-03A4-C83D6B32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3266" y="2577430"/>
                <a:ext cx="4882367" cy="561564"/>
              </a:xfrm>
              <a:prstGeom prst="rect">
                <a:avLst/>
              </a:prstGeom>
              <a:blipFill>
                <a:blip r:embed="rId4"/>
                <a:stretch>
                  <a:fillRect l="-1299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D221BB-11DE-44AB-C16E-68FA8CE16ADD}"/>
                  </a:ext>
                </a:extLst>
              </p:cNvPr>
              <p:cNvSpPr txBox="1"/>
              <p:nvPr/>
            </p:nvSpPr>
            <p:spPr bwMode="auto">
              <a:xfrm>
                <a:off x="4113266" y="5162468"/>
                <a:ext cx="2993803" cy="5615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D221BB-11DE-44AB-C16E-68FA8CE16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3266" y="5162468"/>
                <a:ext cx="2993803" cy="561564"/>
              </a:xfrm>
              <a:prstGeom prst="rect">
                <a:avLst/>
              </a:prstGeom>
              <a:blipFill>
                <a:blip r:embed="rId5"/>
                <a:stretch>
                  <a:fillRect l="-2119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21B7580-AB38-45C3-FF4E-04AD2A5CEB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4415"/>
          <a:stretch/>
        </p:blipFill>
        <p:spPr>
          <a:xfrm>
            <a:off x="3680839" y="1778092"/>
            <a:ext cx="5346700" cy="561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55AA9-BF4C-0740-1BD5-89D8AD4731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414"/>
          <a:stretch/>
        </p:blipFill>
        <p:spPr>
          <a:xfrm>
            <a:off x="3707904" y="4365104"/>
            <a:ext cx="5346700" cy="5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079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1"/>
          <p:cNvSpPr txBox="1">
            <a:spLocks noChangeArrowheads="1"/>
          </p:cNvSpPr>
          <p:nvPr/>
        </p:nvSpPr>
        <p:spPr bwMode="auto">
          <a:xfrm>
            <a:off x="2286000" y="642938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周期表是根據原子的基態來排列。</a:t>
            </a:r>
          </a:p>
        </p:txBody>
      </p:sp>
      <p:sp>
        <p:nvSpPr>
          <p:cNvPr id="55299" name="文字方塊 2"/>
          <p:cNvSpPr txBox="1">
            <a:spLocks noChangeArrowheads="1"/>
          </p:cNvSpPr>
          <p:nvPr/>
        </p:nvSpPr>
        <p:spPr bwMode="auto">
          <a:xfrm>
            <a:off x="2286000" y="107156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原子可以被激發</a:t>
            </a:r>
          </a:p>
        </p:txBody>
      </p:sp>
      <p:pic>
        <p:nvPicPr>
          <p:cNvPr id="55300" name="Picture 3" descr="C:\Users\Chia-Hung Chang\Downloads\Data\Knight\Media\Chapter42\Images\42_19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044700"/>
            <a:ext cx="393858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 descr="C:\Users\Chia-Hung Chang\Downloads\Data\Knight\Media\Chapter42\Images\42_1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14813"/>
            <a:ext cx="34290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 descr="C:\Users\Chia-Hung Chang\Downloads\Data\Knight\Media\Chapter42\Images\42_18Figurea-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785938"/>
            <a:ext cx="34210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BBF7C-0329-CA99-44CE-DE2CE50F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2181EB24-A333-CAD5-A742-F380F9D2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3DED3EC5-D38D-0B96-8013-FEF2AAB43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AFFEF4E4-ED6F-687E-518C-FFEAD8D38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6F601D72-D7D9-74EA-CDB8-726606A736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C1166E77-1790-A306-3341-B26069ADC7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2" name="Line 11">
            <a:extLst>
              <a:ext uri="{FF2B5EF4-FFF2-40B4-BE49-F238E27FC236}">
                <a16:creationId xmlns:a16="http://schemas.microsoft.com/office/drawing/2014/main" id="{676F2330-92A3-3D9B-E876-F3539B4E5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3" name="Rectangle 12">
            <a:extLst>
              <a:ext uri="{FF2B5EF4-FFF2-40B4-BE49-F238E27FC236}">
                <a16:creationId xmlns:a16="http://schemas.microsoft.com/office/drawing/2014/main" id="{EC62A6D8-B440-4F23-DCA1-25912138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2BCA8D14-0438-2B38-BCC5-299EAC6D6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581CAAB4-27C8-6781-DD56-8BC62AEF5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7C43DF92-ACF9-5F97-EB95-ABE3BABB7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2AA2A3A6-D489-C6A2-050E-98A417388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5D82BB9F-D411-803A-3BA7-F2BB1A3731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DAECD903-D2EC-613F-A366-136072BB7E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6F0FF5B4-A33E-C062-26FE-80942D0981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336FBAE5-1652-5768-5256-0AC5D932D8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3" name="Line 22">
            <a:extLst>
              <a:ext uri="{FF2B5EF4-FFF2-40B4-BE49-F238E27FC236}">
                <a16:creationId xmlns:a16="http://schemas.microsoft.com/office/drawing/2014/main" id="{4A42934B-C10B-36F3-5DE1-8DCFFD4C0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4" name="Rectangle 23">
            <a:extLst>
              <a:ext uri="{FF2B5EF4-FFF2-40B4-BE49-F238E27FC236}">
                <a16:creationId xmlns:a16="http://schemas.microsoft.com/office/drawing/2014/main" id="{0E16A14A-5F58-7157-265A-2691AD750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C9E607CD-A84B-6A93-B7E0-4A4A990A2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B1119475-8D6B-C81C-F615-5871BEF47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2363" name="Object 27">
            <a:extLst>
              <a:ext uri="{FF2B5EF4-FFF2-40B4-BE49-F238E27FC236}">
                <a16:creationId xmlns:a16="http://schemas.microsoft.com/office/drawing/2014/main" id="{EBF08936-1741-BC58-D985-B7060BB968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120" y="2766904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7424400" imgH="18732500" progId="MS_ClipArt_Gallery.2">
                  <p:embed/>
                </p:oleObj>
              </mc:Choice>
              <mc:Fallback>
                <p:oleObj name="Clip" r:id="rId3" imgW="17424400" imgH="18732500" progId="MS_ClipArt_Gallery.2">
                  <p:embed/>
                  <p:pic>
                    <p:nvPicPr>
                      <p:cNvPr id="142363" name="Object 27">
                        <a:extLst>
                          <a:ext uri="{FF2B5EF4-FFF2-40B4-BE49-F238E27FC236}">
                            <a16:creationId xmlns:a16="http://schemas.microsoft.com/office/drawing/2014/main" id="{3D5C6E4C-EE9F-6841-B413-44B0DED472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120" y="2766904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64" name="Line 28">
            <a:extLst>
              <a:ext uri="{FF2B5EF4-FFF2-40B4-BE49-F238E27FC236}">
                <a16:creationId xmlns:a16="http://schemas.microsoft.com/office/drawing/2014/main" id="{3716CE85-726D-78A9-6F13-B9AE4C3678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5582" y="2335104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2365" name="Line 29">
            <a:extLst>
              <a:ext uri="{FF2B5EF4-FFF2-40B4-BE49-F238E27FC236}">
                <a16:creationId xmlns:a16="http://schemas.microsoft.com/office/drawing/2014/main" id="{FAE41BD7-09B0-79A1-702E-35BA63CF5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5582" y="2335104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7F8D5D55-D402-EBFE-C29C-FE6DDC585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354" y="4840068"/>
            <a:ext cx="4992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實驗結束後，我</a:t>
            </a:r>
            <a:r>
              <a:rPr lang="zh-TW" altLang="en-US" sz="1800" dirty="0"/>
              <a:t>們並不能分辨電子</a:t>
            </a:r>
            <a:r>
              <a:rPr lang="en-US" altLang="zh-TW" sz="1800" dirty="0"/>
              <a:t>1</a:t>
            </a:r>
            <a:r>
              <a:rPr lang="zh-TW" altLang="en-US" sz="1800" dirty="0"/>
              <a:t>及電子</a:t>
            </a:r>
            <a:r>
              <a:rPr lang="en-US" altLang="zh-TW" sz="1800" dirty="0"/>
              <a:t>2</a:t>
            </a:r>
            <a:r>
              <a:rPr lang="zh-TW" altLang="en-US" sz="1800" dirty="0"/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E935C1-65E8-7B15-C6F1-C5F06A957367}"/>
              </a:ext>
            </a:extLst>
          </p:cNvPr>
          <p:cNvSpPr txBox="1"/>
          <p:nvPr/>
        </p:nvSpPr>
        <p:spPr bwMode="auto">
          <a:xfrm>
            <a:off x="3693156" y="5271867"/>
            <a:ext cx="2687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編號並沒有物理意義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399" name="AutoShape 8">
            <a:extLst>
              <a:ext uri="{FF2B5EF4-FFF2-40B4-BE49-F238E27FC236}">
                <a16:creationId xmlns:a16="http://schemas.microsoft.com/office/drawing/2014/main" id="{27BD9F07-A994-CDB0-6FFE-22BB9F0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395" name="AutoShape 2">
            <a:extLst>
              <a:ext uri="{FF2B5EF4-FFF2-40B4-BE49-F238E27FC236}">
                <a16:creationId xmlns:a16="http://schemas.microsoft.com/office/drawing/2014/main" id="{D1CFEDA5-5F3B-3B12-3008-2E0D0CC09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726683-5AA9-9200-E728-D0211DFD8D58}"/>
                  </a:ext>
                </a:extLst>
              </p:cNvPr>
              <p:cNvSpPr txBox="1"/>
              <p:nvPr/>
            </p:nvSpPr>
            <p:spPr bwMode="auto">
              <a:xfrm>
                <a:off x="2625725" y="6148039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726683-5AA9-9200-E728-D0211DFD8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5725" y="6148039"/>
                <a:ext cx="793750" cy="369332"/>
              </a:xfrm>
              <a:prstGeom prst="rect">
                <a:avLst/>
              </a:prstGeom>
              <a:blipFill>
                <a:blip r:embed="rId5"/>
                <a:stretch>
                  <a:fillRect l="-625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31FF3-E6C8-ADA0-7838-E4288778AA0C}"/>
                  </a:ext>
                </a:extLst>
              </p:cNvPr>
              <p:cNvSpPr txBox="1"/>
              <p:nvPr/>
            </p:nvSpPr>
            <p:spPr bwMode="auto">
              <a:xfrm>
                <a:off x="6781627" y="6195213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31FF3-E6C8-ADA0-7838-E4288778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627" y="6195213"/>
                <a:ext cx="793750" cy="369332"/>
              </a:xfrm>
              <a:prstGeom prst="rect">
                <a:avLst/>
              </a:prstGeom>
              <a:blipFill>
                <a:blip r:embed="rId6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55EC6C-1E6E-FF5F-14C0-6811F6A8CD56}"/>
                  </a:ext>
                </a:extLst>
              </p:cNvPr>
              <p:cNvSpPr txBox="1"/>
              <p:nvPr/>
            </p:nvSpPr>
            <p:spPr bwMode="auto">
              <a:xfrm>
                <a:off x="3492500" y="6140904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55EC6C-1E6E-FF5F-14C0-6811F6A8C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2500" y="6140904"/>
                <a:ext cx="793750" cy="369332"/>
              </a:xfrm>
              <a:prstGeom prst="rect">
                <a:avLst/>
              </a:prstGeom>
              <a:blipFill>
                <a:blip r:embed="rId7"/>
                <a:stretch>
                  <a:fillRect l="-63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46BAC8-C405-A802-2A8F-2BBA28FD57FD}"/>
                  </a:ext>
                </a:extLst>
              </p:cNvPr>
              <p:cNvSpPr txBox="1"/>
              <p:nvPr/>
            </p:nvSpPr>
            <p:spPr bwMode="auto">
              <a:xfrm>
                <a:off x="7702550" y="6192943"/>
                <a:ext cx="793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46BAC8-C405-A802-2A8F-2BBA28FD5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550" y="6192943"/>
                <a:ext cx="793750" cy="369332"/>
              </a:xfrm>
              <a:prstGeom prst="rect">
                <a:avLst/>
              </a:prstGeom>
              <a:blipFill>
                <a:blip r:embed="rId8"/>
                <a:stretch>
                  <a:fillRect l="-62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5">
            <a:extLst>
              <a:ext uri="{FF2B5EF4-FFF2-40B4-BE49-F238E27FC236}">
                <a16:creationId xmlns:a16="http://schemas.microsoft.com/office/drawing/2014/main" id="{DDBBD7BB-F28E-0742-7A85-250BD3DFB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08269"/>
            <a:ext cx="72473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但在量子力學中，粒子的路徑並不存在！我</a:t>
            </a:r>
            <a:r>
              <a:rPr lang="zh-TW" altLang="en-US" sz="1800" dirty="0"/>
              <a:t>們不能分辨左圖與右圖。</a:t>
            </a:r>
          </a:p>
        </p:txBody>
      </p:sp>
    </p:spTree>
    <p:extLst>
      <p:ext uri="{BB962C8B-B14F-4D97-AF65-F5344CB8AC3E}">
        <p14:creationId xmlns:p14="http://schemas.microsoft.com/office/powerpoint/2010/main" val="264514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64" grpId="0" animBg="1"/>
      <p:bldP spid="142365" grpId="0" animBg="1"/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hia-Hung Chang\Downloads\Data\Knight\Media\Chapter42\Images\42_25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25538"/>
            <a:ext cx="3967162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文字方塊 2"/>
          <p:cNvSpPr txBox="1">
            <a:spLocks noChangeArrowheads="1"/>
          </p:cNvSpPr>
          <p:nvPr/>
        </p:nvSpPr>
        <p:spPr bwMode="auto">
          <a:xfrm>
            <a:off x="2339975" y="5876925"/>
            <a:ext cx="431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將填滿的電子組態忽略，只記價電子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2A0C-88C6-D7AD-1838-12FEB69FC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CC5CFEE-E8F5-19A1-66C0-1578A07DCF5A}"/>
              </a:ext>
            </a:extLst>
          </p:cNvPr>
          <p:cNvSpPr txBox="1"/>
          <p:nvPr/>
        </p:nvSpPr>
        <p:spPr bwMode="auto">
          <a:xfrm>
            <a:off x="1209118" y="1828052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觀察發現有一顆自旋向上、一顆自旋向下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0DC1A7-CEF5-B11A-C90B-5DF490C3CAD1}"/>
              </a:ext>
            </a:extLst>
          </p:cNvPr>
          <p:cNvSpPr txBox="1"/>
          <p:nvPr/>
        </p:nvSpPr>
        <p:spPr bwMode="auto">
          <a:xfrm>
            <a:off x="1206388" y="375609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依舊發現有一顆自旋向上、一顆自旋向下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8098E-73CB-09D6-6240-89478B264B10}"/>
              </a:ext>
            </a:extLst>
          </p:cNvPr>
          <p:cNvSpPr txBox="1"/>
          <p:nvPr/>
        </p:nvSpPr>
        <p:spPr bwMode="auto">
          <a:xfrm>
            <a:off x="1205087" y="921578"/>
            <a:ext cx="6217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我們可以考慮兩顆電子，它們都靜止，因此只需考慮自旋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32587FD8-B46F-0779-2FB4-306B19153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157271" y="1740244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97A120-DBD6-C5E2-9613-B71659CA37BA}"/>
              </a:ext>
            </a:extLst>
          </p:cNvPr>
          <p:cNvSpPr/>
          <p:nvPr/>
        </p:nvSpPr>
        <p:spPr>
          <a:xfrm>
            <a:off x="7585996" y="2191756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EF17FA-8CD4-1207-E39F-FAAC5AF3FBAB}"/>
                  </a:ext>
                </a:extLst>
              </p:cNvPr>
              <p:cNvSpPr txBox="1"/>
              <p:nvPr/>
            </p:nvSpPr>
            <p:spPr bwMode="auto">
              <a:xfrm>
                <a:off x="1209117" y="2176093"/>
                <a:ext cx="5067944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將這個狀態記為：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或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TW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TW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EF17FA-8CD4-1207-E39F-FAAC5AF3F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17" y="2176093"/>
                <a:ext cx="5067944" cy="572144"/>
              </a:xfrm>
              <a:prstGeom prst="rect">
                <a:avLst/>
              </a:prstGeom>
              <a:blipFill>
                <a:blip r:embed="rId3"/>
                <a:stretch>
                  <a:fillRect l="-1000" t="-178261" r="-7000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C93672-99A5-9BC7-D2E9-CC5E964A59F2}"/>
                  </a:ext>
                </a:extLst>
              </p:cNvPr>
              <p:cNvSpPr txBox="1"/>
              <p:nvPr/>
            </p:nvSpPr>
            <p:spPr bwMode="auto">
              <a:xfrm>
                <a:off x="1206388" y="4197322"/>
                <a:ext cx="48778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但我並不能確定這個狀態是原來的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，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C93672-99A5-9BC7-D2E9-CC5E964A5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388" y="4197322"/>
                <a:ext cx="4877879" cy="369332"/>
              </a:xfrm>
              <a:prstGeom prst="rect">
                <a:avLst/>
              </a:prstGeom>
              <a:blipFill>
                <a:blip r:embed="rId4"/>
                <a:stretch>
                  <a:fillRect l="-1299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4BFBE13-5D03-FF6D-89B6-D9894B368094}"/>
              </a:ext>
            </a:extLst>
          </p:cNvPr>
          <p:cNvSpPr txBox="1"/>
          <p:nvPr/>
        </p:nvSpPr>
        <p:spPr bwMode="auto">
          <a:xfrm>
            <a:off x="1209117" y="3358469"/>
            <a:ext cx="4113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過了一陣子再來觀察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EC76B476-DD20-836F-BD46-872A5D0EB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157271" y="4771676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2553A91-895F-7606-1B9C-AFCB566941F2}"/>
              </a:ext>
            </a:extLst>
          </p:cNvPr>
          <p:cNvSpPr/>
          <p:nvPr/>
        </p:nvSpPr>
        <p:spPr>
          <a:xfrm>
            <a:off x="7585996" y="5223188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0AA414B3-ED10-348F-3333-370D284D5D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27064" y="2189338"/>
            <a:ext cx="673328" cy="30338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40160CCD-BEC2-60FF-97CB-C1F73606C9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27064" y="2615834"/>
            <a:ext cx="601320" cy="2178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8EB665E1-3D0F-B8D4-0E5D-578EEE0B1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14" y="2984903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685E46-A51B-25C5-9E64-BB107A30C5CA}"/>
              </a:ext>
            </a:extLst>
          </p:cNvPr>
          <p:cNvSpPr txBox="1"/>
          <p:nvPr/>
        </p:nvSpPr>
        <p:spPr bwMode="auto">
          <a:xfrm>
            <a:off x="1206388" y="2732575"/>
            <a:ext cx="5457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自旋向上的電子編為1號，自旋向上的電子編為2號。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20742F-3313-1FF1-7F98-4303509D3CF3}"/>
              </a:ext>
            </a:extLst>
          </p:cNvPr>
          <p:cNvSpPr txBox="1"/>
          <p:nvPr/>
        </p:nvSpPr>
        <p:spPr bwMode="auto">
          <a:xfrm>
            <a:off x="1181298" y="5263617"/>
            <a:ext cx="5945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實驗上無法分辨那一個電子是一號，那一個電子是二號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50B6D1-BA17-D947-782E-6D7A9F1B3841}"/>
                  </a:ext>
                </a:extLst>
              </p:cNvPr>
              <p:cNvSpPr txBox="1"/>
              <p:nvPr/>
            </p:nvSpPr>
            <p:spPr bwMode="auto">
              <a:xfrm>
                <a:off x="1205087" y="4609430"/>
                <a:ext cx="44219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  <a:ea typeface="+mn-ea"/>
                      </a:rPr>
                      <m:t>還是</m:t>
                    </m:r>
                    <m:r>
                      <a:rPr lang="zh-TW" altLang="en-US" i="1">
                        <a:latin typeface="Cambria Math" panose="02040503050406030204" pitchFamily="18" charset="0"/>
                        <a:ea typeface="+mn-ea"/>
                      </a:rPr>
                      <m:t>兩個電子的自旋都翻轉了的</m:t>
                    </m:r>
                    <m:r>
                      <a:rPr lang="zh-TW" altLang="en-US" i="1" smtClean="0">
                        <a:latin typeface="Cambria Math" panose="02040503050406030204" pitchFamily="18" charset="0"/>
                        <a:ea typeface="+mn-ea"/>
                      </a:rPr>
                      <m:t>：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50B6D1-BA17-D947-782E-6D7A9F1B3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087" y="4609430"/>
                <a:ext cx="4421943" cy="369332"/>
              </a:xfrm>
              <a:prstGeom prst="rect">
                <a:avLst/>
              </a:prstGeom>
              <a:blipFill>
                <a:blip r:embed="rId5"/>
                <a:stretch>
                  <a:fillRect l="-573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0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  <p:bldP spid="6" grpId="0"/>
      <p:bldP spid="9" grpId="0"/>
      <p:bldP spid="21" grpId="0"/>
      <p:bldP spid="3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14430</TotalTime>
  <Words>2893</Words>
  <Application>Microsoft Macintosh PowerPoint</Application>
  <PresentationFormat>On-screen Show (4:3)</PresentationFormat>
  <Paragraphs>544</Paragraphs>
  <Slides>80</Slides>
  <Notes>0</Notes>
  <HiddenSlides>16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9" baseType="lpstr">
      <vt:lpstr>Google Sans</vt:lpstr>
      <vt:lpstr>PMingLiU</vt:lpstr>
      <vt:lpstr>Arial</vt:lpstr>
      <vt:lpstr>Calibri</vt:lpstr>
      <vt:lpstr>Cambria Math</vt:lpstr>
      <vt:lpstr>Times New Roman</vt:lpstr>
      <vt:lpstr>Office 佈景主題</vt:lpstr>
      <vt:lpstr>方程式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655</cp:revision>
  <cp:lastPrinted>2025-05-22T00:55:33Z</cp:lastPrinted>
  <dcterms:created xsi:type="dcterms:W3CDTF">2008-03-17T12:32:20Z</dcterms:created>
  <dcterms:modified xsi:type="dcterms:W3CDTF">2025-05-25T08:46:53Z</dcterms:modified>
</cp:coreProperties>
</file>