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858" r:id="rId2"/>
    <p:sldId id="1887" r:id="rId3"/>
    <p:sldId id="1859" r:id="rId4"/>
    <p:sldId id="1886" r:id="rId5"/>
    <p:sldId id="1888" r:id="rId6"/>
    <p:sldId id="1875" r:id="rId7"/>
    <p:sldId id="1883" r:id="rId8"/>
    <p:sldId id="1884" r:id="rId9"/>
    <p:sldId id="1889" r:id="rId10"/>
    <p:sldId id="1881" r:id="rId11"/>
    <p:sldId id="465" r:id="rId12"/>
    <p:sldId id="1882" r:id="rId13"/>
    <p:sldId id="460" r:id="rId14"/>
    <p:sldId id="462" r:id="rId15"/>
    <p:sldId id="463" r:id="rId16"/>
    <p:sldId id="1940" r:id="rId17"/>
    <p:sldId id="1946" r:id="rId18"/>
    <p:sldId id="464" r:id="rId19"/>
    <p:sldId id="1885" r:id="rId20"/>
    <p:sldId id="1939" r:id="rId21"/>
    <p:sldId id="1941" r:id="rId22"/>
    <p:sldId id="1937" r:id="rId23"/>
    <p:sldId id="1942" r:id="rId24"/>
    <p:sldId id="1943" r:id="rId25"/>
    <p:sldId id="466" r:id="rId26"/>
    <p:sldId id="468" r:id="rId27"/>
    <p:sldId id="1938" r:id="rId28"/>
    <p:sldId id="1944" r:id="rId29"/>
    <p:sldId id="1945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52"/>
    <p:restoredTop sz="96197" autoAdjust="0"/>
  </p:normalViewPr>
  <p:slideViewPr>
    <p:cSldViewPr>
      <p:cViewPr varScale="1">
        <p:scale>
          <a:sx n="114" d="100"/>
          <a:sy n="114" d="100"/>
        </p:scale>
        <p:origin x="27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7097-57E1-4A5D-B50D-14B2C1C351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06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3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01.png"/><Relationship Id="rId5" Type="http://schemas.openxmlformats.org/officeDocument/2006/relationships/image" Target="../media/image50.png"/><Relationship Id="rId10" Type="http://schemas.openxmlformats.org/officeDocument/2006/relationships/image" Target="../media/image100.png"/><Relationship Id="rId4" Type="http://schemas.openxmlformats.org/officeDocument/2006/relationships/image" Target="../media/image96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34.jpeg"/><Relationship Id="rId4" Type="http://schemas.openxmlformats.org/officeDocument/2006/relationships/image" Target="../media/image104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12" Type="http://schemas.openxmlformats.org/officeDocument/2006/relationships/image" Target="../media/image4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9.png"/><Relationship Id="rId5" Type="http://schemas.openxmlformats.org/officeDocument/2006/relationships/image" Target="../media/image29.png"/><Relationship Id="rId10" Type="http://schemas.openxmlformats.org/officeDocument/2006/relationships/image" Target="../media/image58.png"/><Relationship Id="rId4" Type="http://schemas.openxmlformats.org/officeDocument/2006/relationships/image" Target="../media/image32.jpeg"/><Relationship Id="rId9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0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1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3" Type="http://schemas.openxmlformats.org/officeDocument/2006/relationships/image" Target="../media/image212.png"/><Relationship Id="rId7" Type="http://schemas.openxmlformats.org/officeDocument/2006/relationships/image" Target="../media/image211.png"/><Relationship Id="rId12" Type="http://schemas.openxmlformats.org/officeDocument/2006/relationships/image" Target="../media/image240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22.png"/><Relationship Id="rId9" Type="http://schemas.openxmlformats.org/officeDocument/2006/relationships/image" Target="../media/image160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0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1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123950" y="1340768"/>
            <a:ext cx="6896100" cy="378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778901" y="709498"/>
            <a:ext cx="220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ahoma" pitchFamily="34" charset="0"/>
              </a:rPr>
              <a:t>分子 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281238" y="3533053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4514850" y="3606078"/>
            <a:ext cx="79057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3722688" y="3317153"/>
            <a:ext cx="5746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 flipV="1">
            <a:off x="3938588" y="3606078"/>
            <a:ext cx="5762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2281238" y="1894753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6530975" y="1894753"/>
            <a:ext cx="7921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3217863" y="1534391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146425" y="1461366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6673850" y="2110653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425700" y="2110653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6242050" y="1462953"/>
            <a:ext cx="2873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6170613" y="138992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425700" y="3748953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4657725" y="3748953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3433763" y="3174278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3362325" y="310125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3217863" y="4182341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3146425" y="4109316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flipH="1">
            <a:off x="3073400" y="331715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 flipV="1">
            <a:off x="3065463" y="3525116"/>
            <a:ext cx="3587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H="1" flipV="1">
            <a:off x="3109913" y="4064866"/>
            <a:ext cx="179387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>
            <a:off x="2974975" y="4199803"/>
            <a:ext cx="179388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flipH="1">
            <a:off x="4235450" y="4199803"/>
            <a:ext cx="360363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2" name="Line 28"/>
          <p:cNvSpPr>
            <a:spLocks noChangeShapeType="1"/>
          </p:cNvSpPr>
          <p:nvPr/>
        </p:nvSpPr>
        <p:spPr bwMode="auto">
          <a:xfrm flipV="1">
            <a:off x="3470275" y="4155353"/>
            <a:ext cx="31432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V="1">
            <a:off x="2974975" y="1804266"/>
            <a:ext cx="179388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 flipH="1">
            <a:off x="3200400" y="1848716"/>
            <a:ext cx="134938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6440488" y="1759816"/>
            <a:ext cx="17938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 flipH="1" flipV="1">
            <a:off x="6619875" y="1713778"/>
            <a:ext cx="1809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1619672" y="5741266"/>
            <a:ext cx="6773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最重要的特徵是電子是由兩個分開的原子核所共享。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93659F-95DF-6813-79EC-90D346C40274}"/>
                  </a:ext>
                </a:extLst>
              </p:cNvPr>
              <p:cNvSpPr txBox="1"/>
              <p:nvPr/>
            </p:nvSpPr>
            <p:spPr bwMode="auto">
              <a:xfrm>
                <a:off x="1598612" y="5298581"/>
                <a:ext cx="59257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ahoma" pitchFamily="34" charset="0"/>
                  </a:rPr>
                  <a:t>氫分子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err="1"/>
                  <a:t>包含了兩個質子原子核，兩個電子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93659F-95DF-6813-79EC-90D346C40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612" y="5298581"/>
                <a:ext cx="5925715" cy="369332"/>
              </a:xfrm>
              <a:prstGeom prst="rect">
                <a:avLst/>
              </a:prstGeom>
              <a:blipFill>
                <a:blip r:embed="rId2"/>
                <a:stretch>
                  <a:fillRect l="-85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ine 12">
            <a:extLst>
              <a:ext uri="{FF2B5EF4-FFF2-40B4-BE49-F238E27FC236}">
                <a16:creationId xmlns:a16="http://schemas.microsoft.com/office/drawing/2014/main" id="{8F725B03-F17A-9BE7-1A98-E68D51F5F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170" y="4705692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3">
                <a:extLst>
                  <a:ext uri="{FF2B5EF4-FFF2-40B4-BE49-F238E27FC236}">
                    <a16:creationId xmlns:a16="http://schemas.microsoft.com/office/drawing/2014/main" id="{28740939-4A8D-4D73-8153-15BB17412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7282" y="4729229"/>
                <a:ext cx="5032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TW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" name="Text Box 13">
                <a:extLst>
                  <a:ext uri="{FF2B5EF4-FFF2-40B4-BE49-F238E27FC236}">
                    <a16:creationId xmlns:a16="http://schemas.microsoft.com/office/drawing/2014/main" id="{28740939-4A8D-4D73-8153-15BB17412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282" y="4729229"/>
                <a:ext cx="503237" cy="366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12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D53F6-AB06-E2F7-4C0D-B18AA2E61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0694"/>
            <a:ext cx="3065877" cy="2782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D93E6B-B3EC-6518-7494-887F32BC62D1}"/>
                  </a:ext>
                </a:extLst>
              </p:cNvPr>
              <p:cNvSpPr txBox="1"/>
              <p:nvPr/>
            </p:nvSpPr>
            <p:spPr bwMode="auto">
              <a:xfrm>
                <a:off x="2691820" y="1583649"/>
                <a:ext cx="9361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↑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D93E6B-B3EC-6518-7494-887F32BC6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1820" y="1583649"/>
                <a:ext cx="9361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>
            <a:extLst>
              <a:ext uri="{FF2B5EF4-FFF2-40B4-BE49-F238E27FC236}">
                <a16:creationId xmlns:a16="http://schemas.microsoft.com/office/drawing/2014/main" id="{091CF65A-CD89-9E38-245B-347CE8DC39E0}"/>
              </a:ext>
            </a:extLst>
          </p:cNvPr>
          <p:cNvSpPr/>
          <p:nvPr/>
        </p:nvSpPr>
        <p:spPr>
          <a:xfrm>
            <a:off x="3225861" y="1947528"/>
            <a:ext cx="282495" cy="14401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575837-773A-47F1-0454-3FACBFA4BC89}"/>
                  </a:ext>
                </a:extLst>
              </p:cNvPr>
              <p:cNvSpPr txBox="1"/>
              <p:nvPr/>
            </p:nvSpPr>
            <p:spPr bwMode="auto">
              <a:xfrm>
                <a:off x="1490179" y="394710"/>
                <a:ext cx="1735681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cross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575837-773A-47F1-0454-3FACBFA4B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179" y="394710"/>
                <a:ext cx="173568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3B88D0-F21F-03C9-08B7-1FFE65A57F65}"/>
                  </a:ext>
                </a:extLst>
              </p:cNvPr>
              <p:cNvSpPr txBox="1"/>
              <p:nvPr/>
            </p:nvSpPr>
            <p:spPr bwMode="auto">
              <a:xfrm>
                <a:off x="1287674" y="1834870"/>
                <a:ext cx="1616113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cross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3B88D0-F21F-03C9-08B7-1FFE65A57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674" y="1834870"/>
                <a:ext cx="16161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594E90-276E-86FB-4A14-E4358A2B0213}"/>
                  </a:ext>
                </a:extLst>
              </p:cNvPr>
              <p:cNvSpPr txBox="1"/>
              <p:nvPr/>
            </p:nvSpPr>
            <p:spPr bwMode="auto">
              <a:xfrm>
                <a:off x="3442701" y="1117243"/>
                <a:ext cx="282495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594E90-276E-86FB-4A14-E4358A2B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2701" y="1117243"/>
                <a:ext cx="282495" cy="369332"/>
              </a:xfrm>
              <a:prstGeom prst="rect">
                <a:avLst/>
              </a:prstGeom>
              <a:blipFill>
                <a:blip r:embed="rId6"/>
                <a:stretch>
                  <a:fillRect r="-217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BE84865-F521-29D5-823B-C7A17FE50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089" y="3158943"/>
            <a:ext cx="3187653" cy="2782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D7DCCE-7FFE-8A83-EF80-4C565B7CDAE1}"/>
                  </a:ext>
                </a:extLst>
              </p:cNvPr>
              <p:cNvSpPr txBox="1"/>
              <p:nvPr/>
            </p:nvSpPr>
            <p:spPr bwMode="auto">
              <a:xfrm>
                <a:off x="4131419" y="1770269"/>
                <a:ext cx="2334491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D7DCCE-7FFE-8A83-EF80-4C565B7CD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1419" y="1770269"/>
                <a:ext cx="2334491" cy="664606"/>
              </a:xfrm>
              <a:prstGeom prst="rect">
                <a:avLst/>
              </a:prstGeom>
              <a:blipFill>
                <a:blip r:embed="rId8"/>
                <a:stretch>
                  <a:fillRect l="-13514" t="-41509" r="-5405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4F701B-D0C2-0BA1-9546-54234701781B}"/>
                  </a:ext>
                </a:extLst>
              </p:cNvPr>
              <p:cNvSpPr txBox="1"/>
              <p:nvPr/>
            </p:nvSpPr>
            <p:spPr bwMode="auto">
              <a:xfrm>
                <a:off x="4084710" y="261722"/>
                <a:ext cx="19098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假設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4F701B-D0C2-0BA1-9546-542347017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4710" y="261722"/>
                <a:ext cx="1909824" cy="369332"/>
              </a:xfrm>
              <a:prstGeom prst="rect">
                <a:avLst/>
              </a:prstGeom>
              <a:blipFill>
                <a:blip r:embed="rId9"/>
                <a:stretch>
                  <a:fillRect l="-264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0F133D-7A24-8A5C-50B7-CCE60C07AF53}"/>
                  </a:ext>
                </a:extLst>
              </p:cNvPr>
              <p:cNvSpPr txBox="1"/>
              <p:nvPr/>
            </p:nvSpPr>
            <p:spPr bwMode="auto">
              <a:xfrm>
                <a:off x="4181678" y="648331"/>
                <a:ext cx="2334491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0F133D-7A24-8A5C-50B7-CCE60C07A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1678" y="648331"/>
                <a:ext cx="2334491" cy="664606"/>
              </a:xfrm>
              <a:prstGeom prst="rect">
                <a:avLst/>
              </a:prstGeom>
              <a:blipFill>
                <a:blip r:embed="rId10"/>
                <a:stretch>
                  <a:fillRect l="-12973" t="-40741" r="-5405" b="-703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3522D51-0DB9-BA4C-DF35-62F66E026D0B}"/>
              </a:ext>
            </a:extLst>
          </p:cNvPr>
          <p:cNvSpPr txBox="1"/>
          <p:nvPr/>
        </p:nvSpPr>
        <p:spPr bwMode="auto">
          <a:xfrm>
            <a:off x="6676998" y="77507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能量較高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93365-4A8F-8A4C-9B2D-418CE7A680DB}"/>
              </a:ext>
            </a:extLst>
          </p:cNvPr>
          <p:cNvSpPr txBox="1"/>
          <p:nvPr/>
        </p:nvSpPr>
        <p:spPr bwMode="auto">
          <a:xfrm>
            <a:off x="6665353" y="1958556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能量較低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79C2E-12FF-E4E7-1708-7B6579C7283D}"/>
              </a:ext>
            </a:extLst>
          </p:cNvPr>
          <p:cNvSpPr txBox="1"/>
          <p:nvPr/>
        </p:nvSpPr>
        <p:spPr bwMode="auto">
          <a:xfrm>
            <a:off x="4131419" y="2434875"/>
            <a:ext cx="1753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Bonding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13052D-F2D1-CB7D-47B0-881C2D948C17}"/>
              </a:ext>
            </a:extLst>
          </p:cNvPr>
          <p:cNvSpPr txBox="1"/>
          <p:nvPr/>
        </p:nvSpPr>
        <p:spPr bwMode="auto">
          <a:xfrm>
            <a:off x="4143771" y="1314632"/>
            <a:ext cx="1753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Anti-Bonding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4292E0-32F0-E45A-9A57-70333DDB81AD}"/>
              </a:ext>
            </a:extLst>
          </p:cNvPr>
          <p:cNvSpPr txBox="1"/>
          <p:nvPr/>
        </p:nvSpPr>
        <p:spPr bwMode="auto">
          <a:xfrm>
            <a:off x="4131419" y="3530011"/>
            <a:ext cx="4417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當原子核極靠近時，排斥力會拉高位能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D2861-6B75-0698-6322-D596358A8F93}"/>
              </a:ext>
            </a:extLst>
          </p:cNvPr>
          <p:cNvSpPr txBox="1"/>
          <p:nvPr/>
        </p:nvSpPr>
        <p:spPr bwMode="auto">
          <a:xfrm>
            <a:off x="4117214" y="400633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ahoma" pitchFamily="34" charset="0"/>
              </a:rPr>
              <a:t>原子核的運動可以看成古典粒子。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1CD15F-FFB0-9988-E5C8-D81E6BF43CB1}"/>
              </a:ext>
            </a:extLst>
          </p:cNvPr>
          <p:cNvSpPr txBox="1"/>
          <p:nvPr/>
        </p:nvSpPr>
        <p:spPr bwMode="auto">
          <a:xfrm>
            <a:off x="4109221" y="4503547"/>
            <a:ext cx="3622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它是近似在左圖的位能中運動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CACAED-ACA6-F611-8890-7A86F81D8C67}"/>
              </a:ext>
            </a:extLst>
          </p:cNvPr>
          <p:cNvSpPr txBox="1"/>
          <p:nvPr/>
        </p:nvSpPr>
        <p:spPr bwMode="auto">
          <a:xfrm>
            <a:off x="4102016" y="5034247"/>
            <a:ext cx="3622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若是bondin原子核便形成束縛態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BF321A-8A23-AE94-A23D-BE6140F06107}"/>
              </a:ext>
            </a:extLst>
          </p:cNvPr>
          <p:cNvSpPr txBox="1"/>
          <p:nvPr/>
        </p:nvSpPr>
        <p:spPr bwMode="auto">
          <a:xfrm>
            <a:off x="827584" y="6021288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Textbook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Gasiorowicz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在14-6用更嚴格的Variaitional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Principle近似推導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83942E-0EEF-5708-ABDB-C9E597165BC3}"/>
              </a:ext>
            </a:extLst>
          </p:cNvPr>
          <p:cNvSpPr txBox="1"/>
          <p:nvPr/>
        </p:nvSpPr>
        <p:spPr bwMode="auto">
          <a:xfrm>
            <a:off x="827584" y="635617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得到一樣的結果，可參考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ovalent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b="13190"/>
          <a:stretch>
            <a:fillRect/>
          </a:stretch>
        </p:blipFill>
        <p:spPr bwMode="auto">
          <a:xfrm>
            <a:off x="1219200" y="838200"/>
            <a:ext cx="655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675188" y="325913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Bonding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 flipV="1">
            <a:off x="4891088" y="3116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891088" y="1963738"/>
            <a:ext cx="2665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ahoma" pitchFamily="34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Anti-Bonding</a:t>
            </a: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H="1">
            <a:off x="5251450" y="2395538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7831" name="Text Box 5"/>
          <p:cNvSpPr txBox="1">
            <a:spLocks noChangeArrowheads="1"/>
          </p:cNvSpPr>
          <p:nvPr/>
        </p:nvSpPr>
        <p:spPr bwMode="auto">
          <a:xfrm>
            <a:off x="2001982" y="62484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ahoma" pitchFamily="34" charset="0"/>
              </a:rPr>
              <a:t>分子軌道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 Orbits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-bond</a:t>
            </a:r>
            <a:endParaRPr lang="zh-TW" altLang="el-G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2" name="文字方塊 7"/>
          <p:cNvSpPr txBox="1">
            <a:spLocks noChangeArrowheads="1"/>
          </p:cNvSpPr>
          <p:nvPr/>
        </p:nvSpPr>
        <p:spPr bwMode="auto">
          <a:xfrm>
            <a:off x="2001982" y="57912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對稱態的確可以形成束縛態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33" name="Text Box 14"/>
              <p:cNvSpPr txBox="1">
                <a:spLocks noChangeArrowheads="1"/>
              </p:cNvSpPr>
              <p:nvPr/>
            </p:nvSpPr>
            <p:spPr bwMode="auto">
              <a:xfrm>
                <a:off x="1981200" y="381000"/>
                <a:ext cx="5867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TW" altLang="en-US" dirty="0">
                    <a:latin typeface="Tahoma" pitchFamily="34" charset="0"/>
                  </a:rPr>
                  <a:t>中電子能態的能量與距離 </a:t>
                </a:r>
                <a:r>
                  <a:rPr lang="en-US" altLang="zh-TW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zh-TW" altLang="en-US" dirty="0">
                    <a:latin typeface="Tahoma" pitchFamily="34" charset="0"/>
                  </a:rPr>
                  <a:t> 的關係：</a:t>
                </a:r>
              </a:p>
            </p:txBody>
          </p:sp>
        </mc:Choice>
        <mc:Fallback xmlns="">
          <p:sp>
            <p:nvSpPr>
              <p:cNvPr id="77833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81000"/>
                <a:ext cx="5867400" cy="369888"/>
              </a:xfrm>
              <a:prstGeom prst="rect">
                <a:avLst/>
              </a:prstGeom>
              <a:blipFill>
                <a:blip r:embed="rId3"/>
                <a:stretch>
                  <a:fillRect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34" name="文字方塊 9"/>
          <p:cNvSpPr txBox="1">
            <a:spLocks noChangeArrowheads="1"/>
          </p:cNvSpPr>
          <p:nvPr/>
        </p:nvSpPr>
        <p:spPr bwMode="auto">
          <a:xfrm>
            <a:off x="1981200" y="4876800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電子因為由兩個原子核共享而增加了負的庫倫位能，</a:t>
            </a:r>
          </a:p>
        </p:txBody>
      </p:sp>
      <p:sp>
        <p:nvSpPr>
          <p:cNvPr id="77835" name="矩形 10"/>
          <p:cNvSpPr>
            <a:spLocks noChangeArrowheads="1"/>
          </p:cNvSpPr>
          <p:nvPr/>
        </p:nvSpPr>
        <p:spPr bwMode="auto">
          <a:xfrm>
            <a:off x="1981200" y="5334000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使能量會因原子核距離的靠近而減少。</a:t>
            </a:r>
          </a:p>
        </p:txBody>
      </p:sp>
    </p:spTree>
    <p:extLst>
      <p:ext uri="{BB962C8B-B14F-4D97-AF65-F5344CB8AC3E}">
        <p14:creationId xmlns:p14="http://schemas.microsoft.com/office/powerpoint/2010/main" val="77456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valent14">
            <a:extLst>
              <a:ext uri="{FF2B5EF4-FFF2-40B4-BE49-F238E27FC236}">
                <a16:creationId xmlns:a16="http://schemas.microsoft.com/office/drawing/2014/main" id="{7B2AFA81-53F7-956A-8A6F-8B5659808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r="7484" b="81544"/>
          <a:stretch/>
        </p:blipFill>
        <p:spPr bwMode="auto">
          <a:xfrm>
            <a:off x="1475656" y="3186765"/>
            <a:ext cx="2790993" cy="60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covalent14">
            <a:extLst>
              <a:ext uri="{FF2B5EF4-FFF2-40B4-BE49-F238E27FC236}">
                <a16:creationId xmlns:a16="http://schemas.microsoft.com/office/drawing/2014/main" id="{8466BA41-C0D4-A796-B3F8-C8E51D94A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1" b="90772"/>
          <a:stretch/>
        </p:blipFill>
        <p:spPr bwMode="auto">
          <a:xfrm>
            <a:off x="1475656" y="1628800"/>
            <a:ext cx="2752313" cy="67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25B9E-D11D-0147-7575-5E5C37145840}"/>
              </a:ext>
            </a:extLst>
          </p:cNvPr>
          <p:cNvSpPr txBox="1"/>
          <p:nvPr/>
        </p:nvSpPr>
        <p:spPr bwMode="auto">
          <a:xfrm>
            <a:off x="1475656" y="2420888"/>
            <a:ext cx="28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nti-Bonding能量較高。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881BE2-1527-4629-FDB3-A9DA27CD11B7}"/>
                  </a:ext>
                </a:extLst>
              </p:cNvPr>
              <p:cNvSpPr txBox="1"/>
              <p:nvPr/>
            </p:nvSpPr>
            <p:spPr bwMode="auto">
              <a:xfrm>
                <a:off x="4737765" y="2795411"/>
                <a:ext cx="2334491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881BE2-1527-4629-FDB3-A9DA27CD1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7765" y="2795411"/>
                <a:ext cx="2334491" cy="664606"/>
              </a:xfrm>
              <a:prstGeom prst="rect">
                <a:avLst/>
              </a:prstGeom>
              <a:blipFill>
                <a:blip r:embed="rId3"/>
                <a:stretch>
                  <a:fillRect l="-12973" t="-43396" r="-5946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6C4214-2025-1765-1F8E-6684A0CBDD17}"/>
                  </a:ext>
                </a:extLst>
              </p:cNvPr>
              <p:cNvSpPr txBox="1"/>
              <p:nvPr/>
            </p:nvSpPr>
            <p:spPr bwMode="auto">
              <a:xfrm>
                <a:off x="4788024" y="1673473"/>
                <a:ext cx="2334491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6C4214-2025-1765-1F8E-6684A0CBD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024" y="1673473"/>
                <a:ext cx="2334491" cy="664606"/>
              </a:xfrm>
              <a:prstGeom prst="rect">
                <a:avLst/>
              </a:prstGeom>
              <a:blipFill>
                <a:blip r:embed="rId4"/>
                <a:stretch>
                  <a:fillRect l="-12973" t="-43396" r="-5946" b="-698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18A05CB-CE87-07CD-7EC8-8D30BBB15654}"/>
              </a:ext>
            </a:extLst>
          </p:cNvPr>
          <p:cNvSpPr txBox="1"/>
          <p:nvPr/>
        </p:nvSpPr>
        <p:spPr bwMode="auto">
          <a:xfrm>
            <a:off x="7283344" y="1800212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能量較高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79952-F66F-BE98-E591-9272AB11FDD7}"/>
              </a:ext>
            </a:extLst>
          </p:cNvPr>
          <p:cNvSpPr txBox="1"/>
          <p:nvPr/>
        </p:nvSpPr>
        <p:spPr bwMode="auto">
          <a:xfrm>
            <a:off x="7271699" y="2983698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能量較低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430F8-16C4-F12C-B9E9-EEBBDCA72F58}"/>
              </a:ext>
            </a:extLst>
          </p:cNvPr>
          <p:cNvSpPr txBox="1"/>
          <p:nvPr/>
        </p:nvSpPr>
        <p:spPr bwMode="auto">
          <a:xfrm>
            <a:off x="4737765" y="3460017"/>
            <a:ext cx="1753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96FE0-F3A3-F0B4-6882-8CED4AD1E12D}"/>
              </a:ext>
            </a:extLst>
          </p:cNvPr>
          <p:cNvSpPr txBox="1"/>
          <p:nvPr/>
        </p:nvSpPr>
        <p:spPr bwMode="auto">
          <a:xfrm>
            <a:off x="4750117" y="2339774"/>
            <a:ext cx="1753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Anti-Bonding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53574-E0B9-9496-645A-5B6818E2388F}"/>
              </a:ext>
            </a:extLst>
          </p:cNvPr>
          <p:cNvSpPr txBox="1"/>
          <p:nvPr/>
        </p:nvSpPr>
        <p:spPr bwMode="auto">
          <a:xfrm>
            <a:off x="1475656" y="4077072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這兩個定態波函數非常特別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1">
                <a:extLst>
                  <a:ext uri="{FF2B5EF4-FFF2-40B4-BE49-F238E27FC236}">
                    <a16:creationId xmlns:a16="http://schemas.microsoft.com/office/drawing/2014/main" id="{E69EA058-B192-3ECF-0C52-C0034EC0E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1068" y="4546951"/>
                <a:ext cx="61052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注意在兩原子核互換後，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zh-TW" altLang="en-US" b="0" i="1" smtClean="0">
                        <a:latin typeface="Cambria Math"/>
                      </a:rPr>
                      <m:t>及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dirty="0">
                    <a:latin typeface="Tahoma" pitchFamily="34" charset="0"/>
                  </a:rPr>
                  <a:t>會互換，</a:t>
                </a:r>
              </a:p>
            </p:txBody>
          </p:sp>
        </mc:Choice>
        <mc:Fallback xmlns="">
          <p:sp>
            <p:nvSpPr>
              <p:cNvPr id="16" name="Text Box 21">
                <a:extLst>
                  <a:ext uri="{FF2B5EF4-FFF2-40B4-BE49-F238E27FC236}">
                    <a16:creationId xmlns:a16="http://schemas.microsoft.com/office/drawing/2014/main" id="{E69EA058-B192-3ECF-0C52-C0034EC0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1068" y="4546951"/>
                <a:ext cx="6105268" cy="369332"/>
              </a:xfrm>
              <a:prstGeom prst="rect">
                <a:avLst/>
              </a:prstGeom>
              <a:blipFill>
                <a:blip r:embed="rId5"/>
                <a:stretch>
                  <a:fillRect l="-830" t="-117241" b="-1758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41559D-AA63-BFF0-6809-B77612E15EFA}"/>
                  </a:ext>
                </a:extLst>
              </p:cNvPr>
              <p:cNvSpPr txBox="1"/>
              <p:nvPr/>
            </p:nvSpPr>
            <p:spPr bwMode="auto">
              <a:xfrm>
                <a:off x="1491068" y="5023270"/>
                <a:ext cx="61052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ahoma" pitchFamily="34" charset="0"/>
                  </a:rPr>
                  <a:t>波函數會是原來波函數乘上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41559D-AA63-BFF0-6809-B77612E15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1068" y="5023270"/>
                <a:ext cx="6105268" cy="369332"/>
              </a:xfrm>
              <a:prstGeom prst="rect">
                <a:avLst/>
              </a:prstGeom>
              <a:blipFill>
                <a:blip r:embed="rId6"/>
                <a:stretch>
                  <a:fillRect l="-83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2">
            <a:extLst>
              <a:ext uri="{FF2B5EF4-FFF2-40B4-BE49-F238E27FC236}">
                <a16:creationId xmlns:a16="http://schemas.microsoft.com/office/drawing/2014/main" id="{C72D8357-35D3-5869-579C-0732E0CC0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68" y="5511263"/>
            <a:ext cx="6696744" cy="37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但如上圖所示，機率密度分布在兩原子核互換下都是不變的！</a:t>
            </a:r>
            <a:endParaRPr lang="en-US" altLang="zh-TW" dirty="0">
              <a:latin typeface="Tahoma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61D9B6-7ECB-8F72-EC39-FE3FD9EA32C3}"/>
              </a:ext>
            </a:extLst>
          </p:cNvPr>
          <p:cNvSpPr txBox="1"/>
          <p:nvPr/>
        </p:nvSpPr>
        <p:spPr bwMode="auto">
          <a:xfrm>
            <a:off x="2891311" y="1187212"/>
            <a:ext cx="1753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ahoma" pitchFamily="34" charset="0"/>
              </a:rPr>
              <a:t>機率密度分布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3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Text Box 12"/>
          <p:cNvSpPr txBox="1">
            <a:spLocks noChangeArrowheads="1"/>
          </p:cNvSpPr>
          <p:nvPr/>
        </p:nvSpPr>
        <p:spPr bwMode="auto">
          <a:xfrm>
            <a:off x="947508" y="3068830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所以電子定態波函數的機率分布在兩原子核互換下也必須不變</a:t>
            </a:r>
            <a:r>
              <a:rPr lang="en-US" altLang="zh-TW" dirty="0">
                <a:latin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67" name="Text Box 18"/>
              <p:cNvSpPr txBox="1">
                <a:spLocks noChangeArrowheads="1"/>
              </p:cNvSpPr>
              <p:nvPr/>
            </p:nvSpPr>
            <p:spPr bwMode="auto">
              <a:xfrm>
                <a:off x="996199" y="6194045"/>
                <a:ext cx="60815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因此氫分子的電子定態不能近似於單純的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/>
                      </a:rPr>
                      <m:t>及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dirty="0">
                    <a:latin typeface="Tahoma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476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199" y="6194045"/>
                <a:ext cx="6081595" cy="369332"/>
              </a:xfrm>
              <a:prstGeom prst="rect">
                <a:avLst/>
              </a:prstGeom>
              <a:blipFill>
                <a:blip r:embed="rId2"/>
                <a:stretch>
                  <a:fillRect l="-833" t="-110000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69" name="Text Box 21"/>
              <p:cNvSpPr txBox="1">
                <a:spLocks noChangeArrowheads="1"/>
              </p:cNvSpPr>
              <p:nvPr/>
            </p:nvSpPr>
            <p:spPr bwMode="auto">
              <a:xfrm>
                <a:off x="948809" y="3501586"/>
                <a:ext cx="47033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在兩原子核互換後</a:t>
                </a:r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/>
                      </a:rPr>
                      <m:t>及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zh-TW" altLang="en-US" dirty="0">
                    <a:latin typeface="Tahoma" pitchFamily="34" charset="0"/>
                  </a:rPr>
                  <a:t>很明顯互換：</a:t>
                </a:r>
              </a:p>
            </p:txBody>
          </p:sp>
        </mc:Choice>
        <mc:Fallback xmlns="">
          <p:sp>
            <p:nvSpPr>
              <p:cNvPr id="7476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809" y="3501586"/>
                <a:ext cx="4703311" cy="369332"/>
              </a:xfrm>
              <a:prstGeom prst="rect">
                <a:avLst/>
              </a:prstGeom>
              <a:blipFill>
                <a:blip r:embed="rId3"/>
                <a:stretch>
                  <a:fillRect l="-1078" t="-110000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60059" y="2688239"/>
                <a:ext cx="7696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ahoma" pitchFamily="34" charset="0"/>
                  </a:rPr>
                  <a:t>對任意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TW" altLang="en-US" dirty="0">
                    <a:latin typeface="Tahoma" pitchFamily="34" charset="0"/>
                  </a:rPr>
                  <a:t>，兩原子核互換後，物理情境沒有任何改變，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TW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是不變的：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9" y="2688239"/>
                <a:ext cx="7696200" cy="369332"/>
              </a:xfrm>
              <a:prstGeom prst="rect">
                <a:avLst/>
              </a:prstGeom>
              <a:blipFill>
                <a:blip r:embed="rId4"/>
                <a:stretch>
                  <a:fillRect l="-659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96199" y="5757060"/>
                <a:ext cx="2448876" cy="369332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≠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99" y="5757060"/>
                <a:ext cx="2448876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436667" y="3015567"/>
                <a:ext cx="1429072" cy="369332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667" y="3015567"/>
                <a:ext cx="1429072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2" descr="430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0" b="49330"/>
          <a:stretch/>
        </p:blipFill>
        <p:spPr bwMode="auto">
          <a:xfrm>
            <a:off x="2385691" y="3991209"/>
            <a:ext cx="188119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430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4" t="13064" r="46629" b="81134"/>
          <a:stretch/>
        </p:blipFill>
        <p:spPr>
          <a:xfrm>
            <a:off x="3327079" y="4402485"/>
            <a:ext cx="471055" cy="189603"/>
          </a:xfrm>
          <a:prstGeom prst="rect">
            <a:avLst/>
          </a:prstGeom>
          <a:noFill/>
        </p:spPr>
      </p:pic>
      <p:pic>
        <p:nvPicPr>
          <p:cNvPr id="27" name="Picture 12" descr="430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0" b="49330"/>
          <a:stretch/>
        </p:blipFill>
        <p:spPr bwMode="auto">
          <a:xfrm>
            <a:off x="4932040" y="4005064"/>
            <a:ext cx="188119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98F1B4A1-8F68-1BA2-961E-500B36FBC82A}"/>
              </a:ext>
            </a:extLst>
          </p:cNvPr>
          <p:cNvSpPr/>
          <p:nvPr/>
        </p:nvSpPr>
        <p:spPr>
          <a:xfrm>
            <a:off x="4317380" y="4562380"/>
            <a:ext cx="487923" cy="23367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EF0C2C-CA7C-B02F-C763-44EC1CA2B8A8}"/>
                  </a:ext>
                </a:extLst>
              </p:cNvPr>
              <p:cNvSpPr txBox="1"/>
              <p:nvPr/>
            </p:nvSpPr>
            <p:spPr bwMode="auto">
              <a:xfrm>
                <a:off x="5305506" y="3511161"/>
                <a:ext cx="113425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EF0C2C-CA7C-B02F-C763-44EC1CA2B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5506" y="3511161"/>
                <a:ext cx="1134258" cy="369332"/>
              </a:xfrm>
              <a:prstGeom prst="rect">
                <a:avLst/>
              </a:prstGeom>
              <a:blipFill>
                <a:blip r:embed="rId8"/>
                <a:stretch>
                  <a:fillRect l="-25556" t="-106667" r="-18889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89D9553-DF9C-F136-72AE-1BC767C228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109"/>
          <a:stretch/>
        </p:blipFill>
        <p:spPr>
          <a:xfrm>
            <a:off x="3425838" y="328930"/>
            <a:ext cx="2448272" cy="2316022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7A417551-B5D1-A0D6-E01B-1324A98B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115" y="2294541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互換</a:t>
            </a: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DEAA8B35-BEE2-09F1-43B9-F3F3306D5900}"/>
              </a:ext>
            </a:extLst>
          </p:cNvPr>
          <p:cNvSpPr/>
          <p:nvPr/>
        </p:nvSpPr>
        <p:spPr>
          <a:xfrm>
            <a:off x="4361942" y="2079785"/>
            <a:ext cx="487923" cy="23367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5C15F-B078-82F9-E71A-77C825C410C1}"/>
                  </a:ext>
                </a:extLst>
              </p:cNvPr>
              <p:cNvSpPr txBox="1"/>
              <p:nvPr/>
            </p:nvSpPr>
            <p:spPr bwMode="auto">
              <a:xfrm>
                <a:off x="3327079" y="4292396"/>
                <a:ext cx="47105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5C15F-B078-82F9-E71A-77C825C41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7079" y="4292396"/>
                <a:ext cx="471055" cy="369332"/>
              </a:xfrm>
              <a:prstGeom prst="rect">
                <a:avLst/>
              </a:prstGeom>
              <a:blipFill>
                <a:blip r:embed="rId10"/>
                <a:stretch>
                  <a:fillRect l="-65789" t="-103226" r="-47368" b="-1645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D75A61-631E-5BA0-6FA2-A7F8BBC7C8EA}"/>
                  </a:ext>
                </a:extLst>
              </p:cNvPr>
              <p:cNvSpPr txBox="1"/>
              <p:nvPr/>
            </p:nvSpPr>
            <p:spPr bwMode="auto">
              <a:xfrm>
                <a:off x="5859695" y="4320614"/>
                <a:ext cx="43384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D75A61-631E-5BA0-6FA2-A7F8BBC7C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9695" y="4320614"/>
                <a:ext cx="433845" cy="369332"/>
              </a:xfrm>
              <a:prstGeom prst="rect">
                <a:avLst/>
              </a:prstGeom>
              <a:blipFill>
                <a:blip r:embed="rId11"/>
                <a:stretch>
                  <a:fillRect l="-71429" t="-110000" r="-6000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75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761" name="Text Box 12"/>
              <p:cNvSpPr txBox="1">
                <a:spLocks noChangeArrowheads="1"/>
              </p:cNvSpPr>
              <p:nvPr/>
            </p:nvSpPr>
            <p:spPr bwMode="auto">
              <a:xfrm>
                <a:off x="971600" y="5805264"/>
                <a:ext cx="7696200" cy="375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ahoma" pitchFamily="34" charset="0"/>
                  </a:rPr>
                  <a:t>電子能態波函數的機率分布在兩原子核互換下是不變的</a:t>
                </a:r>
                <a:r>
                  <a:rPr lang="en-US" altLang="zh-TW" dirty="0">
                    <a:solidFill>
                      <a:srgbClr val="FF0000"/>
                    </a:solidFill>
                    <a:latin typeface="Tahoma" pitchFamily="34" charset="0"/>
                  </a:rPr>
                  <a:t>:</a:t>
                </a:r>
                <a:endParaRPr lang="en-US" altLang="zh-TW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7476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805264"/>
                <a:ext cx="7696200" cy="375616"/>
              </a:xfrm>
              <a:prstGeom prst="rect">
                <a:avLst/>
              </a:prstGeom>
              <a:blipFill>
                <a:blip r:embed="rId2"/>
                <a:stretch>
                  <a:fillRect l="-165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69" name="Text Box 21"/>
          <p:cNvSpPr txBox="1">
            <a:spLocks noChangeArrowheads="1"/>
          </p:cNvSpPr>
          <p:nvPr/>
        </p:nvSpPr>
        <p:spPr bwMode="auto">
          <a:xfrm>
            <a:off x="923121" y="3093891"/>
            <a:ext cx="146544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在互換下：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021526" y="5763233"/>
                <a:ext cx="1673983" cy="459678"/>
              </a:xfrm>
              <a:prstGeom prst="rect">
                <a:avLst/>
              </a:prstGeom>
              <a:solidFill>
                <a:srgbClr val="FAFAA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26" y="5763233"/>
                <a:ext cx="1673983" cy="459678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DA7E40-0DC3-1C3E-BDC7-49BA2B296FE9}"/>
                  </a:ext>
                </a:extLst>
              </p:cNvPr>
              <p:cNvSpPr txBox="1"/>
              <p:nvPr/>
            </p:nvSpPr>
            <p:spPr bwMode="auto">
              <a:xfrm>
                <a:off x="2286243" y="3114278"/>
                <a:ext cx="113425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DA7E40-0DC3-1C3E-BDC7-49BA2B29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243" y="3114278"/>
                <a:ext cx="1134258" cy="369332"/>
              </a:xfrm>
              <a:prstGeom prst="rect">
                <a:avLst/>
              </a:prstGeom>
              <a:blipFill>
                <a:blip r:embed="rId5"/>
                <a:stretch>
                  <a:fillRect l="-26667" t="-110000" r="-18889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594612-225A-35A7-7F74-1BE780FCD5A6}"/>
                  </a:ext>
                </a:extLst>
              </p:cNvPr>
              <p:cNvSpPr txBox="1"/>
              <p:nvPr/>
            </p:nvSpPr>
            <p:spPr bwMode="auto">
              <a:xfrm>
                <a:off x="970020" y="3541864"/>
                <a:ext cx="4638829" cy="5003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594612-225A-35A7-7F74-1BE780FCD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020" y="3541864"/>
                <a:ext cx="4638829" cy="500393"/>
              </a:xfrm>
              <a:prstGeom prst="rect">
                <a:avLst/>
              </a:prstGeom>
              <a:blipFill>
                <a:blip r:embed="rId6"/>
                <a:stretch>
                  <a:fillRect l="-6831" t="-70732" r="-3825" b="-1048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BEEC2-4685-AD94-C90F-74B14A3F9C0B}"/>
                  </a:ext>
                </a:extLst>
              </p:cNvPr>
              <p:cNvSpPr txBox="1"/>
              <p:nvPr/>
            </p:nvSpPr>
            <p:spPr bwMode="auto">
              <a:xfrm>
                <a:off x="895015" y="4573663"/>
                <a:ext cx="5011907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ABEEC2-4685-AD94-C90F-74B14A3F9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015" y="4573663"/>
                <a:ext cx="5011907" cy="664606"/>
              </a:xfrm>
              <a:prstGeom prst="rect">
                <a:avLst/>
              </a:prstGeom>
              <a:blipFill>
                <a:blip r:embed="rId7"/>
                <a:stretch>
                  <a:fillRect l="-5051" t="-43396" r="-3283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69BFF74-BF64-8F35-9C88-D5748A16EC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109"/>
          <a:stretch/>
        </p:blipFill>
        <p:spPr>
          <a:xfrm>
            <a:off x="3441151" y="501712"/>
            <a:ext cx="2448272" cy="2316022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C7491843-04CA-A727-9B3B-A5297E52F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428" y="2467323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互換</a:t>
            </a: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DFE69229-3576-2385-D20B-B6DA38C38F30}"/>
              </a:ext>
            </a:extLst>
          </p:cNvPr>
          <p:cNvSpPr/>
          <p:nvPr/>
        </p:nvSpPr>
        <p:spPr>
          <a:xfrm>
            <a:off x="4377255" y="2252567"/>
            <a:ext cx="487923" cy="233677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560FA-DA63-F643-FE24-7E5562349361}"/>
              </a:ext>
            </a:extLst>
          </p:cNvPr>
          <p:cNvSpPr txBox="1"/>
          <p:nvPr/>
        </p:nvSpPr>
        <p:spPr bwMode="auto">
          <a:xfrm>
            <a:off x="952580" y="4072573"/>
            <a:ext cx="3839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交換對稱，或就稱對稱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2E9C2-8276-819D-74A9-44660CF4DA13}"/>
              </a:ext>
            </a:extLst>
          </p:cNvPr>
          <p:cNvSpPr txBox="1"/>
          <p:nvPr/>
        </p:nvSpPr>
        <p:spPr bwMode="auto">
          <a:xfrm>
            <a:off x="952580" y="5295070"/>
            <a:ext cx="3839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交換反對稱，或就稱反對稱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6" name="Picture 3" descr="4303">
            <a:extLst>
              <a:ext uri="{FF2B5EF4-FFF2-40B4-BE49-F238E27FC236}">
                <a16:creationId xmlns:a16="http://schemas.microsoft.com/office/drawing/2014/main" id="{31E83C91-D971-8A71-E0CB-2E42FDA51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t="56347" r="40316" b="2370"/>
          <a:stretch/>
        </p:blipFill>
        <p:spPr bwMode="auto">
          <a:xfrm>
            <a:off x="6372200" y="2773797"/>
            <a:ext cx="2664296" cy="121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4318b">
            <a:extLst>
              <a:ext uri="{FF2B5EF4-FFF2-40B4-BE49-F238E27FC236}">
                <a16:creationId xmlns:a16="http://schemas.microsoft.com/office/drawing/2014/main" id="{F6B90671-0C4F-E119-2725-4D94E2B56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r="3151" b="16892"/>
          <a:stretch/>
        </p:blipFill>
        <p:spPr bwMode="auto">
          <a:xfrm>
            <a:off x="6372200" y="4362122"/>
            <a:ext cx="2448271" cy="111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2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17" grpId="0" animBg="1"/>
      <p:bldP spid="18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4318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r="3151" b="16892"/>
          <a:stretch/>
        </p:blipFill>
        <p:spPr bwMode="auto">
          <a:xfrm>
            <a:off x="1343052" y="3011900"/>
            <a:ext cx="3290092" cy="222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 descr="43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t="56347" r="40316" b="2370"/>
          <a:stretch/>
        </p:blipFill>
        <p:spPr bwMode="auto">
          <a:xfrm>
            <a:off x="1052106" y="626837"/>
            <a:ext cx="3997036" cy="153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49060" y="192080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805524" y="3741836"/>
            <a:ext cx="138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 </a:t>
            </a:r>
            <a:r>
              <a:rPr lang="en-US" altLang="zh-TW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3573633" y="626837"/>
            <a:ext cx="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2575744" y="3011900"/>
            <a:ext cx="11430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2375033" y="1956513"/>
            <a:ext cx="284200" cy="2096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490144" y="3054183"/>
            <a:ext cx="0" cy="218137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6" name="Picture 7" descr="covalent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r="7484" b="81544"/>
          <a:stretch/>
        </p:blipFill>
        <p:spPr bwMode="auto">
          <a:xfrm>
            <a:off x="1735140" y="2272306"/>
            <a:ext cx="2790993" cy="60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ovalent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1" b="90772"/>
          <a:stretch/>
        </p:blipFill>
        <p:spPr bwMode="auto">
          <a:xfrm>
            <a:off x="1735140" y="5409126"/>
            <a:ext cx="2752313" cy="67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38E00-49D2-DF11-4EF7-C62646DD37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01" b="24961"/>
          <a:stretch/>
        </p:blipFill>
        <p:spPr>
          <a:xfrm>
            <a:off x="5770418" y="4635838"/>
            <a:ext cx="2808312" cy="2088232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C163A-7E9E-2761-2E61-D373404E877A}"/>
                  </a:ext>
                </a:extLst>
              </p:cNvPr>
              <p:cNvSpPr txBox="1"/>
              <p:nvPr/>
            </p:nvSpPr>
            <p:spPr bwMode="auto">
              <a:xfrm>
                <a:off x="8009876" y="5326011"/>
                <a:ext cx="40759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C163A-7E9E-2761-2E61-D373404E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9876" y="5326011"/>
                <a:ext cx="4075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57B74B9-AEB5-889D-6185-40B23E318E0E}"/>
              </a:ext>
            </a:extLst>
          </p:cNvPr>
          <p:cNvSpPr txBox="1"/>
          <p:nvPr/>
        </p:nvSpPr>
        <p:spPr bwMode="auto">
          <a:xfrm>
            <a:off x="6433013" y="5019037"/>
            <a:ext cx="108012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TW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8824E9-2CC3-1F93-EA74-C4D618E6C2F9}"/>
              </a:ext>
            </a:extLst>
          </p:cNvPr>
          <p:cNvSpPr txBox="1"/>
          <p:nvPr/>
        </p:nvSpPr>
        <p:spPr bwMode="auto">
          <a:xfrm>
            <a:off x="6438280" y="6035347"/>
            <a:ext cx="9361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76F21D-0A29-81AC-819C-10D3A4D17211}"/>
                  </a:ext>
                </a:extLst>
              </p:cNvPr>
              <p:cNvSpPr txBox="1"/>
              <p:nvPr/>
            </p:nvSpPr>
            <p:spPr bwMode="auto">
              <a:xfrm>
                <a:off x="5178642" y="1237346"/>
                <a:ext cx="2334491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76F21D-0A29-81AC-819C-10D3A4D17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8642" y="1237346"/>
                <a:ext cx="2334491" cy="664606"/>
              </a:xfrm>
              <a:prstGeom prst="rect">
                <a:avLst/>
              </a:prstGeom>
              <a:blipFill>
                <a:blip r:embed="rId10"/>
                <a:stretch>
                  <a:fillRect l="-13587" t="-43396" r="-5435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3FF7C0-B497-9047-B16E-5D5757406971}"/>
                  </a:ext>
                </a:extLst>
              </p:cNvPr>
              <p:cNvSpPr txBox="1"/>
              <p:nvPr/>
            </p:nvSpPr>
            <p:spPr bwMode="auto">
              <a:xfrm>
                <a:off x="5195230" y="2964711"/>
                <a:ext cx="2334491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3FF7C0-B497-9047-B16E-5D5757406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5230" y="2964711"/>
                <a:ext cx="2334491" cy="664606"/>
              </a:xfrm>
              <a:prstGeom prst="rect">
                <a:avLst/>
              </a:prstGeom>
              <a:blipFill>
                <a:blip r:embed="rId11"/>
                <a:stretch>
                  <a:fillRect l="-12973" t="-41509" r="-5405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FA2BC23-576E-4403-EC1B-0A60E4375A7B}"/>
              </a:ext>
            </a:extLst>
          </p:cNvPr>
          <p:cNvSpPr txBox="1"/>
          <p:nvPr/>
        </p:nvSpPr>
        <p:spPr bwMode="auto">
          <a:xfrm>
            <a:off x="7544173" y="3112348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能量較高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7EBD54-338F-D356-F966-7FADECD92623}"/>
              </a:ext>
            </a:extLst>
          </p:cNvPr>
          <p:cNvSpPr txBox="1"/>
          <p:nvPr/>
        </p:nvSpPr>
        <p:spPr bwMode="auto">
          <a:xfrm>
            <a:off x="7513133" y="139393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能量較低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FA8CBA-39BE-3B58-A742-DBFF712DBEE8}"/>
              </a:ext>
            </a:extLst>
          </p:cNvPr>
          <p:cNvSpPr txBox="1"/>
          <p:nvPr/>
        </p:nvSpPr>
        <p:spPr bwMode="auto">
          <a:xfrm>
            <a:off x="6269633" y="6016496"/>
            <a:ext cx="1753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Bonding 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CB9D0B-D2F2-A3F9-473F-0E58876B3558}"/>
              </a:ext>
            </a:extLst>
          </p:cNvPr>
          <p:cNvSpPr txBox="1"/>
          <p:nvPr/>
        </p:nvSpPr>
        <p:spPr bwMode="auto">
          <a:xfrm>
            <a:off x="6269633" y="4937828"/>
            <a:ext cx="1753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Anti-Bonding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">
                <a:extLst>
                  <a:ext uri="{FF2B5EF4-FFF2-40B4-BE49-F238E27FC236}">
                    <a16:creationId xmlns:a16="http://schemas.microsoft.com/office/drawing/2014/main" id="{7AF17147-1F3C-AC2A-A864-74BDD09F6CA3}"/>
                  </a:ext>
                </a:extLst>
              </p:cNvPr>
              <p:cNvSpPr txBox="1"/>
              <p:nvPr/>
            </p:nvSpPr>
            <p:spPr>
              <a:xfrm>
                <a:off x="1073706" y="135068"/>
                <a:ext cx="7811823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因此分子的電子定態是近似於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，而不是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或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。</a:t>
                </a:r>
                <a:r>
                  <a:rPr lang="en-GB" dirty="0" err="1"/>
                  <a:t>電子是共享的</a:t>
                </a:r>
                <a:r>
                  <a:rPr lang="en-GB" dirty="0"/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20" name="文字方塊 2">
                <a:extLst>
                  <a:ext uri="{FF2B5EF4-FFF2-40B4-BE49-F238E27FC236}">
                    <a16:creationId xmlns:a16="http://schemas.microsoft.com/office/drawing/2014/main" id="{7AF17147-1F3C-AC2A-A864-74BDD09F6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06" y="135068"/>
                <a:ext cx="7811823" cy="404983"/>
              </a:xfrm>
              <a:prstGeom prst="rect">
                <a:avLst/>
              </a:prstGeom>
              <a:blipFill>
                <a:blip r:embed="rId12"/>
                <a:stretch>
                  <a:fillRect l="-649" t="-145455" b="-2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2">
            <a:extLst>
              <a:ext uri="{FF2B5EF4-FFF2-40B4-BE49-F238E27FC236}">
                <a16:creationId xmlns:a16="http://schemas.microsoft.com/office/drawing/2014/main" id="{991A8AC1-DEC0-6FE3-CBC8-D766FECE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044" y="2401034"/>
            <a:ext cx="4077542" cy="37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ahoma" pitchFamily="34" charset="0"/>
              </a:rPr>
              <a:t>機率分布在兩原子核互換下是不變的。</a:t>
            </a:r>
            <a:endParaRPr lang="en-US" altLang="zh-TW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D9A53-6166-C045-5F9E-2093660C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37" y="0"/>
            <a:ext cx="4746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CC263-DDA4-980A-E15D-5FDC9803A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8840"/>
            <a:ext cx="7772400" cy="38164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D4A569-01EB-C909-1985-26CC051F1999}"/>
              </a:ext>
            </a:extLst>
          </p:cNvPr>
          <p:cNvSpPr txBox="1"/>
          <p:nvPr/>
        </p:nvSpPr>
        <p:spPr bwMode="auto">
          <a:xfrm>
            <a:off x="1259632" y="868031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氫離子的方程式事實上是可以嚴格解出的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F0D8A-8092-7E39-DFA4-B63C67A7420C}"/>
              </a:ext>
            </a:extLst>
          </p:cNvPr>
          <p:cNvSpPr txBox="1"/>
          <p:nvPr/>
        </p:nvSpPr>
        <p:spPr bwMode="auto">
          <a:xfrm>
            <a:off x="1259411" y="1272752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下圖是嚴格結果與以上近似的差異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44289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B4B101-EBD7-8F7D-9DE2-934B1C77D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7" y="1253351"/>
            <a:ext cx="4902200" cy="2501900"/>
          </a:xfrm>
          <a:prstGeom prst="rect">
            <a:avLst/>
          </a:prstGeom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64191" y="122953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364370" y="1276518"/>
            <a:ext cx="1143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76805" name="Picture 6" descr="covalent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0" r="7484" b="34306"/>
          <a:stretch>
            <a:fillRect/>
          </a:stretch>
        </p:blipFill>
        <p:spPr bwMode="auto">
          <a:xfrm>
            <a:off x="6052132" y="4061927"/>
            <a:ext cx="30416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694537" y="3934399"/>
            <a:ext cx="4957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latin typeface="Tahoma" pitchFamily="34" charset="0"/>
              </a:rPr>
              <a:t>態電子有較大機率存在於兩原子核之間，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44450" y="4748871"/>
            <a:ext cx="1232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297726" y="5714162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09252" y="413802"/>
            <a:ext cx="6109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這兩個能態在原子距離無限遠處，原來能量一樣，</a:t>
            </a:r>
          </a:p>
        </p:txBody>
      </p:sp>
      <p:sp>
        <p:nvSpPr>
          <p:cNvPr id="11" name="矩形 10"/>
          <p:cNvSpPr/>
          <p:nvPr/>
        </p:nvSpPr>
        <p:spPr>
          <a:xfrm>
            <a:off x="690020" y="84114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ahoma" pitchFamily="34" charset="0"/>
              </a:rPr>
              <a:t>但兩原子靠近後，能量就不一樣了：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694538" y="4369768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ahoma" pitchFamily="34" charset="0"/>
              </a:rPr>
              <a:t>距兩帶正電的原子核較近，負的電能較大！</a:t>
            </a:r>
            <a:endParaRPr lang="zh-TW" altLang="en-US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8910" y="4890810"/>
            <a:ext cx="5343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ahoma" pitchFamily="34" charset="0"/>
              </a:rPr>
              <a:t>態電子有較小機率存在於兩原子核之間，</a:t>
            </a:r>
          </a:p>
        </p:txBody>
      </p:sp>
      <p:sp>
        <p:nvSpPr>
          <p:cNvPr id="14" name="矩形 13"/>
          <p:cNvSpPr/>
          <p:nvPr/>
        </p:nvSpPr>
        <p:spPr>
          <a:xfrm>
            <a:off x="708911" y="5326179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ahoma" pitchFamily="34" charset="0"/>
              </a:rPr>
              <a:t>距兩帶正電的原子核較遠，負的電能較小！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08392" y="5826843"/>
            <a:ext cx="3655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TW" altLang="en-US" dirty="0">
                <a:latin typeface="Tahoma" pitchFamily="34" charset="0"/>
              </a:rPr>
              <a:t>態電子能量小於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ahoma" pitchFamily="34" charset="0"/>
              </a:rPr>
              <a:t>態電子</a:t>
            </a:r>
            <a:r>
              <a:rPr lang="zh-TW" altLang="en-US" dirty="0"/>
              <a:t>！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08911" y="6266964"/>
            <a:ext cx="44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而且兩個能態的能量與原子核距離有關。</a:t>
            </a:r>
          </a:p>
        </p:txBody>
      </p:sp>
      <p:pic>
        <p:nvPicPr>
          <p:cNvPr id="6" name="Picture 7" descr="covalent14">
            <a:extLst>
              <a:ext uri="{FF2B5EF4-FFF2-40B4-BE49-F238E27FC236}">
                <a16:creationId xmlns:a16="http://schemas.microsoft.com/office/drawing/2014/main" id="{623916CC-AAB7-ABB8-8067-0D6FDA01B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4" t="11515" r="12935" b="81422"/>
          <a:stretch/>
        </p:blipFill>
        <p:spPr bwMode="auto">
          <a:xfrm>
            <a:off x="2547731" y="3282025"/>
            <a:ext cx="864096" cy="4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ovalent14">
            <a:extLst>
              <a:ext uri="{FF2B5EF4-FFF2-40B4-BE49-F238E27FC236}">
                <a16:creationId xmlns:a16="http://schemas.microsoft.com/office/drawing/2014/main" id="{0D642947-F6C9-630C-4A8D-F9CF8701C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575" r="10241" b="90772"/>
          <a:stretch/>
        </p:blipFill>
        <p:spPr bwMode="auto">
          <a:xfrm>
            <a:off x="5209621" y="3264690"/>
            <a:ext cx="864097" cy="49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75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5B09239-10BA-E90A-447E-F615ADE4A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437DC5B9-AD0C-14C5-4E38-18F0C1F3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358" y="3099752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ahoma" pitchFamily="34" charset="0"/>
              </a:rPr>
              <a:t>共價鍵束縛態</a:t>
            </a:r>
          </a:p>
        </p:txBody>
      </p:sp>
      <p:sp>
        <p:nvSpPr>
          <p:cNvPr id="61473" name="Text Box 33">
            <a:extLst>
              <a:ext uri="{FF2B5EF4-FFF2-40B4-BE49-F238E27FC236}">
                <a16:creationId xmlns:a16="http://schemas.microsoft.com/office/drawing/2014/main" id="{D60BC32B-AD2A-E7E7-04B0-1E202954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968" y="3578845"/>
            <a:ext cx="6768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latin typeface="Tahoma" pitchFamily="34" charset="0"/>
              </a:rPr>
              <a:t>電子共享使</a:t>
            </a:r>
            <a:r>
              <a:rPr lang="zh-TW" altLang="en-US" dirty="0">
                <a:latin typeface="Tahoma" pitchFamily="34" charset="0"/>
              </a:rPr>
              <a:t>能量降低，越靠近降低越多，因此形成束縛態。</a:t>
            </a:r>
          </a:p>
        </p:txBody>
      </p:sp>
      <p:sp>
        <p:nvSpPr>
          <p:cNvPr id="95266" name="文字方塊 33">
            <a:extLst>
              <a:ext uri="{FF2B5EF4-FFF2-40B4-BE49-F238E27FC236}">
                <a16:creationId xmlns:a16="http://schemas.microsoft.com/office/drawing/2014/main" id="{F1A8807B-EBA5-6A71-72BD-5B9AFCFA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019" y="3990692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所降低的能量，來自電子的定態能量。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0C614-247C-5840-E9D2-5D186E48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9120"/>
            <a:ext cx="9227328" cy="1061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98CE3B-788F-6F8F-8CD9-4323A2FECADA}"/>
              </a:ext>
            </a:extLst>
          </p:cNvPr>
          <p:cNvSpPr/>
          <p:nvPr/>
        </p:nvSpPr>
        <p:spPr>
          <a:xfrm>
            <a:off x="1966781" y="4509120"/>
            <a:ext cx="6312965" cy="470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88295-9F8D-C153-D51A-754A070AAB5B}"/>
              </a:ext>
            </a:extLst>
          </p:cNvPr>
          <p:cNvSpPr txBox="1"/>
          <p:nvPr/>
        </p:nvSpPr>
        <p:spPr bwMode="auto">
          <a:xfrm>
            <a:off x="1455618" y="5677269"/>
            <a:ext cx="6932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可以說，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電子同時吸引兩個原子核，使得兩原子核束縛在一起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7" name="矩形 36">
            <a:extLst>
              <a:ext uri="{FF2B5EF4-FFF2-40B4-BE49-F238E27FC236}">
                <a16:creationId xmlns:a16="http://schemas.microsoft.com/office/drawing/2014/main" id="{A676914B-19C2-FDDA-55F0-13D39DA7B23C}"/>
              </a:ext>
            </a:extLst>
          </p:cNvPr>
          <p:cNvSpPr/>
          <p:nvPr/>
        </p:nvSpPr>
        <p:spPr>
          <a:xfrm>
            <a:off x="2093699" y="1133205"/>
            <a:ext cx="3774445" cy="186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BDDBD22D-FEED-8F7A-D7DC-A777B52EB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466" y="1396454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DF1E0013-55EE-5468-B7FB-80EB29B19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078" y="1469479"/>
            <a:ext cx="79057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D97EF261-77EF-EB8A-C04F-5481D0D38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841" y="2602954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7C915B19-F0D9-5BF2-965C-B1F7D4FE8A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3953" y="2626491"/>
                <a:ext cx="5032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TW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7C915B19-F0D9-5BF2-965C-B1F7D4FE8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3953" y="2626491"/>
                <a:ext cx="503237" cy="366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7">
            <a:extLst>
              <a:ext uri="{FF2B5EF4-FFF2-40B4-BE49-F238E27FC236}">
                <a16:creationId xmlns:a16="http://schemas.microsoft.com/office/drawing/2014/main" id="{9C1E61FF-AB48-C951-E4AC-F8EAF2B11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928" y="1612354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6550EFE3-453C-C1E1-A8EA-0772C681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953" y="1612354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1F85D68B-D4DF-C24B-902F-4653C92F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091" y="2045742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E528C890-1FA7-946C-9C41-1A51DB68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653" y="197271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9888EA7B-80C9-E10A-470A-D59386BE11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99141" y="1928267"/>
            <a:ext cx="179387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0EBBF911-5647-3F21-5F38-11CFDD8F5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4203" y="2063204"/>
            <a:ext cx="179388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27">
            <a:extLst>
              <a:ext uri="{FF2B5EF4-FFF2-40B4-BE49-F238E27FC236}">
                <a16:creationId xmlns:a16="http://schemas.microsoft.com/office/drawing/2014/main" id="{32860536-7CCB-23FC-6D2C-EBE383AD8C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4678" y="2063204"/>
            <a:ext cx="360363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28">
            <a:extLst>
              <a:ext uri="{FF2B5EF4-FFF2-40B4-BE49-F238E27FC236}">
                <a16:creationId xmlns:a16="http://schemas.microsoft.com/office/drawing/2014/main" id="{AA29EEDB-BA99-44E8-8839-7847BD55CB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9503" y="2018754"/>
            <a:ext cx="31432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29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CAEA7C-CACE-26A9-7EB0-4EBD79F2464D}"/>
              </a:ext>
            </a:extLst>
          </p:cNvPr>
          <p:cNvSpPr txBox="1"/>
          <p:nvPr/>
        </p:nvSpPr>
        <p:spPr bwMode="auto">
          <a:xfrm>
            <a:off x="2555776" y="1052736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Born-Oppenheimer Approximation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C3AA5FAF-4AE7-7CA6-0961-A0796333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735" y="5085184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波恩</a:t>
            </a:r>
          </a:p>
        </p:txBody>
      </p:sp>
      <p:pic>
        <p:nvPicPr>
          <p:cNvPr id="5" name="Picture 9" descr="http://www.aip.org/history/heisenberg/images/borna1.jpg">
            <a:extLst>
              <a:ext uri="{FF2B5EF4-FFF2-40B4-BE49-F238E27FC236}">
                <a16:creationId xmlns:a16="http://schemas.microsoft.com/office/drawing/2014/main" id="{FA0674DC-1DD8-F3AD-9189-81FD1898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2016224" cy="298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297396-A76B-0413-5853-56228896A82E}"/>
              </a:ext>
            </a:extLst>
          </p:cNvPr>
          <p:cNvSpPr txBox="1"/>
          <p:nvPr/>
        </p:nvSpPr>
        <p:spPr bwMode="auto">
          <a:xfrm>
            <a:off x="2166082" y="5493979"/>
            <a:ext cx="1826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波的機率解釋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DC0E8BC4-6C0B-C8E3-25BC-58423EAAFFDD}"/>
              </a:ext>
            </a:extLst>
          </p:cNvPr>
          <p:cNvSpPr/>
          <p:nvPr/>
        </p:nvSpPr>
        <p:spPr>
          <a:xfrm>
            <a:off x="4598102" y="5155425"/>
            <a:ext cx="3286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Robert Oppenheimer 歐本海默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ppenheimer (film) - Wikipedia">
            <a:extLst>
              <a:ext uri="{FF2B5EF4-FFF2-40B4-BE49-F238E27FC236}">
                <a16:creationId xmlns:a16="http://schemas.microsoft.com/office/drawing/2014/main" id="{9A76B078-8502-EBBF-B790-90FF2AA7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09" y="1769812"/>
            <a:ext cx="2168439" cy="32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1">
            <a:extLst>
              <a:ext uri="{FF2B5EF4-FFF2-40B4-BE49-F238E27FC236}">
                <a16:creationId xmlns:a16="http://schemas.microsoft.com/office/drawing/2014/main" id="{F0E1CEBB-2374-0B53-21C4-F5674D808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19880"/>
            <a:ext cx="2046247" cy="28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0BB6D5-51B1-DD03-8515-A1556E7A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56659"/>
            <a:ext cx="5539625" cy="61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8858E-EE0A-9529-7BCF-90ED8ECEA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38" y="418356"/>
            <a:ext cx="5400123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0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7A088-8543-32B6-DCA3-CD3ED8D4B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ovalent10">
            <a:extLst>
              <a:ext uri="{FF2B5EF4-FFF2-40B4-BE49-F238E27FC236}">
                <a16:creationId xmlns:a16="http://schemas.microsoft.com/office/drawing/2014/main" id="{532C044B-867E-44B2-0A8B-CD8DCB6AF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b="13190"/>
          <a:stretch>
            <a:fillRect/>
          </a:stretch>
        </p:blipFill>
        <p:spPr bwMode="auto">
          <a:xfrm>
            <a:off x="1295400" y="1268760"/>
            <a:ext cx="655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">
            <a:extLst>
              <a:ext uri="{FF2B5EF4-FFF2-40B4-BE49-F238E27FC236}">
                <a16:creationId xmlns:a16="http://schemas.microsoft.com/office/drawing/2014/main" id="{1D19CE7F-9D0A-FF83-81DF-4D5001586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68969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對稱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Bonding</a:t>
            </a:r>
          </a:p>
        </p:txBody>
      </p:sp>
      <p:sp>
        <p:nvSpPr>
          <p:cNvPr id="77828" name="Line 4">
            <a:extLst>
              <a:ext uri="{FF2B5EF4-FFF2-40B4-BE49-F238E27FC236}">
                <a16:creationId xmlns:a16="http://schemas.microsoft.com/office/drawing/2014/main" id="{78519A34-E15D-03A8-94C6-EBB3000DF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7288" y="354682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89ED27D2-9045-1109-AFE3-FA22D3AE9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2394298"/>
            <a:ext cx="2665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反對稱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ahoma" pitchFamily="34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Anti-Bonding</a:t>
            </a:r>
          </a:p>
        </p:txBody>
      </p:sp>
      <p:sp>
        <p:nvSpPr>
          <p:cNvPr id="77830" name="Line 6">
            <a:extLst>
              <a:ext uri="{FF2B5EF4-FFF2-40B4-BE49-F238E27FC236}">
                <a16:creationId xmlns:a16="http://schemas.microsoft.com/office/drawing/2014/main" id="{2FB6F921-3A2A-D045-43AF-DDA6FA76A3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27650" y="2826098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7831" name="Text Box 5">
            <a:extLst>
              <a:ext uri="{FF2B5EF4-FFF2-40B4-BE49-F238E27FC236}">
                <a16:creationId xmlns:a16="http://schemas.microsoft.com/office/drawing/2014/main" id="{F6906905-C790-7C97-839A-CBE593F8F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5257353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Tahoma" pitchFamily="34" charset="0"/>
              </a:rPr>
              <a:t>分子軌道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 Orbits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-bond</a:t>
            </a:r>
            <a:endParaRPr lang="zh-TW" altLang="el-G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33" name="Text Box 14">
                <a:extLst>
                  <a:ext uri="{FF2B5EF4-FFF2-40B4-BE49-F238E27FC236}">
                    <a16:creationId xmlns:a16="http://schemas.microsoft.com/office/drawing/2014/main" id="{3B41DA37-808A-6D63-B907-8B7F6E835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372" y="790407"/>
                <a:ext cx="7848123" cy="383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TW" altLang="en-US" dirty="0">
                    <a:latin typeface="Tahoma" pitchFamily="34" charset="0"/>
                  </a:rPr>
                  <a:t>中電子能態的能量與距離</a:t>
                </a:r>
                <a:r>
                  <a:rPr lang="en-US" altLang="zh-TW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zh-TW" altLang="en-US" dirty="0">
                    <a:latin typeface="Tahoma" pitchFamily="34" charset="0"/>
                  </a:rPr>
                  <a:t>的關係，低點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1.1Å</m:t>
                    </m:r>
                  </m:oMath>
                </a14:m>
                <a:r>
                  <a:rPr lang="zh-TW" altLang="en-US" dirty="0">
                    <a:latin typeface="Tahoma" pitchFamily="34" charset="0"/>
                  </a:rPr>
                  <a:t>，束縛能約是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2.7 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zh-TW" altLang="en-US" dirty="0">
                    <a:latin typeface="Tahoma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7833" name="Text Box 14">
                <a:extLst>
                  <a:ext uri="{FF2B5EF4-FFF2-40B4-BE49-F238E27FC236}">
                    <a16:creationId xmlns:a16="http://schemas.microsoft.com/office/drawing/2014/main" id="{3B41DA37-808A-6D63-B907-8B7F6E835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8372" y="790407"/>
                <a:ext cx="7848123" cy="383118"/>
              </a:xfrm>
              <a:prstGeom prst="rect">
                <a:avLst/>
              </a:prstGeom>
              <a:blipFill>
                <a:blip r:embed="rId3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89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934899-BA0A-3293-A4FF-7CF92060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2700"/>
            <a:ext cx="51435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3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4FF449-CA1E-BBF0-C3DF-BCDC9004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0" y="647700"/>
            <a:ext cx="48133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41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ovalent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2654" r="48766" b="76274"/>
          <a:stretch/>
        </p:blipFill>
        <p:spPr bwMode="auto">
          <a:xfrm>
            <a:off x="1298080" y="425318"/>
            <a:ext cx="2739661" cy="12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covalent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50323" r="2071" b="1968"/>
          <a:stretch>
            <a:fillRect/>
          </a:stretch>
        </p:blipFill>
        <p:spPr bwMode="auto">
          <a:xfrm>
            <a:off x="1243460" y="3140968"/>
            <a:ext cx="46972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852" name="Text Box 4"/>
              <p:cNvSpPr txBox="1">
                <a:spLocks noChangeArrowheads="1"/>
              </p:cNvSpPr>
              <p:nvPr/>
            </p:nvSpPr>
            <p:spPr bwMode="auto">
              <a:xfrm>
                <a:off x="4209901" y="1315710"/>
                <a:ext cx="20749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bond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bond </a:t>
                </a:r>
                <a:endParaRPr lang="zh-TW" alt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85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9901" y="1315710"/>
                <a:ext cx="2074958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046291" y="5623083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Bonding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6012195" y="3954510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Bonding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046291" y="4907950"/>
            <a:ext cx="212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Anti-Bonding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013676" y="3239377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Anti-Bonding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7" name="Text Box 9"/>
              <p:cNvSpPr txBox="1">
                <a:spLocks noChangeArrowheads="1"/>
              </p:cNvSpPr>
              <p:nvPr/>
            </p:nvSpPr>
            <p:spPr bwMode="auto">
              <a:xfrm>
                <a:off x="2177665" y="4544032"/>
                <a:ext cx="1024074" cy="37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bond</a:t>
                </a:r>
                <a:endParaRPr lang="zh-TW" altLang="el-GR" b="1" dirty="0">
                  <a:solidFill>
                    <a:schemeClr val="hlin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85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7665" y="4544032"/>
                <a:ext cx="1024074" cy="379660"/>
              </a:xfrm>
              <a:prstGeom prst="rect">
                <a:avLst/>
              </a:prstGeom>
              <a:blipFill>
                <a:blip r:embed="rId4"/>
                <a:stretch>
                  <a:fillRect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858" name="Text Box 10"/>
              <p:cNvSpPr txBox="1">
                <a:spLocks noChangeArrowheads="1"/>
              </p:cNvSpPr>
              <p:nvPr/>
            </p:nvSpPr>
            <p:spPr bwMode="auto">
              <a:xfrm>
                <a:off x="2176530" y="3227043"/>
                <a:ext cx="1096647" cy="37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bond</a:t>
                </a:r>
                <a:endParaRPr lang="zh-TW" altLang="el-GR" b="1" dirty="0">
                  <a:solidFill>
                    <a:schemeClr val="hlin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85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6530" y="3227043"/>
                <a:ext cx="1096647" cy="379660"/>
              </a:xfrm>
              <a:prstGeom prst="rect">
                <a:avLst/>
              </a:prstGeom>
              <a:blipFill>
                <a:blip r:embed="rId5"/>
                <a:stretch>
                  <a:fillRect t="-3125" b="-15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ovalent01">
            <a:extLst>
              <a:ext uri="{FF2B5EF4-FFF2-40B4-BE49-F238E27FC236}">
                <a16:creationId xmlns:a16="http://schemas.microsoft.com/office/drawing/2014/main" id="{AE6A15C4-A853-D4B1-C59F-7EECD104C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27691" r="2070" b="51079"/>
          <a:stretch/>
        </p:blipFill>
        <p:spPr bwMode="auto">
          <a:xfrm>
            <a:off x="1473597" y="1916833"/>
            <a:ext cx="4471394" cy="10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ovalent01">
            <a:extLst>
              <a:ext uri="{FF2B5EF4-FFF2-40B4-BE49-F238E27FC236}">
                <a16:creationId xmlns:a16="http://schemas.microsoft.com/office/drawing/2014/main" id="{63F27CD9-CDEC-A5A6-220F-D0BFDD26E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1" t="75929" r="48511" b="7783"/>
          <a:stretch/>
        </p:blipFill>
        <p:spPr bwMode="auto">
          <a:xfrm>
            <a:off x="1298080" y="1912351"/>
            <a:ext cx="940132" cy="106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3E814-6464-DBFF-8927-8378409E436C}"/>
              </a:ext>
            </a:extLst>
          </p:cNvPr>
          <p:cNvSpPr txBox="1"/>
          <p:nvPr/>
        </p:nvSpPr>
        <p:spPr bwMode="auto">
          <a:xfrm>
            <a:off x="4209901" y="940787"/>
            <a:ext cx="3860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兩個原子的p態也能形成共價鍵：</a:t>
            </a:r>
          </a:p>
        </p:txBody>
      </p:sp>
    </p:spTree>
    <p:extLst>
      <p:ext uri="{BB962C8B-B14F-4D97-AF65-F5344CB8AC3E}">
        <p14:creationId xmlns:p14="http://schemas.microsoft.com/office/powerpoint/2010/main" val="398944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ovalent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 r="25368" b="43616"/>
          <a:stretch>
            <a:fillRect/>
          </a:stretch>
        </p:blipFill>
        <p:spPr bwMode="auto">
          <a:xfrm>
            <a:off x="1547813" y="908050"/>
            <a:ext cx="4824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 descr="covalent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2" t="45149" b="11609"/>
          <a:stretch>
            <a:fillRect/>
          </a:stretch>
        </p:blipFill>
        <p:spPr bwMode="auto">
          <a:xfrm>
            <a:off x="6372225" y="1196975"/>
            <a:ext cx="16398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covalent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60023"/>
          <a:stretch>
            <a:fillRect/>
          </a:stretch>
        </p:blipFill>
        <p:spPr bwMode="auto">
          <a:xfrm>
            <a:off x="611188" y="3141663"/>
            <a:ext cx="20891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covalent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17462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covalent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0"/>
          <a:stretch>
            <a:fillRect/>
          </a:stretch>
        </p:blipFill>
        <p:spPr bwMode="auto">
          <a:xfrm>
            <a:off x="2987675" y="3068638"/>
            <a:ext cx="21986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covalent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/>
          <a:stretch>
            <a:fillRect/>
          </a:stretch>
        </p:blipFill>
        <p:spPr bwMode="auto">
          <a:xfrm>
            <a:off x="611188" y="4652963"/>
            <a:ext cx="525621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11188" y="227647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SP2</a:t>
            </a:r>
          </a:p>
        </p:txBody>
      </p:sp>
    </p:spTree>
    <p:extLst>
      <p:ext uri="{BB962C8B-B14F-4D97-AF65-F5344CB8AC3E}">
        <p14:creationId xmlns:p14="http://schemas.microsoft.com/office/powerpoint/2010/main" val="2263265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0C6935C-C103-9C46-A6DC-465830596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2AA7A498-56E1-1862-F337-DC5E045CF801}"/>
              </a:ext>
            </a:extLst>
          </p:cNvPr>
          <p:cNvSpPr/>
          <p:nvPr/>
        </p:nvSpPr>
        <p:spPr>
          <a:xfrm>
            <a:off x="1187623" y="1214232"/>
            <a:ext cx="3384377" cy="220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6" name="Text Box 2">
                <a:extLst>
                  <a:ext uri="{FF2B5EF4-FFF2-40B4-BE49-F238E27FC236}">
                    <a16:creationId xmlns:a16="http://schemas.microsoft.com/office/drawing/2014/main" id="{C979573F-B735-9152-2F66-CC630A44FC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5183" y="3486426"/>
                <a:ext cx="4857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氫分子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ahoma" pitchFamily="34" charset="0"/>
                  </a:rPr>
                  <a:t>的共價鍵束縛機制類似。</a:t>
                </a:r>
              </a:p>
            </p:txBody>
          </p:sp>
        </mc:Choice>
        <mc:Fallback xmlns="">
          <p:sp>
            <p:nvSpPr>
              <p:cNvPr id="67586" name="Text Box 2">
                <a:extLst>
                  <a:ext uri="{FF2B5EF4-FFF2-40B4-BE49-F238E27FC236}">
                    <a16:creationId xmlns:a16="http://schemas.microsoft.com/office/drawing/2014/main" id="{C979573F-B735-9152-2F66-CC630A44F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5183" y="3486426"/>
                <a:ext cx="4857654" cy="369332"/>
              </a:xfrm>
              <a:prstGeom prst="rect">
                <a:avLst/>
              </a:prstGeom>
              <a:blipFill>
                <a:blip r:embed="rId2"/>
                <a:stretch>
                  <a:fillRect l="-104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87" name="Oval 3">
            <a:extLst>
              <a:ext uri="{FF2B5EF4-FFF2-40B4-BE49-F238E27FC236}">
                <a16:creationId xmlns:a16="http://schemas.microsoft.com/office/drawing/2014/main" id="{05AEC2A6-8864-75AF-703C-634AE9ED2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801" y="1822341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88" name="Oval 4">
            <a:extLst>
              <a:ext uri="{FF2B5EF4-FFF2-40B4-BE49-F238E27FC236}">
                <a16:creationId xmlns:a16="http://schemas.microsoft.com/office/drawing/2014/main" id="{DA26C28E-8970-50CF-8285-EF34ECA1C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413" y="1895366"/>
            <a:ext cx="79057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589" name="Line 5">
            <a:extLst>
              <a:ext uri="{FF2B5EF4-FFF2-40B4-BE49-F238E27FC236}">
                <a16:creationId xmlns:a16="http://schemas.microsoft.com/office/drawing/2014/main" id="{58F880FF-9F0E-9CCD-BC2F-A1A15A16B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251" y="1606441"/>
            <a:ext cx="5746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590" name="Line 6">
            <a:extLst>
              <a:ext uri="{FF2B5EF4-FFF2-40B4-BE49-F238E27FC236}">
                <a16:creationId xmlns:a16="http://schemas.microsoft.com/office/drawing/2014/main" id="{E7D4E1CB-9BAD-8B9D-ABB2-76AB3FADBA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71151" y="1895366"/>
            <a:ext cx="5762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596" name="Line 12">
            <a:extLst>
              <a:ext uri="{FF2B5EF4-FFF2-40B4-BE49-F238E27FC236}">
                <a16:creationId xmlns:a16="http://schemas.microsoft.com/office/drawing/2014/main" id="{375F68C7-E2DB-3B53-457F-ABC9A5EDA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7176" y="3028841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7" name="Text Box 13">
                <a:extLst>
                  <a:ext uri="{FF2B5EF4-FFF2-40B4-BE49-F238E27FC236}">
                    <a16:creationId xmlns:a16="http://schemas.microsoft.com/office/drawing/2014/main" id="{C817986E-F429-AB19-5217-758E78AB1C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7776" y="3119329"/>
                <a:ext cx="5032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TW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7597" name="Text Box 13">
                <a:extLst>
                  <a:ext uri="{FF2B5EF4-FFF2-40B4-BE49-F238E27FC236}">
                    <a16:creationId xmlns:a16="http://schemas.microsoft.com/office/drawing/2014/main" id="{C817986E-F429-AB19-5217-758E78AB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7776" y="3119329"/>
                <a:ext cx="503237" cy="366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601" name="Text Box 17">
            <a:extLst>
              <a:ext uri="{FF2B5EF4-FFF2-40B4-BE49-F238E27FC236}">
                <a16:creationId xmlns:a16="http://schemas.microsoft.com/office/drawing/2014/main" id="{85F8FF07-F42F-890F-F4A5-71E143947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263" y="2038241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67602" name="Text Box 18">
            <a:extLst>
              <a:ext uri="{FF2B5EF4-FFF2-40B4-BE49-F238E27FC236}">
                <a16:creationId xmlns:a16="http://schemas.microsoft.com/office/drawing/2014/main" id="{5AEBD3A9-7347-F8FA-930D-FE49A2095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288" y="2038241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67603" name="Oval 19">
            <a:extLst>
              <a:ext uri="{FF2B5EF4-FFF2-40B4-BE49-F238E27FC236}">
                <a16:creationId xmlns:a16="http://schemas.microsoft.com/office/drawing/2014/main" id="{98471CE6-00B3-C423-8A77-851092204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326" y="146356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604" name="Text Box 20">
            <a:extLst>
              <a:ext uri="{FF2B5EF4-FFF2-40B4-BE49-F238E27FC236}">
                <a16:creationId xmlns:a16="http://schemas.microsoft.com/office/drawing/2014/main" id="{0436D3F0-53F0-6A1F-0085-44442912C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888" y="139054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67605" name="Oval 21">
            <a:extLst>
              <a:ext uri="{FF2B5EF4-FFF2-40B4-BE49-F238E27FC236}">
                <a16:creationId xmlns:a16="http://schemas.microsoft.com/office/drawing/2014/main" id="{00F9AEE8-8290-6C8C-C116-EC18BABA1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426" y="2471629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7606" name="Text Box 22">
            <a:extLst>
              <a:ext uri="{FF2B5EF4-FFF2-40B4-BE49-F238E27FC236}">
                <a16:creationId xmlns:a16="http://schemas.microsoft.com/office/drawing/2014/main" id="{2C2B628D-3BEF-3E5F-CFA1-B81909F0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988" y="2398604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67607" name="Line 23">
            <a:extLst>
              <a:ext uri="{FF2B5EF4-FFF2-40B4-BE49-F238E27FC236}">
                <a16:creationId xmlns:a16="http://schemas.microsoft.com/office/drawing/2014/main" id="{6D39AE8E-56D0-EBBE-3C07-9FA8D56634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5963" y="1606441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08" name="Line 24">
            <a:extLst>
              <a:ext uri="{FF2B5EF4-FFF2-40B4-BE49-F238E27FC236}">
                <a16:creationId xmlns:a16="http://schemas.microsoft.com/office/drawing/2014/main" id="{B0F80F41-7E23-5DE4-00BD-D2CD534BDD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8026" y="1814404"/>
            <a:ext cx="3587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09" name="Line 25">
            <a:extLst>
              <a:ext uri="{FF2B5EF4-FFF2-40B4-BE49-F238E27FC236}">
                <a16:creationId xmlns:a16="http://schemas.microsoft.com/office/drawing/2014/main" id="{F9A9E1BF-DBAD-7183-09DA-2CCF6A62E0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42476" y="2354154"/>
            <a:ext cx="179387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0" name="Line 26">
            <a:extLst>
              <a:ext uri="{FF2B5EF4-FFF2-40B4-BE49-F238E27FC236}">
                <a16:creationId xmlns:a16="http://schemas.microsoft.com/office/drawing/2014/main" id="{E6085D23-5BD9-649E-6BE8-8B327A4B2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538" y="2489091"/>
            <a:ext cx="179388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1" name="Line 27">
            <a:extLst>
              <a:ext uri="{FF2B5EF4-FFF2-40B4-BE49-F238E27FC236}">
                <a16:creationId xmlns:a16="http://schemas.microsoft.com/office/drawing/2014/main" id="{2C956A87-4164-6DBF-4254-5A3EE2CB44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8013" y="2489091"/>
            <a:ext cx="360363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12" name="Line 28">
            <a:extLst>
              <a:ext uri="{FF2B5EF4-FFF2-40B4-BE49-F238E27FC236}">
                <a16:creationId xmlns:a16="http://schemas.microsoft.com/office/drawing/2014/main" id="{8235B562-8985-38D3-F962-13440BC9B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2838" y="2444641"/>
            <a:ext cx="31432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5266" name="文字方塊 33">
            <a:extLst>
              <a:ext uri="{FF2B5EF4-FFF2-40B4-BE49-F238E27FC236}">
                <a16:creationId xmlns:a16="http://schemas.microsoft.com/office/drawing/2014/main" id="{33EA9592-8141-24D4-D102-11D05F7B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725144"/>
            <a:ext cx="6984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但現在電子與電子的排斥力必須考慮，電子傾向遠離彼此。</a:t>
            </a:r>
          </a:p>
        </p:txBody>
      </p:sp>
      <p:pic>
        <p:nvPicPr>
          <p:cNvPr id="4" name="Picture 2" descr="Hydrogen Gas (H2) - Structure, Properties and Uses">
            <a:extLst>
              <a:ext uri="{FF2B5EF4-FFF2-40B4-BE49-F238E27FC236}">
                <a16:creationId xmlns:a16="http://schemas.microsoft.com/office/drawing/2014/main" id="{D5C30683-193A-BCB3-FD02-506D3D8C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58" y="1861359"/>
            <a:ext cx="3384376" cy="15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06E6A9-AFE4-95B1-FF81-056007B4855B}"/>
              </a:ext>
            </a:extLst>
          </p:cNvPr>
          <p:cNvSpPr txBox="1"/>
          <p:nvPr/>
        </p:nvSpPr>
        <p:spPr bwMode="auto">
          <a:xfrm>
            <a:off x="1547664" y="3901450"/>
            <a:ext cx="6193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bonding的能態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正好可以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放入氫分子的兩個電子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B677F-262E-4B06-DC83-046FAA2B7925}"/>
              </a:ext>
            </a:extLst>
          </p:cNvPr>
          <p:cNvSpPr txBox="1"/>
          <p:nvPr/>
        </p:nvSpPr>
        <p:spPr bwMode="auto">
          <a:xfrm>
            <a:off x="1545183" y="5130859"/>
            <a:ext cx="71950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同時這兩顆電子無法彼此分辨，我們得開始學電子的社會學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50B39-5221-6EDE-D06A-4C21146F811F}"/>
              </a:ext>
            </a:extLst>
          </p:cNvPr>
          <p:cNvSpPr txBox="1"/>
          <p:nvPr/>
        </p:nvSpPr>
        <p:spPr bwMode="auto">
          <a:xfrm>
            <a:off x="1558263" y="5545883"/>
            <a:ext cx="4957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氫分子內的電子行為會很像雙電子的氦原子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6FEB5A-5F9F-6C37-10CB-D68FC3FC6073}"/>
                  </a:ext>
                </a:extLst>
              </p:cNvPr>
              <p:cNvSpPr txBox="1"/>
              <p:nvPr/>
            </p:nvSpPr>
            <p:spPr bwMode="auto">
              <a:xfrm>
                <a:off x="1558263" y="4286871"/>
                <a:ext cx="4572000" cy="383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ahoma" pitchFamily="34" charset="0"/>
                  </a:rPr>
                  <a:t>低點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0.7Å</m:t>
                    </m:r>
                  </m:oMath>
                </a14:m>
                <a:r>
                  <a:rPr lang="zh-TW" altLang="en-US" dirty="0">
                    <a:latin typeface="Tahoma" pitchFamily="34" charset="0"/>
                  </a:rPr>
                  <a:t>，束縛能約是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4.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7 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6FEB5A-5F9F-6C37-10CB-D68FC3FC6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8263" y="4286871"/>
                <a:ext cx="4572000" cy="383118"/>
              </a:xfrm>
              <a:prstGeom prst="rect">
                <a:avLst/>
              </a:prstGeom>
              <a:blipFill>
                <a:blip r:embed="rId5"/>
                <a:stretch>
                  <a:fillRect l="-1108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811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D7B2B-44EE-926C-4FFB-4FCEE1C0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62539"/>
            <a:ext cx="7772400" cy="57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71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D4B79D-AD44-A4C7-061F-C49B981E2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4623"/>
            <a:ext cx="7772400" cy="44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827584" y="4293096"/>
            <a:ext cx="8064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ahoma" pitchFamily="34" charset="0"/>
              </a:rPr>
              <a:t>原子核的運動可以看成古典粒子，而電子的運動則用量子力學波函數描述。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8" name="Text Box 14"/>
              <p:cNvSpPr txBox="1">
                <a:spLocks noChangeArrowheads="1"/>
              </p:cNvSpPr>
              <p:nvPr/>
            </p:nvSpPr>
            <p:spPr bwMode="auto">
              <a:xfrm>
                <a:off x="830329" y="4766936"/>
                <a:ext cx="81341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原子核的運動相對緩慢，計算電子的定態時，距離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zh-TW" altLang="en-US" dirty="0">
                    <a:latin typeface="Tahoma" pitchFamily="34" charset="0"/>
                  </a:rPr>
                  <a:t>近似可視為不變。</a:t>
                </a:r>
              </a:p>
            </p:txBody>
          </p:sp>
        </mc:Choice>
        <mc:Fallback xmlns="">
          <p:sp>
            <p:nvSpPr>
              <p:cNvPr id="6247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329" y="4766936"/>
                <a:ext cx="8134159" cy="369332"/>
              </a:xfrm>
              <a:prstGeom prst="rect">
                <a:avLst/>
              </a:prstGeom>
              <a:blipFill>
                <a:blip r:embed="rId2"/>
                <a:stretch>
                  <a:fillRect l="-62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0E2E60A-4E28-5F4C-D6D0-5AFB74823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09"/>
          <a:stretch/>
        </p:blipFill>
        <p:spPr>
          <a:xfrm>
            <a:off x="2843808" y="764704"/>
            <a:ext cx="2952328" cy="2792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FD76AB-2E39-CBBA-8A39-7ED0C5924C0D}"/>
              </a:ext>
            </a:extLst>
          </p:cNvPr>
          <p:cNvSpPr txBox="1"/>
          <p:nvPr/>
        </p:nvSpPr>
        <p:spPr bwMode="auto">
          <a:xfrm>
            <a:off x="827584" y="3819256"/>
            <a:ext cx="4101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兩大近似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BFC2E-5C5C-D217-B54B-D19206E0AEDB}"/>
              </a:ext>
            </a:extLst>
          </p:cNvPr>
          <p:cNvSpPr txBox="1"/>
          <p:nvPr/>
        </p:nvSpPr>
        <p:spPr bwMode="auto">
          <a:xfrm>
            <a:off x="827584" y="5397970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這兩個假設是植基於原子核遠比電子重約萬倍。Adiabatic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52863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D251CDD-68BE-576B-AED0-A15C17E20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9" name="Text Box 12">
                <a:extLst>
                  <a:ext uri="{FF2B5EF4-FFF2-40B4-BE49-F238E27FC236}">
                    <a16:creationId xmlns:a16="http://schemas.microsoft.com/office/drawing/2014/main" id="{19584942-68B2-017D-B849-EDE1DBDA3F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9632" y="4207856"/>
                <a:ext cx="66967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固定兩個氫原子核於距離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zh-TW" altLang="en-US" dirty="0">
                    <a:latin typeface="Tahoma" pitchFamily="34" charset="0"/>
                  </a:rPr>
                  <a:t>，計算周圍單一電子的定態與能量：</a:t>
                </a:r>
              </a:p>
            </p:txBody>
          </p:sp>
        </mc:Choice>
        <mc:Fallback xmlns="">
          <p:sp>
            <p:nvSpPr>
              <p:cNvPr id="68619" name="Text Box 12">
                <a:extLst>
                  <a:ext uri="{FF2B5EF4-FFF2-40B4-BE49-F238E27FC236}">
                    <a16:creationId xmlns:a16="http://schemas.microsoft.com/office/drawing/2014/main" id="{19584942-68B2-017D-B849-EDE1DBDA3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207856"/>
                <a:ext cx="6696744" cy="369332"/>
              </a:xfrm>
              <a:prstGeom prst="rect">
                <a:avLst/>
              </a:prstGeom>
              <a:blipFill>
                <a:blip r:embed="rId2"/>
                <a:stretch>
                  <a:fillRect l="-75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78" name="Text Box 14">
                <a:extLst>
                  <a:ext uri="{FF2B5EF4-FFF2-40B4-BE49-F238E27FC236}">
                    <a16:creationId xmlns:a16="http://schemas.microsoft.com/office/drawing/2014/main" id="{A8E9A8F1-8487-A510-D8E5-3B738D8E2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9632" y="4680355"/>
                <a:ext cx="70567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ahoma" pitchFamily="34" charset="0"/>
                  </a:rPr>
                  <a:t>找出氫離子基態能量與距離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zh-TW" altLang="en-US" dirty="0">
                    <a:latin typeface="Tahoma" pitchFamily="34" charset="0"/>
                  </a:rPr>
                  <a:t>的關係。</a:t>
                </a:r>
              </a:p>
            </p:txBody>
          </p:sp>
        </mc:Choice>
        <mc:Fallback xmlns="">
          <p:sp>
            <p:nvSpPr>
              <p:cNvPr id="62478" name="Text Box 14">
                <a:extLst>
                  <a:ext uri="{FF2B5EF4-FFF2-40B4-BE49-F238E27FC236}">
                    <a16:creationId xmlns:a16="http://schemas.microsoft.com/office/drawing/2014/main" id="{A8E9A8F1-8487-A510-D8E5-3B738D8E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680355"/>
                <a:ext cx="7056784" cy="369332"/>
              </a:xfrm>
              <a:prstGeom prst="rect">
                <a:avLst/>
              </a:prstGeom>
              <a:blipFill>
                <a:blip r:embed="rId3"/>
                <a:stretch>
                  <a:fillRect l="-71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32205D-D313-8F73-BBFE-782D304C87F5}"/>
                  </a:ext>
                </a:extLst>
              </p:cNvPr>
              <p:cNvSpPr txBox="1"/>
              <p:nvPr/>
            </p:nvSpPr>
            <p:spPr bwMode="auto">
              <a:xfrm>
                <a:off x="1228325" y="1082990"/>
                <a:ext cx="73761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ahoma" pitchFamily="34" charset="0"/>
                  </a:rPr>
                  <a:t>計算氫離子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err="1"/>
                  <a:t>的共價鍵束縛能。它包含了兩個質子原子核，一個電子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32205D-D313-8F73-BBFE-782D304C8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8325" y="1082990"/>
                <a:ext cx="7376123" cy="369332"/>
              </a:xfrm>
              <a:prstGeom prst="rect">
                <a:avLst/>
              </a:prstGeom>
              <a:blipFill>
                <a:blip r:embed="rId4"/>
                <a:stretch>
                  <a:fillRect l="-687" t="-6667" r="-344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36">
            <a:extLst>
              <a:ext uri="{FF2B5EF4-FFF2-40B4-BE49-F238E27FC236}">
                <a16:creationId xmlns:a16="http://schemas.microsoft.com/office/drawing/2014/main" id="{9ACB8673-CBEE-4CAA-B13C-D3CF5ED2D446}"/>
              </a:ext>
            </a:extLst>
          </p:cNvPr>
          <p:cNvSpPr/>
          <p:nvPr/>
        </p:nvSpPr>
        <p:spPr>
          <a:xfrm>
            <a:off x="2051720" y="1741578"/>
            <a:ext cx="3960440" cy="186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CE68F996-60B2-1CA5-B36B-06455A48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487" y="2004827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5E47F16-4CC6-5465-FB45-48EAA2B48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099" y="2077852"/>
            <a:ext cx="79057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723CD33-0C9C-23C5-0374-7EEC2BA9A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1862" y="3211327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3">
                <a:extLst>
                  <a:ext uri="{FF2B5EF4-FFF2-40B4-BE49-F238E27FC236}">
                    <a16:creationId xmlns:a16="http://schemas.microsoft.com/office/drawing/2014/main" id="{889E8593-728D-5131-24A7-8761B72D77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1974" y="3234864"/>
                <a:ext cx="5032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TW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 Box 13">
                <a:extLst>
                  <a:ext uri="{FF2B5EF4-FFF2-40B4-BE49-F238E27FC236}">
                    <a16:creationId xmlns:a16="http://schemas.microsoft.com/office/drawing/2014/main" id="{889E8593-728D-5131-24A7-8761B72D7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1974" y="3234864"/>
                <a:ext cx="503237" cy="366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7">
            <a:extLst>
              <a:ext uri="{FF2B5EF4-FFF2-40B4-BE49-F238E27FC236}">
                <a16:creationId xmlns:a16="http://schemas.microsoft.com/office/drawing/2014/main" id="{ED0ADC3A-D094-663E-82BC-15588A43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949" y="2220727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4F12B6B2-C241-2451-7F69-586592D18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974" y="2220727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ahoma" pitchFamily="34" charset="0"/>
              </a:rPr>
              <a:t>H</a:t>
            </a:r>
            <a:r>
              <a:rPr lang="en-US" altLang="zh-TW" baseline="30000">
                <a:latin typeface="Tahoma" pitchFamily="34" charset="0"/>
              </a:rPr>
              <a:t>+</a:t>
            </a:r>
            <a:endParaRPr lang="en-US" altLang="zh-TW">
              <a:latin typeface="Tahoma" pitchFamily="34" charset="0"/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B70C40A5-F35C-1C70-D67B-18213A84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12" y="2654115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821DFB52-72DE-900A-876B-B18E52E1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674" y="2581090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 -</a:t>
            </a:r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A43CF8D2-9B60-218E-EE10-75DE1C3DF7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7162" y="2536640"/>
            <a:ext cx="179387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01F256CA-247D-F282-009A-3C7254D99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2224" y="2671577"/>
            <a:ext cx="179388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83B2F116-BB95-8F3A-D2EA-5EA5EA27AE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2699" y="2671577"/>
            <a:ext cx="360363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B064B0EC-B82F-0B53-F138-4CAE4D4B29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7524" y="2627127"/>
            <a:ext cx="31432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5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B9CEAE-BFE4-9F3B-802E-9A1BBDD2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50" y="160093"/>
            <a:ext cx="7719022" cy="1872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2D23CF-DBB1-6508-2FEF-E08FB5CCC7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446" b="-1"/>
          <a:stretch/>
        </p:blipFill>
        <p:spPr>
          <a:xfrm>
            <a:off x="712747" y="2032301"/>
            <a:ext cx="7742300" cy="291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DF4557-5E5A-F552-F159-8827617EF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50" y="2276872"/>
            <a:ext cx="7742300" cy="11521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9529CD-CBB1-DA30-6F1A-04EF468254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1703"/>
          <a:stretch/>
        </p:blipFill>
        <p:spPr>
          <a:xfrm>
            <a:off x="2589591" y="3429000"/>
            <a:ext cx="3988612" cy="2243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F58229-2962-BFE1-BD9F-1689FA9BCA87}"/>
                  </a:ext>
                </a:extLst>
              </p:cNvPr>
              <p:cNvSpPr txBox="1"/>
              <p:nvPr/>
            </p:nvSpPr>
            <p:spPr bwMode="auto">
              <a:xfrm>
                <a:off x="702896" y="6424261"/>
                <a:ext cx="76135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→∞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時，他們應該也就是氫分子內電子的基態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F58229-2962-BFE1-BD9F-1689FA9BC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896" y="6424261"/>
                <a:ext cx="7613519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E54049-263F-E340-2E36-5F420AC10E36}"/>
              </a:ext>
            </a:extLst>
          </p:cNvPr>
          <p:cNvSpPr txBox="1"/>
          <p:nvPr/>
        </p:nvSpPr>
        <p:spPr bwMode="auto">
          <a:xfrm>
            <a:off x="712747" y="5672049"/>
            <a:ext cx="8010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當原子核距離遙遠，原子形同獨立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8F64AC-46CC-1FEC-03F2-B7173EC2C476}"/>
                  </a:ext>
                </a:extLst>
              </p:cNvPr>
              <p:cNvSpPr txBox="1"/>
              <p:nvPr/>
            </p:nvSpPr>
            <p:spPr bwMode="auto">
              <a:xfrm>
                <a:off x="713696" y="6048155"/>
                <a:ext cx="81781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單一原子核的位能，會產生單一氫原子的基態，將兩原子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基態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分別標為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8F64AC-46CC-1FEC-03F2-B7173EC2C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96" y="6048155"/>
                <a:ext cx="8178115" cy="369332"/>
              </a:xfrm>
              <a:prstGeom prst="rect">
                <a:avLst/>
              </a:prstGeom>
              <a:blipFill>
                <a:blip r:embed="rId7"/>
                <a:stretch>
                  <a:fillRect l="-620" t="-110000" r="-155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77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0742E6-43B0-C586-4004-96F298D1248E}"/>
              </a:ext>
            </a:extLst>
          </p:cNvPr>
          <p:cNvSpPr/>
          <p:nvPr/>
        </p:nvSpPr>
        <p:spPr>
          <a:xfrm>
            <a:off x="982138" y="508884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當</a:t>
            </a:r>
            <a:r>
              <a:rPr lang="en-TW" sz="1800"/>
              <a:t>原子</a:t>
            </a:r>
            <a:r>
              <a:rPr lang="en-GB" dirty="0" err="1"/>
              <a:t>漸漸</a:t>
            </a:r>
            <a:r>
              <a:rPr lang="en-TW" sz="1800"/>
              <a:t>靠近，</a:t>
            </a:r>
            <a:r>
              <a:rPr lang="en-TW"/>
              <a:t>一個</a:t>
            </a:r>
            <a:r>
              <a:rPr lang="en-TW" sz="1800"/>
              <a:t>原子</a:t>
            </a:r>
            <a:r>
              <a:rPr lang="en-GB" sz="1800" dirty="0" err="1"/>
              <a:t>中</a:t>
            </a:r>
            <a:r>
              <a:rPr lang="en-TW" sz="1800"/>
              <a:t>的電子會感受到旁邊</a:t>
            </a:r>
            <a:r>
              <a:rPr lang="en-GB" sz="1800" dirty="0" err="1"/>
              <a:t>另一</a:t>
            </a:r>
            <a:r>
              <a:rPr lang="en-TW" sz="1800"/>
              <a:t>原子的位能</a:t>
            </a:r>
            <a:r>
              <a:rPr lang="en-US" sz="1800" dirty="0"/>
              <a:t>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913B80-B9A7-B7B8-625D-C58B185FFB05}"/>
                  </a:ext>
                </a:extLst>
              </p:cNvPr>
              <p:cNvSpPr txBox="1"/>
              <p:nvPr/>
            </p:nvSpPr>
            <p:spPr bwMode="auto">
              <a:xfrm>
                <a:off x="959836" y="5922357"/>
                <a:ext cx="8178116" cy="380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未微擾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，是同一能階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，能量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相等，這是簡併下微擾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913B80-B9A7-B7B8-625D-C58B185FF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9836" y="5922357"/>
                <a:ext cx="8178116" cy="380810"/>
              </a:xfrm>
              <a:prstGeom prst="rect">
                <a:avLst/>
              </a:prstGeom>
              <a:blipFill>
                <a:blip r:embed="rId2"/>
                <a:stretch>
                  <a:fillRect l="-1085" t="-106452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7B756E-9F9A-6B4B-0AF3-31AB6D88701A}"/>
                  </a:ext>
                </a:extLst>
              </p:cNvPr>
              <p:cNvSpPr/>
              <p:nvPr/>
            </p:nvSpPr>
            <p:spPr>
              <a:xfrm>
                <a:off x="982137" y="5500418"/>
                <a:ext cx="78425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跨位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 2→1</m:t>
                    </m:r>
                  </m:oMath>
                </a14:m>
                <a:r>
                  <a:rPr lang="en-GB" dirty="0" err="1"/>
                  <a:t>的</a:t>
                </a:r>
                <a:r>
                  <a:rPr lang="en-TW"/>
                  <a:t>位能</a:t>
                </a:r>
                <a:r>
                  <a:rPr lang="en-GB" dirty="0" err="1"/>
                  <a:t>較小，可以視</a:t>
                </a:r>
                <a:r>
                  <a:rPr lang="en-US" dirty="0" err="1"/>
                  <a:t>為</a:t>
                </a:r>
                <a:r>
                  <a:rPr lang="en-TW"/>
                  <a:t>微擾。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7B756E-9F9A-6B4B-0AF3-31AB6D887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37" y="5500418"/>
                <a:ext cx="7842597" cy="369332"/>
              </a:xfrm>
              <a:prstGeom prst="rect">
                <a:avLst/>
              </a:prstGeom>
              <a:blipFill>
                <a:blip r:embed="rId3"/>
                <a:stretch>
                  <a:fillRect l="-646"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DCE444-1A0D-379F-2FF3-6CA010650628}"/>
                  </a:ext>
                </a:extLst>
              </p:cNvPr>
              <p:cNvSpPr txBox="1"/>
              <p:nvPr/>
            </p:nvSpPr>
            <p:spPr bwMode="auto">
              <a:xfrm>
                <a:off x="1016474" y="3582340"/>
                <a:ext cx="4352610" cy="69519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DCE444-1A0D-379F-2FF3-6CA01065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474" y="3582340"/>
                <a:ext cx="4352610" cy="69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434545-1CB9-FF64-13CA-444D94E2B148}"/>
                  </a:ext>
                </a:extLst>
              </p:cNvPr>
              <p:cNvSpPr txBox="1"/>
              <p:nvPr/>
            </p:nvSpPr>
            <p:spPr bwMode="auto">
              <a:xfrm>
                <a:off x="1041736" y="4447129"/>
                <a:ext cx="2367923" cy="3808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434545-1CB9-FF64-13CA-444D94E2B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736" y="4447129"/>
                <a:ext cx="2367923" cy="380810"/>
              </a:xfrm>
              <a:prstGeom prst="rect">
                <a:avLst/>
              </a:prstGeom>
              <a:blipFill>
                <a:blip r:embed="rId5"/>
                <a:stretch>
                  <a:fillRect t="-106452" r="-8021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66BCF5-9998-E600-AB36-ED070AB8BE1C}"/>
                  </a:ext>
                </a:extLst>
              </p:cNvPr>
              <p:cNvSpPr txBox="1"/>
              <p:nvPr/>
            </p:nvSpPr>
            <p:spPr bwMode="auto">
              <a:xfrm>
                <a:off x="3815619" y="4463548"/>
                <a:ext cx="2367923" cy="3808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66BCF5-9998-E600-AB36-ED070AB8B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5619" y="4463548"/>
                <a:ext cx="2367923" cy="380810"/>
              </a:xfrm>
              <a:prstGeom prst="rect">
                <a:avLst/>
              </a:prstGeom>
              <a:blipFill>
                <a:blip r:embed="rId6"/>
                <a:stretch>
                  <a:fillRect t="-103226" r="-8556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3BFE471-9108-A888-EA9C-181E7DFBF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420" y="1436066"/>
            <a:ext cx="3491031" cy="2070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875D2-4DBB-9FEB-70B2-30ABC9EF01FB}"/>
                  </a:ext>
                </a:extLst>
              </p:cNvPr>
              <p:cNvSpPr txBox="1"/>
              <p:nvPr/>
            </p:nvSpPr>
            <p:spPr bwMode="auto">
              <a:xfrm>
                <a:off x="7250751" y="4023201"/>
                <a:ext cx="1772332" cy="98277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3875D2-4DBB-9FEB-70B2-30ABC9EF0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751" y="4023201"/>
                <a:ext cx="1772332" cy="982770"/>
              </a:xfrm>
              <a:prstGeom prst="rect">
                <a:avLst/>
              </a:prstGeom>
              <a:blipFill>
                <a:blip r:embed="rId8"/>
                <a:stretch>
                  <a:fillRect l="-15603" t="-27848" b="-164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67BD23A-7B9D-1F43-6B98-76EA6B58C3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109"/>
          <a:stretch/>
        </p:blipFill>
        <p:spPr>
          <a:xfrm>
            <a:off x="5190420" y="536909"/>
            <a:ext cx="1800200" cy="1702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45572-E8AC-89C9-FE49-9BE660FC6F7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4675" r="7844"/>
          <a:stretch/>
        </p:blipFill>
        <p:spPr>
          <a:xfrm>
            <a:off x="652876" y="558187"/>
            <a:ext cx="4429850" cy="29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1" grpId="1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4859034-0474-3246-95D0-6E44B18F1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AD4E5-ED06-B134-C3C7-BF408673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703"/>
          <a:stretch/>
        </p:blipFill>
        <p:spPr>
          <a:xfrm>
            <a:off x="2313847" y="334455"/>
            <a:ext cx="3971051" cy="2233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330160-CFDA-CF9E-8A63-DCBB54BF7715}"/>
                  </a:ext>
                </a:extLst>
              </p:cNvPr>
              <p:cNvSpPr txBox="1"/>
              <p:nvPr/>
            </p:nvSpPr>
            <p:spPr bwMode="auto">
              <a:xfrm>
                <a:off x="851538" y="3037706"/>
                <a:ext cx="76639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我們要解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微擾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×2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矩陣的本徵問題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正確的微擾零次解即是本徵向量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330160-CFDA-CF9E-8A63-DCBB54BF7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538" y="3037706"/>
                <a:ext cx="7663922" cy="369332"/>
              </a:xfrm>
              <a:prstGeom prst="rect">
                <a:avLst/>
              </a:prstGeom>
              <a:blipFill>
                <a:blip r:embed="rId3"/>
                <a:stretch>
                  <a:fillRect l="-82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25640BC-9B54-1099-A522-0F90F3805712}"/>
              </a:ext>
            </a:extLst>
          </p:cNvPr>
          <p:cNvSpPr txBox="1"/>
          <p:nvPr/>
        </p:nvSpPr>
        <p:spPr bwMode="auto">
          <a:xfrm>
            <a:off x="851538" y="3441842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設本徵態寫成：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256224-D0EF-549F-1519-6E03BEE330CC}"/>
                  </a:ext>
                </a:extLst>
              </p:cNvPr>
              <p:cNvSpPr txBox="1"/>
              <p:nvPr/>
            </p:nvSpPr>
            <p:spPr bwMode="auto">
              <a:xfrm>
                <a:off x="842988" y="2655422"/>
                <a:ext cx="69693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大膽假設：正確的微擾零次近似解應該是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的線性組合。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256224-D0EF-549F-1519-6E03BEE33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988" y="2655422"/>
                <a:ext cx="6969372" cy="369332"/>
              </a:xfrm>
              <a:prstGeom prst="rect">
                <a:avLst/>
              </a:prstGeom>
              <a:blipFill>
                <a:blip r:embed="rId4"/>
                <a:stretch>
                  <a:fillRect l="-727" t="-113333" b="-16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49C61B-8571-C24F-1F96-A45019D87EF6}"/>
                  </a:ext>
                </a:extLst>
              </p:cNvPr>
              <p:cNvSpPr txBox="1"/>
              <p:nvPr/>
            </p:nvSpPr>
            <p:spPr bwMode="auto">
              <a:xfrm>
                <a:off x="2556272" y="3450057"/>
                <a:ext cx="191115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49C61B-8571-C24F-1F96-A45019D87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272" y="3450057"/>
                <a:ext cx="1911159" cy="369332"/>
              </a:xfrm>
              <a:prstGeom prst="rect">
                <a:avLst/>
              </a:prstGeom>
              <a:blipFill>
                <a:blip r:embed="rId5"/>
                <a:stretch>
                  <a:fillRect l="-16556" t="-106667" r="-11921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D1CA44-4187-1B9E-F3AA-E197BC579C44}"/>
                  </a:ext>
                </a:extLst>
              </p:cNvPr>
              <p:cNvSpPr txBox="1"/>
              <p:nvPr/>
            </p:nvSpPr>
            <p:spPr bwMode="auto">
              <a:xfrm>
                <a:off x="853789" y="4339358"/>
                <a:ext cx="6452023" cy="52918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TW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D1CA44-4187-1B9E-F3AA-E197BC579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789" y="4339358"/>
                <a:ext cx="6452023" cy="529184"/>
              </a:xfrm>
              <a:prstGeom prst="rect">
                <a:avLst/>
              </a:prstGeom>
              <a:blipFill>
                <a:blip r:embed="rId6"/>
                <a:stretch>
                  <a:fillRect l="-1965" t="-88372" b="-1279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672E84-3C3D-227A-B7BC-6D1C54E06172}"/>
                  </a:ext>
                </a:extLst>
              </p:cNvPr>
              <p:cNvSpPr txBox="1"/>
              <p:nvPr/>
            </p:nvSpPr>
            <p:spPr bwMode="auto">
              <a:xfrm>
                <a:off x="821182" y="3938694"/>
                <a:ext cx="52450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在此我們把整個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𝐻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一起考慮會比較方便：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672E84-3C3D-227A-B7BC-6D1C54E06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182" y="3938694"/>
                <a:ext cx="5245088" cy="369332"/>
              </a:xfrm>
              <a:prstGeom prst="rect">
                <a:avLst/>
              </a:prstGeom>
              <a:blipFill>
                <a:blip r:embed="rId7"/>
                <a:stretch>
                  <a:fillRect l="-96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9">
                <a:extLst>
                  <a:ext uri="{FF2B5EF4-FFF2-40B4-BE49-F238E27FC236}">
                    <a16:creationId xmlns:a16="http://schemas.microsoft.com/office/drawing/2014/main" id="{04B74D1A-A73C-8698-EF65-491A3BCFEB5D}"/>
                  </a:ext>
                </a:extLst>
              </p:cNvPr>
              <p:cNvSpPr txBox="1"/>
              <p:nvPr/>
            </p:nvSpPr>
            <p:spPr bwMode="auto">
              <a:xfrm>
                <a:off x="874782" y="5031561"/>
                <a:ext cx="7081594" cy="38081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cross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9">
                <a:extLst>
                  <a:ext uri="{FF2B5EF4-FFF2-40B4-BE49-F238E27FC236}">
                    <a16:creationId xmlns:a16="http://schemas.microsoft.com/office/drawing/2014/main" id="{04B74D1A-A73C-8698-EF65-491A3BCFE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782" y="5031561"/>
                <a:ext cx="7081594" cy="380810"/>
              </a:xfrm>
              <a:prstGeom prst="rect">
                <a:avLst/>
              </a:prstGeom>
              <a:blipFill>
                <a:blip r:embed="rId8"/>
                <a:stretch>
                  <a:fillRect l="-3763" t="-106452" b="-16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FACE6E-2C16-28B4-7A48-14C0549545AC}"/>
                  </a:ext>
                </a:extLst>
              </p:cNvPr>
              <p:cNvSpPr txBox="1"/>
              <p:nvPr/>
            </p:nvSpPr>
            <p:spPr bwMode="auto">
              <a:xfrm>
                <a:off x="874782" y="5467744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cross</m:t>
                        </m:r>
                      </m:sub>
                    </m:sSub>
                  </m:oMath>
                </a14:m>
                <a:r>
                  <a:rPr lang="en-US" dirty="0"/>
                  <a:t>是臨近的位能對能量的修正。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FACE6E-2C16-28B4-7A48-14C054954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782" y="5467744"/>
                <a:ext cx="4572000" cy="369332"/>
              </a:xfrm>
              <a:prstGeom prst="rect">
                <a:avLst/>
              </a:prstGeom>
              <a:blipFill>
                <a:blip r:embed="rId9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9">
                <a:extLst>
                  <a:ext uri="{FF2B5EF4-FFF2-40B4-BE49-F238E27FC236}">
                    <a16:creationId xmlns:a16="http://schemas.microsoft.com/office/drawing/2014/main" id="{FC4FF58A-C586-0CCC-3286-92597B420269}"/>
                  </a:ext>
                </a:extLst>
              </p:cNvPr>
              <p:cNvSpPr txBox="1"/>
              <p:nvPr/>
            </p:nvSpPr>
            <p:spPr bwMode="auto">
              <a:xfrm>
                <a:off x="874783" y="5907976"/>
                <a:ext cx="736962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9">
                <a:extLst>
                  <a:ext uri="{FF2B5EF4-FFF2-40B4-BE49-F238E27FC236}">
                    <a16:creationId xmlns:a16="http://schemas.microsoft.com/office/drawing/2014/main" id="{FC4FF58A-C586-0CCC-3286-92597B420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783" y="5907976"/>
                <a:ext cx="7369626" cy="369332"/>
              </a:xfrm>
              <a:prstGeom prst="rect">
                <a:avLst/>
              </a:prstGeom>
              <a:blipFill>
                <a:blip r:embed="rId10"/>
                <a:stretch>
                  <a:fillRect l="-3621" t="-110000" r="-2414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521312-9788-7FD9-BCDF-B4524AC0DF62}"/>
                  </a:ext>
                </a:extLst>
              </p:cNvPr>
              <p:cNvSpPr txBox="1"/>
              <p:nvPr/>
            </p:nvSpPr>
            <p:spPr bwMode="auto">
              <a:xfrm>
                <a:off x="825436" y="6301108"/>
                <a:ext cx="4377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err="1"/>
                  <a:t>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err="1"/>
                  <a:t>的本徵態，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彼此正交。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521312-9788-7FD9-BCDF-B4524AC0D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436" y="6301108"/>
                <a:ext cx="4377082" cy="369332"/>
              </a:xfrm>
              <a:prstGeom prst="rect">
                <a:avLst/>
              </a:prstGeom>
              <a:blipFill>
                <a:blip r:embed="rId11"/>
                <a:stretch>
                  <a:fillRect l="-7225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F81657-6599-A23C-6901-DDBEF1B3F7AE}"/>
              </a:ext>
            </a:extLst>
          </p:cNvPr>
          <p:cNvCxnSpPr/>
          <p:nvPr/>
        </p:nvCxnSpPr>
        <p:spPr>
          <a:xfrm flipV="1">
            <a:off x="3347864" y="5837076"/>
            <a:ext cx="432048" cy="464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85434-4ED9-B4C6-76B9-054F193EC519}"/>
                  </a:ext>
                </a:extLst>
              </p:cNvPr>
              <p:cNvSpPr txBox="1"/>
              <p:nvPr/>
            </p:nvSpPr>
            <p:spPr bwMode="auto">
              <a:xfrm>
                <a:off x="2816932" y="247053"/>
                <a:ext cx="72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85434-4ED9-B4C6-76B9-054F193EC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6932" y="247053"/>
                <a:ext cx="720082" cy="369332"/>
              </a:xfrm>
              <a:prstGeom prst="rect">
                <a:avLst/>
              </a:prstGeom>
              <a:blipFill>
                <a:blip r:embed="rId12"/>
                <a:stretch>
                  <a:fillRect l="-25862" t="-106667" r="-15517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D7F251-CE2D-FC12-C058-1826AE848199}"/>
                  </a:ext>
                </a:extLst>
              </p:cNvPr>
              <p:cNvSpPr txBox="1"/>
              <p:nvPr/>
            </p:nvSpPr>
            <p:spPr bwMode="auto">
              <a:xfrm>
                <a:off x="5086741" y="259709"/>
                <a:ext cx="72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D7F251-CE2D-FC12-C058-1826AE848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6741" y="259709"/>
                <a:ext cx="720082" cy="369332"/>
              </a:xfrm>
              <a:prstGeom prst="rect">
                <a:avLst/>
              </a:prstGeom>
              <a:blipFill>
                <a:blip r:embed="rId13"/>
                <a:stretch>
                  <a:fillRect l="-25862" t="-106667" r="-13793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95ACA9-1AAC-4E7E-FDA2-454CCE921A91}"/>
                  </a:ext>
                </a:extLst>
              </p:cNvPr>
              <p:cNvSpPr txBox="1"/>
              <p:nvPr/>
            </p:nvSpPr>
            <p:spPr bwMode="auto">
              <a:xfrm>
                <a:off x="3447525" y="1267254"/>
                <a:ext cx="1911159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95ACA9-1AAC-4E7E-FDA2-454CCE92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7525" y="1267254"/>
                <a:ext cx="1911159" cy="369332"/>
              </a:xfrm>
              <a:prstGeom prst="rect">
                <a:avLst/>
              </a:prstGeom>
              <a:blipFill>
                <a:blip r:embed="rId14"/>
                <a:stretch>
                  <a:fillRect l="-16556" t="-106667" r="-12583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4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7" grpId="0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D1FBD3A-FEB2-C5EB-635B-5A3B068C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2F4232-DD1E-F5E8-7D1A-5129EFACF13B}"/>
                  </a:ext>
                </a:extLst>
              </p:cNvPr>
              <p:cNvSpPr txBox="1"/>
              <p:nvPr/>
            </p:nvSpPr>
            <p:spPr bwMode="auto">
              <a:xfrm>
                <a:off x="1232578" y="427841"/>
                <a:ext cx="5214248" cy="6223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(0)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cross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(0)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cross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2F4232-DD1E-F5E8-7D1A-5129EFACF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578" y="427841"/>
                <a:ext cx="5214248" cy="622350"/>
              </a:xfrm>
              <a:prstGeom prst="rect">
                <a:avLst/>
              </a:prstGeom>
              <a:blipFill>
                <a:blip r:embed="rId2"/>
                <a:stretch>
                  <a:fillRect l="-4612" t="-68000" b="-10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07B8DD-89B8-A9F2-8690-A28EE2DD7D1D}"/>
                  </a:ext>
                </a:extLst>
              </p:cNvPr>
              <p:cNvSpPr txBox="1"/>
              <p:nvPr/>
            </p:nvSpPr>
            <p:spPr bwMode="auto">
              <a:xfrm>
                <a:off x="1254634" y="3834293"/>
                <a:ext cx="5185843" cy="51225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cross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cross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cross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07B8DD-89B8-A9F2-8690-A28EE2DD7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4634" y="3834293"/>
                <a:ext cx="5185843" cy="512256"/>
              </a:xfrm>
              <a:prstGeom prst="rect">
                <a:avLst/>
              </a:prstGeom>
              <a:blipFill>
                <a:blip r:embed="rId3"/>
                <a:stretch>
                  <a:fillRect t="-2381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174470-7751-16D8-DC52-34CF0ECC0320}"/>
                  </a:ext>
                </a:extLst>
              </p:cNvPr>
              <p:cNvSpPr txBox="1"/>
              <p:nvPr/>
            </p:nvSpPr>
            <p:spPr bwMode="auto">
              <a:xfrm>
                <a:off x="1254634" y="4422442"/>
                <a:ext cx="7120244" cy="552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/>
                  <a:t>的本徵態即是：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/>
                  <a:t>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/>
                  <a:t>，本徵值為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1,−1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174470-7751-16D8-DC52-34CF0ECC0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4634" y="4422442"/>
                <a:ext cx="7120244" cy="552459"/>
              </a:xfrm>
              <a:prstGeom prst="rect">
                <a:avLst/>
              </a:prstGeom>
              <a:blipFill>
                <a:blip r:embed="rId4"/>
                <a:stretch>
                  <a:fillRect b="-6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23A15-A3C9-4B67-FDD9-A93304943F81}"/>
                  </a:ext>
                </a:extLst>
              </p:cNvPr>
              <p:cNvSpPr txBox="1"/>
              <p:nvPr/>
            </p:nvSpPr>
            <p:spPr bwMode="auto">
              <a:xfrm>
                <a:off x="1232578" y="1068429"/>
                <a:ext cx="61477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cross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可以視為微擾。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 diagonal element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稱為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hopping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23A15-A3C9-4B67-FDD9-A93304943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578" y="1068429"/>
                <a:ext cx="6147734" cy="369332"/>
              </a:xfrm>
              <a:prstGeom prst="rect">
                <a:avLst/>
              </a:prstGeom>
              <a:blipFill>
                <a:blip r:embed="rId5"/>
                <a:stretch>
                  <a:fillRect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8C6BAF0-5F8D-5980-5A05-A5FF2DAC7296}"/>
              </a:ext>
            </a:extLst>
          </p:cNvPr>
          <p:cNvSpPr txBox="1"/>
          <p:nvPr/>
        </p:nvSpPr>
        <p:spPr bwMode="auto">
          <a:xfrm>
            <a:off x="1254634" y="5177984"/>
            <a:ext cx="57933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/>
              <a:t>因此能量本徵值即為：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B6E054-2A50-7723-9C0D-485052B6FD40}"/>
                  </a:ext>
                </a:extLst>
              </p:cNvPr>
              <p:cNvSpPr txBox="1"/>
              <p:nvPr/>
            </p:nvSpPr>
            <p:spPr bwMode="auto">
              <a:xfrm>
                <a:off x="2322549" y="5748826"/>
                <a:ext cx="2334491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B6E054-2A50-7723-9C0D-485052B6F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2549" y="5748826"/>
                <a:ext cx="2334491" cy="664606"/>
              </a:xfrm>
              <a:prstGeom prst="rect">
                <a:avLst/>
              </a:prstGeom>
              <a:blipFill>
                <a:blip r:embed="rId6"/>
                <a:stretch>
                  <a:fillRect l="-19459" t="-75472" r="-5946" b="-1188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345EC955-595B-48B0-B8C1-B82B4EF0CEB4}"/>
                  </a:ext>
                </a:extLst>
              </p:cNvPr>
              <p:cNvSpPr txBox="1"/>
              <p:nvPr/>
            </p:nvSpPr>
            <p:spPr bwMode="auto">
              <a:xfrm>
                <a:off x="3768050" y="5183650"/>
                <a:ext cx="1884070" cy="3808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cross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345EC955-595B-48B0-B8C1-B82B4EF0C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8050" y="5183650"/>
                <a:ext cx="1884070" cy="380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98FB2DA-F5E9-62F9-9AB5-947F93D5A504}"/>
              </a:ext>
            </a:extLst>
          </p:cNvPr>
          <p:cNvSpPr txBox="1"/>
          <p:nvPr/>
        </p:nvSpPr>
        <p:spPr bwMode="auto">
          <a:xfrm>
            <a:off x="1254634" y="5925141"/>
            <a:ext cx="918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/>
              <a:t>本徵態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5B7E84-0447-D650-6170-6B1BB2D027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472" y="1461593"/>
            <a:ext cx="6362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D51F7DF9-90F0-3B4C-1524-7EF627D43F7D}"/>
                  </a:ext>
                </a:extLst>
              </p:cNvPr>
              <p:cNvSpPr txBox="1"/>
              <p:nvPr/>
            </p:nvSpPr>
            <p:spPr bwMode="auto">
              <a:xfrm>
                <a:off x="1731064" y="1412776"/>
                <a:ext cx="1616800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D51F7DF9-90F0-3B4C-1524-7EF627D43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064" y="1412776"/>
                <a:ext cx="1616800" cy="369332"/>
              </a:xfrm>
              <a:prstGeom prst="rect">
                <a:avLst/>
              </a:prstGeom>
              <a:blipFill>
                <a:blip r:embed="rId2"/>
                <a:stretch>
                  <a:fillRect t="-110000" r="-11719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E195C0-33DC-C2EF-59D3-9BF20C30D4BC}"/>
              </a:ext>
            </a:extLst>
          </p:cNvPr>
          <p:cNvSpPr txBox="1"/>
          <p:nvPr/>
        </p:nvSpPr>
        <p:spPr bwMode="auto">
          <a:xfrm>
            <a:off x="3491880" y="1412776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這個矩陣元非常關鍵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FBA96D-ECB1-7D32-19BE-DFECB61C2D4B}"/>
                  </a:ext>
                </a:extLst>
              </p:cNvPr>
              <p:cNvSpPr txBox="1"/>
              <p:nvPr/>
            </p:nvSpPr>
            <p:spPr bwMode="auto">
              <a:xfrm>
                <a:off x="1731064" y="2060848"/>
                <a:ext cx="3272984" cy="84625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FBA96D-ECB1-7D32-19BE-DFECB61C2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064" y="2060848"/>
                <a:ext cx="3272984" cy="846257"/>
              </a:xfrm>
              <a:prstGeom prst="rect">
                <a:avLst/>
              </a:prstGeom>
              <a:blipFill>
                <a:blip r:embed="rId3"/>
                <a:stretch>
                  <a:fillRect l="-19305" t="-128358" b="-1805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y, separate hydrogen atoms: Individual H atoms are usually widely separated and do not interact. B, H 2 molecule: Covalent bond: the charge clouds for the two electrons with opposite spins are concentrated in the region between the nuclei. ">
            <a:extLst>
              <a:ext uri="{FF2B5EF4-FFF2-40B4-BE49-F238E27FC236}">
                <a16:creationId xmlns:a16="http://schemas.microsoft.com/office/drawing/2014/main" id="{E3E717E7-0C72-57A0-C479-8124EB1832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/>
        </p:blipFill>
        <p:spPr>
          <a:xfrm>
            <a:off x="5798744" y="2060848"/>
            <a:ext cx="2488223" cy="380655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136CED-CFCF-4FF6-E8CC-570030722A7D}"/>
              </a:ext>
            </a:extLst>
          </p:cNvPr>
          <p:cNvCxnSpPr>
            <a:cxnSpLocks/>
          </p:cNvCxnSpPr>
          <p:nvPr/>
        </p:nvCxnSpPr>
        <p:spPr>
          <a:xfrm flipH="1" flipV="1">
            <a:off x="3088614" y="2603352"/>
            <a:ext cx="4078282" cy="2664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C64478-D856-91B8-1759-B74940FD38C6}"/>
              </a:ext>
            </a:extLst>
          </p:cNvPr>
          <p:cNvCxnSpPr>
            <a:cxnSpLocks/>
          </p:cNvCxnSpPr>
          <p:nvPr/>
        </p:nvCxnSpPr>
        <p:spPr>
          <a:xfrm flipH="1" flipV="1">
            <a:off x="4427984" y="2603352"/>
            <a:ext cx="3240360" cy="2193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A37644-1FF6-9A6F-9F77-A917676501F0}"/>
                  </a:ext>
                </a:extLst>
              </p:cNvPr>
              <p:cNvSpPr txBox="1"/>
              <p:nvPr/>
            </p:nvSpPr>
            <p:spPr bwMode="auto">
              <a:xfrm>
                <a:off x="1691679" y="3811259"/>
                <a:ext cx="30563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cs typeface="Times New Roman" pitchFamily="18" charset="0"/>
                  </a:rPr>
                  <a:t>積分就越大：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↑</m:t>
                    </m:r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A37644-1FF6-9A6F-9F77-A91767650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79" y="3811259"/>
                <a:ext cx="3056393" cy="369332"/>
              </a:xfrm>
              <a:prstGeom prst="rect">
                <a:avLst/>
              </a:prstGeom>
              <a:blipFill>
                <a:blip r:embed="rId5"/>
                <a:stretch>
                  <a:fillRect l="-1660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F3ED715-2844-0A1B-30D2-DC4B090D8939}"/>
              </a:ext>
            </a:extLst>
          </p:cNvPr>
          <p:cNvSpPr txBox="1"/>
          <p:nvPr/>
        </p:nvSpPr>
        <p:spPr bwMode="auto">
          <a:xfrm>
            <a:off x="1691680" y="3429000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兩原子核越靠近，兩個波函數重疊越多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380351-4A86-7EE5-D308-3DE39BE515B3}"/>
                  </a:ext>
                </a:extLst>
              </p:cNvPr>
              <p:cNvSpPr txBox="1"/>
              <p:nvPr/>
            </p:nvSpPr>
            <p:spPr bwMode="auto">
              <a:xfrm>
                <a:off x="1761915" y="4246234"/>
                <a:ext cx="2034275" cy="68525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380351-4A86-7EE5-D308-3DE39BE51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1915" y="4246234"/>
                <a:ext cx="2034275" cy="685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5EC4A21-09A4-33B1-2D46-E736EE3E2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394" y="423311"/>
            <a:ext cx="2534646" cy="15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6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25677</TotalTime>
  <Words>1078</Words>
  <Application>Microsoft Macintosh PowerPoint</Application>
  <PresentationFormat>On-screen Show (4:3)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Tahoma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1095</cp:revision>
  <dcterms:created xsi:type="dcterms:W3CDTF">2008-03-17T12:32:20Z</dcterms:created>
  <dcterms:modified xsi:type="dcterms:W3CDTF">2025-05-19T12:41:05Z</dcterms:modified>
</cp:coreProperties>
</file>