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1869" r:id="rId2"/>
    <p:sldId id="1929" r:id="rId3"/>
    <p:sldId id="592" r:id="rId4"/>
    <p:sldId id="1925" r:id="rId5"/>
    <p:sldId id="526" r:id="rId6"/>
    <p:sldId id="372" r:id="rId7"/>
    <p:sldId id="1827" r:id="rId8"/>
    <p:sldId id="1918" r:id="rId9"/>
    <p:sldId id="1892" r:id="rId10"/>
    <p:sldId id="371" r:id="rId11"/>
    <p:sldId id="1863" r:id="rId12"/>
    <p:sldId id="1826" r:id="rId13"/>
    <p:sldId id="527" r:id="rId14"/>
    <p:sldId id="1825" r:id="rId15"/>
    <p:sldId id="1893" r:id="rId16"/>
    <p:sldId id="1920" r:id="rId17"/>
    <p:sldId id="1894" r:id="rId18"/>
    <p:sldId id="1908" r:id="rId19"/>
    <p:sldId id="1932" r:id="rId20"/>
    <p:sldId id="1906" r:id="rId21"/>
    <p:sldId id="1930" r:id="rId22"/>
    <p:sldId id="496" r:id="rId23"/>
    <p:sldId id="545" r:id="rId24"/>
    <p:sldId id="1924" r:id="rId25"/>
    <p:sldId id="1907" r:id="rId26"/>
    <p:sldId id="1896" r:id="rId27"/>
    <p:sldId id="1897" r:id="rId28"/>
    <p:sldId id="1898" r:id="rId29"/>
    <p:sldId id="1899" r:id="rId30"/>
    <p:sldId id="1900" r:id="rId31"/>
    <p:sldId id="1901" r:id="rId32"/>
    <p:sldId id="1902" r:id="rId33"/>
    <p:sldId id="1903" r:id="rId34"/>
    <p:sldId id="546" r:id="rId35"/>
    <p:sldId id="1860" r:id="rId36"/>
    <p:sldId id="1862" r:id="rId37"/>
    <p:sldId id="1895" r:id="rId38"/>
    <p:sldId id="360" r:id="rId39"/>
    <p:sldId id="364" r:id="rId40"/>
    <p:sldId id="1904" r:id="rId41"/>
    <p:sldId id="1922" r:id="rId42"/>
    <p:sldId id="1865" r:id="rId43"/>
    <p:sldId id="381" r:id="rId44"/>
    <p:sldId id="1921" r:id="rId45"/>
    <p:sldId id="543" r:id="rId46"/>
    <p:sldId id="544" r:id="rId47"/>
    <p:sldId id="365" r:id="rId48"/>
    <p:sldId id="1923" r:id="rId49"/>
    <p:sldId id="1886" r:id="rId50"/>
    <p:sldId id="1885" r:id="rId51"/>
    <p:sldId id="1879" r:id="rId52"/>
    <p:sldId id="547" r:id="rId53"/>
    <p:sldId id="1883" r:id="rId54"/>
    <p:sldId id="1931" r:id="rId55"/>
    <p:sldId id="1884" r:id="rId56"/>
    <p:sldId id="377" r:id="rId57"/>
    <p:sldId id="549" r:id="rId58"/>
    <p:sldId id="1882" r:id="rId59"/>
    <p:sldId id="1880" r:id="rId60"/>
    <p:sldId id="548" r:id="rId61"/>
    <p:sldId id="1881" r:id="rId62"/>
    <p:sldId id="574" r:id="rId63"/>
    <p:sldId id="532" r:id="rId64"/>
    <p:sldId id="380" r:id="rId65"/>
    <p:sldId id="379" r:id="rId66"/>
    <p:sldId id="366" r:id="rId67"/>
    <p:sldId id="542" r:id="rId68"/>
    <p:sldId id="1934" r:id="rId69"/>
    <p:sldId id="550" r:id="rId70"/>
    <p:sldId id="575" r:id="rId71"/>
    <p:sldId id="534" r:id="rId72"/>
    <p:sldId id="1935" r:id="rId73"/>
    <p:sldId id="551" r:id="rId74"/>
    <p:sldId id="552" r:id="rId75"/>
    <p:sldId id="367" r:id="rId76"/>
    <p:sldId id="535" r:id="rId77"/>
    <p:sldId id="1933" r:id="rId78"/>
    <p:sldId id="1936" r:id="rId79"/>
    <p:sldId id="536" r:id="rId80"/>
    <p:sldId id="537" r:id="rId81"/>
    <p:sldId id="564" r:id="rId8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75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300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8"/>
    <p:restoredTop sz="96197" autoAdjust="0"/>
  </p:normalViewPr>
  <p:slideViewPr>
    <p:cSldViewPr>
      <p:cViewPr varScale="1">
        <p:scale>
          <a:sx n="114" d="100"/>
          <a:sy n="114" d="100"/>
        </p:scale>
        <p:origin x="248" y="480"/>
      </p:cViewPr>
      <p:guideLst>
        <p:guide orient="horz" pos="275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8AB7B3-28CE-EB48-82BF-E373403BC0FD}" type="datetimeFigureOut">
              <a:rPr lang="zh-TW" altLang="en-US"/>
              <a:pPr/>
              <a:t>2025/5/15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898D7B-F0D9-BB42-A27C-15D50A29E1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677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04C246-3A2B-F348-9465-8E68C4C0E5EF}" type="datetimeFigureOut">
              <a:rPr lang="zh-TW" altLang="en-US"/>
              <a:pPr/>
              <a:t>2025/5/15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47E1B-FF17-7548-9E10-A7BBA9810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047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21B851-A435-A94C-9A08-BA190C238983}" type="datetimeFigureOut">
              <a:rPr lang="zh-TW" altLang="en-US"/>
              <a:pPr/>
              <a:t>2025/5/15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FA6A8-BB60-1048-834C-2C4D86F3F51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5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AB96D-D590-4645-B8A4-8251465EC80D}" type="datetimeFigureOut">
              <a:rPr lang="zh-TW" altLang="en-US"/>
              <a:pPr/>
              <a:t>2025/5/15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D9E5-7591-984C-8777-C30518FCE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10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BB044-C07D-B149-9228-3FFB26309AC3}" type="datetimeFigureOut">
              <a:rPr lang="zh-TW" altLang="en-US"/>
              <a:pPr/>
              <a:t>2025/5/15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038F9-B5DA-1841-845C-B1DBACCEB4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50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680F0-B15D-2042-A9DD-01D417DAAF47}" type="datetimeFigureOut">
              <a:rPr lang="zh-TW" altLang="en-US"/>
              <a:pPr/>
              <a:t>2025/5/15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6AE2E-D9FA-2D49-BCDB-4BF568AADA3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55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864202-FC2F-CF45-86A3-7A12ECA7BB93}" type="datetimeFigureOut">
              <a:rPr lang="zh-TW" altLang="en-US"/>
              <a:pPr/>
              <a:t>2025/5/15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0CDE5-27F1-464B-AF1E-648F1F0386D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0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3DD29-39C0-E84E-9F95-7743502D6FF7}" type="datetimeFigureOut">
              <a:rPr lang="zh-TW" altLang="en-US"/>
              <a:pPr/>
              <a:t>2025/5/15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EF304-D9FD-ED49-8F4C-7C885158934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80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71F76D-1C65-1148-A1F1-7C9168D2D7C3}" type="datetimeFigureOut">
              <a:rPr lang="zh-TW" altLang="en-US"/>
              <a:pPr/>
              <a:t>2025/5/15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6379D-893C-7942-9AFB-D3BE5C77F0E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00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971128-EDE1-D341-9589-F61BF3CA10DD}" type="datetimeFigureOut">
              <a:rPr lang="zh-TW" altLang="en-US"/>
              <a:pPr/>
              <a:t>2025/5/15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A3137-585D-8943-A153-675EA86748F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08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2B254-1E6A-C74A-9873-724327BAA65D}" type="datetimeFigureOut">
              <a:rPr lang="zh-TW" altLang="en-US"/>
              <a:pPr/>
              <a:t>2025/5/15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F7C92-676F-C447-9CBC-78F50A693BA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2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954ED-3537-A34C-8B72-3DF09C34A270}" type="datetimeFigureOut">
              <a:rPr lang="zh-TW" altLang="en-US"/>
              <a:pPr/>
              <a:t>2025/5/15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8ECA9-BEF3-4445-98B7-63021BABA4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6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F01D4-B39C-9B48-9FBB-8FFED6DF1529}" type="datetimeFigureOut">
              <a:rPr lang="zh-TW" altLang="en-US"/>
              <a:pPr/>
              <a:t>2025/5/15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B5952-7D6B-1B43-90E6-D11FC5EAE4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8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96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DE32DF6-3493-534B-8A77-B18DA6667262}" type="datetimeFigureOut">
              <a:rPr lang="zh-TW" altLang="en-US"/>
              <a:pPr/>
              <a:t>2025/5/15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F8BD758-6FD0-1441-BB7C-CB648216DB9E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282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0.png"/><Relationship Id="rId4" Type="http://schemas.openxmlformats.org/officeDocument/2006/relationships/image" Target="../media/image2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image" Target="../media/image12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2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280.png"/><Relationship Id="rId7" Type="http://schemas.openxmlformats.org/officeDocument/2006/relationships/image" Target="../media/image30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.png"/><Relationship Id="rId11" Type="http://schemas.openxmlformats.org/officeDocument/2006/relationships/image" Target="../media/image43.png"/><Relationship Id="rId5" Type="http://schemas.openxmlformats.org/officeDocument/2006/relationships/image" Target="../media/image234.png"/><Relationship Id="rId10" Type="http://schemas.openxmlformats.org/officeDocument/2006/relationships/image" Target="../media/image331.png"/><Relationship Id="rId4" Type="http://schemas.openxmlformats.org/officeDocument/2006/relationships/image" Target="../media/image24.png"/><Relationship Id="rId9" Type="http://schemas.openxmlformats.org/officeDocument/2006/relationships/image" Target="../media/image3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1.png"/><Relationship Id="rId4" Type="http://schemas.openxmlformats.org/officeDocument/2006/relationships/image" Target="../media/image3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47.png"/><Relationship Id="rId7" Type="http://schemas.openxmlformats.org/officeDocument/2006/relationships/image" Target="../media/image400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81.png"/><Relationship Id="rId10" Type="http://schemas.openxmlformats.org/officeDocument/2006/relationships/image" Target="../media/image421.png"/><Relationship Id="rId4" Type="http://schemas.openxmlformats.org/officeDocument/2006/relationships/image" Target="../media/image250.png"/><Relationship Id="rId9" Type="http://schemas.openxmlformats.org/officeDocument/2006/relationships/image" Target="../media/image4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10.png"/><Relationship Id="rId7" Type="http://schemas.openxmlformats.org/officeDocument/2006/relationships/image" Target="../media/image350.png"/><Relationship Id="rId12" Type="http://schemas.openxmlformats.org/officeDocument/2006/relationships/image" Target="../media/image5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11" Type="http://schemas.openxmlformats.org/officeDocument/2006/relationships/image" Target="../media/image390.png"/><Relationship Id="rId5" Type="http://schemas.openxmlformats.org/officeDocument/2006/relationships/image" Target="../media/image330.png"/><Relationship Id="rId10" Type="http://schemas.openxmlformats.org/officeDocument/2006/relationships/image" Target="../media/image380.png"/><Relationship Id="rId4" Type="http://schemas.openxmlformats.org/officeDocument/2006/relationships/image" Target="../media/image49.tiff"/><Relationship Id="rId9" Type="http://schemas.openxmlformats.org/officeDocument/2006/relationships/image" Target="../media/image3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0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7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690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5.jpeg"/><Relationship Id="rId7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10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95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10.jpeg"/><Relationship Id="rId7" Type="http://schemas.openxmlformats.org/officeDocument/2006/relationships/image" Target="../media/image111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77.png"/><Relationship Id="rId4" Type="http://schemas.openxmlformats.org/officeDocument/2006/relationships/image" Target="../media/image110.png"/><Relationship Id="rId9" Type="http://schemas.openxmlformats.org/officeDocument/2006/relationships/image" Target="../media/image112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0.png"/><Relationship Id="rId3" Type="http://schemas.openxmlformats.org/officeDocument/2006/relationships/image" Target="../media/image2870.png"/><Relationship Id="rId7" Type="http://schemas.openxmlformats.org/officeDocument/2006/relationships/image" Target="../media/image1080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0.png"/><Relationship Id="rId5" Type="http://schemas.openxmlformats.org/officeDocument/2006/relationships/image" Target="../media/image2890.png"/><Relationship Id="rId4" Type="http://schemas.openxmlformats.org/officeDocument/2006/relationships/image" Target="../media/image2880.png"/><Relationship Id="rId9" Type="http://schemas.openxmlformats.org/officeDocument/2006/relationships/image" Target="../media/image1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116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13" Type="http://schemas.openxmlformats.org/officeDocument/2006/relationships/image" Target="../media/image1230.png"/><Relationship Id="rId3" Type="http://schemas.openxmlformats.org/officeDocument/2006/relationships/image" Target="../media/image120.png"/><Relationship Id="rId7" Type="http://schemas.openxmlformats.org/officeDocument/2006/relationships/image" Target="../media/image121.png"/><Relationship Id="rId12" Type="http://schemas.openxmlformats.org/officeDocument/2006/relationships/image" Target="../media/image12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11" Type="http://schemas.openxmlformats.org/officeDocument/2006/relationships/image" Target="../media/image1210.png"/><Relationship Id="rId5" Type="http://schemas.openxmlformats.org/officeDocument/2006/relationships/image" Target="../media/image1490.png"/><Relationship Id="rId10" Type="http://schemas.openxmlformats.org/officeDocument/2006/relationships/image" Target="../media/image1530.png"/><Relationship Id="rId4" Type="http://schemas.openxmlformats.org/officeDocument/2006/relationships/image" Target="../media/image1190.png"/><Relationship Id="rId9" Type="http://schemas.openxmlformats.org/officeDocument/2006/relationships/image" Target="../media/image1520.png"/><Relationship Id="rId14" Type="http://schemas.openxmlformats.org/officeDocument/2006/relationships/image" Target="../media/image1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s://www.mirrorvoice.com.tw/podcasts/78/200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2">
            <a:extLst>
              <a:ext uri="{FF2B5EF4-FFF2-40B4-BE49-F238E27FC236}">
                <a16:creationId xmlns:a16="http://schemas.microsoft.com/office/drawing/2014/main" id="{AF2724D7-BC3D-C3A1-54C1-CB481BC0E5D3}"/>
              </a:ext>
            </a:extLst>
          </p:cNvPr>
          <p:cNvSpPr txBox="1"/>
          <p:nvPr/>
        </p:nvSpPr>
        <p:spPr bwMode="auto">
          <a:xfrm>
            <a:off x="3347864" y="1412776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半導體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5A205F-0696-0B61-04C7-ADB175EB6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2192993"/>
            <a:ext cx="353695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86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lculated energy band structure of silicon (diamond-cubic crystal structure). ">
            <a:extLst>
              <a:ext uri="{FF2B5EF4-FFF2-40B4-BE49-F238E27FC236}">
                <a16:creationId xmlns:a16="http://schemas.microsoft.com/office/drawing/2014/main" id="{D32EA56C-935E-9BA8-502E-E77A39848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4" y="960567"/>
            <a:ext cx="7380312" cy="49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4903811-08F9-9B41-43F1-E969C980ABC7}"/>
              </a:ext>
            </a:extLst>
          </p:cNvPr>
          <p:cNvCxnSpPr>
            <a:cxnSpLocks/>
          </p:cNvCxnSpPr>
          <p:nvPr/>
        </p:nvCxnSpPr>
        <p:spPr>
          <a:xfrm flipV="1">
            <a:off x="3059832" y="3140968"/>
            <a:ext cx="1368152" cy="2880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055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3C4BA-4E27-039F-511D-734AC51DB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914"/>
          <a:stretch/>
        </p:blipFill>
        <p:spPr>
          <a:xfrm>
            <a:off x="2346616" y="401134"/>
            <a:ext cx="2729440" cy="3022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27B17-82C5-1187-A18F-F41D418BFC60}"/>
                  </a:ext>
                </a:extLst>
              </p:cNvPr>
              <p:cNvSpPr txBox="1"/>
              <p:nvPr/>
            </p:nvSpPr>
            <p:spPr bwMode="auto">
              <a:xfrm>
                <a:off x="1171681" y="4254153"/>
                <a:ext cx="2626616" cy="60330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27B17-82C5-1187-A18F-F41D418BF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1681" y="4254153"/>
                <a:ext cx="2626616" cy="603307"/>
              </a:xfrm>
              <a:prstGeom prst="rect">
                <a:avLst/>
              </a:prstGeom>
              <a:blipFill>
                <a:blip r:embed="rId3"/>
                <a:stretch>
                  <a:fillRect l="-1442" b="-4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56D9-06FB-840E-6714-7781E1EA9E72}"/>
                  </a:ext>
                </a:extLst>
              </p:cNvPr>
              <p:cNvSpPr txBox="1"/>
              <p:nvPr/>
            </p:nvSpPr>
            <p:spPr bwMode="auto">
              <a:xfrm>
                <a:off x="1108264" y="4894037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稱為電子有效質量。就是若將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代入動能公式就得到電子在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導帶的</a:t>
                </a:r>
                <a:r>
                  <a:rPr lang="en-TW" dirty="0"/>
                  <a:t>能量。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56D9-06FB-840E-6714-7781E1EA9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8264" y="4894037"/>
                <a:ext cx="7920880" cy="369332"/>
              </a:xfrm>
              <a:prstGeom prst="rect">
                <a:avLst/>
              </a:prstGeom>
              <a:blipFill>
                <a:blip r:embed="rId4"/>
                <a:stretch>
                  <a:fillRect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0B89C-6123-1556-473B-07C0D5C91D34}"/>
                  </a:ext>
                </a:extLst>
              </p:cNvPr>
              <p:cNvSpPr txBox="1"/>
              <p:nvPr/>
            </p:nvSpPr>
            <p:spPr bwMode="auto">
              <a:xfrm>
                <a:off x="1101477" y="6380615"/>
                <a:ext cx="78556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能量最低點附近，傳導電子完全像</a:t>
                </a:r>
                <a:r>
                  <a:rPr 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、動量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的自由電子！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0B89C-6123-1556-473B-07C0D5C91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1477" y="6380615"/>
                <a:ext cx="7855659" cy="369332"/>
              </a:xfrm>
              <a:prstGeom prst="rect">
                <a:avLst/>
              </a:prstGeom>
              <a:blipFill>
                <a:blip r:embed="rId5"/>
                <a:stretch>
                  <a:fillRect l="-6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0CD4C0-9013-194F-F0C7-77A01BAE9C10}"/>
                  </a:ext>
                </a:extLst>
              </p:cNvPr>
              <p:cNvSpPr txBox="1"/>
              <p:nvPr/>
            </p:nvSpPr>
            <p:spPr bwMode="auto">
              <a:xfrm>
                <a:off x="1108264" y="5280714"/>
                <a:ext cx="72728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1800" dirty="0"/>
                  <a:t>電子組成的波包，群速度為動量為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zh-CN" altLang="en-US" sz="1800" dirty="0"/>
                  <a:t>的電子波包的群速度：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0CD4C0-9013-194F-F0C7-77A01BAE9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8264" y="5280714"/>
                <a:ext cx="7272808" cy="369332"/>
              </a:xfrm>
              <a:prstGeom prst="rect">
                <a:avLst/>
              </a:prstGeom>
              <a:blipFill>
                <a:blip r:embed="rId6"/>
                <a:stretch>
                  <a:fillRect l="-6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4F322C-4C7E-BF23-E527-CE6C021D15A3}"/>
                  </a:ext>
                </a:extLst>
              </p:cNvPr>
              <p:cNvSpPr txBox="1"/>
              <p:nvPr/>
            </p:nvSpPr>
            <p:spPr bwMode="auto">
              <a:xfrm>
                <a:off x="1171681" y="5648930"/>
                <a:ext cx="2608231" cy="66652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800" b="0" i="1" smtClean="0">
                              <a:latin typeface="Cambria Math"/>
                            </a:rPr>
                            <m:t>𝜕𝜔</m:t>
                          </m:r>
                        </m:num>
                        <m:den>
                          <m:r>
                            <a:rPr lang="zh-CN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CN" sz="1800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4F322C-4C7E-BF23-E527-CE6C021D1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1681" y="5648930"/>
                <a:ext cx="2608231" cy="6665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AEEABAD-7B87-631C-E6D8-6E273AEB771D}"/>
              </a:ext>
            </a:extLst>
          </p:cNvPr>
          <p:cNvSpPr txBox="1"/>
          <p:nvPr/>
        </p:nvSpPr>
        <p:spPr bwMode="auto">
          <a:xfrm>
            <a:off x="1108264" y="3448540"/>
            <a:ext cx="78556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由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全滿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價能帶跳上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全空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導帶的傳導電子，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數量不足以到達導帶的高能階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 descr="Z:\Dropbox\Documents\課程\Young\Chapter42\A_Images\A_Figures_and_Photos\42_25_Figure.jpg">
            <a:extLst>
              <a:ext uri="{FF2B5EF4-FFF2-40B4-BE49-F238E27FC236}">
                <a16:creationId xmlns:a16="http://schemas.microsoft.com/office/drawing/2014/main" id="{6C2B971A-9728-061B-AC1A-56BB7A69B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7"/>
          <a:stretch/>
        </p:blipFill>
        <p:spPr bwMode="auto">
          <a:xfrm>
            <a:off x="5436096" y="851725"/>
            <a:ext cx="2729440" cy="197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380A-A7CF-DC0B-006F-D671A890CD02}"/>
                  </a:ext>
                </a:extLst>
              </p:cNvPr>
              <p:cNvSpPr txBox="1"/>
              <p:nvPr/>
            </p:nvSpPr>
            <p:spPr bwMode="auto">
              <a:xfrm>
                <a:off x="1112116" y="3843084"/>
                <a:ext cx="7348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在能量最低點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設為零）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附近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，能量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是一個二次曲線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可寫成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380A-A7CF-DC0B-006F-D671A890C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116" y="3843084"/>
                <a:ext cx="7348316" cy="369332"/>
              </a:xfrm>
              <a:prstGeom prst="rect">
                <a:avLst/>
              </a:prstGeom>
              <a:blipFill>
                <a:blip r:embed="rId9"/>
                <a:stretch>
                  <a:fillRect l="-69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C44013-6A2E-FEF1-62E8-FE8DA1FB8617}"/>
                  </a:ext>
                </a:extLst>
              </p:cNvPr>
              <p:cNvSpPr txBox="1"/>
              <p:nvPr/>
            </p:nvSpPr>
            <p:spPr bwMode="auto">
              <a:xfrm>
                <a:off x="3798297" y="1542899"/>
                <a:ext cx="413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C44013-6A2E-FEF1-62E8-FE8DA1FB8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8297" y="1542899"/>
                <a:ext cx="413792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8C73CA0-41A3-5C1F-43F5-4DE39C125E7D}"/>
              </a:ext>
            </a:extLst>
          </p:cNvPr>
          <p:cNvSpPr txBox="1"/>
          <p:nvPr/>
        </p:nvSpPr>
        <p:spPr bwMode="auto">
          <a:xfrm>
            <a:off x="4005193" y="4365625"/>
            <a:ext cx="31590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以價帶的頂點能量為零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23611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7E54DA-FEB1-8E91-6A08-E5126B9A1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881"/>
          <a:stretch/>
        </p:blipFill>
        <p:spPr>
          <a:xfrm>
            <a:off x="1331640" y="4350021"/>
            <a:ext cx="6120680" cy="1945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6ADF32-93F4-0DF8-4F62-E297CE466F13}"/>
                  </a:ext>
                </a:extLst>
              </p:cNvPr>
              <p:cNvSpPr txBox="1"/>
              <p:nvPr/>
            </p:nvSpPr>
            <p:spPr bwMode="auto">
              <a:xfrm>
                <a:off x="1175863" y="1759708"/>
                <a:ext cx="75159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</a:rPr>
                  <a:t>而傳導電子的性質就如帶負電，質量為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電子有效質量的自由粒子！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6ADF32-93F4-0DF8-4F62-E297CE466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5863" y="1759708"/>
                <a:ext cx="7515907" cy="369332"/>
              </a:xfrm>
              <a:prstGeom prst="rect">
                <a:avLst/>
              </a:prstGeom>
              <a:blipFill>
                <a:blip r:embed="rId3"/>
                <a:stretch>
                  <a:fillRect l="-67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86C979-9B79-04F5-8CB8-5E8AB9509723}"/>
                  </a:ext>
                </a:extLst>
              </p:cNvPr>
              <p:cNvSpPr txBox="1"/>
              <p:nvPr/>
            </p:nvSpPr>
            <p:spPr bwMode="auto">
              <a:xfrm>
                <a:off x="1320477" y="1173265"/>
                <a:ext cx="1240468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86C979-9B79-04F5-8CB8-5E8AB9509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0477" y="1173265"/>
                <a:ext cx="1240468" cy="525913"/>
              </a:xfrm>
              <a:prstGeom prst="rect">
                <a:avLst/>
              </a:prstGeom>
              <a:blipFill>
                <a:blip r:embed="rId4"/>
                <a:stretch>
                  <a:fillRect l="-5102" t="-2381" r="-306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3133A0-F179-7B2D-04CB-DFC4FAAAC4D8}"/>
                  </a:ext>
                </a:extLst>
              </p:cNvPr>
              <p:cNvSpPr txBox="1"/>
              <p:nvPr/>
            </p:nvSpPr>
            <p:spPr bwMode="auto">
              <a:xfrm>
                <a:off x="1188892" y="770427"/>
                <a:ext cx="67674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在外加均勻電場下，所有電子態的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會以均勻變化率變化：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3133A0-F179-7B2D-04CB-DFC4FAAAC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8892" y="770427"/>
                <a:ext cx="6767483" cy="369332"/>
              </a:xfrm>
              <a:prstGeom prst="rect">
                <a:avLst/>
              </a:prstGeom>
              <a:blipFill>
                <a:blip r:embed="rId5"/>
                <a:stretch>
                  <a:fillRect l="-7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BAE2499-A5A5-4688-86E6-9D17AF24C9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77" r="2726"/>
          <a:stretch/>
        </p:blipFill>
        <p:spPr>
          <a:xfrm>
            <a:off x="3565879" y="2182542"/>
            <a:ext cx="2181984" cy="2060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0A4384-63B2-A766-748B-B6272C97DF86}"/>
              </a:ext>
            </a:extLst>
          </p:cNvPr>
          <p:cNvCxnSpPr/>
          <p:nvPr/>
        </p:nvCxnSpPr>
        <p:spPr>
          <a:xfrm flipH="1">
            <a:off x="5352925" y="2398474"/>
            <a:ext cx="28803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486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Dropbox\Documents\課程\Young\Chapter42\A_Images\A_Figures_and_Photos\42_25_Figure.jpg">
            <a:extLst>
              <a:ext uri="{FF2B5EF4-FFF2-40B4-BE49-F238E27FC236}">
                <a16:creationId xmlns:a16="http://schemas.microsoft.com/office/drawing/2014/main" id="{DB068350-53F7-904E-AF8A-04386ECE5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04360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C7491-0480-E24C-8511-3AE8049D9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161" y="1916832"/>
            <a:ext cx="5313271" cy="2592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AB01E-E216-E746-A922-66943C49856C}"/>
              </a:ext>
            </a:extLst>
          </p:cNvPr>
          <p:cNvSpPr txBox="1"/>
          <p:nvPr/>
        </p:nvSpPr>
        <p:spPr bwMode="auto">
          <a:xfrm>
            <a:off x="5220072" y="4725144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電洞也能導電！</a:t>
            </a:r>
          </a:p>
        </p:txBody>
      </p:sp>
    </p:spTree>
    <p:extLst>
      <p:ext uri="{BB962C8B-B14F-4D97-AF65-F5344CB8AC3E}">
        <p14:creationId xmlns:p14="http://schemas.microsoft.com/office/powerpoint/2010/main" val="2018757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88D5727-2929-87A8-0206-7E5CB30426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468"/>
          <a:stretch/>
        </p:blipFill>
        <p:spPr>
          <a:xfrm>
            <a:off x="794497" y="272525"/>
            <a:ext cx="2625376" cy="2952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0625D0-3E1A-5B39-8EA3-2334204D8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984"/>
          <a:stretch/>
        </p:blipFill>
        <p:spPr>
          <a:xfrm>
            <a:off x="782041" y="266211"/>
            <a:ext cx="4730071" cy="2952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8157B3-C928-122C-A929-EF6D1713AD7C}"/>
              </a:ext>
            </a:extLst>
          </p:cNvPr>
          <p:cNvSpPr txBox="1"/>
          <p:nvPr/>
        </p:nvSpPr>
        <p:spPr bwMode="auto">
          <a:xfrm>
            <a:off x="5580339" y="1431495"/>
            <a:ext cx="65" cy="27699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28DAB3-A3C5-A9FE-6D7A-D004F0B380EF}"/>
                  </a:ext>
                </a:extLst>
              </p:cNvPr>
              <p:cNvSpPr txBox="1"/>
              <p:nvPr/>
            </p:nvSpPr>
            <p:spPr bwMode="auto">
              <a:xfrm>
                <a:off x="5537024" y="1338549"/>
                <a:ext cx="3027936" cy="37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稱為電洞的有效質量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28DAB3-A3C5-A9FE-6D7A-D004F0B38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37024" y="1338549"/>
                <a:ext cx="3027936" cy="371255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EE6823-8A53-0F0E-C010-56AECB7AD4A3}"/>
                  </a:ext>
                </a:extLst>
              </p:cNvPr>
              <p:cNvSpPr txBox="1"/>
              <p:nvPr/>
            </p:nvSpPr>
            <p:spPr bwMode="auto">
              <a:xfrm>
                <a:off x="2336041" y="5609292"/>
                <a:ext cx="2420791" cy="6211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hole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EE6823-8A53-0F0E-C010-56AECB7AD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6041" y="5609292"/>
                <a:ext cx="2420791" cy="621132"/>
              </a:xfrm>
              <a:prstGeom prst="rect">
                <a:avLst/>
              </a:prstGeom>
              <a:blipFill>
                <a:blip r:embed="rId4"/>
                <a:stretch>
                  <a:fillRect l="-1563" r="-521" b="-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C916D8-47F1-7071-FAD2-B2C60271D1E7}"/>
                  </a:ext>
                </a:extLst>
              </p:cNvPr>
              <p:cNvSpPr txBox="1"/>
              <p:nvPr/>
            </p:nvSpPr>
            <p:spPr bwMode="auto">
              <a:xfrm>
                <a:off x="5509868" y="262431"/>
                <a:ext cx="32105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價能帶的能量：設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max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C916D8-47F1-7071-FAD2-B2C60271D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9868" y="262431"/>
                <a:ext cx="3210529" cy="369332"/>
              </a:xfrm>
              <a:prstGeom prst="rect">
                <a:avLst/>
              </a:prstGeom>
              <a:blipFill>
                <a:blip r:embed="rId5"/>
                <a:stretch>
                  <a:fillRect l="-157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0769468-10A8-2EF6-07E4-CE0B1EA1DC90}"/>
              </a:ext>
            </a:extLst>
          </p:cNvPr>
          <p:cNvSpPr txBox="1"/>
          <p:nvPr/>
        </p:nvSpPr>
        <p:spPr bwMode="auto">
          <a:xfrm>
            <a:off x="768126" y="5193221"/>
            <a:ext cx="5775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右圖狀態的能量即為：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如右圖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6C635C-79E0-EEF5-76F1-DE41F43FF265}"/>
                  </a:ext>
                </a:extLst>
              </p:cNvPr>
              <p:cNvSpPr txBox="1"/>
              <p:nvPr/>
            </p:nvSpPr>
            <p:spPr bwMode="auto">
              <a:xfrm>
                <a:off x="768126" y="6323374"/>
                <a:ext cx="6985210" cy="37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電洞的行為完全像</a:t>
                </a:r>
                <a:r>
                  <a:rPr lang="en-US" dirty="0" err="1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、動量為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的自由粒子！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6C635C-79E0-EEF5-76F1-DE41F43FF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8126" y="6323374"/>
                <a:ext cx="6985210" cy="371255"/>
              </a:xfrm>
              <a:prstGeom prst="rect">
                <a:avLst/>
              </a:prstGeom>
              <a:blipFill>
                <a:blip r:embed="rId6"/>
                <a:stretch>
                  <a:fillRect l="-72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CCD1B7-6B6E-9D20-BD6F-DB02AE26814E}"/>
                  </a:ext>
                </a:extLst>
              </p:cNvPr>
              <p:cNvSpPr txBox="1"/>
              <p:nvPr/>
            </p:nvSpPr>
            <p:spPr bwMode="auto">
              <a:xfrm>
                <a:off x="742987" y="3192742"/>
                <a:ext cx="81948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 dirty="0">
                        <a:latin typeface="Times New Roman" pitchFamily="18" charset="0"/>
                        <a:cs typeface="Times New Roman" pitchFamily="18" charset="0"/>
                      </a:rPr>
                      <m:t>電洞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移至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如右圖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，此狀態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等同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左圖將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態電子移入頂點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電洞。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CCD1B7-6B6E-9D20-BD6F-DB02AE268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987" y="3192742"/>
                <a:ext cx="8194824" cy="369332"/>
              </a:xfrm>
              <a:prstGeom prst="rect">
                <a:avLst/>
              </a:prstGeom>
              <a:blipFill>
                <a:blip r:embed="rId7"/>
                <a:stretch>
                  <a:fillRect l="-1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F67472-D3CD-C6D4-CC65-D0266194CAFC}"/>
                  </a:ext>
                </a:extLst>
              </p:cNvPr>
              <p:cNvSpPr txBox="1"/>
              <p:nvPr/>
            </p:nvSpPr>
            <p:spPr bwMode="auto">
              <a:xfrm>
                <a:off x="5580339" y="670942"/>
                <a:ext cx="2413727" cy="6211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~−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𝛽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F67472-D3CD-C6D4-CC65-D0266194C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0339" y="670942"/>
                <a:ext cx="2413727" cy="621132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572ABD-F59A-C460-2083-0D99288BF306}"/>
                  </a:ext>
                </a:extLst>
              </p:cNvPr>
              <p:cNvSpPr txBox="1"/>
              <p:nvPr/>
            </p:nvSpPr>
            <p:spPr bwMode="auto">
              <a:xfrm>
                <a:off x="786505" y="4590206"/>
                <a:ext cx="5773307" cy="579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而此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實體</a:t>
                </a:r>
                <a:r>
                  <a:rPr lang="en-US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移動的電子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，能量增加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hole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∗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兩狀態能差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572ABD-F59A-C460-2083-0D99288BF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505" y="4590206"/>
                <a:ext cx="5773307" cy="579646"/>
              </a:xfrm>
              <a:prstGeom prst="rect">
                <a:avLst/>
              </a:prstGeom>
              <a:blipFill>
                <a:blip r:embed="rId9"/>
                <a:stretch>
                  <a:fillRect l="-6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6C91B7-7DE4-847C-FC0E-2BCB52B7B6EB}"/>
                  </a:ext>
                </a:extLst>
              </p:cNvPr>
              <p:cNvSpPr txBox="1"/>
              <p:nvPr/>
            </p:nvSpPr>
            <p:spPr bwMode="auto">
              <a:xfrm>
                <a:off x="4756832" y="4011330"/>
                <a:ext cx="152697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hole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6C91B7-7DE4-847C-FC0E-2BCB52B7B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6832" y="4011330"/>
                <a:ext cx="1526975" cy="369332"/>
              </a:xfrm>
              <a:prstGeom prst="rect">
                <a:avLst/>
              </a:prstGeom>
              <a:blipFill>
                <a:blip r:embed="rId10"/>
                <a:stretch>
                  <a:fillRect b="-64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U-turn Arrow 27">
            <a:extLst>
              <a:ext uri="{FF2B5EF4-FFF2-40B4-BE49-F238E27FC236}">
                <a16:creationId xmlns:a16="http://schemas.microsoft.com/office/drawing/2014/main" id="{41F24AEC-C22D-8A22-560B-90D2DEA2C5DE}"/>
              </a:ext>
            </a:extLst>
          </p:cNvPr>
          <p:cNvSpPr/>
          <p:nvPr/>
        </p:nvSpPr>
        <p:spPr>
          <a:xfrm rot="2643285" flipH="1">
            <a:off x="2243749" y="1771350"/>
            <a:ext cx="430964" cy="178696"/>
          </a:xfrm>
          <a:prstGeom prst="utur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A4836-7EA7-0700-A44D-9975A79E6DE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15122"/>
          <a:stretch/>
        </p:blipFill>
        <p:spPr>
          <a:xfrm>
            <a:off x="5984623" y="4427401"/>
            <a:ext cx="2953188" cy="1801352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3850329-BF51-2DC2-D14B-F9C8880E3FCF}"/>
              </a:ext>
            </a:extLst>
          </p:cNvPr>
          <p:cNvSpPr/>
          <p:nvPr/>
        </p:nvSpPr>
        <p:spPr>
          <a:xfrm>
            <a:off x="3186734" y="1456125"/>
            <a:ext cx="433980" cy="2471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7C950B-8C3E-0460-F81F-D3F81395FB9C}"/>
                  </a:ext>
                </a:extLst>
              </p:cNvPr>
              <p:cNvSpPr txBox="1"/>
              <p:nvPr/>
            </p:nvSpPr>
            <p:spPr bwMode="auto">
              <a:xfrm>
                <a:off x="742986" y="3615995"/>
                <a:ext cx="73315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右圖相對於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左圖，動量為實體</a:t>
                </a:r>
                <a:r>
                  <a:rPr lang="en-US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移動的電子原來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動量的負號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7C950B-8C3E-0460-F81F-D3F81395F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986" y="3615995"/>
                <a:ext cx="7331506" cy="369332"/>
              </a:xfrm>
              <a:prstGeom prst="rect">
                <a:avLst/>
              </a:prstGeom>
              <a:blipFill>
                <a:blip r:embed="rId12"/>
                <a:stretch>
                  <a:fillRect l="-69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760F19-59ED-5AA9-D29F-D3DB9197C7B8}"/>
                  </a:ext>
                </a:extLst>
              </p:cNvPr>
              <p:cNvSpPr txBox="1"/>
              <p:nvPr/>
            </p:nvSpPr>
            <p:spPr bwMode="auto">
              <a:xfrm>
                <a:off x="740389" y="4021698"/>
                <a:ext cx="431220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即為右圖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此電洞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760F19-59ED-5AA9-D29F-D3DB9197C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0389" y="4021698"/>
                <a:ext cx="4312201" cy="369332"/>
              </a:xfrm>
              <a:prstGeom prst="rect">
                <a:avLst/>
              </a:prstGeom>
              <a:blipFill>
                <a:blip r:embed="rId13"/>
                <a:stretch>
                  <a:fillRect l="-117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3B86F4-B7FF-A915-25B1-8B56D75CBE31}"/>
                  </a:ext>
                </a:extLst>
              </p:cNvPr>
              <p:cNvSpPr txBox="1"/>
              <p:nvPr/>
            </p:nvSpPr>
            <p:spPr bwMode="auto">
              <a:xfrm>
                <a:off x="4501890" y="1409833"/>
                <a:ext cx="9007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hole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3B86F4-B7FF-A915-25B1-8B56D75CB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1890" y="1409833"/>
                <a:ext cx="900734" cy="369332"/>
              </a:xfrm>
              <a:prstGeom prst="rect">
                <a:avLst/>
              </a:prstGeom>
              <a:blipFill>
                <a:blip r:embed="rId14"/>
                <a:stretch>
                  <a:fillRect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5153AC-66B3-5F97-AEAE-43BA686A904D}"/>
              </a:ext>
            </a:extLst>
          </p:cNvPr>
          <p:cNvCxnSpPr>
            <a:cxnSpLocks/>
          </p:cNvCxnSpPr>
          <p:nvPr/>
        </p:nvCxnSpPr>
        <p:spPr>
          <a:xfrm flipH="1">
            <a:off x="4283968" y="1646651"/>
            <a:ext cx="3631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223D7CD-66C2-301D-4A5F-C3C7A9B36EBC}"/>
              </a:ext>
            </a:extLst>
          </p:cNvPr>
          <p:cNvSpPr txBox="1"/>
          <p:nvPr/>
        </p:nvSpPr>
        <p:spPr bwMode="auto">
          <a:xfrm>
            <a:off x="5537024" y="1746175"/>
            <a:ext cx="3027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當價帶頂點電子躍上導帶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DF1E23-C0A2-11DF-0141-07CC5B99D079}"/>
                  </a:ext>
                </a:extLst>
              </p:cNvPr>
              <p:cNvSpPr txBox="1"/>
              <p:nvPr/>
            </p:nvSpPr>
            <p:spPr bwMode="auto">
              <a:xfrm>
                <a:off x="5537025" y="2133773"/>
                <a:ext cx="33997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價帶頂點有一靜止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電洞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DF1E23-C0A2-11DF-0141-07CC5B99D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37025" y="2133773"/>
                <a:ext cx="3399770" cy="369332"/>
              </a:xfrm>
              <a:prstGeom prst="rect">
                <a:avLst/>
              </a:prstGeom>
              <a:blipFill>
                <a:blip r:embed="rId15"/>
                <a:stretch>
                  <a:fillRect l="-11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C5C045-25CA-DEEC-2198-DEF592F638DC}"/>
                  </a:ext>
                </a:extLst>
              </p:cNvPr>
              <p:cNvSpPr txBox="1"/>
              <p:nvPr/>
            </p:nvSpPr>
            <p:spPr bwMode="auto">
              <a:xfrm>
                <a:off x="2899731" y="998579"/>
                <a:ext cx="123894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C5C045-25CA-DEEC-2198-DEF592F63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9731" y="998579"/>
                <a:ext cx="1238943" cy="369332"/>
              </a:xfrm>
              <a:prstGeom prst="rect">
                <a:avLst/>
              </a:prstGeom>
              <a:blipFill>
                <a:blip r:embed="rId16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20FFEAE-FAB1-484E-D982-3788C8EAAC98}"/>
                  </a:ext>
                </a:extLst>
              </p:cNvPr>
              <p:cNvSpPr txBox="1"/>
              <p:nvPr/>
            </p:nvSpPr>
            <p:spPr bwMode="auto">
              <a:xfrm>
                <a:off x="6810708" y="4507509"/>
                <a:ext cx="1195071" cy="483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hole</m:t>
                          </m:r>
                        </m:sub>
                      </m:sSub>
                      <m: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20FFEAE-FAB1-484E-D982-3788C8EAA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0708" y="4507509"/>
                <a:ext cx="1195071" cy="483017"/>
              </a:xfrm>
              <a:prstGeom prst="rect">
                <a:avLst/>
              </a:prstGeom>
              <a:blipFill>
                <a:blip r:embed="rId17"/>
                <a:stretch>
                  <a:fillRect l="-3158" r="-1053" b="-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187AB3-23B9-70EC-C97B-47D667932B0B}"/>
                  </a:ext>
                </a:extLst>
              </p:cNvPr>
              <p:cNvSpPr txBox="1"/>
              <p:nvPr/>
            </p:nvSpPr>
            <p:spPr bwMode="auto">
              <a:xfrm>
                <a:off x="8300282" y="6039583"/>
                <a:ext cx="420115" cy="2154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hole</m:t>
                          </m:r>
                        </m:sub>
                      </m:sSub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187AB3-23B9-70EC-C97B-47D667932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0282" y="6039583"/>
                <a:ext cx="420115" cy="215444"/>
              </a:xfrm>
              <a:prstGeom prst="rect">
                <a:avLst/>
              </a:prstGeom>
              <a:blipFill>
                <a:blip r:embed="rId18"/>
                <a:stretch>
                  <a:fillRect l="-8824" r="-2941" b="-277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5B183B31-45D6-57AD-1BC9-D1AE0D6B77CD}"/>
              </a:ext>
            </a:extLst>
          </p:cNvPr>
          <p:cNvSpPr txBox="1"/>
          <p:nvPr/>
        </p:nvSpPr>
        <p:spPr bwMode="auto">
          <a:xfrm>
            <a:off x="5569887" y="2539476"/>
            <a:ext cx="3027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左圖狀態動量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為零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0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3" grpId="0"/>
      <p:bldP spid="4" grpId="0"/>
      <p:bldP spid="15" grpId="0"/>
      <p:bldP spid="18" grpId="0" animBg="1"/>
      <p:bldP spid="28" grpId="0" animBg="1"/>
      <p:bldP spid="6" grpId="0" animBg="1"/>
      <p:bldP spid="12" grpId="0"/>
      <p:bldP spid="16" grpId="0"/>
      <p:bldP spid="17" grpId="0"/>
      <p:bldP spid="21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0ECE888-CDDA-4A10-4D9A-DFD1CC4AD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660"/>
          <a:stretch/>
        </p:blipFill>
        <p:spPr>
          <a:xfrm>
            <a:off x="1210128" y="260648"/>
            <a:ext cx="6458216" cy="20162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B2CD47-A8F6-BFC7-06BB-CD93A709CE8B}"/>
                  </a:ext>
                </a:extLst>
              </p:cNvPr>
              <p:cNvSpPr txBox="1"/>
              <p:nvPr/>
            </p:nvSpPr>
            <p:spPr bwMode="auto">
              <a:xfrm>
                <a:off x="1374870" y="4481453"/>
                <a:ext cx="7319954" cy="37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</a:rPr>
                  <a:t>可見電洞的性質如帶正電</a:t>
                </a:r>
                <a:r>
                  <a:rPr lang="en-GB" dirty="0">
                    <a:solidFill>
                      <a:srgbClr val="FF0000"/>
                    </a:solidFill>
                  </a:rPr>
                  <a:t>，</a:t>
                </a:r>
                <a:r>
                  <a:rPr lang="en-GB" dirty="0" err="1">
                    <a:solidFill>
                      <a:srgbClr val="FF0000"/>
                    </a:solidFill>
                  </a:rPr>
                  <a:t>向</a:t>
                </a:r>
                <a14:m>
                  <m:oMath xmlns:m="http://schemas.openxmlformats.org/officeDocument/2006/math">
                    <m:r>
                      <a:rPr 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方向加速</a:t>
                </a:r>
                <a:r>
                  <a:rPr lang="en-TW">
                    <a:solidFill>
                      <a:srgbClr val="FF0000"/>
                    </a:solidFill>
                  </a:rPr>
                  <a:t>！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B2CD47-A8F6-BFC7-06BB-CD93A709C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4870" y="4481453"/>
                <a:ext cx="7319954" cy="371255"/>
              </a:xfrm>
              <a:prstGeom prst="rect">
                <a:avLst/>
              </a:prstGeom>
              <a:blipFill>
                <a:blip r:embed="rId3"/>
                <a:stretch>
                  <a:fillRect l="-69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3680782-A29F-8F94-72D5-C75692A8ED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710" b="1311"/>
          <a:stretch/>
        </p:blipFill>
        <p:spPr>
          <a:xfrm>
            <a:off x="395536" y="4859469"/>
            <a:ext cx="6120680" cy="1744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6CD82B-6036-6A93-E4AF-20B20C8E28E5}"/>
                  </a:ext>
                </a:extLst>
              </p:cNvPr>
              <p:cNvSpPr txBox="1"/>
              <p:nvPr/>
            </p:nvSpPr>
            <p:spPr bwMode="auto">
              <a:xfrm>
                <a:off x="1469382" y="2630895"/>
                <a:ext cx="1240468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6CD82B-6036-6A93-E4AF-20B20C8E2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9382" y="2630895"/>
                <a:ext cx="1240468" cy="525913"/>
              </a:xfrm>
              <a:prstGeom prst="rect">
                <a:avLst/>
              </a:prstGeom>
              <a:blipFill>
                <a:blip r:embed="rId5"/>
                <a:stretch>
                  <a:fillRect l="-4040" t="-4762" r="-3030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915A7B-FC98-1EC8-066A-53363B726CA3}"/>
                  </a:ext>
                </a:extLst>
              </p:cNvPr>
              <p:cNvSpPr txBox="1"/>
              <p:nvPr/>
            </p:nvSpPr>
            <p:spPr bwMode="auto">
              <a:xfrm>
                <a:off x="1397374" y="2285556"/>
                <a:ext cx="72974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在外加沿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均勻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電場下，電子態的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會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向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以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均勻變化率變化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915A7B-FC98-1EC8-066A-53363B726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7374" y="2285556"/>
                <a:ext cx="7297450" cy="369332"/>
              </a:xfrm>
              <a:prstGeom prst="rect">
                <a:avLst/>
              </a:prstGeom>
              <a:blipFill>
                <a:blip r:embed="rId6"/>
                <a:stretch>
                  <a:fillRect l="-52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FEFB5D-80B0-4927-BC02-87CBAEE5693B}"/>
                  </a:ext>
                </a:extLst>
              </p:cNvPr>
              <p:cNvSpPr txBox="1"/>
              <p:nvPr/>
            </p:nvSpPr>
            <p:spPr bwMode="auto">
              <a:xfrm>
                <a:off x="1397374" y="3173235"/>
                <a:ext cx="77466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上圖原來在原點的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電洞位置，也跟著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其他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電子如一條chain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向左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移動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至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FEFB5D-80B0-4927-BC02-87CBAEE56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7374" y="3173235"/>
                <a:ext cx="7746626" cy="369332"/>
              </a:xfrm>
              <a:prstGeom prst="rect">
                <a:avLst/>
              </a:prstGeom>
              <a:blipFill>
                <a:blip r:embed="rId7"/>
                <a:stretch>
                  <a:fillRect l="-491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EDB505-72CE-D769-CD75-8B0EE96F8B81}"/>
                  </a:ext>
                </a:extLst>
              </p:cNvPr>
              <p:cNvSpPr txBox="1"/>
              <p:nvPr/>
            </p:nvSpPr>
            <p:spPr bwMode="auto">
              <a:xfrm>
                <a:off x="1469382" y="3920470"/>
                <a:ext cx="1595950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EDB505-72CE-D769-CD75-8B0EE96F8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9382" y="3920470"/>
                <a:ext cx="1595950" cy="525913"/>
              </a:xfrm>
              <a:prstGeom prst="rect">
                <a:avLst/>
              </a:prstGeom>
              <a:blipFill>
                <a:blip r:embed="rId8"/>
                <a:stretch>
                  <a:fillRect l="-3150" t="-2381" r="-1575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C89B3E-0148-7981-777C-CE5F8EBE7333}"/>
                  </a:ext>
                </a:extLst>
              </p:cNvPr>
              <p:cNvSpPr txBox="1"/>
              <p:nvPr/>
            </p:nvSpPr>
            <p:spPr bwMode="auto">
              <a:xfrm>
                <a:off x="6767610" y="1866987"/>
                <a:ext cx="9007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hole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C89B3E-0148-7981-777C-CE5F8EBE7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7610" y="1866987"/>
                <a:ext cx="900734" cy="369332"/>
              </a:xfrm>
              <a:prstGeom prst="rect">
                <a:avLst/>
              </a:prstGeom>
              <a:blipFill>
                <a:blip r:embed="rId9"/>
                <a:stretch>
                  <a:fillRect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FB90F96-F52D-CE0D-B49D-54F212C2F230}"/>
              </a:ext>
            </a:extLst>
          </p:cNvPr>
          <p:cNvCxnSpPr>
            <a:cxnSpLocks/>
          </p:cNvCxnSpPr>
          <p:nvPr/>
        </p:nvCxnSpPr>
        <p:spPr>
          <a:xfrm>
            <a:off x="6767610" y="1874363"/>
            <a:ext cx="46744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A1A4550-CE44-C5C8-7474-92801E5C8BB5}"/>
                  </a:ext>
                </a:extLst>
              </p:cNvPr>
              <p:cNvSpPr txBox="1"/>
              <p:nvPr/>
            </p:nvSpPr>
            <p:spPr bwMode="auto">
              <a:xfrm>
                <a:off x="1397374" y="3511583"/>
                <a:ext cx="62709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</m:sSub>
                    <m:r>
                      <a:rPr lang="en-US" altLang="zh-CN" sz="1800" b="0" i="1" smtClean="0">
                        <a:latin typeface="Cambria Math"/>
                      </a:rPr>
                      <m:t>=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TW" dirty="0"/>
                  <a:t>表示</a:t>
                </a:r>
                <a:r>
                  <a:rPr lang="en-GB" dirty="0"/>
                  <a:t>，此狀態的動量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</m:sSub>
                  </m:oMath>
                </a14:m>
                <a:r>
                  <a:rPr lang="en-GB" dirty="0"/>
                  <a:t>為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/>
                  <a:t>方向</a:t>
                </a:r>
                <a:r>
                  <a:rPr lang="en-TW" dirty="0"/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A1A4550-CE44-C5C8-7474-92801E5C8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7374" y="3511583"/>
                <a:ext cx="6270970" cy="369332"/>
              </a:xfrm>
              <a:prstGeom prst="rect">
                <a:avLst/>
              </a:prstGeom>
              <a:blipFill>
                <a:blip r:embed="rId10"/>
                <a:stretch>
                  <a:fillRect l="-60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7941A09-F97E-74FA-1123-DCCA7BA337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5044" y="4365625"/>
            <a:ext cx="2006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72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950430" y="1013286"/>
            <a:ext cx="3261529" cy="37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899626" y="559850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Z:\Dropbox\Documents\課程\Young\Chapter42\A_Images\A_Figures_and_Photos\42_25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884" y="2164617"/>
            <a:ext cx="3136459" cy="267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865574" y="5013176"/>
            <a:ext cx="703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帶內的電子及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帶內的電洞形成導電的載體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carrier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/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blipFill>
                <a:blip r:embed="rId4"/>
                <a:stretch>
                  <a:fillRect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B5F2772-D098-705C-6710-AC10E3F147A1}"/>
              </a:ext>
            </a:extLst>
          </p:cNvPr>
          <p:cNvSpPr txBox="1"/>
          <p:nvPr/>
        </p:nvSpPr>
        <p:spPr bwMode="auto">
          <a:xfrm>
            <a:off x="865574" y="5830193"/>
            <a:ext cx="8208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從這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個事實的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基礎就能建立整個半導體理論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，幾乎無需再回到能帶等等概念！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C4D87-3F81-31E8-DD11-ED215BEDD6AC}"/>
              </a:ext>
            </a:extLst>
          </p:cNvPr>
          <p:cNvSpPr txBox="1"/>
          <p:nvPr/>
        </p:nvSpPr>
        <p:spPr bwMode="auto">
          <a:xfrm>
            <a:off x="865574" y="5410422"/>
            <a:ext cx="6696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而且兩者都是自由自在、如同沒有交互作用，而且機動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00EEA3-5842-9838-F5F7-773DEC7746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914"/>
          <a:stretch/>
        </p:blipFill>
        <p:spPr>
          <a:xfrm>
            <a:off x="4526002" y="559850"/>
            <a:ext cx="1984332" cy="21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E49964C-4027-CE5E-5D9C-55E8A326A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90" y="333911"/>
            <a:ext cx="4608690" cy="3661033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E39B982-D3EA-A792-3D42-98BC76110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77072"/>
            <a:ext cx="4608512" cy="2610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417EF2-2246-0A0A-5E48-9097CF8EC57B}"/>
                  </a:ext>
                </a:extLst>
              </p:cNvPr>
              <p:cNvSpPr txBox="1"/>
              <p:nvPr/>
            </p:nvSpPr>
            <p:spPr bwMode="auto">
              <a:xfrm>
                <a:off x="3635896" y="6266459"/>
                <a:ext cx="485800" cy="50334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417EF2-2246-0A0A-5E48-9097CF8EC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6266459"/>
                <a:ext cx="485800" cy="5033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4BCA5E-90E3-32CA-DA8C-AE47E48E78F8}"/>
                  </a:ext>
                </a:extLst>
              </p:cNvPr>
              <p:cNvSpPr txBox="1"/>
              <p:nvPr/>
            </p:nvSpPr>
            <p:spPr bwMode="auto">
              <a:xfrm>
                <a:off x="4885184" y="6225395"/>
                <a:ext cx="485800" cy="50898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h𝑜𝑙𝑒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4BCA5E-90E3-32CA-DA8C-AE47E48E7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5184" y="6225395"/>
                <a:ext cx="485800" cy="508985"/>
              </a:xfrm>
              <a:prstGeom prst="rect">
                <a:avLst/>
              </a:prstGeom>
              <a:blipFill>
                <a:blip r:embed="rId5"/>
                <a:stretch>
                  <a:fillRect r="-1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161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18CA1B1-C655-68FC-78F5-62AAF22AC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10" y="0"/>
            <a:ext cx="6666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51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8900FB-078F-E326-B154-05939511C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344" y="0"/>
            <a:ext cx="4795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52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B324B5-C1E3-BF83-2E6D-C3B4DDB83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132856"/>
            <a:ext cx="8087939" cy="2160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3EA7BE-175A-90F1-FEED-25CC8339C3EA}"/>
              </a:ext>
            </a:extLst>
          </p:cNvPr>
          <p:cNvSpPr txBox="1"/>
          <p:nvPr/>
        </p:nvSpPr>
        <p:spPr bwMode="auto">
          <a:xfrm>
            <a:off x="3059832" y="1412776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固體是原子組成的晶格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Lattice</a:t>
            </a:r>
          </a:p>
        </p:txBody>
      </p:sp>
    </p:spTree>
    <p:extLst>
      <p:ext uri="{BB962C8B-B14F-4D97-AF65-F5344CB8AC3E}">
        <p14:creationId xmlns:p14="http://schemas.microsoft.com/office/powerpoint/2010/main" val="946665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7BA77E-EEB9-A732-07A1-F17128B3E611}"/>
                  </a:ext>
                </a:extLst>
              </p:cNvPr>
              <p:cNvSpPr txBox="1"/>
              <p:nvPr/>
            </p:nvSpPr>
            <p:spPr bwMode="auto">
              <a:xfrm>
                <a:off x="2200126" y="2286138"/>
                <a:ext cx="2376858" cy="7762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𝜇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7BA77E-EEB9-A732-07A1-F17128B3E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0126" y="2286138"/>
                <a:ext cx="2376858" cy="7762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7F86B31B-AABB-BF79-7CBF-BD2E16D7C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58" b="2812"/>
          <a:stretch/>
        </p:blipFill>
        <p:spPr>
          <a:xfrm>
            <a:off x="3635896" y="3140968"/>
            <a:ext cx="3259956" cy="3023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165CB-513E-4C75-C82B-E6BC0FF97B24}"/>
                  </a:ext>
                </a:extLst>
              </p:cNvPr>
              <p:cNvSpPr txBox="1"/>
              <p:nvPr/>
            </p:nvSpPr>
            <p:spPr bwMode="auto">
              <a:xfrm>
                <a:off x="873361" y="844415"/>
                <a:ext cx="794376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由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價帶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跳上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導帶的電子密度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就是價帶的電洞密度，決定了導電性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165CB-513E-4C75-C82B-E6BC0FF97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361" y="844415"/>
                <a:ext cx="7943763" cy="369332"/>
              </a:xfrm>
              <a:prstGeom prst="rect">
                <a:avLst/>
              </a:prstGeom>
              <a:blipFill>
                <a:blip r:embed="rId4"/>
                <a:stretch>
                  <a:fillRect l="-63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BCB0AE-3684-8921-C302-0076889DCBEF}"/>
                  </a:ext>
                </a:extLst>
              </p:cNvPr>
              <p:cNvSpPr txBox="1"/>
              <p:nvPr/>
            </p:nvSpPr>
            <p:spPr bwMode="auto">
              <a:xfrm>
                <a:off x="873360" y="1876738"/>
                <a:ext cx="794376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溫度為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，電子密度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可以以狀態機率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Fermi-Dirac Factor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決定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BCB0AE-3684-8921-C302-0076889DC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360" y="1876738"/>
                <a:ext cx="7943763" cy="369332"/>
              </a:xfrm>
              <a:prstGeom prst="rect">
                <a:avLst/>
              </a:prstGeom>
              <a:blipFill>
                <a:blip r:embed="rId5"/>
                <a:stretch>
                  <a:fillRect l="-63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1FC1143-1341-C024-D5B8-8F4476D5ED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077" r="4309" b="3243"/>
          <a:stretch/>
        </p:blipFill>
        <p:spPr>
          <a:xfrm>
            <a:off x="2197944" y="3140968"/>
            <a:ext cx="1190165" cy="30366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FFCD64-BC9C-A97D-3573-B71EA8A1C4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61" t="6764" r="57303" b="50632"/>
          <a:stretch/>
        </p:blipFill>
        <p:spPr>
          <a:xfrm>
            <a:off x="2188025" y="3140967"/>
            <a:ext cx="1190165" cy="15183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1E8BE04-78D1-22E9-0A99-98C67A44616E}"/>
              </a:ext>
            </a:extLst>
          </p:cNvPr>
          <p:cNvSpPr/>
          <p:nvPr/>
        </p:nvSpPr>
        <p:spPr>
          <a:xfrm>
            <a:off x="2204573" y="4803879"/>
            <a:ext cx="1039671" cy="67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92420E-2C8C-CC68-2282-72FF18073E19}"/>
              </a:ext>
            </a:extLst>
          </p:cNvPr>
          <p:cNvCxnSpPr/>
          <p:nvPr/>
        </p:nvCxnSpPr>
        <p:spPr>
          <a:xfrm flipV="1">
            <a:off x="2492165" y="3767969"/>
            <a:ext cx="0" cy="180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EA322B-50CD-E229-5F18-85252CFB4F42}"/>
                  </a:ext>
                </a:extLst>
              </p:cNvPr>
              <p:cNvSpPr txBox="1"/>
              <p:nvPr/>
            </p:nvSpPr>
            <p:spPr bwMode="auto">
              <a:xfrm>
                <a:off x="5951128" y="4986167"/>
                <a:ext cx="49308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EA322B-50CD-E229-5F18-85252CFB4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1128" y="4986167"/>
                <a:ext cx="493080" cy="307777"/>
              </a:xfrm>
              <a:prstGeom prst="rect">
                <a:avLst/>
              </a:prstGeom>
              <a:blipFill>
                <a:blip r:embed="rId7"/>
                <a:stretch>
                  <a:fillRect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0">
                <a:extLst>
                  <a:ext uri="{FF2B5EF4-FFF2-40B4-BE49-F238E27FC236}">
                    <a16:creationId xmlns:a16="http://schemas.microsoft.com/office/drawing/2014/main" id="{6A40A418-7E85-C4FC-CD1C-FA6F28899500}"/>
                  </a:ext>
                </a:extLst>
              </p:cNvPr>
              <p:cNvSpPr txBox="1"/>
              <p:nvPr/>
            </p:nvSpPr>
            <p:spPr bwMode="auto">
              <a:xfrm>
                <a:off x="2240398" y="1240332"/>
                <a:ext cx="1153713" cy="56675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20">
                <a:extLst>
                  <a:ext uri="{FF2B5EF4-FFF2-40B4-BE49-F238E27FC236}">
                    <a16:creationId xmlns:a16="http://schemas.microsoft.com/office/drawing/2014/main" id="{6A40A418-7E85-C4FC-CD1C-FA6F28899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0398" y="1240332"/>
                <a:ext cx="1153713" cy="566758"/>
              </a:xfrm>
              <a:prstGeom prst="rect">
                <a:avLst/>
              </a:prstGeom>
              <a:blipFill>
                <a:blip r:embed="rId8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2CB638-C7BE-0C84-C4DF-5C5E5F17C9FE}"/>
                  </a:ext>
                </a:extLst>
              </p:cNvPr>
              <p:cNvSpPr txBox="1"/>
              <p:nvPr/>
            </p:nvSpPr>
            <p:spPr bwMode="auto">
              <a:xfrm>
                <a:off x="4609855" y="2420888"/>
                <a:ext cx="38884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</m:oMath>
                </a14:m>
                <a:r>
                  <a:rPr lang="en-US" dirty="0" err="1"/>
                  <a:t>是化學能，由導電電子總數決定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2CB638-C7BE-0C84-C4DF-5C5E5F17C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9855" y="2420888"/>
                <a:ext cx="3888432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6187D0-8AF8-278B-9B21-704617B88A01}"/>
                  </a:ext>
                </a:extLst>
              </p:cNvPr>
              <p:cNvSpPr txBox="1"/>
              <p:nvPr/>
            </p:nvSpPr>
            <p:spPr bwMode="auto">
              <a:xfrm>
                <a:off x="6383180" y="3140967"/>
                <a:ext cx="341781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6187D0-8AF8-278B-9B21-704617B88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3180" y="3140967"/>
                <a:ext cx="341781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63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63A14-ED21-5B4F-0465-CCDFE48AA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FB71A7-7CFA-6566-FCE5-29D14D8AF11E}"/>
                  </a:ext>
                </a:extLst>
              </p:cNvPr>
              <p:cNvSpPr txBox="1"/>
              <p:nvPr/>
            </p:nvSpPr>
            <p:spPr bwMode="auto">
              <a:xfrm>
                <a:off x="1870828" y="4194964"/>
                <a:ext cx="2629703" cy="9535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FB71A7-7CFA-6566-FCE5-29D14D8AF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0828" y="4194964"/>
                <a:ext cx="2629703" cy="953594"/>
              </a:xfrm>
              <a:prstGeom prst="rect">
                <a:avLst/>
              </a:prstGeom>
              <a:blipFill>
                <a:blip r:embed="rId2"/>
                <a:stretch>
                  <a:fillRect l="-12981" t="-105263" b="-1565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D1FD1D-F7B5-3A88-D735-AA376CBA8E4F}"/>
                  </a:ext>
                </a:extLst>
              </p:cNvPr>
              <p:cNvSpPr txBox="1"/>
              <p:nvPr/>
            </p:nvSpPr>
            <p:spPr bwMode="auto">
              <a:xfrm>
                <a:off x="1051955" y="940864"/>
                <a:ext cx="78226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嚴格來說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，電子密度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等於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狀態發生機率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，乘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狀態數密度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D1FD1D-F7B5-3A88-D735-AA376CBA8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1955" y="940864"/>
                <a:ext cx="7822648" cy="369332"/>
              </a:xfrm>
              <a:prstGeom prst="rect">
                <a:avLst/>
              </a:prstGeom>
              <a:blipFill>
                <a:blip r:embed="rId3"/>
                <a:stretch>
                  <a:fillRect l="-81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63D0529-4622-25C8-03C9-E63AF81376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8" t="33761" b="32103"/>
          <a:stretch/>
        </p:blipFill>
        <p:spPr>
          <a:xfrm>
            <a:off x="5220072" y="1484784"/>
            <a:ext cx="2849321" cy="2642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FC70BC-F6D6-3F3F-1427-52F078FE35A3}"/>
                  </a:ext>
                </a:extLst>
              </p:cNvPr>
              <p:cNvSpPr txBox="1"/>
              <p:nvPr/>
            </p:nvSpPr>
            <p:spPr>
              <a:xfrm>
                <a:off x="5609436" y="3744208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FC70BC-F6D6-3F3F-1427-52F078FE3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436" y="3744208"/>
                <a:ext cx="37968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7F901F-A7D4-A719-C513-CB6643DA3159}"/>
                  </a:ext>
                </a:extLst>
              </p:cNvPr>
              <p:cNvSpPr txBox="1"/>
              <p:nvPr/>
            </p:nvSpPr>
            <p:spPr>
              <a:xfrm>
                <a:off x="7692138" y="2872602"/>
                <a:ext cx="379680" cy="291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7F901F-A7D4-A719-C513-CB6643DA3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138" y="2872602"/>
                <a:ext cx="379680" cy="2916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AF4D6A-E4B8-A341-A196-A2F7259F74A4}"/>
                  </a:ext>
                </a:extLst>
              </p:cNvPr>
              <p:cNvSpPr txBox="1"/>
              <p:nvPr/>
            </p:nvSpPr>
            <p:spPr>
              <a:xfrm>
                <a:off x="6419964" y="1504939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AF4D6A-E4B8-A341-A196-A2F7259F7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964" y="1504939"/>
                <a:ext cx="379680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EC53B09-4C15-38A0-8526-1E8C859C3F83}"/>
              </a:ext>
            </a:extLst>
          </p:cNvPr>
          <p:cNvSpPr txBox="1"/>
          <p:nvPr/>
        </p:nvSpPr>
        <p:spPr>
          <a:xfrm>
            <a:off x="5526698" y="1585454"/>
            <a:ext cx="37968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F698EF-9AF5-316B-2475-583B3D506CD4}"/>
                  </a:ext>
                </a:extLst>
              </p:cNvPr>
              <p:cNvSpPr txBox="1"/>
              <p:nvPr/>
            </p:nvSpPr>
            <p:spPr>
              <a:xfrm>
                <a:off x="6770328" y="2544480"/>
                <a:ext cx="2255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F698EF-9AF5-316B-2475-583B3D506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328" y="2544480"/>
                <a:ext cx="225575" cy="2154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639B83-2913-94C7-DBA6-A39140409812}"/>
                  </a:ext>
                </a:extLst>
              </p:cNvPr>
              <p:cNvSpPr txBox="1"/>
              <p:nvPr/>
            </p:nvSpPr>
            <p:spPr>
              <a:xfrm>
                <a:off x="7162722" y="1581797"/>
                <a:ext cx="907883" cy="541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639B83-2913-94C7-DBA6-A39140409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722" y="1581797"/>
                <a:ext cx="907883" cy="5416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59184A-1E35-7A54-01CD-279DD1E2A29D}"/>
                  </a:ext>
                </a:extLst>
              </p:cNvPr>
              <p:cNvSpPr txBox="1"/>
              <p:nvPr/>
            </p:nvSpPr>
            <p:spPr bwMode="auto">
              <a:xfrm>
                <a:off x="6995903" y="3694497"/>
                <a:ext cx="11338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59184A-1E35-7A54-01CD-279DD1E2A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5903" y="3694497"/>
                <a:ext cx="1133872" cy="369332"/>
              </a:xfrm>
              <a:prstGeom prst="rect">
                <a:avLst/>
              </a:prstGeom>
              <a:blipFill>
                <a:blip r:embed="rId10"/>
                <a:stretch>
                  <a:fillRect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CB3599-6688-7441-C455-D6B8D8F04BC2}"/>
                  </a:ext>
                </a:extLst>
              </p:cNvPr>
              <p:cNvSpPr txBox="1"/>
              <p:nvPr/>
            </p:nvSpPr>
            <p:spPr bwMode="auto">
              <a:xfrm>
                <a:off x="1868693" y="5251096"/>
                <a:ext cx="3351379" cy="82323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𝐺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CB3599-6688-7441-C455-D6B8D8F04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8693" y="5251096"/>
                <a:ext cx="3351379" cy="823239"/>
              </a:xfrm>
              <a:prstGeom prst="rect">
                <a:avLst/>
              </a:prstGeom>
              <a:blipFill>
                <a:blip r:embed="rId11"/>
                <a:stretch>
                  <a:fillRect b="-15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8473578B-EA10-2AA0-889E-1178AFE287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6546" y="1484784"/>
            <a:ext cx="3886733" cy="264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54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712CBEB-E94D-CC4D-A958-6413F9EAD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"/>
          <a:stretch/>
        </p:blipFill>
        <p:spPr>
          <a:xfrm>
            <a:off x="531448" y="1972018"/>
            <a:ext cx="3340977" cy="2194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/>
              <p:nvPr/>
            </p:nvSpPr>
            <p:spPr>
              <a:xfrm>
                <a:off x="3995936" y="2337556"/>
                <a:ext cx="1280030" cy="49738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𝐺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2337556"/>
                <a:ext cx="1280030" cy="4973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/>
              <p:nvPr/>
            </p:nvSpPr>
            <p:spPr>
              <a:xfrm>
                <a:off x="3995936" y="2939488"/>
                <a:ext cx="3998402" cy="6657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𝑘𝑇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0.2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8.617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300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.736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2939488"/>
                <a:ext cx="3998402" cy="665760"/>
              </a:xfrm>
              <a:prstGeom prst="rect">
                <a:avLst/>
              </a:prstGeom>
              <a:blipFill>
                <a:blip r:embed="rId4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/>
              <p:nvPr/>
            </p:nvSpPr>
            <p:spPr>
              <a:xfrm>
                <a:off x="3995936" y="3802454"/>
                <a:ext cx="3400739" cy="3724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2.00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~9.22×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3802454"/>
                <a:ext cx="3400739" cy="3724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E72DA95-B488-7BEF-B7F9-5CC720FEF0BE}"/>
              </a:ext>
            </a:extLst>
          </p:cNvPr>
          <p:cNvSpPr txBox="1"/>
          <p:nvPr/>
        </p:nvSpPr>
        <p:spPr bwMode="auto">
          <a:xfrm>
            <a:off x="5399477" y="2426616"/>
            <a:ext cx="3262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導電電子密度由能隙決定！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9D82E-3C96-4D5A-1563-DACF35007CD1}"/>
              </a:ext>
            </a:extLst>
          </p:cNvPr>
          <p:cNvSpPr txBox="1"/>
          <p:nvPr/>
        </p:nvSpPr>
        <p:spPr bwMode="auto">
          <a:xfrm>
            <a:off x="3892749" y="1952732"/>
            <a:ext cx="4978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導電電子密度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大約可以以波茲曼factor估計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85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224BB0C-3005-2B36-C2F2-8DE8F766E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89461"/>
            <a:ext cx="3470320" cy="227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) Resistivity vs. temperature for the silicon/PANI PNCs; and (b)... |  Download Scientific Diagram">
            <a:extLst>
              <a:ext uri="{FF2B5EF4-FFF2-40B4-BE49-F238E27FC236}">
                <a16:creationId xmlns:a16="http://schemas.microsoft.com/office/drawing/2014/main" id="{241FB845-7C32-84EB-7DB9-6CDA64E9A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71269" y="2040444"/>
            <a:ext cx="3440692" cy="269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7">
            <a:extLst>
              <a:ext uri="{FF2B5EF4-FFF2-40B4-BE49-F238E27FC236}">
                <a16:creationId xmlns:a16="http://schemas.microsoft.com/office/drawing/2014/main" id="{7C972B83-7873-E7D3-4717-A10F6251A958}"/>
              </a:ext>
            </a:extLst>
          </p:cNvPr>
          <p:cNvSpPr txBox="1"/>
          <p:nvPr/>
        </p:nvSpPr>
        <p:spPr bwMode="auto">
          <a:xfrm>
            <a:off x="2459914" y="5013176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半導體的電阻率隨溫度增加快速降低。</a:t>
            </a:r>
          </a:p>
        </p:txBody>
      </p:sp>
      <p:sp>
        <p:nvSpPr>
          <p:cNvPr id="5" name="文字方塊 7">
            <a:extLst>
              <a:ext uri="{FF2B5EF4-FFF2-40B4-BE49-F238E27FC236}">
                <a16:creationId xmlns:a16="http://schemas.microsoft.com/office/drawing/2014/main" id="{C26B7F49-EC8F-8460-AF0F-0B036D990951}"/>
              </a:ext>
            </a:extLst>
          </p:cNvPr>
          <p:cNvSpPr txBox="1"/>
          <p:nvPr/>
        </p:nvSpPr>
        <p:spPr bwMode="auto">
          <a:xfrm>
            <a:off x="2459914" y="5450787"/>
            <a:ext cx="5640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相對的、導體的電阻率隨溫度增加而增加。</a:t>
            </a:r>
          </a:p>
        </p:txBody>
      </p:sp>
    </p:spTree>
    <p:extLst>
      <p:ext uri="{BB962C8B-B14F-4D97-AF65-F5344CB8AC3E}">
        <p14:creationId xmlns:p14="http://schemas.microsoft.com/office/powerpoint/2010/main" val="1904741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75D37A-B214-15D6-6231-27F5FBF8A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88640"/>
            <a:ext cx="6000368" cy="2808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A74BAA-37EB-C057-413B-DF4A065D6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714" y="3031595"/>
            <a:ext cx="4809545" cy="36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10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3059280-D82A-0F13-3641-4C3799113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59" y="1111675"/>
            <a:ext cx="4936268" cy="51976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9">
                <a:extLst>
                  <a:ext uri="{FF2B5EF4-FFF2-40B4-BE49-F238E27FC236}">
                    <a16:creationId xmlns:a16="http://schemas.microsoft.com/office/drawing/2014/main" id="{473FEC3C-0FEE-457C-52B3-D92E519044CB}"/>
                  </a:ext>
                </a:extLst>
              </p:cNvPr>
              <p:cNvSpPr/>
              <p:nvPr/>
            </p:nvSpPr>
            <p:spPr>
              <a:xfrm>
                <a:off x="2178458" y="327871"/>
                <a:ext cx="6134328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1.0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r>
                  <a:rPr lang="zh-TW" altLang="en-US" sz="1800" dirty="0"/>
                  <a:t>能跳上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導帶</a:t>
                </a:r>
                <a:r>
                  <a:rPr lang="zh-TW" altLang="en-US" sz="1800" dirty="0"/>
                  <a:t>的電子數量還是遠少於導體，</a:t>
                </a:r>
              </a:p>
            </p:txBody>
          </p:sp>
        </mc:Choice>
        <mc:Fallback xmlns="">
          <p:sp>
            <p:nvSpPr>
              <p:cNvPr id="4" name="矩形 9">
                <a:extLst>
                  <a:ext uri="{FF2B5EF4-FFF2-40B4-BE49-F238E27FC236}">
                    <a16:creationId xmlns:a16="http://schemas.microsoft.com/office/drawing/2014/main" id="{473FEC3C-0FEE-457C-52B3-D92E519044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458" y="327871"/>
                <a:ext cx="6134328" cy="391902"/>
              </a:xfrm>
              <a:prstGeom prst="rect">
                <a:avLst/>
              </a:prstGeom>
              <a:blipFill>
                <a:blip r:embed="rId3"/>
                <a:stretch>
                  <a:fillRect l="-826"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5">
            <a:extLst>
              <a:ext uri="{FF2B5EF4-FFF2-40B4-BE49-F238E27FC236}">
                <a16:creationId xmlns:a16="http://schemas.microsoft.com/office/drawing/2014/main" id="{ABAE9D8D-C41E-AFDE-7163-D1FDEFDBF540}"/>
              </a:ext>
            </a:extLst>
          </p:cNvPr>
          <p:cNvSpPr/>
          <p:nvPr/>
        </p:nvSpPr>
        <p:spPr>
          <a:xfrm>
            <a:off x="2178458" y="719773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電阻率比起導體還是來得大！</a:t>
            </a:r>
          </a:p>
        </p:txBody>
      </p:sp>
    </p:spTree>
    <p:extLst>
      <p:ext uri="{BB962C8B-B14F-4D97-AF65-F5344CB8AC3E}">
        <p14:creationId xmlns:p14="http://schemas.microsoft.com/office/powerpoint/2010/main" val="3732885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AC103-5CE6-2018-35C7-C4406E5EF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25400"/>
            <a:ext cx="73025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84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70437E-3FDD-7381-032B-8370988C8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264" y="0"/>
            <a:ext cx="5639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61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9E074-1707-C894-1110-913006850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009" y="0"/>
            <a:ext cx="5771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08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ECD3C-5CDA-42FD-A3A3-F0025F7B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741" y="0"/>
            <a:ext cx="5478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2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7A2C4D-78B3-849B-CAAF-9632C6D94C5E}"/>
              </a:ext>
            </a:extLst>
          </p:cNvPr>
          <p:cNvSpPr txBox="1"/>
          <p:nvPr/>
        </p:nvSpPr>
        <p:spPr bwMode="auto">
          <a:xfrm>
            <a:off x="2184873" y="1916832"/>
            <a:ext cx="4774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週期性晶格位能中電子的能帶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Energy Band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3D88E4-3F6A-09E6-03BB-4EDF37AC08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5299"/>
          <a:stretch/>
        </p:blipFill>
        <p:spPr>
          <a:xfrm>
            <a:off x="2339752" y="2564904"/>
            <a:ext cx="3683000" cy="27363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1D80B9-0A9C-5A95-BD02-F884108AF029}"/>
              </a:ext>
            </a:extLst>
          </p:cNvPr>
          <p:cNvSpPr/>
          <p:nvPr/>
        </p:nvSpPr>
        <p:spPr>
          <a:xfrm>
            <a:off x="6445122" y="2564904"/>
            <a:ext cx="792087" cy="2618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93CE84-DFCF-7B69-8CED-BD297D9E9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25" t="47887" r="13866" b="14248"/>
          <a:stretch/>
        </p:blipFill>
        <p:spPr>
          <a:xfrm>
            <a:off x="6516217" y="3576931"/>
            <a:ext cx="720993" cy="1325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AFD03-A186-0E1A-44BA-B52AC5D57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25" t="46547" r="13866" b="28315"/>
          <a:stretch/>
        </p:blipFill>
        <p:spPr>
          <a:xfrm>
            <a:off x="6516214" y="3508730"/>
            <a:ext cx="720993" cy="936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929DB4-B8D4-F4B2-D4C9-47BA69FDA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25" t="51867" r="13866" b="29113"/>
          <a:stretch/>
        </p:blipFill>
        <p:spPr>
          <a:xfrm>
            <a:off x="6516215" y="2868123"/>
            <a:ext cx="720993" cy="7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89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6203B3-A78D-03BA-0E5C-3DC1AED9D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79" y="0"/>
            <a:ext cx="5654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42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3F24C9-E960-88B7-1844-3FD043B0A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019" y="0"/>
            <a:ext cx="5763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46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A8BB58-FF76-831B-C967-FFCB8F194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372" y="0"/>
            <a:ext cx="5637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82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2BC44-027D-CFA8-55D9-91D0956D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" y="533400"/>
            <a:ext cx="70993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05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585E28-FF81-9899-5ED1-DCED1C9C88C8}"/>
              </a:ext>
            </a:extLst>
          </p:cNvPr>
          <p:cNvSpPr/>
          <p:nvPr/>
        </p:nvSpPr>
        <p:spPr>
          <a:xfrm>
            <a:off x="931679" y="3769276"/>
            <a:ext cx="4680520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AC051B-B409-E91A-9D12-4F6B4F361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44" y="3822745"/>
            <a:ext cx="4513684" cy="254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1">
            <a:extLst>
              <a:ext uri="{FF2B5EF4-FFF2-40B4-BE49-F238E27FC236}">
                <a16:creationId xmlns:a16="http://schemas.microsoft.com/office/drawing/2014/main" id="{EDB673AB-ED6D-3CA1-FE84-DDBB216ECA83}"/>
              </a:ext>
            </a:extLst>
          </p:cNvPr>
          <p:cNvSpPr txBox="1"/>
          <p:nvPr/>
        </p:nvSpPr>
        <p:spPr bwMode="auto">
          <a:xfrm>
            <a:off x="2302038" y="1711287"/>
            <a:ext cx="63503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但我們可以用雜質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Doping</a:t>
            </a:r>
            <a:r>
              <a:rPr lang="zh-TW" altLang="en-US" sz="1800" dirty="0"/>
              <a:t>來增加半導體的導電性：</a:t>
            </a:r>
          </a:p>
        </p:txBody>
      </p:sp>
      <p:sp>
        <p:nvSpPr>
          <p:cNvPr id="5" name="矩形 9">
            <a:extLst>
              <a:ext uri="{FF2B5EF4-FFF2-40B4-BE49-F238E27FC236}">
                <a16:creationId xmlns:a16="http://schemas.microsoft.com/office/drawing/2014/main" id="{30768518-BF8D-226C-84DF-26579B3D41F0}"/>
              </a:ext>
            </a:extLst>
          </p:cNvPr>
          <p:cNvSpPr/>
          <p:nvPr/>
        </p:nvSpPr>
        <p:spPr>
          <a:xfrm>
            <a:off x="2302038" y="815975"/>
            <a:ext cx="6134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能跳上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的電子數量還是少於導體，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89AE347-61D7-7848-442E-93BECF5F777A}"/>
              </a:ext>
            </a:extLst>
          </p:cNvPr>
          <p:cNvSpPr/>
          <p:nvPr/>
        </p:nvSpPr>
        <p:spPr>
          <a:xfrm>
            <a:off x="2302038" y="1283905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電阻率比起導體還是來得大！</a:t>
            </a:r>
          </a:p>
        </p:txBody>
      </p:sp>
      <p:pic>
        <p:nvPicPr>
          <p:cNvPr id="7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5CC58DE6-C4AE-89F6-CB8E-1E71AB4C7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27"/>
          <a:stretch/>
        </p:blipFill>
        <p:spPr bwMode="auto">
          <a:xfrm>
            <a:off x="1231583" y="2235367"/>
            <a:ext cx="3776772" cy="139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70D71D9E-2E4F-6448-7DD8-0DF9FEE7D012}"/>
              </a:ext>
            </a:extLst>
          </p:cNvPr>
          <p:cNvSpPr/>
          <p:nvPr/>
        </p:nvSpPr>
        <p:spPr>
          <a:xfrm>
            <a:off x="4059592" y="2270863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F64E7-0227-6041-5E23-1F52893D5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2780928"/>
            <a:ext cx="1759409" cy="3751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4BB3D8-E8A5-A3A2-6347-2A4EF753D676}"/>
              </a:ext>
            </a:extLst>
          </p:cNvPr>
          <p:cNvSpPr txBox="1"/>
          <p:nvPr/>
        </p:nvSpPr>
        <p:spPr bwMode="auto">
          <a:xfrm>
            <a:off x="5467828" y="2113880"/>
            <a:ext cx="2956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加入五個價電子的磷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9552B-731B-3A68-F9ED-B7BD4AD2041B}"/>
              </a:ext>
            </a:extLst>
          </p:cNvPr>
          <p:cNvSpPr txBox="1"/>
          <p:nvPr/>
        </p:nvSpPr>
        <p:spPr bwMode="auto">
          <a:xfrm>
            <a:off x="2302038" y="396532"/>
            <a:ext cx="316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野生的半導體幾乎毫無用處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857498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A82F-5844-1C3F-973C-905B7F925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401" y="885137"/>
            <a:ext cx="6075197" cy="2442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0553D-C44E-496C-A4E2-833199641C52}"/>
              </a:ext>
            </a:extLst>
          </p:cNvPr>
          <p:cNvSpPr txBox="1"/>
          <p:nvPr/>
        </p:nvSpPr>
        <p:spPr bwMode="auto">
          <a:xfrm>
            <a:off x="1734306" y="3345261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價能帶已填滿，多出來的電子，就會進入全空的傳導帶。</a:t>
            </a:r>
          </a:p>
        </p:txBody>
      </p:sp>
      <p:pic>
        <p:nvPicPr>
          <p:cNvPr id="9" name="Picture 2" descr="Z:\Dropbox\Documents\課程\Young\Chapter42\A_Images\A_Figures_and_Photos\42_19_Figure.jpg">
            <a:extLst>
              <a:ext uri="{FF2B5EF4-FFF2-40B4-BE49-F238E27FC236}">
                <a16:creationId xmlns:a16="http://schemas.microsoft.com/office/drawing/2014/main" id="{751756B1-FFEB-ED21-90C5-1C4D5008A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28283" r="33921" b="1338"/>
          <a:stretch/>
        </p:blipFill>
        <p:spPr bwMode="auto">
          <a:xfrm>
            <a:off x="2843808" y="3735899"/>
            <a:ext cx="2980748" cy="243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33A0C44-8E7B-4D38-0C20-8CB8BD53BFE7}"/>
              </a:ext>
            </a:extLst>
          </p:cNvPr>
          <p:cNvSpPr/>
          <p:nvPr/>
        </p:nvSpPr>
        <p:spPr>
          <a:xfrm>
            <a:off x="4585383" y="5301208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F4C5A7-E8EC-334A-4E8F-19AF6923B834}"/>
              </a:ext>
            </a:extLst>
          </p:cNvPr>
          <p:cNvSpPr/>
          <p:nvPr/>
        </p:nvSpPr>
        <p:spPr>
          <a:xfrm>
            <a:off x="4841165" y="1715253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2D641A-DFA0-590A-D944-F3887EF4936F}"/>
              </a:ext>
            </a:extLst>
          </p:cNvPr>
          <p:cNvSpPr txBox="1"/>
          <p:nvPr/>
        </p:nvSpPr>
        <p:spPr bwMode="auto">
          <a:xfrm>
            <a:off x="1734306" y="6205649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但不完全……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FB0F6-4752-319D-62AB-15DFB8AA188F}"/>
              </a:ext>
            </a:extLst>
          </p:cNvPr>
          <p:cNvSpPr txBox="1"/>
          <p:nvPr/>
        </p:nvSpPr>
        <p:spPr bwMode="auto">
          <a:xfrm>
            <a:off x="1719099" y="431905"/>
            <a:ext cx="5285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如此晶體結構幾乎不變，但電子會多出一個。</a:t>
            </a:r>
          </a:p>
        </p:txBody>
      </p:sp>
    </p:spTree>
    <p:extLst>
      <p:ext uri="{BB962C8B-B14F-4D97-AF65-F5344CB8AC3E}">
        <p14:creationId xmlns:p14="http://schemas.microsoft.com/office/powerpoint/2010/main" val="619690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A82F-5844-1C3F-973C-905B7F925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95" r="34902" b="8843"/>
          <a:stretch/>
        </p:blipFill>
        <p:spPr>
          <a:xfrm>
            <a:off x="2978976" y="177972"/>
            <a:ext cx="1944216" cy="2226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0553D-C44E-496C-A4E2-833199641C52}"/>
              </a:ext>
            </a:extLst>
          </p:cNvPr>
          <p:cNvSpPr txBox="1"/>
          <p:nvPr/>
        </p:nvSpPr>
        <p:spPr bwMode="auto">
          <a:xfrm>
            <a:off x="968372" y="2430446"/>
            <a:ext cx="7662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多出來的電子，與多出來的磷原子核正電荷，會如氫原子，形成束縛態。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B9666-AEE3-9993-75A0-1C46C6F74076}"/>
              </a:ext>
            </a:extLst>
          </p:cNvPr>
          <p:cNvSpPr txBox="1"/>
          <p:nvPr/>
        </p:nvSpPr>
        <p:spPr bwMode="auto">
          <a:xfrm>
            <a:off x="955269" y="2845097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但因此電子的有效質量一般小於電子質量，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74E5B-593D-59B8-A171-224364D881D0}"/>
              </a:ext>
            </a:extLst>
          </p:cNvPr>
          <p:cNvSpPr txBox="1"/>
          <p:nvPr/>
        </p:nvSpPr>
        <p:spPr bwMode="auto">
          <a:xfrm>
            <a:off x="968372" y="3274748"/>
            <a:ext cx="5328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而且必須考慮半導體內的介電性，一般極大。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61B5E6-7BBE-2341-EA39-CEB4F038214A}"/>
                  </a:ext>
                </a:extLst>
              </p:cNvPr>
              <p:cNvSpPr txBox="1"/>
              <p:nvPr/>
            </p:nvSpPr>
            <p:spPr bwMode="auto">
              <a:xfrm>
                <a:off x="968372" y="3704400"/>
                <a:ext cx="7996116" cy="383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因此束縛能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0.1 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eV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遠小於氫原子束縛能，以及能隙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，而半徑遠大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30Å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61B5E6-7BBE-2341-EA39-CEB4F0382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372" y="3704400"/>
                <a:ext cx="7996116" cy="383118"/>
              </a:xfrm>
              <a:prstGeom prst="rect">
                <a:avLst/>
              </a:prstGeom>
              <a:blipFill>
                <a:blip r:embed="rId3"/>
                <a:stretch>
                  <a:fillRect l="-634" t="-3125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B920D2C-443C-33BB-B139-D61EC3DE3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03"/>
          <a:stretch/>
        </p:blipFill>
        <p:spPr>
          <a:xfrm>
            <a:off x="2402912" y="4523574"/>
            <a:ext cx="4185312" cy="2177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F757B0-31E2-D91C-ECB0-B4CE6FB273D1}"/>
                  </a:ext>
                </a:extLst>
              </p:cNvPr>
              <p:cNvSpPr txBox="1"/>
              <p:nvPr/>
            </p:nvSpPr>
            <p:spPr bwMode="auto">
              <a:xfrm>
                <a:off x="971600" y="4149080"/>
                <a:ext cx="79928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這些束縛態的能量略低於傳導帶下端，與導帶的間隙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就是束縛能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0.1 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eV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F757B0-31E2-D91C-ECB0-B4CE6FB27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149080"/>
                <a:ext cx="7992888" cy="369332"/>
              </a:xfrm>
              <a:prstGeom prst="rect">
                <a:avLst/>
              </a:prstGeom>
              <a:blipFill>
                <a:blip r:embed="rId5"/>
                <a:stretch>
                  <a:fillRect l="-63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CB607471-38E7-1091-761E-06A4F52ADDA5}"/>
              </a:ext>
            </a:extLst>
          </p:cNvPr>
          <p:cNvSpPr/>
          <p:nvPr/>
        </p:nvSpPr>
        <p:spPr>
          <a:xfrm>
            <a:off x="4026136" y="1072052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DB1E95-D26A-3C71-AE57-2E6FBA466C37}"/>
              </a:ext>
            </a:extLst>
          </p:cNvPr>
          <p:cNvSpPr/>
          <p:nvPr/>
        </p:nvSpPr>
        <p:spPr>
          <a:xfrm rot="2553425">
            <a:off x="3714219" y="906198"/>
            <a:ext cx="530773" cy="744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26759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B39807-05EA-72AD-A60D-E5F0A8247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60648"/>
            <a:ext cx="7277100" cy="481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31765-75EB-DCC7-C979-F429AF03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16" y="4991100"/>
            <a:ext cx="7226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33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9"/>
          <a:stretch/>
        </p:blipFill>
        <p:spPr bwMode="auto">
          <a:xfrm>
            <a:off x="1258947" y="1625478"/>
            <a:ext cx="2592288" cy="2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173292" y="4578684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加入五價雜質提供鍵結以外多一顆電子。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173292" y="4965292"/>
                <a:ext cx="71424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此電子的能態，在傳導帶之下，且間隙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zh-TW" altLang="en-US" sz="1800" dirty="0"/>
                  <a:t>極小，稱為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Doner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態。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3292" y="4965292"/>
                <a:ext cx="7142437" cy="369332"/>
              </a:xfrm>
              <a:prstGeom prst="rect">
                <a:avLst/>
              </a:prstGeom>
              <a:blipFill>
                <a:blip r:embed="rId3"/>
                <a:stretch>
                  <a:fillRect l="-71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 bwMode="auto">
          <a:xfrm>
            <a:off x="1173293" y="6005896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作為載體的電子帶負電，此類固體稱為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半導體。</a:t>
            </a:r>
          </a:p>
        </p:txBody>
      </p:sp>
      <p:pic>
        <p:nvPicPr>
          <p:cNvPr id="8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1"/>
          <a:stretch/>
        </p:blipFill>
        <p:spPr bwMode="auto">
          <a:xfrm>
            <a:off x="3995936" y="2060848"/>
            <a:ext cx="2709815" cy="2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 bwMode="auto">
          <a:xfrm>
            <a:off x="1173292" y="5356005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因此室溫時即可以有大量電子跳上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帶，可以導電。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CC043-5724-0B43-AB56-70491C726568}"/>
              </a:ext>
            </a:extLst>
          </p:cNvPr>
          <p:cNvSpPr txBox="1"/>
          <p:nvPr/>
        </p:nvSpPr>
        <p:spPr bwMode="auto">
          <a:xfrm>
            <a:off x="6861923" y="2690235"/>
            <a:ext cx="7605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600" dirty="0"/>
              <a:t>鍺</a:t>
            </a:r>
            <a:r>
              <a:rPr lang="zh-TW" altLang="en-US" sz="1600" dirty="0"/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endParaRPr lang="en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EDE6D3-E354-6D4B-B4CC-550A97E4D7EE}"/>
              </a:ext>
            </a:extLst>
          </p:cNvPr>
          <p:cNvSpPr txBox="1"/>
          <p:nvPr/>
        </p:nvSpPr>
        <p:spPr bwMode="auto">
          <a:xfrm>
            <a:off x="6861923" y="3007774"/>
            <a:ext cx="15393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 dirty="0"/>
              <a:t>砷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Arsenic</a:t>
            </a:r>
            <a:endParaRPr lang="en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E0A7B2DB-CB5B-88FD-FDDF-E94D26773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b="52157"/>
          <a:stretch/>
        </p:blipFill>
        <p:spPr bwMode="auto">
          <a:xfrm>
            <a:off x="3961376" y="202228"/>
            <a:ext cx="4419457" cy="179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4A14301E-E5A9-DCE4-963E-FDEA14A35EF1}"/>
              </a:ext>
            </a:extLst>
          </p:cNvPr>
          <p:cNvSpPr/>
          <p:nvPr/>
        </p:nvSpPr>
        <p:spPr>
          <a:xfrm>
            <a:off x="7170191" y="897541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FED84C-D190-1960-E5DE-2B35FCFD8340}"/>
              </a:ext>
            </a:extLst>
          </p:cNvPr>
          <p:cNvSpPr/>
          <p:nvPr/>
        </p:nvSpPr>
        <p:spPr>
          <a:xfrm>
            <a:off x="5487032" y="3109821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FCE615-D1F1-83A4-A2D4-C1C2F1E9CD88}"/>
              </a:ext>
            </a:extLst>
          </p:cNvPr>
          <p:cNvSpPr/>
          <p:nvPr/>
        </p:nvSpPr>
        <p:spPr>
          <a:xfrm>
            <a:off x="5148064" y="3117693"/>
            <a:ext cx="129600" cy="129600"/>
          </a:xfrm>
          <a:prstGeom prst="ellipse">
            <a:avLst/>
          </a:prstGeom>
          <a:solidFill>
            <a:srgbClr val="FFE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rgbClr val="FFEFC6"/>
              </a:solidFill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3758091E-8124-F374-8194-EAAA5CCEE5C9}"/>
              </a:ext>
            </a:extLst>
          </p:cNvPr>
          <p:cNvSpPr/>
          <p:nvPr/>
        </p:nvSpPr>
        <p:spPr>
          <a:xfrm>
            <a:off x="6861923" y="897541"/>
            <a:ext cx="152400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80E521-B442-A262-8466-2B96C3E0889B}"/>
              </a:ext>
            </a:extLst>
          </p:cNvPr>
          <p:cNvCxnSpPr>
            <a:cxnSpLocks/>
          </p:cNvCxnSpPr>
          <p:nvPr/>
        </p:nvCxnSpPr>
        <p:spPr>
          <a:xfrm flipV="1">
            <a:off x="5277664" y="3247293"/>
            <a:ext cx="230440" cy="99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61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DBCFD1B3-7249-CD8A-395B-892C29FF5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b="52157"/>
          <a:stretch/>
        </p:blipFill>
        <p:spPr bwMode="auto">
          <a:xfrm>
            <a:off x="4261647" y="160848"/>
            <a:ext cx="4419457" cy="179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2"/>
          <a:stretch/>
        </p:blipFill>
        <p:spPr bwMode="auto">
          <a:xfrm>
            <a:off x="3893474" y="908059"/>
            <a:ext cx="2731759" cy="2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4"/>
          <a:stretch/>
        </p:blipFill>
        <p:spPr bwMode="auto">
          <a:xfrm>
            <a:off x="1013154" y="149350"/>
            <a:ext cx="2731759" cy="32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1039615" y="3436802"/>
            <a:ext cx="7142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反之，加入三價雜質使鍵結內少一顆電子，等</a:t>
            </a:r>
            <a:r>
              <a:rPr lang="zh-TW" altLang="en-US" dirty="0"/>
              <a:t>於價帶出現一</a:t>
            </a:r>
            <a:r>
              <a:rPr lang="zh-TW" altLang="en-US" sz="1800" dirty="0"/>
              <a:t>個電洞。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031336" y="3834808"/>
                <a:ext cx="79286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此電洞與帶負電原子核的束縛態，稱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Acceptor</a:t>
                </a:r>
                <a:r>
                  <a:rPr lang="zh-TW" altLang="en-US" sz="1800" dirty="0"/>
                  <a:t>態，在價帶上方，間隙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sz="1800" dirty="0"/>
                  <a:t>也極小，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1336" y="3834808"/>
                <a:ext cx="7928662" cy="369332"/>
              </a:xfrm>
              <a:prstGeom prst="rect">
                <a:avLst/>
              </a:prstGeom>
              <a:blipFill>
                <a:blip r:embed="rId4"/>
                <a:stretch>
                  <a:fillRect l="-640" t="-3226" r="-3520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 bwMode="auto">
          <a:xfrm>
            <a:off x="1026847" y="5117617"/>
            <a:ext cx="646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作為載體的電洞帶正電，此類固體稱為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type</a:t>
            </a:r>
            <a:r>
              <a:rPr lang="zh-TW" altLang="en-US" sz="1800" dirty="0"/>
              <a:t>半導體。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039612" y="4247587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因此室溫時即可以有電子由價帶跳上空的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/>
              <a:t>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039612" y="4679591"/>
            <a:ext cx="7462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價帶出現電洞</a:t>
            </a:r>
            <a:r>
              <a:rPr lang="zh-TW" altLang="en-US" dirty="0"/>
              <a:t>，電洞可以移動，就可以導電。</a:t>
            </a:r>
            <a:endParaRPr lang="zh-TW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6BF8B-B1E8-1F42-920F-7B6EAA86F918}"/>
              </a:ext>
            </a:extLst>
          </p:cNvPr>
          <p:cNvSpPr txBox="1"/>
          <p:nvPr/>
        </p:nvSpPr>
        <p:spPr bwMode="auto">
          <a:xfrm>
            <a:off x="6823432" y="2415020"/>
            <a:ext cx="16143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 Gallium </a:t>
            </a:r>
            <a:r>
              <a:rPr lang="zh-TW" altLang="en-US" sz="1600" dirty="0"/>
              <a:t>鎵</a:t>
            </a:r>
            <a:endParaRPr lang="en-TW" sz="1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B44E5B-535D-D76F-0227-961407302C99}"/>
              </a:ext>
            </a:extLst>
          </p:cNvPr>
          <p:cNvSpPr/>
          <p:nvPr/>
        </p:nvSpPr>
        <p:spPr>
          <a:xfrm>
            <a:off x="5129753" y="2753574"/>
            <a:ext cx="129600" cy="129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C78E01-CF52-D428-F494-78F249488710}"/>
              </a:ext>
            </a:extLst>
          </p:cNvPr>
          <p:cNvSpPr/>
          <p:nvPr/>
        </p:nvSpPr>
        <p:spPr>
          <a:xfrm>
            <a:off x="5129753" y="2561981"/>
            <a:ext cx="129600" cy="12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AA6D81-0935-88A7-4203-7456051FAA8F}"/>
              </a:ext>
            </a:extLst>
          </p:cNvPr>
          <p:cNvCxnSpPr>
            <a:cxnSpLocks/>
          </p:cNvCxnSpPr>
          <p:nvPr/>
        </p:nvCxnSpPr>
        <p:spPr>
          <a:xfrm flipV="1">
            <a:off x="4261647" y="2691581"/>
            <a:ext cx="295240" cy="1227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>
            <a:extLst>
              <a:ext uri="{FF2B5EF4-FFF2-40B4-BE49-F238E27FC236}">
                <a16:creationId xmlns:a16="http://schemas.microsoft.com/office/drawing/2014/main" id="{08585130-8CEB-CE64-A9A0-9B522234543F}"/>
              </a:ext>
            </a:extLst>
          </p:cNvPr>
          <p:cNvSpPr/>
          <p:nvPr/>
        </p:nvSpPr>
        <p:spPr>
          <a:xfrm>
            <a:off x="6878854" y="842097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CE074B86-4B81-2FFB-C347-8B04C67277FE}"/>
              </a:ext>
            </a:extLst>
          </p:cNvPr>
          <p:cNvSpPr/>
          <p:nvPr/>
        </p:nvSpPr>
        <p:spPr>
          <a:xfrm>
            <a:off x="7162194" y="856161"/>
            <a:ext cx="152400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96BD41-6743-873F-4395-B9BD00639A7C}"/>
              </a:ext>
            </a:extLst>
          </p:cNvPr>
          <p:cNvSpPr/>
          <p:nvPr/>
        </p:nvSpPr>
        <p:spPr>
          <a:xfrm>
            <a:off x="5445504" y="2551111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5CDFD-D211-60C2-2FC5-B175A0F2948A}"/>
              </a:ext>
            </a:extLst>
          </p:cNvPr>
          <p:cNvSpPr/>
          <p:nvPr/>
        </p:nvSpPr>
        <p:spPr>
          <a:xfrm>
            <a:off x="5698855" y="2732459"/>
            <a:ext cx="129600" cy="129600"/>
          </a:xfrm>
          <a:prstGeom prst="ellipse">
            <a:avLst/>
          </a:prstGeom>
          <a:solidFill>
            <a:schemeClr val="bg1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B937F2-7D23-B93E-1174-C9B4F9D105C4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5573400" y="2659987"/>
            <a:ext cx="144434" cy="91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17F00F-67E3-C1E1-7F6D-D4AB15A6E99A}"/>
              </a:ext>
            </a:extLst>
          </p:cNvPr>
          <p:cNvSpPr txBox="1"/>
          <p:nvPr/>
        </p:nvSpPr>
        <p:spPr bwMode="auto">
          <a:xfrm>
            <a:off x="1026847" y="5802981"/>
            <a:ext cx="7933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以帶正電的粒子來導電的固態導體，在自然界是不存在的，</a:t>
            </a:r>
            <a:endParaRPr lang="en-TW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54FBCA-A8EC-E079-2E1E-4FB8377F5CF6}"/>
              </a:ext>
            </a:extLst>
          </p:cNvPr>
          <p:cNvSpPr txBox="1"/>
          <p:nvPr/>
        </p:nvSpPr>
        <p:spPr bwMode="auto">
          <a:xfrm>
            <a:off x="1013154" y="6241007"/>
            <a:ext cx="6104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因此這是一種人類利用半導體所發明的新材料</a:t>
            </a:r>
            <a:r>
              <a:rPr lang="en-TW" dirty="0">
                <a:effectLst/>
              </a:rPr>
              <a:t> 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789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41"/>
          <a:stretch/>
        </p:blipFill>
        <p:spPr bwMode="auto">
          <a:xfrm>
            <a:off x="784341" y="1974829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747209" y="685299"/>
            <a:ext cx="7676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如果電子恰好填滿一個能帶（稱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/>
              <a:t>），這些能帶中的電子無處可去！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749553" y="1541442"/>
            <a:ext cx="80466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這樣的固體無法導電，是絕緣體。</a:t>
            </a:r>
          </a:p>
        </p:txBody>
      </p:sp>
      <p:pic>
        <p:nvPicPr>
          <p:cNvPr id="6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8" r="-2387"/>
          <a:stretch/>
        </p:blipFill>
        <p:spPr bwMode="auto">
          <a:xfrm>
            <a:off x="3851920" y="1974829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784340" y="5376767"/>
            <a:ext cx="8166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如果電子未填滿能帶（稱</a:t>
            </a:r>
            <a:r>
              <a:rPr lang="en-US" altLang="zh-TW" sz="1800" dirty="0"/>
              <a:t>Conduction</a:t>
            </a:r>
            <a:r>
              <a:rPr lang="zh-TW" altLang="en-US" sz="1800" dirty="0"/>
              <a:t>）</a:t>
            </a:r>
            <a:r>
              <a:rPr lang="en-US" altLang="zh-TW" sz="1800" dirty="0"/>
              <a:t> </a:t>
            </a:r>
            <a:r>
              <a:rPr lang="zh-TW" altLang="en-US" sz="1800" dirty="0"/>
              <a:t>，未滿能帶內的電子很容易改變狀態。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78398" y="6271025"/>
            <a:ext cx="7821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這些電子非常</a:t>
            </a:r>
            <a:r>
              <a:rPr lang="zh-TW" altLang="en-US" sz="1800"/>
              <a:t>自由，這樣</a:t>
            </a:r>
            <a:r>
              <a:rPr lang="zh-TW" altLang="en-US" sz="1800" dirty="0"/>
              <a:t>的固體就可以導電，就是導體。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777006" y="5823896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只要些許能量就能讓它激發到其他能態。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248BCDA-8619-B94D-AA8F-2CA94390E584}"/>
                  </a:ext>
                </a:extLst>
              </p:cNvPr>
              <p:cNvSpPr txBox="1"/>
              <p:nvPr/>
            </p:nvSpPr>
            <p:spPr bwMode="auto">
              <a:xfrm>
                <a:off x="2890914" y="4161923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248BCDA-8619-B94D-AA8F-2CA94390E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0914" y="4161923"/>
                <a:ext cx="708399" cy="369332"/>
              </a:xfrm>
              <a:prstGeom prst="rect">
                <a:avLst/>
              </a:prstGeom>
              <a:blipFill>
                <a:blip r:embed="rId3"/>
                <a:stretch>
                  <a:fillRect r="-877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863EE9-45A7-2F46-9AEE-20050A988D28}"/>
              </a:ext>
            </a:extLst>
          </p:cNvPr>
          <p:cNvSpPr/>
          <p:nvPr/>
        </p:nvSpPr>
        <p:spPr>
          <a:xfrm>
            <a:off x="749553" y="1118686"/>
            <a:ext cx="712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需要很大能量才能克服間隙，改變狀態。</a:t>
            </a:r>
            <a:endParaRPr lang="en-TW" sz="1800" dirty="0"/>
          </a:p>
        </p:txBody>
      </p:sp>
      <p:pic>
        <p:nvPicPr>
          <p:cNvPr id="2" name="Picture 2" descr="F41_03">
            <a:extLst>
              <a:ext uri="{FF2B5EF4-FFF2-40B4-BE49-F238E27FC236}">
                <a16:creationId xmlns:a16="http://schemas.microsoft.com/office/drawing/2014/main" id="{215AB074-70A6-C1B1-59FA-78794332B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5"/>
          <a:stretch/>
        </p:blipFill>
        <p:spPr bwMode="auto">
          <a:xfrm>
            <a:off x="6732240" y="3212976"/>
            <a:ext cx="1949974" cy="21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844431-DD11-DDBB-9C81-653ACB9DE9DB}"/>
              </a:ext>
            </a:extLst>
          </p:cNvPr>
          <p:cNvSpPr txBox="1"/>
          <p:nvPr/>
        </p:nvSpPr>
        <p:spPr bwMode="auto">
          <a:xfrm>
            <a:off x="747209" y="262543"/>
            <a:ext cx="7676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電子會一個一個填入能帶中的狀態，不能有兩個電子佔據同一狀態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811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4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3" b="4167"/>
          <a:stretch/>
        </p:blipFill>
        <p:spPr bwMode="auto">
          <a:xfrm>
            <a:off x="429387" y="924904"/>
            <a:ext cx="3829392" cy="204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DFED84C-D190-1960-E5DE-2B35FCFD8340}"/>
              </a:ext>
            </a:extLst>
          </p:cNvPr>
          <p:cNvSpPr/>
          <p:nvPr/>
        </p:nvSpPr>
        <p:spPr>
          <a:xfrm>
            <a:off x="2686089" y="1369742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FCE615-D1F1-83A4-A2D4-C1C2F1E9CD88}"/>
              </a:ext>
            </a:extLst>
          </p:cNvPr>
          <p:cNvSpPr/>
          <p:nvPr/>
        </p:nvSpPr>
        <p:spPr>
          <a:xfrm>
            <a:off x="2026531" y="1369742"/>
            <a:ext cx="241213" cy="194618"/>
          </a:xfrm>
          <a:prstGeom prst="ellipse">
            <a:avLst/>
          </a:prstGeom>
          <a:solidFill>
            <a:srgbClr val="FFE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rgbClr val="FFEFC6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80E521-B442-A262-8466-2B96C3E0889B}"/>
              </a:ext>
            </a:extLst>
          </p:cNvPr>
          <p:cNvCxnSpPr>
            <a:cxnSpLocks/>
          </p:cNvCxnSpPr>
          <p:nvPr/>
        </p:nvCxnSpPr>
        <p:spPr>
          <a:xfrm flipV="1">
            <a:off x="2199053" y="1434542"/>
            <a:ext cx="459085" cy="2583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9C36770-FDFC-68C2-949D-D0E35820E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77" t="2839" r="4309" b="8629"/>
          <a:stretch/>
        </p:blipFill>
        <p:spPr>
          <a:xfrm>
            <a:off x="4873000" y="144573"/>
            <a:ext cx="1343543" cy="31366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027325-0532-8AA3-06AA-8F26D66ED6B6}"/>
              </a:ext>
            </a:extLst>
          </p:cNvPr>
          <p:cNvSpPr/>
          <p:nvPr/>
        </p:nvSpPr>
        <p:spPr>
          <a:xfrm>
            <a:off x="4873000" y="1940797"/>
            <a:ext cx="849360" cy="709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F0CE5E-7E7B-D98B-8AEE-9A9FD91B16D7}"/>
              </a:ext>
            </a:extLst>
          </p:cNvPr>
          <p:cNvSpPr txBox="1"/>
          <p:nvPr/>
        </p:nvSpPr>
        <p:spPr bwMode="auto">
          <a:xfrm>
            <a:off x="3031080" y="473527"/>
            <a:ext cx="29904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半導體，</a:t>
            </a:r>
          </a:p>
        </p:txBody>
      </p:sp>
      <p:pic>
        <p:nvPicPr>
          <p:cNvPr id="4" name="Picture 3" descr="A graph of mathematical equations&#10;&#10;AI-generated content may be incorrect.">
            <a:extLst>
              <a:ext uri="{FF2B5EF4-FFF2-40B4-BE49-F238E27FC236}">
                <a16:creationId xmlns:a16="http://schemas.microsoft.com/office/drawing/2014/main" id="{ED20F52E-F0AF-F03B-B0CD-429275F96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87" y="3055413"/>
            <a:ext cx="3829392" cy="26204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65560322-34BC-A8D2-0002-06B79C30AAF4}"/>
                  </a:ext>
                </a:extLst>
              </p:cNvPr>
              <p:cNvSpPr txBox="1"/>
              <p:nvPr/>
            </p:nvSpPr>
            <p:spPr bwMode="auto">
              <a:xfrm>
                <a:off x="607586" y="5761749"/>
                <a:ext cx="85364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因能量間隙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TW" altLang="en-US" dirty="0"/>
                  <a:t>很小，可以設計使室溫下，幾乎所有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Doner Level</a:t>
                </a:r>
                <a:r>
                  <a:rPr lang="zh-TW" altLang="en-US" dirty="0"/>
                  <a:t>電子都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上到傳導帶，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65560322-34BC-A8D2-0002-06B79C30A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586" y="5761749"/>
                <a:ext cx="8536413" cy="369332"/>
              </a:xfrm>
              <a:prstGeom prst="rect">
                <a:avLst/>
              </a:prstGeom>
              <a:blipFill>
                <a:blip r:embed="rId5"/>
                <a:stretch>
                  <a:fillRect l="-7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87FD704A-CC21-4F74-48BE-F912073C5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64" y="4746269"/>
            <a:ext cx="5146735" cy="929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">
                <a:extLst>
                  <a:ext uri="{FF2B5EF4-FFF2-40B4-BE49-F238E27FC236}">
                    <a16:creationId xmlns:a16="http://schemas.microsoft.com/office/drawing/2014/main" id="{BF77BF9B-0FCE-779C-903C-8F312ECA1B54}"/>
                  </a:ext>
                </a:extLst>
              </p:cNvPr>
              <p:cNvSpPr txBox="1"/>
              <p:nvPr/>
            </p:nvSpPr>
            <p:spPr bwMode="auto">
              <a:xfrm>
                <a:off x="604125" y="6194645"/>
                <a:ext cx="5296052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在導帶上電子的能量分佈是波茲曼分佈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0" name="文字方塊 3">
                <a:extLst>
                  <a:ext uri="{FF2B5EF4-FFF2-40B4-BE49-F238E27FC236}">
                    <a16:creationId xmlns:a16="http://schemas.microsoft.com/office/drawing/2014/main" id="{BF77BF9B-0FCE-779C-903C-8F312ECA1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125" y="6194645"/>
                <a:ext cx="5296052" cy="379656"/>
              </a:xfrm>
              <a:prstGeom prst="rect">
                <a:avLst/>
              </a:prstGeom>
              <a:blipFill>
                <a:blip r:embed="rId7"/>
                <a:stretch>
                  <a:fillRect l="-957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F2867D3-F6D0-68D1-7C0C-0886CD7B420E}"/>
              </a:ext>
            </a:extLst>
          </p:cNvPr>
          <p:cNvSpPr txBox="1"/>
          <p:nvPr/>
        </p:nvSpPr>
        <p:spPr bwMode="auto">
          <a:xfrm>
            <a:off x="429387" y="473527"/>
            <a:ext cx="2846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雜質半導體導電性好嗎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F02E44-4511-6D32-C0D3-46A896EBDD54}"/>
              </a:ext>
            </a:extLst>
          </p:cNvPr>
          <p:cNvSpPr/>
          <p:nvPr/>
        </p:nvSpPr>
        <p:spPr>
          <a:xfrm>
            <a:off x="4355976" y="5229200"/>
            <a:ext cx="108012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F55F20-A9C9-92DF-6A11-6D41D3C118CB}"/>
              </a:ext>
            </a:extLst>
          </p:cNvPr>
          <p:cNvSpPr/>
          <p:nvPr/>
        </p:nvSpPr>
        <p:spPr>
          <a:xfrm>
            <a:off x="429386" y="3573016"/>
            <a:ext cx="437897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7E6F05-D864-45A2-9706-A5BE061C1C65}"/>
              </a:ext>
            </a:extLst>
          </p:cNvPr>
          <p:cNvSpPr/>
          <p:nvPr/>
        </p:nvSpPr>
        <p:spPr>
          <a:xfrm>
            <a:off x="971600" y="2991849"/>
            <a:ext cx="661758" cy="3735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20" grpId="0"/>
      <p:bldP spid="3" grpId="0" animBg="1"/>
      <p:bldP spid="9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C36770-FDFC-68C2-949D-D0E35820E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77" r="4309" b="8629"/>
          <a:stretch/>
        </p:blipFill>
        <p:spPr>
          <a:xfrm>
            <a:off x="827584" y="629617"/>
            <a:ext cx="1402109" cy="33783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027325-0532-8AA3-06AA-8F26D66ED6B6}"/>
              </a:ext>
            </a:extLst>
          </p:cNvPr>
          <p:cNvSpPr/>
          <p:nvPr/>
        </p:nvSpPr>
        <p:spPr>
          <a:xfrm>
            <a:off x="827584" y="2656505"/>
            <a:ext cx="849360" cy="709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131C45-031E-C98F-6135-67E5DBF6F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1" r="56420" b="18725"/>
          <a:stretch/>
        </p:blipFill>
        <p:spPr>
          <a:xfrm>
            <a:off x="7079923" y="665640"/>
            <a:ext cx="1436389" cy="3460737"/>
          </a:xfrm>
          <a:prstGeom prst="rect">
            <a:avLst/>
          </a:prstGeom>
        </p:spPr>
      </p:pic>
      <p:pic>
        <p:nvPicPr>
          <p:cNvPr id="11" name="Picture 2" descr="Z:\Dropbox\Documents\課程\Young\Chapter42\A_Images\A_Figures_and_Photos\42_27_Figure.jpg">
            <a:extLst>
              <a:ext uri="{FF2B5EF4-FFF2-40B4-BE49-F238E27FC236}">
                <a16:creationId xmlns:a16="http://schemas.microsoft.com/office/drawing/2014/main" id="{FD165043-E6B6-0B0C-050E-A6188DCA6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94"/>
          <a:stretch/>
        </p:blipFill>
        <p:spPr bwMode="auto">
          <a:xfrm>
            <a:off x="2962167" y="1713398"/>
            <a:ext cx="3858848" cy="244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5D0FBE8-6890-CAF6-7A02-CB757A9259C0}"/>
              </a:ext>
            </a:extLst>
          </p:cNvPr>
          <p:cNvSpPr/>
          <p:nvPr/>
        </p:nvSpPr>
        <p:spPr>
          <a:xfrm>
            <a:off x="4637868" y="3313680"/>
            <a:ext cx="256883" cy="1727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964F45-F368-A3F8-B001-A435A57C3A92}"/>
              </a:ext>
            </a:extLst>
          </p:cNvPr>
          <p:cNvSpPr/>
          <p:nvPr/>
        </p:nvSpPr>
        <p:spPr>
          <a:xfrm>
            <a:off x="4511765" y="3023515"/>
            <a:ext cx="457792" cy="202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120A53-CB07-7EBF-07D5-845346750110}"/>
              </a:ext>
            </a:extLst>
          </p:cNvPr>
          <p:cNvSpPr/>
          <p:nvPr/>
        </p:nvSpPr>
        <p:spPr>
          <a:xfrm>
            <a:off x="5114639" y="3056715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CDBC7-32EB-89E7-A6AE-33D80A2E673E}"/>
              </a:ext>
            </a:extLst>
          </p:cNvPr>
          <p:cNvSpPr/>
          <p:nvPr/>
        </p:nvSpPr>
        <p:spPr>
          <a:xfrm>
            <a:off x="5370342" y="3318849"/>
            <a:ext cx="129600" cy="129600"/>
          </a:xfrm>
          <a:prstGeom prst="ellipse">
            <a:avLst/>
          </a:prstGeom>
          <a:solidFill>
            <a:schemeClr val="bg1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DCF661C-A830-FC8B-A8EB-E1316E0D2BD6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244239" y="3165100"/>
            <a:ext cx="145082" cy="172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">
            <a:extLst>
              <a:ext uri="{FF2B5EF4-FFF2-40B4-BE49-F238E27FC236}">
                <a16:creationId xmlns:a16="http://schemas.microsoft.com/office/drawing/2014/main" id="{69EC2937-9CDE-62E9-A7B8-29155D0207A3}"/>
              </a:ext>
            </a:extLst>
          </p:cNvPr>
          <p:cNvSpPr txBox="1"/>
          <p:nvPr/>
        </p:nvSpPr>
        <p:spPr bwMode="auto">
          <a:xfrm>
            <a:off x="786675" y="5232613"/>
            <a:ext cx="6276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同時，還是有比較少的電子會跳上導帶，</a:t>
            </a:r>
          </a:p>
        </p:txBody>
      </p:sp>
      <p:sp>
        <p:nvSpPr>
          <p:cNvPr id="23" name="文字方塊 4">
            <a:extLst>
              <a:ext uri="{FF2B5EF4-FFF2-40B4-BE49-F238E27FC236}">
                <a16:creationId xmlns:a16="http://schemas.microsoft.com/office/drawing/2014/main" id="{724BBCFE-E060-754A-5E3D-8ADB44DD7A86}"/>
              </a:ext>
            </a:extLst>
          </p:cNvPr>
          <p:cNvSpPr txBox="1"/>
          <p:nvPr/>
        </p:nvSpPr>
        <p:spPr bwMode="auto">
          <a:xfrm>
            <a:off x="786675" y="4775270"/>
            <a:ext cx="8328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type</a:t>
            </a:r>
            <a:r>
              <a:rPr lang="zh-TW" altLang="en-US" sz="1800" dirty="0"/>
              <a:t>半導體內，電子從價帶</a:t>
            </a:r>
            <a:r>
              <a:rPr lang="zh-TW" altLang="en-US" dirty="0"/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zh-TW" altLang="en-US" sz="1800" dirty="0"/>
              <a:t>，</a:t>
            </a:r>
            <a:r>
              <a:rPr lang="zh-TW" altLang="en-US" dirty="0"/>
              <a:t>在價帶留下大量電洞的分佈。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727442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F85BB-F48D-7096-B840-EFAFDE9E6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76" y="1196752"/>
            <a:ext cx="6480248" cy="5256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BDF8AC-76AC-9075-71BD-45CF5ED17418}"/>
              </a:ext>
            </a:extLst>
          </p:cNvPr>
          <p:cNvSpPr/>
          <p:nvPr/>
        </p:nvSpPr>
        <p:spPr>
          <a:xfrm>
            <a:off x="1331876" y="5589240"/>
            <a:ext cx="6480248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F7DACB-5FCA-8D41-6FFE-CA4408BB025C}"/>
              </a:ext>
            </a:extLst>
          </p:cNvPr>
          <p:cNvSpPr/>
          <p:nvPr/>
        </p:nvSpPr>
        <p:spPr>
          <a:xfrm>
            <a:off x="1348571" y="3681028"/>
            <a:ext cx="6480248" cy="972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EB07B-3BE1-5CAD-1EB0-D648D9D5C851}"/>
              </a:ext>
            </a:extLst>
          </p:cNvPr>
          <p:cNvSpPr txBox="1"/>
          <p:nvPr/>
        </p:nvSpPr>
        <p:spPr bwMode="auto">
          <a:xfrm>
            <a:off x="1311696" y="620688"/>
            <a:ext cx="7580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當溫度不高時，雜質貢獻的載體密度會比溫度產生的載體密度重要！</a:t>
            </a:r>
          </a:p>
        </p:txBody>
      </p:sp>
    </p:spTree>
    <p:extLst>
      <p:ext uri="{BB962C8B-B14F-4D97-AF65-F5344CB8AC3E}">
        <p14:creationId xmlns:p14="http://schemas.microsoft.com/office/powerpoint/2010/main" val="4990504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06" y="1514625"/>
            <a:ext cx="3304702" cy="187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474894" y="1022085"/>
            <a:ext cx="8496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將不同型的半導體組合在一起，可以製造出各式半導體元件，來控制電路中的電流：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14625"/>
            <a:ext cx="1872208" cy="19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5B7DDD-D2FB-53AD-9943-05C0EFD521FE}"/>
              </a:ext>
            </a:extLst>
          </p:cNvPr>
          <p:cNvSpPr txBox="1"/>
          <p:nvPr/>
        </p:nvSpPr>
        <p:spPr bwMode="auto">
          <a:xfrm>
            <a:off x="474894" y="592843"/>
            <a:ext cx="8338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利用雜質滲入的技術，在一塊半導體晶體內，可以自由製成兩種類似導體的材料。</a:t>
            </a:r>
            <a:r>
              <a:rPr lang="en-TW" dirty="0">
                <a:effectLst/>
              </a:rPr>
              <a:t> </a:t>
            </a:r>
            <a:endParaRPr lang="en-TW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00A12-BA78-C9ED-9BD9-26CA689EC3CF}"/>
              </a:ext>
            </a:extLst>
          </p:cNvPr>
          <p:cNvSpPr txBox="1"/>
          <p:nvPr/>
        </p:nvSpPr>
        <p:spPr bwMode="auto">
          <a:xfrm>
            <a:off x="474894" y="3659845"/>
            <a:ext cx="62062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半導體元件非常不自然、完全人工，這是一個工程問題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43177-0E56-FF0D-E1A2-70C364092774}"/>
              </a:ext>
            </a:extLst>
          </p:cNvPr>
          <p:cNvSpPr txBox="1"/>
          <p:nvPr/>
        </p:nvSpPr>
        <p:spPr bwMode="auto">
          <a:xfrm>
            <a:off x="474894" y="4115588"/>
            <a:ext cx="35866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is all about control.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控制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2050" name="Picture 2" descr="How to Be A Great Leader In A World Of Control Freaks - Lolly Daskal |  Leadership">
            <a:extLst>
              <a:ext uri="{FF2B5EF4-FFF2-40B4-BE49-F238E27FC236}">
                <a16:creationId xmlns:a16="http://schemas.microsoft.com/office/drawing/2014/main" id="{DD55D032-9EA8-B746-0884-AEB2A642D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35787"/>
            <a:ext cx="3420904" cy="22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E0AD9E-E14C-1658-ACFC-2C81CE500CB8}"/>
              </a:ext>
            </a:extLst>
          </p:cNvPr>
          <p:cNvSpPr txBox="1"/>
          <p:nvPr/>
        </p:nvSpPr>
        <p:spPr bwMode="auto">
          <a:xfrm>
            <a:off x="2991657" y="4653136"/>
            <a:ext cx="1455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freak</a:t>
            </a:r>
          </a:p>
        </p:txBody>
      </p:sp>
    </p:spTree>
    <p:extLst>
      <p:ext uri="{BB962C8B-B14F-4D97-AF65-F5344CB8AC3E}">
        <p14:creationId xmlns:p14="http://schemas.microsoft.com/office/powerpoint/2010/main" val="314599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50" y="489577"/>
            <a:ext cx="2114551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79" y="496150"/>
            <a:ext cx="2863585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87" y="489577"/>
            <a:ext cx="3011420" cy="210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597555" y="2872274"/>
            <a:ext cx="8222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把元件與彼此的連接製作於一塊半導體板內，就稱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Circuit IC </a:t>
            </a:r>
            <a:r>
              <a:rPr lang="zh-TW" altLang="en-US" sz="1800" dirty="0"/>
              <a:t>積體電路</a:t>
            </a:r>
            <a:endParaRPr lang="zh-CN" altLang="en-US" sz="18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827D02-5386-7CF9-14BA-88FB01E30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16" y="451478"/>
            <a:ext cx="2114551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ACDB08-2ABA-EAFB-54DD-A2BAC3B38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5" y="458051"/>
            <a:ext cx="2863585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42E87-370F-4359-E3C2-7FE1B2E26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53" y="451478"/>
            <a:ext cx="3011420" cy="210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E00A12-BA78-C9ED-9BD9-26CA689EC3CF}"/>
              </a:ext>
            </a:extLst>
          </p:cNvPr>
          <p:cNvSpPr txBox="1"/>
          <p:nvPr/>
        </p:nvSpPr>
        <p:spPr bwMode="auto">
          <a:xfrm>
            <a:off x="597555" y="3285375"/>
            <a:ext cx="62062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這是一個建築問題！元件就如微觀世界的歌德教堂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1026" name="Picture 2" descr="Facade, looking northeast">
            <a:extLst>
              <a:ext uri="{FF2B5EF4-FFF2-40B4-BE49-F238E27FC236}">
                <a16:creationId xmlns:a16="http://schemas.microsoft.com/office/drawing/2014/main" id="{D1A37C5F-097C-F251-DA66-E01A50E1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952" y="3698476"/>
            <a:ext cx="224910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85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827584" y="2492896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848584" y="1660175"/>
            <a:ext cx="78998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p-n Junction, Diode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二極體：將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一塊完整半導體兩邊製成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型及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型半導體。</a:t>
            </a:r>
            <a:endParaRPr lang="zh-TW" altLang="en-US" sz="1800" dirty="0"/>
          </a:p>
        </p:txBody>
      </p:sp>
      <p:pic>
        <p:nvPicPr>
          <p:cNvPr id="8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/>
          <a:stretch/>
        </p:blipFill>
        <p:spPr bwMode="auto">
          <a:xfrm>
            <a:off x="5469421" y="2514327"/>
            <a:ext cx="2880984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1"/>
          <a:stretch/>
        </p:blipFill>
        <p:spPr bwMode="auto">
          <a:xfrm flipH="1">
            <a:off x="848585" y="868794"/>
            <a:ext cx="1442872" cy="69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EEF2D1-46A2-2DF0-6DB9-6313165F2F5D}"/>
                  </a:ext>
                </a:extLst>
              </p:cNvPr>
              <p:cNvSpPr txBox="1"/>
              <p:nvPr/>
            </p:nvSpPr>
            <p:spPr bwMode="auto">
              <a:xfrm>
                <a:off x="827584" y="2062658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電流只能朝單一方向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/>
                  <a:t>流動！整流器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EEF2D1-46A2-2DF0-6DB9-6313165F2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2062658"/>
                <a:ext cx="4572000" cy="369332"/>
              </a:xfrm>
              <a:prstGeom prst="rect">
                <a:avLst/>
              </a:prstGeom>
              <a:blipFill>
                <a:blip r:embed="rId4"/>
                <a:stretch>
                  <a:fillRect l="-13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358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757449" y="1313176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829426" y="4592258"/>
            <a:ext cx="80982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Bias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</a:t>
            </a:r>
            <a:r>
              <a:rPr lang="zh-TW" altLang="en-US" sz="1800" dirty="0"/>
              <a:t>向電壓下，電子流入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/>
              <a:t>，可以推動導帶中電子向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流動。</a:t>
            </a:r>
          </a:p>
        </p:txBody>
      </p:sp>
      <p:sp>
        <p:nvSpPr>
          <p:cNvPr id="13" name="文字方塊 3">
            <a:extLst>
              <a:ext uri="{FF2B5EF4-FFF2-40B4-BE49-F238E27FC236}">
                <a16:creationId xmlns:a16="http://schemas.microsoft.com/office/drawing/2014/main" id="{E010C9F8-CFD3-E6A3-596D-A15B00E2F204}"/>
              </a:ext>
            </a:extLst>
          </p:cNvPr>
          <p:cNvSpPr txBox="1"/>
          <p:nvPr/>
        </p:nvSpPr>
        <p:spPr bwMode="auto">
          <a:xfrm>
            <a:off x="826376" y="5093024"/>
            <a:ext cx="8207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同時，電子從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流走，等於加入電洞，電洞在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中可以流動到介面，與電子抵消。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A068E2-C9A9-1616-4E7F-E31AE4EC25A6}"/>
              </a:ext>
            </a:extLst>
          </p:cNvPr>
          <p:cNvCxnSpPr/>
          <p:nvPr/>
        </p:nvCxnSpPr>
        <p:spPr>
          <a:xfrm flipH="1">
            <a:off x="3221447" y="1982679"/>
            <a:ext cx="3056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BA2CA48-C447-A806-C5DD-E9835B040779}"/>
              </a:ext>
            </a:extLst>
          </p:cNvPr>
          <p:cNvSpPr/>
          <p:nvPr/>
        </p:nvSpPr>
        <p:spPr>
          <a:xfrm>
            <a:off x="3580042" y="1910671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DB8F16-A094-AAED-774A-2177F3505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77" r="4309" b="8629"/>
          <a:stretch/>
        </p:blipFill>
        <p:spPr>
          <a:xfrm>
            <a:off x="6227408" y="1038846"/>
            <a:ext cx="1402109" cy="33783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3A7B68-76FD-4AF7-8E49-9BFE7B0FBD66}"/>
              </a:ext>
            </a:extLst>
          </p:cNvPr>
          <p:cNvSpPr/>
          <p:nvPr/>
        </p:nvSpPr>
        <p:spPr>
          <a:xfrm>
            <a:off x="6227408" y="3065734"/>
            <a:ext cx="849360" cy="709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59C751-EA2C-A9C0-08C9-111B1160B6F8}"/>
              </a:ext>
            </a:extLst>
          </p:cNvPr>
          <p:cNvCxnSpPr/>
          <p:nvPr/>
        </p:nvCxnSpPr>
        <p:spPr>
          <a:xfrm flipH="1">
            <a:off x="7476701" y="1571949"/>
            <a:ext cx="3056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7BFE7688-C0C4-D906-E6D6-579DB5A1AA8F}"/>
              </a:ext>
            </a:extLst>
          </p:cNvPr>
          <p:cNvSpPr/>
          <p:nvPr/>
        </p:nvSpPr>
        <p:spPr>
          <a:xfrm>
            <a:off x="7835296" y="1499941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6A2BF8-47A8-F27D-ED2A-4A54F1072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1" r="56420" b="18725"/>
          <a:stretch/>
        </p:blipFill>
        <p:spPr>
          <a:xfrm>
            <a:off x="4409207" y="1000087"/>
            <a:ext cx="1436389" cy="346073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BBF21F8-8E56-E07F-40F0-9482678950D4}"/>
              </a:ext>
            </a:extLst>
          </p:cNvPr>
          <p:cNvSpPr/>
          <p:nvPr/>
        </p:nvSpPr>
        <p:spPr>
          <a:xfrm>
            <a:off x="4187390" y="3795790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12D1A3-0A88-1A51-FC12-0233E5461102}"/>
              </a:ext>
            </a:extLst>
          </p:cNvPr>
          <p:cNvCxnSpPr/>
          <p:nvPr/>
        </p:nvCxnSpPr>
        <p:spPr>
          <a:xfrm flipH="1">
            <a:off x="3881759" y="3867798"/>
            <a:ext cx="3056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590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b="54642"/>
          <a:stretch/>
        </p:blipFill>
        <p:spPr bwMode="auto">
          <a:xfrm>
            <a:off x="4347980" y="1383118"/>
            <a:ext cx="3245727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 bwMode="auto">
          <a:xfrm>
            <a:off x="1247694" y="4827440"/>
            <a:ext cx="53004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Bias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反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向電壓下，電子從左流入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，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259632" y="5301208"/>
            <a:ext cx="7256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而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中導帶的電子，數量稀少。因此電子幾乎無法流過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zh-TW" altLang="en-US" sz="1800" dirty="0"/>
              <a:t>，到達介面。</a:t>
            </a:r>
          </a:p>
        </p:txBody>
      </p:sp>
      <p:pic>
        <p:nvPicPr>
          <p:cNvPr id="9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t="31158" r="32977" b="60562"/>
          <a:stretch/>
        </p:blipFill>
        <p:spPr bwMode="auto">
          <a:xfrm rot="10800000">
            <a:off x="5290845" y="3543358"/>
            <a:ext cx="1257302" cy="5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t="19835" r="93053" b="71885"/>
          <a:stretch/>
        </p:blipFill>
        <p:spPr bwMode="auto">
          <a:xfrm rot="10800000">
            <a:off x="4347981" y="2753048"/>
            <a:ext cx="205392" cy="5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91BB42-A601-60B3-6E08-063771DAFBEC}"/>
              </a:ext>
            </a:extLst>
          </p:cNvPr>
          <p:cNvCxnSpPr>
            <a:cxnSpLocks/>
          </p:cNvCxnSpPr>
          <p:nvPr/>
        </p:nvCxnSpPr>
        <p:spPr>
          <a:xfrm>
            <a:off x="4450677" y="2124629"/>
            <a:ext cx="3319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C70E172-DB68-A65F-99EE-74B77A0FA05E}"/>
              </a:ext>
            </a:extLst>
          </p:cNvPr>
          <p:cNvSpPr/>
          <p:nvPr/>
        </p:nvSpPr>
        <p:spPr>
          <a:xfrm>
            <a:off x="4870947" y="2052621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D6524-112E-F639-8C83-41DC8A57F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1" r="56420" b="18725"/>
          <a:stretch/>
        </p:blipFill>
        <p:spPr>
          <a:xfrm>
            <a:off x="1652998" y="1070029"/>
            <a:ext cx="1436389" cy="346073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C5AD300-25FF-C0E9-7A27-57C8D1FE82BD}"/>
              </a:ext>
            </a:extLst>
          </p:cNvPr>
          <p:cNvCxnSpPr>
            <a:cxnSpLocks/>
          </p:cNvCxnSpPr>
          <p:nvPr/>
        </p:nvCxnSpPr>
        <p:spPr>
          <a:xfrm>
            <a:off x="1259632" y="1699067"/>
            <a:ext cx="3319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E956C736-730E-0452-C7F9-273C6D6F6CFF}"/>
              </a:ext>
            </a:extLst>
          </p:cNvPr>
          <p:cNvSpPr/>
          <p:nvPr/>
        </p:nvSpPr>
        <p:spPr>
          <a:xfrm>
            <a:off x="1700759" y="1627059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B3429A-2172-9F77-16D5-8B241C462D43}"/>
              </a:ext>
            </a:extLst>
          </p:cNvPr>
          <p:cNvSpPr txBox="1"/>
          <p:nvPr/>
        </p:nvSpPr>
        <p:spPr bwMode="auto">
          <a:xfrm>
            <a:off x="1259632" y="5725945"/>
            <a:ext cx="3539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因此反向電壓時電流無法流動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76750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5705AB-8F63-B64F-0306-16AE00FC2BDE}"/>
              </a:ext>
            </a:extLst>
          </p:cNvPr>
          <p:cNvSpPr txBox="1"/>
          <p:nvPr/>
        </p:nvSpPr>
        <p:spPr bwMode="auto">
          <a:xfrm>
            <a:off x="2123728" y="515719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反向電壓時，二極體是一個絕緣體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/>
          </a:p>
        </p:txBody>
      </p:sp>
      <p:pic>
        <p:nvPicPr>
          <p:cNvPr id="4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35619536-DD1F-0B97-E089-F18881D8D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899592" y="1124744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04100858-9D22-1714-C39D-3DDE1C38B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/>
          <a:stretch/>
        </p:blipFill>
        <p:spPr bwMode="auto">
          <a:xfrm>
            <a:off x="5541429" y="1146175"/>
            <a:ext cx="2880984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E82128-F50F-E920-E36A-B4539C2A533C}"/>
              </a:ext>
            </a:extLst>
          </p:cNvPr>
          <p:cNvSpPr txBox="1"/>
          <p:nvPr/>
        </p:nvSpPr>
        <p:spPr bwMode="auto">
          <a:xfrm>
            <a:off x="2129168" y="4743073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正向電壓時，二極體是一個導體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8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751E5-D9A2-9106-B78E-DE4A334B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1143000"/>
            <a:ext cx="3225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63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1495DE-809D-FE4B-A73C-6770FBA68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64704"/>
            <a:ext cx="4609554" cy="4922066"/>
          </a:xfrm>
          <a:prstGeom prst="rect">
            <a:avLst/>
          </a:prstGeom>
        </p:spPr>
      </p:pic>
      <p:pic>
        <p:nvPicPr>
          <p:cNvPr id="3" name="Picture 2" descr="Z:\Dropbox\Documents\課程\Young\Chapter42\A_Images\A_Figures_and_Photos\42_19_Figure.jpg">
            <a:extLst>
              <a:ext uri="{FF2B5EF4-FFF2-40B4-BE49-F238E27FC236}">
                <a16:creationId xmlns:a16="http://schemas.microsoft.com/office/drawing/2014/main" id="{9A762960-245A-6941-B199-35DF5E810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5342919" y="1907120"/>
            <a:ext cx="3261529" cy="37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EDD09E4D-10BF-2D45-98C1-8767DE3AAB57}"/>
                  </a:ext>
                </a:extLst>
              </p:cNvPr>
              <p:cNvSpPr txBox="1"/>
              <p:nvPr/>
            </p:nvSpPr>
            <p:spPr bwMode="auto">
              <a:xfrm>
                <a:off x="8317212" y="4653136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EDD09E4D-10BF-2D45-98C1-8767DE3AA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17212" y="4653136"/>
                <a:ext cx="708399" cy="369332"/>
              </a:xfrm>
              <a:prstGeom prst="rect">
                <a:avLst/>
              </a:prstGeom>
              <a:blipFill>
                <a:blip r:embed="rId4"/>
                <a:stretch>
                  <a:fillRect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3">
            <a:extLst>
              <a:ext uri="{FF2B5EF4-FFF2-40B4-BE49-F238E27FC236}">
                <a16:creationId xmlns:a16="http://schemas.microsoft.com/office/drawing/2014/main" id="{E8C0FEBD-8E5F-DD41-9281-68627281D4F8}"/>
              </a:ext>
            </a:extLst>
          </p:cNvPr>
          <p:cNvSpPr txBox="1"/>
          <p:nvPr/>
        </p:nvSpPr>
        <p:spPr bwMode="auto">
          <a:xfrm>
            <a:off x="395536" y="5805963"/>
            <a:ext cx="8625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若全滿的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能帶與全空的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能帶間隙很小時，情況與絕緣體很不一樣！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A5881-EBD5-5748-F51E-4199FB447133}"/>
              </a:ext>
            </a:extLst>
          </p:cNvPr>
          <p:cNvSpPr txBox="1"/>
          <p:nvPr/>
        </p:nvSpPr>
        <p:spPr bwMode="auto">
          <a:xfrm>
            <a:off x="4355976" y="3861048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碳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277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BFA48-D75F-E29A-17A7-5DD5F6EB6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06" b="18725"/>
          <a:stretch/>
        </p:blipFill>
        <p:spPr>
          <a:xfrm>
            <a:off x="2305101" y="1441095"/>
            <a:ext cx="2997360" cy="3024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18B4F-6F1E-4CD8-FB2E-EAFC2643E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77" b="3243"/>
          <a:stretch/>
        </p:blipFill>
        <p:spPr>
          <a:xfrm>
            <a:off x="3745261" y="865031"/>
            <a:ext cx="1557200" cy="3600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1C7C94-99CD-EF56-0489-F41AE912E7D1}"/>
              </a:ext>
            </a:extLst>
          </p:cNvPr>
          <p:cNvCxnSpPr>
            <a:cxnSpLocks/>
          </p:cNvCxnSpPr>
          <p:nvPr/>
        </p:nvCxnSpPr>
        <p:spPr>
          <a:xfrm flipV="1">
            <a:off x="4537349" y="2377199"/>
            <a:ext cx="0" cy="42208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2080C3-FEFF-6E04-8500-7E6F5D90C126}"/>
              </a:ext>
            </a:extLst>
          </p:cNvPr>
          <p:cNvCxnSpPr>
            <a:cxnSpLocks/>
          </p:cNvCxnSpPr>
          <p:nvPr/>
        </p:nvCxnSpPr>
        <p:spPr>
          <a:xfrm flipV="1">
            <a:off x="3169197" y="2429597"/>
            <a:ext cx="0" cy="12154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C7CCC8E-52F6-81BC-F0AD-10E5DA0D2F1B}"/>
              </a:ext>
            </a:extLst>
          </p:cNvPr>
          <p:cNvSpPr/>
          <p:nvPr/>
        </p:nvSpPr>
        <p:spPr>
          <a:xfrm>
            <a:off x="2305101" y="865031"/>
            <a:ext cx="14401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36BACC2E-5C8A-1973-CB76-6C4F6F7043BB}"/>
              </a:ext>
            </a:extLst>
          </p:cNvPr>
          <p:cNvSpPr/>
          <p:nvPr/>
        </p:nvSpPr>
        <p:spPr>
          <a:xfrm>
            <a:off x="3736413" y="1343351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B93BDFBA-D9E9-CA0E-E797-044D11CAEC17}"/>
              </a:ext>
            </a:extLst>
          </p:cNvPr>
          <p:cNvSpPr/>
          <p:nvPr/>
        </p:nvSpPr>
        <p:spPr>
          <a:xfrm flipH="1" flipV="1">
            <a:off x="3338370" y="1949077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0BA87-3142-F6DE-B49E-66CFD0E286E6}"/>
              </a:ext>
            </a:extLst>
          </p:cNvPr>
          <p:cNvSpPr txBox="1"/>
          <p:nvPr/>
        </p:nvSpPr>
        <p:spPr bwMode="auto">
          <a:xfrm>
            <a:off x="759974" y="4550001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重點是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兩種雜質半導體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導帶之間沒有障礙，因此載體可以自由移動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58A4B-F816-2170-3BBE-9D0A088DC9AE}"/>
              </a:ext>
            </a:extLst>
          </p:cNvPr>
          <p:cNvSpPr txBox="1"/>
          <p:nvPr/>
        </p:nvSpPr>
        <p:spPr bwMode="auto">
          <a:xfrm>
            <a:off x="759974" y="5868749"/>
            <a:ext cx="82045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電子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會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淨向左流。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D67C4F-D8E3-E8FF-AA31-44EF87B79B3B}"/>
                  </a:ext>
                </a:extLst>
              </p:cNvPr>
              <p:cNvSpPr txBox="1"/>
              <p:nvPr/>
            </p:nvSpPr>
            <p:spPr bwMode="auto">
              <a:xfrm>
                <a:off x="761627" y="4882607"/>
                <a:ext cx="8136902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左端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p，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導帶上有少量因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熱擾動跳上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的電子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∝</m:t>
                    </m:r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𝐺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𝑘𝑇</m:t>
                            </m:r>
                          </m:den>
                        </m:f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，可以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向右流。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D67C4F-D8E3-E8FF-AA31-44EF87B79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627" y="4882607"/>
                <a:ext cx="8136902" cy="491288"/>
              </a:xfrm>
              <a:prstGeom prst="rect">
                <a:avLst/>
              </a:prstGeom>
              <a:blipFill>
                <a:blip r:embed="rId3"/>
                <a:stretch>
                  <a:fillRect l="-624" b="-1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611C77-6D6A-D39A-66ED-9BB2B0CC3A14}"/>
              </a:ext>
            </a:extLst>
          </p:cNvPr>
          <p:cNvCxnSpPr>
            <a:cxnSpLocks/>
          </p:cNvCxnSpPr>
          <p:nvPr/>
        </p:nvCxnSpPr>
        <p:spPr>
          <a:xfrm flipV="1">
            <a:off x="4427984" y="4917659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6720D5-9139-4AB2-4851-89BFB6878F83}"/>
              </a:ext>
            </a:extLst>
          </p:cNvPr>
          <p:cNvSpPr txBox="1"/>
          <p:nvPr/>
        </p:nvSpPr>
        <p:spPr bwMode="auto">
          <a:xfrm>
            <a:off x="759974" y="5436656"/>
            <a:ext cx="85689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n，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間隙較小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則有大量自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oner因熱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跳上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導帶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可以向左流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26172A-D989-D731-1220-61E8FE2860B7}"/>
              </a:ext>
            </a:extLst>
          </p:cNvPr>
          <p:cNvCxnSpPr>
            <a:cxnSpLocks/>
          </p:cNvCxnSpPr>
          <p:nvPr/>
        </p:nvCxnSpPr>
        <p:spPr>
          <a:xfrm flipV="1">
            <a:off x="5724128" y="5436656"/>
            <a:ext cx="0" cy="395088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Arrow 13">
            <a:extLst>
              <a:ext uri="{FF2B5EF4-FFF2-40B4-BE49-F238E27FC236}">
                <a16:creationId xmlns:a16="http://schemas.microsoft.com/office/drawing/2014/main" id="{B872CE8B-DF05-DF33-14B8-5A086E7B55D3}"/>
              </a:ext>
            </a:extLst>
          </p:cNvPr>
          <p:cNvSpPr/>
          <p:nvPr/>
        </p:nvSpPr>
        <p:spPr>
          <a:xfrm flipH="1" flipV="1">
            <a:off x="7020272" y="4927407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7855A9F9-71DB-178D-9BCA-F6E64E17B56F}"/>
              </a:ext>
            </a:extLst>
          </p:cNvPr>
          <p:cNvSpPr/>
          <p:nvPr/>
        </p:nvSpPr>
        <p:spPr>
          <a:xfrm>
            <a:off x="7888766" y="5565892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文字方塊 4">
            <a:extLst>
              <a:ext uri="{FF2B5EF4-FFF2-40B4-BE49-F238E27FC236}">
                <a16:creationId xmlns:a16="http://schemas.microsoft.com/office/drawing/2014/main" id="{7E98B5B5-252C-CEF8-D204-6766957AC448}"/>
              </a:ext>
            </a:extLst>
          </p:cNvPr>
          <p:cNvSpPr txBox="1"/>
          <p:nvPr/>
        </p:nvSpPr>
        <p:spPr bwMode="auto">
          <a:xfrm>
            <a:off x="759974" y="369646"/>
            <a:ext cx="5792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二極體的關鍵在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p-n</a:t>
            </a:r>
            <a:r>
              <a:rPr lang="zh-TW" altLang="en-US" sz="1800" dirty="0"/>
              <a:t>介面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Junction</a:t>
            </a:r>
            <a:r>
              <a:rPr lang="zh-TW" altLang="en-US" sz="1800" dirty="0"/>
              <a:t>！</a:t>
            </a:r>
            <a:endParaRPr lang="zh-CN" altLang="en-US" sz="1800" dirty="0"/>
          </a:p>
        </p:txBody>
      </p:sp>
      <p:pic>
        <p:nvPicPr>
          <p:cNvPr id="19" name="Picture 18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F6D2ACF4-4DA3-8B07-C28F-A4F1232C9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162" b="60401"/>
          <a:stretch/>
        </p:blipFill>
        <p:spPr bwMode="auto">
          <a:xfrm>
            <a:off x="5558703" y="898466"/>
            <a:ext cx="2282347" cy="8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3127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91C8BD-1361-B906-B338-27519E86F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548680"/>
            <a:ext cx="3910603" cy="4192559"/>
          </a:xfrm>
          <a:prstGeom prst="rect">
            <a:avLst/>
          </a:prstGeom>
        </p:spPr>
      </p:pic>
      <p:sp>
        <p:nvSpPr>
          <p:cNvPr id="3" name="文字方塊 1">
            <a:extLst>
              <a:ext uri="{FF2B5EF4-FFF2-40B4-BE49-F238E27FC236}">
                <a16:creationId xmlns:a16="http://schemas.microsoft.com/office/drawing/2014/main" id="{26305CD8-1D68-67B1-E553-5F321977F4AA}"/>
              </a:ext>
            </a:extLst>
          </p:cNvPr>
          <p:cNvSpPr txBox="1"/>
          <p:nvPr/>
        </p:nvSpPr>
        <p:spPr bwMode="auto">
          <a:xfrm>
            <a:off x="768852" y="4804548"/>
            <a:ext cx="7835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/>
              <a:t>從右邊淨向左</a:t>
            </a:r>
            <a:r>
              <a:rPr lang="zh-TW" altLang="en-US" sz="1800" dirty="0"/>
              <a:t>流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的電子，因缺少載體，不會走遠，會填入價帶的電洞。</a:t>
            </a:r>
            <a:endParaRPr lang="zh-TW" altLang="en-US" sz="1800" dirty="0"/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2EEF3317-6EBC-14DD-E94D-388BB8CD530B}"/>
              </a:ext>
            </a:extLst>
          </p:cNvPr>
          <p:cNvSpPr txBox="1"/>
          <p:nvPr/>
        </p:nvSpPr>
        <p:spPr bwMode="auto">
          <a:xfrm>
            <a:off x="762450" y="5194685"/>
            <a:ext cx="8259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在介面附近形成一個</a:t>
            </a:r>
            <a:r>
              <a:rPr lang="zh-TW" altLang="en-US" sz="1800" dirty="0">
                <a:solidFill>
                  <a:srgbClr val="FF0000"/>
                </a:solidFill>
              </a:rPr>
              <a:t>帶電、薄層</a:t>
            </a:r>
            <a:r>
              <a:rPr lang="zh-TW" altLang="en-US" dirty="0">
                <a:solidFill>
                  <a:srgbClr val="FF0000"/>
                </a:solidFill>
              </a:rPr>
              <a:t>、但</a:t>
            </a:r>
            <a:r>
              <a:rPr lang="zh-TW" altLang="en-US" sz="1800" dirty="0">
                <a:solidFill>
                  <a:srgbClr val="FF0000"/>
                </a:solidFill>
              </a:rPr>
              <a:t>無載體</a:t>
            </a:r>
            <a:r>
              <a:rPr lang="zh-TW" altLang="en-US" sz="1800" dirty="0"/>
              <a:t>區域，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稱</a:t>
            </a:r>
            <a:r>
              <a:rPr lang="zh-TW" altLang="en-U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空乏層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Depletion Zone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zh-TW" altLang="en-US" sz="1800" dirty="0"/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4E5FDE8E-DC9F-2F88-84C5-F48BB3CF2B08}"/>
              </a:ext>
            </a:extLst>
          </p:cNvPr>
          <p:cNvSpPr txBox="1"/>
          <p:nvPr/>
        </p:nvSpPr>
        <p:spPr bwMode="auto">
          <a:xfrm>
            <a:off x="762450" y="5584822"/>
            <a:ext cx="8259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Zone</a:t>
            </a:r>
            <a:r>
              <a:rPr lang="zh-TW" altLang="en-US" sz="1800" dirty="0"/>
              <a:t>右側電子離開後留下正電離子，而左側則帶負電，薄層中會有一向左電場。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3">
                <a:extLst>
                  <a:ext uri="{FF2B5EF4-FFF2-40B4-BE49-F238E27FC236}">
                    <a16:creationId xmlns:a16="http://schemas.microsoft.com/office/drawing/2014/main" id="{D8142F9F-ECDC-6BE5-2EA2-FC1587F8F858}"/>
                  </a:ext>
                </a:extLst>
              </p:cNvPr>
              <p:cNvSpPr txBox="1"/>
              <p:nvPr/>
            </p:nvSpPr>
            <p:spPr bwMode="auto">
              <a:xfrm>
                <a:off x="768852" y="6007867"/>
                <a:ext cx="71155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因此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會比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sz="1800" dirty="0"/>
                  <a:t>電位</a:t>
                </a:r>
                <a:r>
                  <a:rPr lang="zh-TW" altLang="en-US" dirty="0"/>
                  <a:t>高</a:t>
                </a:r>
                <a:r>
                  <a:rPr lang="zh-TW" altLang="en-US" sz="1800" dirty="0"/>
                  <a:t>！對電子則是左邊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sz="1800" dirty="0"/>
                  <a:t>電位能高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𝑒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6" name="文字方塊 3">
                <a:extLst>
                  <a:ext uri="{FF2B5EF4-FFF2-40B4-BE49-F238E27FC236}">
                    <a16:creationId xmlns:a16="http://schemas.microsoft.com/office/drawing/2014/main" id="{D8142F9F-ECDC-6BE5-2EA2-FC1587F8F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8852" y="6007867"/>
                <a:ext cx="7115516" cy="369332"/>
              </a:xfrm>
              <a:prstGeom prst="rect">
                <a:avLst/>
              </a:prstGeom>
              <a:blipFill>
                <a:blip r:embed="rId3"/>
                <a:stretch>
                  <a:fillRect l="-71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721BE818-B3D9-A151-AE44-BC39CCFF0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5269" b="32527"/>
          <a:stretch/>
        </p:blipFill>
        <p:spPr bwMode="auto">
          <a:xfrm>
            <a:off x="6349102" y="540632"/>
            <a:ext cx="1987165" cy="174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21F888-D65E-ACB5-9FC4-EEAE2C1A2E19}"/>
              </a:ext>
            </a:extLst>
          </p:cNvPr>
          <p:cNvCxnSpPr>
            <a:cxnSpLocks/>
          </p:cNvCxnSpPr>
          <p:nvPr/>
        </p:nvCxnSpPr>
        <p:spPr>
          <a:xfrm flipH="1">
            <a:off x="3540790" y="836712"/>
            <a:ext cx="432048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D62D2E5F-BD1D-55BD-92AC-3B70248CB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5" t="23428" r="22776" b="32527"/>
          <a:stretch/>
        </p:blipFill>
        <p:spPr bwMode="auto">
          <a:xfrm>
            <a:off x="6349102" y="2284919"/>
            <a:ext cx="1991614" cy="15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646733-ED0F-E896-8217-47B4A40539E9}"/>
                  </a:ext>
                </a:extLst>
              </p:cNvPr>
              <p:cNvSpPr txBox="1"/>
              <p:nvPr/>
            </p:nvSpPr>
            <p:spPr bwMode="auto">
              <a:xfrm>
                <a:off x="3172800" y="4057848"/>
                <a:ext cx="55780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𝑒</m:t>
                      </m:r>
                      <m:r>
                        <a:rPr lang="en-TW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TW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646733-ED0F-E896-8217-47B4A4053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72800" y="4057848"/>
                <a:ext cx="557808" cy="307777"/>
              </a:xfrm>
              <a:prstGeom prst="rect">
                <a:avLst/>
              </a:prstGeom>
              <a:blipFill>
                <a:blip r:embed="rId5"/>
                <a:stretch>
                  <a:fillRect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4C8241-80E1-8D31-7F1A-5C9FC5A32052}"/>
              </a:ext>
            </a:extLst>
          </p:cNvPr>
          <p:cNvCxnSpPr/>
          <p:nvPr/>
        </p:nvCxnSpPr>
        <p:spPr>
          <a:xfrm flipH="1">
            <a:off x="6948264" y="2420888"/>
            <a:ext cx="50405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496E47-08DC-055B-B523-5621C6382638}"/>
                  </a:ext>
                </a:extLst>
              </p:cNvPr>
              <p:cNvSpPr txBox="1"/>
              <p:nvPr/>
            </p:nvSpPr>
            <p:spPr bwMode="auto">
              <a:xfrm>
                <a:off x="7452320" y="2305724"/>
                <a:ext cx="21101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496E47-08DC-055B-B523-5621C6382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2320" y="2305724"/>
                <a:ext cx="211019" cy="276999"/>
              </a:xfrm>
              <a:prstGeom prst="rect">
                <a:avLst/>
              </a:prstGeom>
              <a:blipFill>
                <a:blip r:embed="rId6"/>
                <a:stretch>
                  <a:fillRect l="-22222" r="-16667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234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115C0F2-1A08-2DC6-1230-E32E83BB0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>
            <a:off x="5723562" y="548577"/>
            <a:ext cx="1941750" cy="160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6DDB6F-028A-C41E-82CA-792B32CFAAD0}"/>
                  </a:ext>
                </a:extLst>
              </p:cNvPr>
              <p:cNvSpPr txBox="1"/>
              <p:nvPr/>
            </p:nvSpPr>
            <p:spPr bwMode="auto">
              <a:xfrm>
                <a:off x="456796" y="4345873"/>
                <a:ext cx="80648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電位能差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𝑒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會將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能帶連同化學能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一起提高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導帶會高於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導帶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6DDB6F-028A-C41E-82CA-792B32CFA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796" y="4345873"/>
                <a:ext cx="8064884" cy="369332"/>
              </a:xfrm>
              <a:prstGeom prst="rect">
                <a:avLst/>
              </a:prstGeom>
              <a:blipFill>
                <a:blip r:embed="rId3"/>
                <a:stretch>
                  <a:fillRect l="-629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DA5C5CE-B9D9-6435-6A00-199CE5D48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733" y="548577"/>
            <a:ext cx="3390900" cy="3721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D28594-6C86-B20F-E005-190811909B95}"/>
                  </a:ext>
                </a:extLst>
              </p:cNvPr>
              <p:cNvSpPr txBox="1"/>
              <p:nvPr/>
            </p:nvSpPr>
            <p:spPr bwMode="auto">
              <a:xfrm>
                <a:off x="472591" y="4761468"/>
                <a:ext cx="83245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現在右端n的導帶電子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，必須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有足夠能量克服</a:t>
                </a:r>
                <a:r>
                  <a:rPr lang="en-TW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𝑒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，才能往左流。向左電流變小，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D28594-6C86-B20F-E005-190811909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591" y="4761468"/>
                <a:ext cx="8324575" cy="369332"/>
              </a:xfrm>
              <a:prstGeom prst="rect">
                <a:avLst/>
              </a:prstGeom>
              <a:blipFill>
                <a:blip r:embed="rId5"/>
                <a:stretch>
                  <a:fillRect l="-610" t="-6452" r="-610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D8A22C-5E37-C62C-0C83-4A5730BB1072}"/>
                  </a:ext>
                </a:extLst>
              </p:cNvPr>
              <p:cNvSpPr txBox="1"/>
              <p:nvPr/>
            </p:nvSpPr>
            <p:spPr bwMode="auto">
              <a:xfrm>
                <a:off x="479592" y="5576044"/>
                <a:ext cx="80648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會一直增加，兩邊化學能也漸漸接近，直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到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向右與向左的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電流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彼此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抵消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D8A22C-5E37-C62C-0C83-4A5730BB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592" y="5576044"/>
                <a:ext cx="8064884" cy="369332"/>
              </a:xfrm>
              <a:prstGeom prst="rect">
                <a:avLst/>
              </a:prstGeom>
              <a:blipFill>
                <a:blip r:embed="rId6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C6610B-BE90-B470-B655-F13B8A5822DB}"/>
              </a:ext>
            </a:extLst>
          </p:cNvPr>
          <p:cNvCxnSpPr>
            <a:cxnSpLocks/>
          </p:cNvCxnSpPr>
          <p:nvPr/>
        </p:nvCxnSpPr>
        <p:spPr>
          <a:xfrm flipV="1">
            <a:off x="2691789" y="1589478"/>
            <a:ext cx="0" cy="903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Arrow 16">
            <a:extLst>
              <a:ext uri="{FF2B5EF4-FFF2-40B4-BE49-F238E27FC236}">
                <a16:creationId xmlns:a16="http://schemas.microsoft.com/office/drawing/2014/main" id="{0DE3272F-D1F9-5E3E-296B-D8AD2456D9A8}"/>
              </a:ext>
            </a:extLst>
          </p:cNvPr>
          <p:cNvSpPr/>
          <p:nvPr/>
        </p:nvSpPr>
        <p:spPr>
          <a:xfrm flipH="1">
            <a:off x="3682155" y="1412673"/>
            <a:ext cx="376873" cy="9293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A4D9CC-205E-30FB-6C81-0B396F863C13}"/>
              </a:ext>
            </a:extLst>
          </p:cNvPr>
          <p:cNvCxnSpPr>
            <a:cxnSpLocks/>
          </p:cNvCxnSpPr>
          <p:nvPr/>
        </p:nvCxnSpPr>
        <p:spPr>
          <a:xfrm flipV="1">
            <a:off x="4924037" y="1505604"/>
            <a:ext cx="0" cy="905215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Arrow 20">
            <a:extLst>
              <a:ext uri="{FF2B5EF4-FFF2-40B4-BE49-F238E27FC236}">
                <a16:creationId xmlns:a16="http://schemas.microsoft.com/office/drawing/2014/main" id="{CDE151BC-302E-9305-EDAE-00DAA203BE4D}"/>
              </a:ext>
            </a:extLst>
          </p:cNvPr>
          <p:cNvSpPr/>
          <p:nvPr/>
        </p:nvSpPr>
        <p:spPr>
          <a:xfrm>
            <a:off x="3619909" y="841229"/>
            <a:ext cx="376873" cy="92931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C8ED6F-3CE8-7A2A-2A6A-EABC87154D10}"/>
              </a:ext>
            </a:extLst>
          </p:cNvPr>
          <p:cNvSpPr txBox="1"/>
          <p:nvPr/>
        </p:nvSpPr>
        <p:spPr bwMode="auto">
          <a:xfrm>
            <a:off x="456796" y="5160449"/>
            <a:ext cx="2878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但向右電流並不被影響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F2B82F4-8CF4-E6B2-1FE3-122190887876}"/>
                  </a:ext>
                </a:extLst>
              </p:cNvPr>
              <p:cNvSpPr txBox="1"/>
              <p:nvPr/>
            </p:nvSpPr>
            <p:spPr bwMode="auto">
              <a:xfrm>
                <a:off x="456796" y="6021288"/>
                <a:ext cx="85076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這就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達到穩定。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因為導帶電子可自由流動，熱力學平衡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條件就是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化學能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相等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F2B82F4-8CF4-E6B2-1FE3-122190887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796" y="6021288"/>
                <a:ext cx="8507692" cy="369332"/>
              </a:xfrm>
              <a:prstGeom prst="rect">
                <a:avLst/>
              </a:prstGeom>
              <a:blipFill>
                <a:blip r:embed="rId7"/>
                <a:stretch>
                  <a:fillRect l="-596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Arrow 3">
            <a:extLst>
              <a:ext uri="{FF2B5EF4-FFF2-40B4-BE49-F238E27FC236}">
                <a16:creationId xmlns:a16="http://schemas.microsoft.com/office/drawing/2014/main" id="{1C074E4C-886E-4F85-F06F-FB56F006FCD7}"/>
              </a:ext>
            </a:extLst>
          </p:cNvPr>
          <p:cNvSpPr/>
          <p:nvPr/>
        </p:nvSpPr>
        <p:spPr>
          <a:xfrm>
            <a:off x="8028384" y="5130800"/>
            <a:ext cx="376873" cy="92931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7222E3B-66E1-7E89-055F-0FFDB8A31979}"/>
              </a:ext>
            </a:extLst>
          </p:cNvPr>
          <p:cNvSpPr/>
          <p:nvPr/>
        </p:nvSpPr>
        <p:spPr>
          <a:xfrm flipH="1">
            <a:off x="3146597" y="5301810"/>
            <a:ext cx="376873" cy="9293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2577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6C8BD4-9A6F-EF7F-9FC0-D818A5F9E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1"/>
          <a:stretch/>
        </p:blipFill>
        <p:spPr>
          <a:xfrm>
            <a:off x="2247381" y="685633"/>
            <a:ext cx="3505200" cy="3571191"/>
          </a:xfrm>
          <a:prstGeom prst="rect">
            <a:avLst/>
          </a:prstGeom>
        </p:spPr>
      </p:pic>
      <p:pic>
        <p:nvPicPr>
          <p:cNvPr id="3" name="Picture 4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D51C9F80-C944-0906-D2E5-EC4DB57C8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5887906" y="695054"/>
            <a:ext cx="3011804" cy="179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A59CBC-435D-E4F7-BD0C-8BBECA6FA342}"/>
                  </a:ext>
                </a:extLst>
              </p:cNvPr>
              <p:cNvSpPr txBox="1"/>
              <p:nvPr/>
            </p:nvSpPr>
            <p:spPr bwMode="auto">
              <a:xfrm>
                <a:off x="1046007" y="271495"/>
                <a:ext cx="80979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現在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p-n間加上一順向、正電位差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對電子是負的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）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，左右能量差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又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縮小：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A59CBC-435D-E4F7-BD0C-8BBECA6FA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007" y="271495"/>
                <a:ext cx="8097993" cy="369332"/>
              </a:xfrm>
              <a:prstGeom prst="rect">
                <a:avLst/>
              </a:prstGeom>
              <a:blipFill>
                <a:blip r:embed="rId4"/>
                <a:stretch>
                  <a:fillRect l="-62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34065" y="4268043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左端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p的價帶上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能向右流的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電子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，依舊不受所加電壓影響。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 flipH="1" flipV="1">
            <a:off x="3623195" y="1594315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1037162" y="4671930"/>
            <a:ext cx="7837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右端n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的導帶下方，電子要跨越的門檻能差因加電壓變小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跨越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電子增加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>
            <a:off x="3347192" y="1042230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2699130" y="1906453"/>
            <a:ext cx="0" cy="8867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4914502" y="2146150"/>
            <a:ext cx="0" cy="340780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18C63A7-6AA7-DAC2-B031-E225C39C97C8}"/>
                  </a:ext>
                </a:extLst>
              </p:cNvPr>
              <p:cNvSpPr txBox="1"/>
              <p:nvPr/>
            </p:nvSpPr>
            <p:spPr bwMode="auto">
              <a:xfrm>
                <a:off x="1059709" y="5095489"/>
                <a:ext cx="69223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因此電子會淨流向左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電流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𝐼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向右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18C63A7-6AA7-DAC2-B031-E225C39C9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9709" y="5095489"/>
                <a:ext cx="6922311" cy="369332"/>
              </a:xfrm>
              <a:prstGeom prst="rect">
                <a:avLst/>
              </a:prstGeom>
              <a:blipFill>
                <a:blip r:embed="rId5"/>
                <a:stretch>
                  <a:fillRect l="-73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7D4EA213-A5BA-F683-B01B-E9CE9A6FFD71}"/>
              </a:ext>
            </a:extLst>
          </p:cNvPr>
          <p:cNvSpPr/>
          <p:nvPr/>
        </p:nvSpPr>
        <p:spPr>
          <a:xfrm>
            <a:off x="3940955" y="1042230"/>
            <a:ext cx="1405169" cy="864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65199101-8E77-3B0C-ABD7-9D032AE7E6AE}"/>
                  </a:ext>
                </a:extLst>
              </p:cNvPr>
              <p:cNvSpPr txBox="1"/>
              <p:nvPr/>
            </p:nvSpPr>
            <p:spPr bwMode="auto">
              <a:xfrm>
                <a:off x="1046007" y="5623927"/>
                <a:ext cx="7142437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在導帶上電子的能量分佈是波茲曼分佈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65199101-8E77-3B0C-ABD7-9D032AE7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007" y="5623927"/>
                <a:ext cx="7142437" cy="379656"/>
              </a:xfrm>
              <a:prstGeom prst="rect">
                <a:avLst/>
              </a:prstGeom>
              <a:blipFill>
                <a:blip r:embed="rId6"/>
                <a:stretch>
                  <a:fillRect l="-71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281DE4-9BCA-A108-6E4B-0F3DFE33CC19}"/>
                  </a:ext>
                </a:extLst>
              </p:cNvPr>
              <p:cNvSpPr txBox="1"/>
              <p:nvPr/>
            </p:nvSpPr>
            <p:spPr bwMode="auto">
              <a:xfrm>
                <a:off x="1059709" y="6033856"/>
                <a:ext cx="6248595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門檻降低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跨越門檻的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電子數就增加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281DE4-9BCA-A108-6E4B-0F3DFE33C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9709" y="6033856"/>
                <a:ext cx="6248595" cy="379656"/>
              </a:xfrm>
              <a:prstGeom prst="rect">
                <a:avLst/>
              </a:prstGeom>
              <a:blipFill>
                <a:blip r:embed="rId7"/>
                <a:stretch>
                  <a:fillRect l="-811" t="-6667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BDBAE12-4F4F-1B0E-0D1F-9632C24E0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612" y="695053"/>
            <a:ext cx="1941694" cy="2130773"/>
          </a:xfrm>
          <a:prstGeom prst="rect">
            <a:avLst/>
          </a:prstGeo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DD69DAB7-7B2F-B16F-C218-49642B5B329D}"/>
              </a:ext>
            </a:extLst>
          </p:cNvPr>
          <p:cNvSpPr/>
          <p:nvPr/>
        </p:nvSpPr>
        <p:spPr>
          <a:xfrm flipH="1">
            <a:off x="6990544" y="4379660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7F4575CA-1F27-5D91-D8DB-291D602D0821}"/>
              </a:ext>
            </a:extLst>
          </p:cNvPr>
          <p:cNvSpPr/>
          <p:nvPr/>
        </p:nvSpPr>
        <p:spPr>
          <a:xfrm>
            <a:off x="7642139" y="5050817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45027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E80CA-47C0-F09B-BB25-58BFC575A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13EBF6F1-E46E-1F69-F49F-8F69B5A85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/>
          <a:stretch/>
        </p:blipFill>
        <p:spPr bwMode="auto">
          <a:xfrm>
            <a:off x="3131508" y="1340768"/>
            <a:ext cx="2880984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E65DCC-73FF-F570-1CEF-68381F56B47A}"/>
              </a:ext>
            </a:extLst>
          </p:cNvPr>
          <p:cNvSpPr txBox="1"/>
          <p:nvPr/>
        </p:nvSpPr>
        <p:spPr bwMode="auto">
          <a:xfrm>
            <a:off x="2375030" y="5050506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電流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會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隨電壓依指數增加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C82610-4D07-0923-0828-D8B5A8A3209F}"/>
                  </a:ext>
                </a:extLst>
              </p:cNvPr>
              <p:cNvSpPr txBox="1"/>
              <p:nvPr/>
            </p:nvSpPr>
            <p:spPr bwMode="auto">
              <a:xfrm>
                <a:off x="5251124" y="5050506"/>
                <a:ext cx="1205880" cy="37965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C82610-4D07-0923-0828-D8B5A8A32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1124" y="5050506"/>
                <a:ext cx="1205880" cy="3796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D862A49-A5AC-FFFA-536D-61924639E9F9}"/>
              </a:ext>
            </a:extLst>
          </p:cNvPr>
          <p:cNvSpPr txBox="1"/>
          <p:nvPr/>
        </p:nvSpPr>
        <p:spPr bwMode="auto">
          <a:xfrm>
            <a:off x="2339752" y="4653136"/>
            <a:ext cx="5166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以順向電壓為正，順向向右電流為正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</p:spTree>
    <p:extLst>
      <p:ext uri="{BB962C8B-B14F-4D97-AF65-F5344CB8AC3E}">
        <p14:creationId xmlns:p14="http://schemas.microsoft.com/office/powerpoint/2010/main" val="2497350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FDBB5A-A05D-F5C2-6B3A-AA0ED4C2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457" y="434917"/>
            <a:ext cx="3581400" cy="3835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2754868" y="1298935"/>
            <a:ext cx="0" cy="766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>
            <a:off x="3750343" y="788987"/>
            <a:ext cx="191628" cy="21142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 flipH="1">
            <a:off x="3778320" y="1221909"/>
            <a:ext cx="327301" cy="15162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343AFA-8501-FF27-F2E5-DD4DFFBC9549}"/>
              </a:ext>
            </a:extLst>
          </p:cNvPr>
          <p:cNvCxnSpPr>
            <a:cxnSpLocks/>
          </p:cNvCxnSpPr>
          <p:nvPr/>
        </p:nvCxnSpPr>
        <p:spPr>
          <a:xfrm flipV="1">
            <a:off x="4872362" y="2171166"/>
            <a:ext cx="0" cy="1190863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2F4261-7F02-4AC2-7435-503F19BC5CC4}"/>
              </a:ext>
            </a:extLst>
          </p:cNvPr>
          <p:cNvSpPr txBox="1"/>
          <p:nvPr/>
        </p:nvSpPr>
        <p:spPr bwMode="auto">
          <a:xfrm>
            <a:off x="755577" y="4367711"/>
            <a:ext cx="7176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若p-n間加上一負的反向電位差，左右能量差加大，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82535F-01D0-185C-6000-20C948AF957C}"/>
                  </a:ext>
                </a:extLst>
              </p:cNvPr>
              <p:cNvSpPr txBox="1"/>
              <p:nvPr/>
            </p:nvSpPr>
            <p:spPr bwMode="auto">
              <a:xfrm>
                <a:off x="730354" y="4669830"/>
                <a:ext cx="8162125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左端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p的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導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帶上方電子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依舊不受所加電壓影響。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但電子數量很小</a:t>
                </a:r>
                <a:r>
                  <a:rPr lang="en-TW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∝</m:t>
                    </m:r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𝐺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𝑘𝑇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82535F-01D0-185C-6000-20C948AF9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354" y="4669830"/>
                <a:ext cx="8162125" cy="491288"/>
              </a:xfrm>
              <a:prstGeom prst="rect">
                <a:avLst/>
              </a:prstGeom>
              <a:blipFill>
                <a:blip r:embed="rId3"/>
                <a:stretch>
                  <a:fillRect l="-621" b="-1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E765ED3D-8A43-2294-4895-76261E6B81DC}"/>
              </a:ext>
            </a:extLst>
          </p:cNvPr>
          <p:cNvSpPr txBox="1"/>
          <p:nvPr/>
        </p:nvSpPr>
        <p:spPr bwMode="auto">
          <a:xfrm>
            <a:off x="730354" y="5214662"/>
            <a:ext cx="8064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n的導帶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上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能有足夠能量向左流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的電子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因門檻增加而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劇烈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減少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36EB93-5A67-3599-E77D-B48C0B25E046}"/>
              </a:ext>
            </a:extLst>
          </p:cNvPr>
          <p:cNvSpPr txBox="1"/>
          <p:nvPr/>
        </p:nvSpPr>
        <p:spPr bwMode="auto">
          <a:xfrm>
            <a:off x="730354" y="5651453"/>
            <a:ext cx="8413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因此電子會淨流向右，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電流向左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但只剩下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無雜質半導體本來就有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很小的導電度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30" name="Picture 29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0E082A95-2032-06C5-83F7-0D26F73CE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5887874" y="1175567"/>
            <a:ext cx="2754588" cy="138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E7E91167-11A7-8870-966A-5B00A0E35610}"/>
              </a:ext>
            </a:extLst>
          </p:cNvPr>
          <p:cNvSpPr/>
          <p:nvPr/>
        </p:nvSpPr>
        <p:spPr>
          <a:xfrm>
            <a:off x="4443938" y="985703"/>
            <a:ext cx="466379" cy="221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866163-4772-709D-E06B-013FF11ED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5" y="454434"/>
            <a:ext cx="1941694" cy="213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19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Dropbox\Documents\課程\Halliday10E\Image Gallery\CH41\halliday_10e_fig_41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32" y="2081552"/>
            <a:ext cx="4406708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/>
          <a:stretch/>
        </p:blipFill>
        <p:spPr bwMode="auto">
          <a:xfrm>
            <a:off x="1043608" y="2081552"/>
            <a:ext cx="2880984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763688" y="5413866"/>
            <a:ext cx="5897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電流只能朝單一方向流動！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p-n</a:t>
            </a:r>
            <a:r>
              <a:rPr lang="zh-TW" altLang="en-US" sz="1800" dirty="0"/>
              <a:t>介面</a:t>
            </a:r>
            <a:r>
              <a:rPr lang="zh-TW" altLang="en-US" dirty="0"/>
              <a:t>提供了一個</a:t>
            </a:r>
            <a:r>
              <a:rPr lang="zh-TW" altLang="en-US" sz="1800" dirty="0"/>
              <a:t>整流器。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2C075-11BD-0EC8-2547-4562D50B4D26}"/>
              </a:ext>
            </a:extLst>
          </p:cNvPr>
          <p:cNvSpPr txBox="1"/>
          <p:nvPr/>
        </p:nvSpPr>
        <p:spPr bwMode="auto">
          <a:xfrm>
            <a:off x="1043608" y="980728"/>
            <a:ext cx="7692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若p-n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間加上一負的反向電位差，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電流為負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742D2-B6A4-45BB-28F4-6021B60FB9FE}"/>
              </a:ext>
            </a:extLst>
          </p:cNvPr>
          <p:cNvSpPr txBox="1"/>
          <p:nvPr/>
        </p:nvSpPr>
        <p:spPr bwMode="auto">
          <a:xfrm>
            <a:off x="1043608" y="1448465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但因載體稀少，導電性差，電流很小，且很快飽和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5604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1">
            <a:extLst>
              <a:ext uri="{FF2B5EF4-FFF2-40B4-BE49-F238E27FC236}">
                <a16:creationId xmlns:a16="http://schemas.microsoft.com/office/drawing/2014/main" id="{26305CD8-1D68-67B1-E553-5F321977F4AA}"/>
              </a:ext>
            </a:extLst>
          </p:cNvPr>
          <p:cNvSpPr txBox="1"/>
          <p:nvPr/>
        </p:nvSpPr>
        <p:spPr bwMode="auto">
          <a:xfrm>
            <a:off x="867333" y="4365104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介面上左邊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的電子會滲透進入右邊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，填入電洞之中，</a:t>
            </a: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2EEF3317-6EBC-14DD-E94D-388BB8CD530B}"/>
              </a:ext>
            </a:extLst>
          </p:cNvPr>
          <p:cNvSpPr txBox="1"/>
          <p:nvPr/>
        </p:nvSpPr>
        <p:spPr bwMode="auto">
          <a:xfrm>
            <a:off x="872558" y="4766090"/>
            <a:ext cx="7321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因此介面處會形成一層無載體區域，</a:t>
            </a: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4E5FDE8E-DC9F-2F88-84C5-F48BB3CF2B08}"/>
              </a:ext>
            </a:extLst>
          </p:cNvPr>
          <p:cNvSpPr txBox="1"/>
          <p:nvPr/>
        </p:nvSpPr>
        <p:spPr bwMode="auto">
          <a:xfrm>
            <a:off x="867333" y="5167076"/>
            <a:ext cx="8259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/>
              <a:t>左</a:t>
            </a:r>
            <a:r>
              <a:rPr lang="zh-TW" altLang="en-US" sz="1800" dirty="0"/>
              <a:t>邊電子離開後留下正電離子，右邊電子進入帶負電，薄層中會有一向右電場。</a:t>
            </a: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id="{D8142F9F-ECDC-6BE5-2EA2-FC1587F8F858}"/>
              </a:ext>
            </a:extLst>
          </p:cNvPr>
          <p:cNvSpPr txBox="1"/>
          <p:nvPr/>
        </p:nvSpPr>
        <p:spPr bwMode="auto">
          <a:xfrm>
            <a:off x="871091" y="5568063"/>
            <a:ext cx="6432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之</a:t>
            </a:r>
            <a:r>
              <a:rPr lang="zh-TW" altLang="en-US" sz="1800" dirty="0"/>
              <a:t>間出現電位差！阻止擴散繼續進行，達成平衡。</a:t>
            </a:r>
          </a:p>
        </p:txBody>
      </p:sp>
      <p:sp>
        <p:nvSpPr>
          <p:cNvPr id="8" name="文字方塊 4">
            <a:extLst>
              <a:ext uri="{FF2B5EF4-FFF2-40B4-BE49-F238E27FC236}">
                <a16:creationId xmlns:a16="http://schemas.microsoft.com/office/drawing/2014/main" id="{0BFF2D39-029E-809D-2B87-BD01B1BB35A7}"/>
              </a:ext>
            </a:extLst>
          </p:cNvPr>
          <p:cNvSpPr txBox="1"/>
          <p:nvPr/>
        </p:nvSpPr>
        <p:spPr bwMode="auto">
          <a:xfrm>
            <a:off x="867333" y="741371"/>
            <a:ext cx="5792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比較精細的推導顯示：二極體的關鍵在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p-n</a:t>
            </a:r>
            <a:r>
              <a:rPr lang="zh-TW" altLang="en-US" sz="1800" dirty="0"/>
              <a:t>介面！</a:t>
            </a:r>
            <a:endParaRPr lang="zh-CN" alt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5FA0B0-FEF1-B0A0-77DE-8C31BD969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50" y="1292785"/>
            <a:ext cx="5347419" cy="2786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04902-4ECA-ADF7-DD55-2D28597A6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98"/>
          <a:stretch/>
        </p:blipFill>
        <p:spPr>
          <a:xfrm>
            <a:off x="5497529" y="1321592"/>
            <a:ext cx="3600400" cy="2757649"/>
          </a:xfrm>
          <a:prstGeom prst="rect">
            <a:avLst/>
          </a:prstGeom>
        </p:spPr>
      </p:pic>
      <p:pic>
        <p:nvPicPr>
          <p:cNvPr id="13" name="Picture 1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242748A-4BA0-08D5-434A-CFBFFD468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 flipH="1">
            <a:off x="6588224" y="98960"/>
            <a:ext cx="1238827" cy="11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17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947BF0-F237-8007-0DDE-B8C5946EA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59" y="174974"/>
            <a:ext cx="6852229" cy="3254026"/>
          </a:xfrm>
          <a:prstGeom prst="rect">
            <a:avLst/>
          </a:prstGeom>
        </p:spPr>
      </p:pic>
      <p:pic>
        <p:nvPicPr>
          <p:cNvPr id="3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115C0F2-1A08-2DC6-1230-E32E83BB0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 flipH="1">
            <a:off x="7593114" y="402401"/>
            <a:ext cx="1238827" cy="11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41C0F3-76A6-7F53-8651-59E7DE84DD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447"/>
          <a:stretch/>
        </p:blipFill>
        <p:spPr>
          <a:xfrm>
            <a:off x="293694" y="3879234"/>
            <a:ext cx="7126715" cy="2788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6DDB6F-028A-C41E-82CA-792B32CFAAD0}"/>
              </a:ext>
            </a:extLst>
          </p:cNvPr>
          <p:cNvSpPr txBox="1"/>
          <p:nvPr/>
        </p:nvSpPr>
        <p:spPr bwMode="auto">
          <a:xfrm>
            <a:off x="53752" y="3469451"/>
            <a:ext cx="9036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Depletion Zone產生n-p間一正的電位差，電子位能差異，應該加在兩端n與p的能帶圖上：</a:t>
            </a:r>
          </a:p>
        </p:txBody>
      </p:sp>
    </p:spTree>
    <p:extLst>
      <p:ext uri="{BB962C8B-B14F-4D97-AF65-F5344CB8AC3E}">
        <p14:creationId xmlns:p14="http://schemas.microsoft.com/office/powerpoint/2010/main" val="31029162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41C0F3-76A6-7F53-8651-59E7DE84D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447"/>
          <a:stretch/>
        </p:blipFill>
        <p:spPr>
          <a:xfrm>
            <a:off x="755576" y="949904"/>
            <a:ext cx="7126715" cy="2788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7AAB8-9AE5-C848-256E-44E90D603A9C}"/>
              </a:ext>
            </a:extLst>
          </p:cNvPr>
          <p:cNvSpPr txBox="1"/>
          <p:nvPr/>
        </p:nvSpPr>
        <p:spPr bwMode="auto">
          <a:xfrm>
            <a:off x="971600" y="3715963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讓我們專注於電子可能的流動：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479991-9F23-C181-0369-D42273B1B4C7}"/>
              </a:ext>
            </a:extLst>
          </p:cNvPr>
          <p:cNvCxnSpPr/>
          <p:nvPr/>
        </p:nvCxnSpPr>
        <p:spPr>
          <a:xfrm flipV="1">
            <a:off x="4572000" y="1669984"/>
            <a:ext cx="0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24B5C2-DEDD-9E83-EE9F-BB9F4DEB3EF8}"/>
              </a:ext>
            </a:extLst>
          </p:cNvPr>
          <p:cNvSpPr txBox="1"/>
          <p:nvPr/>
        </p:nvSpPr>
        <p:spPr bwMode="auto">
          <a:xfrm>
            <a:off x="964812" y="4138498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3B484A-B31C-17DE-46B8-321D46F071FC}"/>
              </a:ext>
            </a:extLst>
          </p:cNvPr>
          <p:cNvCxnSpPr>
            <a:cxnSpLocks/>
          </p:cNvCxnSpPr>
          <p:nvPr/>
        </p:nvCxnSpPr>
        <p:spPr>
          <a:xfrm flipV="1">
            <a:off x="5430348" y="4063064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Arrow 11">
            <a:extLst>
              <a:ext uri="{FF2B5EF4-FFF2-40B4-BE49-F238E27FC236}">
                <a16:creationId xmlns:a16="http://schemas.microsoft.com/office/drawing/2014/main" id="{AAC366FF-A2BC-C335-F94D-BA0FCFB58D70}"/>
              </a:ext>
            </a:extLst>
          </p:cNvPr>
          <p:cNvSpPr/>
          <p:nvPr/>
        </p:nvSpPr>
        <p:spPr>
          <a:xfrm>
            <a:off x="3491880" y="1880878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191D6041-6FF3-4768-C999-BCEB52598C6E}"/>
              </a:ext>
            </a:extLst>
          </p:cNvPr>
          <p:cNvSpPr/>
          <p:nvPr/>
        </p:nvSpPr>
        <p:spPr>
          <a:xfrm>
            <a:off x="7795526" y="4284595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1EEFB9-CF51-F9A5-3E0B-6A8EE90234EC}"/>
              </a:ext>
            </a:extLst>
          </p:cNvPr>
          <p:cNvSpPr txBox="1"/>
          <p:nvPr/>
        </p:nvSpPr>
        <p:spPr bwMode="auto">
          <a:xfrm>
            <a:off x="971600" y="4575837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也可以由左端的導帶下方，因熱到達右邊傳導帶的能高，然後往右流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3BA2F630-72B7-E6A4-C5D2-E72138530350}"/>
              </a:ext>
            </a:extLst>
          </p:cNvPr>
          <p:cNvSpPr/>
          <p:nvPr/>
        </p:nvSpPr>
        <p:spPr>
          <a:xfrm flipH="1">
            <a:off x="8029417" y="4724953"/>
            <a:ext cx="248638" cy="92932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D487BD-A268-E359-505D-AE210E6E2072}"/>
              </a:ext>
            </a:extLst>
          </p:cNvPr>
          <p:cNvCxnSpPr/>
          <p:nvPr/>
        </p:nvCxnSpPr>
        <p:spPr>
          <a:xfrm flipV="1">
            <a:off x="2627784" y="1669984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F07B70-EEA4-8A01-31D4-E7932F4349CA}"/>
              </a:ext>
            </a:extLst>
          </p:cNvPr>
          <p:cNvCxnSpPr/>
          <p:nvPr/>
        </p:nvCxnSpPr>
        <p:spPr>
          <a:xfrm flipV="1">
            <a:off x="6582476" y="4529853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Arrow 19">
            <a:extLst>
              <a:ext uri="{FF2B5EF4-FFF2-40B4-BE49-F238E27FC236}">
                <a16:creationId xmlns:a16="http://schemas.microsoft.com/office/drawing/2014/main" id="{999DF9EC-66DB-D0CF-BEC8-9A92B5CB7BAF}"/>
              </a:ext>
            </a:extLst>
          </p:cNvPr>
          <p:cNvSpPr/>
          <p:nvPr/>
        </p:nvSpPr>
        <p:spPr>
          <a:xfrm flipH="1">
            <a:off x="3531275" y="2061722"/>
            <a:ext cx="248638" cy="92932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DF2C38-E1C9-35A6-94A3-2A2BBD4684C2}"/>
              </a:ext>
            </a:extLst>
          </p:cNvPr>
          <p:cNvSpPr txBox="1"/>
          <p:nvPr/>
        </p:nvSpPr>
        <p:spPr bwMode="auto">
          <a:xfrm>
            <a:off x="971600" y="5013176"/>
            <a:ext cx="76991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兩個可能性能量差是一樣的，激發電子數量相同，因此電流會抵消。</a:t>
            </a:r>
          </a:p>
        </p:txBody>
      </p:sp>
    </p:spTree>
    <p:extLst>
      <p:ext uri="{BB962C8B-B14F-4D97-AF65-F5344CB8AC3E}">
        <p14:creationId xmlns:p14="http://schemas.microsoft.com/office/powerpoint/2010/main" val="803763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950430" y="1013286"/>
            <a:ext cx="3261529" cy="37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899626" y="559850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755576" y="5062274"/>
            <a:ext cx="772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半導體的能帶間隙小，在室溫時即可以有電子由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3" descr="Z:\Dropbox\Documents\課程\Young\Chapter42\A_Images\A_Figures_and_Photos\42_25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67" y="1628800"/>
            <a:ext cx="3715018" cy="316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55576" y="5481133"/>
            <a:ext cx="703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帶內的電子及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帶內的電洞形成導電的載體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carrier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/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blipFill>
                <a:blip r:embed="rId4"/>
                <a:stretch>
                  <a:fillRect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60010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D646E-D317-1011-CCD9-8C8305620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644706" cy="3096344"/>
          </a:xfrm>
          <a:prstGeom prst="rect">
            <a:avLst/>
          </a:prstGeom>
        </p:spPr>
      </p:pic>
      <p:pic>
        <p:nvPicPr>
          <p:cNvPr id="3" name="Picture 4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D51C9F80-C944-0906-D2E5-EC4DB57C8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 flipH="1">
            <a:off x="7146443" y="98227"/>
            <a:ext cx="1670843" cy="11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59CBC-435D-E4F7-BD0C-8BBECA6FA342}"/>
              </a:ext>
            </a:extLst>
          </p:cNvPr>
          <p:cNvSpPr txBox="1"/>
          <p:nvPr/>
        </p:nvSpPr>
        <p:spPr bwMode="auto">
          <a:xfrm>
            <a:off x="1121137" y="3954808"/>
            <a:ext cx="60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現在n-p間加上一負的電位差，左右能量差縮小，如下圖，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95915" y="4397646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4130A-4651-9C10-FAEC-0CD11BF5BA63}"/>
              </a:ext>
            </a:extLst>
          </p:cNvPr>
          <p:cNvCxnSpPr>
            <a:cxnSpLocks/>
          </p:cNvCxnSpPr>
          <p:nvPr/>
        </p:nvCxnSpPr>
        <p:spPr>
          <a:xfrm flipV="1">
            <a:off x="5561451" y="4322212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>
            <a:off x="7926629" y="4543743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1121137" y="5338654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由左端的導帶下方，因熱到達右邊傳導帶的能高，然後往右流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 flipH="1">
            <a:off x="7524327" y="5482422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B5282-DE35-863E-506D-1EB4E9069D56}"/>
              </a:ext>
            </a:extLst>
          </p:cNvPr>
          <p:cNvCxnSpPr/>
          <p:nvPr/>
        </p:nvCxnSpPr>
        <p:spPr>
          <a:xfrm flipV="1">
            <a:off x="6084168" y="5266505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7380312" y="1800436"/>
            <a:ext cx="0" cy="548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D4E0FD-B099-2081-D49D-1C23B5895CD6}"/>
              </a:ext>
            </a:extLst>
          </p:cNvPr>
          <p:cNvSpPr txBox="1"/>
          <p:nvPr/>
        </p:nvSpPr>
        <p:spPr bwMode="auto">
          <a:xfrm>
            <a:off x="1086077" y="4834739"/>
            <a:ext cx="2874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這不是所加電壓影響。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5148064" y="1800436"/>
            <a:ext cx="0" cy="27422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 flipH="1">
            <a:off x="6203788" y="2169018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>
            <a:off x="6404938" y="1979521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F5C212-8DD5-CAD2-6433-791C04EA9088}"/>
              </a:ext>
            </a:extLst>
          </p:cNvPr>
          <p:cNvSpPr txBox="1"/>
          <p:nvPr/>
        </p:nvSpPr>
        <p:spPr bwMode="auto">
          <a:xfrm>
            <a:off x="1121136" y="5842569"/>
            <a:ext cx="7411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如圖示，這過程能差因加電壓變小，波茲曼factor指數加大，電流增加。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C63A7-6AA7-DAC2-B031-E225C39C97C8}"/>
              </a:ext>
            </a:extLst>
          </p:cNvPr>
          <p:cNvSpPr txBox="1"/>
          <p:nvPr/>
        </p:nvSpPr>
        <p:spPr bwMode="auto">
          <a:xfrm>
            <a:off x="1121136" y="6296401"/>
            <a:ext cx="52838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因此電子會淨流向右，電流向左流。</a:t>
            </a:r>
          </a:p>
        </p:txBody>
      </p:sp>
    </p:spTree>
    <p:extLst>
      <p:ext uri="{BB962C8B-B14F-4D97-AF65-F5344CB8AC3E}">
        <p14:creationId xmlns:p14="http://schemas.microsoft.com/office/powerpoint/2010/main" val="38185689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D646E-D317-1011-CCD9-8C8305620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87" r="1"/>
          <a:stretch/>
        </p:blipFill>
        <p:spPr>
          <a:xfrm>
            <a:off x="4454680" y="118339"/>
            <a:ext cx="4297530" cy="309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59CBC-435D-E4F7-BD0C-8BBECA6FA342}"/>
              </a:ext>
            </a:extLst>
          </p:cNvPr>
          <p:cNvSpPr txBox="1"/>
          <p:nvPr/>
        </p:nvSpPr>
        <p:spPr bwMode="auto">
          <a:xfrm>
            <a:off x="1086077" y="3929060"/>
            <a:ext cx="60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若n-p間加上一正的電位差，左右能量差加大，如下圖，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95915" y="4397646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4130A-4651-9C10-FAEC-0CD11BF5BA63}"/>
              </a:ext>
            </a:extLst>
          </p:cNvPr>
          <p:cNvCxnSpPr>
            <a:cxnSpLocks/>
          </p:cNvCxnSpPr>
          <p:nvPr/>
        </p:nvCxnSpPr>
        <p:spPr>
          <a:xfrm flipV="1">
            <a:off x="5561451" y="4322212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>
            <a:off x="7926629" y="4543743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1121137" y="5338654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由左端的導帶下方，因熱到達右邊傳導帶的能高，然後往右流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 flipH="1">
            <a:off x="7524327" y="5482422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B5282-DE35-863E-506D-1EB4E9069D56}"/>
              </a:ext>
            </a:extLst>
          </p:cNvPr>
          <p:cNvCxnSpPr>
            <a:cxnSpLocks/>
          </p:cNvCxnSpPr>
          <p:nvPr/>
        </p:nvCxnSpPr>
        <p:spPr>
          <a:xfrm flipV="1">
            <a:off x="6084168" y="5482422"/>
            <a:ext cx="0" cy="360147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7308304" y="1226079"/>
            <a:ext cx="0" cy="548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D4E0FD-B099-2081-D49D-1C23B5895CD6}"/>
              </a:ext>
            </a:extLst>
          </p:cNvPr>
          <p:cNvSpPr txBox="1"/>
          <p:nvPr/>
        </p:nvSpPr>
        <p:spPr bwMode="auto">
          <a:xfrm>
            <a:off x="1086077" y="4834739"/>
            <a:ext cx="2874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這不是所加電壓影響。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5076056" y="1226079"/>
            <a:ext cx="0" cy="27422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 flipH="1">
            <a:off x="6131780" y="1594661"/>
            <a:ext cx="81362" cy="10614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>
            <a:off x="6332930" y="1405164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F5C212-8DD5-CAD2-6433-791C04EA9088}"/>
              </a:ext>
            </a:extLst>
          </p:cNvPr>
          <p:cNvSpPr txBox="1"/>
          <p:nvPr/>
        </p:nvSpPr>
        <p:spPr bwMode="auto">
          <a:xfrm>
            <a:off x="1121136" y="5842569"/>
            <a:ext cx="7411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如圖示，這過程能差因加電壓變小，波茲曼factor指數加大，電流增加。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C63A7-6AA7-DAC2-B031-E225C39C97C8}"/>
              </a:ext>
            </a:extLst>
          </p:cNvPr>
          <p:cNvSpPr txBox="1"/>
          <p:nvPr/>
        </p:nvSpPr>
        <p:spPr bwMode="auto">
          <a:xfrm>
            <a:off x="1121136" y="6296401"/>
            <a:ext cx="52838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因此電子會淨流向右，電流向左流。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09260-70ED-4F30-D9E7-E05479950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98" r="42854"/>
          <a:stretch/>
        </p:blipFill>
        <p:spPr>
          <a:xfrm>
            <a:off x="4454680" y="642206"/>
            <a:ext cx="868687" cy="309634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343AFA-8501-FF27-F2E5-DD4DFFBC9549}"/>
              </a:ext>
            </a:extLst>
          </p:cNvPr>
          <p:cNvCxnSpPr>
            <a:cxnSpLocks/>
          </p:cNvCxnSpPr>
          <p:nvPr/>
        </p:nvCxnSpPr>
        <p:spPr>
          <a:xfrm flipH="1" flipV="1">
            <a:off x="5549042" y="1139923"/>
            <a:ext cx="11614" cy="908591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0060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722688" y="2352315"/>
            <a:ext cx="292211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722688" y="5095185"/>
            <a:ext cx="2957942" cy="14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722687" y="1161022"/>
            <a:ext cx="3214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順向 </a:t>
            </a:r>
            <a:r>
              <a:rPr lang="en-US" altLang="zh-TW" sz="1800" dirty="0"/>
              <a:t>Forward Bias</a:t>
            </a:r>
            <a:endParaRPr lang="zh-TW" altLang="en-US" sz="1800" dirty="0"/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39731" y="3960952"/>
            <a:ext cx="2905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逆向 </a:t>
            </a:r>
            <a:r>
              <a:rPr lang="en-US" altLang="zh-TW" sz="1800" dirty="0"/>
              <a:t>Reverse Bias</a:t>
            </a:r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722721" y="1534893"/>
            <a:ext cx="8064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電子越過</a:t>
            </a:r>
            <a:r>
              <a:rPr lang="en-US" altLang="zh-TW" sz="1800" dirty="0"/>
              <a:t>n</a:t>
            </a:r>
            <a:r>
              <a:rPr lang="zh-TW" altLang="en-US" sz="1800" dirty="0"/>
              <a:t>，傳到介面，正好從右邊填補了離開的電子，電子可繼續向左滲透。</a:t>
            </a:r>
          </a:p>
        </p:txBody>
      </p:sp>
      <p:sp>
        <p:nvSpPr>
          <p:cNvPr id="4" name="矩形 3"/>
          <p:cNvSpPr/>
          <p:nvPr/>
        </p:nvSpPr>
        <p:spPr>
          <a:xfrm>
            <a:off x="722688" y="1913105"/>
            <a:ext cx="3997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因此電子繼續流入</a:t>
            </a:r>
            <a:r>
              <a:rPr lang="en-US" altLang="zh-TW" sz="1800" dirty="0"/>
              <a:t>p</a:t>
            </a:r>
            <a:r>
              <a:rPr lang="zh-TW" altLang="en-US" sz="1800" dirty="0"/>
              <a:t>。電流可以流動。</a:t>
            </a:r>
          </a:p>
        </p:txBody>
      </p:sp>
      <p:pic>
        <p:nvPicPr>
          <p:cNvPr id="12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 t="47282"/>
          <a:stretch/>
        </p:blipFill>
        <p:spPr bwMode="auto">
          <a:xfrm>
            <a:off x="3820719" y="2352315"/>
            <a:ext cx="866218" cy="20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47282" r="40674"/>
          <a:stretch/>
        </p:blipFill>
        <p:spPr bwMode="auto">
          <a:xfrm>
            <a:off x="3820719" y="4950736"/>
            <a:ext cx="899141" cy="16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 bwMode="auto">
          <a:xfrm>
            <a:off x="750717" y="260815"/>
            <a:ext cx="32140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如此則通電時，方向不同，</a:t>
            </a:r>
            <a:endParaRPr lang="zh-CN" altLang="en-US" sz="1800" dirty="0"/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750717" y="630147"/>
            <a:ext cx="3070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結果完全不同！</a:t>
            </a:r>
            <a:endParaRPr lang="zh-CN" altLang="en-US" sz="1800" dirty="0"/>
          </a:p>
        </p:txBody>
      </p:sp>
      <p:pic>
        <p:nvPicPr>
          <p:cNvPr id="14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35BB049D-81DF-AF4D-A040-8925F94E3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22776" b="32527"/>
          <a:stretch/>
        </p:blipFill>
        <p:spPr bwMode="auto">
          <a:xfrm>
            <a:off x="4710142" y="182071"/>
            <a:ext cx="3256604" cy="132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2">
            <a:extLst>
              <a:ext uri="{FF2B5EF4-FFF2-40B4-BE49-F238E27FC236}">
                <a16:creationId xmlns:a16="http://schemas.microsoft.com/office/drawing/2014/main" id="{36D5D808-7673-A442-8E36-C13B955BB38E}"/>
              </a:ext>
            </a:extLst>
          </p:cNvPr>
          <p:cNvSpPr txBox="1"/>
          <p:nvPr/>
        </p:nvSpPr>
        <p:spPr bwMode="auto">
          <a:xfrm>
            <a:off x="722721" y="4314186"/>
            <a:ext cx="8064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電子越過</a:t>
            </a:r>
            <a:r>
              <a:rPr lang="en-US" altLang="zh-TW" sz="1800" dirty="0"/>
              <a:t>p</a:t>
            </a:r>
            <a:r>
              <a:rPr lang="zh-TW" altLang="en-US" sz="1800" dirty="0"/>
              <a:t>，傳到介面，現在卻與從右邊滲透過來的電子擠在一起，搶奪電洞。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9BCF62-A749-A848-AF52-4794BC87FB6B}"/>
              </a:ext>
            </a:extLst>
          </p:cNvPr>
          <p:cNvSpPr/>
          <p:nvPr/>
        </p:nvSpPr>
        <p:spPr>
          <a:xfrm>
            <a:off x="722688" y="4627761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介面上的電洞數量有限，電子無法繼續向右傳導。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4103088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B88262-557B-B92E-9736-40FD4B264EC8}"/>
              </a:ext>
            </a:extLst>
          </p:cNvPr>
          <p:cNvSpPr/>
          <p:nvPr/>
        </p:nvSpPr>
        <p:spPr>
          <a:xfrm>
            <a:off x="4470457" y="142708"/>
            <a:ext cx="4643476" cy="6552728"/>
          </a:xfrm>
          <a:prstGeom prst="rect">
            <a:avLst/>
          </a:prstGeom>
          <a:solidFill>
            <a:srgbClr val="E0E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8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77352" y="2646813"/>
            <a:ext cx="292211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114415" y="5034451"/>
            <a:ext cx="2957942" cy="14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84040" y="1029706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加上順向電壓 </a:t>
            </a:r>
            <a:r>
              <a:rPr lang="en-US" altLang="zh-TW" sz="1800" dirty="0"/>
              <a:t>Forward Bias</a:t>
            </a:r>
            <a:r>
              <a:rPr lang="zh-TW" altLang="en-US" sz="1800" dirty="0"/>
              <a:t>，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7352" y="4199222"/>
            <a:ext cx="3827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若加上逆向電壓 </a:t>
            </a:r>
            <a:r>
              <a:rPr lang="en-US" altLang="zh-TW" sz="1800" dirty="0"/>
              <a:t>Reverse Bias</a:t>
            </a:r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02584" y="1365304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/>
              <a:t>n</a:t>
            </a:r>
            <a:r>
              <a:rPr lang="zh-TW" altLang="en-US" sz="1800" dirty="0"/>
              <a:t>內電子能量增加，</a:t>
            </a:r>
          </a:p>
        </p:txBody>
      </p:sp>
      <p:sp>
        <p:nvSpPr>
          <p:cNvPr id="4" name="矩形 3"/>
          <p:cNvSpPr/>
          <p:nvPr/>
        </p:nvSpPr>
        <p:spPr>
          <a:xfrm>
            <a:off x="82078" y="1745151"/>
            <a:ext cx="4335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有越多熱激發電子，具有足夠能量流入</a:t>
            </a:r>
            <a:r>
              <a:rPr lang="en-US" altLang="zh-TW" sz="1800" dirty="0"/>
              <a:t>p</a:t>
            </a:r>
            <a:r>
              <a:rPr lang="zh-TW" altLang="en-US" sz="1800" dirty="0"/>
              <a:t>。</a:t>
            </a:r>
          </a:p>
        </p:txBody>
      </p:sp>
      <p:sp>
        <p:nvSpPr>
          <p:cNvPr id="11" name="文字方塊 10"/>
          <p:cNvSpPr txBox="1"/>
          <p:nvPr/>
        </p:nvSpPr>
        <p:spPr bwMode="auto">
          <a:xfrm>
            <a:off x="90919" y="4579088"/>
            <a:ext cx="34033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/>
              <a:t>n</a:t>
            </a:r>
            <a:r>
              <a:rPr lang="zh-TW" altLang="en-US" sz="1800" dirty="0"/>
              <a:t>內可以越過的電子大量減少。</a:t>
            </a:r>
          </a:p>
        </p:txBody>
      </p:sp>
      <p:pic>
        <p:nvPicPr>
          <p:cNvPr id="12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 t="47282" b="7901"/>
          <a:stretch/>
        </p:blipFill>
        <p:spPr bwMode="auto">
          <a:xfrm>
            <a:off x="3046345" y="2620127"/>
            <a:ext cx="75945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47282" r="40674"/>
          <a:stretch/>
        </p:blipFill>
        <p:spPr bwMode="auto">
          <a:xfrm>
            <a:off x="3040855" y="5039936"/>
            <a:ext cx="797570" cy="14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D8B3EF-0C3B-8C14-5B31-4877AAEB4F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7"/>
          <a:stretch/>
        </p:blipFill>
        <p:spPr>
          <a:xfrm rot="60000">
            <a:off x="4540613" y="201491"/>
            <a:ext cx="4517335" cy="64550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62C9C1-5C06-F6CA-F7E1-F19AA8A098D2}"/>
              </a:ext>
            </a:extLst>
          </p:cNvPr>
          <p:cNvSpPr txBox="1"/>
          <p:nvPr/>
        </p:nvSpPr>
        <p:spPr bwMode="auto">
          <a:xfrm>
            <a:off x="102584" y="212339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因此淨電流向右，且是指數遞增。</a:t>
            </a:r>
            <a:endParaRPr lang="en-TW" sz="1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230607-217B-69CB-CB8C-92C72AAF9C0F}"/>
              </a:ext>
            </a:extLst>
          </p:cNvPr>
          <p:cNvCxnSpPr>
            <a:cxnSpLocks/>
          </p:cNvCxnSpPr>
          <p:nvPr/>
        </p:nvCxnSpPr>
        <p:spPr>
          <a:xfrm>
            <a:off x="4371387" y="2049986"/>
            <a:ext cx="2072821" cy="9099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494171AA-D070-A718-20CC-A621E2115F42}"/>
              </a:ext>
            </a:extLst>
          </p:cNvPr>
          <p:cNvSpPr/>
          <p:nvPr/>
        </p:nvSpPr>
        <p:spPr>
          <a:xfrm>
            <a:off x="6444208" y="2780928"/>
            <a:ext cx="864096" cy="414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08366C-9FC6-5EA5-B71A-F8834503175F}"/>
              </a:ext>
            </a:extLst>
          </p:cNvPr>
          <p:cNvCxnSpPr>
            <a:cxnSpLocks/>
          </p:cNvCxnSpPr>
          <p:nvPr/>
        </p:nvCxnSpPr>
        <p:spPr>
          <a:xfrm>
            <a:off x="3275856" y="4675934"/>
            <a:ext cx="3284136" cy="483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A22AFA29-C834-2700-580A-5D3BE5E12EE3}"/>
              </a:ext>
            </a:extLst>
          </p:cNvPr>
          <p:cNvSpPr/>
          <p:nvPr/>
        </p:nvSpPr>
        <p:spPr>
          <a:xfrm>
            <a:off x="6559993" y="4952116"/>
            <a:ext cx="864096" cy="414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B832B68-2F72-4628-FED0-E533AB6A779B}"/>
              </a:ext>
            </a:extLst>
          </p:cNvPr>
          <p:cNvCxnSpPr>
            <a:cxnSpLocks/>
          </p:cNvCxnSpPr>
          <p:nvPr/>
        </p:nvCxnSpPr>
        <p:spPr>
          <a:xfrm>
            <a:off x="2109435" y="1550738"/>
            <a:ext cx="5558909" cy="23752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1">
            <a:extLst>
              <a:ext uri="{FF2B5EF4-FFF2-40B4-BE49-F238E27FC236}">
                <a16:creationId xmlns:a16="http://schemas.microsoft.com/office/drawing/2014/main" id="{5B2BB8ED-F880-1CD7-4631-E2383CB53B06}"/>
              </a:ext>
            </a:extLst>
          </p:cNvPr>
          <p:cNvSpPr txBox="1"/>
          <p:nvPr/>
        </p:nvSpPr>
        <p:spPr bwMode="auto">
          <a:xfrm>
            <a:off x="98370" y="182732"/>
            <a:ext cx="3897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無電壓時，熱激發的電子可以傳播：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EF8747-B5F9-54CD-C0D7-2ECA05E2462D}"/>
              </a:ext>
            </a:extLst>
          </p:cNvPr>
          <p:cNvSpPr txBox="1"/>
          <p:nvPr/>
        </p:nvSpPr>
        <p:spPr bwMode="auto">
          <a:xfrm>
            <a:off x="84040" y="545141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但往右與往左的電子大致抵消。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62738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4" grpId="0"/>
      <p:bldP spid="11" grpId="0"/>
      <p:bldP spid="17" grpId="0"/>
      <p:bldP spid="18" grpId="0" animBg="1"/>
      <p:bldP spid="2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295121" y="5882265"/>
                <a:ext cx="5844604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在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的左邊再放一個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zh-TW" altLang="en-US" sz="1800" dirty="0"/>
                  <a:t>並施以可變的順向電壓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800" dirty="0"/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5121" y="5882265"/>
                <a:ext cx="5844604" cy="390748"/>
              </a:xfrm>
              <a:prstGeom prst="rect">
                <a:avLst/>
              </a:prstGeom>
              <a:blipFill>
                <a:blip r:embed="rId2"/>
                <a:stretch>
                  <a:fillRect l="-866" t="-9677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295121" y="6301438"/>
            <a:ext cx="7297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傳導電子就可以由左邊的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被推動流入很薄一層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，順勢再流入右邊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t="5217" r="35810" b="5199"/>
          <a:stretch/>
        </p:blipFill>
        <p:spPr>
          <a:xfrm rot="5400000">
            <a:off x="3733529" y="1245890"/>
            <a:ext cx="2541035" cy="518457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 bwMode="auto">
          <a:xfrm>
            <a:off x="1331638" y="5142072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介面中，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/>
              <a:t>間有電位差，如有電子載體，電子可大量向右移動！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80CC8-5ACA-2C2D-17E2-1D90A6657D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31" t="70418" r="24411"/>
          <a:stretch/>
        </p:blipFill>
        <p:spPr>
          <a:xfrm>
            <a:off x="3686454" y="990178"/>
            <a:ext cx="2232054" cy="1482227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9DC5B50-6FCC-848D-F4E0-8FE4EDDC3B5B}"/>
              </a:ext>
            </a:extLst>
          </p:cNvPr>
          <p:cNvCxnSpPr>
            <a:cxnSpLocks/>
          </p:cNvCxnSpPr>
          <p:nvPr/>
        </p:nvCxnSpPr>
        <p:spPr>
          <a:xfrm>
            <a:off x="4306670" y="1075518"/>
            <a:ext cx="156210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AC9DAAA1-78F5-E47E-AF24-C8D5A6254C0E}"/>
              </a:ext>
            </a:extLst>
          </p:cNvPr>
          <p:cNvSpPr/>
          <p:nvPr/>
        </p:nvSpPr>
        <p:spPr>
          <a:xfrm>
            <a:off x="4096624" y="999404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EA420D-BD5D-8485-8EC2-A232CA2ACE79}"/>
                  </a:ext>
                </a:extLst>
              </p:cNvPr>
              <p:cNvSpPr txBox="1"/>
              <p:nvPr/>
            </p:nvSpPr>
            <p:spPr bwMode="auto">
              <a:xfrm>
                <a:off x="3313034" y="2537237"/>
                <a:ext cx="701824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EA420D-BD5D-8485-8EC2-A232CA2AC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13034" y="2537237"/>
                <a:ext cx="701824" cy="390748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B6E28B-FB4C-0D92-F73D-21AAF9CF9F3D}"/>
                  </a:ext>
                </a:extLst>
              </p:cNvPr>
              <p:cNvSpPr txBox="1"/>
              <p:nvPr/>
            </p:nvSpPr>
            <p:spPr bwMode="auto">
              <a:xfrm>
                <a:off x="2297770" y="3038640"/>
                <a:ext cx="485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B6E28B-FB4C-0D92-F73D-21AAF9CF9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97770" y="3038640"/>
                <a:ext cx="4858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F8DCAF3-0304-D408-8C88-01C9C05B31B6}"/>
              </a:ext>
            </a:extLst>
          </p:cNvPr>
          <p:cNvSpPr txBox="1"/>
          <p:nvPr/>
        </p:nvSpPr>
        <p:spPr bwMode="auto">
          <a:xfrm>
            <a:off x="3588788" y="486644"/>
            <a:ext cx="108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三極體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8DFB5D-14E5-BFF2-95DA-7632BFEE845C}"/>
              </a:ext>
            </a:extLst>
          </p:cNvPr>
          <p:cNvSpPr txBox="1"/>
          <p:nvPr/>
        </p:nvSpPr>
        <p:spPr bwMode="auto">
          <a:xfrm>
            <a:off x="1296774" y="549849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這正是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二極體整流器可以做的事！</a:t>
            </a:r>
            <a:endParaRPr lang="en-US" dirty="0"/>
          </a:p>
        </p:txBody>
      </p:sp>
      <p:pic>
        <p:nvPicPr>
          <p:cNvPr id="11" name="Picture 4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97ABEF86-22B2-9F59-62F5-E3A105423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3" r="30418" b="70010"/>
          <a:stretch/>
        </p:blipFill>
        <p:spPr bwMode="auto">
          <a:xfrm rot="10800000" flipV="1">
            <a:off x="1407209" y="957240"/>
            <a:ext cx="2149921" cy="151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32D81E-5E9D-CD07-3BD8-70A0EB86DF19}"/>
              </a:ext>
            </a:extLst>
          </p:cNvPr>
          <p:cNvSpPr/>
          <p:nvPr/>
        </p:nvSpPr>
        <p:spPr>
          <a:xfrm>
            <a:off x="2002981" y="2154860"/>
            <a:ext cx="93610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2946EE1-8B33-7385-3337-F7519A955FA2}"/>
              </a:ext>
            </a:extLst>
          </p:cNvPr>
          <p:cNvCxnSpPr/>
          <p:nvPr/>
        </p:nvCxnSpPr>
        <p:spPr>
          <a:xfrm>
            <a:off x="2074989" y="2226868"/>
            <a:ext cx="79208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A3C2C2A-76B5-978D-A73E-FEBB6ADD2EBD}"/>
              </a:ext>
            </a:extLst>
          </p:cNvPr>
          <p:cNvSpPr txBox="1"/>
          <p:nvPr/>
        </p:nvSpPr>
        <p:spPr bwMode="auto">
          <a:xfrm>
            <a:off x="1538080" y="2042202"/>
            <a:ext cx="701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電子</a:t>
            </a: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FE3146-24E5-5858-C8E5-215CD72A4893}"/>
              </a:ext>
            </a:extLst>
          </p:cNvPr>
          <p:cNvSpPr/>
          <p:nvPr/>
        </p:nvSpPr>
        <p:spPr>
          <a:xfrm>
            <a:off x="2032683" y="2275848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462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5" t="2524" r="48135" b="7892"/>
          <a:stretch/>
        </p:blipFill>
        <p:spPr>
          <a:xfrm rot="5400000">
            <a:off x="1729555" y="-737339"/>
            <a:ext cx="1669639" cy="419366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t="5217" r="35810" b="5199"/>
          <a:stretch/>
        </p:blipFill>
        <p:spPr>
          <a:xfrm rot="5400000">
            <a:off x="1782961" y="961455"/>
            <a:ext cx="2528820" cy="5159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431788" y="5229200"/>
                <a:ext cx="8233833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左邊的二極體的順向電壓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sz="1800" dirty="0"/>
                  <a:t>控制流到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的電子，也就控制了流到右邊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/>
                  <a:t>的電流大小。</a:t>
                </a:r>
                <a:endParaRPr lang="zh-CN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788" y="5229200"/>
                <a:ext cx="8233833" cy="390748"/>
              </a:xfrm>
              <a:prstGeom prst="rect">
                <a:avLst/>
              </a:prstGeom>
              <a:blipFill>
                <a:blip r:embed="rId4"/>
                <a:stretch>
                  <a:fillRect l="-770" t="-6250" r="-339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2135" y="420400"/>
            <a:ext cx="1690125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C4767-82E5-D2D6-727F-058055C13C40}"/>
              </a:ext>
            </a:extLst>
          </p:cNvPr>
          <p:cNvSpPr txBox="1"/>
          <p:nvPr/>
        </p:nvSpPr>
        <p:spPr bwMode="auto">
          <a:xfrm>
            <a:off x="2736043" y="5598532"/>
            <a:ext cx="3384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Bipolar Transistor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雙</a:t>
            </a:r>
            <a:r>
              <a:rPr lang="zh-TW" altLang="en-US" sz="1800" dirty="0"/>
              <a:t>極性電晶體</a:t>
            </a:r>
            <a:endParaRPr lang="en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DA8EE8-C467-87D9-C6C3-9A449F3868D9}"/>
                  </a:ext>
                </a:extLst>
              </p:cNvPr>
              <p:cNvSpPr txBox="1"/>
              <p:nvPr/>
            </p:nvSpPr>
            <p:spPr bwMode="auto">
              <a:xfrm>
                <a:off x="1862550" y="2322592"/>
                <a:ext cx="701824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DA8EE8-C467-87D9-C6C3-9A449F386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2550" y="2322592"/>
                <a:ext cx="701824" cy="390748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C09DB8E7-A773-1E28-D8BD-AB5A5B60FC4E}"/>
                  </a:ext>
                </a:extLst>
              </p:cNvPr>
              <p:cNvSpPr txBox="1"/>
              <p:nvPr/>
            </p:nvSpPr>
            <p:spPr bwMode="auto">
              <a:xfrm>
                <a:off x="467792" y="5989280"/>
                <a:ext cx="7959749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C09DB8E7-A773-1E28-D8BD-AB5A5B60F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792" y="5989280"/>
                <a:ext cx="7959749" cy="390748"/>
              </a:xfrm>
              <a:prstGeom prst="rect">
                <a:avLst/>
              </a:prstGeom>
              <a:blipFill>
                <a:blip r:embed="rId7"/>
                <a:stretch>
                  <a:fillRect l="-637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6">
            <a:extLst>
              <a:ext uri="{FF2B5EF4-FFF2-40B4-BE49-F238E27FC236}">
                <a16:creationId xmlns:a16="http://schemas.microsoft.com/office/drawing/2014/main" id="{CC387585-F339-45AA-5B85-EAAC889BB122}"/>
              </a:ext>
            </a:extLst>
          </p:cNvPr>
          <p:cNvSpPr txBox="1"/>
          <p:nvPr/>
        </p:nvSpPr>
        <p:spPr bwMode="auto">
          <a:xfrm>
            <a:off x="467792" y="6380028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這就是訊號放大器！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BE16EB4-E797-7418-67FA-57ED07A37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79" y="2276872"/>
            <a:ext cx="3179171" cy="252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845C0C6A-CB43-BB67-2084-638D39B09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06" y="431797"/>
            <a:ext cx="1939250" cy="17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DEB269-84CB-DE7F-E226-E1F0001FAC23}"/>
              </a:ext>
            </a:extLst>
          </p:cNvPr>
          <p:cNvSpPr txBox="1"/>
          <p:nvPr/>
        </p:nvSpPr>
        <p:spPr bwMode="auto">
          <a:xfrm>
            <a:off x="5067272" y="4805692"/>
            <a:ext cx="41034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Bardeen</a:t>
            </a:r>
            <a:r>
              <a:rPr lang="en-GB" sz="1400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GB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Shockley</a:t>
            </a:r>
            <a:r>
              <a:rPr lang="en-GB" sz="1400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 </a:t>
            </a:r>
            <a:r>
              <a:rPr lang="en-GB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Brattain</a:t>
            </a:r>
            <a:r>
              <a:rPr lang="en-GB" sz="1400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at </a:t>
            </a:r>
            <a:r>
              <a:rPr lang="en-GB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Bell Labs</a:t>
            </a:r>
            <a:r>
              <a:rPr lang="en-GB" sz="1400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in 1948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950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8"/>
          <a:stretch/>
        </p:blipFill>
        <p:spPr bwMode="auto">
          <a:xfrm>
            <a:off x="990594" y="725725"/>
            <a:ext cx="3636513" cy="29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3491880" y="260648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電晶體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transistor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3"/>
          <a:stretch/>
        </p:blipFill>
        <p:spPr bwMode="auto">
          <a:xfrm>
            <a:off x="4778949" y="737766"/>
            <a:ext cx="3105420" cy="16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775026" y="3689221"/>
                <a:ext cx="85495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右邊是一個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Reverse Bias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，電子進到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Collector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，在</a:t>
                </a:r>
                <a:r>
                  <a:rPr lang="zh-TW" altLang="en-US" sz="1800" dirty="0"/>
                  <a:t>介面遇左方來的電子。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026" y="3689221"/>
                <a:ext cx="8549502" cy="369332"/>
              </a:xfrm>
              <a:prstGeom prst="rect">
                <a:avLst/>
              </a:prstGeom>
              <a:blipFill>
                <a:blip r:embed="rId3"/>
                <a:stretch>
                  <a:fillRect l="-444" t="-6667" r="-296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但如果左方加一個電壓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，電子會由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被抽走進入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Emitter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blipFill>
                <a:blip r:embed="rId4"/>
                <a:stretch>
                  <a:fillRect l="-5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77494" y="4092156"/>
                <a:ext cx="43987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電子無法繼續往左由流入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很小。</a:t>
                </a: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4" y="4092156"/>
                <a:ext cx="4398705" cy="369332"/>
              </a:xfrm>
              <a:prstGeom prst="rect">
                <a:avLst/>
              </a:prstGeom>
              <a:blipFill>
                <a:blip r:embed="rId5"/>
                <a:stretch>
                  <a:fillRect l="-1153" t="-6667" r="-28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798364" y="4950636"/>
                <a:ext cx="82381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Collector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來的，到介面上電子被電壓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推動，就能由繼續流入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zh-TW" altLang="en-US" sz="1800" dirty="0"/>
                  <a:t>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4" y="4950636"/>
                <a:ext cx="8238132" cy="369332"/>
              </a:xfrm>
              <a:prstGeom prst="rect">
                <a:avLst/>
              </a:prstGeom>
              <a:blipFill>
                <a:blip r:embed="rId6"/>
                <a:stretch>
                  <a:fillRect l="-462" t="-6452" r="-3385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blipFill>
                <a:blip r:embed="rId7"/>
                <a:stretch>
                  <a:fillRect l="-478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blipFill>
                <a:blip r:embed="rId8"/>
                <a:stretch>
                  <a:fillRect l="-637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798364" y="6324738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這就是訊號放大器！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4" r="25373" b="32240"/>
          <a:stretch/>
        </p:blipFill>
        <p:spPr bwMode="auto">
          <a:xfrm>
            <a:off x="7822399" y="2414020"/>
            <a:ext cx="1089266" cy="121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1E80BB5-47B9-E647-85FA-72C593D82BAE}"/>
              </a:ext>
            </a:extLst>
          </p:cNvPr>
          <p:cNvSpPr/>
          <p:nvPr/>
        </p:nvSpPr>
        <p:spPr>
          <a:xfrm>
            <a:off x="1331640" y="2687426"/>
            <a:ext cx="100811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7048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7" grpId="0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842095-69A5-5A9C-5852-AAD62B7F9407}"/>
              </a:ext>
            </a:extLst>
          </p:cNvPr>
          <p:cNvSpPr txBox="1"/>
          <p:nvPr/>
        </p:nvSpPr>
        <p:spPr bwMode="auto">
          <a:xfrm>
            <a:off x="2021609" y="188640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/>
              <a:t>金屬氧化物半導體、場效型電晶體 </a:t>
            </a: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MOSFET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C447A-3B9F-72BE-8480-7C7F009006B8}"/>
              </a:ext>
            </a:extLst>
          </p:cNvPr>
          <p:cNvSpPr txBox="1"/>
          <p:nvPr/>
        </p:nvSpPr>
        <p:spPr bwMode="auto">
          <a:xfrm>
            <a:off x="2011957" y="570490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Metal-Oxide-Semiconductor Field Effect Transistor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85B51-5F66-E11B-FB0A-D90550728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923671"/>
            <a:ext cx="5605367" cy="3879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963E49-EBEE-1649-F13A-A1B5CE765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939822"/>
            <a:ext cx="5616624" cy="1969888"/>
          </a:xfrm>
          <a:prstGeom prst="rect">
            <a:avLst/>
          </a:prstGeom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738F38DB-B1BB-B9E6-C4EF-DA128B9B5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29" y="1274767"/>
            <a:ext cx="2441871" cy="162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5765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2D57E-B8B3-546F-BDB0-AFFEFA974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636373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EC38ED-A3C9-06D5-3576-4D2B0BFFCB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48" r="17949" b="35781"/>
          <a:stretch/>
        </p:blipFill>
        <p:spPr>
          <a:xfrm>
            <a:off x="3820073" y="0"/>
            <a:ext cx="2865038" cy="1006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282D49-9E92-B4A7-D4DD-338D1D7A1715}"/>
              </a:ext>
            </a:extLst>
          </p:cNvPr>
          <p:cNvSpPr txBox="1"/>
          <p:nvPr/>
        </p:nvSpPr>
        <p:spPr bwMode="auto">
          <a:xfrm>
            <a:off x="3995936" y="1631070"/>
            <a:ext cx="1944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Gate未加電場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02BC9-E932-207C-8D0B-533EAD699F1C}"/>
              </a:ext>
            </a:extLst>
          </p:cNvPr>
          <p:cNvSpPr txBox="1"/>
          <p:nvPr/>
        </p:nvSpPr>
        <p:spPr bwMode="auto">
          <a:xfrm>
            <a:off x="3981721" y="2440142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Gate加電場，電洞離開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59E65-50B1-C625-6D4E-A545038B396B}"/>
              </a:ext>
            </a:extLst>
          </p:cNvPr>
          <p:cNvSpPr txBox="1"/>
          <p:nvPr/>
        </p:nvSpPr>
        <p:spPr bwMode="auto">
          <a:xfrm>
            <a:off x="3995936" y="2809474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少量電子進入，產生</a:t>
            </a:r>
            <a:r>
              <a:rPr lang="zh-TW" altLang="en-U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空乏層。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A06E2-F841-D0BC-EEC5-57C6AA90EC06}"/>
              </a:ext>
            </a:extLst>
          </p:cNvPr>
          <p:cNvSpPr txBox="1"/>
          <p:nvPr/>
        </p:nvSpPr>
        <p:spPr bwMode="auto">
          <a:xfrm>
            <a:off x="3995936" y="3919786"/>
            <a:ext cx="25202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導帶在介面處能量降低以致逼近於化學能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C86854-47FD-F0C9-2F33-CE5270BE3246}"/>
                  </a:ext>
                </a:extLst>
              </p:cNvPr>
              <p:cNvSpPr txBox="1"/>
              <p:nvPr/>
            </p:nvSpPr>
            <p:spPr bwMode="auto">
              <a:xfrm>
                <a:off x="3790770" y="5363969"/>
                <a:ext cx="252028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在空乏層與氧化物層間形成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半導體薄層。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C86854-47FD-F0C9-2F33-CE5270BE3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0770" y="5363969"/>
                <a:ext cx="2520280" cy="646331"/>
              </a:xfrm>
              <a:prstGeom prst="rect">
                <a:avLst/>
              </a:prstGeom>
              <a:blipFill>
                <a:blip r:embed="rId4"/>
                <a:stretch>
                  <a:fillRect l="-2010" t="-3846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5C2DFB7-7F7D-A9F3-AD44-DF05F2A6F1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77" t="2839" r="4309" b="8629"/>
          <a:stretch/>
        </p:blipFill>
        <p:spPr>
          <a:xfrm>
            <a:off x="7308304" y="3721383"/>
            <a:ext cx="1343543" cy="31366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9053DF-7B4E-B549-0548-4D2FCD92821D}"/>
              </a:ext>
            </a:extLst>
          </p:cNvPr>
          <p:cNvSpPr/>
          <p:nvPr/>
        </p:nvSpPr>
        <p:spPr>
          <a:xfrm>
            <a:off x="7308304" y="5517607"/>
            <a:ext cx="849360" cy="709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9343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38BA24-C34B-993A-0A27-582CF626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86" y="825506"/>
            <a:ext cx="3693366" cy="2088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CFC973-AD9B-3438-5736-06A409771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7"/>
          <a:stretch/>
        </p:blipFill>
        <p:spPr>
          <a:xfrm>
            <a:off x="4453508" y="794053"/>
            <a:ext cx="3693367" cy="2097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9BD86E8A-0E78-F6C9-4751-07E7D51B3154}"/>
                  </a:ext>
                </a:extLst>
              </p:cNvPr>
              <p:cNvSpPr txBox="1"/>
              <p:nvPr/>
            </p:nvSpPr>
            <p:spPr bwMode="auto">
              <a:xfrm>
                <a:off x="899592" y="3472935"/>
                <a:ext cx="83529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如此以閘電壓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，等同可以連續控制電阻。</a:t>
                </a:r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9BD86E8A-0E78-F6C9-4751-07E7D51B3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3472935"/>
                <a:ext cx="8352928" cy="369332"/>
              </a:xfrm>
              <a:prstGeom prst="rect">
                <a:avLst/>
              </a:prstGeom>
              <a:blipFill>
                <a:blip r:embed="rId4"/>
                <a:stretch>
                  <a:fillRect l="-760" t="-6667" r="-456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EEE750DB-DED2-2900-1DE2-F6B30E66F822}"/>
                  </a:ext>
                </a:extLst>
              </p:cNvPr>
              <p:cNvSpPr txBox="1"/>
              <p:nvPr/>
            </p:nvSpPr>
            <p:spPr bwMode="auto">
              <a:xfrm>
                <a:off x="873562" y="3917560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EEE750DB-DED2-2900-1DE2-F6B30E66F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562" y="3917560"/>
                <a:ext cx="7959749" cy="369332"/>
              </a:xfrm>
              <a:prstGeom prst="rect">
                <a:avLst/>
              </a:prstGeom>
              <a:blipFill>
                <a:blip r:embed="rId5"/>
                <a:stretch>
                  <a:fillRect l="-6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圖片 2">
            <a:extLst>
              <a:ext uri="{FF2B5EF4-FFF2-40B4-BE49-F238E27FC236}">
                <a16:creationId xmlns:a16="http://schemas.microsoft.com/office/drawing/2014/main" id="{9E72297D-5ED5-9F4E-1CB4-3340116F88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5" t="2524" r="48135" b="7892"/>
          <a:stretch/>
        </p:blipFill>
        <p:spPr>
          <a:xfrm rot="5400000">
            <a:off x="1947816" y="3391126"/>
            <a:ext cx="1669639" cy="4193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F4789-A0E5-E0EE-4DB4-091B2A83E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063" y="4885294"/>
            <a:ext cx="3200400" cy="143510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B056C870-1456-357B-76EA-9AEAD5E07BA3}"/>
              </a:ext>
            </a:extLst>
          </p:cNvPr>
          <p:cNvSpPr/>
          <p:nvPr/>
        </p:nvSpPr>
        <p:spPr>
          <a:xfrm>
            <a:off x="6300192" y="4653136"/>
            <a:ext cx="144016" cy="3600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F19A35-0288-1A7B-70C7-CB95CF343BCB}"/>
                  </a:ext>
                </a:extLst>
              </p:cNvPr>
              <p:cNvSpPr txBox="1"/>
              <p:nvPr/>
            </p:nvSpPr>
            <p:spPr bwMode="auto">
              <a:xfrm>
                <a:off x="6169922" y="4283804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F19A35-0288-1A7B-70C7-CB95CF343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9922" y="4283804"/>
                <a:ext cx="40455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5A9F12-5BB6-8CD3-1B5D-F25C6CF63032}"/>
                  </a:ext>
                </a:extLst>
              </p:cNvPr>
              <p:cNvSpPr txBox="1"/>
              <p:nvPr/>
            </p:nvSpPr>
            <p:spPr bwMode="auto">
              <a:xfrm>
                <a:off x="5594063" y="5303290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5A9F12-5BB6-8CD3-1B5D-F25C6CF63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4063" y="5303290"/>
                <a:ext cx="40455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own Arrow 16">
            <a:extLst>
              <a:ext uri="{FF2B5EF4-FFF2-40B4-BE49-F238E27FC236}">
                <a16:creationId xmlns:a16="http://schemas.microsoft.com/office/drawing/2014/main" id="{07C97AAB-D698-F4F6-85BB-3A0E784934F4}"/>
              </a:ext>
            </a:extLst>
          </p:cNvPr>
          <p:cNvSpPr/>
          <p:nvPr/>
        </p:nvSpPr>
        <p:spPr>
          <a:xfrm rot="16200000">
            <a:off x="5702075" y="5502621"/>
            <a:ext cx="144016" cy="3600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C75665-CBBE-CADE-51D8-AC0A591A91F1}"/>
                  </a:ext>
                </a:extLst>
              </p:cNvPr>
              <p:cNvSpPr txBox="1"/>
              <p:nvPr/>
            </p:nvSpPr>
            <p:spPr bwMode="auto">
              <a:xfrm>
                <a:off x="6144396" y="755412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C75665-CBBE-CADE-51D8-AC0A591A9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4396" y="755412"/>
                <a:ext cx="40455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F9BE281D-5AB0-30A4-CBC3-58E54359C83D}"/>
                  </a:ext>
                </a:extLst>
              </p:cNvPr>
              <p:cNvSpPr txBox="1"/>
              <p:nvPr/>
            </p:nvSpPr>
            <p:spPr bwMode="auto">
              <a:xfrm>
                <a:off x="899592" y="3044773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有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gate</a:t>
                </a:r>
                <a:r>
                  <a:rPr lang="zh-TW" altLang="en-US" sz="1800" dirty="0"/>
                  <a:t>閘電壓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1800" dirty="0"/>
                  <a:t>，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半導體薄層才能形成，連接兩個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半導體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電極</a:t>
                </a:r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F9BE281D-5AB0-30A4-CBC3-58E54359C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3044773"/>
                <a:ext cx="7959749" cy="369332"/>
              </a:xfrm>
              <a:prstGeom prst="rect">
                <a:avLst/>
              </a:prstGeom>
              <a:blipFill>
                <a:blip r:embed="rId11"/>
                <a:stretch>
                  <a:fillRect l="-79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D16164-24E7-57A2-D4EE-3FD6F7275360}"/>
                  </a:ext>
                </a:extLst>
              </p:cNvPr>
              <p:cNvSpPr txBox="1"/>
              <p:nvPr/>
            </p:nvSpPr>
            <p:spPr bwMode="auto">
              <a:xfrm>
                <a:off x="5654766" y="825822"/>
                <a:ext cx="1653538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b="0" i="1" smtClean="0"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dirty="0"/>
                  <a:t>      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D16164-24E7-57A2-D4EE-3FD6F7275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4766" y="825822"/>
                <a:ext cx="1653538" cy="369332"/>
              </a:xfrm>
              <a:prstGeom prst="rect">
                <a:avLst/>
              </a:prstGeom>
              <a:blipFill>
                <a:blip r:embed="rId12"/>
                <a:stretch>
                  <a:fillRect l="-1527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F7774D-4522-A4C1-C9B5-735C1F352A41}"/>
                  </a:ext>
                </a:extLst>
              </p:cNvPr>
              <p:cNvSpPr txBox="1"/>
              <p:nvPr/>
            </p:nvSpPr>
            <p:spPr bwMode="auto">
              <a:xfrm>
                <a:off x="4726202" y="1124744"/>
                <a:ext cx="65858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dirty="0"/>
                  <a:t>      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F7774D-4522-A4C1-C9B5-735C1F352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6202" y="1124744"/>
                <a:ext cx="658584" cy="369332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CC435C-A9ED-A561-88F8-80E08D2C799A}"/>
                  </a:ext>
                </a:extLst>
              </p:cNvPr>
              <p:cNvSpPr txBox="1"/>
              <p:nvPr/>
            </p:nvSpPr>
            <p:spPr bwMode="auto">
              <a:xfrm>
                <a:off x="7282344" y="1141523"/>
                <a:ext cx="65858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 panose="02040503050406030204" pitchFamily="18" charset="0"/>
                      </a:rPr>
                      <m:t> 0</m:t>
                    </m:r>
                  </m:oMath>
                </a14:m>
                <a:r>
                  <a:rPr lang="zh-TW" altLang="en-US" dirty="0"/>
                  <a:t>      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CC435C-A9ED-A561-88F8-80E08D2C7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2344" y="1141523"/>
                <a:ext cx="658584" cy="369332"/>
              </a:xfrm>
              <a:prstGeom prst="rect">
                <a:avLst/>
              </a:prstGeom>
              <a:blipFill>
                <a:blip r:embed="rId14"/>
                <a:stretch>
                  <a:fillRect l="-3774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9BFFA72B-20C6-1268-954F-52378D1F9ABC}"/>
              </a:ext>
            </a:extLst>
          </p:cNvPr>
          <p:cNvSpPr/>
          <p:nvPr/>
        </p:nvSpPr>
        <p:spPr>
          <a:xfrm>
            <a:off x="5724128" y="1628800"/>
            <a:ext cx="10801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12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9FC3F5-4720-04D9-8488-E4345373F66D}"/>
              </a:ext>
            </a:extLst>
          </p:cNvPr>
          <p:cNvSpPr/>
          <p:nvPr/>
        </p:nvSpPr>
        <p:spPr>
          <a:xfrm>
            <a:off x="3599276" y="516590"/>
            <a:ext cx="2340147" cy="2158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4: Energy band diagram of (a) germanium, (b) silicon and (c) gallium arsenide.">
            <a:extLst>
              <a:ext uri="{FF2B5EF4-FFF2-40B4-BE49-F238E27FC236}">
                <a16:creationId xmlns:a16="http://schemas.microsoft.com/office/drawing/2014/main" id="{860FF024-ADE9-F86B-C2F8-6620F7467D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5857" y="30401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8A67B45-C06B-259A-176C-CBC3F2EFF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0"/>
          <a:stretch/>
        </p:blipFill>
        <p:spPr>
          <a:xfrm>
            <a:off x="922662" y="1591588"/>
            <a:ext cx="1847577" cy="4700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C3D6F-DBE3-D2FE-D6FA-84273810780D}"/>
              </a:ext>
            </a:extLst>
          </p:cNvPr>
          <p:cNvSpPr txBox="1"/>
          <p:nvPr/>
        </p:nvSpPr>
        <p:spPr bwMode="auto">
          <a:xfrm>
            <a:off x="1447992" y="811434"/>
            <a:ext cx="845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/>
              <a:t>砷化鎵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4768E-B833-8EE1-2A90-292DED3712B0}"/>
              </a:ext>
            </a:extLst>
          </p:cNvPr>
          <p:cNvSpPr txBox="1"/>
          <p:nvPr/>
        </p:nvSpPr>
        <p:spPr bwMode="auto">
          <a:xfrm>
            <a:off x="1187929" y="1113888"/>
            <a:ext cx="14219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Gallium arsenide</a:t>
            </a:r>
          </a:p>
        </p:txBody>
      </p:sp>
      <p:pic>
        <p:nvPicPr>
          <p:cNvPr id="13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CA0DFF0D-743B-DECD-9467-73B4DC667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3" b="38827"/>
          <a:stretch/>
        </p:blipFill>
        <p:spPr bwMode="auto">
          <a:xfrm>
            <a:off x="6596795" y="589959"/>
            <a:ext cx="2113075" cy="21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68DDBA-6F57-F408-2AC4-7B458FD8E8DB}"/>
              </a:ext>
            </a:extLst>
          </p:cNvPr>
          <p:cNvSpPr txBox="1"/>
          <p:nvPr/>
        </p:nvSpPr>
        <p:spPr bwMode="auto">
          <a:xfrm>
            <a:off x="2951204" y="2748288"/>
            <a:ext cx="4002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以下是一個典型半導體的能帶圖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C84B06-2AC9-EBA3-A8A9-0EFDB613A0B9}"/>
                  </a:ext>
                </a:extLst>
              </p:cNvPr>
              <p:cNvSpPr txBox="1"/>
              <p:nvPr/>
            </p:nvSpPr>
            <p:spPr bwMode="auto">
              <a:xfrm>
                <a:off x="3073819" y="6186510"/>
                <a:ext cx="37572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TW" sz="1800"/>
                  <a:t>橫軸是能態波函數的晶體動量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1800" dirty="0"/>
                  <a:t>。</a:t>
                </a:r>
                <a:endParaRPr lang="en-TW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C84B06-2AC9-EBA3-A8A9-0EFDB613A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3819" y="6186510"/>
                <a:ext cx="3757214" cy="369332"/>
              </a:xfrm>
              <a:prstGeom prst="rect">
                <a:avLst/>
              </a:prstGeom>
              <a:blipFill>
                <a:blip r:embed="rId4"/>
                <a:stretch>
                  <a:fillRect l="-1007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D0156BD-1693-5FBC-6980-8883351F9E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914"/>
          <a:stretch/>
        </p:blipFill>
        <p:spPr>
          <a:xfrm>
            <a:off x="3347864" y="3140968"/>
            <a:ext cx="2729440" cy="3022194"/>
          </a:xfrm>
          <a:prstGeom prst="rect">
            <a:avLst/>
          </a:prstGeom>
        </p:spPr>
      </p:pic>
      <p:pic>
        <p:nvPicPr>
          <p:cNvPr id="9" name="Picture 2" descr="Z:\Dropbox\Documents\課程\Young\Chapter42\A_Images\A_Figures_and_Photos\42_19_Figure.jpg">
            <a:extLst>
              <a:ext uri="{FF2B5EF4-FFF2-40B4-BE49-F238E27FC236}">
                <a16:creationId xmlns:a16="http://schemas.microsoft.com/office/drawing/2014/main" id="{0168D3BF-213D-A37A-E8A4-BC5AADB4B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28283" r="33921" b="1338"/>
          <a:stretch/>
        </p:blipFill>
        <p:spPr bwMode="auto">
          <a:xfrm>
            <a:off x="6223694" y="3140968"/>
            <a:ext cx="2486176" cy="202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C94E3D-869E-44D0-D256-DD2C1F8FF339}"/>
              </a:ext>
            </a:extLst>
          </p:cNvPr>
          <p:cNvSpPr txBox="1"/>
          <p:nvPr/>
        </p:nvSpPr>
        <p:spPr bwMode="auto">
          <a:xfrm>
            <a:off x="5687508" y="5275949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全滿的價帶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0E3C3F-E942-49C0-462C-81D96786611B}"/>
              </a:ext>
            </a:extLst>
          </p:cNvPr>
          <p:cNvSpPr txBox="1"/>
          <p:nvPr/>
        </p:nvSpPr>
        <p:spPr bwMode="auto">
          <a:xfrm>
            <a:off x="4891269" y="3629321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全空的導帶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Samples of gallium arsenide">
            <a:extLst>
              <a:ext uri="{FF2B5EF4-FFF2-40B4-BE49-F238E27FC236}">
                <a16:creationId xmlns:a16="http://schemas.microsoft.com/office/drawing/2014/main" id="{BCAB707B-5168-6F2A-45E5-B1B55296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57" y="540095"/>
            <a:ext cx="2112120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EA6D469B-FA31-CC44-6749-6D91773C9118}"/>
              </a:ext>
            </a:extLst>
          </p:cNvPr>
          <p:cNvSpPr/>
          <p:nvPr/>
        </p:nvSpPr>
        <p:spPr>
          <a:xfrm>
            <a:off x="7165179" y="638545"/>
            <a:ext cx="339114" cy="28572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F892423-F5A7-1CAF-1056-C3F8DD53A7B3}"/>
              </a:ext>
            </a:extLst>
          </p:cNvPr>
          <p:cNvSpPr/>
          <p:nvPr/>
        </p:nvSpPr>
        <p:spPr>
          <a:xfrm>
            <a:off x="6866607" y="1591588"/>
            <a:ext cx="339114" cy="285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0289C7-E555-3F33-493B-A8067AB9A0D8}"/>
              </a:ext>
            </a:extLst>
          </p:cNvPr>
          <p:cNvSpPr/>
          <p:nvPr/>
        </p:nvSpPr>
        <p:spPr>
          <a:xfrm>
            <a:off x="7452429" y="1591588"/>
            <a:ext cx="339114" cy="285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897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27984" y="995193"/>
            <a:ext cx="3333750" cy="2257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427984" y="3922960"/>
            <a:ext cx="3333750" cy="176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22960"/>
            <a:ext cx="33337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45" y="4441533"/>
            <a:ext cx="20955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95193"/>
            <a:ext cx="3333750" cy="225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251324" y="601366"/>
            <a:ext cx="322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 amplifier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音響放大器</a:t>
            </a:r>
            <a:endParaRPr lang="zh-CN" altLang="en-US" sz="1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29" y="3404386"/>
            <a:ext cx="2319933" cy="103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29" y="991232"/>
            <a:ext cx="2952328" cy="22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5293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Dropbox\Documents\課程\Young\Chapter42\A_Images\A_Figures_and_Photos\42_35_Figure.jpg">
            <a:extLst>
              <a:ext uri="{FF2B5EF4-FFF2-40B4-BE49-F238E27FC236}">
                <a16:creationId xmlns:a16="http://schemas.microsoft.com/office/drawing/2014/main" id="{27FC58C9-7FF7-8744-A018-09518F8FF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27" y="3147404"/>
            <a:ext cx="4724441" cy="287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F28355-5E94-E21D-0112-1FE93A164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26" y="1490426"/>
            <a:ext cx="4724441" cy="16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810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02683-0518-6655-C505-41AE7EDBC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" y="580038"/>
            <a:ext cx="6223000" cy="6108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6B143E-CC11-4911-5D6E-9E2DD0AC02E7}"/>
              </a:ext>
            </a:extLst>
          </p:cNvPr>
          <p:cNvSpPr txBox="1"/>
          <p:nvPr/>
        </p:nvSpPr>
        <p:spPr bwMode="auto">
          <a:xfrm>
            <a:off x="1783492" y="210706"/>
            <a:ext cx="6215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>
                <a:latin typeface="Times New Roman" panose="02020603050405020304" pitchFamily="18" charset="0"/>
                <a:cs typeface="Times New Roman" panose="02020603050405020304" pitchFamily="18" charset="0"/>
              </a:rPr>
              <a:t>MOSFET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非常適合一層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一層、積體電路的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處理方式。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C1178-73C9-A6F0-1B53-51D80547549E}"/>
              </a:ext>
            </a:extLst>
          </p:cNvPr>
          <p:cNvSpPr txBox="1"/>
          <p:nvPr/>
        </p:nvSpPr>
        <p:spPr bwMode="auto">
          <a:xfrm>
            <a:off x="314444" y="1660158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光罩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3E8F1-454B-6A4A-19FA-8F3DE913A75B}"/>
              </a:ext>
            </a:extLst>
          </p:cNvPr>
          <p:cNvSpPr txBox="1"/>
          <p:nvPr/>
        </p:nvSpPr>
        <p:spPr bwMode="auto">
          <a:xfrm>
            <a:off x="2618700" y="868070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微影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D3C585-8710-28E9-8217-7EF7070B09A6}"/>
              </a:ext>
            </a:extLst>
          </p:cNvPr>
          <p:cNvSpPr txBox="1"/>
          <p:nvPr/>
        </p:nvSpPr>
        <p:spPr bwMode="auto">
          <a:xfrm>
            <a:off x="170428" y="5764614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半導體製造是印刷業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472E0703-1717-5E4C-0C67-7209EFFD0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94" y="599417"/>
            <a:ext cx="5748124" cy="28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715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AFADDD-7A5D-DEAD-FCAB-833478374A36}"/>
              </a:ext>
            </a:extLst>
          </p:cNvPr>
          <p:cNvSpPr/>
          <p:nvPr/>
        </p:nvSpPr>
        <p:spPr>
          <a:xfrm>
            <a:off x="6398996" y="5388273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735457-8AD6-5EE7-9A3B-6372099A93B3}"/>
              </a:ext>
            </a:extLst>
          </p:cNvPr>
          <p:cNvSpPr/>
          <p:nvPr/>
        </p:nvSpPr>
        <p:spPr>
          <a:xfrm>
            <a:off x="3563888" y="5373216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BCFF43-1DD2-FBF7-8C4D-4C70B6D96FAF}"/>
              </a:ext>
            </a:extLst>
          </p:cNvPr>
          <p:cNvSpPr/>
          <p:nvPr/>
        </p:nvSpPr>
        <p:spPr>
          <a:xfrm>
            <a:off x="708676" y="5396292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2DD970-CB37-5FD0-AB2A-E97F693D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76" y="1795893"/>
            <a:ext cx="2218756" cy="322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E60A0EE-52A3-7C85-AB97-525B0925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77" y="1795892"/>
            <a:ext cx="2258737" cy="322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C05FE8-DE2A-A840-5900-28EE6AF459E2}"/>
              </a:ext>
            </a:extLst>
          </p:cNvPr>
          <p:cNvSpPr txBox="1"/>
          <p:nvPr/>
        </p:nvSpPr>
        <p:spPr bwMode="auto">
          <a:xfrm>
            <a:off x="4157905" y="1253864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Logical Gates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429083C-BD83-BB63-1363-5A3AFBDD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0" y="5396292"/>
            <a:ext cx="2088232" cy="6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R symbol">
            <a:extLst>
              <a:ext uri="{FF2B5EF4-FFF2-40B4-BE49-F238E27FC236}">
                <a16:creationId xmlns:a16="http://schemas.microsoft.com/office/drawing/2014/main" id="{3F15F974-48DF-F3C2-AC5A-2833A157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101" y="5396292"/>
            <a:ext cx="1524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78E2412-0FA7-A3BF-C2BD-29760BD6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21" y="5415756"/>
            <a:ext cx="1270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B4BD7E01-25C7-C53F-FE7D-B826DE6E3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05" y="2699627"/>
            <a:ext cx="1752600" cy="2324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969CDE-81E8-CDA0-7F66-5FED25ECA595}"/>
              </a:ext>
            </a:extLst>
          </p:cNvPr>
          <p:cNvSpPr txBox="1"/>
          <p:nvPr/>
        </p:nvSpPr>
        <p:spPr bwMode="auto">
          <a:xfrm>
            <a:off x="520741" y="1261737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err="1"/>
              <a:t>甚至可以設計出</a:t>
            </a:r>
            <a:r>
              <a:rPr lang="en-TW" sz="1800"/>
              <a:t>邏輯閘門</a:t>
            </a:r>
            <a:r>
              <a:rPr lang="en-TW" sz="1800" dirty="0"/>
              <a:t>！</a:t>
            </a:r>
          </a:p>
        </p:txBody>
      </p:sp>
      <p:sp>
        <p:nvSpPr>
          <p:cNvPr id="2" name="文字方塊 2">
            <a:extLst>
              <a:ext uri="{FF2B5EF4-FFF2-40B4-BE49-F238E27FC236}">
                <a16:creationId xmlns:a16="http://schemas.microsoft.com/office/drawing/2014/main" id="{F6A2F27A-078A-6B03-ABA2-DEBCFAC0205F}"/>
              </a:ext>
            </a:extLst>
          </p:cNvPr>
          <p:cNvSpPr txBox="1"/>
          <p:nvPr/>
        </p:nvSpPr>
        <p:spPr bwMode="auto">
          <a:xfrm>
            <a:off x="520741" y="817222"/>
            <a:ext cx="8784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將不同型的半導體組合在一起，可以製造出各式半導體元件，來控制電路中的電流：</a:t>
            </a:r>
          </a:p>
        </p:txBody>
      </p:sp>
    </p:spTree>
    <p:extLst>
      <p:ext uri="{BB962C8B-B14F-4D97-AF65-F5344CB8AC3E}">
        <p14:creationId xmlns:p14="http://schemas.microsoft.com/office/powerpoint/2010/main" val="30672320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7CF743-E6A1-3897-D225-493366C9D436}"/>
              </a:ext>
            </a:extLst>
          </p:cNvPr>
          <p:cNvSpPr/>
          <p:nvPr/>
        </p:nvSpPr>
        <p:spPr>
          <a:xfrm>
            <a:off x="3419872" y="1340769"/>
            <a:ext cx="273630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D644F1-E1BE-2F64-52E7-AEDC292B3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50" y="3269127"/>
            <a:ext cx="3759153" cy="28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C4D4D2-E561-7802-4E7F-82A344FAC250}"/>
              </a:ext>
            </a:extLst>
          </p:cNvPr>
          <p:cNvSpPr txBox="1"/>
          <p:nvPr/>
        </p:nvSpPr>
        <p:spPr bwMode="auto">
          <a:xfrm>
            <a:off x="3388338" y="896376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i="0" u="none" strike="noStrike" dirty="0">
                <a:solidFill>
                  <a:srgbClr val="000000"/>
                </a:solidFill>
                <a:effectLst/>
                <a:latin typeface="+mn-lt"/>
              </a:rPr>
              <a:t>Half adder </a:t>
            </a:r>
            <a:r>
              <a:rPr lang="en-GB" sz="1800" dirty="0">
                <a:latin typeface="+mn-lt"/>
              </a:rPr>
              <a:t>logic circuits</a:t>
            </a:r>
            <a:endParaRPr lang="en-GB" sz="180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077C7EF-06AD-DFC5-849F-E981BECF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60962"/>
            <a:ext cx="2555776" cy="141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F3271F-B0CD-9A25-BC01-81376227EEC9}"/>
              </a:ext>
            </a:extLst>
          </p:cNvPr>
          <p:cNvSpPr txBox="1"/>
          <p:nvPr/>
        </p:nvSpPr>
        <p:spPr bwMode="auto">
          <a:xfrm>
            <a:off x="2971650" y="480718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邏輯閘門可以組成演算電路！</a:t>
            </a:r>
          </a:p>
        </p:txBody>
      </p:sp>
    </p:spTree>
    <p:extLst>
      <p:ext uri="{BB962C8B-B14F-4D97-AF65-F5344CB8AC3E}">
        <p14:creationId xmlns:p14="http://schemas.microsoft.com/office/powerpoint/2010/main" val="5608457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Z:\Dropbox\Documents\課程\Young\Chapter42\A_Images\A_Figures_and_Photos\42_36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66" y="374922"/>
            <a:ext cx="4555728" cy="31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49" y="3645024"/>
            <a:ext cx="3539162" cy="247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9998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4221BBA-9379-4146-90A7-FC6AD7E3B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36" y="476672"/>
            <a:ext cx="3235289" cy="24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D93CF9-0B72-4E4E-AAE6-393301FC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741" y="3026270"/>
            <a:ext cx="3228583" cy="322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02DB45-274C-BF0F-F76B-2AD07118BF0D}"/>
              </a:ext>
            </a:extLst>
          </p:cNvPr>
          <p:cNvSpPr txBox="1"/>
          <p:nvPr/>
        </p:nvSpPr>
        <p:spPr bwMode="auto">
          <a:xfrm>
            <a:off x="2941521" y="6339470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Circuit </a:t>
            </a:r>
            <a:r>
              <a:rPr lang="en-TW" sz="1800" dirty="0"/>
              <a:t>積體電路</a:t>
            </a:r>
          </a:p>
        </p:txBody>
      </p:sp>
    </p:spTree>
    <p:extLst>
      <p:ext uri="{BB962C8B-B14F-4D97-AF65-F5344CB8AC3E}">
        <p14:creationId xmlns:p14="http://schemas.microsoft.com/office/powerpoint/2010/main" val="12008045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over with a white text&#10;&#10;AI-generated content may be incorrect.">
            <a:extLst>
              <a:ext uri="{FF2B5EF4-FFF2-40B4-BE49-F238E27FC236}">
                <a16:creationId xmlns:a16="http://schemas.microsoft.com/office/drawing/2014/main" id="{A6E27345-7D75-5117-9E8A-9AA03FE0D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19" y="0"/>
            <a:ext cx="6508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736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21941F-4F89-9181-E062-22274E494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5" y="692696"/>
            <a:ext cx="7155425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711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20072" y="598376"/>
            <a:ext cx="2802599" cy="2861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98376"/>
            <a:ext cx="2802599" cy="2861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8289831-B061-B84B-86D1-C7381968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98376"/>
            <a:ext cx="384624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51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C78EC0-CAB2-A23B-4882-23108D734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49"/>
          <a:stretch/>
        </p:blipFill>
        <p:spPr>
          <a:xfrm>
            <a:off x="796058" y="114611"/>
            <a:ext cx="2504033" cy="18408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0FA8CB-2276-B598-158F-E1CCB35C9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758"/>
          <a:stretch/>
        </p:blipFill>
        <p:spPr>
          <a:xfrm>
            <a:off x="4663585" y="146171"/>
            <a:ext cx="2088232" cy="1840814"/>
          </a:xfrm>
          <a:prstGeom prst="rect">
            <a:avLst/>
          </a:prstGeom>
        </p:spPr>
      </p:pic>
      <p:sp>
        <p:nvSpPr>
          <p:cNvPr id="5" name="AutoShape 2" descr="4: Energy band diagram of (a) germanium, (b) silicon and (c) gallium arsenide.">
            <a:extLst>
              <a:ext uri="{FF2B5EF4-FFF2-40B4-BE49-F238E27FC236}">
                <a16:creationId xmlns:a16="http://schemas.microsoft.com/office/drawing/2014/main" id="{860FF024-ADE9-F86B-C2F8-6620F7467D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80333" y="32811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8A67B45-C06B-259A-176C-CBC3F2EFF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8" y="2048462"/>
            <a:ext cx="5998569" cy="4700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C3D6F-DBE3-D2FE-D6FA-84273810780D}"/>
              </a:ext>
            </a:extLst>
          </p:cNvPr>
          <p:cNvSpPr txBox="1"/>
          <p:nvPr/>
        </p:nvSpPr>
        <p:spPr bwMode="auto">
          <a:xfrm>
            <a:off x="5986393" y="2442119"/>
            <a:ext cx="845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/>
              <a:t>砷化鎵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4768E-B833-8EE1-2A90-292DED3712B0}"/>
              </a:ext>
            </a:extLst>
          </p:cNvPr>
          <p:cNvSpPr txBox="1"/>
          <p:nvPr/>
        </p:nvSpPr>
        <p:spPr bwMode="auto">
          <a:xfrm>
            <a:off x="5986393" y="2658364"/>
            <a:ext cx="14219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Gallium arsenide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23DBF7-3C6D-B8BD-BBD4-A1ECC7D9E253}"/>
              </a:ext>
            </a:extLst>
          </p:cNvPr>
          <p:cNvSpPr txBox="1"/>
          <p:nvPr/>
        </p:nvSpPr>
        <p:spPr bwMode="auto">
          <a:xfrm>
            <a:off x="4355197" y="332654"/>
            <a:ext cx="14480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400" dirty="0">
                <a:latin typeface="Times New Roman" pitchFamily="18" charset="0"/>
                <a:cs typeface="Times New Roman" pitchFamily="18" charset="0"/>
              </a:rPr>
              <a:t>Direct Gap 發光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A93B9B-B8D0-2137-8CCF-15FEFA1FA978}"/>
              </a:ext>
            </a:extLst>
          </p:cNvPr>
          <p:cNvSpPr txBox="1"/>
          <p:nvPr/>
        </p:nvSpPr>
        <p:spPr bwMode="auto">
          <a:xfrm>
            <a:off x="1976103" y="326261"/>
            <a:ext cx="14480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400" dirty="0">
                <a:latin typeface="Times New Roman" pitchFamily="18" charset="0"/>
                <a:cs typeface="Times New Roman" pitchFamily="18" charset="0"/>
              </a:rPr>
              <a:t>Indirect Gap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BF1FD1B-ECF1-DFF8-34D9-3C8CBAA8A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"/>
          <a:stretch/>
        </p:blipFill>
        <p:spPr>
          <a:xfrm>
            <a:off x="6832233" y="3281133"/>
            <a:ext cx="2099124" cy="1802981"/>
          </a:xfrm>
          <a:prstGeom prst="rect">
            <a:avLst/>
          </a:prstGeom>
        </p:spPr>
      </p:pic>
      <p:pic>
        <p:nvPicPr>
          <p:cNvPr id="13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CA0DFF0D-743B-DECD-9467-73B4DC667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3" b="38827"/>
          <a:stretch/>
        </p:blipFill>
        <p:spPr bwMode="auto">
          <a:xfrm>
            <a:off x="6858326" y="157724"/>
            <a:ext cx="2113075" cy="21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043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83ECD72-03C6-6B45-B37D-0F962A91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353695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73B3597-3399-104E-989E-D6DDD103D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18" y="34290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468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22D57-B40A-3A0C-0A33-642405B2A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5" name="Picture 4" descr="Graphical user interface, text, application, chat or text messag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9E76896-CB64-24D6-79FB-200259A2C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1"/>
            <a:ext cx="9144000" cy="4043210"/>
          </a:xfrm>
          <a:prstGeom prst="rect">
            <a:avLst/>
          </a:prstGeom>
        </p:spPr>
      </p:pic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3FF07E17-7B3D-DBC3-B47F-0F81DB62F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72698"/>
            <a:ext cx="7772400" cy="386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64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t left: the energy band structure of silicon. At right: the energy... |  Download Scientific Diagram">
            <a:extLst>
              <a:ext uri="{FF2B5EF4-FFF2-40B4-BE49-F238E27FC236}">
                <a16:creationId xmlns:a16="http://schemas.microsoft.com/office/drawing/2014/main" id="{CCC42112-0E22-C763-35DE-BAC6B3239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5" y="1170731"/>
            <a:ext cx="8256189" cy="45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396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12242</TotalTime>
  <Words>2337</Words>
  <Application>Microsoft Macintosh PowerPoint</Application>
  <PresentationFormat>On-screen Show (4:3)</PresentationFormat>
  <Paragraphs>267</Paragraphs>
  <Slides>81</Slides>
  <Notes>0</Notes>
  <HiddenSlides>11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9" baseType="lpstr">
      <vt:lpstr>Google Sans</vt:lpstr>
      <vt:lpstr>MingLiU</vt:lpstr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600</cp:revision>
  <dcterms:created xsi:type="dcterms:W3CDTF">2008-03-17T12:32:20Z</dcterms:created>
  <dcterms:modified xsi:type="dcterms:W3CDTF">2025-05-15T01:21:13Z</dcterms:modified>
</cp:coreProperties>
</file>