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707" r:id="rId2"/>
    <p:sldId id="1859" r:id="rId3"/>
    <p:sldId id="1865" r:id="rId4"/>
    <p:sldId id="1860" r:id="rId5"/>
    <p:sldId id="1705" r:id="rId6"/>
    <p:sldId id="1720" r:id="rId7"/>
    <p:sldId id="565" r:id="rId8"/>
    <p:sldId id="579" r:id="rId9"/>
    <p:sldId id="1719" r:id="rId10"/>
    <p:sldId id="1872" r:id="rId11"/>
    <p:sldId id="1856" r:id="rId12"/>
    <p:sldId id="1852" r:id="rId13"/>
    <p:sldId id="1854" r:id="rId14"/>
    <p:sldId id="1724" r:id="rId15"/>
    <p:sldId id="1772" r:id="rId16"/>
    <p:sldId id="1861" r:id="rId17"/>
    <p:sldId id="1933" r:id="rId18"/>
    <p:sldId id="1932" r:id="rId19"/>
    <p:sldId id="1862" r:id="rId20"/>
    <p:sldId id="1855" r:id="rId21"/>
    <p:sldId id="1660" r:id="rId22"/>
    <p:sldId id="1857" r:id="rId23"/>
    <p:sldId id="1935" r:id="rId24"/>
    <p:sldId id="1934" r:id="rId25"/>
    <p:sldId id="1864" r:id="rId26"/>
    <p:sldId id="1770" r:id="rId27"/>
    <p:sldId id="1730" r:id="rId28"/>
    <p:sldId id="1731" r:id="rId29"/>
    <p:sldId id="1651" r:id="rId30"/>
    <p:sldId id="1709" r:id="rId31"/>
    <p:sldId id="1713" r:id="rId32"/>
    <p:sldId id="1764" r:id="rId33"/>
    <p:sldId id="1765" r:id="rId34"/>
    <p:sldId id="1711" r:id="rId35"/>
    <p:sldId id="1727" r:id="rId36"/>
    <p:sldId id="1747" r:id="rId37"/>
    <p:sldId id="1774" r:id="rId38"/>
    <p:sldId id="1735" r:id="rId39"/>
    <p:sldId id="1938" r:id="rId40"/>
    <p:sldId id="1748" r:id="rId41"/>
    <p:sldId id="1777" r:id="rId42"/>
    <p:sldId id="1939" r:id="rId43"/>
    <p:sldId id="1866" r:id="rId44"/>
    <p:sldId id="1742" r:id="rId45"/>
    <p:sldId id="1743" r:id="rId46"/>
    <p:sldId id="1575" r:id="rId47"/>
    <p:sldId id="1744" r:id="rId48"/>
    <p:sldId id="1790" r:id="rId49"/>
    <p:sldId id="1737" r:id="rId50"/>
    <p:sldId id="1869" r:id="rId51"/>
    <p:sldId id="1870" r:id="rId52"/>
    <p:sldId id="1936" r:id="rId53"/>
    <p:sldId id="1714" r:id="rId54"/>
    <p:sldId id="1736" r:id="rId55"/>
    <p:sldId id="1773" r:id="rId56"/>
    <p:sldId id="1853" r:id="rId57"/>
    <p:sldId id="1868" r:id="rId58"/>
    <p:sldId id="1867" r:id="rId59"/>
    <p:sldId id="1741" r:id="rId60"/>
    <p:sldId id="1794" r:id="rId61"/>
    <p:sldId id="1937" r:id="rId62"/>
    <p:sldId id="1775" r:id="rId63"/>
    <p:sldId id="1871" r:id="rId64"/>
    <p:sldId id="1791" r:id="rId65"/>
    <p:sldId id="1739" r:id="rId6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11"/>
    <p:restoredTop sz="96197" autoAdjust="0"/>
  </p:normalViewPr>
  <p:slideViewPr>
    <p:cSldViewPr>
      <p:cViewPr varScale="1">
        <p:scale>
          <a:sx n="110" d="100"/>
          <a:sy n="110" d="100"/>
        </p:scale>
        <p:origin x="480" y="472"/>
      </p:cViewPr>
      <p:guideLst>
        <p:guide orient="horz" pos="411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2025/4/24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410.png"/><Relationship Id="rId7" Type="http://schemas.openxmlformats.org/officeDocument/2006/relationships/image" Target="../media/image2711.png"/><Relationship Id="rId12" Type="http://schemas.openxmlformats.org/officeDocument/2006/relationships/image" Target="../media/image36.png"/><Relationship Id="rId2" Type="http://schemas.openxmlformats.org/officeDocument/2006/relationships/image" Target="../media/image2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0.png"/><Relationship Id="rId11" Type="http://schemas.openxmlformats.org/officeDocument/2006/relationships/image" Target="../media/image35.png"/><Relationship Id="rId5" Type="http://schemas.openxmlformats.org/officeDocument/2006/relationships/image" Target="../media/image2510.png"/><Relationship Id="rId10" Type="http://schemas.openxmlformats.org/officeDocument/2006/relationships/image" Target="../media/image300.png"/><Relationship Id="rId4" Type="http://schemas.openxmlformats.org/officeDocument/2006/relationships/image" Target="../media/image247.png"/><Relationship Id="rId9" Type="http://schemas.openxmlformats.org/officeDocument/2006/relationships/image" Target="../media/image291.png"/><Relationship Id="rId14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20.png"/><Relationship Id="rId7" Type="http://schemas.openxmlformats.org/officeDocument/2006/relationships/image" Target="../media/image87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9.png"/><Relationship Id="rId4" Type="http://schemas.openxmlformats.org/officeDocument/2006/relationships/image" Target="../media/image400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511.png"/><Relationship Id="rId12" Type="http://schemas.openxmlformats.org/officeDocument/2006/relationships/image" Target="../media/image51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11" Type="http://schemas.openxmlformats.org/officeDocument/2006/relationships/image" Target="../media/image500.png"/><Relationship Id="rId5" Type="http://schemas.openxmlformats.org/officeDocument/2006/relationships/image" Target="../media/image440.png"/><Relationship Id="rId10" Type="http://schemas.openxmlformats.org/officeDocument/2006/relationships/image" Target="../media/image490.png"/><Relationship Id="rId4" Type="http://schemas.openxmlformats.org/officeDocument/2006/relationships/image" Target="../media/image430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3" Type="http://schemas.openxmlformats.org/officeDocument/2006/relationships/image" Target="../media/image57.png"/><Relationship Id="rId7" Type="http://schemas.openxmlformats.org/officeDocument/2006/relationships/image" Target="../media/image780.png"/><Relationship Id="rId12" Type="http://schemas.openxmlformats.org/officeDocument/2006/relationships/image" Target="../media/image8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90.png"/><Relationship Id="rId5" Type="http://schemas.openxmlformats.org/officeDocument/2006/relationships/image" Target="../media/image760.png"/><Relationship Id="rId15" Type="http://schemas.openxmlformats.org/officeDocument/2006/relationships/image" Target="../media/image93.png"/><Relationship Id="rId10" Type="http://schemas.openxmlformats.org/officeDocument/2006/relationships/image" Target="../media/image751.png"/><Relationship Id="rId4" Type="http://schemas.openxmlformats.org/officeDocument/2006/relationships/image" Target="../media/image750.png"/><Relationship Id="rId9" Type="http://schemas.openxmlformats.org/officeDocument/2006/relationships/image" Target="../media/image740.png"/><Relationship Id="rId14" Type="http://schemas.openxmlformats.org/officeDocument/2006/relationships/image" Target="../media/image8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63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5.png"/><Relationship Id="rId5" Type="http://schemas.openxmlformats.org/officeDocument/2006/relationships/image" Target="../media/image61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31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61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11" Type="http://schemas.openxmlformats.org/officeDocument/2006/relationships/image" Target="../media/image1010.png"/><Relationship Id="rId5" Type="http://schemas.openxmlformats.org/officeDocument/2006/relationships/image" Target="../media/image21.png"/><Relationship Id="rId10" Type="http://schemas.openxmlformats.org/officeDocument/2006/relationships/image" Target="../media/image1002.png"/><Relationship Id="rId4" Type="http://schemas.openxmlformats.org/officeDocument/2006/relationships/image" Target="../media/image771.png"/><Relationship Id="rId9" Type="http://schemas.openxmlformats.org/officeDocument/2006/relationships/image" Target="../media/image8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0.png"/><Relationship Id="rId7" Type="http://schemas.openxmlformats.org/officeDocument/2006/relationships/image" Target="../media/image1041.png"/><Relationship Id="rId12" Type="http://schemas.openxmlformats.org/officeDocument/2006/relationships/image" Target="../media/image109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3.png"/><Relationship Id="rId5" Type="http://schemas.openxmlformats.org/officeDocument/2006/relationships/image" Target="../media/image1021.png"/><Relationship Id="rId10" Type="http://schemas.openxmlformats.org/officeDocument/2006/relationships/image" Target="../media/image107.png"/><Relationship Id="rId4" Type="http://schemas.openxmlformats.org/officeDocument/2006/relationships/image" Target="../media/image1012.png"/><Relationship Id="rId9" Type="http://schemas.openxmlformats.org/officeDocument/2006/relationships/image" Target="../media/image106.pn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3.png"/><Relationship Id="rId3" Type="http://schemas.openxmlformats.org/officeDocument/2006/relationships/image" Target="../media/image70.png"/><Relationship Id="rId7" Type="http://schemas.openxmlformats.org/officeDocument/2006/relationships/image" Target="../media/image1141.png"/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1.png"/><Relationship Id="rId11" Type="http://schemas.openxmlformats.org/officeDocument/2006/relationships/image" Target="../media/image80.pn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82.png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image" Target="../media/image115.png"/><Relationship Id="rId2" Type="http://schemas.openxmlformats.org/officeDocument/2006/relationships/image" Target="../media/image8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2.png"/><Relationship Id="rId15" Type="http://schemas.openxmlformats.org/officeDocument/2006/relationships/image" Target="../media/image67.jpeg"/><Relationship Id="rId10" Type="http://schemas.openxmlformats.org/officeDocument/2006/relationships/image" Target="../media/image99.png"/><Relationship Id="rId4" Type="http://schemas.openxmlformats.org/officeDocument/2006/relationships/image" Target="../media/image85.png"/><Relationship Id="rId9" Type="http://schemas.openxmlformats.org/officeDocument/2006/relationships/image" Target="../media/image98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66.png"/><Relationship Id="rId1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13" Type="http://schemas.openxmlformats.org/officeDocument/2006/relationships/image" Target="../media/image1011.png"/><Relationship Id="rId18" Type="http://schemas.openxmlformats.org/officeDocument/2006/relationships/image" Target="../media/image901.png"/><Relationship Id="rId7" Type="http://schemas.openxmlformats.org/officeDocument/2006/relationships/image" Target="../media/image951.png"/><Relationship Id="rId12" Type="http://schemas.openxmlformats.org/officeDocument/2006/relationships/image" Target="../media/image1001.png"/><Relationship Id="rId17" Type="http://schemas.openxmlformats.org/officeDocument/2006/relationships/image" Target="../media/image1080.pn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1.png"/><Relationship Id="rId11" Type="http://schemas.openxmlformats.org/officeDocument/2006/relationships/image" Target="../media/image991.png"/><Relationship Id="rId5" Type="http://schemas.openxmlformats.org/officeDocument/2006/relationships/image" Target="../media/image931.png"/><Relationship Id="rId15" Type="http://schemas.openxmlformats.org/officeDocument/2006/relationships/image" Target="../media/image1022.png"/><Relationship Id="rId10" Type="http://schemas.openxmlformats.org/officeDocument/2006/relationships/image" Target="../media/image981.png"/><Relationship Id="rId4" Type="http://schemas.openxmlformats.org/officeDocument/2006/relationships/image" Target="../media/image921.png"/><Relationship Id="rId9" Type="http://schemas.openxmlformats.org/officeDocument/2006/relationships/image" Target="../media/image971.png"/><Relationship Id="rId14" Type="http://schemas.openxmlformats.org/officeDocument/2006/relationships/image" Target="../media/image9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0.png"/><Relationship Id="rId7" Type="http://schemas.openxmlformats.org/officeDocument/2006/relationships/image" Target="../media/image93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910.png"/><Relationship Id="rId4" Type="http://schemas.openxmlformats.org/officeDocument/2006/relationships/image" Target="../media/image9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3.png"/><Relationship Id="rId3" Type="http://schemas.openxmlformats.org/officeDocument/2006/relationships/image" Target="../media/image1044.png"/><Relationship Id="rId7" Type="http://schemas.openxmlformats.org/officeDocument/2006/relationships/image" Target="../media/image1071.png"/><Relationship Id="rId12" Type="http://schemas.openxmlformats.org/officeDocument/2006/relationships/image" Target="../media/image1120.png"/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3.png"/><Relationship Id="rId11" Type="http://schemas.openxmlformats.org/officeDocument/2006/relationships/image" Target="../media/image1121.png"/><Relationship Id="rId5" Type="http://schemas.openxmlformats.org/officeDocument/2006/relationships/image" Target="../media/image1122.png"/><Relationship Id="rId10" Type="http://schemas.openxmlformats.org/officeDocument/2006/relationships/image" Target="../media/image1101.png"/><Relationship Id="rId4" Type="http://schemas.openxmlformats.org/officeDocument/2006/relationships/image" Target="../media/image1043.png"/><Relationship Id="rId9" Type="http://schemas.openxmlformats.org/officeDocument/2006/relationships/image" Target="../media/image10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1161.png"/><Relationship Id="rId7" Type="http://schemas.openxmlformats.org/officeDocument/2006/relationships/image" Target="../media/image1180.png"/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11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0.png"/><Relationship Id="rId4" Type="http://schemas.openxmlformats.org/officeDocument/2006/relationships/image" Target="../media/image12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2.png"/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2.png"/><Relationship Id="rId4" Type="http://schemas.openxmlformats.org/officeDocument/2006/relationships/image" Target="../media/image10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3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6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0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7" Type="http://schemas.openxmlformats.org/officeDocument/2006/relationships/image" Target="../media/image161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4.png"/><Relationship Id="rId4" Type="http://schemas.openxmlformats.org/officeDocument/2006/relationships/image" Target="../media/image15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43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30.png"/><Relationship Id="rId7" Type="http://schemas.openxmlformats.org/officeDocument/2006/relationships/image" Target="../media/image1801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43.png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84.png"/><Relationship Id="rId5" Type="http://schemas.openxmlformats.org/officeDocument/2006/relationships/image" Target="../media/image146.jpe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4" Type="http://schemas.openxmlformats.org/officeDocument/2006/relationships/image" Target="../media/image1781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3" Type="http://schemas.openxmlformats.org/officeDocument/2006/relationships/image" Target="../media/image1760.png"/><Relationship Id="rId7" Type="http://schemas.openxmlformats.org/officeDocument/2006/relationships/image" Target="../media/image180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0.png"/><Relationship Id="rId11" Type="http://schemas.openxmlformats.org/officeDocument/2006/relationships/image" Target="../media/image1840.png"/><Relationship Id="rId5" Type="http://schemas.openxmlformats.org/officeDocument/2006/relationships/image" Target="../media/image1780.png"/><Relationship Id="rId10" Type="http://schemas.openxmlformats.org/officeDocument/2006/relationships/image" Target="../media/image1830.png"/><Relationship Id="rId4" Type="http://schemas.openxmlformats.org/officeDocument/2006/relationships/image" Target="../media/image1770.png"/><Relationship Id="rId9" Type="http://schemas.openxmlformats.org/officeDocument/2006/relationships/image" Target="../media/image18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0.png"/><Relationship Id="rId3" Type="http://schemas.openxmlformats.org/officeDocument/2006/relationships/image" Target="../media/image1850.png"/><Relationship Id="rId7" Type="http://schemas.openxmlformats.org/officeDocument/2006/relationships/image" Target="../media/image1870.png"/><Relationship Id="rId12" Type="http://schemas.openxmlformats.org/officeDocument/2006/relationships/image" Target="../media/image1920.png"/><Relationship Id="rId2" Type="http://schemas.openxmlformats.org/officeDocument/2006/relationships/image" Target="../media/image18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0.png"/><Relationship Id="rId11" Type="http://schemas.openxmlformats.org/officeDocument/2006/relationships/image" Target="../media/image1910.png"/><Relationship Id="rId5" Type="http://schemas.openxmlformats.org/officeDocument/2006/relationships/image" Target="../media/image1851.png"/><Relationship Id="rId10" Type="http://schemas.openxmlformats.org/officeDocument/2006/relationships/image" Target="../media/image1900.png"/><Relationship Id="rId4" Type="http://schemas.openxmlformats.org/officeDocument/2006/relationships/image" Target="../media/image1841.png"/><Relationship Id="rId9" Type="http://schemas.openxmlformats.org/officeDocument/2006/relationships/image" Target="../media/image18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3.png"/><Relationship Id="rId13" Type="http://schemas.openxmlformats.org/officeDocument/2006/relationships/image" Target="../media/image195.png"/><Relationship Id="rId18" Type="http://schemas.openxmlformats.org/officeDocument/2006/relationships/image" Target="../media/image197.png"/><Relationship Id="rId3" Type="http://schemas.openxmlformats.org/officeDocument/2006/relationships/image" Target="../media/image1904.png"/><Relationship Id="rId7" Type="http://schemas.openxmlformats.org/officeDocument/2006/relationships/image" Target="../media/image194.png"/><Relationship Id="rId12" Type="http://schemas.openxmlformats.org/officeDocument/2006/relationships/image" Target="NULL"/><Relationship Id="rId17" Type="http://schemas.openxmlformats.org/officeDocument/2006/relationships/image" Target="../media/image1964.png"/><Relationship Id="rId2" Type="http://schemas.openxmlformats.org/officeDocument/2006/relationships/image" Target="../media/image1891.png"/><Relationship Id="rId16" Type="http://schemas.openxmlformats.org/officeDocument/2006/relationships/image" Target="../media/image19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1.png"/><Relationship Id="rId5" Type="http://schemas.openxmlformats.org/officeDocument/2006/relationships/image" Target="../media/image1921.png"/><Relationship Id="rId15" Type="http://schemas.openxmlformats.org/officeDocument/2006/relationships/image" Target="../media/image196.png"/><Relationship Id="rId4" Type="http://schemas.openxmlformats.org/officeDocument/2006/relationships/image" Target="../media/image1911.png"/><Relationship Id="rId9" Type="http://schemas.openxmlformats.org/officeDocument/2006/relationships/image" Target="../media/image1913.png"/><Relationship Id="rId14" Type="http://schemas.openxmlformats.org/officeDocument/2006/relationships/image" Target="../media/image19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" Type="http://schemas.openxmlformats.org/officeDocument/2006/relationships/image" Target="../media/image213.png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221.png"/><Relationship Id="rId5" Type="http://schemas.openxmlformats.org/officeDocument/2006/relationships/image" Target="../media/image216.png"/><Relationship Id="rId15" Type="http://schemas.openxmlformats.org/officeDocument/2006/relationships/image" Target="../media/image225.png"/><Relationship Id="rId10" Type="http://schemas.openxmlformats.org/officeDocument/2006/relationships/image" Target="../media/image66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2.png"/><Relationship Id="rId7" Type="http://schemas.openxmlformats.org/officeDocument/2006/relationships/image" Target="../media/image2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0.png"/><Relationship Id="rId3" Type="http://schemas.openxmlformats.org/officeDocument/2006/relationships/image" Target="../media/image2160.png"/><Relationship Id="rId7" Type="http://schemas.openxmlformats.org/officeDocument/2006/relationships/image" Target="../media/image2331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240.png"/><Relationship Id="rId10" Type="http://schemas.openxmlformats.org/officeDocument/2006/relationships/image" Target="../media/image2350.png"/><Relationship Id="rId4" Type="http://schemas.openxmlformats.org/officeDocument/2006/relationships/image" Target="../media/image2170.png"/><Relationship Id="rId9" Type="http://schemas.openxmlformats.org/officeDocument/2006/relationships/image" Target="../media/image23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0.png"/><Relationship Id="rId7" Type="http://schemas.openxmlformats.org/officeDocument/2006/relationships/image" Target="../media/image241.png"/><Relationship Id="rId12" Type="http://schemas.openxmlformats.org/officeDocument/2006/relationships/image" Target="../media/image2380.png"/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11" Type="http://schemas.openxmlformats.org/officeDocument/2006/relationships/image" Target="../media/image191.png"/><Relationship Id="rId5" Type="http://schemas.openxmlformats.org/officeDocument/2006/relationships/image" Target="../media/image239.png"/><Relationship Id="rId10" Type="http://schemas.openxmlformats.org/officeDocument/2006/relationships/image" Target="../media/image2360.png"/><Relationship Id="rId4" Type="http://schemas.openxmlformats.org/officeDocument/2006/relationships/image" Target="../media/image23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3.png"/><Relationship Id="rId7" Type="http://schemas.openxmlformats.org/officeDocument/2006/relationships/image" Target="../media/image55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2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2560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2.png"/><Relationship Id="rId4" Type="http://schemas.openxmlformats.org/officeDocument/2006/relationships/image" Target="../media/image2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10" Type="http://schemas.openxmlformats.org/officeDocument/2006/relationships/image" Target="../media/image270.png"/><Relationship Id="rId4" Type="http://schemas.openxmlformats.org/officeDocument/2006/relationships/image" Target="../media/image265.png"/><Relationship Id="rId9" Type="http://schemas.openxmlformats.org/officeDocument/2006/relationships/image" Target="../media/image2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5" Type="http://schemas.openxmlformats.org/officeDocument/2006/relationships/image" Target="../media/image1411.png"/><Relationship Id="rId4" Type="http://schemas.openxmlformats.org/officeDocument/2006/relationships/image" Target="../media/image12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0.png"/><Relationship Id="rId13" Type="http://schemas.openxmlformats.org/officeDocument/2006/relationships/image" Target="../media/image2660.png"/><Relationship Id="rId18" Type="http://schemas.openxmlformats.org/officeDocument/2006/relationships/image" Target="../media/image2690.png"/><Relationship Id="rId3" Type="http://schemas.openxmlformats.org/officeDocument/2006/relationships/image" Target="../media/image2550.png"/><Relationship Id="rId7" Type="http://schemas.openxmlformats.org/officeDocument/2006/relationships/image" Target="../media/image2611.png"/><Relationship Id="rId12" Type="http://schemas.openxmlformats.org/officeDocument/2006/relationships/image" Target="../media/image273.png"/><Relationship Id="rId17" Type="http://schemas.openxmlformats.org/officeDocument/2006/relationships/image" Target="../media/image2681.png"/><Relationship Id="rId2" Type="http://schemas.openxmlformats.org/officeDocument/2006/relationships/image" Target="../media/image2470.png"/><Relationship Id="rId16" Type="http://schemas.openxmlformats.org/officeDocument/2006/relationships/image" Target="../media/image2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image" Target="../media/image2640.png"/><Relationship Id="rId5" Type="http://schemas.openxmlformats.org/officeDocument/2006/relationships/image" Target="../media/image2580.png"/><Relationship Id="rId15" Type="http://schemas.openxmlformats.org/officeDocument/2006/relationships/image" Target="../media/image145.jpeg"/><Relationship Id="rId10" Type="http://schemas.openxmlformats.org/officeDocument/2006/relationships/image" Target="../media/image2630.png"/><Relationship Id="rId4" Type="http://schemas.openxmlformats.org/officeDocument/2006/relationships/image" Target="../media/image271.png"/><Relationship Id="rId9" Type="http://schemas.openxmlformats.org/officeDocument/2006/relationships/image" Target="../media/image2620.png"/><Relationship Id="rId14" Type="http://schemas.openxmlformats.org/officeDocument/2006/relationships/image" Target="../media/image14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4.png"/><Relationship Id="rId13" Type="http://schemas.openxmlformats.org/officeDocument/2006/relationships/image" Target="../media/image1221.png"/><Relationship Id="rId3" Type="http://schemas.openxmlformats.org/officeDocument/2006/relationships/image" Target="../media/image1103.png"/><Relationship Id="rId7" Type="http://schemas.openxmlformats.org/officeDocument/2006/relationships/image" Target="../media/image1143.png"/><Relationship Id="rId12" Type="http://schemas.openxmlformats.org/officeDocument/2006/relationships/image" Target="../media/image1213.png"/><Relationship Id="rId17" Type="http://schemas.openxmlformats.org/officeDocument/2006/relationships/image" Target="../media/image1262.png"/><Relationship Id="rId2" Type="http://schemas.openxmlformats.org/officeDocument/2006/relationships/image" Target="../media/image1091.png"/><Relationship Id="rId16" Type="http://schemas.openxmlformats.org/officeDocument/2006/relationships/image" Target="../media/image1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4.png"/><Relationship Id="rId11" Type="http://schemas.openxmlformats.org/officeDocument/2006/relationships/image" Target="../media/image1181.png"/><Relationship Id="rId5" Type="http://schemas.openxmlformats.org/officeDocument/2006/relationships/image" Target="../media/image1124.png"/><Relationship Id="rId15" Type="http://schemas.openxmlformats.org/officeDocument/2006/relationships/image" Target="../media/image1241.png"/><Relationship Id="rId10" Type="http://schemas.openxmlformats.org/officeDocument/2006/relationships/image" Target="../media/image1171.png"/><Relationship Id="rId4" Type="http://schemas.openxmlformats.org/officeDocument/2006/relationships/image" Target="../media/image1110.png"/><Relationship Id="rId9" Type="http://schemas.openxmlformats.org/officeDocument/2006/relationships/image" Target="../media/image1163.png"/><Relationship Id="rId14" Type="http://schemas.openxmlformats.org/officeDocument/2006/relationships/image" Target="../media/image12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30.png"/><Relationship Id="rId13" Type="http://schemas.openxmlformats.org/officeDocument/2006/relationships/image" Target="../media/image1950.png"/><Relationship Id="rId18" Type="http://schemas.openxmlformats.org/officeDocument/2006/relationships/image" Target="../media/image1970.png"/><Relationship Id="rId3" Type="http://schemas.openxmlformats.org/officeDocument/2006/relationships/image" Target="../media/image19040.png"/><Relationship Id="rId7" Type="http://schemas.openxmlformats.org/officeDocument/2006/relationships/image" Target="../media/image1940.png"/><Relationship Id="rId12" Type="http://schemas.openxmlformats.org/officeDocument/2006/relationships/image" Target="NULL"/><Relationship Id="rId17" Type="http://schemas.openxmlformats.org/officeDocument/2006/relationships/image" Target="../media/image19640.png"/><Relationship Id="rId2" Type="http://schemas.openxmlformats.org/officeDocument/2006/relationships/image" Target="../media/image18910.png"/><Relationship Id="rId16" Type="http://schemas.openxmlformats.org/officeDocument/2006/relationships/image" Target="../media/image195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0.png"/><Relationship Id="rId5" Type="http://schemas.openxmlformats.org/officeDocument/2006/relationships/image" Target="../media/image19210.png"/><Relationship Id="rId15" Type="http://schemas.openxmlformats.org/officeDocument/2006/relationships/image" Target="../media/image1960.png"/><Relationship Id="rId4" Type="http://schemas.openxmlformats.org/officeDocument/2006/relationships/image" Target="../media/image19110.png"/><Relationship Id="rId9" Type="http://schemas.openxmlformats.org/officeDocument/2006/relationships/image" Target="../media/image19130.png"/><Relationship Id="rId14" Type="http://schemas.openxmlformats.org/officeDocument/2006/relationships/image" Target="../media/image193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56.png"/><Relationship Id="rId7" Type="http://schemas.openxmlformats.org/officeDocument/2006/relationships/image" Target="../media/image27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5" Type="http://schemas.openxmlformats.org/officeDocument/2006/relationships/image" Target="../media/image274.png"/><Relationship Id="rId10" Type="http://schemas.openxmlformats.org/officeDocument/2006/relationships/image" Target="../media/image279.png"/><Relationship Id="rId4" Type="http://schemas.openxmlformats.org/officeDocument/2006/relationships/image" Target="../media/image272.png"/><Relationship Id="rId9" Type="http://schemas.openxmlformats.org/officeDocument/2006/relationships/image" Target="../media/image2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663403-9BFC-310D-450A-7FF899D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4" y="0"/>
            <a:ext cx="697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/>
              <p:nvPr/>
            </p:nvSpPr>
            <p:spPr bwMode="auto">
              <a:xfrm>
                <a:off x="647611" y="1080221"/>
                <a:ext cx="3376723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611" y="1080221"/>
                <a:ext cx="3376723" cy="425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/>
              <p:nvPr/>
            </p:nvSpPr>
            <p:spPr bwMode="auto">
              <a:xfrm>
                <a:off x="628574" y="634291"/>
                <a:ext cx="78673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很合理的，我們假設差距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可以如泰勒展開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展開為一無窮級數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574" y="634291"/>
                <a:ext cx="7867351" cy="369332"/>
              </a:xfrm>
              <a:prstGeom prst="rect">
                <a:avLst/>
              </a:prstGeom>
              <a:blipFill>
                <a:blip r:embed="rId3"/>
                <a:stretch>
                  <a:fillRect l="-64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/>
              <p:nvPr/>
            </p:nvSpPr>
            <p:spPr bwMode="auto">
              <a:xfrm>
                <a:off x="649254" y="2601050"/>
                <a:ext cx="400140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254" y="2601050"/>
                <a:ext cx="4001404" cy="572144"/>
              </a:xfrm>
              <a:prstGeom prst="rect">
                <a:avLst/>
              </a:prstGeom>
              <a:blipFill>
                <a:blip r:embed="rId4"/>
                <a:stretch>
                  <a:fillRect l="-6646" t="-172340" r="-4747" b="-251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/>
              <p:nvPr/>
            </p:nvSpPr>
            <p:spPr bwMode="auto">
              <a:xfrm>
                <a:off x="615314" y="1540921"/>
                <a:ext cx="842428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這些展開的係數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，給出真實本徵值與非微擾值的差距，就是微擾計算的目標。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314" y="1540921"/>
                <a:ext cx="8424280" cy="425181"/>
              </a:xfrm>
              <a:prstGeom prst="rect">
                <a:avLst/>
              </a:prstGeom>
              <a:blipFill>
                <a:blip r:embed="rId5"/>
                <a:stretch>
                  <a:fillRect l="-60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E1F0D9F-CA5A-EDF4-35AB-BBB74230FE0D}"/>
              </a:ext>
            </a:extLst>
          </p:cNvPr>
          <p:cNvSpPr txBox="1"/>
          <p:nvPr/>
        </p:nvSpPr>
        <p:spPr bwMode="auto">
          <a:xfrm>
            <a:off x="611556" y="2160681"/>
            <a:ext cx="7245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真實本徵態與未微擾本徵態的差距也假設可以展開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/>
              <p:nvPr/>
            </p:nvSpPr>
            <p:spPr bwMode="auto">
              <a:xfrm>
                <a:off x="5580112" y="2636912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2636912"/>
                <a:ext cx="3164326" cy="425181"/>
              </a:xfrm>
              <a:prstGeom prst="rect">
                <a:avLst/>
              </a:prstGeom>
              <a:blipFill>
                <a:blip r:embed="rId6"/>
                <a:stretch>
                  <a:fillRect b="-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29D865-7E25-BC3F-9C4A-62CFE9FF3DBE}"/>
              </a:ext>
            </a:extLst>
          </p:cNvPr>
          <p:cNvSpPr txBox="1"/>
          <p:nvPr/>
        </p:nvSpPr>
        <p:spPr bwMode="auto">
          <a:xfrm>
            <a:off x="4666552" y="2694213"/>
            <a:ext cx="913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36C2F-3E35-B6B0-39F9-CCFCDB328780}"/>
                  </a:ext>
                </a:extLst>
              </p:cNvPr>
              <p:cNvSpPr txBox="1"/>
              <p:nvPr/>
            </p:nvSpPr>
            <p:spPr bwMode="auto">
              <a:xfrm>
                <a:off x="589338" y="4176902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36C2F-3E35-B6B0-39F9-CCFCDB32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338" y="4176902"/>
                <a:ext cx="3046554" cy="369332"/>
              </a:xfrm>
              <a:prstGeom prst="rect">
                <a:avLst/>
              </a:prstGeom>
              <a:blipFill>
                <a:blip r:embed="rId7"/>
                <a:stretch>
                  <a:fillRect l="-16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9447A1-93C1-BA85-F4B2-F6E2000B3B0F}"/>
                  </a:ext>
                </a:extLst>
              </p:cNvPr>
              <p:cNvSpPr txBox="1"/>
              <p:nvPr/>
            </p:nvSpPr>
            <p:spPr bwMode="auto">
              <a:xfrm>
                <a:off x="611557" y="4715431"/>
                <a:ext cx="4704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，微擾後的第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9447A1-93C1-BA85-F4B2-F6E2000B3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57" y="4715431"/>
                <a:ext cx="4704226" cy="369332"/>
              </a:xfrm>
              <a:prstGeom prst="rect">
                <a:avLst/>
              </a:prstGeom>
              <a:blipFill>
                <a:blip r:embed="rId8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3D3096-B329-F655-7E0D-98DFE4C3EEB7}"/>
                  </a:ext>
                </a:extLst>
              </p:cNvPr>
              <p:cNvSpPr txBox="1"/>
              <p:nvPr/>
            </p:nvSpPr>
            <p:spPr bwMode="auto">
              <a:xfrm>
                <a:off x="611556" y="5193308"/>
                <a:ext cx="60149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兩者間的差距，稱修正，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3D3096-B329-F655-7E0D-98DFE4C3E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56" y="5193308"/>
                <a:ext cx="6014924" cy="369332"/>
              </a:xfrm>
              <a:prstGeom prst="rect">
                <a:avLst/>
              </a:prstGeom>
              <a:blipFill>
                <a:blip r:embed="rId9"/>
                <a:stretch>
                  <a:fillRect l="-8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6525255-6428-7E0E-9A58-4CA96ED22535}"/>
              </a:ext>
            </a:extLst>
          </p:cNvPr>
          <p:cNvSpPr txBox="1"/>
          <p:nvPr/>
        </p:nvSpPr>
        <p:spPr bwMode="auto">
          <a:xfrm>
            <a:off x="3356987" y="3716202"/>
            <a:ext cx="1958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符號 Summary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866217-7A82-36AB-8FD9-140C66A3A4A7}"/>
                  </a:ext>
                </a:extLst>
              </p:cNvPr>
              <p:cNvSpPr txBox="1"/>
              <p:nvPr/>
            </p:nvSpPr>
            <p:spPr bwMode="auto">
              <a:xfrm>
                <a:off x="611556" y="5853438"/>
                <a:ext cx="62646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本徵值的差距，稱能量修正，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個本徵值的修正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866217-7A82-36AB-8FD9-140C66A3A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56" y="5853438"/>
                <a:ext cx="6264696" cy="369332"/>
              </a:xfrm>
              <a:prstGeom prst="rect">
                <a:avLst/>
              </a:prstGeom>
              <a:blipFill>
                <a:blip r:embed="rId10"/>
                <a:stretch>
                  <a:fillRect l="-810" t="-6452" r="-4453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9107B5-2BB1-7306-7C50-34383AACF8B4}"/>
                  </a:ext>
                </a:extLst>
              </p:cNvPr>
              <p:cNvSpPr txBox="1"/>
              <p:nvPr/>
            </p:nvSpPr>
            <p:spPr bwMode="auto">
              <a:xfrm>
                <a:off x="3356987" y="4176902"/>
                <a:ext cx="6673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9107B5-2BB1-7306-7C50-34383AACF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6987" y="4176902"/>
                <a:ext cx="667347" cy="369332"/>
              </a:xfrm>
              <a:prstGeom prst="rect">
                <a:avLst/>
              </a:prstGeom>
              <a:blipFill>
                <a:blip r:embed="rId11"/>
                <a:stretch>
                  <a:fillRect l="-43396" t="-103226" r="-32075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0005A2-AB7F-57C5-D7BE-8DE90509E592}"/>
                  </a:ext>
                </a:extLst>
              </p:cNvPr>
              <p:cNvSpPr txBox="1"/>
              <p:nvPr/>
            </p:nvSpPr>
            <p:spPr bwMode="auto">
              <a:xfrm>
                <a:off x="4545457" y="4715431"/>
                <a:ext cx="77032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0005A2-AB7F-57C5-D7BE-8DE90509E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5457" y="4715431"/>
                <a:ext cx="770325" cy="369332"/>
              </a:xfrm>
              <a:prstGeom prst="rect">
                <a:avLst/>
              </a:prstGeom>
              <a:blipFill>
                <a:blip r:embed="rId12"/>
                <a:stretch>
                  <a:fillRect l="-31148" t="-110000" r="-2131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DBB420-EB1B-F667-570E-9538114077BB}"/>
                  </a:ext>
                </a:extLst>
              </p:cNvPr>
              <p:cNvSpPr txBox="1"/>
              <p:nvPr/>
            </p:nvSpPr>
            <p:spPr bwMode="auto">
              <a:xfrm>
                <a:off x="6489335" y="5091902"/>
                <a:ext cx="746961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DBB420-EB1B-F667-570E-953811407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9335" y="5091902"/>
                <a:ext cx="746961" cy="572144"/>
              </a:xfrm>
              <a:prstGeom prst="rect">
                <a:avLst/>
              </a:prstGeom>
              <a:blipFill>
                <a:blip r:embed="rId13"/>
                <a:stretch>
                  <a:fillRect l="-88136" t="-176087" r="-94915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A7A1B0-8312-650A-B1AE-1DB245FFBA4E}"/>
                  </a:ext>
                </a:extLst>
              </p:cNvPr>
              <p:cNvSpPr txBox="1"/>
              <p:nvPr/>
            </p:nvSpPr>
            <p:spPr bwMode="auto">
              <a:xfrm>
                <a:off x="7013396" y="5853438"/>
                <a:ext cx="647735" cy="4251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A7A1B0-8312-650A-B1AE-1DB245FFB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3396" y="5853438"/>
                <a:ext cx="647735" cy="425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8" grpId="0" animBg="1"/>
      <p:bldP spid="19" grpId="0"/>
      <p:bldP spid="3" grpId="0"/>
      <p:bldP spid="11" grpId="0"/>
      <p:bldP spid="17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1043607" y="3130442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Stark Effect 在氫原子上加上一個常數電場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086007" y="3637206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6007" y="3637206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460428" y="3797908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428" y="3797908"/>
                <a:ext cx="1541188" cy="402931"/>
              </a:xfrm>
              <a:prstGeom prst="rect">
                <a:avLst/>
              </a:prstGeom>
              <a:blipFill>
                <a:blip r:embed="rId3"/>
                <a:stretch>
                  <a:fillRect t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/>
              <p:nvPr/>
            </p:nvSpPr>
            <p:spPr bwMode="auto">
              <a:xfrm>
                <a:off x="1008397" y="4428359"/>
                <a:ext cx="4748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就是一般氫原子中的電子能量。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397" y="4428359"/>
                <a:ext cx="4748387" cy="369332"/>
              </a:xfrm>
              <a:prstGeom prst="rect">
                <a:avLst/>
              </a:prstGeom>
              <a:blipFill>
                <a:blip r:embed="rId4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1043608" y="980728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116918" y="1406533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918" y="1406533"/>
                <a:ext cx="2567613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3898580" y="1406533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8580" y="1406533"/>
                <a:ext cx="2008374" cy="672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194986" y="1577915"/>
                <a:ext cx="11489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4986" y="1577915"/>
                <a:ext cx="11489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/>
              <p:nvPr/>
            </p:nvSpPr>
            <p:spPr bwMode="auto">
              <a:xfrm>
                <a:off x="5621206" y="2220294"/>
                <a:ext cx="128893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1206" y="2220294"/>
                <a:ext cx="1288930" cy="369332"/>
              </a:xfrm>
              <a:prstGeom prst="rect">
                <a:avLst/>
              </a:prstGeom>
              <a:blipFill>
                <a:blip r:embed="rId8"/>
                <a:stretch>
                  <a:fillRect l="-20388" t="-103226" r="-1359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/>
              <p:nvPr/>
            </p:nvSpPr>
            <p:spPr bwMode="auto">
              <a:xfrm>
                <a:off x="1060919" y="2231521"/>
                <a:ext cx="4560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的本徵態就是量子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SHO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919" y="2231521"/>
                <a:ext cx="4560288" cy="369332"/>
              </a:xfrm>
              <a:prstGeom prst="rect">
                <a:avLst/>
              </a:prstGeom>
              <a:blipFill>
                <a:blip r:embed="rId9"/>
                <a:stretch>
                  <a:fillRect l="-1111" t="-6667" r="-111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/>
              <p:nvPr/>
            </p:nvSpPr>
            <p:spPr bwMode="auto">
              <a:xfrm>
                <a:off x="1063897" y="5369923"/>
                <a:ext cx="5544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897" y="5369923"/>
                <a:ext cx="5544616" cy="369332"/>
              </a:xfrm>
              <a:prstGeom prst="rect">
                <a:avLst/>
              </a:prstGeom>
              <a:blipFill>
                <a:blip r:embed="rId10"/>
                <a:stretch>
                  <a:fillRect l="-2059" t="-106667" b="-17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/>
              <p:nvPr/>
            </p:nvSpPr>
            <p:spPr bwMode="auto">
              <a:xfrm>
                <a:off x="988366" y="4841857"/>
                <a:ext cx="76047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的本徵態就是氫原子的定態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但這裡採用新的符號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𝑛𝑙𝑚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8366" y="4841857"/>
                <a:ext cx="7604798" cy="369332"/>
              </a:xfrm>
              <a:prstGeom prst="rect">
                <a:avLst/>
              </a:prstGeom>
              <a:blipFill>
                <a:blip r:embed="rId11"/>
                <a:stretch>
                  <a:fillRect l="-6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/>
              <p:nvPr/>
            </p:nvSpPr>
            <p:spPr bwMode="auto">
              <a:xfrm>
                <a:off x="1043607" y="2703750"/>
                <a:ext cx="75244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注意，我們假設真實本徵態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會以同樣的量子數標記！</a:t>
                </a:r>
                <a:r>
                  <a:rPr lang="en-US" dirty="0"/>
                  <a:t>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7" y="2703750"/>
                <a:ext cx="7524469" cy="369332"/>
              </a:xfrm>
              <a:prstGeom prst="rect">
                <a:avLst/>
              </a:prstGeom>
              <a:blipFill>
                <a:blip r:embed="rId12"/>
                <a:stretch>
                  <a:fillRect l="-675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3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/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blipFill>
                <a:blip r:embed="rId2"/>
                <a:stretch>
                  <a:fillRect t="-178261" r="-91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A29841-677C-820F-2737-982BDED797F0}"/>
              </a:ext>
            </a:extLst>
          </p:cNvPr>
          <p:cNvSpPr txBox="1"/>
          <p:nvPr/>
        </p:nvSpPr>
        <p:spPr bwMode="auto">
          <a:xfrm>
            <a:off x="583056" y="798581"/>
            <a:ext cx="4622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微擾計算其實就是一個泰勒展開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expansion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/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blipFill>
                <a:blip r:embed="rId3"/>
                <a:stretch>
                  <a:fillRect t="-106667" r="-790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/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blipFill>
                <a:blip r:embed="rId4"/>
                <a:stretch>
                  <a:fillRect l="-10698" t="-178261" r="-8372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/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3F31A63-5CA1-35D6-6382-705D6CECBDC8}"/>
              </a:ext>
            </a:extLst>
          </p:cNvPr>
          <p:cNvSpPr txBox="1"/>
          <p:nvPr/>
        </p:nvSpPr>
        <p:spPr bwMode="auto">
          <a:xfrm>
            <a:off x="618485" y="2204864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希望簡化以下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方程式的解，因此第一步是把以上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展開代入此方程式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/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首先收集到第零階，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blipFill>
                <a:blip r:embed="rId6"/>
                <a:stretch>
                  <a:fillRect l="-15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/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blipFill>
                <a:blip r:embed="rId7"/>
                <a:stretch>
                  <a:fillRect t="-80000" r="-7784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/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這是當然的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結果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blipFill>
                <a:blip r:embed="rId8"/>
                <a:stretch>
                  <a:fillRect l="-14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/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階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的係數都要相等，所以可以一階一階提出來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/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一般只要做到有限幾階就是很好的近似了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blipFill>
                <a:blip r:embed="rId10"/>
                <a:stretch>
                  <a:fillRect l="-10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30785CE7-74CC-EAC0-E9C1-315F8919B065}"/>
              </a:ext>
            </a:extLst>
          </p:cNvPr>
          <p:cNvSpPr/>
          <p:nvPr/>
        </p:nvSpPr>
        <p:spPr>
          <a:xfrm>
            <a:off x="618485" y="3544518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A99D19-A580-2F21-F972-9A00C53DC4E4}"/>
              </a:ext>
            </a:extLst>
          </p:cNvPr>
          <p:cNvSpPr/>
          <p:nvPr/>
        </p:nvSpPr>
        <p:spPr>
          <a:xfrm>
            <a:off x="2146314" y="3543115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9D6426-0182-A35E-C20F-3CF6A21E52A5}"/>
              </a:ext>
            </a:extLst>
          </p:cNvPr>
          <p:cNvSpPr/>
          <p:nvPr/>
        </p:nvSpPr>
        <p:spPr>
          <a:xfrm>
            <a:off x="4572000" y="3569669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00BEA9-1665-119C-87A4-E2A8A7B4BC85}"/>
              </a:ext>
            </a:extLst>
          </p:cNvPr>
          <p:cNvSpPr/>
          <p:nvPr/>
        </p:nvSpPr>
        <p:spPr>
          <a:xfrm>
            <a:off x="6721201" y="354252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7" grpId="0"/>
      <p:bldP spid="19" grpId="0"/>
      <p:bldP spid="2" grpId="0" animBg="1"/>
      <p:bldP spid="3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/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blipFill>
                <a:blip r:embed="rId2"/>
                <a:stretch>
                  <a:fillRect t="-178261" r="-300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/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的本徵態方程式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，意思是完整方程式的近似、精確到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blipFill>
                <a:blip r:embed="rId3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/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接下來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收集到第一階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收集交差項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blipFill>
                <a:blip r:embed="rId4"/>
                <a:stretch>
                  <a:fillRect l="-64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/>
              <p:nvPr/>
            </p:nvSpPr>
            <p:spPr bwMode="auto">
              <a:xfrm>
                <a:off x="643397" y="5720817"/>
                <a:ext cx="830380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選擇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為基底作投影，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就能求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7" y="5720817"/>
                <a:ext cx="8303802" cy="572144"/>
              </a:xfrm>
              <a:prstGeom prst="rect">
                <a:avLst/>
              </a:prstGeom>
              <a:blipFill>
                <a:blip r:embed="rId5"/>
                <a:stretch>
                  <a:fillRect l="-611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/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blipFill>
                <a:blip r:embed="rId6"/>
                <a:stretch>
                  <a:fillRect l="-3266" t="-178261" r="-1256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/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blipFill>
                <a:blip r:embed="rId7"/>
                <a:stretch>
                  <a:fillRect l="-1523" t="-178261" r="-837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D48BDFFE-34A8-004D-D07D-3CDA5EE6B387}"/>
              </a:ext>
            </a:extLst>
          </p:cNvPr>
          <p:cNvSpPr/>
          <p:nvPr/>
        </p:nvSpPr>
        <p:spPr>
          <a:xfrm>
            <a:off x="1331640" y="133389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4CCEF3-CC82-D266-344F-6FFD442A44E1}"/>
              </a:ext>
            </a:extLst>
          </p:cNvPr>
          <p:cNvSpPr/>
          <p:nvPr/>
        </p:nvSpPr>
        <p:spPr>
          <a:xfrm>
            <a:off x="2912406" y="1323854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FBE0D-3D12-94CB-015C-5A6B229CB6DE}"/>
              </a:ext>
            </a:extLst>
          </p:cNvPr>
          <p:cNvSpPr/>
          <p:nvPr/>
        </p:nvSpPr>
        <p:spPr>
          <a:xfrm>
            <a:off x="5273624" y="1304066"/>
            <a:ext cx="681574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87FF92-0C25-8C61-97DB-5731C465D9BA}"/>
              </a:ext>
            </a:extLst>
          </p:cNvPr>
          <p:cNvSpPr/>
          <p:nvPr/>
        </p:nvSpPr>
        <p:spPr>
          <a:xfrm>
            <a:off x="7452320" y="1314493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/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方程式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中，除了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精確到</a:t>
                </a:r>
                <a:r>
                  <a:rPr lang="en-TW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𝜆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的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及狀態修正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未知，其他都是已知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blipFill>
                <a:blip r:embed="rId8"/>
                <a:stretch>
                  <a:fillRect l="-597" t="-182222" b="-26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F3659-C4FF-2A9A-F525-2DCD53627EAE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3645024"/>
            <a:ext cx="1209221" cy="7368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9EDEEE-D46D-C73C-ADDA-49F75AB0D5EE}"/>
              </a:ext>
            </a:extLst>
          </p:cNvPr>
          <p:cNvCxnSpPr>
            <a:cxnSpLocks/>
          </p:cNvCxnSpPr>
          <p:nvPr/>
        </p:nvCxnSpPr>
        <p:spPr>
          <a:xfrm flipH="1" flipV="1">
            <a:off x="5092270" y="3623928"/>
            <a:ext cx="1082788" cy="75789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94362E-F111-6FD7-B16B-BB9344F94F16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3712427"/>
            <a:ext cx="4464496" cy="6693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8462F003-E504-10D2-E59A-BB6D6F54E4A3}"/>
              </a:ext>
            </a:extLst>
          </p:cNvPr>
          <p:cNvSpPr/>
          <p:nvPr/>
        </p:nvSpPr>
        <p:spPr>
          <a:xfrm>
            <a:off x="1652776" y="1206244"/>
            <a:ext cx="864096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6F21B265-4A3F-2757-D503-8887C595E0DA}"/>
              </a:ext>
            </a:extLst>
          </p:cNvPr>
          <p:cNvSpPr/>
          <p:nvPr/>
        </p:nvSpPr>
        <p:spPr>
          <a:xfrm>
            <a:off x="1058532" y="687563"/>
            <a:ext cx="2361339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F6E35A9F-9BC0-06F1-951E-F7479753422B}"/>
              </a:ext>
            </a:extLst>
          </p:cNvPr>
          <p:cNvSpPr/>
          <p:nvPr/>
        </p:nvSpPr>
        <p:spPr>
          <a:xfrm>
            <a:off x="4866265" y="702757"/>
            <a:ext cx="3072007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EFE7305C-67E3-8E78-9AA1-70E383BCD3DA}"/>
              </a:ext>
            </a:extLst>
          </p:cNvPr>
          <p:cNvSpPr/>
          <p:nvPr/>
        </p:nvSpPr>
        <p:spPr>
          <a:xfrm>
            <a:off x="5732872" y="1137183"/>
            <a:ext cx="1475654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05859-BA34-E74F-A74E-2BBECECD3173}"/>
              </a:ext>
            </a:extLst>
          </p:cNvPr>
          <p:cNvSpPr txBox="1"/>
          <p:nvPr/>
        </p:nvSpPr>
        <p:spPr bwMode="auto">
          <a:xfrm>
            <a:off x="643398" y="5351485"/>
            <a:ext cx="8487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向量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方程式，我們可以將它投影在一組基底，得到一系列方程式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C394AEE-E3C7-FAFF-4096-092727D76F5F}"/>
                  </a:ext>
                </a:extLst>
              </p:cNvPr>
              <p:cNvSpPr txBox="1"/>
              <p:nvPr/>
            </p:nvSpPr>
            <p:spPr bwMode="auto">
              <a:xfrm>
                <a:off x="709872" y="4817729"/>
                <a:ext cx="4991230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C394AEE-E3C7-FAFF-4096-092727D76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872" y="4817729"/>
                <a:ext cx="4991230" cy="425181"/>
              </a:xfrm>
              <a:prstGeom prst="rect">
                <a:avLst/>
              </a:prstGeom>
              <a:blipFill>
                <a:blip r:embed="rId9"/>
                <a:stretch>
                  <a:fillRect b="-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0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2" grpId="0" animBg="1"/>
      <p:bldP spid="5" grpId="0" animBg="1"/>
      <p:bldP spid="7" grpId="0" animBg="1"/>
      <p:bldP spid="8" grpId="0" animBg="1"/>
      <p:bldP spid="4" grpId="0" animBg="1"/>
      <p:bldP spid="6" grpId="0"/>
      <p:bldP spid="9" grpId="0" animBg="1"/>
      <p:bldP spid="17" grpId="0" animBg="1"/>
      <p:bldP spid="18" grpId="0" animBg="1"/>
      <p:bldP spid="19" grpId="0" animBg="1"/>
      <p:bldP spid="20" grpId="0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802880" y="1623599"/>
                <a:ext cx="835927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ket，係數就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即投影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第三項就得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880" y="1623599"/>
                <a:ext cx="8359272" cy="425181"/>
              </a:xfrm>
              <a:prstGeom prst="rect">
                <a:avLst/>
              </a:prstGeom>
              <a:blipFill>
                <a:blip r:embed="rId2"/>
                <a:stretch>
                  <a:fillRect l="-607" t="-80000" b="-14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1691680" y="5879390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879390"/>
                <a:ext cx="2083098" cy="425181"/>
              </a:xfrm>
              <a:prstGeom prst="rect">
                <a:avLst/>
              </a:prstGeom>
              <a:blipFill>
                <a:blip r:embed="rId3"/>
                <a:stretch>
                  <a:fillRect t="-80000" r="-8485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/>
              <p:nvPr/>
            </p:nvSpPr>
            <p:spPr bwMode="auto">
              <a:xfrm>
                <a:off x="819294" y="476672"/>
                <a:ext cx="4700948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解能量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的一階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94" y="476672"/>
                <a:ext cx="4700948" cy="425181"/>
              </a:xfrm>
              <a:prstGeom prst="rect">
                <a:avLst/>
              </a:prstGeom>
              <a:blipFill>
                <a:blip r:embed="rId4"/>
                <a:stretch>
                  <a:fillRect l="-107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/>
              <p:nvPr/>
            </p:nvSpPr>
            <p:spPr bwMode="auto">
              <a:xfrm>
                <a:off x="851952" y="3846875"/>
                <a:ext cx="6112568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52" y="3846875"/>
                <a:ext cx="6112568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/>
              <p:nvPr/>
            </p:nvSpPr>
            <p:spPr bwMode="auto">
              <a:xfrm>
                <a:off x="878563" y="1005856"/>
                <a:ext cx="44358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563" y="1005856"/>
                <a:ext cx="4435873" cy="572144"/>
              </a:xfrm>
              <a:prstGeom prst="rect">
                <a:avLst/>
              </a:prstGeom>
              <a:blipFill>
                <a:blip r:embed="rId6"/>
                <a:stretch>
                  <a:fillRect l="-8000" t="-178261" r="-15714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/>
              <p:nvPr/>
            </p:nvSpPr>
            <p:spPr bwMode="auto">
              <a:xfrm>
                <a:off x="2915260" y="2052732"/>
                <a:ext cx="144733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260" y="2052732"/>
                <a:ext cx="1447335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/>
              <p:nvPr/>
            </p:nvSpPr>
            <p:spPr bwMode="auto">
              <a:xfrm>
                <a:off x="799937" y="2058171"/>
                <a:ext cx="24447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記得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已歸一化：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937" y="2058171"/>
                <a:ext cx="2444720" cy="376770"/>
              </a:xfrm>
              <a:prstGeom prst="rect">
                <a:avLst/>
              </a:prstGeom>
              <a:blipFill>
                <a:blip r:embed="rId9"/>
                <a:stretch>
                  <a:fillRect l="-1546" t="-113333" b="-16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5EF8168-C9D2-9FD3-78C4-8707735516C7}"/>
              </a:ext>
            </a:extLst>
          </p:cNvPr>
          <p:cNvSpPr txBox="1"/>
          <p:nvPr/>
        </p:nvSpPr>
        <p:spPr bwMode="auto">
          <a:xfrm>
            <a:off x="823986" y="5928127"/>
            <a:ext cx="2545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/>
              <p:nvPr/>
            </p:nvSpPr>
            <p:spPr bwMode="auto">
              <a:xfrm>
                <a:off x="851951" y="2524068"/>
                <a:ext cx="5366110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51" y="2524068"/>
                <a:ext cx="5366110" cy="572144"/>
              </a:xfrm>
              <a:prstGeom prst="rect">
                <a:avLst/>
              </a:prstGeom>
              <a:blipFill>
                <a:blip r:embed="rId10"/>
                <a:stretch>
                  <a:fillRect t="-54348" b="-9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65F7B4E-E42C-D75D-016C-C850A0369F8E}"/>
              </a:ext>
            </a:extLst>
          </p:cNvPr>
          <p:cNvSpPr txBox="1"/>
          <p:nvPr/>
        </p:nvSpPr>
        <p:spPr bwMode="auto">
          <a:xfrm>
            <a:off x="802880" y="3477543"/>
            <a:ext cx="6700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但細看才發現，很驚奇的，左邊第一項就與右邊第二項抵消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CFB34-CF08-B2A6-0C3F-125351CB45A4}"/>
              </a:ext>
            </a:extLst>
          </p:cNvPr>
          <p:cNvSpPr txBox="1"/>
          <p:nvPr/>
        </p:nvSpPr>
        <p:spPr bwMode="auto">
          <a:xfrm>
            <a:off x="799937" y="4573556"/>
            <a:ext cx="4139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記得bra就是該狀態函數的複數共軛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B5B53A-7E98-3148-EF4E-029BFA15FA1C}"/>
              </a:ext>
            </a:extLst>
          </p:cNvPr>
          <p:cNvSpPr/>
          <p:nvPr/>
        </p:nvSpPr>
        <p:spPr>
          <a:xfrm>
            <a:off x="2919723" y="904654"/>
            <a:ext cx="72008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/>
              <p:nvPr/>
            </p:nvSpPr>
            <p:spPr bwMode="auto">
              <a:xfrm>
                <a:off x="802880" y="3025096"/>
                <a:ext cx="524980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乍看似乎很難解，因為還不知道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880" y="3025096"/>
                <a:ext cx="5249807" cy="572144"/>
              </a:xfrm>
              <a:prstGeom prst="rect">
                <a:avLst/>
              </a:prstGeom>
              <a:blipFill>
                <a:blip r:embed="rId11"/>
                <a:stretch>
                  <a:fillRect l="-966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938964EA-18FE-5D71-567D-D0BEB9089E8C}"/>
                  </a:ext>
                </a:extLst>
              </p:cNvPr>
              <p:cNvSpPr txBox="1"/>
              <p:nvPr/>
            </p:nvSpPr>
            <p:spPr bwMode="auto">
              <a:xfrm>
                <a:off x="855890" y="4995968"/>
                <a:ext cx="62526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⟨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938964EA-18FE-5D71-567D-D0BEB9089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890" y="4995968"/>
                <a:ext cx="6252645" cy="369332"/>
              </a:xfrm>
              <a:prstGeom prst="rect">
                <a:avLst/>
              </a:prstGeom>
              <a:blipFill>
                <a:blip r:embed="rId12"/>
                <a:stretch>
                  <a:fillRect l="-4462" t="-110000" r="-324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E183B1-CA5B-A693-8E14-96CBE7E908E8}"/>
              </a:ext>
            </a:extLst>
          </p:cNvPr>
          <p:cNvCxnSpPr/>
          <p:nvPr/>
        </p:nvCxnSpPr>
        <p:spPr>
          <a:xfrm flipV="1">
            <a:off x="1403648" y="2497873"/>
            <a:ext cx="692781" cy="5983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830ADD-3C00-F9D8-B7F8-062ADFF4447C}"/>
              </a:ext>
            </a:extLst>
          </p:cNvPr>
          <p:cNvCxnSpPr/>
          <p:nvPr/>
        </p:nvCxnSpPr>
        <p:spPr>
          <a:xfrm flipV="1">
            <a:off x="5133583" y="2524068"/>
            <a:ext cx="692781" cy="5983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2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18" grpId="1" animBg="1"/>
      <p:bldP spid="9" grpId="0" animBg="1"/>
      <p:bldP spid="12" grpId="0"/>
      <p:bldP spid="20" grpId="0"/>
      <p:bldP spid="22" grpId="0" animBg="1"/>
      <p:bldP spid="24" grpId="0"/>
      <p:bldP spid="5" grpId="0"/>
      <p:bldP spid="5" grpId="1"/>
      <p:bldP spid="11" grpId="0" animBg="1"/>
      <p:bldP spid="1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3099468" y="288419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9468" y="288419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0000" r="-8434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/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對未微擾定態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之能量的修正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blipFill>
                <a:blip r:embed="rId3"/>
                <a:stretch>
                  <a:fillRect l="-773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3BE8371-AA04-8C51-EEA3-4C06845F3507}"/>
              </a:ext>
            </a:extLst>
          </p:cNvPr>
          <p:cNvSpPr txBox="1"/>
          <p:nvPr/>
        </p:nvSpPr>
        <p:spPr bwMode="auto">
          <a:xfrm>
            <a:off x="434449" y="1635953"/>
            <a:ext cx="7622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如果狀態可以用波函數表示，此期望值可以簡單寫成波函數的積分：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/>
              <p:nvPr/>
            </p:nvSpPr>
            <p:spPr bwMode="auto">
              <a:xfrm>
                <a:off x="442389" y="1997373"/>
                <a:ext cx="561365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89" y="1997373"/>
                <a:ext cx="5613651" cy="901914"/>
              </a:xfrm>
              <a:prstGeom prst="rect">
                <a:avLst/>
              </a:prstGeom>
              <a:blipFill>
                <a:blip r:embed="rId4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755C89-B699-F373-164C-3EFC3F61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89" y="4230955"/>
            <a:ext cx="7627626" cy="1701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EDF0F7-4592-6D83-49E1-0FB49B7E1DD2}"/>
              </a:ext>
            </a:extLst>
          </p:cNvPr>
          <p:cNvSpPr txBox="1"/>
          <p:nvPr/>
        </p:nvSpPr>
        <p:spPr bwMode="auto">
          <a:xfrm>
            <a:off x="444221" y="5950379"/>
            <a:ext cx="7386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你不需要知道本徵態的一階修正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60D547-1E4F-7F6D-6EDB-807EE6368B60}"/>
              </a:ext>
            </a:extLst>
          </p:cNvPr>
          <p:cNvCxnSpPr>
            <a:cxnSpLocks/>
          </p:cNvCxnSpPr>
          <p:nvPr/>
        </p:nvCxnSpPr>
        <p:spPr>
          <a:xfrm>
            <a:off x="655444" y="5405514"/>
            <a:ext cx="71544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0AF1DD-4609-CA82-CD03-55671A360C47}"/>
              </a:ext>
            </a:extLst>
          </p:cNvPr>
          <p:cNvCxnSpPr>
            <a:cxnSpLocks/>
          </p:cNvCxnSpPr>
          <p:nvPr/>
        </p:nvCxnSpPr>
        <p:spPr>
          <a:xfrm>
            <a:off x="655444" y="5678235"/>
            <a:ext cx="12241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AFE472-8E2F-D18E-ABEE-F9CFF21FBBD8}"/>
              </a:ext>
            </a:extLst>
          </p:cNvPr>
          <p:cNvSpPr txBox="1"/>
          <p:nvPr/>
        </p:nvSpPr>
        <p:spPr bwMode="auto">
          <a:xfrm>
            <a:off x="442389" y="6337354"/>
            <a:ext cx="6398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只需要未微擾的零次解，就可以計算本徵值的一階修正了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75707-C84E-A9B9-C681-C1240A687BE5}"/>
              </a:ext>
            </a:extLst>
          </p:cNvPr>
          <p:cNvSpPr txBox="1"/>
          <p:nvPr/>
        </p:nvSpPr>
        <p:spPr bwMode="auto">
          <a:xfrm>
            <a:off x="476263" y="3846251"/>
            <a:ext cx="7802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如果狀態是行向量，則寫成微擾項的矩陣夾在該行向量與對應的列向量間。</a:t>
            </a:r>
          </a:p>
        </p:txBody>
      </p:sp>
      <p:pic>
        <p:nvPicPr>
          <p:cNvPr id="3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17D9052-43F9-32A6-DF60-9DFF9F75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63" y="118296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/>
              <p:nvPr/>
            </p:nvSpPr>
            <p:spPr bwMode="auto">
              <a:xfrm>
                <a:off x="434449" y="2964539"/>
                <a:ext cx="2999524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449" y="2964539"/>
                <a:ext cx="2999524" cy="901914"/>
              </a:xfrm>
              <a:prstGeom prst="rect">
                <a:avLst/>
              </a:prstGeom>
              <a:blipFill>
                <a:blip r:embed="rId7"/>
                <a:stretch>
                  <a:fillRect l="-1434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EA91AA-6F17-619B-7DD8-96EC8E2FE1B3}"/>
              </a:ext>
            </a:extLst>
          </p:cNvPr>
          <p:cNvSpPr txBox="1"/>
          <p:nvPr/>
        </p:nvSpPr>
        <p:spPr bwMode="auto">
          <a:xfrm>
            <a:off x="3440870" y="3256967"/>
            <a:ext cx="2999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以簡諧運動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非諧項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為例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467B5-1DCE-C651-6510-D53B15A0F58D}"/>
              </a:ext>
            </a:extLst>
          </p:cNvPr>
          <p:cNvSpPr txBox="1"/>
          <p:nvPr/>
        </p:nvSpPr>
        <p:spPr bwMode="auto">
          <a:xfrm>
            <a:off x="442389" y="823576"/>
            <a:ext cx="7225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微擾對能量本徵值的修正，等於微擾在該未微擾本徵態的期望值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C6EA5-58AC-3F0F-8AB9-1EB018228604}"/>
              </a:ext>
            </a:extLst>
          </p:cNvPr>
          <p:cNvSpPr txBox="1"/>
          <p:nvPr/>
        </p:nvSpPr>
        <p:spPr bwMode="auto">
          <a:xfrm>
            <a:off x="476263" y="319657"/>
            <a:ext cx="2007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Shift</a:t>
            </a:r>
          </a:p>
        </p:txBody>
      </p:sp>
    </p:spTree>
    <p:extLst>
      <p:ext uri="{BB962C8B-B14F-4D97-AF65-F5344CB8AC3E}">
        <p14:creationId xmlns:p14="http://schemas.microsoft.com/office/powerpoint/2010/main" val="12558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11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425386" y="830197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例一： Anharmonic Oscillator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FF0000"/>
                </a:solidFill>
                <a:effectLst/>
                <a:latin typeface="+mn-ea"/>
                <a:ea typeface="+mn-ea"/>
              </a:rPr>
              <a:t>非諧</a:t>
            </a: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震盪器</a:t>
            </a:r>
            <a:endParaRPr lang="en-TW" dirty="0">
              <a:solidFill>
                <a:srgbClr val="FF0000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/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blipFill>
                <a:blip r:embed="rId4"/>
                <a:stretch>
                  <a:fillRect t="-80000" r="-6509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/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計算基態能量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的修正：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blipFill>
                <a:blip r:embed="rId5"/>
                <a:stretch>
                  <a:fillRect l="-1124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/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blipFill>
                <a:blip r:embed="rId6"/>
                <a:stretch>
                  <a:fillRect t="-31481" r="-326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/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/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blipFill>
                <a:blip r:embed="rId9"/>
                <a:stretch>
                  <a:fillRect l="-3498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/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blipFill>
                <a:blip r:embed="rId10"/>
                <a:stretch>
                  <a:fillRect l="-455" t="-100000" b="-15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/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blipFill>
                <a:blip r:embed="rId11"/>
                <a:stretch>
                  <a:fillRect l="-1923" t="-90909" r="-7212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/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blipFill>
                <a:blip r:embed="rId12"/>
                <a:stretch>
                  <a:fillRect l="-7143" t="-103226" r="-9524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/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/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16FA5-7D9C-3F02-7EA0-9A6668D8DC1E}"/>
              </a:ext>
            </a:extLst>
          </p:cNvPr>
          <p:cNvCxnSpPr/>
          <p:nvPr/>
        </p:nvCxnSpPr>
        <p:spPr>
          <a:xfrm flipV="1">
            <a:off x="5384112" y="4368274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DD046C-BA33-4C82-AA7C-CCB47369715F}"/>
              </a:ext>
            </a:extLst>
          </p:cNvPr>
          <p:cNvCxnSpPr/>
          <p:nvPr/>
        </p:nvCxnSpPr>
        <p:spPr>
          <a:xfrm flipV="1">
            <a:off x="3239570" y="4381677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/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blipFill>
                <a:blip r:embed="rId15"/>
                <a:stretch>
                  <a:fillRect l="-1674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0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3CC4B09-4394-845D-8931-0E231E78D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679"/>
            <a:ext cx="7772400" cy="1935264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">
            <a:extLst>
              <a:ext uri="{FF2B5EF4-FFF2-40B4-BE49-F238E27FC236}">
                <a16:creationId xmlns:a16="http://schemas.microsoft.com/office/drawing/2014/main" id="{ABA25168-3302-6B78-DCF4-0EDA35A80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28943"/>
            <a:ext cx="7772400" cy="48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CD8E82F8-FA17-47FC-5FD1-37E4BFCAD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92896"/>
            <a:ext cx="7772400" cy="25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6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BDA63F8-7893-844D-E50F-485F93240EE7}"/>
              </a:ext>
            </a:extLst>
          </p:cNvPr>
          <p:cNvSpPr/>
          <p:nvPr/>
        </p:nvSpPr>
        <p:spPr>
          <a:xfrm>
            <a:off x="5446450" y="3835549"/>
            <a:ext cx="559218" cy="256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/>
              <p:nvPr/>
            </p:nvSpPr>
            <p:spPr bwMode="auto">
              <a:xfrm>
                <a:off x="943239" y="342008"/>
                <a:ext cx="398312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一階還有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239" y="342008"/>
                <a:ext cx="3983122" cy="572144"/>
              </a:xfrm>
              <a:prstGeom prst="rect">
                <a:avLst/>
              </a:prstGeom>
              <a:blipFill>
                <a:blip r:embed="rId2"/>
                <a:stretch>
                  <a:fillRect l="-1274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/>
              <p:nvPr/>
            </p:nvSpPr>
            <p:spPr bwMode="auto">
              <a:xfrm>
                <a:off x="1020926" y="894005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926" y="894005"/>
                <a:ext cx="2716734" cy="572144"/>
              </a:xfrm>
              <a:prstGeom prst="rect">
                <a:avLst/>
              </a:prstGeom>
              <a:blipFill>
                <a:blip r:embed="rId3"/>
                <a:stretch>
                  <a:fillRect l="-10698" t="-178261" r="-790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/>
              <p:nvPr/>
            </p:nvSpPr>
            <p:spPr bwMode="auto">
              <a:xfrm>
                <a:off x="4278289" y="967486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8289" y="967486"/>
                <a:ext cx="3164326" cy="425181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/>
              <p:nvPr/>
            </p:nvSpPr>
            <p:spPr bwMode="auto">
              <a:xfrm>
                <a:off x="1015247" y="2123364"/>
                <a:ext cx="4852897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247" y="2123364"/>
                <a:ext cx="4852897" cy="764505"/>
              </a:xfrm>
              <a:prstGeom prst="rect">
                <a:avLst/>
              </a:prstGeom>
              <a:blipFill>
                <a:blip r:embed="rId5"/>
                <a:stretch>
                  <a:fillRect l="-11749" t="-127869" r="-2611" b="-1770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E811D-2874-19D2-BE5E-82968CD2769B}"/>
                  </a:ext>
                </a:extLst>
              </p:cNvPr>
              <p:cNvSpPr txBox="1"/>
              <p:nvPr/>
            </p:nvSpPr>
            <p:spPr bwMode="auto">
              <a:xfrm>
                <a:off x="943239" y="1509072"/>
                <a:ext cx="744518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預期此修正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zh-TW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這是一個基底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E811D-2874-19D2-BE5E-82968CD27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239" y="1509072"/>
                <a:ext cx="7445185" cy="572144"/>
              </a:xfrm>
              <a:prstGeom prst="rect">
                <a:avLst/>
              </a:prstGeom>
              <a:blipFill>
                <a:blip r:embed="rId6"/>
                <a:stretch>
                  <a:fillRect l="-681" t="-184444" b="-26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21CDF7-3310-123A-7024-56849DF317E4}"/>
                  </a:ext>
                </a:extLst>
              </p:cNvPr>
              <p:cNvSpPr txBox="1"/>
              <p:nvPr/>
            </p:nvSpPr>
            <p:spPr bwMode="auto">
              <a:xfrm>
                <a:off x="943239" y="3090602"/>
                <a:ext cx="793148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所以希望計算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沿第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的投影分量：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21CDF7-3310-123A-7024-56849DF31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239" y="3090602"/>
                <a:ext cx="7931487" cy="572144"/>
              </a:xfrm>
              <a:prstGeom prst="rect">
                <a:avLst/>
              </a:prstGeom>
              <a:blipFill>
                <a:blip r:embed="rId7"/>
                <a:stretch>
                  <a:fillRect l="-640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6166E5D8-AE11-DDEA-B7E7-EF37FF7D5D7F}"/>
                  </a:ext>
                </a:extLst>
              </p:cNvPr>
              <p:cNvSpPr txBox="1"/>
              <p:nvPr/>
            </p:nvSpPr>
            <p:spPr bwMode="auto">
              <a:xfrm>
                <a:off x="6515711" y="3076769"/>
                <a:ext cx="200522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6166E5D8-AE11-DDEA-B7E7-EF37FF7D5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5711" y="3076769"/>
                <a:ext cx="2005228" cy="5721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13D775B-CF04-A613-2FAA-4025A3828C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086" t="2053"/>
          <a:stretch/>
        </p:blipFill>
        <p:spPr>
          <a:xfrm>
            <a:off x="2028871" y="3835549"/>
            <a:ext cx="3417578" cy="2566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934AD3-2ADC-826B-989F-B346E9A3BC58}"/>
                  </a:ext>
                </a:extLst>
              </p:cNvPr>
              <p:cNvSpPr txBox="1"/>
              <p:nvPr/>
            </p:nvSpPr>
            <p:spPr bwMode="auto">
              <a:xfrm>
                <a:off x="3126645" y="5439588"/>
                <a:ext cx="447596" cy="2481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6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934AD3-2ADC-826B-989F-B346E9A3B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6645" y="5439588"/>
                <a:ext cx="447596" cy="248112"/>
              </a:xfrm>
              <a:prstGeom prst="rect">
                <a:avLst/>
              </a:prstGeom>
              <a:blipFill>
                <a:blip r:embed="rId10"/>
                <a:stretch>
                  <a:fillRect l="-77778" t="-165000" r="-61111" b="-2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73CBEE-880E-9D8A-D8A6-A3E4046D6E99}"/>
                  </a:ext>
                </a:extLst>
              </p:cNvPr>
              <p:cNvSpPr txBox="1"/>
              <p:nvPr/>
            </p:nvSpPr>
            <p:spPr bwMode="auto">
              <a:xfrm>
                <a:off x="3161596" y="5921526"/>
                <a:ext cx="576064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73CBEE-880E-9D8A-D8A6-A3E4046D6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1596" y="5921526"/>
                <a:ext cx="576064" cy="246221"/>
              </a:xfrm>
              <a:prstGeom prst="rect">
                <a:avLst/>
              </a:prstGeom>
              <a:blipFill>
                <a:blip r:embed="rId11"/>
                <a:stretch>
                  <a:fillRect l="-50000" t="-165000" r="-36957" b="-2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0D3CBD-1DB5-7F6A-763E-26207AF817EE}"/>
                  </a:ext>
                </a:extLst>
              </p:cNvPr>
              <p:cNvSpPr txBox="1"/>
              <p:nvPr/>
            </p:nvSpPr>
            <p:spPr bwMode="auto">
              <a:xfrm>
                <a:off x="4319844" y="5395744"/>
                <a:ext cx="1685824" cy="4265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0D3CBD-1DB5-7F6A-763E-26207AF8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9844" y="5395744"/>
                <a:ext cx="1685824" cy="426527"/>
              </a:xfrm>
              <a:prstGeom prst="rect">
                <a:avLst/>
              </a:prstGeom>
              <a:blipFill>
                <a:blip r:embed="rId12"/>
                <a:stretch>
                  <a:fillRect l="-27820" t="-214286" r="-15038" b="-30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729C5D-291E-D740-529D-CFAEEFE66C59}"/>
                  </a:ext>
                </a:extLst>
              </p:cNvPr>
              <p:cNvSpPr txBox="1"/>
              <p:nvPr/>
            </p:nvSpPr>
            <p:spPr bwMode="auto">
              <a:xfrm>
                <a:off x="2415406" y="3982022"/>
                <a:ext cx="504488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729C5D-291E-D740-529D-CFAEEFE66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5406" y="3982022"/>
                <a:ext cx="504488" cy="246221"/>
              </a:xfrm>
              <a:prstGeom prst="rect">
                <a:avLst/>
              </a:prstGeom>
              <a:blipFill>
                <a:blip r:embed="rId13"/>
                <a:stretch>
                  <a:fillRect l="-67500" t="-157143" r="-55000" b="-2476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F78FC5-E199-CC15-B473-6CFCE4BD5072}"/>
                  </a:ext>
                </a:extLst>
              </p:cNvPr>
              <p:cNvSpPr txBox="1"/>
              <p:nvPr/>
            </p:nvSpPr>
            <p:spPr bwMode="auto">
              <a:xfrm>
                <a:off x="5003246" y="5773544"/>
                <a:ext cx="515514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F78FC5-E199-CC15-B473-6CFCE4BD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246" y="5773544"/>
                <a:ext cx="515514" cy="338554"/>
              </a:xfrm>
              <a:prstGeom prst="rect">
                <a:avLst/>
              </a:prstGeom>
              <a:blipFill>
                <a:blip r:embed="rId14"/>
                <a:stretch>
                  <a:fillRect l="-56098" t="-103571" r="-51220" b="-17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35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6" grpId="1"/>
      <p:bldP spid="8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03EF3FC-F7CA-ABEA-31A2-CCD585C8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r="5625" b="62385"/>
          <a:stretch/>
        </p:blipFill>
        <p:spPr>
          <a:xfrm>
            <a:off x="107504" y="137625"/>
            <a:ext cx="9036495" cy="2592367"/>
          </a:xfrm>
          <a:prstGeom prst="rect">
            <a:avLst/>
          </a:prstGeom>
        </p:spPr>
      </p:pic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3E61471-67AD-EBEF-F295-FF66F6DD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1082524" y="2852936"/>
            <a:ext cx="697895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1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895B76-3E45-B791-96E0-48E55B4CC719}"/>
              </a:ext>
            </a:extLst>
          </p:cNvPr>
          <p:cNvSpPr/>
          <p:nvPr/>
        </p:nvSpPr>
        <p:spPr>
          <a:xfrm>
            <a:off x="2195736" y="3558297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B2BB8F2A-1D03-E07D-A5E8-B379BB15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3" y="3558297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B1B49-8360-EA5D-9332-96373490164D}"/>
              </a:ext>
            </a:extLst>
          </p:cNvPr>
          <p:cNvCxnSpPr>
            <a:cxnSpLocks/>
          </p:cNvCxnSpPr>
          <p:nvPr/>
        </p:nvCxnSpPr>
        <p:spPr>
          <a:xfrm flipV="1">
            <a:off x="3848595" y="4536853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/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blipFill>
                <a:blip r:embed="rId3"/>
                <a:stretch>
                  <a:fillRect l="-24242" t="-104000" r="-16667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/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blipFill>
                <a:blip r:embed="rId4"/>
                <a:stretch>
                  <a:fillRect l="-25000" t="-104000" r="-17308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283624E-9C26-FE4A-D7E0-DFCB5ECE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254520"/>
            <a:ext cx="4075459" cy="31744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4C6730-AFC4-BBE9-C8DD-75527F47941E}"/>
              </a:ext>
            </a:extLst>
          </p:cNvPr>
          <p:cNvCxnSpPr>
            <a:cxnSpLocks/>
          </p:cNvCxnSpPr>
          <p:nvPr/>
        </p:nvCxnSpPr>
        <p:spPr>
          <a:xfrm flipH="1">
            <a:off x="3137854" y="4835959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/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blipFill>
                <a:blip r:embed="rId6"/>
                <a:stretch>
                  <a:fillRect l="-42857" t="-96154" r="-3095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7A8EA6-55A7-F731-15AC-E623E6D8DFB1}"/>
              </a:ext>
            </a:extLst>
          </p:cNvPr>
          <p:cNvCxnSpPr>
            <a:cxnSpLocks/>
          </p:cNvCxnSpPr>
          <p:nvPr/>
        </p:nvCxnSpPr>
        <p:spPr>
          <a:xfrm flipV="1">
            <a:off x="3812444" y="4049269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095F77-2601-2E44-5A3B-44E219099896}"/>
              </a:ext>
            </a:extLst>
          </p:cNvPr>
          <p:cNvCxnSpPr>
            <a:cxnSpLocks/>
          </p:cNvCxnSpPr>
          <p:nvPr/>
        </p:nvCxnSpPr>
        <p:spPr>
          <a:xfrm flipH="1">
            <a:off x="4259159" y="2118137"/>
            <a:ext cx="765606" cy="2530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F4B464-ECFE-8248-5579-D5CA5A1C0315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2834428" y="2190145"/>
            <a:ext cx="646173" cy="2914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/>
              <p:nvPr/>
            </p:nvSpPr>
            <p:spPr bwMode="auto">
              <a:xfrm>
                <a:off x="713050" y="6113620"/>
                <a:ext cx="82566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含有修正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6113620"/>
                <a:ext cx="8256668" cy="369332"/>
              </a:xfrm>
              <a:prstGeom prst="rect">
                <a:avLst/>
              </a:prstGeom>
              <a:blipFill>
                <a:blip r:embed="rId7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/>
              <p:nvPr/>
            </p:nvSpPr>
            <p:spPr bwMode="auto">
              <a:xfrm>
                <a:off x="713050" y="5724252"/>
                <a:ext cx="77179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以空間來比諭，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可以單位向量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類比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5724252"/>
                <a:ext cx="7717900" cy="369332"/>
              </a:xfrm>
              <a:prstGeom prst="rect">
                <a:avLst/>
              </a:prstGeom>
              <a:blipFill>
                <a:blip r:embed="rId8"/>
                <a:stretch>
                  <a:fillRect l="-658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CE28FC3F-C063-562D-A7CD-74BCDD52E939}"/>
              </a:ext>
            </a:extLst>
          </p:cNvPr>
          <p:cNvSpPr/>
          <p:nvPr/>
        </p:nvSpPr>
        <p:spPr>
          <a:xfrm>
            <a:off x="2833511" y="4413956"/>
            <a:ext cx="1704622" cy="1072959"/>
          </a:xfrm>
          <a:custGeom>
            <a:avLst/>
            <a:gdLst>
              <a:gd name="connsiteX0" fmla="*/ 1704622 w 1704622"/>
              <a:gd name="connsiteY0" fmla="*/ 135466 h 1072959"/>
              <a:gd name="connsiteX1" fmla="*/ 1569156 w 1704622"/>
              <a:gd name="connsiteY1" fmla="*/ 124177 h 1072959"/>
              <a:gd name="connsiteX2" fmla="*/ 1512711 w 1704622"/>
              <a:gd name="connsiteY2" fmla="*/ 112888 h 1072959"/>
              <a:gd name="connsiteX3" fmla="*/ 1354667 w 1704622"/>
              <a:gd name="connsiteY3" fmla="*/ 90311 h 1072959"/>
              <a:gd name="connsiteX4" fmla="*/ 1219200 w 1704622"/>
              <a:gd name="connsiteY4" fmla="*/ 67733 h 1072959"/>
              <a:gd name="connsiteX5" fmla="*/ 1185333 w 1704622"/>
              <a:gd name="connsiteY5" fmla="*/ 56444 h 1072959"/>
              <a:gd name="connsiteX6" fmla="*/ 1140178 w 1704622"/>
              <a:gd name="connsiteY6" fmla="*/ 45155 h 1072959"/>
              <a:gd name="connsiteX7" fmla="*/ 1072445 w 1704622"/>
              <a:gd name="connsiteY7" fmla="*/ 22577 h 1072959"/>
              <a:gd name="connsiteX8" fmla="*/ 948267 w 1704622"/>
              <a:gd name="connsiteY8" fmla="*/ 0 h 1072959"/>
              <a:gd name="connsiteX9" fmla="*/ 451556 w 1704622"/>
              <a:gd name="connsiteY9" fmla="*/ 11288 h 1072959"/>
              <a:gd name="connsiteX10" fmla="*/ 327378 w 1704622"/>
              <a:gd name="connsiteY10" fmla="*/ 33866 h 1072959"/>
              <a:gd name="connsiteX11" fmla="*/ 225778 w 1704622"/>
              <a:gd name="connsiteY11" fmla="*/ 56444 h 1072959"/>
              <a:gd name="connsiteX12" fmla="*/ 112889 w 1704622"/>
              <a:gd name="connsiteY12" fmla="*/ 191911 h 1072959"/>
              <a:gd name="connsiteX13" fmla="*/ 90311 w 1704622"/>
              <a:gd name="connsiteY13" fmla="*/ 225777 h 1072959"/>
              <a:gd name="connsiteX14" fmla="*/ 79022 w 1704622"/>
              <a:gd name="connsiteY14" fmla="*/ 259644 h 1072959"/>
              <a:gd name="connsiteX15" fmla="*/ 67733 w 1704622"/>
              <a:gd name="connsiteY15" fmla="*/ 304800 h 1072959"/>
              <a:gd name="connsiteX16" fmla="*/ 45156 w 1704622"/>
              <a:gd name="connsiteY16" fmla="*/ 349955 h 1072959"/>
              <a:gd name="connsiteX17" fmla="*/ 11289 w 1704622"/>
              <a:gd name="connsiteY17" fmla="*/ 440266 h 1072959"/>
              <a:gd name="connsiteX18" fmla="*/ 0 w 1704622"/>
              <a:gd name="connsiteY18" fmla="*/ 575733 h 1072959"/>
              <a:gd name="connsiteX19" fmla="*/ 11289 w 1704622"/>
              <a:gd name="connsiteY19" fmla="*/ 688622 h 1072959"/>
              <a:gd name="connsiteX20" fmla="*/ 45156 w 1704622"/>
              <a:gd name="connsiteY20" fmla="*/ 869244 h 1072959"/>
              <a:gd name="connsiteX21" fmla="*/ 56445 w 1704622"/>
              <a:gd name="connsiteY21" fmla="*/ 903111 h 1072959"/>
              <a:gd name="connsiteX22" fmla="*/ 90311 w 1704622"/>
              <a:gd name="connsiteY22" fmla="*/ 959555 h 1072959"/>
              <a:gd name="connsiteX23" fmla="*/ 124178 w 1704622"/>
              <a:gd name="connsiteY23" fmla="*/ 1027288 h 1072959"/>
              <a:gd name="connsiteX24" fmla="*/ 158045 w 1704622"/>
              <a:gd name="connsiteY24" fmla="*/ 1049866 h 1072959"/>
              <a:gd name="connsiteX25" fmla="*/ 282222 w 1704622"/>
              <a:gd name="connsiteY25" fmla="*/ 1072444 h 107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04622" h="1072959">
                <a:moveTo>
                  <a:pt x="1704622" y="135466"/>
                </a:moveTo>
                <a:cubicBezTo>
                  <a:pt x="1659467" y="131703"/>
                  <a:pt x="1614157" y="129471"/>
                  <a:pt x="1569156" y="124177"/>
                </a:cubicBezTo>
                <a:cubicBezTo>
                  <a:pt x="1550100" y="121935"/>
                  <a:pt x="1531664" y="115880"/>
                  <a:pt x="1512711" y="112888"/>
                </a:cubicBezTo>
                <a:cubicBezTo>
                  <a:pt x="1460146" y="104588"/>
                  <a:pt x="1407348" y="97837"/>
                  <a:pt x="1354667" y="90311"/>
                </a:cubicBezTo>
                <a:cubicBezTo>
                  <a:pt x="1310066" y="83939"/>
                  <a:pt x="1263217" y="78737"/>
                  <a:pt x="1219200" y="67733"/>
                </a:cubicBezTo>
                <a:cubicBezTo>
                  <a:pt x="1207656" y="64847"/>
                  <a:pt x="1196775" y="59713"/>
                  <a:pt x="1185333" y="56444"/>
                </a:cubicBezTo>
                <a:cubicBezTo>
                  <a:pt x="1170415" y="52182"/>
                  <a:pt x="1155039" y="49613"/>
                  <a:pt x="1140178" y="45155"/>
                </a:cubicBezTo>
                <a:cubicBezTo>
                  <a:pt x="1117383" y="38316"/>
                  <a:pt x="1095920" y="26490"/>
                  <a:pt x="1072445" y="22577"/>
                </a:cubicBezTo>
                <a:cubicBezTo>
                  <a:pt x="985785" y="8134"/>
                  <a:pt x="1027156" y="15777"/>
                  <a:pt x="948267" y="0"/>
                </a:cubicBezTo>
                <a:lnTo>
                  <a:pt x="451556" y="11288"/>
                </a:lnTo>
                <a:cubicBezTo>
                  <a:pt x="392149" y="13618"/>
                  <a:pt x="377954" y="22627"/>
                  <a:pt x="327378" y="33866"/>
                </a:cubicBezTo>
                <a:cubicBezTo>
                  <a:pt x="198394" y="62529"/>
                  <a:pt x="335901" y="28913"/>
                  <a:pt x="225778" y="56444"/>
                </a:cubicBezTo>
                <a:cubicBezTo>
                  <a:pt x="138855" y="143367"/>
                  <a:pt x="175758" y="97608"/>
                  <a:pt x="112889" y="191911"/>
                </a:cubicBezTo>
                <a:lnTo>
                  <a:pt x="90311" y="225777"/>
                </a:lnTo>
                <a:cubicBezTo>
                  <a:pt x="86548" y="237066"/>
                  <a:pt x="82291" y="248202"/>
                  <a:pt x="79022" y="259644"/>
                </a:cubicBezTo>
                <a:cubicBezTo>
                  <a:pt x="74760" y="274562"/>
                  <a:pt x="73181" y="290273"/>
                  <a:pt x="67733" y="304800"/>
                </a:cubicBezTo>
                <a:cubicBezTo>
                  <a:pt x="61824" y="320557"/>
                  <a:pt x="51991" y="334577"/>
                  <a:pt x="45156" y="349955"/>
                </a:cubicBezTo>
                <a:cubicBezTo>
                  <a:pt x="27158" y="390451"/>
                  <a:pt x="23702" y="403029"/>
                  <a:pt x="11289" y="440266"/>
                </a:cubicBezTo>
                <a:cubicBezTo>
                  <a:pt x="7526" y="485422"/>
                  <a:pt x="0" y="530421"/>
                  <a:pt x="0" y="575733"/>
                </a:cubicBezTo>
                <a:cubicBezTo>
                  <a:pt x="0" y="613550"/>
                  <a:pt x="5539" y="651244"/>
                  <a:pt x="11289" y="688622"/>
                </a:cubicBezTo>
                <a:cubicBezTo>
                  <a:pt x="20604" y="749166"/>
                  <a:pt x="25785" y="811131"/>
                  <a:pt x="45156" y="869244"/>
                </a:cubicBezTo>
                <a:cubicBezTo>
                  <a:pt x="48919" y="880533"/>
                  <a:pt x="51123" y="892468"/>
                  <a:pt x="56445" y="903111"/>
                </a:cubicBezTo>
                <a:cubicBezTo>
                  <a:pt x="66257" y="922736"/>
                  <a:pt x="80499" y="939930"/>
                  <a:pt x="90311" y="959555"/>
                </a:cubicBezTo>
                <a:cubicBezTo>
                  <a:pt x="108674" y="996281"/>
                  <a:pt x="91825" y="994936"/>
                  <a:pt x="124178" y="1027288"/>
                </a:cubicBezTo>
                <a:cubicBezTo>
                  <a:pt x="133772" y="1036882"/>
                  <a:pt x="145647" y="1044356"/>
                  <a:pt x="158045" y="1049866"/>
                </a:cubicBezTo>
                <a:cubicBezTo>
                  <a:pt x="222232" y="1078394"/>
                  <a:pt x="218893" y="1072444"/>
                  <a:pt x="282222" y="10724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/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/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blipFill>
                <a:blip r:embed="rId10"/>
                <a:stretch>
                  <a:fillRect l="-1213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BD84E-BEAD-56FD-4C7C-8481F0112B11}"/>
              </a:ext>
            </a:extLst>
          </p:cNvPr>
          <p:cNvCxnSpPr>
            <a:cxnSpLocks/>
            <a:stCxn id="20" idx="15"/>
            <a:endCxn id="20" idx="17"/>
          </p:cNvCxnSpPr>
          <p:nvPr/>
        </p:nvCxnSpPr>
        <p:spPr>
          <a:xfrm flipH="1">
            <a:off x="2844800" y="4718756"/>
            <a:ext cx="56444" cy="135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/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blipFill>
                <a:blip r:embed="rId11"/>
                <a:stretch>
                  <a:fillRect l="-51351" t="-96154" r="-48649" b="-15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D3AFB0-653A-FF0F-F79B-B1A78E072808}"/>
                  </a:ext>
                </a:extLst>
              </p:cNvPr>
              <p:cNvSpPr txBox="1"/>
              <p:nvPr/>
            </p:nvSpPr>
            <p:spPr bwMode="auto">
              <a:xfrm>
                <a:off x="679086" y="6458657"/>
                <a:ext cx="73492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此修正可以其他本徵態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類比於其他軸的單位向量展開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D3AFB0-653A-FF0F-F79B-B1A78E072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86" y="6458657"/>
                <a:ext cx="7349297" cy="369332"/>
              </a:xfrm>
              <a:prstGeom prst="rect">
                <a:avLst/>
              </a:prstGeom>
              <a:blipFill>
                <a:blip r:embed="rId12"/>
                <a:stretch>
                  <a:fillRect l="-69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3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2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blipFill>
                <a:blip r:embed="rId2"/>
                <a:stretch>
                  <a:fillRect l="-172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266111" y="1461157"/>
            <a:ext cx="2150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blipFill>
                <a:blip r:embed="rId4"/>
                <a:stretch>
                  <a:fillRect l="-290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467696" y="3030784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428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271627" y="5081246"/>
            <a:ext cx="8013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如向量沿軸的投影一般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587633" y="590198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/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blipFill>
                <a:blip r:embed="rId8"/>
                <a:stretch>
                  <a:fillRect l="-15278" t="-122951" r="-111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/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blipFill>
                <a:blip r:embed="rId9"/>
                <a:stretch>
                  <a:fillRect l="-1008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/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blipFill>
                <a:blip r:embed="rId10"/>
                <a:stretch>
                  <a:fillRect t="-12131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76F482AF-C342-F6AE-1A70-0B1BA339E3E5}"/>
              </a:ext>
            </a:extLst>
          </p:cNvPr>
          <p:cNvSpPr/>
          <p:nvPr/>
        </p:nvSpPr>
        <p:spPr>
          <a:xfrm>
            <a:off x="4481489" y="4462252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32509-1247-D9F6-08A7-9442B2DAC2F7}"/>
              </a:ext>
            </a:extLst>
          </p:cNvPr>
          <p:cNvSpPr txBox="1"/>
          <p:nvPr/>
        </p:nvSpPr>
        <p:spPr bwMode="auto">
          <a:xfrm>
            <a:off x="1266923" y="744994"/>
            <a:ext cx="5031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它們雖不是真實本徵態，但數學上是成立的！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/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/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/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blipFill>
                <a:blip r:embed="rId14"/>
                <a:stretch>
                  <a:fillRect l="-11792" t="-117241" r="-1415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5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同樣的一階方程式，這次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blipFill>
                <a:blip r:embed="rId2"/>
                <a:stretch>
                  <a:fillRect l="-59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/>
              <p:nvPr/>
            </p:nvSpPr>
            <p:spPr bwMode="auto">
              <a:xfrm>
                <a:off x="655885" y="4976465"/>
                <a:ext cx="3268043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85" y="4976465"/>
                <a:ext cx="3268043" cy="425181"/>
              </a:xfrm>
              <a:prstGeom prst="rect">
                <a:avLst/>
              </a:prstGeom>
              <a:blipFill>
                <a:blip r:embed="rId3"/>
                <a:stretch>
                  <a:fillRect t="-80000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/>
              <p:nvPr/>
            </p:nvSpPr>
            <p:spPr bwMode="auto">
              <a:xfrm>
                <a:off x="614888" y="5702693"/>
                <a:ext cx="1940888" cy="7496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5702693"/>
                <a:ext cx="1940888" cy="749692"/>
              </a:xfrm>
              <a:prstGeom prst="rect">
                <a:avLst/>
              </a:prstGeom>
              <a:blipFill>
                <a:blip r:embed="rId4"/>
                <a:stretch>
                  <a:fillRect t="-55000" r="-1039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/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blipFill>
                <a:blip r:embed="rId6"/>
                <a:stretch>
                  <a:fillRect l="-6407" t="-178261" r="-13928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/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blipFill>
                <a:blip r:embed="rId7"/>
                <a:stretch>
                  <a:fillRect t="-56522" b="-913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/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正交關係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後，第三項為零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blipFill>
                <a:blip r:embed="rId8"/>
                <a:stretch>
                  <a:fillRect l="-1176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55CD84-9448-6258-EAE8-07A3F7CB685A}"/>
                  </a:ext>
                </a:extLst>
              </p:cNvPr>
              <p:cNvSpPr txBox="1"/>
              <p:nvPr/>
            </p:nvSpPr>
            <p:spPr bwMode="auto">
              <a:xfrm>
                <a:off x="629628" y="3498524"/>
                <a:ext cx="85143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第一項同樣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代入bra的本徵態關係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來化簡，其實它也正比於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想計算的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55CD84-9448-6258-EAE8-07A3F7CB6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628" y="3498524"/>
                <a:ext cx="8514372" cy="369332"/>
              </a:xfrm>
              <a:prstGeom prst="rect">
                <a:avLst/>
              </a:prstGeom>
              <a:blipFill>
                <a:blip r:embed="rId9"/>
                <a:stretch>
                  <a:fillRect l="-5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92487B-709E-8D8E-8D4B-5EACC6CF28A3}"/>
              </a:ext>
            </a:extLst>
          </p:cNvPr>
          <p:cNvCxnSpPr/>
          <p:nvPr/>
        </p:nvCxnSpPr>
        <p:spPr>
          <a:xfrm flipV="1">
            <a:off x="4591927" y="1612223"/>
            <a:ext cx="288032" cy="859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/>
              <p:nvPr/>
            </p:nvSpPr>
            <p:spPr bwMode="auto">
              <a:xfrm>
                <a:off x="631937" y="3914801"/>
                <a:ext cx="5812271" cy="581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937" y="3914801"/>
                <a:ext cx="5812271" cy="5812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/>
              <p:nvPr/>
            </p:nvSpPr>
            <p:spPr bwMode="auto">
              <a:xfrm>
                <a:off x="614888" y="2440579"/>
                <a:ext cx="6045344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想計算的投影分量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立刻出現在第四項。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2440579"/>
                <a:ext cx="6045344" cy="572144"/>
              </a:xfrm>
              <a:prstGeom prst="rect">
                <a:avLst/>
              </a:prstGeom>
              <a:blipFill>
                <a:blip r:embed="rId11"/>
                <a:stretch>
                  <a:fillRect l="-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841BB3F-230E-2806-5229-191BA76F9E37}"/>
              </a:ext>
            </a:extLst>
          </p:cNvPr>
          <p:cNvSpPr/>
          <p:nvPr/>
        </p:nvSpPr>
        <p:spPr>
          <a:xfrm>
            <a:off x="5704127" y="1692607"/>
            <a:ext cx="1399712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50DAE-8AE5-B1B4-7E17-B7BF17768B2D}"/>
              </a:ext>
            </a:extLst>
          </p:cNvPr>
          <p:cNvSpPr txBox="1"/>
          <p:nvPr/>
        </p:nvSpPr>
        <p:spPr bwMode="auto">
          <a:xfrm>
            <a:off x="592575" y="135185"/>
            <a:ext cx="4072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我們從同樣的一階方程式出發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6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7" grpId="0" animBg="1"/>
      <p:bldP spid="19" grpId="0"/>
      <p:bldP spid="21" grpId="0"/>
      <p:bldP spid="24" grpId="0" animBg="1"/>
      <p:bldP spid="24" grpId="1" animBg="1"/>
      <p:bldP spid="6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8204-46F8-6A97-C578-3AAB7502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B005F3F-5B84-C0FC-1B12-691BAD857160}"/>
                  </a:ext>
                </a:extLst>
              </p:cNvPr>
              <p:cNvSpPr txBox="1"/>
              <p:nvPr/>
            </p:nvSpPr>
            <p:spPr bwMode="auto">
              <a:xfrm>
                <a:off x="537431" y="1485459"/>
                <a:ext cx="3323945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B005F3F-5B84-C0FC-1B12-691BAD857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431" y="1485459"/>
                <a:ext cx="3323945" cy="749692"/>
              </a:xfrm>
              <a:prstGeom prst="rect">
                <a:avLst/>
              </a:prstGeom>
              <a:blipFill>
                <a:blip r:embed="rId2"/>
                <a:stretch>
                  <a:fillRect t="-56667" r="-4580" b="-3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C79F05-31BA-21C8-2698-118D576AD79F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C79F05-31BA-21C8-2698-118D576AD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3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89CE9D5-E684-84AE-7979-439C8AFC831D}"/>
                  </a:ext>
                </a:extLst>
              </p:cNvPr>
              <p:cNvSpPr txBox="1"/>
              <p:nvPr/>
            </p:nvSpPr>
            <p:spPr bwMode="auto">
              <a:xfrm>
                <a:off x="506216" y="1048811"/>
                <a:ext cx="41590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微擾後的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中佔的份量就是：</a:t>
                </a:r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89CE9D5-E684-84AE-7979-439C8AFC8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216" y="1048811"/>
                <a:ext cx="4159081" cy="369332"/>
              </a:xfrm>
              <a:prstGeom prst="rect">
                <a:avLst/>
              </a:prstGeom>
              <a:blipFill>
                <a:blip r:embed="rId4"/>
                <a:stretch>
                  <a:fillRect l="-7599" t="-1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D3BFF0-FE8D-0A4B-9B19-F3D5FDC4C915}"/>
                  </a:ext>
                </a:extLst>
              </p:cNvPr>
              <p:cNvSpPr txBox="1"/>
              <p:nvPr/>
            </p:nvSpPr>
            <p:spPr bwMode="auto">
              <a:xfrm>
                <a:off x="506216" y="655187"/>
                <a:ext cx="54073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把所有本徵態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視為一組基底。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D3BFF0-FE8D-0A4B-9B19-F3D5FDC4C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216" y="655187"/>
                <a:ext cx="5407378" cy="369332"/>
              </a:xfrm>
              <a:prstGeom prst="rect">
                <a:avLst/>
              </a:prstGeom>
              <a:blipFill>
                <a:blip r:embed="rId5"/>
                <a:stretch>
                  <a:fillRect l="-70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3521-62D7-5FC8-7F63-E445B8F666C1}"/>
                  </a:ext>
                </a:extLst>
              </p:cNvPr>
              <p:cNvSpPr txBox="1"/>
              <p:nvPr/>
            </p:nvSpPr>
            <p:spPr bwMode="auto">
              <a:xfrm>
                <a:off x="520321" y="2365331"/>
                <a:ext cx="49019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真實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貢獻等於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3521-62D7-5FC8-7F63-E445B8F66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321" y="2365331"/>
                <a:ext cx="4901927" cy="369332"/>
              </a:xfrm>
              <a:prstGeom prst="rect">
                <a:avLst/>
              </a:prstGeom>
              <a:blipFill>
                <a:blip r:embed="rId6"/>
                <a:stretch>
                  <a:fillRect l="-646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AEE9A15-B776-A29A-6FB3-D9DA52FC3024}"/>
                  </a:ext>
                </a:extLst>
              </p:cNvPr>
              <p:cNvSpPr txBox="1"/>
              <p:nvPr/>
            </p:nvSpPr>
            <p:spPr bwMode="auto">
              <a:xfrm>
                <a:off x="537431" y="2817203"/>
                <a:ext cx="3113508" cy="7496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AEE9A15-B776-A29A-6FB3-D9DA52FC3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431" y="2817203"/>
                <a:ext cx="3113508" cy="749692"/>
              </a:xfrm>
              <a:prstGeom prst="rect">
                <a:avLst/>
              </a:prstGeom>
              <a:blipFill>
                <a:blip r:embed="rId7"/>
                <a:stretch>
                  <a:fillRect t="-56667" r="-5285" b="-5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C9624A1-9CAE-3E28-8337-BE399C3267A0}"/>
              </a:ext>
            </a:extLst>
          </p:cNvPr>
          <p:cNvSpPr/>
          <p:nvPr/>
        </p:nvSpPr>
        <p:spPr>
          <a:xfrm>
            <a:off x="8551369" y="290088"/>
            <a:ext cx="559218" cy="256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28E-E9C5-445C-ACCB-2BC87E8C10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349" t="2053"/>
          <a:stretch/>
        </p:blipFill>
        <p:spPr>
          <a:xfrm>
            <a:off x="5437860" y="290088"/>
            <a:ext cx="3113508" cy="2566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30425D-FEDB-3802-389E-53CB3841B5DF}"/>
                  </a:ext>
                </a:extLst>
              </p:cNvPr>
              <p:cNvSpPr txBox="1"/>
              <p:nvPr/>
            </p:nvSpPr>
            <p:spPr bwMode="auto">
              <a:xfrm>
                <a:off x="6231564" y="1894127"/>
                <a:ext cx="447596" cy="2481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6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30425D-FEDB-3802-389E-53CB3841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1564" y="1894127"/>
                <a:ext cx="447596" cy="248112"/>
              </a:xfrm>
              <a:prstGeom prst="rect">
                <a:avLst/>
              </a:prstGeom>
              <a:blipFill>
                <a:blip r:embed="rId9"/>
                <a:stretch>
                  <a:fillRect l="-72973" t="-165000" r="-56757" b="-26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00C595-BD82-2BF5-9653-277976F12EFA}"/>
                  </a:ext>
                </a:extLst>
              </p:cNvPr>
              <p:cNvSpPr txBox="1"/>
              <p:nvPr/>
            </p:nvSpPr>
            <p:spPr bwMode="auto">
              <a:xfrm>
                <a:off x="6266515" y="2376065"/>
                <a:ext cx="576064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00C595-BD82-2BF5-9653-277976F1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6515" y="2376065"/>
                <a:ext cx="576064" cy="246221"/>
              </a:xfrm>
              <a:prstGeom prst="rect">
                <a:avLst/>
              </a:prstGeom>
              <a:blipFill>
                <a:blip r:embed="rId10"/>
                <a:stretch>
                  <a:fillRect l="-50000" t="-165000" r="-36957" b="-26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789497-D5BE-3D46-AFAE-7D3D0509BE89}"/>
                  </a:ext>
                </a:extLst>
              </p:cNvPr>
              <p:cNvSpPr txBox="1"/>
              <p:nvPr/>
            </p:nvSpPr>
            <p:spPr bwMode="auto">
              <a:xfrm>
                <a:off x="7424763" y="1850283"/>
                <a:ext cx="1685824" cy="4265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789497-D5BE-3D46-AFAE-7D3D0509B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4763" y="1850283"/>
                <a:ext cx="1685824" cy="426527"/>
              </a:xfrm>
              <a:prstGeom prst="rect">
                <a:avLst/>
              </a:prstGeom>
              <a:blipFill>
                <a:blip r:embed="rId11"/>
                <a:stretch>
                  <a:fillRect l="-26866" t="-214286" r="-14925" b="-30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B2BDF5-E5FB-2BAB-DD08-E158663319AB}"/>
                  </a:ext>
                </a:extLst>
              </p:cNvPr>
              <p:cNvSpPr txBox="1"/>
              <p:nvPr/>
            </p:nvSpPr>
            <p:spPr bwMode="auto">
              <a:xfrm>
                <a:off x="5520325" y="436561"/>
                <a:ext cx="504488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B2BDF5-E5FB-2BAB-DD08-E15866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0325" y="436561"/>
                <a:ext cx="504488" cy="246221"/>
              </a:xfrm>
              <a:prstGeom prst="rect">
                <a:avLst/>
              </a:prstGeom>
              <a:blipFill>
                <a:blip r:embed="rId12"/>
                <a:stretch>
                  <a:fillRect l="-63415" t="-165000" r="-51220" b="-2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6E7F84-B36A-AB04-1ACD-C8BC3203FF88}"/>
                  </a:ext>
                </a:extLst>
              </p:cNvPr>
              <p:cNvSpPr txBox="1"/>
              <p:nvPr/>
            </p:nvSpPr>
            <p:spPr bwMode="auto">
              <a:xfrm>
                <a:off x="8108165" y="2228083"/>
                <a:ext cx="515514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6E7F84-B36A-AB04-1ACD-C8BC3203F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8165" y="2228083"/>
                <a:ext cx="515514" cy="338554"/>
              </a:xfrm>
              <a:prstGeom prst="rect">
                <a:avLst/>
              </a:prstGeom>
              <a:blipFill>
                <a:blip r:embed="rId13"/>
                <a:stretch>
                  <a:fillRect l="-54762" t="-107143" r="-47619" b="-17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B3939A-A6C6-A774-BE08-E43FDF7EC81B}"/>
                  </a:ext>
                </a:extLst>
              </p:cNvPr>
              <p:cNvSpPr txBox="1"/>
              <p:nvPr/>
            </p:nvSpPr>
            <p:spPr bwMode="auto">
              <a:xfrm>
                <a:off x="495880" y="3698366"/>
                <a:ext cx="52020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如果將未微擾的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視為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的主要成分，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B3939A-A6C6-A774-BE08-E43FDF7EC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80" y="3698366"/>
                <a:ext cx="5202062" cy="369332"/>
              </a:xfrm>
              <a:prstGeom prst="rect">
                <a:avLst/>
              </a:prstGeom>
              <a:blipFill>
                <a:blip r:embed="rId14"/>
                <a:stretch>
                  <a:fillRect l="-73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When to Use an Electric Mixer and When to Use Your Hands - Escoffier">
            <a:extLst>
              <a:ext uri="{FF2B5EF4-FFF2-40B4-BE49-F238E27FC236}">
                <a16:creationId xmlns:a16="http://schemas.microsoft.com/office/drawing/2014/main" id="{37E4FA15-F87B-AA31-8F24-9988F52E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36" y="3598734"/>
            <a:ext cx="2588626" cy="17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649456-AFAF-36EB-2921-C8F2D0E5C4A2}"/>
                  </a:ext>
                </a:extLst>
              </p:cNvPr>
              <p:cNvSpPr txBox="1"/>
              <p:nvPr/>
            </p:nvSpPr>
            <p:spPr bwMode="auto">
              <a:xfrm>
                <a:off x="495880" y="4104993"/>
                <a:ext cx="5785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微擾可以說引發了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或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mixing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649456-AFAF-36EB-2921-C8F2D0E5C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80" y="4104993"/>
                <a:ext cx="5785023" cy="369332"/>
              </a:xfrm>
              <a:prstGeom prst="rect">
                <a:avLst/>
              </a:prstGeom>
              <a:blipFill>
                <a:blip r:embed="rId16"/>
                <a:stretch>
                  <a:fillRect l="-656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8D9661-ADB5-D648-6C03-2F8E035D946D}"/>
                  </a:ext>
                </a:extLst>
              </p:cNvPr>
              <p:cNvSpPr txBox="1"/>
              <p:nvPr/>
            </p:nvSpPr>
            <p:spPr bwMode="auto">
              <a:xfrm>
                <a:off x="495881" y="4535087"/>
                <a:ext cx="58891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好似微擾在純粹的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中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這種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配料ingredient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8D9661-ADB5-D648-6C03-2F8E035D9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81" y="4535087"/>
                <a:ext cx="5889120" cy="369332"/>
              </a:xfrm>
              <a:prstGeom prst="rect">
                <a:avLst/>
              </a:prstGeom>
              <a:blipFill>
                <a:blip r:embed="rId17"/>
                <a:stretch>
                  <a:fillRect l="-645" t="-113333" r="-86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CB1F61F-EDA1-F801-488C-F6BE28AFC0B2}"/>
              </a:ext>
            </a:extLst>
          </p:cNvPr>
          <p:cNvSpPr txBox="1"/>
          <p:nvPr/>
        </p:nvSpPr>
        <p:spPr bwMode="auto">
          <a:xfrm>
            <a:off x="487010" y="5593176"/>
            <a:ext cx="7446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這稱為與時間無關的微擾論，有時也叫束縛態微擾論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6F2905-0612-2145-6830-8C8CACFEB1D2}"/>
              </a:ext>
            </a:extLst>
          </p:cNvPr>
          <p:cNvSpPr txBox="1"/>
          <p:nvPr/>
        </p:nvSpPr>
        <p:spPr bwMode="auto">
          <a:xfrm>
            <a:off x="506216" y="5986800"/>
            <a:ext cx="7246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因為束縛態的能階是離散的，上式才比較好用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2E1B6C-1D8E-9F79-B607-F92E7724EB5A}"/>
                  </a:ext>
                </a:extLst>
              </p:cNvPr>
              <p:cNvSpPr txBox="1"/>
              <p:nvPr/>
            </p:nvSpPr>
            <p:spPr bwMode="auto">
              <a:xfrm>
                <a:off x="507308" y="4954703"/>
                <a:ext cx="58891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就說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因微擾產生的一階修正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2E1B6C-1D8E-9F79-B607-F92E7724E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308" y="4954703"/>
                <a:ext cx="5889120" cy="369332"/>
              </a:xfrm>
              <a:prstGeom prst="rect">
                <a:avLst/>
              </a:prstGeom>
              <a:blipFill>
                <a:blip r:embed="rId18"/>
                <a:stretch>
                  <a:fillRect l="-64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7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6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A062F-379A-7603-4EA9-480CF16D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80A0B4-FF96-3FA9-8503-D19250B82065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80A0B4-FF96-3FA9-8503-D19250B82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2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B970A0-31FE-B91B-EE20-CFC82D008DD8}"/>
                  </a:ext>
                </a:extLst>
              </p:cNvPr>
              <p:cNvSpPr txBox="1"/>
              <p:nvPr/>
            </p:nvSpPr>
            <p:spPr bwMode="auto">
              <a:xfrm>
                <a:off x="662399" y="3036312"/>
                <a:ext cx="779358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主成份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接近的態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能量差較小，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較大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B970A0-31FE-B91B-EE20-CFC82D008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399" y="3036312"/>
                <a:ext cx="7793580" cy="425181"/>
              </a:xfrm>
              <a:prstGeom prst="rect">
                <a:avLst/>
              </a:prstGeom>
              <a:blipFill>
                <a:blip r:embed="rId3"/>
                <a:stretch>
                  <a:fillRect l="-651"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4B3543-7F4A-0309-4DF5-59FE4FD22ED1}"/>
                  </a:ext>
                </a:extLst>
              </p:cNvPr>
              <p:cNvSpPr txBox="1"/>
              <p:nvPr/>
            </p:nvSpPr>
            <p:spPr bwMode="auto">
              <a:xfrm>
                <a:off x="649348" y="4322188"/>
                <a:ext cx="8364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就會混雜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 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4B3543-7F4A-0309-4DF5-59FE4FD22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348" y="4322188"/>
                <a:ext cx="8364733" cy="369332"/>
              </a:xfrm>
              <a:prstGeom prst="rect">
                <a:avLst/>
              </a:prstGeom>
              <a:blipFill>
                <a:blip r:embed="rId4"/>
                <a:stretch>
                  <a:fillRect l="-394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6CE294-F7D9-E445-82D1-BE994A2B2784}"/>
                  </a:ext>
                </a:extLst>
              </p:cNvPr>
              <p:cNvSpPr txBox="1"/>
              <p:nvPr/>
            </p:nvSpPr>
            <p:spPr bwMode="auto">
              <a:xfrm>
                <a:off x="667604" y="4723346"/>
                <a:ext cx="6446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投影於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方向分量不為零的態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6CE294-F7D9-E445-82D1-BE994A2B2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04" y="4723346"/>
                <a:ext cx="6446922" cy="369332"/>
              </a:xfrm>
              <a:prstGeom prst="rect">
                <a:avLst/>
              </a:prstGeom>
              <a:blipFill>
                <a:blip r:embed="rId5"/>
                <a:stretch>
                  <a:fillRect l="-982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C7FBFC2F-E772-DF9A-3CB2-478708290700}"/>
                  </a:ext>
                </a:extLst>
              </p:cNvPr>
              <p:cNvSpPr txBox="1"/>
              <p:nvPr/>
            </p:nvSpPr>
            <p:spPr bwMode="auto">
              <a:xfrm>
                <a:off x="655029" y="5218339"/>
                <a:ext cx="4060987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C7FBFC2F-E772-DF9A-3CB2-478708290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029" y="5218339"/>
                <a:ext cx="4060987" cy="901914"/>
              </a:xfrm>
              <a:prstGeom prst="rect">
                <a:avLst/>
              </a:prstGeom>
              <a:blipFill>
                <a:blip r:embed="rId6"/>
                <a:stretch>
                  <a:fillRect l="-7477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1313F-20DF-BCC0-7699-782DE2FC7200}"/>
                  </a:ext>
                </a:extLst>
              </p:cNvPr>
              <p:cNvSpPr txBox="1"/>
              <p:nvPr/>
            </p:nvSpPr>
            <p:spPr bwMode="auto">
              <a:xfrm>
                <a:off x="705215" y="6245914"/>
                <a:ext cx="7474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兩個波函數的重疊越大，混雜也會越大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1313F-20DF-BCC0-7699-782DE2FC7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215" y="6245914"/>
                <a:ext cx="7474950" cy="369332"/>
              </a:xfrm>
              <a:prstGeom prst="rect">
                <a:avLst/>
              </a:prstGeom>
              <a:blipFill>
                <a:blip r:embed="rId7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1A4170-E5A3-324B-6006-A742FC2B9007}"/>
              </a:ext>
            </a:extLst>
          </p:cNvPr>
          <p:cNvSpPr txBox="1"/>
          <p:nvPr/>
        </p:nvSpPr>
        <p:spPr bwMode="auto">
          <a:xfrm>
            <a:off x="649348" y="2709095"/>
            <a:ext cx="2829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混雜的份量有兩大特徵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4D74A9-6BE3-3CB2-E765-626EAAD64D00}"/>
                  </a:ext>
                </a:extLst>
              </p:cNvPr>
              <p:cNvSpPr txBox="1"/>
              <p:nvPr/>
            </p:nvSpPr>
            <p:spPr bwMode="auto">
              <a:xfrm>
                <a:off x="633003" y="3484684"/>
                <a:ext cx="81897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只有能量靠近的態會有較明顯的混雜，能量差距大的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可以忽略。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4D74A9-6BE3-3CB2-E765-626EAAD64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003" y="3484684"/>
                <a:ext cx="8189794" cy="369332"/>
              </a:xfrm>
              <a:prstGeom prst="rect">
                <a:avLst/>
              </a:prstGeom>
              <a:blipFill>
                <a:blip r:embed="rId8"/>
                <a:stretch>
                  <a:fillRect l="-61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1E3306A1-7A3E-33E7-E6E0-AFB1DD61621D}"/>
              </a:ext>
            </a:extLst>
          </p:cNvPr>
          <p:cNvSpPr/>
          <p:nvPr/>
        </p:nvSpPr>
        <p:spPr>
          <a:xfrm>
            <a:off x="8103068" y="1003252"/>
            <a:ext cx="688878" cy="20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ordinate Axes and Coordinates planes | Definition, Examples, Diagrams">
            <a:extLst>
              <a:ext uri="{FF2B5EF4-FFF2-40B4-BE49-F238E27FC236}">
                <a16:creationId xmlns:a16="http://schemas.microsoft.com/office/drawing/2014/main" id="{79873456-909C-A9A3-C317-08ED967F4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 b="7587"/>
          <a:stretch/>
        </p:blipFill>
        <p:spPr bwMode="auto">
          <a:xfrm>
            <a:off x="5611479" y="1003252"/>
            <a:ext cx="2491589" cy="20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46D653-D22D-CA95-A51F-C10736D2BE91}"/>
              </a:ext>
            </a:extLst>
          </p:cNvPr>
          <p:cNvCxnSpPr>
            <a:cxnSpLocks/>
          </p:cNvCxnSpPr>
          <p:nvPr/>
        </p:nvCxnSpPr>
        <p:spPr>
          <a:xfrm flipV="1">
            <a:off x="6425051" y="1981807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E827A3-6BD7-2605-0901-238CAF707A7C}"/>
                  </a:ext>
                </a:extLst>
              </p:cNvPr>
              <p:cNvSpPr txBox="1"/>
              <p:nvPr/>
            </p:nvSpPr>
            <p:spPr bwMode="auto">
              <a:xfrm>
                <a:off x="6767804" y="1575396"/>
                <a:ext cx="1803600" cy="373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E827A3-6BD7-2605-0901-238CAF707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7804" y="1575396"/>
                <a:ext cx="1803600" cy="373179"/>
              </a:xfrm>
              <a:prstGeom prst="rect">
                <a:avLst/>
              </a:prstGeom>
              <a:blipFill>
                <a:blip r:embed="rId10"/>
                <a:stretch>
                  <a:fillRect l="-12587" t="-206452" r="-29371" b="-30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E1B3D-1C27-D4C6-B3AF-84FBCDBA94D6}"/>
                  </a:ext>
                </a:extLst>
              </p:cNvPr>
              <p:cNvSpPr txBox="1"/>
              <p:nvPr/>
            </p:nvSpPr>
            <p:spPr bwMode="auto">
              <a:xfrm>
                <a:off x="5920563" y="1278779"/>
                <a:ext cx="504488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E1B3D-1C27-D4C6-B3AF-84FBCDBA9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0563" y="1278779"/>
                <a:ext cx="504488" cy="215444"/>
              </a:xfrm>
              <a:prstGeom prst="rect">
                <a:avLst/>
              </a:prstGeom>
              <a:blipFill>
                <a:blip r:embed="rId11"/>
                <a:stretch>
                  <a:fillRect l="-52500" t="-155556" r="-40000" b="-25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74FB2F-38A6-9B7C-1768-23EB9E035160}"/>
              </a:ext>
            </a:extLst>
          </p:cNvPr>
          <p:cNvCxnSpPr>
            <a:cxnSpLocks/>
          </p:cNvCxnSpPr>
          <p:nvPr/>
        </p:nvCxnSpPr>
        <p:spPr>
          <a:xfrm flipH="1">
            <a:off x="5714310" y="2280913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630AEA-4A29-FFE5-70E0-991C0D8E2D20}"/>
                  </a:ext>
                </a:extLst>
              </p:cNvPr>
              <p:cNvSpPr txBox="1"/>
              <p:nvPr/>
            </p:nvSpPr>
            <p:spPr bwMode="auto">
              <a:xfrm>
                <a:off x="5541543" y="239521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630AEA-4A29-FFE5-70E0-991C0D8E2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1543" y="2395214"/>
                <a:ext cx="515514" cy="307777"/>
              </a:xfrm>
              <a:prstGeom prst="rect">
                <a:avLst/>
              </a:prstGeom>
              <a:blipFill>
                <a:blip r:embed="rId12"/>
                <a:stretch>
                  <a:fillRect l="-45238" t="-100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4D3A6F-2EA7-C300-0EF7-116BE2AE1F91}"/>
              </a:ext>
            </a:extLst>
          </p:cNvPr>
          <p:cNvCxnSpPr>
            <a:cxnSpLocks/>
          </p:cNvCxnSpPr>
          <p:nvPr/>
        </p:nvCxnSpPr>
        <p:spPr>
          <a:xfrm flipV="1">
            <a:off x="6388900" y="1494223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FC5C21-A54B-6CEB-4475-B2E0571E91E6}"/>
                  </a:ext>
                </a:extLst>
              </p:cNvPr>
              <p:cNvSpPr txBox="1"/>
              <p:nvPr/>
            </p:nvSpPr>
            <p:spPr bwMode="auto">
              <a:xfrm>
                <a:off x="5562128" y="1742624"/>
                <a:ext cx="989857" cy="412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FC5C21-A54B-6CEB-4475-B2E0571E9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128" y="1742624"/>
                <a:ext cx="989857" cy="412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C1FF9-1E74-9F45-0B36-990D5F863FCD}"/>
                  </a:ext>
                </a:extLst>
              </p:cNvPr>
              <p:cNvSpPr txBox="1"/>
              <p:nvPr/>
            </p:nvSpPr>
            <p:spPr bwMode="auto">
              <a:xfrm>
                <a:off x="690923" y="558121"/>
                <a:ext cx="86769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把所有可能混雜加總起來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得到第一階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of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fisrt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對本徵態的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完整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修正：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C1FF9-1E74-9F45-0B36-990D5F863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923" y="558121"/>
                <a:ext cx="8676961" cy="369332"/>
              </a:xfrm>
              <a:prstGeom prst="rect">
                <a:avLst/>
              </a:prstGeom>
              <a:blipFill>
                <a:blip r:embed="rId14"/>
                <a:stretch>
                  <a:fillRect l="-58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63191F13-BF37-9876-68D0-4FDAD985AE78}"/>
                  </a:ext>
                </a:extLst>
              </p:cNvPr>
              <p:cNvSpPr txBox="1"/>
              <p:nvPr/>
            </p:nvSpPr>
            <p:spPr bwMode="auto">
              <a:xfrm>
                <a:off x="690923" y="993586"/>
                <a:ext cx="4723441" cy="7679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63191F13-BF37-9876-68D0-4FDAD985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923" y="993586"/>
                <a:ext cx="4723441" cy="767903"/>
              </a:xfrm>
              <a:prstGeom prst="rect">
                <a:avLst/>
              </a:prstGeom>
              <a:blipFill>
                <a:blip r:embed="rId15"/>
                <a:stretch>
                  <a:fillRect l="-5630" t="-121311" r="-402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ADC3D5D-F896-7357-8315-AF768D218555}"/>
              </a:ext>
            </a:extLst>
          </p:cNvPr>
          <p:cNvSpPr txBox="1"/>
          <p:nvPr/>
        </p:nvSpPr>
        <p:spPr bwMode="auto">
          <a:xfrm>
            <a:off x="3632394" y="2225841"/>
            <a:ext cx="722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分量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506E0C-0101-2D45-0AE1-F5CED300BD3C}"/>
              </a:ext>
            </a:extLst>
          </p:cNvPr>
          <p:cNvSpPr txBox="1"/>
          <p:nvPr/>
        </p:nvSpPr>
        <p:spPr bwMode="auto">
          <a:xfrm>
            <a:off x="4404231" y="2219754"/>
            <a:ext cx="1516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單位向量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08C387-CF48-BD04-30A1-3A97F8820865}"/>
              </a:ext>
            </a:extLst>
          </p:cNvPr>
          <p:cNvCxnSpPr>
            <a:cxnSpLocks/>
          </p:cNvCxnSpPr>
          <p:nvPr/>
        </p:nvCxnSpPr>
        <p:spPr>
          <a:xfrm flipV="1">
            <a:off x="4004359" y="1674946"/>
            <a:ext cx="6686" cy="468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59A1CB-8235-2BB9-C7C8-72F877AFC8D4}"/>
              </a:ext>
            </a:extLst>
          </p:cNvPr>
          <p:cNvCxnSpPr>
            <a:cxnSpLocks/>
          </p:cNvCxnSpPr>
          <p:nvPr/>
        </p:nvCxnSpPr>
        <p:spPr>
          <a:xfrm flipV="1">
            <a:off x="5004048" y="1529751"/>
            <a:ext cx="0" cy="625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3BB4E98-C79D-98A3-C967-F488C246FD6F}"/>
              </a:ext>
            </a:extLst>
          </p:cNvPr>
          <p:cNvSpPr txBox="1"/>
          <p:nvPr/>
        </p:nvSpPr>
        <p:spPr bwMode="auto">
          <a:xfrm>
            <a:off x="649348" y="3890026"/>
            <a:ext cx="4443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以上的無限級數應該會收斂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4BF8-76DF-F774-36F1-F2EA00669978}"/>
              </a:ext>
            </a:extLst>
          </p:cNvPr>
          <p:cNvSpPr txBox="1"/>
          <p:nvPr/>
        </p:nvSpPr>
        <p:spPr bwMode="auto">
          <a:xfrm>
            <a:off x="705215" y="176179"/>
            <a:ext cx="3713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Perturbed Eigenstates</a:t>
            </a:r>
          </a:p>
        </p:txBody>
      </p:sp>
    </p:spTree>
    <p:extLst>
      <p:ext uri="{BB962C8B-B14F-4D97-AF65-F5344CB8AC3E}">
        <p14:creationId xmlns:p14="http://schemas.microsoft.com/office/powerpoint/2010/main" val="32032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 animBg="1"/>
      <p:bldP spid="25" grpId="0"/>
      <p:bldP spid="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/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blipFill>
                <a:blip r:embed="rId2"/>
                <a:stretch>
                  <a:fillRect l="-13636" t="-54839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/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分母能量差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為零，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blipFill>
                <a:blip r:embed="rId3"/>
                <a:stretch>
                  <a:fillRect l="-10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/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的修正</a:t>
                </a:r>
                <a:r>
                  <a:rPr lang="zh-TW" altLang="en-US" dirty="0"/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會是無限大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blipFill>
                <a:blip r:embed="rId4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4C91A3-A4E5-9547-711C-12D3158D6CF8}"/>
              </a:ext>
            </a:extLst>
          </p:cNvPr>
          <p:cNvSpPr txBox="1"/>
          <p:nvPr/>
        </p:nvSpPr>
        <p:spPr bwMode="auto">
          <a:xfrm>
            <a:off x="959419" y="4712464"/>
            <a:ext cx="774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若有本徵值相等的多個簡併態，以一般微擾計算，彼此的混雜會是無限大！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/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是能量相等的簡併態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states</a:t>
                </a:r>
                <a:r>
                  <a:rPr lang="zh-TW" altLang="en-US" dirty="0"/>
                  <a:t>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blipFill>
                <a:blip r:embed="rId5"/>
                <a:stretch>
                  <a:fillRect l="-855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/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的修正：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blipFill>
                <a:blip r:embed="rId6"/>
                <a:stretch>
                  <a:fillRect l="-762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/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blipFill>
                <a:blip r:embed="rId7"/>
                <a:stretch>
                  <a:fillRect l="-14570" t="-55738" r="-10596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8B39D1D-9D48-2555-4823-72775D13553C}"/>
              </a:ext>
            </a:extLst>
          </p:cNvPr>
          <p:cNvSpPr txBox="1"/>
          <p:nvPr/>
        </p:nvSpPr>
        <p:spPr bwMode="auto">
          <a:xfrm>
            <a:off x="967616" y="1647219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這個結果有時會出問題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534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/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blipFill>
                <a:blip r:embed="rId4"/>
                <a:stretch>
                  <a:fillRect l="-3704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/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blipFill>
                <a:blip r:embed="rId5"/>
                <a:stretch>
                  <a:fillRect l="-1993" t="-93939" r="-5648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/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blipFill>
                <a:blip r:embed="rId6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/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blipFill>
                <a:blip r:embed="rId7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/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二個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blipFill>
                <a:blip r:embed="rId8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D55F8-C187-46E1-4275-07EEFC05EA84}"/>
              </a:ext>
            </a:extLst>
          </p:cNvPr>
          <p:cNvCxnSpPr>
            <a:endCxn id="9" idx="0"/>
          </p:cNvCxnSpPr>
          <p:nvPr/>
        </p:nvCxnSpPr>
        <p:spPr>
          <a:xfrm flipV="1">
            <a:off x="1251002" y="3880138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/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=−2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blipFill>
                <a:blip r:embed="rId9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2C63F5-5D4B-AAF9-FCB4-7A615535E8E8}"/>
              </a:ext>
            </a:extLst>
          </p:cNvPr>
          <p:cNvCxnSpPr/>
          <p:nvPr/>
        </p:nvCxnSpPr>
        <p:spPr>
          <a:xfrm flipV="1">
            <a:off x="1323010" y="4297865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/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blipFill>
                <a:blip r:embed="rId10"/>
                <a:stretch>
                  <a:fillRect l="-6452" t="-93939" b="-15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/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blipFill>
                <a:blip r:embed="rId11"/>
                <a:stretch>
                  <a:fillRect l="-4423" t="-58182" r="-2703" b="-4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/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blipFill>
                <a:blip r:embed="rId12"/>
                <a:stretch>
                  <a:fillRect l="-1435" t="-90909" r="-7177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/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blipFill>
                <a:blip r:embed="rId13"/>
                <a:stretch>
                  <a:fillRect l="-6509" t="-110000" r="-94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430492" y="584105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基態的一階修正：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blipFill>
                <a:blip r:embed="rId14"/>
                <a:stretch>
                  <a:fillRect l="-4444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blipFill>
                <a:blip r:embed="rId15"/>
                <a:stretch>
                  <a:fillRect l="-11561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blipFill>
                <a:blip r:embed="rId16"/>
                <a:stretch>
                  <a:fillRect l="-5362" t="-31481" r="-375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/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blipFill>
                <a:blip r:embed="rId17"/>
                <a:stretch>
                  <a:fillRect l="-6406" t="-117742" r="-3915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/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blipFill>
                <a:blip r:embed="rId18"/>
                <a:stretch>
                  <a:fillRect l="-2439" t="-31481" r="-8780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7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2" grpId="0"/>
      <p:bldP spid="15" grpId="0" animBg="1"/>
      <p:bldP spid="16" grpId="0" animBg="1"/>
      <p:bldP spid="17" grpId="0" animBg="1"/>
      <p:bldP spid="18" grpId="0" animBg="1"/>
      <p:bldP spid="14" grpId="0" animBg="1"/>
      <p:bldP spid="20" grpId="0" animBg="1"/>
      <p:bldP spid="21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/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現在收集到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第二階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：左手邊還是只有一項，右手邊有三項 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blipFill>
                <a:blip r:embed="rId2"/>
                <a:stretch>
                  <a:fillRect l="-8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/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blipFill>
                <a:blip r:embed="rId3"/>
                <a:stretch>
                  <a:fillRect t="-172340" r="-2192" b="-251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/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blipFill>
                <a:blip r:embed="rId4"/>
                <a:stretch>
                  <a:fillRect t="-182222" r="-185" b="-2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/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blipFill>
                <a:blip r:embed="rId5"/>
                <a:stretch>
                  <a:fillRect t="-178261" r="-723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BDED597-723E-FA08-29C8-0E7778A8C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35" y="3893105"/>
            <a:ext cx="6223345" cy="29648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A1D118-9477-2C71-C2AB-E9069635DDA8}"/>
              </a:ext>
            </a:extLst>
          </p:cNvPr>
          <p:cNvSpPr txBox="1"/>
          <p:nvPr/>
        </p:nvSpPr>
        <p:spPr bwMode="auto">
          <a:xfrm>
            <a:off x="923458" y="3545498"/>
            <a:ext cx="6611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事實上更高階的展開，方程式都有非常類似的架構，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2FB7E0-B4BE-4302-D7CC-2F6A28F42888}"/>
              </a:ext>
            </a:extLst>
          </p:cNvPr>
          <p:cNvSpPr/>
          <p:nvPr/>
        </p:nvSpPr>
        <p:spPr>
          <a:xfrm>
            <a:off x="2566003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42BF18-03C7-FE78-FB25-C67057BDAF1D}"/>
              </a:ext>
            </a:extLst>
          </p:cNvPr>
          <p:cNvSpPr/>
          <p:nvPr/>
        </p:nvSpPr>
        <p:spPr>
          <a:xfrm>
            <a:off x="3436918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/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blipFill>
                <a:blip r:embed="rId7"/>
                <a:stretch>
                  <a:fillRect t="-172340" r="-317" b="-2531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/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/>
                  <a:t>移到右邊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 err="1"/>
                  <a:t>移到左邊，對更高階微擾運算更加方便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blipFill>
                <a:blip r:embed="rId8"/>
                <a:stretch>
                  <a:fillRect l="-717" b="-20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86346C4-89DE-AC33-D964-C899CFA851CD}"/>
              </a:ext>
            </a:extLst>
          </p:cNvPr>
          <p:cNvSpPr txBox="1"/>
          <p:nvPr/>
        </p:nvSpPr>
        <p:spPr bwMode="auto">
          <a:xfrm>
            <a:off x="7542763" y="1352012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/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如同第一階，取此式與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的內積，左手邊如同第一階，依舊又為零：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blipFill>
                <a:blip r:embed="rId2"/>
                <a:stretch>
                  <a:fillRect l="-67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/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/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/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/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blipFill>
                <a:blip r:embed="rId6"/>
                <a:stretch>
                  <a:fillRect l="-19277" t="-131429" b="-2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/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已安排所有修正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都與被修正的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正交，因此第二項為零！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blipFill>
                <a:blip r:embed="rId7"/>
                <a:stretch>
                  <a:fillRect l="-82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/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blipFill>
                <a:blip r:embed="rId8"/>
                <a:stretch>
                  <a:fillRect l="-18952" t="-119048" r="-5242" b="-1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/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從第一階微擾計算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，已經解出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：代入即可！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blipFill>
                <a:blip r:embed="rId9"/>
                <a:stretch>
                  <a:fillRect l="-952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/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blipFill>
                <a:blip r:embed="rId10"/>
                <a:stretch>
                  <a:fillRect t="-112500" r="-1901" b="-16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/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blipFill>
                <a:blip r:embed="rId11"/>
                <a:stretch>
                  <a:fillRect l="-3275"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/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blipFill>
                <a:blip r:embed="rId12"/>
                <a:stretch>
                  <a:fillRect l="-6277" t="-178261" r="-12121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4951EE-1041-F54A-7F28-E899EB085D4D}"/>
              </a:ext>
            </a:extLst>
          </p:cNvPr>
          <p:cNvCxnSpPr>
            <a:stCxn id="5" idx="2"/>
          </p:cNvCxnSpPr>
          <p:nvPr/>
        </p:nvCxnSpPr>
        <p:spPr>
          <a:xfrm flipV="1">
            <a:off x="3239871" y="1632664"/>
            <a:ext cx="540041" cy="670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0BAA76-F575-FC00-B2B4-EFC0D18B88AC}"/>
              </a:ext>
            </a:extLst>
          </p:cNvPr>
          <p:cNvSpPr txBox="1"/>
          <p:nvPr/>
        </p:nvSpPr>
        <p:spPr bwMode="auto">
          <a:xfrm>
            <a:off x="714871" y="2823458"/>
            <a:ext cx="198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可以得到：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9FA4B-AC7B-B404-070F-033A46312AC4}"/>
              </a:ext>
            </a:extLst>
          </p:cNvPr>
          <p:cNvSpPr txBox="1"/>
          <p:nvPr/>
        </p:nvSpPr>
        <p:spPr bwMode="auto">
          <a:xfrm>
            <a:off x="6813418" y="13048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6" grpId="0"/>
      <p:bldP spid="17" grpId="0" animBg="1"/>
      <p:bldP spid="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blipFill>
                <a:blip r:embed="rId2"/>
                <a:stretch>
                  <a:fillRect l="-3762" t="-134286" r="-2574" b="-20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此內積或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矩陣元取複數共軛，可以表示為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/>
                  <a:t>的矩陣元，兩邊態對調。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blipFill>
                <a:blip r:embed="rId3"/>
                <a:stretch>
                  <a:fillRect l="-593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497" t="-153125" r="-9202" b="-2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479962" y="1626807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還有一個有用的公式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B2646-AAD3-01EC-473D-B543E3DDFEE8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京都・右京の桂川で泳ぐ外国人が急増 危険エリア「景観としても良くない」｜社会｜地域のニュース｜京都新聞">
            <a:extLst>
              <a:ext uri="{FF2B5EF4-FFF2-40B4-BE49-F238E27FC236}">
                <a16:creationId xmlns:a16="http://schemas.microsoft.com/office/drawing/2014/main" id="{D3E28093-967D-B5DD-B36B-2C1A089E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03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/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blipFill>
                <a:blip r:embed="rId2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/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這是第二階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對能量本徵值的修正。與一階本徵態修正相關聯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blipFill>
                <a:blip r:embed="rId3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/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的矩陣元，夾在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與任一其他定態，絕對值平方後，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blipFill>
                <a:blip r:embed="rId4"/>
                <a:stretch>
                  <a:fillRect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/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與此其他定態的能量差的倒數為權重，對所有其他定態求和！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blipFill>
                <a:blip r:embed="rId5"/>
                <a:stretch>
                  <a:fillRect l="-115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2B1C0F-D3D8-94AF-E893-483664CEEE1C}"/>
              </a:ext>
            </a:extLst>
          </p:cNvPr>
          <p:cNvSpPr txBox="1"/>
          <p:nvPr/>
        </p:nvSpPr>
        <p:spPr bwMode="auto">
          <a:xfrm>
            <a:off x="717413" y="3980927"/>
            <a:ext cx="6302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02F16-5375-FECB-5C21-30E173AE0CD4}"/>
              </a:ext>
            </a:extLst>
          </p:cNvPr>
          <p:cNvSpPr txBox="1"/>
          <p:nvPr/>
        </p:nvSpPr>
        <p:spPr bwMode="auto">
          <a:xfrm>
            <a:off x="730243" y="5481086"/>
            <a:ext cx="821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若是波函數描述的系統，能量差距越大，波函數的重疊越少，矩陣元也較小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/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blipFill>
                <a:blip r:embed="rId6"/>
                <a:stretch>
                  <a:fillRect l="-436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/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2. 能量與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越靠近的其他定態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，貢獻會越大！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blipFill>
                <a:blip r:embed="rId7"/>
                <a:stretch>
                  <a:fillRect l="-978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/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，才有貢獻。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blipFill>
                <a:blip r:embed="rId8"/>
                <a:stretch>
                  <a:fillRect l="-112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1CF463-09E6-F01E-FA61-A29F5CB3BEEB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2F5E9-E72A-810E-FF44-B1261B39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4" y="1861304"/>
            <a:ext cx="3819862" cy="467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/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絕對值平方恆正，未微擾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高於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的定態，對修正的貢獻永遠是向下的。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blipFill>
                <a:blip r:embed="rId3"/>
                <a:stretch>
                  <a:fillRect l="-763"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/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未微擾能量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低於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的定態，對修正的貢獻永遠是向上的。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blipFill>
                <a:blip r:embed="rId4"/>
                <a:stretch>
                  <a:fillRect l="-678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EC2DC4-D4C8-678C-6A3A-D7D010C781F3}"/>
              </a:ext>
            </a:extLst>
          </p:cNvPr>
          <p:cNvSpPr txBox="1"/>
          <p:nvPr/>
        </p:nvSpPr>
        <p:spPr bwMode="auto">
          <a:xfrm>
            <a:off x="834361" y="1456915"/>
            <a:ext cx="7716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微擾永遠擴大兩個態的能量差距，擴大不均！Inequality is always enlarged.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/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blipFill>
                <a:blip r:embed="rId5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4F4E8F-DDE8-FC1F-F3D7-E5E3B3A57FF6}"/>
              </a:ext>
            </a:extLst>
          </p:cNvPr>
          <p:cNvSpPr txBox="1"/>
          <p:nvPr/>
        </p:nvSpPr>
        <p:spPr bwMode="auto">
          <a:xfrm>
            <a:off x="7076343" y="324433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/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blipFill>
                <a:blip r:embed="rId2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662753" y="1412776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基態能量的二階修正：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blipFill>
                <a:blip r:embed="rId3"/>
                <a:stretch>
                  <a:fillRect l="-4444" t="-32143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blipFill>
                <a:blip r:embed="rId4"/>
                <a:stretch>
                  <a:fillRect l="-11561" t="-32727" b="-7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blipFill>
                <a:blip r:embed="rId5"/>
                <a:stretch>
                  <a:fillRect t="-115873" b="-165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0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9E867-E8AC-75EF-13AE-2D195525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3"/>
          <a:stretch/>
        </p:blipFill>
        <p:spPr>
          <a:xfrm>
            <a:off x="179512" y="908720"/>
            <a:ext cx="845891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/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2353" r="-8485" b="-1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/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blipFill>
                <a:blip r:embed="rId3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/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blipFill>
                <a:blip r:embed="rId4"/>
                <a:stretch>
                  <a:fillRect l="-7216" t="-117742" r="-4811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/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注意這些表示式與參數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已經被提出來了！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blipFill>
                <a:blip r:embed="rId5"/>
                <a:stretch>
                  <a:fillRect l="-94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/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這些修正都由微擾項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之間的矩陣元matrix element 計算。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blipFill>
                <a:blip r:embed="rId6"/>
                <a:stretch>
                  <a:fillRect l="-618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80BFAE-72E1-1133-B9D0-9BA897769E87}"/>
              </a:ext>
            </a:extLst>
          </p:cNvPr>
          <p:cNvSpPr txBox="1"/>
          <p:nvPr/>
        </p:nvSpPr>
        <p:spPr bwMode="auto">
          <a:xfrm>
            <a:off x="827584" y="5600364"/>
            <a:ext cx="7776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能量的一階修正是對角矩陣元、二階能量與一階態修正則是非對角矩陣元。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6ADDA-DED2-36C3-BF83-DF781251B3E6}"/>
              </a:ext>
            </a:extLst>
          </p:cNvPr>
          <p:cNvSpPr txBox="1"/>
          <p:nvPr/>
        </p:nvSpPr>
        <p:spPr bwMode="auto">
          <a:xfrm>
            <a:off x="827584" y="4526326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二階狀態修正原則上也可算，但比複雜，在此從略。</a:t>
            </a:r>
          </a:p>
        </p:txBody>
      </p:sp>
    </p:spTree>
    <p:extLst>
      <p:ext uri="{BB962C8B-B14F-4D97-AF65-F5344CB8AC3E}">
        <p14:creationId xmlns:p14="http://schemas.microsoft.com/office/powerpoint/2010/main" val="4199268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B57C6-0E64-90AF-AE75-61586CE2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5" y="2924944"/>
            <a:ext cx="7406130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FC49F-FEA8-A0A4-6395-CECB8F839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5" y="404664"/>
            <a:ext cx="4743474" cy="927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5D842-33E0-9E69-3E0F-AED474EF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35" y="1404082"/>
            <a:ext cx="2502899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2497-B2BF-2657-C899-6A5AE72D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4" y="1880828"/>
            <a:ext cx="5752967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3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E0FFD-4F27-8665-0042-D5263CB4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700"/>
            <a:ext cx="6299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26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E6D1C-BBBA-04BD-CB2B-8B11115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9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1B496-7040-A14C-9CFF-E5C6CE31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32856"/>
            <a:ext cx="77343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CDABD-E668-8E60-BD5D-7F6E4E9C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653136"/>
            <a:ext cx="7670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3891608" y="605572"/>
            <a:ext cx="136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Stark Effect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852033" y="1495521"/>
                <a:ext cx="2160477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33" y="1495521"/>
                <a:ext cx="2160477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5D5A3A-2655-7FD9-C790-3AE094969782}"/>
                  </a:ext>
                </a:extLst>
              </p:cNvPr>
              <p:cNvSpPr txBox="1"/>
              <p:nvPr/>
            </p:nvSpPr>
            <p:spPr bwMode="auto">
              <a:xfrm>
                <a:off x="852033" y="1044267"/>
                <a:ext cx="70702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在氫原子加上一個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均勻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電場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沿z方向，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將電場視為一微擾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5D5A3A-2655-7FD9-C790-3AE09496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33" y="1044267"/>
                <a:ext cx="7070231" cy="369332"/>
              </a:xfrm>
              <a:prstGeom prst="rect">
                <a:avLst/>
              </a:prstGeom>
              <a:blipFill>
                <a:blip r:embed="rId3"/>
                <a:stretch>
                  <a:fillRect l="-8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86A63A1-422B-3433-C333-1E694AF34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0" r="26342" b="29121"/>
          <a:stretch/>
        </p:blipFill>
        <p:spPr>
          <a:xfrm>
            <a:off x="852033" y="1956542"/>
            <a:ext cx="4981246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AEFFE7-651D-9527-19EA-D2D9EFD2C0AB}"/>
                  </a:ext>
                </a:extLst>
              </p:cNvPr>
              <p:cNvSpPr txBox="1"/>
              <p:nvPr/>
            </p:nvSpPr>
            <p:spPr bwMode="auto">
              <a:xfrm>
                <a:off x="852033" y="3814832"/>
                <a:ext cx="6837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考慮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，有四個定態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能量相等，稱為簡併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</a:t>
                </a:r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AEFFE7-651D-9527-19EA-D2D9EFD2C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33" y="3814832"/>
                <a:ext cx="6837612" cy="369332"/>
              </a:xfrm>
              <a:prstGeom prst="rect">
                <a:avLst/>
              </a:prstGeom>
              <a:blipFill>
                <a:blip r:embed="rId5"/>
                <a:stretch>
                  <a:fillRect l="-92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F3E52B9-7960-B3AD-AFC3-36BC12F41628}"/>
              </a:ext>
            </a:extLst>
          </p:cNvPr>
          <p:cNvSpPr txBox="1"/>
          <p:nvPr/>
        </p:nvSpPr>
        <p:spPr bwMode="auto">
          <a:xfrm>
            <a:off x="852032" y="4243432"/>
            <a:ext cx="7070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觀察得知，加了電場後，有兩個能態會分別提高與降低同一個能差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8A792-9E05-AEFF-1D19-56DB72DBA14B}"/>
              </a:ext>
            </a:extLst>
          </p:cNvPr>
          <p:cNvSpPr txBox="1"/>
          <p:nvPr/>
        </p:nvSpPr>
        <p:spPr bwMode="auto">
          <a:xfrm>
            <a:off x="852032" y="5177813"/>
            <a:ext cx="4821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其餘能態，應該是兩個，能量不變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85D59-36CB-F6B4-5291-23E4C24F8448}"/>
              </a:ext>
            </a:extLst>
          </p:cNvPr>
          <p:cNvSpPr txBox="1"/>
          <p:nvPr/>
        </p:nvSpPr>
        <p:spPr bwMode="auto">
          <a:xfrm>
            <a:off x="852032" y="4710622"/>
            <a:ext cx="440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能差與電場大小成正比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76433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568D0-211A-A084-ED87-63744A77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F57A123F-F1CA-B86A-8A6E-961838C16FBA}"/>
                  </a:ext>
                </a:extLst>
              </p:cNvPr>
              <p:cNvSpPr txBox="1"/>
              <p:nvPr/>
            </p:nvSpPr>
            <p:spPr bwMode="auto">
              <a:xfrm>
                <a:off x="764790" y="849366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F57A123F-F1CA-B86A-8A6E-961838C16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790" y="849366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67AEBAB2-58AC-E85A-CA89-5E82B5AAC59A}"/>
                  </a:ext>
                </a:extLst>
              </p:cNvPr>
              <p:cNvSpPr txBox="1"/>
              <p:nvPr/>
            </p:nvSpPr>
            <p:spPr bwMode="auto">
              <a:xfrm>
                <a:off x="3067865" y="1005777"/>
                <a:ext cx="2160477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67AEBAB2-58AC-E85A-CA89-5E82B5AAC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7865" y="1005777"/>
                <a:ext cx="2160477" cy="402931"/>
              </a:xfrm>
              <a:prstGeom prst="rect">
                <a:avLst/>
              </a:prstGeom>
              <a:blipFill>
                <a:blip r:embed="rId3"/>
                <a:stretch>
                  <a:fillRect t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8FFE89-3A01-1AD7-33B3-7ABEC9F08400}"/>
                  </a:ext>
                </a:extLst>
              </p:cNvPr>
              <p:cNvSpPr txBox="1"/>
              <p:nvPr/>
            </p:nvSpPr>
            <p:spPr bwMode="auto">
              <a:xfrm>
                <a:off x="696236" y="1579732"/>
                <a:ext cx="474838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就是一般氫原子能階計算。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8FFE89-3A01-1AD7-33B3-7ABEC9F08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236" y="1579732"/>
                <a:ext cx="4748387" cy="376770"/>
              </a:xfrm>
              <a:prstGeom prst="rect">
                <a:avLst/>
              </a:prstGeom>
              <a:blipFill>
                <a:blip r:embed="rId4"/>
                <a:stretch>
                  <a:fillRect l="-106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D6FF8229-F4B4-2A4B-1927-300B3F41A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46" y="1999356"/>
                <a:ext cx="27010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的本徵值與本徵態：</a:t>
                </a:r>
              </a:p>
            </p:txBody>
          </p:sp>
        </mc:Choice>
        <mc:Fallback xmlns="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D6FF8229-F4B4-2A4B-1927-300B3F41A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446" y="1999356"/>
                <a:ext cx="270109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25344F22-CAA2-959B-32A8-48FAB37797A2}"/>
                  </a:ext>
                </a:extLst>
              </p:cNvPr>
              <p:cNvSpPr txBox="1"/>
              <p:nvPr/>
            </p:nvSpPr>
            <p:spPr bwMode="auto">
              <a:xfrm>
                <a:off x="3432540" y="2560985"/>
                <a:ext cx="34481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25344F22-CAA2-959B-32A8-48FAB3779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2540" y="2560985"/>
                <a:ext cx="344818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2774D1D-4BEB-74B9-335C-5DC5325FC22E}"/>
                  </a:ext>
                </a:extLst>
              </p:cNvPr>
              <p:cNvSpPr txBox="1"/>
              <p:nvPr/>
            </p:nvSpPr>
            <p:spPr>
              <a:xfrm>
                <a:off x="731446" y="2428470"/>
                <a:ext cx="2557078" cy="6186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2774D1D-4BEB-74B9-335C-5DC5325FC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46" y="2428470"/>
                <a:ext cx="2557078" cy="618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 descr="F39_18">
            <a:extLst>
              <a:ext uri="{FF2B5EF4-FFF2-40B4-BE49-F238E27FC236}">
                <a16:creationId xmlns:a16="http://schemas.microsoft.com/office/drawing/2014/main" id="{A18D7143-8AC4-B4C0-E08B-54A6A4C6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44" y="948387"/>
            <a:ext cx="1967563" cy="25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473520F5-27F3-D68A-001A-F65EF8949B90}"/>
                  </a:ext>
                </a:extLst>
              </p:cNvPr>
              <p:cNvSpPr txBox="1"/>
              <p:nvPr/>
            </p:nvSpPr>
            <p:spPr bwMode="auto">
              <a:xfrm>
                <a:off x="731563" y="3838566"/>
                <a:ext cx="4602910" cy="44723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473520F5-27F3-D68A-001A-F65EF8949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63" y="3838566"/>
                <a:ext cx="4602910" cy="447238"/>
              </a:xfrm>
              <a:prstGeom prst="rect">
                <a:avLst/>
              </a:prstGeom>
              <a:blipFill>
                <a:blip r:embed="rId9"/>
                <a:stretch>
                  <a:fillRect t="-77778" r="-3846" b="-136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17">
                <a:extLst>
                  <a:ext uri="{FF2B5EF4-FFF2-40B4-BE49-F238E27FC236}">
                    <a16:creationId xmlns:a16="http://schemas.microsoft.com/office/drawing/2014/main" id="{6546AE19-B0C4-6CCB-A46D-B30AE1CD2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236" y="3383474"/>
                <a:ext cx="47135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本徵值的第一階修正：</a:t>
                </a:r>
              </a:p>
            </p:txBody>
          </p:sp>
        </mc:Choice>
        <mc:Fallback xmlns="">
          <p:sp>
            <p:nvSpPr>
              <p:cNvPr id="12" name="Text Box 17">
                <a:extLst>
                  <a:ext uri="{FF2B5EF4-FFF2-40B4-BE49-F238E27FC236}">
                    <a16:creationId xmlns:a16="http://schemas.microsoft.com/office/drawing/2014/main" id="{6546AE19-B0C4-6CCB-A46D-B30AE1CD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236" y="3383474"/>
                <a:ext cx="4713539" cy="369332"/>
              </a:xfrm>
              <a:prstGeom prst="rect">
                <a:avLst/>
              </a:prstGeom>
              <a:blipFill>
                <a:blip r:embed="rId10"/>
                <a:stretch>
                  <a:fillRect l="-1075" t="-6667" r="-5914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DEE3C1-A861-5FBB-BA12-18F27B50D52E}"/>
                  </a:ext>
                </a:extLst>
              </p:cNvPr>
              <p:cNvSpPr txBox="1"/>
              <p:nvPr/>
            </p:nvSpPr>
            <p:spPr bwMode="auto">
              <a:xfrm>
                <a:off x="731563" y="4314546"/>
                <a:ext cx="460291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𝑒𝐸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DEE3C1-A861-5FBB-BA12-18F27B50D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63" y="4314546"/>
                <a:ext cx="4602910" cy="901914"/>
              </a:xfrm>
              <a:prstGeom prst="rect">
                <a:avLst/>
              </a:prstGeom>
              <a:blipFill>
                <a:blip r:embed="rId11"/>
                <a:stretch>
                  <a:fillRect l="-4670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1F709E-AA9A-92E2-C7A8-BA19FE2CA18C}"/>
                  </a:ext>
                </a:extLst>
              </p:cNvPr>
              <p:cNvSpPr txBox="1"/>
              <p:nvPr/>
            </p:nvSpPr>
            <p:spPr bwMode="auto">
              <a:xfrm>
                <a:off x="712384" y="5279767"/>
                <a:ext cx="72014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恰好是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座標期望值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，因波函數是球狀對稱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，期望值為零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1F709E-AA9A-92E2-C7A8-BA19FE2CA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84" y="5279767"/>
                <a:ext cx="7201487" cy="369332"/>
              </a:xfrm>
              <a:prstGeom prst="rect">
                <a:avLst/>
              </a:prstGeom>
              <a:blipFill>
                <a:blip r:embed="rId12"/>
                <a:stretch>
                  <a:fillRect l="-8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17">
            <a:extLst>
              <a:ext uri="{FF2B5EF4-FFF2-40B4-BE49-F238E27FC236}">
                <a16:creationId xmlns:a16="http://schemas.microsoft.com/office/drawing/2014/main" id="{9CCA5E4B-A90E-97DC-5C22-A9618B747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46" y="6123134"/>
            <a:ext cx="7867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必須計算基態本徵值的第二階修正，但正常的計算結果是無限大！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AF2411-8436-CD33-8AB0-1335579591F8}"/>
              </a:ext>
            </a:extLst>
          </p:cNvPr>
          <p:cNvSpPr txBox="1"/>
          <p:nvPr/>
        </p:nvSpPr>
        <p:spPr bwMode="auto">
          <a:xfrm>
            <a:off x="747919" y="433538"/>
            <a:ext cx="7070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微擾計算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721B9-8896-3A13-274A-E98B2A3772A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870" r="26342" b="29121"/>
          <a:stretch/>
        </p:blipFill>
        <p:spPr>
          <a:xfrm>
            <a:off x="5409776" y="3867355"/>
            <a:ext cx="3649024" cy="1318741"/>
          </a:xfrm>
          <a:prstGeom prst="rect">
            <a:avLst/>
          </a:prstGeom>
        </p:spPr>
      </p:pic>
      <p:pic>
        <p:nvPicPr>
          <p:cNvPr id="13" name="Picture 5" descr="F39_21">
            <a:extLst>
              <a:ext uri="{FF2B5EF4-FFF2-40B4-BE49-F238E27FC236}">
                <a16:creationId xmlns:a16="http://schemas.microsoft.com/office/drawing/2014/main" id="{920BD739-64A9-C1C4-C8D0-AF892A68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6859069" y="5229567"/>
            <a:ext cx="874678" cy="9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2567CD-9DA8-E676-11BB-B1D69E5AFF80}"/>
                  </a:ext>
                </a:extLst>
              </p:cNvPr>
              <p:cNvSpPr txBox="1"/>
              <p:nvPr/>
            </p:nvSpPr>
            <p:spPr bwMode="auto">
              <a:xfrm>
                <a:off x="731446" y="5700884"/>
                <a:ext cx="51366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其餘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座標期望值</a:t>
                </a:r>
                <a:r>
                  <a:rPr lang="en-US" dirty="0"/>
                  <a:t>也是零。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2567CD-9DA8-E676-11BB-B1D69E5AF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446" y="5700884"/>
                <a:ext cx="5136698" cy="369332"/>
              </a:xfrm>
              <a:prstGeom prst="rect">
                <a:avLst/>
              </a:prstGeom>
              <a:blipFill>
                <a:blip r:embed="rId15"/>
                <a:stretch>
                  <a:fillRect l="-98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F39_23">
            <a:extLst>
              <a:ext uri="{FF2B5EF4-FFF2-40B4-BE49-F238E27FC236}">
                <a16:creationId xmlns:a16="http://schemas.microsoft.com/office/drawing/2014/main" id="{739B3450-48D3-E50E-22A3-89266D52F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4" b="22790"/>
          <a:stretch/>
        </p:blipFill>
        <p:spPr bwMode="auto">
          <a:xfrm>
            <a:off x="7976802" y="5229567"/>
            <a:ext cx="865063" cy="15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4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C3F69DE-B7C8-578C-04BD-CEFC8846A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7" r="4154"/>
          <a:stretch/>
        </p:blipFill>
        <p:spPr>
          <a:xfrm>
            <a:off x="62245" y="6021288"/>
            <a:ext cx="8731931" cy="64807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76942C-AF68-8C95-D724-A2C66369A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1" r="3097" b="41574"/>
          <a:stretch/>
        </p:blipFill>
        <p:spPr>
          <a:xfrm>
            <a:off x="62245" y="307866"/>
            <a:ext cx="9019504" cy="151216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B524C3-D5C7-F9ED-BBD4-524C789B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6" r="4637" b="21147"/>
          <a:stretch/>
        </p:blipFill>
        <p:spPr>
          <a:xfrm>
            <a:off x="-9590" y="2636912"/>
            <a:ext cx="9163179" cy="12241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18ED11-28EA-0D1A-8598-07E72064138E}"/>
              </a:ext>
            </a:extLst>
          </p:cNvPr>
          <p:cNvSpPr/>
          <p:nvPr/>
        </p:nvSpPr>
        <p:spPr>
          <a:xfrm>
            <a:off x="179510" y="307866"/>
            <a:ext cx="75608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02765-3F98-E044-435B-9244FADA61D7}"/>
              </a:ext>
            </a:extLst>
          </p:cNvPr>
          <p:cNvSpPr/>
          <p:nvPr/>
        </p:nvSpPr>
        <p:spPr>
          <a:xfrm>
            <a:off x="7596335" y="1509572"/>
            <a:ext cx="148541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/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blipFill>
                <a:blip r:embed="rId3"/>
                <a:stretch>
                  <a:fillRect l="-12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/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blipFill>
                <a:blip r:embed="rId4"/>
                <a:stretch>
                  <a:fillRect l="-55556" t="-106667" r="-5111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7462962-D5D8-26E1-4D4F-A1A1E1C9DDC9}"/>
              </a:ext>
            </a:extLst>
          </p:cNvPr>
          <p:cNvSpPr/>
          <p:nvPr/>
        </p:nvSpPr>
        <p:spPr>
          <a:xfrm>
            <a:off x="6026914" y="3545080"/>
            <a:ext cx="3054835" cy="315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EDD328-A176-C84D-AF24-1AD0EFB24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57966" r="5631" b="38324"/>
          <a:stretch/>
        </p:blipFill>
        <p:spPr>
          <a:xfrm>
            <a:off x="26627" y="2279371"/>
            <a:ext cx="9163180" cy="288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204499-5B2C-0433-5157-C7BB05E4B710}"/>
              </a:ext>
            </a:extLst>
          </p:cNvPr>
          <p:cNvSpPr/>
          <p:nvPr/>
        </p:nvSpPr>
        <p:spPr>
          <a:xfrm>
            <a:off x="38422" y="2279371"/>
            <a:ext cx="12596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282CFA9-2994-C39F-0D54-D6A00BCDC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2771800" y="4326399"/>
            <a:ext cx="3090789" cy="15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/>
              <p:nvPr/>
            </p:nvSpPr>
            <p:spPr bwMode="auto">
              <a:xfrm>
                <a:off x="642537" y="1212752"/>
                <a:ext cx="7272808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100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𝑘𝑙𝑚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537" y="1212752"/>
                <a:ext cx="7272808" cy="808876"/>
              </a:xfrm>
              <a:prstGeom prst="rect">
                <a:avLst/>
              </a:prstGeom>
              <a:blipFill>
                <a:blip r:embed="rId2"/>
                <a:stretch>
                  <a:fillRect t="-110769" b="-1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/>
              <p:nvPr/>
            </p:nvSpPr>
            <p:spPr bwMode="auto">
              <a:xfrm>
                <a:off x="635501" y="2004747"/>
                <a:ext cx="752483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01" y="2004747"/>
                <a:ext cx="7524836" cy="764505"/>
              </a:xfrm>
              <a:prstGeom prst="rect">
                <a:avLst/>
              </a:prstGeom>
              <a:blipFill>
                <a:blip r:embed="rId3"/>
                <a:stretch>
                  <a:fillRect t="-121311" r="-2357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/>
              <p:nvPr/>
            </p:nvSpPr>
            <p:spPr bwMode="auto">
              <a:xfrm>
                <a:off x="667299" y="790353"/>
                <a:ext cx="4572000" cy="434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我們可以得到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/>
                  <a:t>的上限：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9" y="790353"/>
                <a:ext cx="4572000" cy="434671"/>
              </a:xfrm>
              <a:prstGeom prst="rect">
                <a:avLst/>
              </a:prstGeom>
              <a:blipFill>
                <a:blip r:embed="rId4"/>
                <a:stretch>
                  <a:fillRect l="-11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DA91ACA-EE86-789B-42BF-39E6D3236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223"/>
          <a:stretch/>
        </p:blipFill>
        <p:spPr>
          <a:xfrm>
            <a:off x="667299" y="2753937"/>
            <a:ext cx="7146747" cy="1027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86A66-251C-7F6F-C5AB-F484A2A0F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771487"/>
            <a:ext cx="7146747" cy="3086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2791534-0094-E1FA-3E1B-4544665DE06A}"/>
                  </a:ext>
                </a:extLst>
              </p:cNvPr>
              <p:cNvSpPr txBox="1"/>
              <p:nvPr/>
            </p:nvSpPr>
            <p:spPr bwMode="auto">
              <a:xfrm>
                <a:off x="688773" y="76543"/>
                <a:ext cx="3144287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2791534-0094-E1FA-3E1B-4544665DE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773" y="76543"/>
                <a:ext cx="3144287" cy="808876"/>
              </a:xfrm>
              <a:prstGeom prst="rect">
                <a:avLst/>
              </a:prstGeom>
              <a:blipFill>
                <a:blip r:embed="rId7"/>
                <a:stretch>
                  <a:fillRect t="-114063" r="-1210" b="-15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C83A63F-E29A-711A-C510-A1653CF25ADF}"/>
              </a:ext>
            </a:extLst>
          </p:cNvPr>
          <p:cNvSpPr txBox="1"/>
          <p:nvPr/>
        </p:nvSpPr>
        <p:spPr bwMode="auto">
          <a:xfrm>
            <a:off x="4145157" y="77644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7C6CD-989E-E12A-136F-C8AAE0BC7577}"/>
              </a:ext>
            </a:extLst>
          </p:cNvPr>
          <p:cNvSpPr txBox="1"/>
          <p:nvPr/>
        </p:nvSpPr>
        <p:spPr bwMode="auto">
          <a:xfrm>
            <a:off x="4145157" y="442160"/>
            <a:ext cx="4474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而且波函數的重疊少，矩陣元也較小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69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443" y="618381"/>
                <a:ext cx="44280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先考慮激發態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的一階微擾狀態修正：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443" y="618381"/>
                <a:ext cx="4428034" cy="369332"/>
              </a:xfrm>
              <a:prstGeom prst="rect">
                <a:avLst/>
              </a:prstGeom>
              <a:blipFill>
                <a:blip r:embed="rId2"/>
                <a:stretch>
                  <a:fillRect l="-114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/>
              <p:nvPr/>
            </p:nvSpPr>
            <p:spPr bwMode="auto">
              <a:xfrm>
                <a:off x="704646" y="1459845"/>
                <a:ext cx="4414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自然猜測其他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的四個定態貢獻最大，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646" y="1459845"/>
                <a:ext cx="4414403" cy="369332"/>
              </a:xfrm>
              <a:prstGeom prst="rect">
                <a:avLst/>
              </a:prstGeom>
              <a:blipFill>
                <a:blip r:embed="rId3"/>
                <a:stretch>
                  <a:fillRect l="-1146" t="-6667" r="-86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/>
              <p:nvPr/>
            </p:nvSpPr>
            <p:spPr bwMode="auto">
              <a:xfrm>
                <a:off x="769396" y="1867878"/>
                <a:ext cx="33643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396" y="1867878"/>
                <a:ext cx="3364383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/>
              <p:nvPr/>
            </p:nvSpPr>
            <p:spPr bwMode="auto">
              <a:xfrm>
                <a:off x="742277" y="2275911"/>
                <a:ext cx="7702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若不為零，電場微擾位能就會在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中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277" y="2275911"/>
                <a:ext cx="7702529" cy="369332"/>
              </a:xfrm>
              <a:prstGeom prst="rect">
                <a:avLst/>
              </a:prstGeom>
              <a:blipFill>
                <a:blip r:embed="rId5"/>
                <a:stretch>
                  <a:fillRect l="-411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/>
              <p:nvPr/>
            </p:nvSpPr>
            <p:spPr bwMode="auto">
              <a:xfrm>
                <a:off x="4427984" y="2758176"/>
                <a:ext cx="360688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2758176"/>
                <a:ext cx="3606885" cy="276999"/>
              </a:xfrm>
              <a:prstGeom prst="rect">
                <a:avLst/>
              </a:prstGeom>
              <a:blipFill>
                <a:blip r:embed="rId6"/>
                <a:stretch>
                  <a:fillRect l="-9825" t="-150000" r="-1053" b="-2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/>
              <p:nvPr/>
            </p:nvSpPr>
            <p:spPr bwMode="auto">
              <a:xfrm>
                <a:off x="698305" y="2708868"/>
                <a:ext cx="456092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可以證明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不會與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sub>
                    </m:sSub>
                  </m:oMath>
                </a14:m>
                <a:r>
                  <a:rPr lang="zh-TW" altLang="en-US" sz="1800" dirty="0"/>
                  <a:t>混雜！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305" y="2708868"/>
                <a:ext cx="4560926" cy="375616"/>
              </a:xfrm>
              <a:prstGeom prst="rect">
                <a:avLst/>
              </a:prstGeom>
              <a:blipFill>
                <a:blip r:embed="rId7"/>
                <a:stretch>
                  <a:fillRect l="-138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/>
              <p:nvPr/>
            </p:nvSpPr>
            <p:spPr bwMode="auto">
              <a:xfrm>
                <a:off x="698305" y="5144826"/>
                <a:ext cx="74332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相等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混雜！這是典型的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兩態混雜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305" y="5144826"/>
                <a:ext cx="7433238" cy="369332"/>
              </a:xfrm>
              <a:prstGeom prst="rect">
                <a:avLst/>
              </a:prstGeom>
              <a:blipFill>
                <a:blip r:embed="rId8"/>
                <a:stretch>
                  <a:fillRect l="-341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/>
              <p:nvPr/>
            </p:nvSpPr>
            <p:spPr bwMode="auto">
              <a:xfrm>
                <a:off x="698305" y="3155508"/>
                <a:ext cx="5653406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𝑑𝑟𝑑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305" y="3155508"/>
                <a:ext cx="5653406" cy="726481"/>
              </a:xfrm>
              <a:prstGeom prst="rect">
                <a:avLst/>
              </a:prstGeom>
              <a:blipFill>
                <a:blip r:embed="rId9"/>
                <a:stretch>
                  <a:fillRect l="-6502" t="-153448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/>
              <p:nvPr/>
            </p:nvSpPr>
            <p:spPr bwMode="auto">
              <a:xfrm>
                <a:off x="698305" y="4700570"/>
                <a:ext cx="7857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角無關，以上結果可推廣到任意兩個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不相等的態，在此是不混雜的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305" y="4700570"/>
                <a:ext cx="7857618" cy="369332"/>
              </a:xfrm>
              <a:prstGeom prst="rect">
                <a:avLst/>
              </a:prstGeom>
              <a:blipFill>
                <a:blip r:embed="rId10"/>
                <a:stretch>
                  <a:fillRect t="-6667" r="-485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/>
              <p:nvPr/>
            </p:nvSpPr>
            <p:spPr bwMode="auto">
              <a:xfrm>
                <a:off x="2123728" y="3933056"/>
                <a:ext cx="3634007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3933056"/>
                <a:ext cx="3634007" cy="726481"/>
              </a:xfrm>
              <a:prstGeom prst="rect">
                <a:avLst/>
              </a:prstGeom>
              <a:blipFill>
                <a:blip r:embed="rId11"/>
                <a:stretch>
                  <a:fillRect l="-19861" t="-153448" r="-1045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/>
              <p:nvPr/>
            </p:nvSpPr>
            <p:spPr bwMode="auto">
              <a:xfrm>
                <a:off x="6664846" y="3989513"/>
                <a:ext cx="224340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4846" y="3989513"/>
                <a:ext cx="2243409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0A188C-630D-036E-79CA-1BF159E5C10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870" r="26342" b="29121"/>
          <a:stretch/>
        </p:blipFill>
        <p:spPr>
          <a:xfrm>
            <a:off x="5283100" y="491686"/>
            <a:ext cx="3649024" cy="1318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C4937A-468B-D83F-0032-75E43280192E}"/>
                  </a:ext>
                </a:extLst>
              </p:cNvPr>
              <p:cNvSpPr txBox="1"/>
              <p:nvPr/>
            </p:nvSpPr>
            <p:spPr bwMode="auto">
              <a:xfrm>
                <a:off x="705958" y="1000160"/>
                <a:ext cx="4598390" cy="447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接近的態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較大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C4937A-468B-D83F-0032-75E432801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958" y="1000160"/>
                <a:ext cx="4598390" cy="447238"/>
              </a:xfrm>
              <a:prstGeom prst="rect">
                <a:avLst/>
              </a:prstGeom>
              <a:blipFill>
                <a:blip r:embed="rId14"/>
                <a:stretch>
                  <a:fillRect l="-1102" t="-77778" b="-136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A09FB0-0407-7D65-ECC9-CCCE3D7672F7}"/>
                  </a:ext>
                </a:extLst>
              </p:cNvPr>
              <p:cNvSpPr txBox="1"/>
              <p:nvPr/>
            </p:nvSpPr>
            <p:spPr bwMode="auto">
              <a:xfrm>
                <a:off x="698305" y="5629057"/>
                <a:ext cx="70879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 err="1"/>
                  <a:t>不參與混雜，因此能量沒有改變，二階計算也確認此事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A09FB0-0407-7D65-ECC9-CCCE3D767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305" y="5629057"/>
                <a:ext cx="7087935" cy="369332"/>
              </a:xfrm>
              <a:prstGeom prst="rect">
                <a:avLst/>
              </a:prstGeom>
              <a:blipFill>
                <a:blip r:embed="rId15"/>
                <a:stretch>
                  <a:fillRect l="-3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AFA3254-5E3C-CC53-4F98-4A1CEA0C8379}"/>
              </a:ext>
            </a:extLst>
          </p:cNvPr>
          <p:cNvSpPr txBox="1"/>
          <p:nvPr/>
        </p:nvSpPr>
        <p:spPr bwMode="auto">
          <a:xfrm>
            <a:off x="679204" y="6061075"/>
            <a:ext cx="6808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這與實驗吻合，有兩個能態未因電場而改變能量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106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20" grpId="0"/>
      <p:bldP spid="2" grpId="0" animBg="1"/>
      <p:bldP spid="3" grpId="0" animBg="1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98752-386F-15EE-2BB3-004BDB51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B92276-4437-7880-AD33-BA30E3F5A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0" r="26342" b="29121"/>
          <a:stretch/>
        </p:blipFill>
        <p:spPr>
          <a:xfrm>
            <a:off x="2133348" y="1126222"/>
            <a:ext cx="4877304" cy="1762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15E8E26-C24D-8CBB-E539-D885F85E3D92}"/>
                  </a:ext>
                </a:extLst>
              </p:cNvPr>
              <p:cNvSpPr txBox="1"/>
              <p:nvPr/>
            </p:nvSpPr>
            <p:spPr bwMode="auto">
              <a:xfrm>
                <a:off x="852848" y="4627540"/>
                <a:ext cx="2258310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15E8E26-C24D-8CBB-E539-D885F85E3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848" y="4627540"/>
                <a:ext cx="2258310" cy="767903"/>
              </a:xfrm>
              <a:prstGeom prst="rect">
                <a:avLst/>
              </a:prstGeom>
              <a:blipFill>
                <a:blip r:embed="rId3"/>
                <a:stretch>
                  <a:fillRect l="-12360" t="-55738" b="-311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2358DE-E917-A33E-55F5-7C244C534A70}"/>
                  </a:ext>
                </a:extLst>
              </p:cNvPr>
              <p:cNvSpPr txBox="1"/>
              <p:nvPr/>
            </p:nvSpPr>
            <p:spPr bwMode="auto">
              <a:xfrm>
                <a:off x="827584" y="4059873"/>
                <a:ext cx="7488832" cy="436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因為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一階修正的貢獻會是無限大！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2358DE-E917-A33E-55F5-7C244C534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59873"/>
                <a:ext cx="7488832" cy="436723"/>
              </a:xfrm>
              <a:prstGeom prst="rect">
                <a:avLst/>
              </a:prstGeom>
              <a:blipFill>
                <a:blip r:embed="rId4"/>
                <a:stretch>
                  <a:fillRect l="-847" t="-77778" b="-136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0A95C0A4-B32F-A747-AC5A-1099345EF502}"/>
                  </a:ext>
                </a:extLst>
              </p:cNvPr>
              <p:cNvSpPr txBox="1"/>
              <p:nvPr/>
            </p:nvSpPr>
            <p:spPr bwMode="auto">
              <a:xfrm>
                <a:off x="827584" y="3629986"/>
                <a:ext cx="456714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但如果用公式計算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TW" altLang="en-US" sz="1800" dirty="0"/>
                  <a:t>的混雜分量，</a:t>
                </a: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0A95C0A4-B32F-A747-AC5A-1099345EF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629986"/>
                <a:ext cx="4567148" cy="369332"/>
              </a:xfrm>
              <a:prstGeom prst="rect">
                <a:avLst/>
              </a:prstGeom>
              <a:blipFill>
                <a:blip r:embed="rId5"/>
                <a:stretch>
                  <a:fillRect l="-1389" t="-6667" r="-278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0478DBA-691C-5881-937C-FED4C9FFE459}"/>
              </a:ext>
            </a:extLst>
          </p:cNvPr>
          <p:cNvSpPr txBox="1"/>
          <p:nvPr/>
        </p:nvSpPr>
        <p:spPr bwMode="auto">
          <a:xfrm>
            <a:off x="3096806" y="4826825"/>
            <a:ext cx="6124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微擾計算必須對簡併態有前置處理，否則公式是錯誤的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9777C98E-716C-A817-E8EF-614EDEE83E88}"/>
                  </a:ext>
                </a:extLst>
              </p:cNvPr>
              <p:cNvSpPr txBox="1"/>
              <p:nvPr/>
            </p:nvSpPr>
            <p:spPr bwMode="auto">
              <a:xfrm>
                <a:off x="855381" y="3111146"/>
                <a:ext cx="74332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相等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混雜！這是典型的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兩態混雜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9777C98E-716C-A817-E8EF-614EDEE83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381" y="3111146"/>
                <a:ext cx="7433238" cy="369332"/>
              </a:xfrm>
              <a:prstGeom prst="rect">
                <a:avLst/>
              </a:prstGeom>
              <a:blipFill>
                <a:blip r:embed="rId6"/>
                <a:stretch>
                  <a:fillRect l="-171" t="-6452" b="-1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9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31B8-1052-C73F-876A-D961BAFF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16" b="26579"/>
          <a:stretch/>
        </p:blipFill>
        <p:spPr>
          <a:xfrm>
            <a:off x="1487629" y="560594"/>
            <a:ext cx="4563997" cy="1816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415114" y="2852936"/>
                <a:ext cx="7837406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反過來，這兩個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不簡併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真實的本態態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後漸漸趨向簡併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114" y="2852936"/>
                <a:ext cx="7837406" cy="381515"/>
              </a:xfrm>
              <a:prstGeom prst="rect">
                <a:avLst/>
              </a:prstGeom>
              <a:blipFill>
                <a:blip r:embed="rId3"/>
                <a:stretch>
                  <a:fillRect l="-64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197F20-9D45-AE84-4F37-6F74628E7DAF}"/>
                  </a:ext>
                </a:extLst>
              </p:cNvPr>
              <p:cNvSpPr txBox="1"/>
              <p:nvPr/>
            </p:nvSpPr>
            <p:spPr bwMode="auto">
              <a:xfrm>
                <a:off x="1413488" y="3263285"/>
                <a:ext cx="7488832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但它們會趨近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呢?或者可能是兩者的線性組合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197F20-9D45-AE84-4F37-6F74628E7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3488" y="3263285"/>
                <a:ext cx="7488832" cy="381515"/>
              </a:xfrm>
              <a:prstGeom prst="rect">
                <a:avLst/>
              </a:prstGeom>
              <a:blipFill>
                <a:blip r:embed="rId4"/>
                <a:stretch>
                  <a:fillRect l="-678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F39_23">
            <a:extLst>
              <a:ext uri="{FF2B5EF4-FFF2-40B4-BE49-F238E27FC236}">
                <a16:creationId xmlns:a16="http://schemas.microsoft.com/office/drawing/2014/main" id="{677AA04F-191C-5D89-4494-2F059DBA6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4" b="22790"/>
          <a:stretch/>
        </p:blipFill>
        <p:spPr bwMode="auto">
          <a:xfrm>
            <a:off x="415171" y="1468838"/>
            <a:ext cx="865063" cy="15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39_21">
            <a:extLst>
              <a:ext uri="{FF2B5EF4-FFF2-40B4-BE49-F238E27FC236}">
                <a16:creationId xmlns:a16="http://schemas.microsoft.com/office/drawing/2014/main" id="{791243DB-D423-1E60-8BC0-F992CFF5B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429518" y="569243"/>
            <a:ext cx="825421" cy="8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C63D3D-B95F-CC80-C3DF-354541A36A3F}"/>
                  </a:ext>
                </a:extLst>
              </p:cNvPr>
              <p:cNvSpPr txBox="1"/>
              <p:nvPr/>
            </p:nvSpPr>
            <p:spPr bwMode="auto">
              <a:xfrm>
                <a:off x="1415114" y="2455164"/>
                <a:ext cx="76211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Stark Effect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可以將微擾電場慢慢打開後，簡併的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能階會漸分開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C63D3D-B95F-CC80-C3DF-354541A36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114" y="2455164"/>
                <a:ext cx="7621169" cy="369332"/>
              </a:xfrm>
              <a:prstGeom prst="rect">
                <a:avLst/>
              </a:prstGeom>
              <a:blipFill>
                <a:blip r:embed="rId7"/>
                <a:stretch>
                  <a:fillRect l="-66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DD599C67-47FF-695B-993D-E3D52AE5F24C}"/>
                  </a:ext>
                </a:extLst>
              </p:cNvPr>
              <p:cNvSpPr txBox="1"/>
              <p:nvPr/>
            </p:nvSpPr>
            <p:spPr bwMode="auto">
              <a:xfrm>
                <a:off x="1503961" y="651357"/>
                <a:ext cx="259228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DD599C67-47FF-695B-993D-E3D52AE5F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3961" y="651357"/>
                <a:ext cx="2592288" cy="369332"/>
              </a:xfrm>
              <a:prstGeom prst="rect">
                <a:avLst/>
              </a:prstGeom>
              <a:blipFill>
                <a:blip r:embed="rId8"/>
                <a:stretch>
                  <a:fillRect l="-976" t="-1100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66CAD45-E1EC-CAC9-DC2F-20463CD771A0}"/>
                  </a:ext>
                </a:extLst>
              </p:cNvPr>
              <p:cNvSpPr txBox="1"/>
              <p:nvPr/>
            </p:nvSpPr>
            <p:spPr bwMode="auto">
              <a:xfrm>
                <a:off x="1551250" y="1887002"/>
                <a:ext cx="230425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66CAD45-E1EC-CAC9-DC2F-20463CD7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1250" y="1887002"/>
                <a:ext cx="2304256" cy="338554"/>
              </a:xfrm>
              <a:prstGeom prst="rect">
                <a:avLst/>
              </a:prstGeom>
              <a:blipFill>
                <a:blip r:embed="rId9"/>
                <a:stretch>
                  <a:fillRect l="-1639" t="-103571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C6E8AC-C65F-9140-E0FD-EC56E8EBAF14}"/>
                  </a:ext>
                </a:extLst>
              </p:cNvPr>
              <p:cNvSpPr txBox="1"/>
              <p:nvPr/>
            </p:nvSpPr>
            <p:spPr bwMode="auto">
              <a:xfrm>
                <a:off x="1421221" y="5297285"/>
                <a:ext cx="75323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微擾計算，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矩陣元要取在這兩個被趨近的未微擾態間，有機會可為零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C6E8AC-C65F-9140-E0FD-EC56E8EBA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21" y="5297285"/>
                <a:ext cx="7532323" cy="369332"/>
              </a:xfrm>
              <a:prstGeom prst="rect">
                <a:avLst/>
              </a:prstGeom>
              <a:blipFill>
                <a:blip r:embed="rId10"/>
                <a:stretch>
                  <a:fillRect l="-504" t="-6667" r="-50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84C9C7A3-3550-7F45-26DF-AAB48221FF53}"/>
                  </a:ext>
                </a:extLst>
              </p:cNvPr>
              <p:cNvSpPr txBox="1"/>
              <p:nvPr/>
            </p:nvSpPr>
            <p:spPr bwMode="auto">
              <a:xfrm>
                <a:off x="1512466" y="5752447"/>
                <a:ext cx="52317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84C9C7A3-3550-7F45-26DF-AAB48221F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466" y="5752447"/>
                <a:ext cx="5231748" cy="369332"/>
              </a:xfrm>
              <a:prstGeom prst="rect">
                <a:avLst/>
              </a:prstGeom>
              <a:blipFill>
                <a:blip r:embed="rId11"/>
                <a:stretch>
                  <a:fillRect t="-113793" b="-179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DC3A4419-35AF-75F7-3B07-DDF7F339CE99}"/>
                  </a:ext>
                </a:extLst>
              </p:cNvPr>
              <p:cNvSpPr txBox="1"/>
              <p:nvPr/>
            </p:nvSpPr>
            <p:spPr bwMode="auto">
              <a:xfrm>
                <a:off x="1473357" y="3733712"/>
                <a:ext cx="306077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DC3A4419-35AF-75F7-3B07-DDF7F339C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357" y="3733712"/>
                <a:ext cx="3060776" cy="369332"/>
              </a:xfrm>
              <a:prstGeom prst="rect">
                <a:avLst/>
              </a:prstGeom>
              <a:blipFill>
                <a:blip r:embed="rId12"/>
                <a:stretch>
                  <a:fillRect l="-7438" t="-103226" r="-413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CE26DF-194E-1A1F-4279-6EE24385BE8D}"/>
                  </a:ext>
                </a:extLst>
              </p:cNvPr>
              <p:cNvSpPr txBox="1"/>
              <p:nvPr/>
            </p:nvSpPr>
            <p:spPr bwMode="auto">
              <a:xfrm>
                <a:off x="1421221" y="4883448"/>
                <a:ext cx="75723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若真實定態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趨近某兩個線性組合，這才是合理的零次項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CE26DF-194E-1A1F-4279-6EE24385B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21" y="4883448"/>
                <a:ext cx="7572343" cy="369332"/>
              </a:xfrm>
              <a:prstGeom prst="rect">
                <a:avLst/>
              </a:prstGeom>
              <a:blipFill>
                <a:blip r:embed="rId13"/>
                <a:stretch>
                  <a:fillRect l="-5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9">
                <a:extLst>
                  <a:ext uri="{FF2B5EF4-FFF2-40B4-BE49-F238E27FC236}">
                    <a16:creationId xmlns:a16="http://schemas.microsoft.com/office/drawing/2014/main" id="{3B770533-C4DE-E50D-42D0-26AB90990609}"/>
                  </a:ext>
                </a:extLst>
              </p:cNvPr>
              <p:cNvSpPr txBox="1"/>
              <p:nvPr/>
            </p:nvSpPr>
            <p:spPr bwMode="auto">
              <a:xfrm>
                <a:off x="4935837" y="3741397"/>
                <a:ext cx="316792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9">
                <a:extLst>
                  <a:ext uri="{FF2B5EF4-FFF2-40B4-BE49-F238E27FC236}">
                    <a16:creationId xmlns:a16="http://schemas.microsoft.com/office/drawing/2014/main" id="{3B770533-C4DE-E50D-42D0-26AB9099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5837" y="3741397"/>
                <a:ext cx="3167929" cy="369332"/>
              </a:xfrm>
              <a:prstGeom prst="rect">
                <a:avLst/>
              </a:prstGeom>
              <a:blipFill>
                <a:blip r:embed="rId14"/>
                <a:stretch>
                  <a:fillRect l="-5200" t="-106667" r="-32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7FD1770-A120-491E-5F17-A27AC1CB918C}"/>
              </a:ext>
            </a:extLst>
          </p:cNvPr>
          <p:cNvSpPr txBox="1"/>
          <p:nvPr/>
        </p:nvSpPr>
        <p:spPr bwMode="auto">
          <a:xfrm>
            <a:off x="1413488" y="6206643"/>
            <a:ext cx="7389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如此計算混雜就可能不是無限大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ECFAE4-D282-FBB0-A75B-51E1FEDF1E7C}"/>
              </a:ext>
            </a:extLst>
          </p:cNvPr>
          <p:cNvSpPr/>
          <p:nvPr/>
        </p:nvSpPr>
        <p:spPr>
          <a:xfrm>
            <a:off x="3855506" y="1357625"/>
            <a:ext cx="2196120" cy="29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455018-CB9D-8FFF-1B53-6F8A30B197A6}"/>
              </a:ext>
            </a:extLst>
          </p:cNvPr>
          <p:cNvSpPr/>
          <p:nvPr/>
        </p:nvSpPr>
        <p:spPr>
          <a:xfrm>
            <a:off x="1691215" y="1386345"/>
            <a:ext cx="1016211" cy="29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96A8D-5D6F-170B-AE8F-E9FD4600FB4A}"/>
                  </a:ext>
                </a:extLst>
              </p:cNvPr>
              <p:cNvSpPr txBox="1"/>
              <p:nvPr/>
            </p:nvSpPr>
            <p:spPr bwMode="auto">
              <a:xfrm>
                <a:off x="1853235" y="1090146"/>
                <a:ext cx="999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96A8D-5D6F-170B-AE8F-E9FD4600F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3235" y="1090146"/>
                <a:ext cx="999728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5D239F-F12A-E133-4CBC-EC4D764CE939}"/>
                  </a:ext>
                </a:extLst>
              </p:cNvPr>
              <p:cNvSpPr txBox="1"/>
              <p:nvPr/>
            </p:nvSpPr>
            <p:spPr bwMode="auto">
              <a:xfrm>
                <a:off x="1842578" y="1402501"/>
                <a:ext cx="999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5D239F-F12A-E133-4CBC-EC4D764C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2578" y="1402501"/>
                <a:ext cx="999728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CCA441-681C-B9F5-4774-43077D6E2AF4}"/>
                  </a:ext>
                </a:extLst>
              </p:cNvPr>
              <p:cNvSpPr txBox="1"/>
              <p:nvPr/>
            </p:nvSpPr>
            <p:spPr bwMode="auto">
              <a:xfrm>
                <a:off x="1413488" y="4229456"/>
                <a:ext cx="76839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我們先入為主認定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/>
                  <a:t>是真實本徵態近似的零次項，可能不正確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CCA441-681C-B9F5-4774-43077D6E2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3488" y="4229456"/>
                <a:ext cx="7683927" cy="369332"/>
              </a:xfrm>
              <a:prstGeom prst="rect">
                <a:avLst/>
              </a:prstGeom>
              <a:blipFill>
                <a:blip r:embed="rId17"/>
                <a:stretch>
                  <a:fillRect l="-66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/>
      <p:bldP spid="19" grpId="0" animBg="1"/>
      <p:bldP spid="20" grpId="0" animBg="1"/>
      <p:bldP spid="21" grpId="0"/>
      <p:bldP spid="22" grpId="0" animBg="1"/>
      <p:bldP spid="2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8B3EBD-C996-5474-6141-690671DB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36"/>
          <a:stretch/>
        </p:blipFill>
        <p:spPr>
          <a:xfrm>
            <a:off x="1403648" y="1589673"/>
            <a:ext cx="6667500" cy="55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/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/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/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/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/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/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/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是對角矩陣，自然基底的兩個態就是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的本徵態，兩者能量簡併。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D8371C-2EC7-4645-2F15-5E5548F9EC8D}"/>
              </a:ext>
            </a:extLst>
          </p:cNvPr>
          <p:cNvSpPr txBox="1"/>
          <p:nvPr/>
        </p:nvSpPr>
        <p:spPr bwMode="auto">
          <a:xfrm>
            <a:off x="2584393" y="713012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Degenerate Perturbation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78FBC-02D1-FACE-E175-E230E9BAD1B5}"/>
              </a:ext>
            </a:extLst>
          </p:cNvPr>
          <p:cNvSpPr txBox="1"/>
          <p:nvPr/>
        </p:nvSpPr>
        <p:spPr bwMode="auto">
          <a:xfrm>
            <a:off x="1403648" y="108234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從一個兩態系統的玩具模型開始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/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假設加上一微擾項，正比於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blipFill>
                <a:blip r:embed="rId10"/>
                <a:stretch>
                  <a:fillRect l="-12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/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這可以理解為來自一個沿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方向的磁場。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blipFill>
                <a:blip r:embed="rId11"/>
                <a:stretch>
                  <a:fillRect l="-87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4186686-4D7A-6FE0-5137-3FD151A4CC28}"/>
              </a:ext>
            </a:extLst>
          </p:cNvPr>
          <p:cNvSpPr txBox="1"/>
          <p:nvPr/>
        </p:nvSpPr>
        <p:spPr bwMode="auto">
          <a:xfrm>
            <a:off x="1403648" y="3946847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這可以理解為來自一個常數的電位能。當然這實質上等於沒有電位。</a:t>
            </a:r>
          </a:p>
        </p:txBody>
      </p:sp>
    </p:spTree>
    <p:extLst>
      <p:ext uri="{BB962C8B-B14F-4D97-AF65-F5344CB8AC3E}">
        <p14:creationId xmlns:p14="http://schemas.microsoft.com/office/powerpoint/2010/main" val="489239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/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/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/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但這個模型是可以直接解出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blipFill>
                <a:blip r:embed="rId4"/>
                <a:stretch>
                  <a:fillRect l="-824" b="-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/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/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是Identity矩陣，任何行向量，都是它的本徵向量：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blipFill>
                <a:blip r:embed="rId6"/>
                <a:stretch>
                  <a:fillRect l="-658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/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，我們前面已經解出了它的本徵值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與本徵態：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dirty="0"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blipFill>
                <a:blip r:embed="rId7"/>
                <a:stretch>
                  <a:fillRect l="-632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EA4D8B-45BC-6F14-0842-D3546F60079C}"/>
              </a:ext>
            </a:extLst>
          </p:cNvPr>
          <p:cNvSpPr txBox="1"/>
          <p:nvPr/>
        </p:nvSpPr>
        <p:spPr bwMode="auto">
          <a:xfrm>
            <a:off x="678173" y="4212866"/>
            <a:ext cx="3556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因此能量的本徵值是可解的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8AAA9-CFF2-8B6A-0BB4-DC5747DD8FA0}"/>
              </a:ext>
            </a:extLst>
          </p:cNvPr>
          <p:cNvSpPr txBox="1"/>
          <p:nvPr/>
        </p:nvSpPr>
        <p:spPr bwMode="auto">
          <a:xfrm>
            <a:off x="693753" y="497433"/>
            <a:ext cx="5364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使用微擾公式計算，一階能量修正為零：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/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因此只要找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的本徵態即可。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blipFill>
                <a:blip r:embed="rId8"/>
                <a:stretch>
                  <a:fillRect l="-1108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/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/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一階能量修正應該是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，單純的微擾計算得到錯誤的能量修正答案，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blipFill>
                <a:blip r:embed="rId10"/>
                <a:stretch>
                  <a:fillRect l="-632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/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blipFill>
                <a:blip r:embed="rId11"/>
                <a:stretch>
                  <a:fillRect l="-21244" t="-121311" r="-6218" b="-1721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/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blipFill>
                <a:blip r:embed="rId12"/>
                <a:stretch>
                  <a:fillRect l="-6522" t="-75000" b="-890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224BEB-D723-D92E-AB92-A41F3C45B85F}"/>
              </a:ext>
            </a:extLst>
          </p:cNvPr>
          <p:cNvSpPr txBox="1"/>
          <p:nvPr/>
        </p:nvSpPr>
        <p:spPr bwMode="auto">
          <a:xfrm>
            <a:off x="686348" y="5280042"/>
            <a:ext cx="5963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如果進一步算狀態修正，微擾公式甚至會發散！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3386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" grpId="0"/>
      <p:bldP spid="6" grpId="0"/>
      <p:bldP spid="7" grpId="0"/>
      <p:bldP spid="12" grpId="0"/>
      <p:bldP spid="13" grpId="0" animBg="1"/>
      <p:bldP spid="14" grpId="0"/>
      <p:bldP spid="15" grpId="0" animBg="1"/>
      <p:bldP spid="16" grpId="0" animBg="1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0011-45FB-6C02-FC0F-467FADF98010}"/>
              </a:ext>
            </a:extLst>
          </p:cNvPr>
          <p:cNvSpPr txBox="1"/>
          <p:nvPr/>
        </p:nvSpPr>
        <p:spPr bwMode="auto">
          <a:xfrm>
            <a:off x="3131840" y="277126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/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blipFill>
                <a:blip r:embed="rId9"/>
                <a:stretch>
                  <a:fillRect l="-2703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blipFill>
                <a:blip r:embed="rId13"/>
                <a:stretch>
                  <a:fillRect l="-1058" t="-93478" r="-18519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/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+mj-ea"/>
                    <a:ea typeface="+mj-ea"/>
                  </a:rPr>
                  <a:t>設本徵值為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blipFill>
                <a:blip r:embed="rId14"/>
                <a:stretch>
                  <a:fillRect l="-202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/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/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/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blipFill>
                <a:blip r:embed="rId17"/>
                <a:stretch>
                  <a:fillRect l="-2439" r="-365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/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blipFill>
                <a:blip r:embed="rId18"/>
                <a:stretch>
                  <a:fillRect t="-93478" r="-13901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DDD4C2B-9313-646B-A64A-03388A5C1A5E}"/>
              </a:ext>
            </a:extLst>
          </p:cNvPr>
          <p:cNvSpPr txBox="1"/>
          <p:nvPr/>
        </p:nvSpPr>
        <p:spPr bwMode="auto">
          <a:xfrm>
            <a:off x="520522" y="5287109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5651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9" grpId="0" animBg="1"/>
      <p:bldP spid="30" grpId="0" animBg="1"/>
      <p:bldP spid="19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B383-EE18-471E-DB97-7E77D5123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64"/>
          <a:stretch/>
        </p:blipFill>
        <p:spPr>
          <a:xfrm>
            <a:off x="688564" y="2996952"/>
            <a:ext cx="7766871" cy="3426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82D856-F364-05B5-36F7-0E8BC5747B11}"/>
              </a:ext>
            </a:extLst>
          </p:cNvPr>
          <p:cNvSpPr/>
          <p:nvPr/>
        </p:nvSpPr>
        <p:spPr>
          <a:xfrm>
            <a:off x="719279" y="4710183"/>
            <a:ext cx="7627852" cy="1758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/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注意這兩個本徵態完全與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無關，且適用於任何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，因此即使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blipFill>
                <a:blip r:embed="rId3"/>
                <a:stretch>
                  <a:fillRect l="-65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0F895F3-0FBA-009F-A8A1-F891CA885773}"/>
              </a:ext>
            </a:extLst>
          </p:cNvPr>
          <p:cNvSpPr txBox="1"/>
          <p:nvPr/>
        </p:nvSpPr>
        <p:spPr bwMode="auto">
          <a:xfrm>
            <a:off x="888162" y="2564905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/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所以原來的零次解</a:t>
                </a:r>
                <a:r>
                  <a:rPr lang="en-US" altLang="zh-TW" sz="18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並不是好的選擇！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blipFill>
                <a:blip r:embed="rId4"/>
                <a:stretch>
                  <a:fillRect l="-616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774F4-345A-92A3-E1B8-EDCCEB67D8B6}"/>
              </a:ext>
            </a:extLst>
          </p:cNvPr>
          <p:cNvCxnSpPr/>
          <p:nvPr/>
        </p:nvCxnSpPr>
        <p:spPr>
          <a:xfrm flipH="1">
            <a:off x="2919813" y="1593610"/>
            <a:ext cx="576064" cy="454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9477FD-D37D-294C-3C37-DF0223F5B3A1}"/>
              </a:ext>
            </a:extLst>
          </p:cNvPr>
          <p:cNvCxnSpPr>
            <a:cxnSpLocks/>
          </p:cNvCxnSpPr>
          <p:nvPr/>
        </p:nvCxnSpPr>
        <p:spPr>
          <a:xfrm>
            <a:off x="2930337" y="1593610"/>
            <a:ext cx="647938" cy="423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/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/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/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/>
                  <a:t>的本徵態！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A11833F-3678-021F-0382-24CF4013F2DE}"/>
              </a:ext>
            </a:extLst>
          </p:cNvPr>
          <p:cNvSpPr txBox="1"/>
          <p:nvPr/>
        </p:nvSpPr>
        <p:spPr bwMode="auto">
          <a:xfrm>
            <a:off x="902504" y="481115"/>
            <a:ext cx="3093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直接解得到的兩個本徵態：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/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因為真實本徵態在微擾消失後不會趨近這個選擇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！而是</a:t>
                </a:r>
                <a:r>
                  <a:rPr lang="en-US" altLang="zh-TW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blipFill>
                <a:blip r:embed="rId8"/>
                <a:stretch>
                  <a:fillRect l="-654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9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/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/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/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若我們一開始就使用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作為零次項，而使用微擾計算結果：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blipFill>
                <a:blip r:embed="rId4"/>
                <a:stretch>
                  <a:fillRect l="-712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/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/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8B24B5-B58B-6319-4A19-421E27C2A17B}"/>
              </a:ext>
            </a:extLst>
          </p:cNvPr>
          <p:cNvSpPr txBox="1"/>
          <p:nvPr/>
        </p:nvSpPr>
        <p:spPr bwMode="auto">
          <a:xfrm>
            <a:off x="1115616" y="3666397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可以推測，二次以上能量修正，以及所有狀態修正都是零：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0F2A8-AE47-8BF0-1A3E-E1B3D52B50FC}"/>
              </a:ext>
            </a:extLst>
          </p:cNvPr>
          <p:cNvSpPr txBox="1"/>
          <p:nvPr/>
        </p:nvSpPr>
        <p:spPr bwMode="auto">
          <a:xfrm>
            <a:off x="1115616" y="4649137"/>
            <a:ext cx="69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可見在如此新的選擇下，微擾計算就會得到完全正確的答案。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/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blipFill>
                <a:blip r:embed="rId7"/>
                <a:stretch>
                  <a:fillRect l="-5797" t="-78000" b="-1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/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更進一步：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在兩個新的零次項間的矩陣元為零，因此兩個態不混雜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blipFill>
                <a:blip r:embed="rId8"/>
                <a:stretch>
                  <a:fillRect l="-48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/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921CBE5-ACE0-463B-56DA-29BFEF8BA4F2}"/>
              </a:ext>
            </a:extLst>
          </p:cNvPr>
          <p:cNvSpPr txBox="1"/>
          <p:nvPr/>
        </p:nvSpPr>
        <p:spPr bwMode="auto">
          <a:xfrm>
            <a:off x="1115616" y="2132950"/>
            <a:ext cx="1655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這是正確的！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66D28-4116-6D34-5006-5DD8579B7CDF}"/>
              </a:ext>
            </a:extLst>
          </p:cNvPr>
          <p:cNvSpPr txBox="1"/>
          <p:nvPr/>
        </p:nvSpPr>
        <p:spPr bwMode="auto">
          <a:xfrm>
            <a:off x="1115616" y="5805264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B5A0F-253F-D8D3-BF86-34703DB7AE7F}"/>
              </a:ext>
            </a:extLst>
          </p:cNvPr>
          <p:cNvSpPr txBox="1"/>
          <p:nvPr/>
        </p:nvSpPr>
        <p:spPr bwMode="auto">
          <a:xfrm>
            <a:off x="1118474" y="6245310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選擇的條件似乎是：零次項應該選微擾項的本徵態。</a:t>
            </a:r>
          </a:p>
        </p:txBody>
      </p:sp>
    </p:spTree>
    <p:extLst>
      <p:ext uri="{BB962C8B-B14F-4D97-AF65-F5344CB8AC3E}">
        <p14:creationId xmlns:p14="http://schemas.microsoft.com/office/powerpoint/2010/main" val="583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9" grpId="0"/>
      <p:bldP spid="11" grpId="0" animBg="1"/>
      <p:bldP spid="12" grpId="0"/>
      <p:bldP spid="14" grpId="0" animBg="1"/>
      <p:bldP spid="10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/>
              <p:nvPr/>
            </p:nvSpPr>
            <p:spPr bwMode="auto">
              <a:xfrm>
                <a:off x="867886" y="2070572"/>
                <a:ext cx="8251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或許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時，真實的能量本徵態可能不會趨近於原來的選擇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或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86" y="2070572"/>
                <a:ext cx="8251438" cy="369332"/>
              </a:xfrm>
              <a:prstGeom prst="rect">
                <a:avLst/>
              </a:prstGeom>
              <a:blipFill>
                <a:blip r:embed="rId2"/>
                <a:stretch>
                  <a:fillRect l="-614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/>
              <p:nvPr/>
            </p:nvSpPr>
            <p:spPr bwMode="auto">
              <a:xfrm>
                <a:off x="885680" y="2438058"/>
                <a:ext cx="7214712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而是趨近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，這才是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被趨近與近似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零次項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80" y="2438058"/>
                <a:ext cx="7214712" cy="404983"/>
              </a:xfrm>
              <a:prstGeom prst="rect">
                <a:avLst/>
              </a:prstGeom>
              <a:blipFill>
                <a:blip r:embed="rId3"/>
                <a:stretch>
                  <a:fillRect l="-703" t="-153125" b="-2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/>
              <p:nvPr/>
            </p:nvSpPr>
            <p:spPr bwMode="auto">
              <a:xfrm>
                <a:off x="868690" y="3262141"/>
                <a:ext cx="8121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微擾計算必須容許這樣的選擇！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為零階本徵態。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90" y="3262141"/>
                <a:ext cx="8121226" cy="369332"/>
              </a:xfrm>
              <a:prstGeom prst="rect">
                <a:avLst/>
              </a:prstGeom>
              <a:blipFill>
                <a:blip r:embed="rId4"/>
                <a:stretch>
                  <a:fillRect l="-62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/>
              <p:nvPr/>
            </p:nvSpPr>
            <p:spPr bwMode="auto">
              <a:xfrm>
                <a:off x="885680" y="2897765"/>
                <a:ext cx="491045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→0</m:t>
                      </m:r>
                      <m:r>
                        <m:rPr>
                          <m:nor/>
                        </m:rPr>
                        <a:rPr lang="en-TW" dirty="0">
                          <a:latin typeface="Times New Roman" pitchFamily="18" charset="0"/>
                          <a:cs typeface="Times New Roman" pitchFamily="18" charset="0"/>
                        </a:rPr>
                        <m:t>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80" y="2897765"/>
                <a:ext cx="4910456" cy="369332"/>
              </a:xfrm>
              <a:prstGeom prst="rect">
                <a:avLst/>
              </a:prstGeom>
              <a:blipFill>
                <a:blip r:embed="rId5"/>
                <a:stretch>
                  <a:fillRect t="-110000" r="-309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/>
              <p:nvPr/>
            </p:nvSpPr>
            <p:spPr bwMode="auto">
              <a:xfrm>
                <a:off x="867886" y="578241"/>
                <a:ext cx="8251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如果有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/>
                      <m:t>兩個簡併</m:t>
                    </m:r>
                    <m:r>
                      <m:rPr>
                        <m:nor/>
                      </m:rPr>
                      <a:rPr lang="en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degenerate</m:t>
                    </m:r>
                    <m:r>
                      <m:rPr>
                        <m:nor/>
                      </m:rPr>
                      <a:rPr lang="en-TW" dirty="0"/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，</a:t>
                </a:r>
                <a:r>
                  <a:rPr lang="en-GB" dirty="0" err="1"/>
                  <a:t>例如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Stark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210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86" y="578241"/>
                <a:ext cx="8251438" cy="369332"/>
              </a:xfrm>
              <a:prstGeom prst="rect">
                <a:avLst/>
              </a:prstGeom>
              <a:blipFill>
                <a:blip r:embed="rId6"/>
                <a:stretch>
                  <a:fillRect l="-61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/>
              <p:nvPr/>
            </p:nvSpPr>
            <p:spPr bwMode="auto">
              <a:xfrm>
                <a:off x="957532" y="970828"/>
                <a:ext cx="238575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7532" y="970828"/>
                <a:ext cx="2385751" cy="380810"/>
              </a:xfrm>
              <a:prstGeom prst="rect">
                <a:avLst/>
              </a:prstGeom>
              <a:blipFill>
                <a:blip r:embed="rId7"/>
                <a:stretch>
                  <a:fillRect l="-2646" t="-10322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/>
              <p:nvPr/>
            </p:nvSpPr>
            <p:spPr bwMode="auto">
              <a:xfrm>
                <a:off x="3433032" y="957294"/>
                <a:ext cx="238575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3032" y="957294"/>
                <a:ext cx="2385751" cy="380810"/>
              </a:xfrm>
              <a:prstGeom prst="rect">
                <a:avLst/>
              </a:prstGeom>
              <a:blipFill>
                <a:blip r:embed="rId8"/>
                <a:stretch>
                  <a:fillRect l="-2646" t="-10322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/>
              <p:nvPr/>
            </p:nvSpPr>
            <p:spPr bwMode="auto">
              <a:xfrm>
                <a:off x="868243" y="1340580"/>
                <a:ext cx="82757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兩個態的線性組合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/>
                  <a:t>依舊是同一本徵值的本徵態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243" y="1340580"/>
                <a:ext cx="8275757" cy="369332"/>
              </a:xfrm>
              <a:prstGeom prst="rect">
                <a:avLst/>
              </a:prstGeom>
              <a:blipFill>
                <a:blip r:embed="rId9"/>
                <a:stretch>
                  <a:fillRect l="-61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9559EFE-C72F-CE9C-C29C-A570A15A47E8}"/>
              </a:ext>
            </a:extLst>
          </p:cNvPr>
          <p:cNvSpPr/>
          <p:nvPr/>
        </p:nvSpPr>
        <p:spPr>
          <a:xfrm>
            <a:off x="2501621" y="3662908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8" name="Picture 7" descr="Coordinate Axes and Coordinates planes | Definition, Examples, Diagrams">
            <a:extLst>
              <a:ext uri="{FF2B5EF4-FFF2-40B4-BE49-F238E27FC236}">
                <a16:creationId xmlns:a16="http://schemas.microsoft.com/office/drawing/2014/main" id="{17A7B7A7-B14E-B04B-CB9F-6DAFF307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08" y="3662908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79CD1F-21B4-CDB1-783F-2DC28CFB3C95}"/>
              </a:ext>
            </a:extLst>
          </p:cNvPr>
          <p:cNvCxnSpPr>
            <a:cxnSpLocks/>
          </p:cNvCxnSpPr>
          <p:nvPr/>
        </p:nvCxnSpPr>
        <p:spPr>
          <a:xfrm flipV="1">
            <a:off x="4154480" y="4641464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2AE34D-FA69-3291-175A-842B620AB6B4}"/>
                  </a:ext>
                </a:extLst>
              </p:cNvPr>
              <p:cNvSpPr txBox="1"/>
              <p:nvPr/>
            </p:nvSpPr>
            <p:spPr bwMode="auto">
              <a:xfrm>
                <a:off x="4661858" y="4284310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2AE34D-FA69-3291-175A-842B620A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1858" y="4284310"/>
                <a:ext cx="839287" cy="307777"/>
              </a:xfrm>
              <a:prstGeom prst="rect">
                <a:avLst/>
              </a:prstGeom>
              <a:blipFill>
                <a:blip r:embed="rId11"/>
                <a:stretch>
                  <a:fillRect l="-24242" t="-100000" r="-16667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D67D51-C94E-10E0-9532-D21AE63695FE}"/>
                  </a:ext>
                </a:extLst>
              </p:cNvPr>
              <p:cNvSpPr txBox="1"/>
              <p:nvPr/>
            </p:nvSpPr>
            <p:spPr bwMode="auto">
              <a:xfrm>
                <a:off x="3454644" y="4016120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D67D51-C94E-10E0-9532-D21AE636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4644" y="4016120"/>
                <a:ext cx="663685" cy="307777"/>
              </a:xfrm>
              <a:prstGeom prst="rect">
                <a:avLst/>
              </a:prstGeom>
              <a:blipFill>
                <a:blip r:embed="rId12"/>
                <a:stretch>
                  <a:fillRect l="-24528" t="-104000" r="-15094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02A105-F1FB-45F6-8BB6-F301DE76CAF9}"/>
              </a:ext>
            </a:extLst>
          </p:cNvPr>
          <p:cNvCxnSpPr>
            <a:cxnSpLocks/>
          </p:cNvCxnSpPr>
          <p:nvPr/>
        </p:nvCxnSpPr>
        <p:spPr>
          <a:xfrm flipH="1" flipV="1">
            <a:off x="3479632" y="4660064"/>
            <a:ext cx="696657" cy="280506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D69936-2FF6-951A-4454-22DA986AA234}"/>
              </a:ext>
            </a:extLst>
          </p:cNvPr>
          <p:cNvCxnSpPr>
            <a:cxnSpLocks/>
          </p:cNvCxnSpPr>
          <p:nvPr/>
        </p:nvCxnSpPr>
        <p:spPr>
          <a:xfrm flipH="1">
            <a:off x="3443739" y="4940570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F6A33C-BB53-B13F-6D4E-BFC2FA8B57A9}"/>
                  </a:ext>
                </a:extLst>
              </p:cNvPr>
              <p:cNvSpPr txBox="1"/>
              <p:nvPr/>
            </p:nvSpPr>
            <p:spPr bwMode="auto">
              <a:xfrm>
                <a:off x="3270971" y="5054871"/>
                <a:ext cx="58942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F6A33C-BB53-B13F-6D4E-BFC2FA8B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0971" y="5054871"/>
                <a:ext cx="589421" cy="307777"/>
              </a:xfrm>
              <a:prstGeom prst="rect">
                <a:avLst/>
              </a:prstGeom>
              <a:blipFill>
                <a:blip r:embed="rId13"/>
                <a:stretch>
                  <a:fillRect l="-34043" t="-96154" r="-2340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FA9F6C-8AD4-D43D-583E-1BB4CFA92432}"/>
              </a:ext>
            </a:extLst>
          </p:cNvPr>
          <p:cNvCxnSpPr>
            <a:cxnSpLocks/>
          </p:cNvCxnSpPr>
          <p:nvPr/>
        </p:nvCxnSpPr>
        <p:spPr>
          <a:xfrm flipV="1">
            <a:off x="4118329" y="4153880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D69865-F615-92DF-F3A1-31C2AB07F090}"/>
                  </a:ext>
                </a:extLst>
              </p:cNvPr>
              <p:cNvSpPr txBox="1"/>
              <p:nvPr/>
            </p:nvSpPr>
            <p:spPr bwMode="auto">
              <a:xfrm>
                <a:off x="2648154" y="4443460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D69865-F615-92DF-F3A1-31C2AB07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8154" y="4443460"/>
                <a:ext cx="839287" cy="307777"/>
              </a:xfrm>
              <a:prstGeom prst="rect">
                <a:avLst/>
              </a:prstGeom>
              <a:blipFill>
                <a:blip r:embed="rId14"/>
                <a:stretch>
                  <a:fillRect l="-23881" t="-100000" r="-16418" b="-17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C41543-E88D-7EF8-EDB9-6116D83D210C}"/>
                  </a:ext>
                </a:extLst>
              </p:cNvPr>
              <p:cNvSpPr txBox="1"/>
              <p:nvPr/>
            </p:nvSpPr>
            <p:spPr bwMode="auto">
              <a:xfrm>
                <a:off x="908304" y="6334497"/>
                <a:ext cx="77681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，可能趨近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𝑥𝑧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平面的另一狀態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而不是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C41543-E88D-7EF8-EDB9-6116D83D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304" y="6334497"/>
                <a:ext cx="7768151" cy="369332"/>
              </a:xfrm>
              <a:prstGeom prst="rect">
                <a:avLst/>
              </a:prstGeom>
              <a:blipFill>
                <a:blip r:embed="rId15"/>
                <a:stretch>
                  <a:fillRect l="-65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DFCE4-0AEF-B3D2-B65B-990F9A45F5AF}"/>
                  </a:ext>
                </a:extLst>
              </p:cNvPr>
              <p:cNvSpPr txBox="1"/>
              <p:nvPr/>
            </p:nvSpPr>
            <p:spPr bwMode="auto">
              <a:xfrm>
                <a:off x="892562" y="5949280"/>
                <a:ext cx="8251438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以空間來比諭，設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類比簡併態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，簡併態空間就是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DFCE4-0AEF-B3D2-B65B-990F9A45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562" y="5949280"/>
                <a:ext cx="8251438" cy="391261"/>
              </a:xfrm>
              <a:prstGeom prst="rect">
                <a:avLst/>
              </a:prstGeom>
              <a:blipFill>
                <a:blip r:embed="rId16"/>
                <a:stretch>
                  <a:fillRect l="-615" t="-106250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 25">
            <a:extLst>
              <a:ext uri="{FF2B5EF4-FFF2-40B4-BE49-F238E27FC236}">
                <a16:creationId xmlns:a16="http://schemas.microsoft.com/office/drawing/2014/main" id="{0B7AC414-62AA-2CAF-4974-76B277C4B5CC}"/>
              </a:ext>
            </a:extLst>
          </p:cNvPr>
          <p:cNvSpPr/>
          <p:nvPr/>
        </p:nvSpPr>
        <p:spPr>
          <a:xfrm>
            <a:off x="3567021" y="4282215"/>
            <a:ext cx="1284790" cy="361647"/>
          </a:xfrm>
          <a:custGeom>
            <a:avLst/>
            <a:gdLst>
              <a:gd name="connsiteX0" fmla="*/ 1284790 w 1284790"/>
              <a:gd name="connsiteY0" fmla="*/ 138896 h 138896"/>
              <a:gd name="connsiteX1" fmla="*/ 1134319 w 1284790"/>
              <a:gd name="connsiteY1" fmla="*/ 104172 h 138896"/>
              <a:gd name="connsiteX2" fmla="*/ 1099595 w 1284790"/>
              <a:gd name="connsiteY2" fmla="*/ 92598 h 138896"/>
              <a:gd name="connsiteX3" fmla="*/ 1030146 w 1284790"/>
              <a:gd name="connsiteY3" fmla="*/ 57874 h 138896"/>
              <a:gd name="connsiteX4" fmla="*/ 949124 w 1284790"/>
              <a:gd name="connsiteY4" fmla="*/ 23150 h 138896"/>
              <a:gd name="connsiteX5" fmla="*/ 752354 w 1284790"/>
              <a:gd name="connsiteY5" fmla="*/ 0 h 138896"/>
              <a:gd name="connsiteX6" fmla="*/ 613458 w 1284790"/>
              <a:gd name="connsiteY6" fmla="*/ 11575 h 138896"/>
              <a:gd name="connsiteX7" fmla="*/ 462987 w 1284790"/>
              <a:gd name="connsiteY7" fmla="*/ 34724 h 138896"/>
              <a:gd name="connsiteX8" fmla="*/ 393539 w 1284790"/>
              <a:gd name="connsiteY8" fmla="*/ 69448 h 138896"/>
              <a:gd name="connsiteX9" fmla="*/ 335665 w 1284790"/>
              <a:gd name="connsiteY9" fmla="*/ 115747 h 138896"/>
              <a:gd name="connsiteX10" fmla="*/ 208344 w 1284790"/>
              <a:gd name="connsiteY10" fmla="*/ 127322 h 138896"/>
              <a:gd name="connsiteX11" fmla="*/ 127321 w 1284790"/>
              <a:gd name="connsiteY11" fmla="*/ 127322 h 138896"/>
              <a:gd name="connsiteX12" fmla="*/ 0 w 1284790"/>
              <a:gd name="connsiteY12" fmla="*/ 127322 h 13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4790" h="138896">
                <a:moveTo>
                  <a:pt x="1284790" y="138896"/>
                </a:moveTo>
                <a:cubicBezTo>
                  <a:pt x="1179605" y="123871"/>
                  <a:pt x="1229654" y="135950"/>
                  <a:pt x="1134319" y="104172"/>
                </a:cubicBezTo>
                <a:lnTo>
                  <a:pt x="1099595" y="92598"/>
                </a:lnTo>
                <a:cubicBezTo>
                  <a:pt x="1032859" y="48106"/>
                  <a:pt x="1097241" y="86629"/>
                  <a:pt x="1030146" y="57874"/>
                </a:cubicBezTo>
                <a:cubicBezTo>
                  <a:pt x="992027" y="41537"/>
                  <a:pt x="986717" y="31504"/>
                  <a:pt x="949124" y="23150"/>
                </a:cubicBezTo>
                <a:cubicBezTo>
                  <a:pt x="884802" y="8856"/>
                  <a:pt x="817410" y="5914"/>
                  <a:pt x="752354" y="0"/>
                </a:cubicBezTo>
                <a:lnTo>
                  <a:pt x="613458" y="11575"/>
                </a:lnTo>
                <a:cubicBezTo>
                  <a:pt x="536510" y="18904"/>
                  <a:pt x="523586" y="17410"/>
                  <a:pt x="462987" y="34724"/>
                </a:cubicBezTo>
                <a:cubicBezTo>
                  <a:pt x="429710" y="44232"/>
                  <a:pt x="421718" y="46904"/>
                  <a:pt x="393539" y="69448"/>
                </a:cubicBezTo>
                <a:cubicBezTo>
                  <a:pt x="375827" y="83618"/>
                  <a:pt x="360000" y="110532"/>
                  <a:pt x="335665" y="115747"/>
                </a:cubicBezTo>
                <a:cubicBezTo>
                  <a:pt x="293996" y="124676"/>
                  <a:pt x="250784" y="123464"/>
                  <a:pt x="208344" y="127322"/>
                </a:cubicBezTo>
                <a:cubicBezTo>
                  <a:pt x="97284" y="99557"/>
                  <a:pt x="217727" y="120864"/>
                  <a:pt x="127321" y="127322"/>
                </a:cubicBezTo>
                <a:cubicBezTo>
                  <a:pt x="84989" y="130346"/>
                  <a:pt x="42440" y="127322"/>
                  <a:pt x="0" y="1273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500E3-5D6D-A191-44AC-96051CA5ACC6}"/>
                  </a:ext>
                </a:extLst>
              </p:cNvPr>
              <p:cNvSpPr txBox="1"/>
              <p:nvPr/>
            </p:nvSpPr>
            <p:spPr bwMode="auto">
              <a:xfrm>
                <a:off x="1986286" y="207862"/>
                <a:ext cx="5610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Degenerate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Perturbation Theory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 smtClean="0">
                        <a:solidFill>
                          <a:srgbClr val="FF0000"/>
                        </a:solidFill>
                      </a:rPr>
                      <m:t>簡併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500E3-5D6D-A191-44AC-96051CA5A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6286" y="207862"/>
                <a:ext cx="5610050" cy="369332"/>
              </a:xfrm>
              <a:prstGeom prst="rect">
                <a:avLst/>
              </a:prstGeom>
              <a:blipFill>
                <a:blip r:embed="rId17"/>
                <a:stretch>
                  <a:fillRect l="-9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BF8BEB3-6005-BA34-C7E4-DC4D2904C123}"/>
              </a:ext>
            </a:extLst>
          </p:cNvPr>
          <p:cNvSpPr txBox="1"/>
          <p:nvPr/>
        </p:nvSpPr>
        <p:spPr bwMode="auto">
          <a:xfrm>
            <a:off x="867886" y="170743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所以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簡併態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組成</a:t>
            </a:r>
            <a:r>
              <a:rPr lang="en-US" dirty="0" err="1"/>
              <a:t>二維的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線性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空間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591CE2-D0E0-EBC4-CB81-E86DED52BE16}"/>
                  </a:ext>
                </a:extLst>
              </p:cNvPr>
              <p:cNvSpPr txBox="1"/>
              <p:nvPr/>
            </p:nvSpPr>
            <p:spPr bwMode="auto">
              <a:xfrm>
                <a:off x="5940151" y="970828"/>
                <a:ext cx="27363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暫時隱藏量子數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591CE2-D0E0-EBC4-CB81-E86DED52B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1" y="970828"/>
                <a:ext cx="2736303" cy="369332"/>
              </a:xfrm>
              <a:prstGeom prst="rect">
                <a:avLst/>
              </a:prstGeom>
              <a:blipFill>
                <a:blip r:embed="rId18"/>
                <a:stretch>
                  <a:fillRect l="-184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2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7" grpId="0"/>
      <p:bldP spid="4" grpId="0" animBg="1"/>
      <p:bldP spid="6" grpId="0" animBg="1"/>
      <p:bldP spid="12" grpId="0" animBg="1"/>
      <p:bldP spid="13" grpId="0" animBg="1"/>
      <p:bldP spid="20" grpId="0"/>
      <p:bldP spid="23" grpId="0" animBg="1"/>
      <p:bldP spid="24" grpId="0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975742" y="4962081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Stark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Effect 在氫原子上加上一個常數電場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/>
              <p:nvPr/>
            </p:nvSpPr>
            <p:spPr bwMode="auto">
              <a:xfrm>
                <a:off x="983289" y="1598918"/>
                <a:ext cx="78106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常常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可以分解為一個主要的項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，稱未微擾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3289" y="1598918"/>
                <a:ext cx="7810636" cy="369332"/>
              </a:xfrm>
              <a:prstGeom prst="rect">
                <a:avLst/>
              </a:prstGeom>
              <a:blipFill>
                <a:blip r:embed="rId2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/>
              <p:nvPr/>
            </p:nvSpPr>
            <p:spPr bwMode="auto">
              <a:xfrm>
                <a:off x="993116" y="2027889"/>
                <a:ext cx="1786232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116" y="2027889"/>
                <a:ext cx="1786232" cy="376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029904" y="5422152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9904" y="5422152"/>
                <a:ext cx="2104672" cy="69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404325" y="5582854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325" y="5582854"/>
                <a:ext cx="1541188" cy="402931"/>
              </a:xfrm>
              <a:prstGeom prst="rect">
                <a:avLst/>
              </a:prstGeom>
              <a:blipFill>
                <a:blip r:embed="rId5"/>
                <a:stretch>
                  <a:fillRect t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/>
              <p:nvPr/>
            </p:nvSpPr>
            <p:spPr bwMode="auto">
              <a:xfrm>
                <a:off x="993116" y="1198267"/>
                <a:ext cx="17990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116" y="1198267"/>
                <a:ext cx="1799065" cy="369332"/>
              </a:xfrm>
              <a:prstGeom prst="rect">
                <a:avLst/>
              </a:prstGeom>
              <a:blipFill>
                <a:blip r:embed="rId6"/>
                <a:stretch>
                  <a:fillRect l="-7042" t="-110000" r="-1197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7167BF8-18B2-B7A2-DBB6-524AC26F8496}"/>
              </a:ext>
            </a:extLst>
          </p:cNvPr>
          <p:cNvSpPr txBox="1"/>
          <p:nvPr/>
        </p:nvSpPr>
        <p:spPr bwMode="auto">
          <a:xfrm>
            <a:off x="919806" y="792315"/>
            <a:ext cx="7744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Perturbation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是解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能量本徵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問題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的一個系統的近似方法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/>
              <p:nvPr/>
            </p:nvSpPr>
            <p:spPr bwMode="auto">
              <a:xfrm>
                <a:off x="2825454" y="2046332"/>
                <a:ext cx="11574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5454" y="2046332"/>
                <a:ext cx="1157497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970298" y="3435243"/>
            <a:ext cx="7262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簡諧運動可以有一微小的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Anharmonic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非諧項。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043608" y="3861048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861048"/>
                <a:ext cx="2567613" cy="648126"/>
              </a:xfrm>
              <a:prstGeom prst="rect">
                <a:avLst/>
              </a:prstGeom>
              <a:blipFill>
                <a:blip r:embed="rId8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3825270" y="3861048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5270" y="3861048"/>
                <a:ext cx="2008374" cy="672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121675" y="4032430"/>
                <a:ext cx="12466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1675" y="4032430"/>
                <a:ext cx="124665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/>
              <p:nvPr/>
            </p:nvSpPr>
            <p:spPr bwMode="auto">
              <a:xfrm>
                <a:off x="974100" y="2490272"/>
                <a:ext cx="6033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時常，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比較簡單，因此已經解出本徵態了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100" y="2490272"/>
                <a:ext cx="6033187" cy="369332"/>
              </a:xfrm>
              <a:prstGeom prst="rect">
                <a:avLst/>
              </a:prstGeom>
              <a:blipFill>
                <a:blip r:embed="rId11"/>
                <a:stretch>
                  <a:fillRect l="-84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/>
              <p:nvPr/>
            </p:nvSpPr>
            <p:spPr bwMode="auto">
              <a:xfrm>
                <a:off x="962827" y="2899679"/>
                <a:ext cx="57125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那麼可以期待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的解會非常接近真實的解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27" y="2899679"/>
                <a:ext cx="5712577" cy="369332"/>
              </a:xfrm>
              <a:prstGeom prst="rect">
                <a:avLst/>
              </a:prstGeom>
              <a:blipFill>
                <a:blip r:embed="rId12"/>
                <a:stretch>
                  <a:fillRect l="-66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8" grpId="0"/>
      <p:bldP spid="19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AF53-A48B-D954-40C2-9A1FAF129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0"/>
          <a:stretch/>
        </p:blipFill>
        <p:spPr>
          <a:xfrm>
            <a:off x="2524462" y="490448"/>
            <a:ext cx="4095076" cy="27859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B9D8D51-E15B-C2C9-6A11-BB1AC8E1A9DB}"/>
              </a:ext>
            </a:extLst>
          </p:cNvPr>
          <p:cNvSpPr/>
          <p:nvPr/>
        </p:nvSpPr>
        <p:spPr>
          <a:xfrm>
            <a:off x="2771800" y="2564905"/>
            <a:ext cx="61596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619672" y="3396940"/>
                <a:ext cx="69753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若無簡併，真實本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徵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態在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時，趨近的零階態只能有一個選擇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396940"/>
                <a:ext cx="6975395" cy="369332"/>
              </a:xfrm>
              <a:prstGeom prst="rect">
                <a:avLst/>
              </a:prstGeom>
              <a:blipFill>
                <a:blip r:embed="rId3"/>
                <a:stretch>
                  <a:fillRect l="-7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696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AF53-A48B-D954-40C2-9A1FAF129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0"/>
          <a:stretch/>
        </p:blipFill>
        <p:spPr>
          <a:xfrm>
            <a:off x="2524462" y="490448"/>
            <a:ext cx="4095076" cy="27859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B9D8D51-E15B-C2C9-6A11-BB1AC8E1A9DB}"/>
              </a:ext>
            </a:extLst>
          </p:cNvPr>
          <p:cNvSpPr/>
          <p:nvPr/>
        </p:nvSpPr>
        <p:spPr>
          <a:xfrm>
            <a:off x="2670995" y="1628888"/>
            <a:ext cx="615967" cy="596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若有簡併，真實的本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徵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態在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時，趨近的零階態可能是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9E7A7E-135F-301D-7346-25F9CF0CF334}"/>
                  </a:ext>
                </a:extLst>
              </p:cNvPr>
              <p:cNvSpPr txBox="1"/>
              <p:nvPr/>
            </p:nvSpPr>
            <p:spPr bwMode="auto">
              <a:xfrm>
                <a:off x="1050257" y="3703799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若有簡併，真實的本徵態近似的可能是一個線性組合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9E7A7E-135F-301D-7346-25F9CF0C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0257" y="3703799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l="-64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2ACC3C-79B0-F736-034C-95F1BD9309FB}"/>
              </a:ext>
            </a:extLst>
          </p:cNvPr>
          <p:cNvSpPr txBox="1"/>
          <p:nvPr/>
        </p:nvSpPr>
        <p:spPr bwMode="auto">
          <a:xfrm>
            <a:off x="1064136" y="4117015"/>
            <a:ext cx="8079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之前推導少了一步：決定正確的、真實本徵態趨近的、近似的零階非微擾態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84504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4B7B6E-7F8D-1B04-A996-DFD4775DB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667C6C-66A5-C7D7-45B5-BDCB41CEB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0"/>
          <a:stretch/>
        </p:blipFill>
        <p:spPr>
          <a:xfrm>
            <a:off x="2524462" y="490448"/>
            <a:ext cx="4095076" cy="27859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B13866B-F5B8-9EE1-5CAE-CEE20219434E}"/>
              </a:ext>
            </a:extLst>
          </p:cNvPr>
          <p:cNvSpPr/>
          <p:nvPr/>
        </p:nvSpPr>
        <p:spPr>
          <a:xfrm>
            <a:off x="2670995" y="1628888"/>
            <a:ext cx="615967" cy="596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DBE4AD-99D7-A85D-EC35-D8DEFDFD6171}"/>
                  </a:ext>
                </a:extLst>
              </p:cNvPr>
              <p:cNvSpPr txBox="1"/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若有簡併，真實的本態態在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時，趨近的零階態可能是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DBE4AD-99D7-A85D-EC35-D8DEFDFD6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58BFB17-DBBB-BC47-887B-2795A912E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8" r="26716" b="26579"/>
          <a:stretch/>
        </p:blipFill>
        <p:spPr>
          <a:xfrm>
            <a:off x="2411760" y="4993792"/>
            <a:ext cx="4563997" cy="1763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7D239A6-0388-0997-3A4D-65BACEE9BE28}"/>
                  </a:ext>
                </a:extLst>
              </p:cNvPr>
              <p:cNvSpPr txBox="1"/>
              <p:nvPr/>
            </p:nvSpPr>
            <p:spPr bwMode="auto">
              <a:xfrm>
                <a:off x="2771801" y="4993793"/>
                <a:ext cx="25922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7D239A6-0388-0997-3A4D-65BACEE9B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1" y="4993793"/>
                <a:ext cx="2592288" cy="338554"/>
              </a:xfrm>
              <a:prstGeom prst="rect">
                <a:avLst/>
              </a:prstGeom>
              <a:blipFill>
                <a:blip r:embed="rId5"/>
                <a:stretch>
                  <a:fillRect t="-107143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8431545-87C5-BE7F-57B5-D16E3845D0D3}"/>
                  </a:ext>
                </a:extLst>
              </p:cNvPr>
              <p:cNvSpPr txBox="1"/>
              <p:nvPr/>
            </p:nvSpPr>
            <p:spPr bwMode="auto">
              <a:xfrm>
                <a:off x="2699793" y="6235049"/>
                <a:ext cx="230425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8431545-87C5-BE7F-57B5-D16E3845D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3" y="6235049"/>
                <a:ext cx="2304256" cy="338554"/>
              </a:xfrm>
              <a:prstGeom prst="rect">
                <a:avLst/>
              </a:prstGeom>
              <a:blipFill>
                <a:blip r:embed="rId6"/>
                <a:stretch>
                  <a:fillRect t="-111111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A23C1E-C3C0-E82D-5B6D-B6B6AD94289F}"/>
                  </a:ext>
                </a:extLst>
              </p:cNvPr>
              <p:cNvSpPr txBox="1"/>
              <p:nvPr/>
            </p:nvSpPr>
            <p:spPr bwMode="auto">
              <a:xfrm>
                <a:off x="1043608" y="370026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兩個簡併零階態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時對應兩個真實本態態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，一階能量修正可能不同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A23C1E-C3C0-E82D-5B6D-B6B6AD942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700268"/>
                <a:ext cx="7920880" cy="369332"/>
              </a:xfrm>
              <a:prstGeom prst="rect">
                <a:avLst/>
              </a:prstGeom>
              <a:blipFill>
                <a:blip r:embed="rId7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1801C48-7DF8-4BA6-D45C-4F2AA6747EE9}"/>
              </a:ext>
            </a:extLst>
          </p:cNvPr>
          <p:cNvSpPr txBox="1"/>
          <p:nvPr/>
        </p:nvSpPr>
        <p:spPr bwMode="auto">
          <a:xfrm>
            <a:off x="1039348" y="4093191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如此微擾後能量就可能不再簡併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8BDFED-CC26-CCA4-BCE4-DE9A6C626D89}"/>
                  </a:ext>
                </a:extLst>
              </p:cNvPr>
              <p:cNvSpPr txBox="1"/>
              <p:nvPr/>
            </p:nvSpPr>
            <p:spPr bwMode="auto">
              <a:xfrm>
                <a:off x="1039348" y="4486114"/>
                <a:ext cx="69170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奇妙的是：兩個零階態的選擇，竟是由微擾能量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8BDFED-CC26-CCA4-BCE4-DE9A6C626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348" y="4486114"/>
                <a:ext cx="6917028" cy="369332"/>
              </a:xfrm>
              <a:prstGeom prst="rect">
                <a:avLst/>
              </a:prstGeom>
              <a:blipFill>
                <a:blip r:embed="rId8"/>
                <a:stretch>
                  <a:fillRect l="-73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78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/>
              <p:nvPr/>
            </p:nvSpPr>
            <p:spPr bwMode="auto">
              <a:xfrm>
                <a:off x="827584" y="974991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真實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趨近於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n-ea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974991"/>
                <a:ext cx="7488832" cy="369332"/>
              </a:xfrm>
              <a:prstGeom prst="rect">
                <a:avLst/>
              </a:prstGeom>
              <a:blipFill>
                <a:blip r:embed="rId2"/>
                <a:stretch>
                  <a:fillRect l="-847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/>
              <p:nvPr/>
            </p:nvSpPr>
            <p:spPr bwMode="auto">
              <a:xfrm>
                <a:off x="883674" y="1802592"/>
                <a:ext cx="44280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1802592"/>
                <a:ext cx="4428073" cy="572144"/>
              </a:xfrm>
              <a:prstGeom prst="rect">
                <a:avLst/>
              </a:prstGeom>
              <a:blipFill>
                <a:blip r:embed="rId3"/>
                <a:stretch>
                  <a:fillRect l="-4000" t="-178261" r="-2571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AEA6431-8E7C-72ED-B5E7-F8B514BF4C38}"/>
              </a:ext>
            </a:extLst>
          </p:cNvPr>
          <p:cNvSpPr txBox="1"/>
          <p:nvPr/>
        </p:nvSpPr>
        <p:spPr bwMode="auto">
          <a:xfrm>
            <a:off x="827584" y="1389068"/>
            <a:ext cx="3312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那它的微擾展開應該改為：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/>
              <p:nvPr/>
            </p:nvSpPr>
            <p:spPr bwMode="auto">
              <a:xfrm>
                <a:off x="4175193" y="4060319"/>
                <a:ext cx="2482056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5193" y="4060319"/>
                <a:ext cx="2482056" cy="312650"/>
              </a:xfrm>
              <a:prstGeom prst="rect">
                <a:avLst/>
              </a:prstGeom>
              <a:blipFill>
                <a:blip r:embed="rId4"/>
                <a:stretch>
                  <a:fillRect l="-19289" t="-200000" r="-9645" b="-2961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/>
              <p:nvPr/>
            </p:nvSpPr>
            <p:spPr bwMode="auto">
              <a:xfrm>
                <a:off x="883674" y="2855073"/>
                <a:ext cx="44280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2855073"/>
                <a:ext cx="4428073" cy="572144"/>
              </a:xfrm>
              <a:prstGeom prst="rect">
                <a:avLst/>
              </a:prstGeom>
              <a:blipFill>
                <a:blip r:embed="rId5"/>
                <a:stretch>
                  <a:fillRect l="-8000" t="-176087" r="-15714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/>
              <p:nvPr/>
            </p:nvSpPr>
            <p:spPr bwMode="auto">
              <a:xfrm>
                <a:off x="827584" y="5157192"/>
                <a:ext cx="6693761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157192"/>
                <a:ext cx="6693761" cy="404983"/>
              </a:xfrm>
              <a:prstGeom prst="rect">
                <a:avLst/>
              </a:prstGeom>
              <a:blipFill>
                <a:blip r:embed="rId6"/>
                <a:stretch>
                  <a:fillRect l="-2273" t="-153125" r="-4924" b="-234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E5E1F7C-0CB2-54C5-466E-F2E212A0C2A9}"/>
              </a:ext>
            </a:extLst>
          </p:cNvPr>
          <p:cNvSpPr txBox="1"/>
          <p:nvPr/>
        </p:nvSpPr>
        <p:spPr bwMode="auto">
          <a:xfrm>
            <a:off x="843957" y="2417841"/>
            <a:ext cx="4856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之前已經推導出一階的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本徵態方程式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DC853F-1EB3-4FE4-9600-82B140F2DFA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624801" y="3323193"/>
            <a:ext cx="1550392" cy="8934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94A66-4D86-9CE2-FC36-CD85DC6DF7E0}"/>
                  </a:ext>
                </a:extLst>
              </p:cNvPr>
              <p:cNvSpPr txBox="1"/>
              <p:nvPr/>
            </p:nvSpPr>
            <p:spPr bwMode="auto">
              <a:xfrm>
                <a:off x="4572000" y="4659890"/>
                <a:ext cx="28083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94A66-4D86-9CE2-FC36-CD85DC6DF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659890"/>
                <a:ext cx="2808312" cy="276999"/>
              </a:xfrm>
              <a:prstGeom prst="rect">
                <a:avLst/>
              </a:prstGeom>
              <a:blipFill>
                <a:blip r:embed="rId7"/>
                <a:stretch>
                  <a:fillRect l="-10811" t="-160870" r="-7658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037A94-54B1-9A5F-F902-8C4B4ED0EFD4}"/>
                  </a:ext>
                </a:extLst>
              </p:cNvPr>
              <p:cNvSpPr txBox="1"/>
              <p:nvPr/>
            </p:nvSpPr>
            <p:spPr bwMode="auto">
              <a:xfrm>
                <a:off x="843957" y="3555187"/>
                <a:ext cx="6029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只要</a:t>
                </a:r>
                <a:r>
                  <a:rPr lang="en-US" dirty="0"/>
                  <a:t>零階的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代入更新的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即可。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037A94-54B1-9A5F-F902-8C4B4ED0E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957" y="3555187"/>
                <a:ext cx="6029316" cy="369332"/>
              </a:xfrm>
              <a:prstGeom prst="rect">
                <a:avLst/>
              </a:prstGeom>
              <a:blipFill>
                <a:blip r:embed="rId8"/>
                <a:stretch>
                  <a:fillRect l="-840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6D6290-434F-3939-7D84-35B87D8AC54A}"/>
                  </a:ext>
                </a:extLst>
              </p:cNvPr>
              <p:cNvSpPr txBox="1"/>
              <p:nvPr/>
            </p:nvSpPr>
            <p:spPr bwMode="auto">
              <a:xfrm>
                <a:off x="813707" y="568769"/>
                <a:ext cx="80897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找出兩個適當的配方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，來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取代原來的選擇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作為微擾的零次起點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6D6290-434F-3939-7D84-35B87D8AC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707" y="568769"/>
                <a:ext cx="8089782" cy="369332"/>
              </a:xfrm>
              <a:prstGeom prst="rect">
                <a:avLst/>
              </a:prstGeom>
              <a:blipFill>
                <a:blip r:embed="rId9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E93F77-FA06-683C-2229-0CA6D2B08629}"/>
                  </a:ext>
                </a:extLst>
              </p:cNvPr>
              <p:cNvSpPr txBox="1"/>
              <p:nvPr/>
            </p:nvSpPr>
            <p:spPr bwMode="auto">
              <a:xfrm>
                <a:off x="883674" y="462870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簡化符號，把能階足標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隱藏起來：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E93F77-FA06-683C-2229-0CA6D2B08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4628705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5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" grpId="0" animBg="1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/>
              <p:nvPr/>
            </p:nvSpPr>
            <p:spPr bwMode="auto">
              <a:xfrm>
                <a:off x="698056" y="2901596"/>
                <a:ext cx="3830247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056" y="2901596"/>
                <a:ext cx="3830247" cy="380810"/>
              </a:xfrm>
              <a:prstGeom prst="rect">
                <a:avLst/>
              </a:prstGeom>
              <a:blipFill>
                <a:blip r:embed="rId2"/>
                <a:stretch>
                  <a:fillRect l="-3311" t="-10322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/>
              <p:nvPr/>
            </p:nvSpPr>
            <p:spPr bwMode="auto">
              <a:xfrm>
                <a:off x="679937" y="3445044"/>
                <a:ext cx="40553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與另一簡併態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的內積，可得 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937" y="3445044"/>
                <a:ext cx="4055394" cy="369332"/>
              </a:xfrm>
              <a:prstGeom prst="rect">
                <a:avLst/>
              </a:prstGeom>
              <a:blipFill>
                <a:blip r:embed="rId3"/>
                <a:stretch>
                  <a:fillRect l="-125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/>
              <p:nvPr/>
            </p:nvSpPr>
            <p:spPr bwMode="auto">
              <a:xfrm>
                <a:off x="732583" y="3875912"/>
                <a:ext cx="3808544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583" y="3875912"/>
                <a:ext cx="3808544" cy="380810"/>
              </a:xfrm>
              <a:prstGeom prst="rect">
                <a:avLst/>
              </a:prstGeom>
              <a:blipFill>
                <a:blip r:embed="rId4"/>
                <a:stretch>
                  <a:fillRect l="-3322" t="-10645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672048" y="5260676"/>
                <a:ext cx="6031779" cy="5470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48" y="5260676"/>
                <a:ext cx="6031779" cy="547009"/>
              </a:xfrm>
              <a:prstGeom prst="rect">
                <a:avLst/>
              </a:prstGeom>
              <a:blipFill>
                <a:blip r:embed="rId5"/>
                <a:stretch>
                  <a:fillRect l="-3782" t="-86364" b="-1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/>
              <p:nvPr/>
            </p:nvSpPr>
            <p:spPr bwMode="auto">
              <a:xfrm>
                <a:off x="683420" y="4334679"/>
                <a:ext cx="839967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將上兩式中的矩陣元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收集為一矩陣，係數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收集為行向量後，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420" y="4334679"/>
                <a:ext cx="8399676" cy="411395"/>
              </a:xfrm>
              <a:prstGeom prst="rect">
                <a:avLst/>
              </a:prstGeom>
              <a:blipFill>
                <a:blip r:embed="rId6"/>
                <a:stretch>
                  <a:fillRect l="-603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136F061-2195-88E1-5D2A-DFF7EE34971C}"/>
              </a:ext>
            </a:extLst>
          </p:cNvPr>
          <p:cNvSpPr txBox="1"/>
          <p:nvPr/>
        </p:nvSpPr>
        <p:spPr bwMode="auto">
          <a:xfrm>
            <a:off x="652481" y="473631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這兩式可以以一個矩陣方程式表示：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/>
              <p:nvPr/>
            </p:nvSpPr>
            <p:spPr bwMode="auto">
              <a:xfrm>
                <a:off x="620656" y="5962719"/>
                <a:ext cx="7872107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656" y="5962719"/>
                <a:ext cx="7872107" cy="616387"/>
              </a:xfrm>
              <a:prstGeom prst="rect">
                <a:avLst/>
              </a:prstGeom>
              <a:blipFill>
                <a:blip r:embed="rId7"/>
                <a:stretch>
                  <a:fillRect l="-644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/>
              <p:nvPr/>
            </p:nvSpPr>
            <p:spPr bwMode="auto">
              <a:xfrm>
                <a:off x="668494" y="1511496"/>
                <a:ext cx="63667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內積，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左邊第一項就與右邊最後一項還是抵消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494" y="1511496"/>
                <a:ext cx="6366727" cy="369332"/>
              </a:xfrm>
              <a:prstGeom prst="rect">
                <a:avLst/>
              </a:prstGeom>
              <a:blipFill>
                <a:blip r:embed="rId10"/>
                <a:stretch>
                  <a:fillRect l="-79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/>
              <p:nvPr/>
            </p:nvSpPr>
            <p:spPr bwMode="auto">
              <a:xfrm>
                <a:off x="729217" y="704500"/>
                <a:ext cx="7083144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217" y="704500"/>
                <a:ext cx="7083144" cy="404983"/>
              </a:xfrm>
              <a:prstGeom prst="rect">
                <a:avLst/>
              </a:prstGeom>
              <a:blipFill>
                <a:blip r:embed="rId11"/>
                <a:stretch>
                  <a:fillRect l="-1252" t="-148485" r="-3757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/>
              <p:nvPr/>
            </p:nvSpPr>
            <p:spPr bwMode="auto">
              <a:xfrm>
                <a:off x="93973" y="2008914"/>
                <a:ext cx="898912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＋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973" y="2008914"/>
                <a:ext cx="8989123" cy="404983"/>
              </a:xfrm>
              <a:prstGeom prst="rect">
                <a:avLst/>
              </a:prstGeom>
              <a:blipFill>
                <a:blip r:embed="rId12"/>
                <a:stretch>
                  <a:fillRect l="-3526" t="-148485" b="-2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C5EEB85-FFD0-79C8-B1D5-68902EE223A8}"/>
              </a:ext>
            </a:extLst>
          </p:cNvPr>
          <p:cNvSpPr txBox="1"/>
          <p:nvPr/>
        </p:nvSpPr>
        <p:spPr bwMode="auto">
          <a:xfrm>
            <a:off x="652482" y="2558976"/>
            <a:ext cx="4055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可得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6D1D6-42FD-3C0F-79BF-CAD67052C790}"/>
              </a:ext>
            </a:extLst>
          </p:cNvPr>
          <p:cNvCxnSpPr>
            <a:cxnSpLocks/>
          </p:cNvCxnSpPr>
          <p:nvPr/>
        </p:nvCxnSpPr>
        <p:spPr>
          <a:xfrm flipV="1">
            <a:off x="6712673" y="1880828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38056D-A4F4-9FF8-C7D3-A83ADE06AEB8}"/>
              </a:ext>
            </a:extLst>
          </p:cNvPr>
          <p:cNvSpPr txBox="1"/>
          <p:nvPr/>
        </p:nvSpPr>
        <p:spPr bwMode="auto">
          <a:xfrm>
            <a:off x="6854830" y="2558976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9947-B952-DC2A-55A9-41218EAB303C}"/>
              </a:ext>
            </a:extLst>
          </p:cNvPr>
          <p:cNvSpPr txBox="1"/>
          <p:nvPr/>
        </p:nvSpPr>
        <p:spPr bwMode="auto">
          <a:xfrm>
            <a:off x="652481" y="1142164"/>
            <a:ext cx="7408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與一般微擾進行同樣取內積的操作，現在有兩個態可以取內積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2F7C77-2991-C198-6C38-4F0979B2B161}"/>
              </a:ext>
            </a:extLst>
          </p:cNvPr>
          <p:cNvSpPr/>
          <p:nvPr/>
        </p:nvSpPr>
        <p:spPr>
          <a:xfrm>
            <a:off x="2248177" y="2773298"/>
            <a:ext cx="1439761" cy="697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ADF89-6A9A-5031-9E64-663B66AE923B}"/>
              </a:ext>
            </a:extLst>
          </p:cNvPr>
          <p:cNvSpPr txBox="1"/>
          <p:nvPr/>
        </p:nvSpPr>
        <p:spPr bwMode="auto">
          <a:xfrm>
            <a:off x="4707876" y="2901596"/>
            <a:ext cx="1550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多了一項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2E5394-0099-6EF0-391F-0DC273782BAC}"/>
              </a:ext>
            </a:extLst>
          </p:cNvPr>
          <p:cNvCxnSpPr>
            <a:cxnSpLocks/>
          </p:cNvCxnSpPr>
          <p:nvPr/>
        </p:nvCxnSpPr>
        <p:spPr>
          <a:xfrm flipV="1">
            <a:off x="7918944" y="1821817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A50951-7E16-6C39-B75A-D52274E0DD15}"/>
              </a:ext>
            </a:extLst>
          </p:cNvPr>
          <p:cNvSpPr txBox="1"/>
          <p:nvPr/>
        </p:nvSpPr>
        <p:spPr bwMode="auto">
          <a:xfrm>
            <a:off x="8061101" y="2499965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抵消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4EA86A-3059-B9B9-A285-496B74719252}"/>
              </a:ext>
            </a:extLst>
          </p:cNvPr>
          <p:cNvCxnSpPr>
            <a:cxnSpLocks/>
          </p:cNvCxnSpPr>
          <p:nvPr/>
        </p:nvCxnSpPr>
        <p:spPr>
          <a:xfrm flipV="1">
            <a:off x="256438" y="1918957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4904E7-4A96-6657-4FEA-3BF46C9A791B}"/>
              </a:ext>
            </a:extLst>
          </p:cNvPr>
          <p:cNvSpPr txBox="1"/>
          <p:nvPr/>
        </p:nvSpPr>
        <p:spPr bwMode="auto">
          <a:xfrm>
            <a:off x="-71904" y="2499965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抵消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662CC-D6C1-C9AD-D28C-0B1550E1594A}"/>
              </a:ext>
            </a:extLst>
          </p:cNvPr>
          <p:cNvSpPr txBox="1"/>
          <p:nvPr/>
        </p:nvSpPr>
        <p:spPr bwMode="auto">
          <a:xfrm>
            <a:off x="791421" y="260648"/>
            <a:ext cx="277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更新版的一階方程式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64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5" grpId="0"/>
      <p:bldP spid="2" grpId="0"/>
      <p:bldP spid="3" grpId="0" animBg="1"/>
      <p:bldP spid="3" grpId="1" animBg="1"/>
      <p:bldP spid="4" grpId="0"/>
      <p:bldP spid="18" grpId="0"/>
      <p:bldP spid="18" grpId="1"/>
      <p:bldP spid="16" grpId="0" animBg="1"/>
      <p:bldP spid="17" grpId="0"/>
      <p:bldP spid="20" grpId="0"/>
      <p:bldP spid="20" grpId="1"/>
      <p:bldP spid="22" grpId="0"/>
      <p:bldP spid="22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703057" y="1546157"/>
                <a:ext cx="2682721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057" y="1546157"/>
                <a:ext cx="2682721" cy="524054"/>
              </a:xfrm>
              <a:prstGeom prst="rect">
                <a:avLst/>
              </a:prstGeom>
              <a:blipFill>
                <a:blip r:embed="rId2"/>
                <a:stretch>
                  <a:fillRect t="-2326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/>
              <p:nvPr/>
            </p:nvSpPr>
            <p:spPr bwMode="auto">
              <a:xfrm>
                <a:off x="3425751" y="1490636"/>
                <a:ext cx="5410035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5751" y="1490636"/>
                <a:ext cx="5410035" cy="616387"/>
              </a:xfrm>
              <a:prstGeom prst="rect">
                <a:avLst/>
              </a:prstGeom>
              <a:blipFill>
                <a:blip r:embed="rId3"/>
                <a:stretch>
                  <a:fillRect l="-9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/>
              <p:nvPr/>
            </p:nvSpPr>
            <p:spPr bwMode="auto">
              <a:xfrm>
                <a:off x="574124" y="1028107"/>
                <a:ext cx="8355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一個真實本徵態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趨近的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  <a:latin typeface="+mn-ea"/>
                      </a:rPr>
                      <m:t>零階項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必須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滿足以下矩陣方程式</a:t>
                </a:r>
                <a:r>
                  <a:rPr lang="zh-TW" altLang="en-US" dirty="0">
                    <a:solidFill>
                      <a:srgbClr val="FF0000"/>
                    </a:solidFill>
                    <a:latin typeface="+mn-ea"/>
                  </a:rPr>
                  <a:t>：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124" y="1028107"/>
                <a:ext cx="8355529" cy="369332"/>
              </a:xfrm>
              <a:prstGeom prst="rect">
                <a:avLst/>
              </a:prstGeom>
              <a:blipFill>
                <a:blip r:embed="rId4"/>
                <a:stretch>
                  <a:fillRect l="-607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/>
              <p:nvPr/>
            </p:nvSpPr>
            <p:spPr bwMode="auto">
              <a:xfrm>
                <a:off x="539552" y="2114734"/>
                <a:ext cx="4628508" cy="38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一階能量修正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114734"/>
                <a:ext cx="4628508" cy="380810"/>
              </a:xfrm>
              <a:prstGeom prst="rect">
                <a:avLst/>
              </a:prstGeom>
              <a:blipFill>
                <a:blip r:embed="rId5"/>
                <a:stretch>
                  <a:fillRect l="-1093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/>
              <p:nvPr/>
            </p:nvSpPr>
            <p:spPr bwMode="auto">
              <a:xfrm>
                <a:off x="574124" y="3286247"/>
                <a:ext cx="7453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會決定微擾時適當的第零階未微擾本徵態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124" y="3286247"/>
                <a:ext cx="7453347" cy="369332"/>
              </a:xfrm>
              <a:prstGeom prst="rect">
                <a:avLst/>
              </a:prstGeom>
              <a:blipFill>
                <a:blip r:embed="rId6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A406506-5771-426C-276F-7D2D9FCB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73351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6A5FA5-58FD-FD1D-7734-EA3FE0DDA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06" y="3846221"/>
            <a:ext cx="3241466" cy="2524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19C85A-2F71-65EB-C2F8-7C7FF1C1BD1C}"/>
                  </a:ext>
                </a:extLst>
              </p:cNvPr>
              <p:cNvSpPr txBox="1"/>
              <p:nvPr/>
            </p:nvSpPr>
            <p:spPr bwMode="auto">
              <a:xfrm>
                <a:off x="563676" y="2523510"/>
                <a:ext cx="7894408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矩陣元素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夾在兩個態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間的矩陣元。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19C85A-2F71-65EB-C2F8-7C7FF1C1B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676" y="2523510"/>
                <a:ext cx="7894408" cy="411395"/>
              </a:xfrm>
              <a:prstGeom prst="rect">
                <a:avLst/>
              </a:prstGeom>
              <a:blipFill>
                <a:blip r:embed="rId9"/>
                <a:stretch>
                  <a:fillRect l="-643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327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/>
              <p:nvPr/>
            </p:nvSpPr>
            <p:spPr bwMode="auto">
              <a:xfrm>
                <a:off x="1528384" y="2442206"/>
                <a:ext cx="521343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  <m:r>
                                    <a:rPr lang="en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altLang="zh-TW" dirty="0"/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8384" y="2442206"/>
                <a:ext cx="5213439" cy="572144"/>
              </a:xfrm>
              <a:prstGeom prst="rect">
                <a:avLst/>
              </a:prstGeom>
              <a:blipFill>
                <a:blip r:embed="rId2"/>
                <a:stretch>
                  <a:fillRect l="-5596" t="-178261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E7FE851-7270-3343-41CD-3D886DA4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904922"/>
            <a:ext cx="3073829" cy="23942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A4E0CF-5942-1E45-AF4F-5DDA76EE1CFE}"/>
              </a:ext>
            </a:extLst>
          </p:cNvPr>
          <p:cNvSpPr/>
          <p:nvPr/>
        </p:nvSpPr>
        <p:spPr>
          <a:xfrm>
            <a:off x="1757222" y="4851490"/>
            <a:ext cx="432048" cy="299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EA9B42-F763-6B71-DC32-16195B52B94A}"/>
              </a:ext>
            </a:extLst>
          </p:cNvPr>
          <p:cNvSpPr txBox="1"/>
          <p:nvPr/>
        </p:nvSpPr>
        <p:spPr bwMode="auto">
          <a:xfrm>
            <a:off x="1528384" y="3390016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圖中這兩個狀態的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配方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近似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/>
              <p:nvPr/>
            </p:nvSpPr>
            <p:spPr bwMode="auto">
              <a:xfrm>
                <a:off x="1539894" y="1145979"/>
                <a:ext cx="3912802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9894" y="1145979"/>
                <a:ext cx="3912802" cy="524054"/>
              </a:xfrm>
              <a:prstGeom prst="rect">
                <a:avLst/>
              </a:prstGeom>
              <a:blipFill>
                <a:blip r:embed="rId4"/>
                <a:stretch>
                  <a:fillRect t="-2381" r="-971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24CE21-BAFA-E974-AD54-5DB9DAB6F653}"/>
                  </a:ext>
                </a:extLst>
              </p:cNvPr>
              <p:cNvSpPr txBox="1"/>
              <p:nvPr/>
            </p:nvSpPr>
            <p:spPr bwMode="auto">
              <a:xfrm>
                <a:off x="1528384" y="2011630"/>
                <a:ext cx="7364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，真實解會趨近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兩個本徵向量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為配方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的狀態。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24CE21-BAFA-E974-AD54-5DB9DAB6F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8384" y="2011630"/>
                <a:ext cx="736409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6CE158-06E4-FE30-FB6D-4224D4B43416}"/>
                  </a:ext>
                </a:extLst>
              </p:cNvPr>
              <p:cNvSpPr txBox="1"/>
              <p:nvPr/>
            </p:nvSpPr>
            <p:spPr bwMode="auto">
              <a:xfrm>
                <a:off x="1528384" y="716009"/>
                <a:ext cx="55129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微擾項矩陣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一般會有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兩個本徵向量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6CE158-06E4-FE30-FB6D-4224D4B43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8384" y="716009"/>
                <a:ext cx="5512981" cy="369332"/>
              </a:xfrm>
              <a:prstGeom prst="rect">
                <a:avLst/>
              </a:prstGeom>
              <a:blipFill>
                <a:blip r:embed="rId6"/>
                <a:stretch>
                  <a:fillRect l="-9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405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/>
              <p:nvPr/>
            </p:nvSpPr>
            <p:spPr bwMode="auto">
              <a:xfrm>
                <a:off x="370223" y="2167843"/>
                <a:ext cx="8385711" cy="457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TW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兩個本徵值就是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的能量一階修正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23" y="2167843"/>
                <a:ext cx="8385711" cy="457369"/>
              </a:xfrm>
              <a:prstGeom prst="rect">
                <a:avLst/>
              </a:prstGeom>
              <a:blipFill>
                <a:blip r:embed="rId2"/>
                <a:stretch>
                  <a:fillRect l="-756" t="-121622" b="-1972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/>
              <p:nvPr/>
            </p:nvSpPr>
            <p:spPr bwMode="auto">
              <a:xfrm>
                <a:off x="370223" y="3840346"/>
                <a:ext cx="8664597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兩本徵值通常不同，因此能量的一階修正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不相等，兩個態的簡併就被破壞了。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23" y="3840346"/>
                <a:ext cx="8664597" cy="457689"/>
              </a:xfrm>
              <a:prstGeom prst="rect">
                <a:avLst/>
              </a:prstGeom>
              <a:blipFill>
                <a:blip r:embed="rId3"/>
                <a:stretch>
                  <a:fillRect l="-732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/>
              <p:nvPr/>
            </p:nvSpPr>
            <p:spPr bwMode="auto">
              <a:xfrm>
                <a:off x="559269" y="4317615"/>
                <a:ext cx="70725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一般就說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破壞兩個態的簡併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。Lift the degeneracies.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269" y="4317615"/>
                <a:ext cx="7072565" cy="369332"/>
              </a:xfrm>
              <a:prstGeom prst="rect">
                <a:avLst/>
              </a:prstGeom>
              <a:blipFill>
                <a:blip r:embed="rId4"/>
                <a:stretch>
                  <a:fillRect l="-8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C82A89-1837-076A-A6F5-ECC3631AD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2" y="4762186"/>
            <a:ext cx="6676258" cy="1283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7FE851-7270-3343-41CD-3D886DA4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736" y="1034715"/>
            <a:ext cx="3073829" cy="23942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A4E0CF-5942-1E45-AF4F-5DDA76EE1CFE}"/>
              </a:ext>
            </a:extLst>
          </p:cNvPr>
          <p:cNvSpPr/>
          <p:nvPr/>
        </p:nvSpPr>
        <p:spPr>
          <a:xfrm>
            <a:off x="6144294" y="1981283"/>
            <a:ext cx="432048" cy="299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94BD16-06A2-DB28-0F43-8480BCA6D71F}"/>
              </a:ext>
            </a:extLst>
          </p:cNvPr>
          <p:cNvCxnSpPr>
            <a:cxnSpLocks/>
          </p:cNvCxnSpPr>
          <p:nvPr/>
        </p:nvCxnSpPr>
        <p:spPr>
          <a:xfrm>
            <a:off x="6864374" y="1981283"/>
            <a:ext cx="0" cy="2999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3FBC51-B993-F49B-8634-7FAEC0D88758}"/>
              </a:ext>
            </a:extLst>
          </p:cNvPr>
          <p:cNvSpPr txBox="1"/>
          <p:nvPr/>
        </p:nvSpPr>
        <p:spPr bwMode="auto">
          <a:xfrm>
            <a:off x="606165" y="2668525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這兩個狀態分裂的能隙就找到了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/>
              <p:nvPr/>
            </p:nvSpPr>
            <p:spPr bwMode="auto">
              <a:xfrm>
                <a:off x="659198" y="1427909"/>
                <a:ext cx="3912802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198" y="1427909"/>
                <a:ext cx="3912802" cy="524054"/>
              </a:xfrm>
              <a:prstGeom prst="rect">
                <a:avLst/>
              </a:prstGeom>
              <a:blipFill>
                <a:blip r:embed="rId7"/>
                <a:stretch>
                  <a:fillRect t="-2381" r="-1294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5D5858-5BCD-5EFF-4878-943A6CAA4DE7}"/>
                  </a:ext>
                </a:extLst>
              </p:cNvPr>
              <p:cNvSpPr txBox="1"/>
              <p:nvPr/>
            </p:nvSpPr>
            <p:spPr bwMode="auto">
              <a:xfrm>
                <a:off x="3093834" y="1026989"/>
                <a:ext cx="2016224" cy="6312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5D5858-5BCD-5EFF-4878-943A6CAA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3834" y="1026989"/>
                <a:ext cx="2016224" cy="631263"/>
              </a:xfrm>
              <a:prstGeom prst="rect">
                <a:avLst/>
              </a:prstGeom>
              <a:blipFill>
                <a:blip r:embed="rId2"/>
                <a:stretch>
                  <a:fillRect l="-9375" t="-64706" b="-5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CC63ECD-103A-1E3E-A6E9-E0E4181137F2}"/>
                  </a:ext>
                </a:extLst>
              </p:cNvPr>
              <p:cNvSpPr txBox="1"/>
              <p:nvPr/>
            </p:nvSpPr>
            <p:spPr bwMode="auto">
              <a:xfrm>
                <a:off x="996287" y="2344525"/>
                <a:ext cx="42957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CC63ECD-103A-1E3E-A6E9-E0E418113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287" y="2344525"/>
                <a:ext cx="4295793" cy="369332"/>
              </a:xfrm>
              <a:prstGeom prst="rect">
                <a:avLst/>
              </a:prstGeom>
              <a:blipFill>
                <a:blip r:embed="rId3"/>
                <a:stretch>
                  <a:fillRect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3AE2A9-5515-9216-AAC6-08305B39F032}"/>
                  </a:ext>
                </a:extLst>
              </p:cNvPr>
              <p:cNvSpPr txBox="1"/>
              <p:nvPr/>
            </p:nvSpPr>
            <p:spPr bwMode="auto">
              <a:xfrm>
                <a:off x="1010000" y="2870376"/>
                <a:ext cx="5109669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3AE2A9-5515-9216-AAC6-08305B39F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000" y="2870376"/>
                <a:ext cx="5109669" cy="524054"/>
              </a:xfrm>
              <a:prstGeom prst="rect">
                <a:avLst/>
              </a:prstGeom>
              <a:blipFill>
                <a:blip r:embed="rId4"/>
                <a:stretch>
                  <a:fillRect t="-4762" r="-496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FFD2AE-175B-A6CA-DB86-3BA1E8D8E977}"/>
              </a:ext>
            </a:extLst>
          </p:cNvPr>
          <p:cNvSpPr txBox="1"/>
          <p:nvPr/>
        </p:nvSpPr>
        <p:spPr bwMode="auto">
          <a:xfrm>
            <a:off x="6107321" y="3371621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472ED5-9269-D971-440E-ACAEED62AA4D}"/>
                  </a:ext>
                </a:extLst>
              </p:cNvPr>
              <p:cNvSpPr txBox="1"/>
              <p:nvPr/>
            </p:nvSpPr>
            <p:spPr bwMode="auto">
              <a:xfrm>
                <a:off x="971600" y="1879024"/>
                <a:ext cx="7619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矩陣元若取在這兩個被趨近的未微擾態間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，矩陣元為零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472ED5-9269-D971-440E-ACAEED62A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9024"/>
                <a:ext cx="7619416" cy="369332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624FF-2318-56CD-D54A-4F62DB7C6942}"/>
                  </a:ext>
                </a:extLst>
              </p:cNvPr>
              <p:cNvSpPr txBox="1"/>
              <p:nvPr/>
            </p:nvSpPr>
            <p:spPr bwMode="auto">
              <a:xfrm>
                <a:off x="6119669" y="2947737"/>
                <a:ext cx="2880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右方是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本徵向量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6624FF-2318-56CD-D54A-4F62DB7C6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9669" y="2947737"/>
                <a:ext cx="2880320" cy="369332"/>
              </a:xfrm>
              <a:prstGeom prst="rect">
                <a:avLst/>
              </a:prstGeom>
              <a:blipFill>
                <a:blip r:embed="rId6"/>
                <a:stretch>
                  <a:fillRect l="-175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979A5A3-0E8C-A666-A46F-23F61576EA2C}"/>
              </a:ext>
            </a:extLst>
          </p:cNvPr>
          <p:cNvSpPr txBox="1"/>
          <p:nvPr/>
        </p:nvSpPr>
        <p:spPr bwMode="auto">
          <a:xfrm>
            <a:off x="974098" y="4963494"/>
            <a:ext cx="7090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可以進一步證明此時微擾公式略加修改後就會成立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3BF9A-D62C-50F3-41D4-8B1B449B02CC}"/>
                  </a:ext>
                </a:extLst>
              </p:cNvPr>
              <p:cNvSpPr txBox="1"/>
              <p:nvPr/>
            </p:nvSpPr>
            <p:spPr bwMode="auto">
              <a:xfrm>
                <a:off x="971600" y="4079447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找到適當的零階項後：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3BF9A-D62C-50F3-41D4-8B1B449B0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79447"/>
                <a:ext cx="7704856" cy="369332"/>
              </a:xfrm>
              <a:prstGeom prst="rect">
                <a:avLst/>
              </a:prstGeom>
              <a:blipFill>
                <a:blip r:embed="rId7"/>
                <a:stretch>
                  <a:fillRect l="-65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C842E71-592D-B5D4-FAFF-FC713F13513A}"/>
              </a:ext>
            </a:extLst>
          </p:cNvPr>
          <p:cNvSpPr txBox="1"/>
          <p:nvPr/>
        </p:nvSpPr>
        <p:spPr bwMode="auto">
          <a:xfrm>
            <a:off x="971600" y="4521470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這兩個態因微擾而產生的混雜就不再是無限大了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00283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/>
              <p:nvPr/>
            </p:nvSpPr>
            <p:spPr bwMode="auto">
              <a:xfrm>
                <a:off x="405013" y="1110998"/>
                <a:ext cx="452963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013" y="1110998"/>
                <a:ext cx="4529639" cy="572144"/>
              </a:xfrm>
              <a:prstGeom prst="rect">
                <a:avLst/>
              </a:prstGeom>
              <a:blipFill>
                <a:blip r:embed="rId2"/>
                <a:stretch>
                  <a:fillRect t="-178261" r="-1396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/>
              <p:nvPr/>
            </p:nvSpPr>
            <p:spPr bwMode="auto">
              <a:xfrm>
                <a:off x="434726" y="1829452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的內積，代入正交關係：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726" y="1829452"/>
                <a:ext cx="5544616" cy="369332"/>
              </a:xfrm>
              <a:prstGeom prst="rect">
                <a:avLst/>
              </a:prstGeom>
              <a:blipFill>
                <a:blip r:embed="rId3"/>
                <a:stretch>
                  <a:fillRect l="-91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/>
              <p:nvPr/>
            </p:nvSpPr>
            <p:spPr>
              <a:xfrm>
                <a:off x="5652120" y="1829452"/>
                <a:ext cx="15044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829452"/>
                <a:ext cx="150445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/>
              <p:nvPr/>
            </p:nvSpPr>
            <p:spPr bwMode="auto">
              <a:xfrm>
                <a:off x="503953" y="2284092"/>
                <a:ext cx="436722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53" y="2284092"/>
                <a:ext cx="4367228" cy="572144"/>
              </a:xfrm>
              <a:prstGeom prst="rect">
                <a:avLst/>
              </a:prstGeom>
              <a:blipFill>
                <a:blip r:embed="rId5"/>
                <a:stretch>
                  <a:fillRect t="-56522" r="-2899" b="-891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/>
              <p:nvPr/>
            </p:nvSpPr>
            <p:spPr bwMode="auto">
              <a:xfrm>
                <a:off x="503953" y="2995332"/>
                <a:ext cx="2720417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53" y="2995332"/>
                <a:ext cx="2720417" cy="749692"/>
              </a:xfrm>
              <a:prstGeom prst="rect">
                <a:avLst/>
              </a:prstGeom>
              <a:blipFill>
                <a:blip r:embed="rId6"/>
                <a:stretch>
                  <a:fillRect t="-55000" r="-837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/>
              <p:nvPr/>
            </p:nvSpPr>
            <p:spPr bwMode="auto">
              <a:xfrm>
                <a:off x="503953" y="3809051"/>
                <a:ext cx="845847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，與其他不同能量狀態的內積，公式與非簡併微擾完全相同！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53" y="3809051"/>
                <a:ext cx="8458476" cy="572144"/>
              </a:xfrm>
              <a:prstGeom prst="rect">
                <a:avLst/>
              </a:prstGeom>
              <a:blipFill>
                <a:blip r:embed="rId7"/>
                <a:stretch>
                  <a:fillRect l="-60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/>
              <p:nvPr/>
            </p:nvSpPr>
            <p:spPr bwMode="auto">
              <a:xfrm>
                <a:off x="503953" y="5201782"/>
                <a:ext cx="8280920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但此時，一階狀態修正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內，還有其他簡併態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的貢獻，比較複雜，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53" y="5201782"/>
                <a:ext cx="8280920" cy="572144"/>
              </a:xfrm>
              <a:prstGeom prst="rect">
                <a:avLst/>
              </a:prstGeom>
              <a:blipFill>
                <a:blip r:embed="rId8"/>
                <a:stretch>
                  <a:fillRect l="-613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224952E-F74A-8A93-C696-10E543ADF8C4}"/>
              </a:ext>
            </a:extLst>
          </p:cNvPr>
          <p:cNvSpPr txBox="1"/>
          <p:nvPr/>
        </p:nvSpPr>
        <p:spPr bwMode="auto">
          <a:xfrm>
            <a:off x="487315" y="5849652"/>
            <a:ext cx="7361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必須用到二階能量修正才可以計算！我們略過。可以見Zweibach。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/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找到適當的零階項後，微擾展開就可以繼續展開</a:t>
                </a:r>
                <a:r>
                  <a:rPr lang="en-TW" dirty="0"/>
                  <a:t>！以第一本徵態的修正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/>
                  <a:t>為例：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blipFill>
                <a:blip r:embed="rId9"/>
                <a:stretch>
                  <a:fillRect l="-594" t="-178261" r="-446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/>
              <p:nvPr/>
            </p:nvSpPr>
            <p:spPr bwMode="auto">
              <a:xfrm>
                <a:off x="512074" y="4433879"/>
                <a:ext cx="5389920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74" y="4433879"/>
                <a:ext cx="5389920" cy="767903"/>
              </a:xfrm>
              <a:prstGeom prst="rect">
                <a:avLst/>
              </a:prstGeom>
              <a:blipFill>
                <a:blip r:embed="rId10"/>
                <a:stretch>
                  <a:fillRect l="-2353" t="-122581" r="-9882" b="-17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3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3B3D6-9CF4-56D8-007C-6322A500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" r="42610" b="33415"/>
          <a:stretch/>
        </p:blipFill>
        <p:spPr>
          <a:xfrm>
            <a:off x="827584" y="1111130"/>
            <a:ext cx="3600400" cy="1903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F8F29-7FCC-1148-AD00-F9CA3790D80F}"/>
              </a:ext>
            </a:extLst>
          </p:cNvPr>
          <p:cNvSpPr txBox="1"/>
          <p:nvPr/>
        </p:nvSpPr>
        <p:spPr bwMode="auto">
          <a:xfrm>
            <a:off x="1115616" y="497902"/>
            <a:ext cx="632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微擾論最典型的用途就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是描述氫原子簡併能階的細微分裂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32AC-F545-C3F0-1852-0768FE9547C1}"/>
              </a:ext>
            </a:extLst>
          </p:cNvPr>
          <p:cNvSpPr txBox="1"/>
          <p:nvPr/>
        </p:nvSpPr>
        <p:spPr bwMode="auto">
          <a:xfrm>
            <a:off x="1115616" y="4026766"/>
            <a:ext cx="7524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運動的電子會感受到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原子核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庫倫電場因相對論效應產生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/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/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blipFill>
                <a:blip r:embed="rId4"/>
                <a:stretch>
                  <a:fillRect t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E7B2DE1-8039-14B8-67D2-592F35FFC7C4}"/>
              </a:ext>
            </a:extLst>
          </p:cNvPr>
          <p:cNvSpPr txBox="1"/>
          <p:nvPr/>
        </p:nvSpPr>
        <p:spPr bwMode="auto">
          <a:xfrm>
            <a:off x="1115616" y="504000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於是能量要加上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Spin-Orbit Coupling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DF611-94C6-125D-8AD4-1BA3AD298049}"/>
              </a:ext>
            </a:extLst>
          </p:cNvPr>
          <p:cNvSpPr txBox="1"/>
          <p:nvPr/>
        </p:nvSpPr>
        <p:spPr bwMode="auto">
          <a:xfrm>
            <a:off x="1115616" y="4524024"/>
            <a:ext cx="7076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電子自旋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的磁偶極矩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感受到此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60755-7BB3-422E-A5D9-7E2676D71960}"/>
              </a:ext>
            </a:extLst>
          </p:cNvPr>
          <p:cNvSpPr txBox="1"/>
          <p:nvPr/>
        </p:nvSpPr>
        <p:spPr bwMode="auto">
          <a:xfrm>
            <a:off x="1115616" y="5526610"/>
            <a:ext cx="7812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原來簡併的能階，精細的測量會發現細微的分裂：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精細結構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 Structure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/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/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就是一般氫原子的電子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與庫倫位能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6DBE012-200D-FDF8-AC48-EEE1F10B46ED}"/>
              </a:ext>
            </a:extLst>
          </p:cNvPr>
          <p:cNvSpPr txBox="1"/>
          <p:nvPr/>
        </p:nvSpPr>
        <p:spPr bwMode="auto">
          <a:xfrm>
            <a:off x="1108104" y="6023868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計算這微擾造成的能量本徵值差距，就是微擾論的目標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39DD7-108F-7948-3B0B-0A49E2AE5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32162"/>
            <a:ext cx="3761024" cy="19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1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E762CA6-3698-7010-7E62-0EF5A497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1603127" y="396222"/>
            <a:ext cx="5198366" cy="2607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C0C8F-FD7E-9D33-E02A-1C943A4F5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0" r="4876" b="13753"/>
          <a:stretch/>
        </p:blipFill>
        <p:spPr>
          <a:xfrm>
            <a:off x="3194198" y="4094069"/>
            <a:ext cx="2016224" cy="1526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B6A41-BE12-47B1-F7B9-91F0AC2CC0F3}"/>
              </a:ext>
            </a:extLst>
          </p:cNvPr>
          <p:cNvSpPr txBox="1"/>
          <p:nvPr/>
        </p:nvSpPr>
        <p:spPr bwMode="auto">
          <a:xfrm>
            <a:off x="1475656" y="3031982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一般來說，微擾不會改變定性的樣貌，畢竟是微小的效應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1492B-4C82-79B1-537C-835912947E77}"/>
              </a:ext>
            </a:extLst>
          </p:cNvPr>
          <p:cNvSpPr txBox="1"/>
          <p:nvPr/>
        </p:nvSpPr>
        <p:spPr bwMode="auto">
          <a:xfrm>
            <a:off x="1498249" y="5618922"/>
            <a:ext cx="5993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簡併態的微擾卻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破壞簡併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，完全改變系統的外在性質。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A7E6365-4AC5-0E35-C7B8-13EB201A5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2"/>
          <a:stretch/>
        </p:blipFill>
        <p:spPr>
          <a:xfrm>
            <a:off x="465656" y="3401314"/>
            <a:ext cx="8212687" cy="627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DDECAF-0730-CC6F-0CDE-52DCC7848859}"/>
              </a:ext>
            </a:extLst>
          </p:cNvPr>
          <p:cNvSpPr txBox="1"/>
          <p:nvPr/>
        </p:nvSpPr>
        <p:spPr bwMode="auto">
          <a:xfrm>
            <a:off x="1507812" y="5981139"/>
            <a:ext cx="673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或許當你造訪桂川的那一天，微風特別涼爽，溪水特別溫柔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95161-BBB1-835A-1533-AE7CB3A85198}"/>
              </a:ext>
            </a:extLst>
          </p:cNvPr>
          <p:cNvSpPr txBox="1"/>
          <p:nvPr/>
        </p:nvSpPr>
        <p:spPr bwMode="auto">
          <a:xfrm>
            <a:off x="1488864" y="6369416"/>
            <a:ext cx="5738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你會發現那一天嵐山分外怡人。真是一期一會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97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cks, End of Summer, (Meules, fin de l'été), 1891. Oil on canvas. Musée d'Orsay, Paris, France. W1266">
            <a:extLst>
              <a:ext uri="{FF2B5EF4-FFF2-40B4-BE49-F238E27FC236}">
                <a16:creationId xmlns:a16="http://schemas.microsoft.com/office/drawing/2014/main" id="{D29A2F39-8880-C5C5-1CE6-31FA3C77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3715"/>
            <a:ext cx="3501183" cy="21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instacks, in Bright Sunlight, 1890, Hill-Stead Museum, Farmington, CT, W1267">
            <a:extLst>
              <a:ext uri="{FF2B5EF4-FFF2-40B4-BE49-F238E27FC236}">
                <a16:creationId xmlns:a16="http://schemas.microsoft.com/office/drawing/2014/main" id="{BD52697A-802D-79D8-2AF9-F27AE50C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3715"/>
            <a:ext cx="3635896" cy="21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instacks in the Sunlight, Morning Effect, 1890. Oil on canvas. Private collection. W1268.">
            <a:extLst>
              <a:ext uri="{FF2B5EF4-FFF2-40B4-BE49-F238E27FC236}">
                <a16:creationId xmlns:a16="http://schemas.microsoft.com/office/drawing/2014/main" id="{B7180B99-775A-1BA0-F135-6BDE8399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9190"/>
            <a:ext cx="3501183" cy="229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eatstacks (End of Summer),[35] 1890–91. Oil on canvas. Art Institute of Chicago, W1269">
            <a:extLst>
              <a:ext uri="{FF2B5EF4-FFF2-40B4-BE49-F238E27FC236}">
                <a16:creationId xmlns:a16="http://schemas.microsoft.com/office/drawing/2014/main" id="{86A514A3-08F8-2EAB-25AF-4BD80A55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4443"/>
            <a:ext cx="3651865" cy="21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3C6E4-6650-DECA-BD00-199429BE38C6}"/>
              </a:ext>
            </a:extLst>
          </p:cNvPr>
          <p:cNvSpPr txBox="1"/>
          <p:nvPr/>
        </p:nvSpPr>
        <p:spPr bwMode="auto">
          <a:xfrm>
            <a:off x="3083988" y="50173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b="0" i="1" u="none" strike="noStrike" dirty="0">
                <a:effectLst/>
                <a:latin typeface="Linux Libertine"/>
              </a:rPr>
              <a:t>Haystacks</a:t>
            </a:r>
            <a:r>
              <a:rPr lang="en-GB" b="0" i="0" u="none" strike="noStrike" dirty="0">
                <a:effectLst/>
                <a:latin typeface="Linux Libertine"/>
              </a:rPr>
              <a:t> (Monet series)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2F15F-90A8-3B73-8979-C83E71728A04}"/>
              </a:ext>
            </a:extLst>
          </p:cNvPr>
          <p:cNvSpPr txBox="1"/>
          <p:nvPr/>
        </p:nvSpPr>
        <p:spPr bwMode="auto">
          <a:xfrm>
            <a:off x="2434159" y="5802267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同樣的稻草堆，如未微擾的系統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9C7AB-4FF0-C20A-9C57-FDFB7878441A}"/>
              </a:ext>
            </a:extLst>
          </p:cNvPr>
          <p:cNvSpPr txBox="1"/>
          <p:nvPr/>
        </p:nvSpPr>
        <p:spPr bwMode="auto">
          <a:xfrm>
            <a:off x="2434159" y="6237312"/>
            <a:ext cx="6170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光線如微擾，影響雖微小，竟改變了整幅畫的感覺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5259216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353AEE3-2FD6-9B55-94C7-F6FE7640AD22}"/>
              </a:ext>
            </a:extLst>
          </p:cNvPr>
          <p:cNvSpPr/>
          <p:nvPr/>
        </p:nvSpPr>
        <p:spPr>
          <a:xfrm>
            <a:off x="551206" y="4175008"/>
            <a:ext cx="8198677" cy="6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/>
              <p:nvPr/>
            </p:nvSpPr>
            <p:spPr bwMode="auto">
              <a:xfrm>
                <a:off x="566444" y="1658212"/>
                <a:ext cx="5156283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4" y="1658212"/>
                <a:ext cx="5156283" cy="547779"/>
              </a:xfrm>
              <a:prstGeom prst="rect">
                <a:avLst/>
              </a:prstGeom>
              <a:blipFill>
                <a:blip r:embed="rId2"/>
                <a:stretch>
                  <a:fillRect l="-1720" t="-86364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/>
              <p:nvPr/>
            </p:nvSpPr>
            <p:spPr bwMode="auto">
              <a:xfrm>
                <a:off x="562387" y="2447155"/>
                <a:ext cx="5017976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387" y="2447155"/>
                <a:ext cx="5017976" cy="547779"/>
              </a:xfrm>
              <a:prstGeom prst="rect">
                <a:avLst/>
              </a:prstGeom>
              <a:blipFill>
                <a:blip r:embed="rId3"/>
                <a:stretch>
                  <a:fillRect l="-505" t="-84091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787" y="287050"/>
                <a:ext cx="72122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Stark Effect 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計算激發態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的修正，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有四個本徵值相等的簡併態：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87" y="287050"/>
                <a:ext cx="7212226" cy="369332"/>
              </a:xfrm>
              <a:prstGeom prst="rect">
                <a:avLst/>
              </a:prstGeom>
              <a:blipFill>
                <a:blip r:embed="rId4"/>
                <a:stretch>
                  <a:fillRect l="-7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/>
              <p:nvPr/>
            </p:nvSpPr>
            <p:spPr bwMode="auto">
              <a:xfrm>
                <a:off x="6213105" y="1752649"/>
                <a:ext cx="14478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3105" y="1752649"/>
                <a:ext cx="14478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5FA7C99-AF9D-2EA4-52AC-3A0209F13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7" t="38001" r="-1" b="34173"/>
          <a:stretch/>
        </p:blipFill>
        <p:spPr>
          <a:xfrm>
            <a:off x="860849" y="4175007"/>
            <a:ext cx="6120681" cy="67447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/>
              <p:nvPr/>
            </p:nvSpPr>
            <p:spPr bwMode="auto">
              <a:xfrm>
                <a:off x="549787" y="3322006"/>
                <a:ext cx="348505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87" y="3322006"/>
                <a:ext cx="3485057" cy="276999"/>
              </a:xfrm>
              <a:prstGeom prst="rect">
                <a:avLst/>
              </a:prstGeom>
              <a:blipFill>
                <a:blip r:embed="rId7"/>
                <a:stretch>
                  <a:fillRect l="-10545" t="-160870" r="-1091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/>
              <p:nvPr/>
            </p:nvSpPr>
            <p:spPr bwMode="auto">
              <a:xfrm>
                <a:off x="567235" y="4973132"/>
                <a:ext cx="4057201" cy="2837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=−3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235" y="4973132"/>
                <a:ext cx="4057201" cy="283796"/>
              </a:xfrm>
              <a:prstGeom prst="rect">
                <a:avLst/>
              </a:prstGeom>
              <a:blipFill>
                <a:blip r:embed="rId8"/>
                <a:stretch>
                  <a:fillRect l="-9969" t="-156522" b="-2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/>
              <p:nvPr/>
            </p:nvSpPr>
            <p:spPr bwMode="auto">
              <a:xfrm>
                <a:off x="528828" y="5772356"/>
                <a:ext cx="5880392" cy="5164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828" y="5772356"/>
                <a:ext cx="5880392" cy="516488"/>
              </a:xfrm>
              <a:prstGeom prst="rect">
                <a:avLst/>
              </a:prstGeom>
              <a:blipFill>
                <a:blip r:embed="rId9"/>
                <a:stretch>
                  <a:fillRect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/>
              <p:nvPr/>
            </p:nvSpPr>
            <p:spPr bwMode="auto">
              <a:xfrm>
                <a:off x="499884" y="762508"/>
                <a:ext cx="69847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考慮二維簡併空間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84" y="762508"/>
                <a:ext cx="6984776" cy="369332"/>
              </a:xfrm>
              <a:prstGeom prst="rect">
                <a:avLst/>
              </a:prstGeom>
              <a:blipFill>
                <a:blip r:embed="rId10"/>
                <a:stretch>
                  <a:fillRect l="-72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/>
              <p:nvPr/>
            </p:nvSpPr>
            <p:spPr bwMode="auto">
              <a:xfrm>
                <a:off x="526824" y="6327263"/>
                <a:ext cx="48965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這就是已經解過：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的本徵態問題。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824" y="6327263"/>
                <a:ext cx="4896544" cy="369332"/>
              </a:xfrm>
              <a:prstGeom prst="rect">
                <a:avLst/>
              </a:prstGeom>
              <a:blipFill>
                <a:blip r:embed="rId11"/>
                <a:stretch>
                  <a:fillRect l="-1034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/>
              <p:nvPr/>
            </p:nvSpPr>
            <p:spPr bwMode="auto">
              <a:xfrm>
                <a:off x="5580363" y="709431"/>
                <a:ext cx="2669193" cy="5082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363" y="709431"/>
                <a:ext cx="2669193" cy="508216"/>
              </a:xfrm>
              <a:prstGeom prst="rect">
                <a:avLst/>
              </a:prstGeom>
              <a:blipFill>
                <a:blip r:embed="rId12"/>
                <a:stretch>
                  <a:fillRect l="-3791" t="-65854" b="-1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/>
              <p:nvPr/>
            </p:nvSpPr>
            <p:spPr bwMode="auto">
              <a:xfrm>
                <a:off x="534598" y="1252358"/>
                <a:ext cx="24066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向量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方程式；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598" y="1252358"/>
                <a:ext cx="2406675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B859D57-AF2C-115F-8570-302078C4FFC1}"/>
              </a:ext>
            </a:extLst>
          </p:cNvPr>
          <p:cNvSpPr txBox="1"/>
          <p:nvPr/>
        </p:nvSpPr>
        <p:spPr bwMode="auto">
          <a:xfrm>
            <a:off x="4108428" y="3282514"/>
            <a:ext cx="316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激發態的z座標期望值為零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F39_23">
            <a:extLst>
              <a:ext uri="{FF2B5EF4-FFF2-40B4-BE49-F238E27FC236}">
                <a16:creationId xmlns:a16="http://schemas.microsoft.com/office/drawing/2014/main" id="{6E266438-000B-D90B-A90B-74002AE8C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4" b="22790"/>
          <a:stretch/>
        </p:blipFill>
        <p:spPr bwMode="auto">
          <a:xfrm>
            <a:off x="8145024" y="2033911"/>
            <a:ext cx="865063" cy="15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39_21">
            <a:extLst>
              <a:ext uri="{FF2B5EF4-FFF2-40B4-BE49-F238E27FC236}">
                <a16:creationId xmlns:a16="http://schemas.microsoft.com/office/drawing/2014/main" id="{6BFA1C22-0A1D-B654-0976-5CBFA00C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7070122" y="2546533"/>
            <a:ext cx="1011783" cy="105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C47E08-DAA9-A189-FBAD-9DB474B687D7}"/>
                  </a:ext>
                </a:extLst>
              </p:cNvPr>
              <p:cNvSpPr txBox="1"/>
              <p:nvPr/>
            </p:nvSpPr>
            <p:spPr bwMode="auto">
              <a:xfrm>
                <a:off x="580844" y="4370843"/>
                <a:ext cx="164314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C47E08-DAA9-A189-FBAD-9DB474B6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844" y="4370843"/>
                <a:ext cx="1643142" cy="276999"/>
              </a:xfrm>
              <a:prstGeom prst="rect">
                <a:avLst/>
              </a:prstGeom>
              <a:blipFill>
                <a:blip r:embed="rId16"/>
                <a:stretch>
                  <a:fillRect l="-22137" t="-168182" r="-3053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D27126-1292-6D12-1446-B183FD6D0C60}"/>
                  </a:ext>
                </a:extLst>
              </p:cNvPr>
              <p:cNvSpPr txBox="1"/>
              <p:nvPr/>
            </p:nvSpPr>
            <p:spPr bwMode="auto">
              <a:xfrm>
                <a:off x="7832438" y="4359098"/>
                <a:ext cx="83189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D27126-1292-6D12-1446-B183FD6D0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2438" y="4359098"/>
                <a:ext cx="831894" cy="276999"/>
              </a:xfrm>
              <a:prstGeom prst="rect">
                <a:avLst/>
              </a:prstGeom>
              <a:blipFill>
                <a:blip r:embed="rId17"/>
                <a:stretch>
                  <a:fillRect l="-2985" r="-1493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B7938F13-5EF8-67CC-A0BD-8DBF8FB6A3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5" t="67572" r="24625" b="11922"/>
          <a:stretch/>
        </p:blipFill>
        <p:spPr>
          <a:xfrm>
            <a:off x="5543018" y="4280733"/>
            <a:ext cx="2289420" cy="497039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AADFC1-528B-A5C1-C989-B851BC3B0D7D}"/>
                  </a:ext>
                </a:extLst>
              </p:cNvPr>
              <p:cNvSpPr txBox="1"/>
              <p:nvPr/>
            </p:nvSpPr>
            <p:spPr bwMode="auto">
              <a:xfrm>
                <a:off x="6432141" y="4371813"/>
                <a:ext cx="100811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AADFC1-528B-A5C1-C989-B851BC3B0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2141" y="4371813"/>
                <a:ext cx="1008112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E6AB78E-D317-118E-000B-B5712696820D}"/>
              </a:ext>
            </a:extLst>
          </p:cNvPr>
          <p:cNvSpPr txBox="1"/>
          <p:nvPr/>
        </p:nvSpPr>
        <p:spPr bwMode="auto">
          <a:xfrm>
            <a:off x="499884" y="3682334"/>
            <a:ext cx="3208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矩陣的對角元素皆為零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397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8" grpId="0" animBg="1"/>
      <p:bldP spid="9" grpId="0" animBg="1"/>
      <p:bldP spid="11" grpId="0" animBg="1"/>
      <p:bldP spid="10" grpId="0"/>
      <p:bldP spid="2" grpId="0"/>
      <p:bldP spid="17" grpId="0" animBg="1"/>
      <p:bldP spid="20" grpId="0" animBg="1"/>
      <p:bldP spid="19" grpId="0" animBg="1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883235" y="945102"/>
                <a:ext cx="1655646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5" y="945102"/>
                <a:ext cx="1655646" cy="610936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/>
              <p:nvPr/>
            </p:nvSpPr>
            <p:spPr bwMode="auto">
              <a:xfrm>
                <a:off x="807375" y="496863"/>
                <a:ext cx="5676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推想這就是找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矩陣的本徵向量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75" y="496863"/>
                <a:ext cx="5676172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873205" y="1640203"/>
                <a:ext cx="2336922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05" y="1640203"/>
                <a:ext cx="2336922" cy="616451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404238" y="1155173"/>
                <a:ext cx="5475281" cy="1180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238" y="1155173"/>
                <a:ext cx="5475281" cy="1180388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98380" y="2713401"/>
                <a:ext cx="1641475" cy="1169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80" y="2713401"/>
                <a:ext cx="1641475" cy="1169359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2785598" y="3021239"/>
                <a:ext cx="101111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598" y="3021239"/>
                <a:ext cx="1011111" cy="616451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01419" y="4016287"/>
                <a:ext cx="799513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19" y="4016287"/>
                <a:ext cx="799513" cy="616451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4066319" y="3607894"/>
                <a:ext cx="2552174" cy="1169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319" y="3607894"/>
                <a:ext cx="2552174" cy="1169359"/>
              </a:xfrm>
              <a:prstGeom prst="rect">
                <a:avLst/>
              </a:prstGeom>
              <a:blipFill>
                <a:blip r:embed="rId9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38766" y="1815215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/>
              <p:nvPr/>
            </p:nvSpPr>
            <p:spPr bwMode="auto">
              <a:xfrm>
                <a:off x="3797776" y="3077209"/>
                <a:ext cx="484688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本徵值，代表測量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方向自旋，結果可為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776" y="3077209"/>
                <a:ext cx="4846884" cy="495136"/>
              </a:xfrm>
              <a:prstGeom prst="rect">
                <a:avLst/>
              </a:prstGeom>
              <a:blipFill>
                <a:blip r:embed="rId10"/>
                <a:stretch>
                  <a:fillRect l="-1047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884566" y="4792805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566" y="4792805"/>
                <a:ext cx="1196674" cy="276999"/>
              </a:xfrm>
              <a:prstGeom prst="rect">
                <a:avLst/>
              </a:prstGeom>
              <a:blipFill>
                <a:blip r:embed="rId11"/>
                <a:stretch>
                  <a:fillRect r="-4211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31788" y="4673857"/>
                <a:ext cx="1366400" cy="460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788" y="4673857"/>
                <a:ext cx="1366400" cy="460126"/>
              </a:xfrm>
              <a:prstGeom prst="rect">
                <a:avLst/>
              </a:prstGeom>
              <a:blipFill>
                <a:blip r:embed="rId12"/>
                <a:stretch>
                  <a:fillRect l="-26606" t="-83784" b="-1243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C3C21DF-8529-3E76-45F4-A6BF13694251}"/>
              </a:ext>
            </a:extLst>
          </p:cNvPr>
          <p:cNvSpPr txBox="1"/>
          <p:nvPr/>
        </p:nvSpPr>
        <p:spPr bwMode="auto">
          <a:xfrm>
            <a:off x="831786" y="5218148"/>
            <a:ext cx="2239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引入歸一化條件：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/>
              <p:nvPr/>
            </p:nvSpPr>
            <p:spPr bwMode="auto">
              <a:xfrm>
                <a:off x="2771800" y="5229200"/>
                <a:ext cx="3978012" cy="4158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5229200"/>
                <a:ext cx="3978012" cy="415883"/>
              </a:xfrm>
              <a:prstGeom prst="rect">
                <a:avLst/>
              </a:prstGeom>
              <a:blipFill>
                <a:blip r:embed="rId13"/>
                <a:stretch>
                  <a:fillRect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/>
              <p:nvPr/>
            </p:nvSpPr>
            <p:spPr bwMode="auto">
              <a:xfrm>
                <a:off x="6977265" y="5133983"/>
                <a:ext cx="918841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7265" y="5133983"/>
                <a:ext cx="918841" cy="572273"/>
              </a:xfrm>
              <a:prstGeom prst="rect">
                <a:avLst/>
              </a:prstGeom>
              <a:blipFill>
                <a:blip r:embed="rId14"/>
                <a:stretch>
                  <a:fillRect t="-4348" r="-547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/>
              <p:nvPr/>
            </p:nvSpPr>
            <p:spPr bwMode="auto">
              <a:xfrm>
                <a:off x="2331788" y="4045181"/>
                <a:ext cx="1431033" cy="5082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788" y="4045181"/>
                <a:ext cx="1431033" cy="508216"/>
              </a:xfrm>
              <a:prstGeom prst="rect">
                <a:avLst/>
              </a:prstGeom>
              <a:blipFill>
                <a:blip r:embed="rId15"/>
                <a:stretch>
                  <a:fillRect t="-65854" r="-12281" b="-10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779784" y="2335561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/>
              <p:nvPr/>
            </p:nvSpPr>
            <p:spPr bwMode="auto">
              <a:xfrm>
                <a:off x="3796709" y="4756749"/>
                <a:ext cx="34067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複數常數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還沒有被決定！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6709" y="4756749"/>
                <a:ext cx="3406724" cy="369332"/>
              </a:xfrm>
              <a:prstGeom prst="rect">
                <a:avLst/>
              </a:prstGeom>
              <a:blipFill>
                <a:blip r:embed="rId16"/>
                <a:stretch>
                  <a:fillRect l="-18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9DC4D1-EA49-BB14-0702-5C4FCC9CC468}"/>
                  </a:ext>
                </a:extLst>
              </p:cNvPr>
              <p:cNvSpPr txBox="1"/>
              <p:nvPr/>
            </p:nvSpPr>
            <p:spPr bwMode="auto">
              <a:xfrm>
                <a:off x="873205" y="5741623"/>
                <a:ext cx="1761575" cy="6646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9DC4D1-EA49-BB14-0702-5C4FCC9CC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205" y="5741623"/>
                <a:ext cx="1761575" cy="664606"/>
              </a:xfrm>
              <a:prstGeom prst="rect">
                <a:avLst/>
              </a:prstGeom>
              <a:blipFill>
                <a:blip r:embed="rId17"/>
                <a:stretch>
                  <a:fillRect l="-14286" t="-43396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3610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0011-45FB-6C02-FC0F-467FADF98010}"/>
              </a:ext>
            </a:extLst>
          </p:cNvPr>
          <p:cNvSpPr txBox="1"/>
          <p:nvPr/>
        </p:nvSpPr>
        <p:spPr bwMode="auto">
          <a:xfrm>
            <a:off x="3131840" y="277126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/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blipFill>
                <a:blip r:embed="rId9"/>
                <a:stretch>
                  <a:fillRect l="-2703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blipFill>
                <a:blip r:embed="rId13"/>
                <a:stretch>
                  <a:fillRect l="-1058" t="-93478" r="-18519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/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+mj-ea"/>
                    <a:ea typeface="+mj-ea"/>
                  </a:rPr>
                  <a:t>設本徵值為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blipFill>
                <a:blip r:embed="rId14"/>
                <a:stretch>
                  <a:fillRect l="-202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/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/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/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blipFill>
                <a:blip r:embed="rId17"/>
                <a:stretch>
                  <a:fillRect l="-2439" r="-365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/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blipFill>
                <a:blip r:embed="rId18"/>
                <a:stretch>
                  <a:fillRect t="-93478" r="-13901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DDD4C2B-9313-646B-A64A-03388A5C1A5E}"/>
              </a:ext>
            </a:extLst>
          </p:cNvPr>
          <p:cNvSpPr txBox="1"/>
          <p:nvPr/>
        </p:nvSpPr>
        <p:spPr bwMode="auto">
          <a:xfrm>
            <a:off x="520522" y="5287109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3823333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31B8-1052-C73F-876A-D961BAFF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26"/>
          <a:stretch/>
        </p:blipFill>
        <p:spPr>
          <a:xfrm>
            <a:off x="926680" y="4217452"/>
            <a:ext cx="7416800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/>
              <p:nvPr/>
            </p:nvSpPr>
            <p:spPr bwMode="auto">
              <a:xfrm>
                <a:off x="4824681" y="744748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2+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4681" y="744748"/>
                <a:ext cx="3240359" cy="664606"/>
              </a:xfrm>
              <a:prstGeom prst="rect">
                <a:avLst/>
              </a:prstGeom>
              <a:blipFill>
                <a:blip r:embed="rId3"/>
                <a:stretch>
                  <a:fillRect l="-6615" t="-41509" r="-1167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/>
              <p:nvPr/>
            </p:nvSpPr>
            <p:spPr bwMode="auto">
              <a:xfrm>
                <a:off x="4798307" y="1529706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2−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8307" y="1529706"/>
                <a:ext cx="3240359" cy="664606"/>
              </a:xfrm>
              <a:prstGeom prst="rect">
                <a:avLst/>
              </a:prstGeom>
              <a:blipFill>
                <a:blip r:embed="rId4"/>
                <a:stretch>
                  <a:fillRect l="-6615" t="-43396" r="-1167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/>
              <p:nvPr/>
            </p:nvSpPr>
            <p:spPr bwMode="auto">
              <a:xfrm>
                <a:off x="1121740" y="1537238"/>
                <a:ext cx="1390573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1740" y="1537238"/>
                <a:ext cx="1390573" cy="332848"/>
              </a:xfrm>
              <a:prstGeom prst="rect">
                <a:avLst/>
              </a:prstGeom>
              <a:blipFill>
                <a:blip r:embed="rId5"/>
                <a:stretch>
                  <a:fillRect l="-3636" r="-909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/>
              <p:nvPr/>
            </p:nvSpPr>
            <p:spPr bwMode="auto">
              <a:xfrm>
                <a:off x="1114121" y="906734"/>
                <a:ext cx="1563697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121" y="906734"/>
                <a:ext cx="1563697" cy="332848"/>
              </a:xfrm>
              <a:prstGeom prst="rect">
                <a:avLst/>
              </a:prstGeom>
              <a:blipFill>
                <a:blip r:embed="rId6"/>
                <a:stretch>
                  <a:fillRect l="-2419" r="-806"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/>
              <p:nvPr/>
            </p:nvSpPr>
            <p:spPr bwMode="auto">
              <a:xfrm>
                <a:off x="2937326" y="1537334"/>
                <a:ext cx="1565300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7326" y="1537334"/>
                <a:ext cx="1565300" cy="572273"/>
              </a:xfrm>
              <a:prstGeom prst="rect">
                <a:avLst/>
              </a:prstGeom>
              <a:blipFill>
                <a:blip r:embed="rId7"/>
                <a:stretch>
                  <a:fillRect t="-2128" b="-6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/>
              <p:nvPr/>
            </p:nvSpPr>
            <p:spPr bwMode="auto">
              <a:xfrm>
                <a:off x="2963369" y="787022"/>
                <a:ext cx="13921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3369" y="787022"/>
                <a:ext cx="1392176" cy="572273"/>
              </a:xfrm>
              <a:prstGeom prst="rect">
                <a:avLst/>
              </a:prstGeom>
              <a:blipFill>
                <a:blip r:embed="rId8"/>
                <a:stretch>
                  <a:fillRect t="-2128" b="-6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54AF86-D520-6B9D-9DCE-10443D68C6A0}"/>
              </a:ext>
            </a:extLst>
          </p:cNvPr>
          <p:cNvSpPr txBox="1"/>
          <p:nvPr/>
        </p:nvSpPr>
        <p:spPr bwMode="auto">
          <a:xfrm>
            <a:off x="950267" y="366991"/>
            <a:ext cx="796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本徵值與本徵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向量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如預期有兩組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6BEE28-06EE-35E0-EE9A-39418A53C25A}"/>
                  </a:ext>
                </a:extLst>
              </p:cNvPr>
              <p:cNvSpPr txBox="1"/>
              <p:nvPr/>
            </p:nvSpPr>
            <p:spPr bwMode="auto">
              <a:xfrm>
                <a:off x="997442" y="3157054"/>
                <a:ext cx="77510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能量本徵值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為正負同一能差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此能差正比於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電場微擾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6BEE28-06EE-35E0-EE9A-39418A53C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442" y="3157054"/>
                <a:ext cx="7751022" cy="369332"/>
              </a:xfrm>
              <a:prstGeom prst="rect">
                <a:avLst/>
              </a:prstGeom>
              <a:blipFill>
                <a:blip r:embed="rId9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06C526F-D918-3DB3-FC0F-89CEC3EEEDFF}"/>
              </a:ext>
            </a:extLst>
          </p:cNvPr>
          <p:cNvSpPr txBox="1"/>
          <p:nvPr/>
        </p:nvSpPr>
        <p:spPr bwMode="auto">
          <a:xfrm>
            <a:off x="1097785" y="4158574"/>
            <a:ext cx="3240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Perturbation l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ifts the degeneracy.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193A2-3B22-9D55-0A13-345BD449F522}"/>
                  </a:ext>
                </a:extLst>
              </p:cNvPr>
              <p:cNvSpPr txBox="1"/>
              <p:nvPr/>
            </p:nvSpPr>
            <p:spPr bwMode="auto">
              <a:xfrm>
                <a:off x="1000204" y="2239561"/>
                <a:ext cx="7416799" cy="500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真實定態一直都是近似於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:r>
                  <a:rPr lang="en-US" altLang="zh-TW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193A2-3B22-9D55-0A13-345BD449F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204" y="2239561"/>
                <a:ext cx="7416799" cy="500393"/>
              </a:xfrm>
              <a:prstGeom prst="rect">
                <a:avLst/>
              </a:prstGeom>
              <a:blipFill>
                <a:blip r:embed="rId10"/>
                <a:stretch>
                  <a:fillRect l="-684" t="-75000" b="-1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EB34B-7DAF-8E43-DD0A-1FB9CE021596}"/>
                  </a:ext>
                </a:extLst>
              </p:cNvPr>
              <p:cNvSpPr txBox="1"/>
              <p:nvPr/>
            </p:nvSpPr>
            <p:spPr bwMode="auto">
              <a:xfrm>
                <a:off x="997442" y="2718748"/>
                <a:ext cx="76042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這個結果與電場微擾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大小無關，即使電場很小，零次解都是如上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EB34B-7DAF-8E43-DD0A-1FB9CE021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442" y="2718748"/>
                <a:ext cx="7604244" cy="369332"/>
              </a:xfrm>
              <a:prstGeom prst="rect">
                <a:avLst/>
              </a:prstGeom>
              <a:blipFill>
                <a:blip r:embed="rId11"/>
                <a:stretch>
                  <a:fillRect l="-6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C97E2A3-6621-23C5-2D7E-A40B7770C34C}"/>
              </a:ext>
            </a:extLst>
          </p:cNvPr>
          <p:cNvSpPr txBox="1"/>
          <p:nvPr/>
        </p:nvSpPr>
        <p:spPr bwMode="auto">
          <a:xfrm>
            <a:off x="997442" y="3582784"/>
            <a:ext cx="4627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微擾項在一階修正移除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簡併。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5340D-C1E3-E2C3-7919-1204436A7931}"/>
              </a:ext>
            </a:extLst>
          </p:cNvPr>
          <p:cNvSpPr txBox="1"/>
          <p:nvPr/>
        </p:nvSpPr>
        <p:spPr bwMode="auto">
          <a:xfrm>
            <a:off x="4798307" y="3582784"/>
            <a:ext cx="3618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微擾計算預測與實驗結果吻合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624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2" grpId="0"/>
      <p:bldP spid="7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44E2C-8DE2-7365-CA4F-CFCB5CEDF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424"/>
          <a:stretch/>
        </p:blipFill>
        <p:spPr>
          <a:xfrm>
            <a:off x="755576" y="1912823"/>
            <a:ext cx="7442200" cy="331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9AF756-FE87-B405-B7AA-3EC122790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536"/>
          <a:stretch/>
        </p:blipFill>
        <p:spPr>
          <a:xfrm>
            <a:off x="763717" y="1283623"/>
            <a:ext cx="3523106" cy="604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D5114-A7BD-F52C-6B14-8703FBC17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9" t="73229"/>
          <a:stretch/>
        </p:blipFill>
        <p:spPr>
          <a:xfrm>
            <a:off x="4373035" y="1278107"/>
            <a:ext cx="3812616" cy="6156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05989E-2011-C4FA-5766-688BE04273C9}"/>
              </a:ext>
            </a:extLst>
          </p:cNvPr>
          <p:cNvSpPr/>
          <p:nvPr/>
        </p:nvSpPr>
        <p:spPr>
          <a:xfrm>
            <a:off x="660252" y="2636911"/>
            <a:ext cx="7704856" cy="504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E6F0F-50E6-3545-2964-F8CD906FB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582"/>
          <a:stretch/>
        </p:blipFill>
        <p:spPr>
          <a:xfrm>
            <a:off x="755576" y="4221088"/>
            <a:ext cx="7422071" cy="14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7EF30A-3C2E-A015-A47E-42FB178D2354}"/>
              </a:ext>
            </a:extLst>
          </p:cNvPr>
          <p:cNvSpPr txBox="1"/>
          <p:nvPr/>
        </p:nvSpPr>
        <p:spPr bwMode="auto">
          <a:xfrm>
            <a:off x="2855370" y="1125994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Nearly 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930A9F-EE4A-44EA-CEF9-F3370EAC7D31}"/>
                  </a:ext>
                </a:extLst>
              </p:cNvPr>
              <p:cNvSpPr txBox="1"/>
              <p:nvPr/>
            </p:nvSpPr>
            <p:spPr bwMode="auto">
              <a:xfrm>
                <a:off x="623122" y="1559628"/>
                <a:ext cx="8532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考慮一維空間，將自由電子視為未微擾模型，加入一週期性位能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作為微擾！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930A9F-EE4A-44EA-CEF9-F3370EAC7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122" y="1559628"/>
                <a:ext cx="8532440" cy="369332"/>
              </a:xfrm>
              <a:prstGeom prst="rect">
                <a:avLst/>
              </a:prstGeom>
              <a:blipFill>
                <a:blip r:embed="rId2"/>
                <a:stretch>
                  <a:fillRect l="-4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4003778-1803-F27E-211F-9E522835088D}"/>
                  </a:ext>
                </a:extLst>
              </p:cNvPr>
              <p:cNvSpPr txBox="1"/>
              <p:nvPr/>
            </p:nvSpPr>
            <p:spPr bwMode="auto">
              <a:xfrm>
                <a:off x="2312244" y="2035484"/>
                <a:ext cx="1279909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4003778-1803-F27E-211F-9E5228350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2244" y="2035484"/>
                <a:ext cx="1279909" cy="672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9FD65649-64D2-FCFA-E09C-56FE4F95D2C4}"/>
                  </a:ext>
                </a:extLst>
              </p:cNvPr>
              <p:cNvSpPr txBox="1"/>
              <p:nvPr/>
            </p:nvSpPr>
            <p:spPr bwMode="auto">
              <a:xfrm>
                <a:off x="3943607" y="2193891"/>
                <a:ext cx="12799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9FD65649-64D2-FCFA-E09C-56FE4F95D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607" y="2193891"/>
                <a:ext cx="1279909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BCF9FA6-C5C9-3268-FE59-C5E1220980FC}"/>
                  </a:ext>
                </a:extLst>
              </p:cNvPr>
              <p:cNvSpPr txBox="1"/>
              <p:nvPr/>
            </p:nvSpPr>
            <p:spPr bwMode="auto">
              <a:xfrm>
                <a:off x="5375650" y="2193891"/>
                <a:ext cx="187220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BCF9FA6-C5C9-3268-FE59-C5E122098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5650" y="2193891"/>
                <a:ext cx="18722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7D5923D-C4B3-A7B5-A5C1-3F99EA7BD7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19" t="294" r="-9819" b="-294"/>
          <a:stretch/>
        </p:blipFill>
        <p:spPr>
          <a:xfrm>
            <a:off x="2312244" y="2857726"/>
            <a:ext cx="5494052" cy="2152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6DCA5-B413-3AE5-F049-4D6C5B408FB3}"/>
              </a:ext>
            </a:extLst>
          </p:cNvPr>
          <p:cNvSpPr txBox="1"/>
          <p:nvPr/>
        </p:nvSpPr>
        <p:spPr bwMode="auto">
          <a:xfrm>
            <a:off x="623122" y="2857726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例如：</a:t>
            </a:r>
          </a:p>
        </p:txBody>
      </p:sp>
    </p:spTree>
    <p:extLst>
      <p:ext uri="{BB962C8B-B14F-4D97-AF65-F5344CB8AC3E}">
        <p14:creationId xmlns:p14="http://schemas.microsoft.com/office/powerpoint/2010/main" val="269975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3E0FA-54E5-7D36-F755-53356B46A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9" y="3600567"/>
            <a:ext cx="3439644" cy="2679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/>
              <p:nvPr/>
            </p:nvSpPr>
            <p:spPr bwMode="auto">
              <a:xfrm>
                <a:off x="919703" y="1915267"/>
                <a:ext cx="72608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參數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決定，可以視為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703" y="1915267"/>
                <a:ext cx="7260838" cy="369332"/>
              </a:xfrm>
              <a:prstGeom prst="rect">
                <a:avLst/>
              </a:prstGeom>
              <a:blipFill>
                <a:blip r:embed="rId3"/>
                <a:stretch>
                  <a:fillRect l="-69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/>
              <p:nvPr/>
            </p:nvSpPr>
            <p:spPr bwMode="auto">
              <a:xfrm>
                <a:off x="919703" y="2253780"/>
                <a:ext cx="8294696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讓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連續由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>
                        <a:latin typeface="Times New Roman" pitchFamily="18" charset="0"/>
                        <a:cs typeface="Times New Roman" pitchFamily="18" charset="0"/>
                      </a:rPr>
                      <m:t>真實值變化至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趨近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Times New Roman" pitchFamily="18" charset="0"/>
                        <a:cs typeface="Times New Roman" pitchFamily="18" charset="0"/>
                      </a:rPr>
                      <m:t>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703" y="2253780"/>
                <a:ext cx="8294696" cy="425181"/>
              </a:xfrm>
              <a:prstGeom prst="rect">
                <a:avLst/>
              </a:prstGeom>
              <a:blipFill>
                <a:blip r:embed="rId4"/>
                <a:stretch>
                  <a:fillRect l="-612" t="-82353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/>
              <p:nvPr/>
            </p:nvSpPr>
            <p:spPr bwMode="auto">
              <a:xfrm>
                <a:off x="919703" y="663748"/>
                <a:ext cx="7961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可以分解為未微擾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unperturbed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 perturbation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703" y="663748"/>
                <a:ext cx="7961816" cy="369332"/>
              </a:xfrm>
              <a:prstGeom prst="rect">
                <a:avLst/>
              </a:prstGeom>
              <a:blipFill>
                <a:blip r:embed="rId5"/>
                <a:stretch>
                  <a:fillRect l="-637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/>
              <p:nvPr/>
            </p:nvSpPr>
            <p:spPr bwMode="auto">
              <a:xfrm>
                <a:off x="919703" y="1514193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703" y="1514193"/>
                <a:ext cx="2716734" cy="369332"/>
              </a:xfrm>
              <a:prstGeom prst="rect">
                <a:avLst/>
              </a:prstGeom>
              <a:blipFill>
                <a:blip r:embed="rId6"/>
                <a:stretch>
                  <a:fillRect t="-110000" r="-790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/>
              <p:nvPr/>
            </p:nvSpPr>
            <p:spPr bwMode="auto">
              <a:xfrm>
                <a:off x="926001" y="2690644"/>
                <a:ext cx="1997525" cy="4287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001" y="2690644"/>
                <a:ext cx="1997525" cy="428707"/>
              </a:xfrm>
              <a:prstGeom prst="rect">
                <a:avLst/>
              </a:prstGeom>
              <a:blipFill>
                <a:blip r:embed="rId7"/>
                <a:stretch>
                  <a:fillRect l="-1887" t="-80000" r="-11321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/>
              <p:nvPr/>
            </p:nvSpPr>
            <p:spPr bwMode="auto">
              <a:xfrm>
                <a:off x="847708" y="1072142"/>
                <a:ext cx="46626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考慮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的特定第個本徵態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（</a:t>
                </a:r>
                <a:r>
                  <a:rPr lang="en-GB" dirty="0" err="1"/>
                  <a:t>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GB" dirty="0"/>
                  <a:t>）：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708" y="1072142"/>
                <a:ext cx="4662681" cy="369332"/>
              </a:xfrm>
              <a:prstGeom prst="rect">
                <a:avLst/>
              </a:prstGeom>
              <a:blipFill>
                <a:blip r:embed="rId8"/>
                <a:stretch>
                  <a:fillRect l="-108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/>
              <p:nvPr/>
            </p:nvSpPr>
            <p:spPr bwMode="auto">
              <a:xfrm>
                <a:off x="847708" y="3175293"/>
                <a:ext cx="76203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很小時，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預期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未微擾的結果與真實結果的差距很小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708" y="3175293"/>
                <a:ext cx="7620386" cy="369332"/>
              </a:xfrm>
              <a:prstGeom prst="rect">
                <a:avLst/>
              </a:prstGeom>
              <a:blipFill>
                <a:blip r:embed="rId9"/>
                <a:stretch>
                  <a:fillRect l="-666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D4554-B60C-9F8C-120F-74F7FF7F74E4}"/>
                  </a:ext>
                </a:extLst>
              </p:cNvPr>
              <p:cNvSpPr txBox="1"/>
              <p:nvPr/>
            </p:nvSpPr>
            <p:spPr bwMode="auto">
              <a:xfrm>
                <a:off x="852913" y="3605499"/>
                <a:ext cx="571912" cy="351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D4554-B60C-9F8C-120F-74F7FF7F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913" y="3605499"/>
                <a:ext cx="571912" cy="3511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519CE7-74EC-28AF-4B35-46ADD0C8EFFE}"/>
                  </a:ext>
                </a:extLst>
              </p:cNvPr>
              <p:cNvSpPr txBox="1"/>
              <p:nvPr/>
            </p:nvSpPr>
            <p:spPr bwMode="auto">
              <a:xfrm>
                <a:off x="3384623" y="3653592"/>
                <a:ext cx="721686" cy="317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519CE7-74EC-28AF-4B35-46ADD0C8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4623" y="3653592"/>
                <a:ext cx="721686" cy="3179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A78E1B5-9C35-6504-471F-82E3B427A0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1" r="61411" b="-2046"/>
          <a:stretch/>
        </p:blipFill>
        <p:spPr>
          <a:xfrm>
            <a:off x="4651026" y="3600567"/>
            <a:ext cx="2809326" cy="2729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C21485-E535-7D89-7361-6F316E44DFC7}"/>
                  </a:ext>
                </a:extLst>
              </p:cNvPr>
              <p:cNvSpPr txBox="1"/>
              <p:nvPr/>
            </p:nvSpPr>
            <p:spPr bwMode="auto">
              <a:xfrm>
                <a:off x="5139971" y="4840738"/>
                <a:ext cx="432048" cy="3511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C21485-E535-7D89-7361-6F316E44D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971" y="4840738"/>
                <a:ext cx="432048" cy="3511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2FB7-0F0D-24B8-4164-2299E6FB4ADC}"/>
                  </a:ext>
                </a:extLst>
              </p:cNvPr>
              <p:cNvSpPr txBox="1"/>
              <p:nvPr/>
            </p:nvSpPr>
            <p:spPr bwMode="auto">
              <a:xfrm>
                <a:off x="6796155" y="4698386"/>
                <a:ext cx="664197" cy="3179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2FB7-0F0D-24B8-4164-2299E6FB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6155" y="4698386"/>
                <a:ext cx="664197" cy="3179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152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26244</TotalTime>
  <Words>3951</Words>
  <Application>Microsoft Macintosh PowerPoint</Application>
  <PresentationFormat>On-screen Show (4:3)</PresentationFormat>
  <Paragraphs>576</Paragraphs>
  <Slides>65</Slides>
  <Notes>0</Notes>
  <HiddenSlides>18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Linux Libertine</vt:lpstr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1148</cp:revision>
  <cp:lastPrinted>2025-04-23T14:53:22Z</cp:lastPrinted>
  <dcterms:created xsi:type="dcterms:W3CDTF">2008-03-17T12:32:20Z</dcterms:created>
  <dcterms:modified xsi:type="dcterms:W3CDTF">2025-04-24T05:05:04Z</dcterms:modified>
</cp:coreProperties>
</file>