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86" r:id="rId2"/>
    <p:sldId id="834" r:id="rId3"/>
    <p:sldId id="835" r:id="rId4"/>
    <p:sldId id="836" r:id="rId5"/>
    <p:sldId id="1755" r:id="rId6"/>
    <p:sldId id="405" r:id="rId7"/>
    <p:sldId id="414" r:id="rId8"/>
    <p:sldId id="1807" r:id="rId9"/>
    <p:sldId id="534" r:id="rId10"/>
    <p:sldId id="535" r:id="rId11"/>
    <p:sldId id="1808" r:id="rId12"/>
    <p:sldId id="510" r:id="rId13"/>
    <p:sldId id="848" r:id="rId14"/>
    <p:sldId id="1812" r:id="rId15"/>
    <p:sldId id="528" r:id="rId16"/>
    <p:sldId id="586" r:id="rId17"/>
    <p:sldId id="595" r:id="rId18"/>
    <p:sldId id="1799" r:id="rId19"/>
    <p:sldId id="549" r:id="rId20"/>
    <p:sldId id="551" r:id="rId21"/>
    <p:sldId id="849" r:id="rId22"/>
    <p:sldId id="838" r:id="rId23"/>
    <p:sldId id="579" r:id="rId24"/>
    <p:sldId id="552" r:id="rId25"/>
    <p:sldId id="553" r:id="rId26"/>
    <p:sldId id="1876" r:id="rId27"/>
    <p:sldId id="1813" r:id="rId28"/>
    <p:sldId id="845" r:id="rId29"/>
    <p:sldId id="1874" r:id="rId30"/>
    <p:sldId id="1875" r:id="rId31"/>
    <p:sldId id="1809" r:id="rId32"/>
    <p:sldId id="1810" r:id="rId33"/>
    <p:sldId id="1811" r:id="rId34"/>
    <p:sldId id="1796" r:id="rId35"/>
    <p:sldId id="1797" r:id="rId36"/>
    <p:sldId id="1877" r:id="rId37"/>
    <p:sldId id="548" r:id="rId38"/>
    <p:sldId id="840" r:id="rId39"/>
    <p:sldId id="842" r:id="rId40"/>
    <p:sldId id="555" r:id="rId41"/>
    <p:sldId id="402" r:id="rId42"/>
    <p:sldId id="844" r:id="rId43"/>
    <p:sldId id="843" r:id="rId44"/>
    <p:sldId id="290" r:id="rId45"/>
    <p:sldId id="360" r:id="rId46"/>
    <p:sldId id="1801" r:id="rId47"/>
    <p:sldId id="295" r:id="rId48"/>
    <p:sldId id="395" r:id="rId49"/>
    <p:sldId id="576" r:id="rId50"/>
    <p:sldId id="363" r:id="rId51"/>
    <p:sldId id="1803" r:id="rId52"/>
    <p:sldId id="403" r:id="rId53"/>
    <p:sldId id="1802" r:id="rId54"/>
    <p:sldId id="1804" r:id="rId55"/>
    <p:sldId id="298" r:id="rId5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9"/>
    <p:restoredTop sz="96197" autoAdjust="0"/>
  </p:normalViewPr>
  <p:slideViewPr>
    <p:cSldViewPr>
      <p:cViewPr varScale="1">
        <p:scale>
          <a:sx n="124" d="100"/>
          <a:sy n="124" d="100"/>
        </p:scale>
        <p:origin x="1200" y="224"/>
      </p:cViewPr>
      <p:guideLst>
        <p:guide orient="horz" pos="2160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8AB7B3-28CE-EB48-82BF-E373403BC0FD}" type="datetimeFigureOut">
              <a:rPr lang="zh-TW" altLang="en-US"/>
              <a:pPr/>
              <a:t>2025/3/25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898D7B-F0D9-BB42-A27C-15D50A29E16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677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04C246-3A2B-F348-9465-8E68C4C0E5EF}" type="datetimeFigureOut">
              <a:rPr lang="zh-TW" altLang="en-US"/>
              <a:pPr/>
              <a:t>2025/3/25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47E1B-FF17-7548-9E10-A7BBA981013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047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21B851-A435-A94C-9A08-BA190C238983}" type="datetimeFigureOut">
              <a:rPr lang="zh-TW" altLang="en-US"/>
              <a:pPr/>
              <a:t>2025/3/25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FA6A8-BB60-1048-834C-2C4D86F3F51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58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AB96D-D590-4645-B8A4-8251465EC80D}" type="datetimeFigureOut">
              <a:rPr lang="zh-TW" altLang="en-US"/>
              <a:pPr/>
              <a:t>2025/3/25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1D9E5-7591-984C-8777-C30518FCE13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10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0BB044-C07D-B149-9228-3FFB26309AC3}" type="datetimeFigureOut">
              <a:rPr lang="zh-TW" altLang="en-US"/>
              <a:pPr/>
              <a:t>2025/3/25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038F9-B5DA-1841-845C-B1DBACCEB4C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50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680F0-B15D-2042-A9DD-01D417DAAF47}" type="datetimeFigureOut">
              <a:rPr lang="zh-TW" altLang="en-US"/>
              <a:pPr/>
              <a:t>2025/3/25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6AE2E-D9FA-2D49-BCDB-4BF568AADA3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55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64202-FC2F-CF45-86A3-7A12ECA7BB93}" type="datetimeFigureOut">
              <a:rPr lang="zh-TW" altLang="en-US"/>
              <a:pPr/>
              <a:t>2025/3/25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0CDE5-27F1-464B-AF1E-648F1F0386D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60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3DD29-39C0-E84E-9F95-7743502D6FF7}" type="datetimeFigureOut">
              <a:rPr lang="zh-TW" altLang="en-US"/>
              <a:pPr/>
              <a:t>2025/3/25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EF304-D9FD-ED49-8F4C-7C885158934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80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1F76D-1C65-1148-A1F1-7C9168D2D7C3}" type="datetimeFigureOut">
              <a:rPr lang="zh-TW" altLang="en-US"/>
              <a:pPr/>
              <a:t>2025/3/25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6379D-893C-7942-9AFB-D3BE5C77F0E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00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71128-EDE1-D341-9589-F61BF3CA10DD}" type="datetimeFigureOut">
              <a:rPr lang="zh-TW" altLang="en-US"/>
              <a:pPr/>
              <a:t>2025/3/25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A3137-585D-8943-A153-675EA86748F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08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E2B254-1E6A-C74A-9873-724327BAA65D}" type="datetimeFigureOut">
              <a:rPr lang="zh-TW" altLang="en-US"/>
              <a:pPr/>
              <a:t>2025/3/25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F7C92-676F-C447-9CBC-78F50A693BA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27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3954ED-3537-A34C-8B72-3DF09C34A270}" type="datetimeFigureOut">
              <a:rPr lang="zh-TW" altLang="en-US"/>
              <a:pPr/>
              <a:t>2025/3/25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8ECA9-BEF3-4445-98B7-63021BABA4F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68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F01D4-B39C-9B48-9FBB-8FFED6DF1529}" type="datetimeFigureOut">
              <a:rPr lang="zh-TW" altLang="en-US"/>
              <a:pPr/>
              <a:t>2025/3/25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B5952-7D6B-1B43-90E6-D11FC5EAE46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82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96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DE32DF6-3493-534B-8A77-B18DA6667262}" type="datetimeFigureOut">
              <a:rPr lang="zh-TW" altLang="en-US"/>
              <a:pPr/>
              <a:t>2025/3/25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F8BD758-6FD0-1441-BB7C-CB648216DB9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120.png"/><Relationship Id="rId10" Type="http://schemas.openxmlformats.org/officeDocument/2006/relationships/image" Target="../media/image124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7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image" Target="../media/image95.png"/><Relationship Id="rId5" Type="http://schemas.openxmlformats.org/officeDocument/2006/relationships/image" Target="../media/image1101.png"/><Relationship Id="rId10" Type="http://schemas.openxmlformats.org/officeDocument/2006/relationships/image" Target="../media/image94.png"/><Relationship Id="rId9" Type="http://schemas.openxmlformats.org/officeDocument/2006/relationships/image" Target="../media/image1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1.png"/><Relationship Id="rId7" Type="http://schemas.openxmlformats.org/officeDocument/2006/relationships/image" Target="../media/image511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image" Target="../media/image100.png"/><Relationship Id="rId3" Type="http://schemas.openxmlformats.org/officeDocument/2006/relationships/image" Target="../media/image97.png"/><Relationship Id="rId7" Type="http://schemas.openxmlformats.org/officeDocument/2006/relationships/image" Target="../media/image98.png"/><Relationship Id="rId12" Type="http://schemas.openxmlformats.org/officeDocument/2006/relationships/image" Target="../media/image9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0.png"/><Relationship Id="rId11" Type="http://schemas.openxmlformats.org/officeDocument/2006/relationships/image" Target="../media/image760.png"/><Relationship Id="rId5" Type="http://schemas.openxmlformats.org/officeDocument/2006/relationships/image" Target="../media/image730.png"/><Relationship Id="rId10" Type="http://schemas.openxmlformats.org/officeDocument/2006/relationships/image" Target="../media/image2282.png"/><Relationship Id="rId9" Type="http://schemas.openxmlformats.org/officeDocument/2006/relationships/image" Target="../media/image22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5" Type="http://schemas.openxmlformats.org/officeDocument/2006/relationships/image" Target="../media/image103.png"/><Relationship Id="rId4" Type="http://schemas.openxmlformats.org/officeDocument/2006/relationships/image" Target="../media/image2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790.png"/><Relationship Id="rId7" Type="http://schemas.openxmlformats.org/officeDocument/2006/relationships/image" Target="../media/image88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0.png"/><Relationship Id="rId5" Type="http://schemas.openxmlformats.org/officeDocument/2006/relationships/image" Target="../media/image860.png"/><Relationship Id="rId10" Type="http://schemas.openxmlformats.org/officeDocument/2006/relationships/image" Target="../media/image910.png"/><Relationship Id="rId4" Type="http://schemas.openxmlformats.org/officeDocument/2006/relationships/image" Target="../media/image850.png"/><Relationship Id="rId9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15.png"/><Relationship Id="rId7" Type="http://schemas.openxmlformats.org/officeDocument/2006/relationships/image" Target="../media/image12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17.png"/><Relationship Id="rId10" Type="http://schemas.openxmlformats.org/officeDocument/2006/relationships/image" Target="../media/image129.png"/><Relationship Id="rId4" Type="http://schemas.openxmlformats.org/officeDocument/2006/relationships/image" Target="../media/image116.png"/><Relationship Id="rId9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0.png"/><Relationship Id="rId3" Type="http://schemas.openxmlformats.org/officeDocument/2006/relationships/image" Target="../media/image2120.png"/><Relationship Id="rId7" Type="http://schemas.openxmlformats.org/officeDocument/2006/relationships/image" Target="../media/image2160.png"/><Relationship Id="rId2" Type="http://schemas.openxmlformats.org/officeDocument/2006/relationships/image" Target="../media/image2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0.png"/><Relationship Id="rId5" Type="http://schemas.openxmlformats.org/officeDocument/2006/relationships/image" Target="../media/image2140.png"/><Relationship Id="rId10" Type="http://schemas.openxmlformats.org/officeDocument/2006/relationships/image" Target="../media/image2190.png"/><Relationship Id="rId4" Type="http://schemas.openxmlformats.org/officeDocument/2006/relationships/image" Target="../media/image2130.png"/><Relationship Id="rId9" Type="http://schemas.openxmlformats.org/officeDocument/2006/relationships/image" Target="../media/image239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133.png"/><Relationship Id="rId3" Type="http://schemas.openxmlformats.org/officeDocument/2006/relationships/image" Target="../media/image2391.png"/><Relationship Id="rId7" Type="http://schemas.openxmlformats.org/officeDocument/2006/relationships/image" Target="../media/image243.png"/><Relationship Id="rId12" Type="http://schemas.openxmlformats.org/officeDocument/2006/relationships/image" Target="../media/image104.jpeg"/><Relationship Id="rId2" Type="http://schemas.openxmlformats.org/officeDocument/2006/relationships/image" Target="../media/image2381.png"/><Relationship Id="rId16" Type="http://schemas.openxmlformats.org/officeDocument/2006/relationships/image" Target="../media/image2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2.png"/><Relationship Id="rId11" Type="http://schemas.openxmlformats.org/officeDocument/2006/relationships/image" Target="../media/image247.png"/><Relationship Id="rId5" Type="http://schemas.openxmlformats.org/officeDocument/2006/relationships/image" Target="../media/image131.png"/><Relationship Id="rId15" Type="http://schemas.openxmlformats.org/officeDocument/2006/relationships/image" Target="../media/image251.png"/><Relationship Id="rId10" Type="http://schemas.openxmlformats.org/officeDocument/2006/relationships/image" Target="../media/image246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Relationship Id="rId14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0.png"/><Relationship Id="rId7" Type="http://schemas.openxmlformats.org/officeDocument/2006/relationships/image" Target="../media/image2370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45.png"/><Relationship Id="rId4" Type="http://schemas.openxmlformats.org/officeDocument/2006/relationships/image" Target="../media/image2340.png"/><Relationship Id="rId9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2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1790.png"/><Relationship Id="rId10" Type="http://schemas.openxmlformats.org/officeDocument/2006/relationships/image" Target="../media/image184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5" Type="http://schemas.openxmlformats.org/officeDocument/2006/relationships/image" Target="../media/image188.png"/><Relationship Id="rId10" Type="http://schemas.openxmlformats.org/officeDocument/2006/relationships/image" Target="../media/image193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10" Type="http://schemas.openxmlformats.org/officeDocument/2006/relationships/image" Target="../media/image195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781.png"/><Relationship Id="rId7" Type="http://schemas.openxmlformats.org/officeDocument/2006/relationships/image" Target="../media/image283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11.png"/><Relationship Id="rId5" Type="http://schemas.openxmlformats.org/officeDocument/2006/relationships/image" Target="../media/image2801.png"/><Relationship Id="rId4" Type="http://schemas.openxmlformats.org/officeDocument/2006/relationships/image" Target="../media/image2791.png"/><Relationship Id="rId9" Type="http://schemas.openxmlformats.org/officeDocument/2006/relationships/image" Target="../media/image28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7.jpeg"/><Relationship Id="rId7" Type="http://schemas.openxmlformats.org/officeDocument/2006/relationships/image" Target="../media/image2651.png"/><Relationship Id="rId2" Type="http://schemas.openxmlformats.org/officeDocument/2006/relationships/image" Target="../media/image20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0.png"/><Relationship Id="rId5" Type="http://schemas.openxmlformats.org/officeDocument/2006/relationships/image" Target="../media/image2640.png"/><Relationship Id="rId4" Type="http://schemas.openxmlformats.org/officeDocument/2006/relationships/image" Target="../media/image2570.png"/><Relationship Id="rId9" Type="http://schemas.openxmlformats.org/officeDocument/2006/relationships/image" Target="../media/image20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2670.png"/><Relationship Id="rId7" Type="http://schemas.openxmlformats.org/officeDocument/2006/relationships/image" Target="../media/image2710.png"/><Relationship Id="rId2" Type="http://schemas.openxmlformats.org/officeDocument/2006/relationships/image" Target="../media/image20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0.png"/><Relationship Id="rId5" Type="http://schemas.openxmlformats.org/officeDocument/2006/relationships/image" Target="../media/image209.jpeg"/><Relationship Id="rId4" Type="http://schemas.openxmlformats.org/officeDocument/2006/relationships/image" Target="../media/image2680.png"/><Relationship Id="rId9" Type="http://schemas.openxmlformats.org/officeDocument/2006/relationships/image" Target="../media/image27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personal.umich.edu/~jbourj/images/money/addition/schrodinger12.jpg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7" Type="http://schemas.openxmlformats.org/officeDocument/2006/relationships/image" Target="../media/image300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jpeg"/><Relationship Id="rId5" Type="http://schemas.openxmlformats.org/officeDocument/2006/relationships/image" Target="../media/image208.jpeg"/><Relationship Id="rId4" Type="http://schemas.openxmlformats.org/officeDocument/2006/relationships/image" Target="../media/image20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0.png"/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861.png"/><Relationship Id="rId7" Type="http://schemas.openxmlformats.org/officeDocument/2006/relationships/image" Target="../media/image292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1.png"/><Relationship Id="rId5" Type="http://schemas.openxmlformats.org/officeDocument/2006/relationships/image" Target="../media/image288.png"/><Relationship Id="rId4" Type="http://schemas.openxmlformats.org/officeDocument/2006/relationships/image" Target="../media/image287.png"/><Relationship Id="rId9" Type="http://schemas.openxmlformats.org/officeDocument/2006/relationships/image" Target="../media/image2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14.jpeg"/><Relationship Id="rId16" Type="http://schemas.openxmlformats.org/officeDocument/2006/relationships/image" Target="../media/image2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90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289.png"/><Relationship Id="rId4" Type="http://schemas.openxmlformats.org/officeDocument/2006/relationships/image" Target="../media/image282.png"/><Relationship Id="rId9" Type="http://schemas.openxmlformats.org/officeDocument/2006/relationships/image" Target="../media/image18.png"/><Relationship Id="rId14" Type="http://schemas.openxmlformats.org/officeDocument/2006/relationships/image" Target="../media/image201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0.png"/><Relationship Id="rId3" Type="http://schemas.openxmlformats.org/officeDocument/2006/relationships/image" Target="../media/image2810.png"/><Relationship Id="rId7" Type="http://schemas.openxmlformats.org/officeDocument/2006/relationships/image" Target="../media/image2850.png"/><Relationship Id="rId2" Type="http://schemas.openxmlformats.org/officeDocument/2006/relationships/image" Target="../media/image29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.png"/><Relationship Id="rId5" Type="http://schemas.openxmlformats.org/officeDocument/2006/relationships/image" Target="../media/image213.png"/><Relationship Id="rId4" Type="http://schemas.openxmlformats.org/officeDocument/2006/relationships/image" Target="../media/image295.png"/><Relationship Id="rId9" Type="http://schemas.openxmlformats.org/officeDocument/2006/relationships/image" Target="../media/image28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png"/><Relationship Id="rId5" Type="http://schemas.openxmlformats.org/officeDocument/2006/relationships/image" Target="../media/image215.jpeg"/><Relationship Id="rId4" Type="http://schemas.openxmlformats.org/officeDocument/2006/relationships/image" Target="../media/image30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305.png"/><Relationship Id="rId7" Type="http://schemas.openxmlformats.org/officeDocument/2006/relationships/image" Target="../media/image311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8.png"/><Relationship Id="rId11" Type="http://schemas.openxmlformats.org/officeDocument/2006/relationships/image" Target="../media/image42.png"/><Relationship Id="rId5" Type="http://schemas.openxmlformats.org/officeDocument/2006/relationships/image" Target="../media/image307.png"/><Relationship Id="rId10" Type="http://schemas.openxmlformats.org/officeDocument/2006/relationships/image" Target="../media/image3140.png"/><Relationship Id="rId4" Type="http://schemas.openxmlformats.org/officeDocument/2006/relationships/image" Target="../media/image216.jpeg"/><Relationship Id="rId9" Type="http://schemas.openxmlformats.org/officeDocument/2006/relationships/image" Target="../media/image31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jpeg"/><Relationship Id="rId2" Type="http://schemas.openxmlformats.org/officeDocument/2006/relationships/image" Target="../media/image2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0.png"/><Relationship Id="rId2" Type="http://schemas.openxmlformats.org/officeDocument/2006/relationships/image" Target="../media/image2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0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14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90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289.png"/><Relationship Id="rId4" Type="http://schemas.openxmlformats.org/officeDocument/2006/relationships/image" Target="../media/image282.png"/><Relationship Id="rId9" Type="http://schemas.openxmlformats.org/officeDocument/2006/relationships/image" Target="../media/image18.png"/><Relationship Id="rId14" Type="http://schemas.openxmlformats.org/officeDocument/2006/relationships/image" Target="../media/image20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26.jpeg"/><Relationship Id="rId7" Type="http://schemas.openxmlformats.org/officeDocument/2006/relationships/image" Target="../media/image227.jpeg"/><Relationship Id="rId2" Type="http://schemas.openxmlformats.org/officeDocument/2006/relationships/image" Target="../media/image2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400.png"/><Relationship Id="rId5" Type="http://schemas.openxmlformats.org/officeDocument/2006/relationships/image" Target="../media/image3230.png"/><Relationship Id="rId4" Type="http://schemas.openxmlformats.org/officeDocument/2006/relationships/image" Target="../media/image3220.png"/><Relationship Id="rId9" Type="http://schemas.openxmlformats.org/officeDocument/2006/relationships/image" Target="../media/image20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jpe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jpe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0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7" Type="http://schemas.openxmlformats.org/officeDocument/2006/relationships/image" Target="../media/image3320.png"/><Relationship Id="rId2" Type="http://schemas.openxmlformats.org/officeDocument/2006/relationships/image" Target="../media/image2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5" Type="http://schemas.openxmlformats.org/officeDocument/2006/relationships/image" Target="../media/image3010.png"/><Relationship Id="rId4" Type="http://schemas.openxmlformats.org/officeDocument/2006/relationships/image" Target="../media/image2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4" Type="http://schemas.openxmlformats.org/officeDocument/2006/relationships/image" Target="../media/image3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0.png"/><Relationship Id="rId5" Type="http://schemas.openxmlformats.org/officeDocument/2006/relationships/image" Target="../media/image18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F39_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1"/>
          <a:stretch/>
        </p:blipFill>
        <p:spPr bwMode="auto">
          <a:xfrm>
            <a:off x="1325637" y="1761133"/>
            <a:ext cx="2274888" cy="295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F39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4681538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3054127" y="609278"/>
            <a:ext cx="331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氫原子中的電子定態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9C085F95-3ABE-9643-B191-7B28409E15B7}"/>
                  </a:ext>
                </a:extLst>
              </p:cNvPr>
              <p:cNvSpPr txBox="1"/>
              <p:nvPr/>
            </p:nvSpPr>
            <p:spPr bwMode="auto">
              <a:xfrm>
                <a:off x="6090952" y="878905"/>
                <a:ext cx="1414810" cy="64633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9C085F95-3ABE-9643-B191-7B28409E1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0952" y="878905"/>
                <a:ext cx="141481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40D95D4-74F0-3487-50FE-941B10BD6157}"/>
              </a:ext>
            </a:extLst>
          </p:cNvPr>
          <p:cNvSpPr txBox="1"/>
          <p:nvPr/>
        </p:nvSpPr>
        <p:spPr bwMode="auto">
          <a:xfrm>
            <a:off x="2506576" y="1054824"/>
            <a:ext cx="3975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電子受到來自原子核的庫倫位能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45B56B-81B8-A28F-91D6-9B42042A1B07}"/>
              </a:ext>
            </a:extLst>
          </p:cNvPr>
          <p:cNvSpPr txBox="1"/>
          <p:nvPr/>
        </p:nvSpPr>
        <p:spPr bwMode="auto">
          <a:xfrm>
            <a:off x="1034909" y="5899053"/>
            <a:ext cx="48680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以下推導有許多也適用於其他中心力位能。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5EF7DA-10F9-1E48-1B77-E83DFBBBA1B8}"/>
                  </a:ext>
                </a:extLst>
              </p:cNvPr>
              <p:cNvSpPr txBox="1"/>
              <p:nvPr/>
            </p:nvSpPr>
            <p:spPr bwMode="auto">
              <a:xfrm>
                <a:off x="1037753" y="5458894"/>
                <a:ext cx="785472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氫原子核比電子重的多，可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假設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TW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5EF7DA-10F9-1E48-1B77-E83DFBBBA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753" y="5458894"/>
                <a:ext cx="7854727" cy="369332"/>
              </a:xfrm>
              <a:prstGeom prst="rect">
                <a:avLst/>
              </a:prstGeom>
              <a:blipFill>
                <a:blip r:embed="rId5"/>
                <a:stretch>
                  <a:fillRect l="-64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147986-9C9C-D15D-D395-286CA7E48F97}"/>
                  </a:ext>
                </a:extLst>
              </p:cNvPr>
              <p:cNvSpPr txBox="1"/>
              <p:nvPr/>
            </p:nvSpPr>
            <p:spPr bwMode="auto">
              <a:xfrm>
                <a:off x="6367240" y="4807882"/>
                <a:ext cx="1728192" cy="65101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147986-9C9C-D15D-D395-286CA7E48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7240" y="4807882"/>
                <a:ext cx="1728192" cy="651012"/>
              </a:xfrm>
              <a:prstGeom prst="rect">
                <a:avLst/>
              </a:prstGeom>
              <a:blipFill>
                <a:blip r:embed="rId6"/>
                <a:stretch>
                  <a:fillRect b="-192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DD563-22AE-2691-C291-1654015AB781}"/>
                  </a:ext>
                </a:extLst>
              </p:cNvPr>
              <p:cNvSpPr txBox="1"/>
              <p:nvPr/>
            </p:nvSpPr>
            <p:spPr bwMode="auto">
              <a:xfrm>
                <a:off x="1034909" y="4955949"/>
                <a:ext cx="54470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這是二體問題，電子繞質心以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 reduced mass, </a:t>
                </a:r>
                <a14:m>
                  <m:oMath xmlns:m="http://schemas.openxmlformats.org/officeDocument/2006/math">
                    <m:r>
                      <a:rPr lang="en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運動：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DD563-22AE-2691-C291-1654015AB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4909" y="4955949"/>
                <a:ext cx="5447090" cy="369332"/>
              </a:xfrm>
              <a:prstGeom prst="rect">
                <a:avLst/>
              </a:prstGeom>
              <a:blipFill>
                <a:blip r:embed="rId7"/>
                <a:stretch>
                  <a:fillRect l="-93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1">
                <a:extLst>
                  <a:ext uri="{FF2B5EF4-FFF2-40B4-BE49-F238E27FC236}">
                    <a16:creationId xmlns:a16="http://schemas.microsoft.com/office/drawing/2014/main" id="{9F4DFD34-9F39-A898-78A0-E329A3DD561C}"/>
                  </a:ext>
                </a:extLst>
              </p:cNvPr>
              <p:cNvSpPr txBox="1"/>
              <p:nvPr/>
            </p:nvSpPr>
            <p:spPr bwMode="auto">
              <a:xfrm>
                <a:off x="971600" y="5013176"/>
                <a:ext cx="6281400" cy="69480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zh-TW" altLang="en-US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zh-TW" altLang="en-US" b="0" i="1" smtClean="0">
                              <a:latin typeface="Cambria Math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11">
                <a:extLst>
                  <a:ext uri="{FF2B5EF4-FFF2-40B4-BE49-F238E27FC236}">
                    <a16:creationId xmlns:a16="http://schemas.microsoft.com/office/drawing/2014/main" id="{9F4DFD34-9F39-A898-78A0-E329A3DD5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5013176"/>
                <a:ext cx="6281400" cy="694806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0CDF60A-7414-852F-40C7-BDB37D726932}"/>
              </a:ext>
            </a:extLst>
          </p:cNvPr>
          <p:cNvSpPr txBox="1"/>
          <p:nvPr/>
        </p:nvSpPr>
        <p:spPr bwMode="auto">
          <a:xfrm>
            <a:off x="971600" y="3540821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極座標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2B1BD-48D1-0029-6431-CF127A49FCC3}"/>
              </a:ext>
            </a:extLst>
          </p:cNvPr>
          <p:cNvSpPr txBox="1"/>
          <p:nvPr/>
        </p:nvSpPr>
        <p:spPr bwMode="auto">
          <a:xfrm>
            <a:off x="963340" y="2082570"/>
            <a:ext cx="3395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代入梯度就可以得到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Laplacian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C0D78C-7D67-ED9F-CE51-A11FE320FD41}"/>
                  </a:ext>
                </a:extLst>
              </p:cNvPr>
              <p:cNvSpPr txBox="1"/>
              <p:nvPr/>
            </p:nvSpPr>
            <p:spPr bwMode="auto">
              <a:xfrm>
                <a:off x="971600" y="1268269"/>
                <a:ext cx="6290792" cy="59099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∇</m:t>
                          </m:r>
                        </m:e>
                      </m:acc>
                      <m:r>
                        <a:rPr lang="en-TW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C0D78C-7D67-ED9F-CE51-A11FE320F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1268269"/>
                <a:ext cx="6290792" cy="590996"/>
              </a:xfrm>
              <a:prstGeom prst="rect">
                <a:avLst/>
              </a:prstGeom>
              <a:blipFill>
                <a:blip r:embed="rId3"/>
                <a:stretch>
                  <a:fillRect t="-2083" b="-104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5B5441-325F-6ABE-16B8-7161AF40DC58}"/>
                  </a:ext>
                </a:extLst>
              </p:cNvPr>
              <p:cNvSpPr txBox="1"/>
              <p:nvPr/>
            </p:nvSpPr>
            <p:spPr bwMode="auto">
              <a:xfrm>
                <a:off x="4298280" y="1980522"/>
                <a:ext cx="2922403" cy="57342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∇</m:t>
                          </m:r>
                        </m:e>
                      </m:acc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𝜓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5B5441-325F-6ABE-16B8-7161AF40D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280" y="1980522"/>
                <a:ext cx="2922403" cy="573427"/>
              </a:xfrm>
              <a:prstGeom prst="rect">
                <a:avLst/>
              </a:prstGeom>
              <a:blipFill>
                <a:blip r:embed="rId4"/>
                <a:stretch>
                  <a:fillRect l="-1299" t="-4348" b="-130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A37D62-F44E-3A25-2156-D3F3BDEFF008}"/>
                  </a:ext>
                </a:extLst>
              </p:cNvPr>
              <p:cNvSpPr txBox="1"/>
              <p:nvPr/>
            </p:nvSpPr>
            <p:spPr bwMode="auto">
              <a:xfrm>
                <a:off x="968129" y="2709648"/>
                <a:ext cx="7760134" cy="57342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TW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∇</m:t>
                          </m:r>
                        </m:e>
                      </m:acc>
                      <m:r>
                        <a:rPr lang="en-TW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𝜕𝜓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𝜕𝜓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𝜕𝜓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A37D62-F44E-3A25-2156-D3F3BDEF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129" y="2709648"/>
                <a:ext cx="7760134" cy="573427"/>
              </a:xfrm>
              <a:prstGeom prst="rect">
                <a:avLst/>
              </a:prstGeom>
              <a:blipFill>
                <a:blip r:embed="rId5"/>
                <a:stretch>
                  <a:fillRect t="-4348" b="-130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BA08BA-ECB7-7DE0-3836-3304FE50DF64}"/>
                  </a:ext>
                </a:extLst>
              </p:cNvPr>
              <p:cNvSpPr txBox="1"/>
              <p:nvPr/>
            </p:nvSpPr>
            <p:spPr bwMode="auto">
              <a:xfrm>
                <a:off x="3151740" y="3524571"/>
                <a:ext cx="1058261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</m:oMath>
                  </m:oMathPara>
                </a14:m>
                <a:endParaRPr lang="en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BA08BA-ECB7-7DE0-3836-3304FE50D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1740" y="3524571"/>
                <a:ext cx="10582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123B9D-8D8F-64A1-97D9-9849728210C8}"/>
                  </a:ext>
                </a:extLst>
              </p:cNvPr>
              <p:cNvSpPr txBox="1"/>
              <p:nvPr/>
            </p:nvSpPr>
            <p:spPr bwMode="auto">
              <a:xfrm>
                <a:off x="4389652" y="3528867"/>
                <a:ext cx="1454616" cy="39408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123B9D-8D8F-64A1-97D9-984972821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9652" y="3528867"/>
                <a:ext cx="1454616" cy="394082"/>
              </a:xfrm>
              <a:prstGeom prst="rect">
                <a:avLst/>
              </a:prstGeom>
              <a:blipFill>
                <a:blip r:embed="rId7"/>
                <a:stretch>
                  <a:fillRect b="-60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D28D4A-D4EF-3307-6BDB-425AA1702201}"/>
                  </a:ext>
                </a:extLst>
              </p:cNvPr>
              <p:cNvSpPr txBox="1"/>
              <p:nvPr/>
            </p:nvSpPr>
            <p:spPr bwMode="auto">
              <a:xfrm>
                <a:off x="1986567" y="3525645"/>
                <a:ext cx="1058261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D28D4A-D4EF-3307-6BDB-425AA1702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6567" y="3525645"/>
                <a:ext cx="105826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E040EA-0335-BFA7-9F44-501BC35318EC}"/>
                  </a:ext>
                </a:extLst>
              </p:cNvPr>
              <p:cNvSpPr txBox="1"/>
              <p:nvPr/>
            </p:nvSpPr>
            <p:spPr bwMode="auto">
              <a:xfrm>
                <a:off x="963340" y="4124556"/>
                <a:ext cx="7760134" cy="57342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TW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∇</m:t>
                          </m:r>
                        </m:e>
                      </m:acc>
                      <m:r>
                        <a:rPr lang="en-TW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𝑟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𝜕𝜓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𝜕𝜃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𝜕𝜓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𝜕𝜃</m:t>
                                  </m:r>
                                </m:den>
                              </m:f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𝜙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𝜕𝜓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𝜕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𝜙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E040EA-0335-BFA7-9F44-501BC3531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3340" y="4124556"/>
                <a:ext cx="7760134" cy="573427"/>
              </a:xfrm>
              <a:prstGeom prst="rect">
                <a:avLst/>
              </a:prstGeom>
              <a:blipFill>
                <a:blip r:embed="rId9"/>
                <a:stretch>
                  <a:fillRect t="-2128" b="-170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77A50C-991D-ADE2-E626-8197B13CFCF6}"/>
              </a:ext>
            </a:extLst>
          </p:cNvPr>
          <p:cNvCxnSpPr/>
          <p:nvPr/>
        </p:nvCxnSpPr>
        <p:spPr>
          <a:xfrm flipH="1" flipV="1">
            <a:off x="3347864" y="1700808"/>
            <a:ext cx="1872208" cy="2797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D936B74-60AC-E9E7-CE07-79EA65115275}"/>
              </a:ext>
            </a:extLst>
          </p:cNvPr>
          <p:cNvCxnSpPr>
            <a:cxnSpLocks/>
          </p:cNvCxnSpPr>
          <p:nvPr/>
        </p:nvCxnSpPr>
        <p:spPr>
          <a:xfrm flipH="1" flipV="1">
            <a:off x="4823377" y="1698418"/>
            <a:ext cx="1188783" cy="3165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59DEB6-CD7B-6CAA-4073-151D9A50DCF9}"/>
              </a:ext>
            </a:extLst>
          </p:cNvPr>
          <p:cNvCxnSpPr>
            <a:cxnSpLocks/>
          </p:cNvCxnSpPr>
          <p:nvPr/>
        </p:nvCxnSpPr>
        <p:spPr>
          <a:xfrm flipH="1" flipV="1">
            <a:off x="6350074" y="1708424"/>
            <a:ext cx="372258" cy="306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7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972A8-0DCE-1FCF-EB73-0BB86E446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1">
                <a:extLst>
                  <a:ext uri="{FF2B5EF4-FFF2-40B4-BE49-F238E27FC236}">
                    <a16:creationId xmlns:a16="http://schemas.microsoft.com/office/drawing/2014/main" id="{9FF58913-4941-A131-9478-F0C5661B9346}"/>
                  </a:ext>
                </a:extLst>
              </p:cNvPr>
              <p:cNvSpPr txBox="1"/>
              <p:nvPr/>
            </p:nvSpPr>
            <p:spPr bwMode="auto">
              <a:xfrm>
                <a:off x="1239471" y="1125404"/>
                <a:ext cx="5972019" cy="6948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zh-TW" altLang="en-US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zh-TW" altLang="en-US" b="0" i="1" smtClean="0">
                              <a:latin typeface="Cambria Math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11">
                <a:extLst>
                  <a:ext uri="{FF2B5EF4-FFF2-40B4-BE49-F238E27FC236}">
                    <a16:creationId xmlns:a16="http://schemas.microsoft.com/office/drawing/2014/main" id="{9FF58913-4941-A131-9478-F0C5661B9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9471" y="1125404"/>
                <a:ext cx="5972019" cy="694806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BF4D939-A143-9DB2-9D5F-25EF027244E5}"/>
              </a:ext>
            </a:extLst>
          </p:cNvPr>
          <p:cNvSpPr txBox="1"/>
          <p:nvPr/>
        </p:nvSpPr>
        <p:spPr bwMode="auto">
          <a:xfrm>
            <a:off x="1292383" y="1901531"/>
            <a:ext cx="58194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這看起來很複雜，但第二項及第三項就是角動量大小！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A2C28F-002C-35A0-E3C9-7357314E1645}"/>
              </a:ext>
            </a:extLst>
          </p:cNvPr>
          <p:cNvSpPr/>
          <p:nvPr/>
        </p:nvSpPr>
        <p:spPr>
          <a:xfrm>
            <a:off x="3327703" y="1135377"/>
            <a:ext cx="4061072" cy="6948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9">
                <a:extLst>
                  <a:ext uri="{FF2B5EF4-FFF2-40B4-BE49-F238E27FC236}">
                    <a16:creationId xmlns:a16="http://schemas.microsoft.com/office/drawing/2014/main" id="{A96CC1DB-D925-5805-114D-FA556A3377E9}"/>
                  </a:ext>
                </a:extLst>
              </p:cNvPr>
              <p:cNvSpPr txBox="1"/>
              <p:nvPr/>
            </p:nvSpPr>
            <p:spPr bwMode="auto">
              <a:xfrm>
                <a:off x="1245320" y="3844632"/>
                <a:ext cx="2390576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9">
                <a:extLst>
                  <a:ext uri="{FF2B5EF4-FFF2-40B4-BE49-F238E27FC236}">
                    <a16:creationId xmlns:a16="http://schemas.microsoft.com/office/drawing/2014/main" id="{A96CC1DB-D925-5805-114D-FA556A337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5320" y="3844632"/>
                <a:ext cx="2390576" cy="717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1">
                <a:extLst>
                  <a:ext uri="{FF2B5EF4-FFF2-40B4-BE49-F238E27FC236}">
                    <a16:creationId xmlns:a16="http://schemas.microsoft.com/office/drawing/2014/main" id="{C9E1D73F-8A3C-B70A-75B0-85DCF3440C8E}"/>
                  </a:ext>
                </a:extLst>
              </p:cNvPr>
              <p:cNvSpPr txBox="1"/>
              <p:nvPr/>
            </p:nvSpPr>
            <p:spPr bwMode="auto">
              <a:xfrm>
                <a:off x="1259632" y="2380475"/>
                <a:ext cx="2516395" cy="65402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1">
                <a:extLst>
                  <a:ext uri="{FF2B5EF4-FFF2-40B4-BE49-F238E27FC236}">
                    <a16:creationId xmlns:a16="http://schemas.microsoft.com/office/drawing/2014/main" id="{C9E1D73F-8A3C-B70A-75B0-85DCF3440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380475"/>
                <a:ext cx="2516395" cy="654025"/>
              </a:xfrm>
              <a:prstGeom prst="rect">
                <a:avLst/>
              </a:prstGeom>
              <a:blipFill>
                <a:blip r:embed="rId4"/>
                <a:stretch>
                  <a:fillRect b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9">
                <a:extLst>
                  <a:ext uri="{FF2B5EF4-FFF2-40B4-BE49-F238E27FC236}">
                    <a16:creationId xmlns:a16="http://schemas.microsoft.com/office/drawing/2014/main" id="{50A0F50A-1577-663D-E41A-1A2C11EB8FB9}"/>
                  </a:ext>
                </a:extLst>
              </p:cNvPr>
              <p:cNvSpPr txBox="1"/>
              <p:nvPr/>
            </p:nvSpPr>
            <p:spPr bwMode="auto">
              <a:xfrm>
                <a:off x="1247818" y="5597042"/>
                <a:ext cx="3831373" cy="65562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9">
                <a:extLst>
                  <a:ext uri="{FF2B5EF4-FFF2-40B4-BE49-F238E27FC236}">
                    <a16:creationId xmlns:a16="http://schemas.microsoft.com/office/drawing/2014/main" id="{50A0F50A-1577-663D-E41A-1A2C11EB8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818" y="5597042"/>
                <a:ext cx="3831373" cy="655629"/>
              </a:xfrm>
              <a:prstGeom prst="rect">
                <a:avLst/>
              </a:prstGeom>
              <a:blipFill>
                <a:blip r:embed="rId5"/>
                <a:stretch>
                  <a:fillRect b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9">
                <a:extLst>
                  <a:ext uri="{FF2B5EF4-FFF2-40B4-BE49-F238E27FC236}">
                    <a16:creationId xmlns:a16="http://schemas.microsoft.com/office/drawing/2014/main" id="{CE0B0222-67D3-1732-F432-A9FD63C6BCCC}"/>
                  </a:ext>
                </a:extLst>
              </p:cNvPr>
              <p:cNvSpPr txBox="1"/>
              <p:nvPr/>
            </p:nvSpPr>
            <p:spPr bwMode="auto">
              <a:xfrm>
                <a:off x="1247818" y="4720837"/>
                <a:ext cx="6912768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𝜃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</a:rPr>
                                    <m:t>𝜕𝜃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TW" altLang="en-US" i="1">
                                  <a:latin typeface="Cambria Math"/>
                                </a:rPr>
                                <m:t>𝜃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9">
                <a:extLst>
                  <a:ext uri="{FF2B5EF4-FFF2-40B4-BE49-F238E27FC236}">
                    <a16:creationId xmlns:a16="http://schemas.microsoft.com/office/drawing/2014/main" id="{CE0B0222-67D3-1732-F432-A9FD63C6B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818" y="4720837"/>
                <a:ext cx="6912768" cy="717312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38E1B8A-A881-744F-1EA3-FE871D592F2A}"/>
              </a:ext>
            </a:extLst>
          </p:cNvPr>
          <p:cNvSpPr txBox="1"/>
          <p:nvPr/>
        </p:nvSpPr>
        <p:spPr bwMode="auto">
          <a:xfrm>
            <a:off x="1245320" y="3429000"/>
            <a:ext cx="3542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因此能量算子也能大幅簡化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EC75E7BB-B606-54A0-9DB4-47EF33D7B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12552"/>
            <a:ext cx="511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Laplacian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可以寫成</a:t>
            </a:r>
            <a:r>
              <a:rPr lang="zh-TW" altLang="en-US" dirty="0"/>
              <a:t>極座標兩次微分，沒有交差項。</a:t>
            </a:r>
          </a:p>
        </p:txBody>
      </p:sp>
    </p:spTree>
    <p:extLst>
      <p:ext uri="{BB962C8B-B14F-4D97-AF65-F5344CB8AC3E}">
        <p14:creationId xmlns:p14="http://schemas.microsoft.com/office/powerpoint/2010/main" val="201586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1648866" y="3349510"/>
                <a:ext cx="5410134" cy="742126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𝑑𝑟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8866" y="3349510"/>
                <a:ext cx="5410134" cy="7421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1646008" y="5065230"/>
                <a:ext cx="3245247" cy="678840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𝑑𝑟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6008" y="5065230"/>
                <a:ext cx="3245247" cy="678840"/>
              </a:xfrm>
              <a:prstGeom prst="rect">
                <a:avLst/>
              </a:prstGeom>
              <a:blipFill>
                <a:blip r:embed="rId3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7769223-8601-0C45-B702-7767716E9FDA}"/>
                  </a:ext>
                </a:extLst>
              </p:cNvPr>
              <p:cNvSpPr txBox="1"/>
              <p:nvPr/>
            </p:nvSpPr>
            <p:spPr bwMode="auto">
              <a:xfrm>
                <a:off x="1632617" y="4245204"/>
                <a:ext cx="1482973" cy="618246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TW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7769223-8601-0C45-B702-7767716E9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2617" y="4245204"/>
                <a:ext cx="1482973" cy="618246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AD4C3D3-49E5-F844-B481-B0AF2F9EC717}"/>
                  </a:ext>
                </a:extLst>
              </p:cNvPr>
              <p:cNvSpPr/>
              <p:nvPr/>
            </p:nvSpPr>
            <p:spPr>
              <a:xfrm>
                <a:off x="3138423" y="4323686"/>
                <a:ext cx="5691735" cy="49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cs typeface="Times New Roman" panose="02020603050405020304" pitchFamily="18" charset="0"/>
                  </a:rPr>
                  <a:t>角度變化率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zh-TW" altLang="en-US" dirty="0"/>
                  <a:t>由距離決定！轉動動能如同位能一樣！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AD4C3D3-49E5-F844-B481-B0AF2F9EC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423" y="4323686"/>
                <a:ext cx="5691735" cy="496996"/>
              </a:xfrm>
              <a:prstGeom prst="rect">
                <a:avLst/>
              </a:prstGeom>
              <a:blipFill>
                <a:blip r:embed="rId5"/>
                <a:stretch>
                  <a:fillRect l="-1114"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AA725AB-CB09-069D-45B4-01ADA94320B9}"/>
              </a:ext>
            </a:extLst>
          </p:cNvPr>
          <p:cNvSpPr txBox="1"/>
          <p:nvPr/>
        </p:nvSpPr>
        <p:spPr bwMode="auto">
          <a:xfrm>
            <a:off x="1648866" y="2868962"/>
            <a:ext cx="4718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動能中的角動量項在古典中心力運動就有！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D0DBE3-0D41-D164-AB59-D7E9CAC8A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/>
          <a:stretch/>
        </p:blipFill>
        <p:spPr bwMode="auto">
          <a:xfrm>
            <a:off x="1613896" y="1113930"/>
            <a:ext cx="4914900" cy="175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74934A34-A941-969C-B466-799C332C58F7}"/>
              </a:ext>
            </a:extLst>
          </p:cNvPr>
          <p:cNvCxnSpPr>
            <a:cxnSpLocks/>
          </p:cNvCxnSpPr>
          <p:nvPr/>
        </p:nvCxnSpPr>
        <p:spPr>
          <a:xfrm flipV="1">
            <a:off x="4761465" y="1770539"/>
            <a:ext cx="416957" cy="584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2">
            <a:extLst>
              <a:ext uri="{FF2B5EF4-FFF2-40B4-BE49-F238E27FC236}">
                <a16:creationId xmlns:a16="http://schemas.microsoft.com/office/drawing/2014/main" id="{0B0B78A4-16B7-4E41-1010-AF9AE7B5F050}"/>
              </a:ext>
            </a:extLst>
          </p:cNvPr>
          <p:cNvCxnSpPr>
            <a:cxnSpLocks/>
          </p:cNvCxnSpPr>
          <p:nvPr/>
        </p:nvCxnSpPr>
        <p:spPr>
          <a:xfrm>
            <a:off x="4761465" y="1854678"/>
            <a:ext cx="82175" cy="3589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7">
            <a:extLst>
              <a:ext uri="{FF2B5EF4-FFF2-40B4-BE49-F238E27FC236}">
                <a16:creationId xmlns:a16="http://schemas.microsoft.com/office/drawing/2014/main" id="{A56A2603-F6E3-06BA-8E11-E8DCA2A5F17D}"/>
              </a:ext>
            </a:extLst>
          </p:cNvPr>
          <p:cNvCxnSpPr>
            <a:cxnSpLocks/>
          </p:cNvCxnSpPr>
          <p:nvPr/>
        </p:nvCxnSpPr>
        <p:spPr>
          <a:xfrm>
            <a:off x="4738096" y="1834200"/>
            <a:ext cx="450194" cy="343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27">
                <a:extLst>
                  <a:ext uri="{FF2B5EF4-FFF2-40B4-BE49-F238E27FC236}">
                    <a16:creationId xmlns:a16="http://schemas.microsoft.com/office/drawing/2014/main" id="{9576B6B5-0BA5-11A5-AC6D-7EF18CD99C35}"/>
                  </a:ext>
                </a:extLst>
              </p:cNvPr>
              <p:cNvSpPr/>
              <p:nvPr/>
            </p:nvSpPr>
            <p:spPr>
              <a:xfrm>
                <a:off x="5177443" y="1595894"/>
                <a:ext cx="15998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zh-TW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1600" i="1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6" name="矩形 27">
                <a:extLst>
                  <a:ext uri="{FF2B5EF4-FFF2-40B4-BE49-F238E27FC236}">
                    <a16:creationId xmlns:a16="http://schemas.microsoft.com/office/drawing/2014/main" id="{9576B6B5-0BA5-11A5-AC6D-7EF18CD99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443" y="1595894"/>
                <a:ext cx="159980" cy="246221"/>
              </a:xfrm>
              <a:prstGeom prst="rect">
                <a:avLst/>
              </a:prstGeom>
              <a:blipFill>
                <a:blip r:embed="rId7"/>
                <a:stretch>
                  <a:fillRect l="-14286" r="-7143"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31">
                <a:extLst>
                  <a:ext uri="{FF2B5EF4-FFF2-40B4-BE49-F238E27FC236}">
                    <a16:creationId xmlns:a16="http://schemas.microsoft.com/office/drawing/2014/main" id="{D1027BCF-C1BA-3F1D-E318-961E787F8EAC}"/>
                  </a:ext>
                </a:extLst>
              </p:cNvPr>
              <p:cNvSpPr/>
              <p:nvPr/>
            </p:nvSpPr>
            <p:spPr>
              <a:xfrm>
                <a:off x="4393446" y="2006834"/>
                <a:ext cx="265906" cy="2255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US" altLang="zh-TW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7" name="矩形 31">
                <a:extLst>
                  <a:ext uri="{FF2B5EF4-FFF2-40B4-BE49-F238E27FC236}">
                    <a16:creationId xmlns:a16="http://schemas.microsoft.com/office/drawing/2014/main" id="{D1027BCF-C1BA-3F1D-E318-961E787F8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446" y="2006834"/>
                <a:ext cx="265906" cy="225511"/>
              </a:xfrm>
              <a:prstGeom prst="rect">
                <a:avLst/>
              </a:prstGeom>
              <a:blipFill>
                <a:blip r:embed="rId8"/>
                <a:stretch>
                  <a:fillRect l="-9524" t="-15789" r="-23810" b="-3157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32">
                <a:extLst>
                  <a:ext uri="{FF2B5EF4-FFF2-40B4-BE49-F238E27FC236}">
                    <a16:creationId xmlns:a16="http://schemas.microsoft.com/office/drawing/2014/main" id="{53F2E37F-6B8F-33E2-55F5-E9CEA7F40435}"/>
                  </a:ext>
                </a:extLst>
              </p:cNvPr>
              <p:cNvSpPr/>
              <p:nvPr/>
            </p:nvSpPr>
            <p:spPr>
              <a:xfrm>
                <a:off x="5211659" y="1991446"/>
                <a:ext cx="17594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6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8" name="矩形 32">
                <a:extLst>
                  <a:ext uri="{FF2B5EF4-FFF2-40B4-BE49-F238E27FC236}">
                    <a16:creationId xmlns:a16="http://schemas.microsoft.com/office/drawing/2014/main" id="{53F2E37F-6B8F-33E2-55F5-E9CEA7F40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659" y="1991446"/>
                <a:ext cx="175946" cy="246221"/>
              </a:xfrm>
              <a:prstGeom prst="rect">
                <a:avLst/>
              </a:prstGeom>
              <a:blipFill>
                <a:blip r:embed="rId9"/>
                <a:stretch>
                  <a:fillRect l="-20000" t="-33333" r="-6667" b="-952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33">
                <a:extLst>
                  <a:ext uri="{FF2B5EF4-FFF2-40B4-BE49-F238E27FC236}">
                    <a16:creationId xmlns:a16="http://schemas.microsoft.com/office/drawing/2014/main" id="{B1CCEF6B-9977-92CC-0FF3-C90910D2C2F5}"/>
                  </a:ext>
                </a:extLst>
              </p:cNvPr>
              <p:cNvSpPr/>
              <p:nvPr/>
            </p:nvSpPr>
            <p:spPr>
              <a:xfrm>
                <a:off x="3016531" y="2177334"/>
                <a:ext cx="243785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l-GR" altLang="zh-TW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21" name="矩形 33">
                <a:extLst>
                  <a:ext uri="{FF2B5EF4-FFF2-40B4-BE49-F238E27FC236}">
                    <a16:creationId xmlns:a16="http://schemas.microsoft.com/office/drawing/2014/main" id="{B1CCEF6B-9977-92CC-0FF3-C90910D2C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531" y="2177334"/>
                <a:ext cx="243785" cy="184666"/>
              </a:xfrm>
              <a:prstGeom prst="rect">
                <a:avLst/>
              </a:prstGeom>
              <a:blipFill>
                <a:blip r:embed="rId10"/>
                <a:stretch>
                  <a:fillRect l="-10000" r="-20000" b="-4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379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58EE5B-B665-5B7F-BAAC-7F792BFC8D39}"/>
                  </a:ext>
                </a:extLst>
              </p:cNvPr>
              <p:cNvSpPr txBox="1"/>
              <p:nvPr/>
            </p:nvSpPr>
            <p:spPr bwMode="auto">
              <a:xfrm>
                <a:off x="804071" y="1038739"/>
                <a:ext cx="64807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solidFill>
                      <a:srgbClr val="FF0000"/>
                    </a:solidFill>
                  </a:rPr>
                  <a:t>有了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的</a:t>
                </a:r>
                <a:r>
                  <a:rPr lang="en-GB" dirty="0" err="1">
                    <a:solidFill>
                      <a:srgbClr val="FF0000"/>
                    </a:solidFill>
                  </a:rPr>
                  <a:t>表示式，很容易可以導出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對易：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58EE5B-B665-5B7F-BAAC-7F792BFC8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071" y="1038739"/>
                <a:ext cx="6480720" cy="369332"/>
              </a:xfrm>
              <a:prstGeom prst="rect">
                <a:avLst/>
              </a:prstGeom>
              <a:blipFill>
                <a:blip r:embed="rId2"/>
                <a:stretch>
                  <a:fillRect l="-78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9">
                <a:extLst>
                  <a:ext uri="{FF2B5EF4-FFF2-40B4-BE49-F238E27FC236}">
                    <a16:creationId xmlns:a16="http://schemas.microsoft.com/office/drawing/2014/main" id="{7A3376E0-3847-5F49-FE06-897B26270DF3}"/>
                  </a:ext>
                </a:extLst>
              </p:cNvPr>
              <p:cNvSpPr txBox="1"/>
              <p:nvPr/>
            </p:nvSpPr>
            <p:spPr bwMode="auto">
              <a:xfrm>
                <a:off x="798664" y="2496619"/>
                <a:ext cx="3488528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zh-TW" altLang="en-US" i="1"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𝜕𝜙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9">
                <a:extLst>
                  <a:ext uri="{FF2B5EF4-FFF2-40B4-BE49-F238E27FC236}">
                    <a16:creationId xmlns:a16="http://schemas.microsoft.com/office/drawing/2014/main" id="{7A3376E0-3847-5F49-FE06-897B26270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664" y="2496619"/>
                <a:ext cx="3488528" cy="717312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DD8438-FDB9-8608-1D8C-03D6656FA9E0}"/>
                  </a:ext>
                </a:extLst>
              </p:cNvPr>
              <p:cNvSpPr txBox="1"/>
              <p:nvPr/>
            </p:nvSpPr>
            <p:spPr bwMode="auto">
              <a:xfrm>
                <a:off x="804071" y="4767857"/>
                <a:ext cx="7524024" cy="533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不意外：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算子中完全沒有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err="1"/>
                  <a:t>座標，自然與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𝜕𝜙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對易</a:t>
                </a:r>
                <a:r>
                  <a:rPr lang="en-US" dirty="0"/>
                  <a:t>！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DD8438-FDB9-8608-1D8C-03D6656FA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071" y="4767857"/>
                <a:ext cx="7524024" cy="533351"/>
              </a:xfrm>
              <a:prstGeom prst="rect">
                <a:avLst/>
              </a:prstGeom>
              <a:blipFill>
                <a:blip r:embed="rId4"/>
                <a:stretch>
                  <a:fillRect l="-675" b="-69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DBCF2A-27FF-749E-C8E5-F74EACA74798}"/>
                  </a:ext>
                </a:extLst>
              </p:cNvPr>
              <p:cNvSpPr txBox="1"/>
              <p:nvPr/>
            </p:nvSpPr>
            <p:spPr bwMode="auto">
              <a:xfrm>
                <a:off x="823120" y="6152284"/>
                <a:ext cx="4577442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組成，自然也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對易。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DBCF2A-27FF-749E-C8E5-F74EACA74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3120" y="6152284"/>
                <a:ext cx="4577442" cy="391261"/>
              </a:xfrm>
              <a:prstGeom prst="rect">
                <a:avLst/>
              </a:prstGeom>
              <a:blipFill>
                <a:blip r:embed="rId5"/>
                <a:stretch>
                  <a:fillRect t="-6250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9">
                <a:extLst>
                  <a:ext uri="{FF2B5EF4-FFF2-40B4-BE49-F238E27FC236}">
                    <a16:creationId xmlns:a16="http://schemas.microsoft.com/office/drawing/2014/main" id="{B2B2DCC5-9FA4-2495-2DD8-A10E3867EA5F}"/>
                  </a:ext>
                </a:extLst>
              </p:cNvPr>
              <p:cNvSpPr txBox="1"/>
              <p:nvPr/>
            </p:nvSpPr>
            <p:spPr bwMode="auto">
              <a:xfrm>
                <a:off x="815905" y="4066262"/>
                <a:ext cx="5395558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zh-TW" altLang="en-US" i="1"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9">
                <a:extLst>
                  <a:ext uri="{FF2B5EF4-FFF2-40B4-BE49-F238E27FC236}">
                    <a16:creationId xmlns:a16="http://schemas.microsoft.com/office/drawing/2014/main" id="{B2B2DCC5-9FA4-2495-2DD8-A10E3867E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905" y="4066262"/>
                <a:ext cx="5395558" cy="717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F1D094-3DE7-5F7C-D917-EF072D041A13}"/>
                  </a:ext>
                </a:extLst>
              </p:cNvPr>
              <p:cNvSpPr txBox="1"/>
              <p:nvPr/>
            </p:nvSpPr>
            <p:spPr bwMode="auto">
              <a:xfrm>
                <a:off x="772023" y="5339687"/>
                <a:ext cx="8115856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因為旋轉對稱，三個角動量分量的性質應該沒有區別，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因此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err="1">
                    <a:solidFill>
                      <a:schemeClr val="tx1"/>
                    </a:solidFill>
                  </a:rPr>
                  <a:t>也與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對易。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F1D094-3DE7-5F7C-D917-EF072D041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023" y="5339687"/>
                <a:ext cx="8115856" cy="391261"/>
              </a:xfrm>
              <a:prstGeom prst="rect">
                <a:avLst/>
              </a:prstGeom>
              <a:blipFill>
                <a:blip r:embed="rId7"/>
                <a:stretch>
                  <a:fillRect l="-625" t="-6250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9">
                <a:extLst>
                  <a:ext uri="{FF2B5EF4-FFF2-40B4-BE49-F238E27FC236}">
                    <a16:creationId xmlns:a16="http://schemas.microsoft.com/office/drawing/2014/main" id="{77C2A5AD-D558-D7E7-B750-E6158D074791}"/>
                  </a:ext>
                </a:extLst>
              </p:cNvPr>
              <p:cNvSpPr txBox="1"/>
              <p:nvPr/>
            </p:nvSpPr>
            <p:spPr bwMode="auto">
              <a:xfrm>
                <a:off x="860652" y="5717273"/>
                <a:ext cx="3312369" cy="4110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9">
                <a:extLst>
                  <a:ext uri="{FF2B5EF4-FFF2-40B4-BE49-F238E27FC236}">
                    <a16:creationId xmlns:a16="http://schemas.microsoft.com/office/drawing/2014/main" id="{77C2A5AD-D558-D7E7-B750-E6158D074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652" y="5717273"/>
                <a:ext cx="3312369" cy="411010"/>
              </a:xfrm>
              <a:prstGeom prst="rect">
                <a:avLst/>
              </a:prstGeom>
              <a:blipFill>
                <a:blip r:embed="rId8"/>
                <a:stretch>
                  <a:fillRect b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9">
                <a:extLst>
                  <a:ext uri="{FF2B5EF4-FFF2-40B4-BE49-F238E27FC236}">
                    <a16:creationId xmlns:a16="http://schemas.microsoft.com/office/drawing/2014/main" id="{C0F6CDE3-CE18-2220-30AD-2AB6E1994F38}"/>
                  </a:ext>
                </a:extLst>
              </p:cNvPr>
              <p:cNvSpPr txBox="1"/>
              <p:nvPr/>
            </p:nvSpPr>
            <p:spPr bwMode="auto">
              <a:xfrm>
                <a:off x="3967527" y="6188798"/>
                <a:ext cx="1399862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文字方塊 9">
                <a:extLst>
                  <a:ext uri="{FF2B5EF4-FFF2-40B4-BE49-F238E27FC236}">
                    <a16:creationId xmlns:a16="http://schemas.microsoft.com/office/drawing/2014/main" id="{C0F6CDE3-CE18-2220-30AD-2AB6E1994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7527" y="6188798"/>
                <a:ext cx="139986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CC305E56-9725-1880-446F-4F111FA9B48F}"/>
                  </a:ext>
                </a:extLst>
              </p:cNvPr>
              <p:cNvSpPr txBox="1"/>
              <p:nvPr/>
            </p:nvSpPr>
            <p:spPr bwMode="auto">
              <a:xfrm>
                <a:off x="5538550" y="1038739"/>
                <a:ext cx="1345825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CC305E56-9725-1880-446F-4F111FA9B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8550" y="1038739"/>
                <a:ext cx="134582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9">
                <a:extLst>
                  <a:ext uri="{FF2B5EF4-FFF2-40B4-BE49-F238E27FC236}">
                    <a16:creationId xmlns:a16="http://schemas.microsoft.com/office/drawing/2014/main" id="{F3E19C54-D7A4-3253-4189-AF4D8D417431}"/>
                  </a:ext>
                </a:extLst>
              </p:cNvPr>
              <p:cNvSpPr txBox="1"/>
              <p:nvPr/>
            </p:nvSpPr>
            <p:spPr bwMode="auto">
              <a:xfrm>
                <a:off x="804071" y="1453338"/>
                <a:ext cx="3378558" cy="66569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𝜕𝜙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9">
                <a:extLst>
                  <a:ext uri="{FF2B5EF4-FFF2-40B4-BE49-F238E27FC236}">
                    <a16:creationId xmlns:a16="http://schemas.microsoft.com/office/drawing/2014/main" id="{F3E19C54-D7A4-3253-4189-AF4D8D417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071" y="1453338"/>
                <a:ext cx="3378558" cy="665695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77BC34-7183-EC14-57C4-8EE9B1DA5E54}"/>
                  </a:ext>
                </a:extLst>
              </p:cNvPr>
              <p:cNvSpPr txBox="1"/>
              <p:nvPr/>
            </p:nvSpPr>
            <p:spPr bwMode="auto">
              <a:xfrm>
                <a:off x="4178428" y="1556792"/>
                <a:ext cx="4662286" cy="533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沒有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err="1"/>
                  <a:t>座標，自然與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𝜕𝜙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對易</a:t>
                </a:r>
                <a:r>
                  <a:rPr lang="en-US" dirty="0"/>
                  <a:t>！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77BC34-7183-EC14-57C4-8EE9B1DA5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8428" y="1556792"/>
                <a:ext cx="4662286" cy="533351"/>
              </a:xfrm>
              <a:prstGeom prst="rect">
                <a:avLst/>
              </a:prstGeom>
              <a:blipFill>
                <a:blip r:embed="rId12"/>
                <a:stretch>
                  <a:fillRect b="-69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4CDF2A6-FA7F-AAEA-AF7B-FFEFD514B8E5}"/>
              </a:ext>
            </a:extLst>
          </p:cNvPr>
          <p:cNvSpPr txBox="1"/>
          <p:nvPr/>
        </p:nvSpPr>
        <p:spPr bwMode="auto">
          <a:xfrm>
            <a:off x="815905" y="2108722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同理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9">
                <a:extLst>
                  <a:ext uri="{FF2B5EF4-FFF2-40B4-BE49-F238E27FC236}">
                    <a16:creationId xmlns:a16="http://schemas.microsoft.com/office/drawing/2014/main" id="{1A17FC0B-C20B-748F-D766-B9A5684D6F1D}"/>
                  </a:ext>
                </a:extLst>
              </p:cNvPr>
              <p:cNvSpPr txBox="1"/>
              <p:nvPr/>
            </p:nvSpPr>
            <p:spPr bwMode="auto">
              <a:xfrm>
                <a:off x="2897498" y="3307357"/>
                <a:ext cx="1390180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9">
                <a:extLst>
                  <a:ext uri="{FF2B5EF4-FFF2-40B4-BE49-F238E27FC236}">
                    <a16:creationId xmlns:a16="http://schemas.microsoft.com/office/drawing/2014/main" id="{1A17FC0B-C20B-748F-D766-B9A5684D6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7498" y="3307357"/>
                <a:ext cx="139018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7E90CE-1131-9340-6530-8915E2386AF1}"/>
                  </a:ext>
                </a:extLst>
              </p:cNvPr>
              <p:cNvSpPr txBox="1"/>
              <p:nvPr/>
            </p:nvSpPr>
            <p:spPr bwMode="auto">
              <a:xfrm>
                <a:off x="772023" y="3322570"/>
                <a:ext cx="31683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本來就對易：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7E90CE-1131-9340-6530-8915E2386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023" y="3322570"/>
                <a:ext cx="3168352" cy="369332"/>
              </a:xfrm>
              <a:prstGeom prst="rect">
                <a:avLst/>
              </a:prstGeom>
              <a:blipFill>
                <a:blip r:embed="rId14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9">
                <a:extLst>
                  <a:ext uri="{FF2B5EF4-FFF2-40B4-BE49-F238E27FC236}">
                    <a16:creationId xmlns:a16="http://schemas.microsoft.com/office/drawing/2014/main" id="{586A5BCB-340E-B9B0-CA6B-F15E44DE1EBB}"/>
                  </a:ext>
                </a:extLst>
              </p:cNvPr>
              <p:cNvSpPr txBox="1"/>
              <p:nvPr/>
            </p:nvSpPr>
            <p:spPr bwMode="auto">
              <a:xfrm>
                <a:off x="815905" y="370111"/>
                <a:ext cx="4082602" cy="65562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文字方塊 9">
                <a:extLst>
                  <a:ext uri="{FF2B5EF4-FFF2-40B4-BE49-F238E27FC236}">
                    <a16:creationId xmlns:a16="http://schemas.microsoft.com/office/drawing/2014/main" id="{586A5BCB-340E-B9B0-CA6B-F15E44DE1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905" y="370111"/>
                <a:ext cx="4082602" cy="655629"/>
              </a:xfrm>
              <a:prstGeom prst="rect">
                <a:avLst/>
              </a:prstGeom>
              <a:blipFill>
                <a:blip r:embed="rId15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8A7A4F-58FF-7806-6953-0413E497E6B3}"/>
                  </a:ext>
                </a:extLst>
              </p:cNvPr>
              <p:cNvSpPr txBox="1"/>
              <p:nvPr/>
            </p:nvSpPr>
            <p:spPr bwMode="auto">
              <a:xfrm>
                <a:off x="795389" y="3690690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因此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對易：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8A7A4F-58FF-7806-6953-0413E497E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389" y="3690690"/>
                <a:ext cx="4572000" cy="369332"/>
              </a:xfrm>
              <a:prstGeom prst="rect">
                <a:avLst/>
              </a:prstGeom>
              <a:blipFill>
                <a:blip r:embed="rId16"/>
                <a:stretch>
                  <a:fillRect l="-110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88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8" grpId="0"/>
      <p:bldP spid="19" grpId="0" animBg="1"/>
      <p:bldP spid="20" grpId="0"/>
      <p:bldP spid="21" grpId="0" animBg="1"/>
      <p:bldP spid="22" grpId="0" animBg="1"/>
      <p:bldP spid="11" grpId="0" animBg="1"/>
      <p:bldP spid="13" grpId="0"/>
      <p:bldP spid="14" grpId="0"/>
      <p:bldP spid="16" grpId="0" animBg="1"/>
      <p:bldP spid="23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CA486-FE59-4E3D-C404-89CFB2B1D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F50F47-DAC4-EF77-AECF-6C3B200B643A}"/>
                  </a:ext>
                </a:extLst>
              </p:cNvPr>
              <p:cNvSpPr txBox="1"/>
              <p:nvPr/>
            </p:nvSpPr>
            <p:spPr bwMode="auto">
              <a:xfrm>
                <a:off x="1022339" y="2349518"/>
                <a:ext cx="81158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因此可以選擇能量的本徵態，同時也是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>
                    <a:solidFill>
                      <a:srgbClr val="FF0000"/>
                    </a:solidFill>
                  </a:rPr>
                  <a:t>的本徵態</a:t>
                </a:r>
                <a:r>
                  <a:rPr lang="en-GB" dirty="0">
                    <a:solidFill>
                      <a:srgbClr val="FF0000"/>
                    </a:solidFill>
                  </a:rPr>
                  <a:t>，</a:t>
                </a:r>
                <a:r>
                  <a:rPr lang="en-GB" dirty="0" err="1">
                    <a:solidFill>
                      <a:srgbClr val="FF0000"/>
                    </a:solidFill>
                  </a:rPr>
                  <a:t>也就是</a:t>
                </a:r>
                <a:r>
                  <a:rPr lang="en-US" dirty="0">
                    <a:solidFill>
                      <a:srgbClr val="FF0000"/>
                    </a:solidFill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𝑙𝑚</m:t>
                        </m:r>
                      </m:sub>
                    </m:sSub>
                    <m:d>
                      <m:dPr>
                        <m:ctrlPr>
                          <a:rPr lang="el-GR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zh-TW" altLang="el-G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：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F50F47-DAC4-EF77-AECF-6C3B200B6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339" y="2349518"/>
                <a:ext cx="8115857" cy="369332"/>
              </a:xfrm>
              <a:prstGeom prst="rect">
                <a:avLst/>
              </a:prstGeom>
              <a:blipFill>
                <a:blip r:embed="rId2"/>
                <a:stretch>
                  <a:fillRect l="-625" t="-6452" r="-469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7338E21-967F-13DB-22E4-99B60E9BF120}"/>
                  </a:ext>
                </a:extLst>
              </p:cNvPr>
              <p:cNvSpPr txBox="1"/>
              <p:nvPr/>
            </p:nvSpPr>
            <p:spPr bwMode="auto">
              <a:xfrm>
                <a:off x="4806058" y="3335411"/>
                <a:ext cx="3748334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7338E21-967F-13DB-22E4-99B60E9BF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6058" y="3335411"/>
                <a:ext cx="3748334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1">
                <a:extLst>
                  <a:ext uri="{FF2B5EF4-FFF2-40B4-BE49-F238E27FC236}">
                    <a16:creationId xmlns:a16="http://schemas.microsoft.com/office/drawing/2014/main" id="{3D023491-B816-D75D-8420-DB3BAFDD7C34}"/>
                  </a:ext>
                </a:extLst>
              </p:cNvPr>
              <p:cNvSpPr txBox="1"/>
              <p:nvPr/>
            </p:nvSpPr>
            <p:spPr bwMode="auto">
              <a:xfrm>
                <a:off x="4806058" y="3844825"/>
                <a:ext cx="3089500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1">
                <a:extLst>
                  <a:ext uri="{FF2B5EF4-FFF2-40B4-BE49-F238E27FC236}">
                    <a16:creationId xmlns:a16="http://schemas.microsoft.com/office/drawing/2014/main" id="{3D023491-B816-D75D-8420-DB3BAFDD7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6058" y="3844825"/>
                <a:ext cx="308950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9">
                <a:extLst>
                  <a:ext uri="{FF2B5EF4-FFF2-40B4-BE49-F238E27FC236}">
                    <a16:creationId xmlns:a16="http://schemas.microsoft.com/office/drawing/2014/main" id="{5BD1C449-42C1-B7D6-C37B-EBE75691D14C}"/>
                  </a:ext>
                </a:extLst>
              </p:cNvPr>
              <p:cNvSpPr txBox="1"/>
              <p:nvPr/>
            </p:nvSpPr>
            <p:spPr bwMode="auto">
              <a:xfrm>
                <a:off x="1083681" y="1668228"/>
                <a:ext cx="3312369" cy="4110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9">
                <a:extLst>
                  <a:ext uri="{FF2B5EF4-FFF2-40B4-BE49-F238E27FC236}">
                    <a16:creationId xmlns:a16="http://schemas.microsoft.com/office/drawing/2014/main" id="{5BD1C449-42C1-B7D6-C37B-EBE75691D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3681" y="1668228"/>
                <a:ext cx="3312369" cy="4110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9">
                <a:extLst>
                  <a:ext uri="{FF2B5EF4-FFF2-40B4-BE49-F238E27FC236}">
                    <a16:creationId xmlns:a16="http://schemas.microsoft.com/office/drawing/2014/main" id="{3A73C2E0-BC1A-44E2-28FB-520A20ABD2DF}"/>
                  </a:ext>
                </a:extLst>
              </p:cNvPr>
              <p:cNvSpPr txBox="1"/>
              <p:nvPr/>
            </p:nvSpPr>
            <p:spPr bwMode="auto">
              <a:xfrm>
                <a:off x="4744112" y="1689067"/>
                <a:ext cx="1399862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文字方塊 9">
                <a:extLst>
                  <a:ext uri="{FF2B5EF4-FFF2-40B4-BE49-F238E27FC236}">
                    <a16:creationId xmlns:a16="http://schemas.microsoft.com/office/drawing/2014/main" id="{3A73C2E0-BC1A-44E2-28FB-520A20ABD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4112" y="1689067"/>
                <a:ext cx="13998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F009E6-3830-9B68-30C9-A4DE8076AD30}"/>
                  </a:ext>
                </a:extLst>
              </p:cNvPr>
              <p:cNvSpPr txBox="1"/>
              <p:nvPr/>
            </p:nvSpPr>
            <p:spPr bwMode="auto">
              <a:xfrm>
                <a:off x="995347" y="5135810"/>
                <a:ext cx="75608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這個結果適用於任何的中心力位能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，不限於氫原子中的庫倫位能。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F009E6-3830-9B68-30C9-A4DE8076A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347" y="5135810"/>
                <a:ext cx="7560840" cy="369332"/>
              </a:xfrm>
              <a:prstGeom prst="rect">
                <a:avLst/>
              </a:prstGeom>
              <a:blipFill>
                <a:blip r:embed="rId7"/>
                <a:stretch>
                  <a:fillRect l="-67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E5382D0-0005-8B87-E45F-1166FB102EA6}"/>
              </a:ext>
            </a:extLst>
          </p:cNvPr>
          <p:cNvSpPr txBox="1"/>
          <p:nvPr/>
        </p:nvSpPr>
        <p:spPr bwMode="auto">
          <a:xfrm>
            <a:off x="1001749" y="4626396"/>
            <a:ext cx="2753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以上推導的關鍵是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9">
                <a:extLst>
                  <a:ext uri="{FF2B5EF4-FFF2-40B4-BE49-F238E27FC236}">
                    <a16:creationId xmlns:a16="http://schemas.microsoft.com/office/drawing/2014/main" id="{6A1264FB-3B7D-E96F-4473-BA535FA615C2}"/>
                  </a:ext>
                </a:extLst>
              </p:cNvPr>
              <p:cNvSpPr txBox="1"/>
              <p:nvPr/>
            </p:nvSpPr>
            <p:spPr bwMode="auto">
              <a:xfrm>
                <a:off x="3055507" y="4581128"/>
                <a:ext cx="249592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9">
                <a:extLst>
                  <a:ext uri="{FF2B5EF4-FFF2-40B4-BE49-F238E27FC236}">
                    <a16:creationId xmlns:a16="http://schemas.microsoft.com/office/drawing/2014/main" id="{6A1264FB-3B7D-E96F-4473-BA535FA61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5507" y="4581128"/>
                <a:ext cx="249592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D79468F2-B1F8-90F7-0D3B-1EB8744B0819}"/>
                  </a:ext>
                </a:extLst>
              </p:cNvPr>
              <p:cNvSpPr txBox="1"/>
              <p:nvPr/>
            </p:nvSpPr>
            <p:spPr bwMode="auto">
              <a:xfrm>
                <a:off x="1054002" y="3296233"/>
                <a:ext cx="3139136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D79468F2-B1F8-90F7-0D3B-1EB8744B0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4002" y="3296233"/>
                <a:ext cx="3139136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716541-DF7E-738B-8625-D0826C893A92}"/>
                  </a:ext>
                </a:extLst>
              </p:cNvPr>
              <p:cNvSpPr txBox="1"/>
              <p:nvPr/>
            </p:nvSpPr>
            <p:spPr bwMode="auto">
              <a:xfrm>
                <a:off x="1023349" y="2764118"/>
                <a:ext cx="45887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與</a:t>
                </a:r>
                <a14:m>
                  <m:oMath xmlns:m="http://schemas.openxmlformats.org/officeDocument/2006/math">
                    <m:r>
                      <a:rPr lang="zh-TW" altLang="el-GR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無關的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，</a:t>
                </a:r>
                <a:r>
                  <a:rPr lang="en-US" dirty="0" err="1"/>
                  <a:t>可以是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err="1"/>
                  <a:t>的函數</a:t>
                </a:r>
                <a:r>
                  <a:rPr lang="en-US" dirty="0"/>
                  <a:t>：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716541-DF7E-738B-8625-D0826C893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3349" y="2764118"/>
                <a:ext cx="4588726" cy="369332"/>
              </a:xfrm>
              <a:prstGeom prst="rect">
                <a:avLst/>
              </a:prstGeom>
              <a:blipFill>
                <a:blip r:embed="rId10"/>
                <a:stretch>
                  <a:fillRect l="-110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90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" grpId="0"/>
      <p:bldP spid="3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10" descr="D:\Dropbox\Documents\課程\YoungTextBook\Images\Chapter41\A_Images\A_Figures_and_Photos\41_05_Fig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29811"/>
            <a:ext cx="2135610" cy="256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746710" y="2164078"/>
                <a:ext cx="3183846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710" y="2164078"/>
                <a:ext cx="3183846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1">
                <a:extLst>
                  <a:ext uri="{FF2B5EF4-FFF2-40B4-BE49-F238E27FC236}">
                    <a16:creationId xmlns:a16="http://schemas.microsoft.com/office/drawing/2014/main" id="{2F56CFD9-FF50-8B43-A9C8-640A722EEE21}"/>
                  </a:ext>
                </a:extLst>
              </p:cNvPr>
              <p:cNvSpPr txBox="1"/>
              <p:nvPr/>
            </p:nvSpPr>
            <p:spPr bwMode="auto">
              <a:xfrm>
                <a:off x="758413" y="1059697"/>
                <a:ext cx="5757803" cy="62491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1">
                <a:extLst>
                  <a:ext uri="{FF2B5EF4-FFF2-40B4-BE49-F238E27FC236}">
                    <a16:creationId xmlns:a16="http://schemas.microsoft.com/office/drawing/2014/main" id="{2F56CFD9-FF50-8B43-A9C8-640A722EE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413" y="1059697"/>
                <a:ext cx="5757803" cy="62491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1">
                <a:extLst>
                  <a:ext uri="{FF2B5EF4-FFF2-40B4-BE49-F238E27FC236}">
                    <a16:creationId xmlns:a16="http://schemas.microsoft.com/office/drawing/2014/main" id="{5150209B-0042-FD1F-83E7-D3992C7C09AE}"/>
                  </a:ext>
                </a:extLst>
              </p:cNvPr>
              <p:cNvSpPr txBox="1"/>
              <p:nvPr/>
            </p:nvSpPr>
            <p:spPr bwMode="auto">
              <a:xfrm>
                <a:off x="707939" y="2969042"/>
                <a:ext cx="5630660" cy="62491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𝑌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𝑅𝑌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11">
                <a:extLst>
                  <a:ext uri="{FF2B5EF4-FFF2-40B4-BE49-F238E27FC236}">
                    <a16:creationId xmlns:a16="http://schemas.microsoft.com/office/drawing/2014/main" id="{5150209B-0042-FD1F-83E7-D3992C7C0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939" y="2969042"/>
                <a:ext cx="5630660" cy="624915"/>
              </a:xfrm>
              <a:prstGeom prst="rect">
                <a:avLst/>
              </a:prstGeom>
              <a:blipFill>
                <a:blip r:embed="rId6"/>
                <a:stretch>
                  <a:fillRect b="-3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4832B8C-C52B-5A32-AF1F-A56E48D08A52}"/>
              </a:ext>
            </a:extLst>
          </p:cNvPr>
          <p:cNvSpPr txBox="1"/>
          <p:nvPr/>
        </p:nvSpPr>
        <p:spPr bwMode="auto">
          <a:xfrm>
            <a:off x="658007" y="2584404"/>
            <a:ext cx="7978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將上式代入定態方程式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637E945-D358-AF9A-B4D5-D75CB33CC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000" y="579939"/>
            <a:ext cx="7047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有了以上簡化，就可求解定態波函數的與時間無關薛定格方程式：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A0AC70-7604-B9A5-66C6-D5684A5DBD92}"/>
                  </a:ext>
                </a:extLst>
              </p:cNvPr>
              <p:cNvSpPr txBox="1"/>
              <p:nvPr/>
            </p:nvSpPr>
            <p:spPr bwMode="auto">
              <a:xfrm>
                <a:off x="693000" y="1739557"/>
                <a:ext cx="66219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能量的本徵態，同時也是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>
                    <a:solidFill>
                      <a:schemeClr val="tx1"/>
                    </a:solidFill>
                  </a:rPr>
                  <a:t>的本徵態</a:t>
                </a:r>
                <a:r>
                  <a:rPr lang="en-GB" dirty="0">
                    <a:solidFill>
                      <a:schemeClr val="tx1"/>
                    </a:solidFill>
                  </a:rPr>
                  <a:t>：</a:t>
                </a:r>
                <a:endParaRPr lang="en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A0AC70-7604-B9A5-66C6-D5684A5DB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000" y="1739557"/>
                <a:ext cx="6621931" cy="369332"/>
              </a:xfrm>
              <a:prstGeom prst="rect">
                <a:avLst/>
              </a:prstGeom>
              <a:blipFill>
                <a:blip r:embed="rId7"/>
                <a:stretch>
                  <a:fillRect l="-766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1">
                <a:extLst>
                  <a:ext uri="{FF2B5EF4-FFF2-40B4-BE49-F238E27FC236}">
                    <a16:creationId xmlns:a16="http://schemas.microsoft.com/office/drawing/2014/main" id="{F011F0BB-04DF-5FF2-FB6E-190FC8C13E23}"/>
                  </a:ext>
                </a:extLst>
              </p:cNvPr>
              <p:cNvSpPr txBox="1"/>
              <p:nvPr/>
            </p:nvSpPr>
            <p:spPr bwMode="auto">
              <a:xfrm>
                <a:off x="780599" y="5306286"/>
                <a:ext cx="5558000" cy="6241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𝑑𝑅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11">
                <a:extLst>
                  <a:ext uri="{FF2B5EF4-FFF2-40B4-BE49-F238E27FC236}">
                    <a16:creationId xmlns:a16="http://schemas.microsoft.com/office/drawing/2014/main" id="{F011F0BB-04DF-5FF2-FB6E-190FC8C13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599" y="5306286"/>
                <a:ext cx="5558000" cy="624145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4D9DAA-8EE4-B6F0-AF59-16E8FF282155}"/>
                  </a:ext>
                </a:extLst>
              </p:cNvPr>
              <p:cNvSpPr txBox="1"/>
              <p:nvPr/>
            </p:nvSpPr>
            <p:spPr bwMode="auto">
              <a:xfrm>
                <a:off x="780599" y="4881545"/>
                <a:ext cx="40714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代入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的本徵值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滿足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4D9DAA-8EE4-B6F0-AF59-16E8FF282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599" y="4881545"/>
                <a:ext cx="4071472" cy="369332"/>
              </a:xfrm>
              <a:prstGeom prst="rect">
                <a:avLst/>
              </a:prstGeom>
              <a:blipFill>
                <a:blip r:embed="rId9"/>
                <a:stretch>
                  <a:fillRect l="-124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1">
                <a:extLst>
                  <a:ext uri="{FF2B5EF4-FFF2-40B4-BE49-F238E27FC236}">
                    <a16:creationId xmlns:a16="http://schemas.microsoft.com/office/drawing/2014/main" id="{B273E996-12CF-DD77-6E1D-46643B7ED494}"/>
                  </a:ext>
                </a:extLst>
              </p:cNvPr>
              <p:cNvSpPr txBox="1"/>
              <p:nvPr/>
            </p:nvSpPr>
            <p:spPr bwMode="auto">
              <a:xfrm>
                <a:off x="758414" y="4077159"/>
                <a:ext cx="5228266" cy="64248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0" name="文字方塊 11">
                <a:extLst>
                  <a:ext uri="{FF2B5EF4-FFF2-40B4-BE49-F238E27FC236}">
                    <a16:creationId xmlns:a16="http://schemas.microsoft.com/office/drawing/2014/main" id="{B273E996-12CF-DD77-6E1D-46643B7ED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414" y="4077159"/>
                <a:ext cx="5228266" cy="642484"/>
              </a:xfrm>
              <a:prstGeom prst="rect">
                <a:avLst/>
              </a:prstGeom>
              <a:blipFill>
                <a:blip r:embed="rId10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710800-744F-25C5-AECF-FEFDE3969285}"/>
                  </a:ext>
                </a:extLst>
              </p:cNvPr>
              <p:cNvSpPr txBox="1"/>
              <p:nvPr/>
            </p:nvSpPr>
            <p:spPr bwMode="auto">
              <a:xfrm>
                <a:off x="746710" y="3695607"/>
                <a:ext cx="55506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整個方程式除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710800-744F-25C5-AECF-FEFDE3969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710" y="3695607"/>
                <a:ext cx="5550660" cy="369332"/>
              </a:xfrm>
              <a:prstGeom prst="rect">
                <a:avLst/>
              </a:prstGeom>
              <a:blipFill>
                <a:blip r:embed="rId11"/>
                <a:stretch>
                  <a:fillRect l="-913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DC1067-D187-48D0-BDD8-0A4EC46CCB8E}"/>
                  </a:ext>
                </a:extLst>
              </p:cNvPr>
              <p:cNvSpPr txBox="1"/>
              <p:nvPr/>
            </p:nvSpPr>
            <p:spPr bwMode="auto">
              <a:xfrm>
                <a:off x="780599" y="6060377"/>
                <a:ext cx="40714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這是求解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zh-TW" altLang="en-US" b="0" dirty="0"/>
                  <a:t>的方程式。</a:t>
                </a:r>
                <a:endParaRPr lang="en-TW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DC1067-D187-48D0-BDD8-0A4EC46CC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599" y="6060377"/>
                <a:ext cx="4071472" cy="369332"/>
              </a:xfrm>
              <a:prstGeom prst="rect">
                <a:avLst/>
              </a:prstGeom>
              <a:blipFill>
                <a:blip r:embed="rId12"/>
                <a:stretch>
                  <a:fillRect l="-124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5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5" grpId="0" animBg="1"/>
      <p:bldP spid="9" grpId="0"/>
      <p:bldP spid="10" grpId="0" animBg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1698C6-F538-43E0-76CF-B2B2FCA0C570}"/>
              </a:ext>
            </a:extLst>
          </p:cNvPr>
          <p:cNvSpPr txBox="1"/>
          <p:nvPr/>
        </p:nvSpPr>
        <p:spPr bwMode="auto">
          <a:xfrm>
            <a:off x="1402670" y="700127"/>
            <a:ext cx="4320446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3維空間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量子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動能為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Laplacian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微分算子。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0F6ABCA6-924E-430D-475D-8216579DE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974" y="1276191"/>
            <a:ext cx="3580207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Laplacian</a:t>
            </a:r>
            <a:r>
              <a:rPr lang="zh-TW" altLang="en-US" dirty="0">
                <a:cs typeface="Times New Roman" panose="02020603050405020304" pitchFamily="18" charset="0"/>
              </a:rPr>
              <a:t>可以以</a:t>
            </a:r>
            <a:r>
              <a:rPr lang="zh-TW" altLang="en-US" dirty="0"/>
              <a:t>極座標微分書寫。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1D250E09-33FE-9519-26E9-FC5D97E6D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670" y="1832516"/>
            <a:ext cx="5112568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Laplacian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可以寫成</a:t>
            </a:r>
            <a:r>
              <a:rPr lang="zh-TW" altLang="en-US" dirty="0"/>
              <a:t>極座標兩次微分，沒有交差項。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BC646-03EA-1C9A-33C8-CF4D17C330D1}"/>
              </a:ext>
            </a:extLst>
          </p:cNvPr>
          <p:cNvSpPr txBox="1"/>
          <p:nvPr/>
        </p:nvSpPr>
        <p:spPr bwMode="auto">
          <a:xfrm>
            <a:off x="1402670" y="3399281"/>
            <a:ext cx="5309288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角動量算子可以表示為極座標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兩個角度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的微分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6738D-3EFA-CA24-B42D-C131B2F754FC}"/>
                  </a:ext>
                </a:extLst>
              </p:cNvPr>
              <p:cNvSpPr txBox="1"/>
              <p:nvPr/>
            </p:nvSpPr>
            <p:spPr bwMode="auto">
              <a:xfrm>
                <a:off x="1381232" y="4038062"/>
                <a:ext cx="7563151" cy="3693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Laplacian方程式中與角度微分關的部分</a:t>
                </a:r>
                <a:r>
                  <a:rPr lang="en-TW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，其實就是角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動</a:t>
                </a:r>
                <a:r>
                  <a:rPr lang="en-TW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量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大小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TW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算子</a:t>
                </a:r>
                <a:r>
                  <a:rPr lang="en-TW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6738D-3EFA-CA24-B42D-C131B2F75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1232" y="4038062"/>
                <a:ext cx="7563151" cy="369332"/>
              </a:xfrm>
              <a:prstGeom prst="rect">
                <a:avLst/>
              </a:prstGeom>
              <a:blipFill>
                <a:blip r:embed="rId2"/>
                <a:stretch>
                  <a:fillRect l="-670" t="-6452" b="-19355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902BEE34-D773-9772-BC85-1856A480D388}"/>
                  </a:ext>
                </a:extLst>
              </p:cNvPr>
              <p:cNvSpPr txBox="1"/>
              <p:nvPr/>
            </p:nvSpPr>
            <p:spPr bwMode="auto">
              <a:xfrm>
                <a:off x="1381232" y="5212946"/>
                <a:ext cx="3139136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902BEE34-D773-9772-BC85-1856A480D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1232" y="5212946"/>
                <a:ext cx="3139136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771E37-D8B2-0E41-A67C-3C598F96F2F4}"/>
                  </a:ext>
                </a:extLst>
              </p:cNvPr>
              <p:cNvSpPr txBox="1"/>
              <p:nvPr/>
            </p:nvSpPr>
            <p:spPr bwMode="auto">
              <a:xfrm>
                <a:off x="1381232" y="5769271"/>
                <a:ext cx="4490288" cy="3693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定態波函數可分解。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chemeClr val="tx1"/>
                    </a:solidFill>
                  </a:rPr>
                  <a:t>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chemeClr val="tx1"/>
                    </a:solidFill>
                  </a:rPr>
                  <a:t>的本徵態</a:t>
                </a:r>
                <a:r>
                  <a:rPr lang="en-GB" dirty="0">
                    <a:solidFill>
                      <a:schemeClr val="tx1"/>
                    </a:solidFill>
                  </a:rPr>
                  <a:t>。</a:t>
                </a:r>
                <a:endParaRPr lang="en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771E37-D8B2-0E41-A67C-3C598F96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1232" y="5769271"/>
                <a:ext cx="4490288" cy="369332"/>
              </a:xfrm>
              <a:prstGeom prst="rect">
                <a:avLst/>
              </a:prstGeom>
              <a:blipFill>
                <a:blip r:embed="rId4"/>
                <a:stretch>
                  <a:fillRect l="-1127" t="-3226" r="-563" b="-22581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FC3BE56-036B-F415-D71B-BA2033733E30}"/>
              </a:ext>
            </a:extLst>
          </p:cNvPr>
          <p:cNvSpPr txBox="1"/>
          <p:nvPr/>
        </p:nvSpPr>
        <p:spPr bwMode="auto">
          <a:xfrm>
            <a:off x="4647384" y="5212946"/>
            <a:ext cx="24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1">
                <a:extLst>
                  <a:ext uri="{FF2B5EF4-FFF2-40B4-BE49-F238E27FC236}">
                    <a16:creationId xmlns:a16="http://schemas.microsoft.com/office/drawing/2014/main" id="{38C9E398-D6F3-3E73-B9B5-063C13048D9D}"/>
                  </a:ext>
                </a:extLst>
              </p:cNvPr>
              <p:cNvSpPr txBox="1"/>
              <p:nvPr/>
            </p:nvSpPr>
            <p:spPr bwMode="auto">
              <a:xfrm>
                <a:off x="536515" y="2429072"/>
                <a:ext cx="7745838" cy="6948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zh-TW" altLang="en-US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zh-TW" altLang="en-US" b="0" i="1" smtClean="0">
                              <a:latin typeface="Cambria Math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1">
                <a:extLst>
                  <a:ext uri="{FF2B5EF4-FFF2-40B4-BE49-F238E27FC236}">
                    <a16:creationId xmlns:a16="http://schemas.microsoft.com/office/drawing/2014/main" id="{38C9E398-D6F3-3E73-B9B5-063C13048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515" y="2429072"/>
                <a:ext cx="7745838" cy="694806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D4B760C-613B-4D8F-729F-7ECAED19238E}"/>
              </a:ext>
            </a:extLst>
          </p:cNvPr>
          <p:cNvSpPr/>
          <p:nvPr/>
        </p:nvSpPr>
        <p:spPr>
          <a:xfrm>
            <a:off x="2408723" y="2429071"/>
            <a:ext cx="3888432" cy="720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55E1D1-2883-9320-A7DD-FB76454F430A}"/>
                  </a:ext>
                </a:extLst>
              </p:cNvPr>
              <p:cNvSpPr txBox="1"/>
              <p:nvPr/>
            </p:nvSpPr>
            <p:spPr bwMode="auto">
              <a:xfrm>
                <a:off x="1390229" y="4622434"/>
                <a:ext cx="3611952" cy="39126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對易</a:t>
                </a:r>
                <a:r>
                  <a:rPr lang="en-US" dirty="0">
                    <a:solidFill>
                      <a:schemeClr val="tx1"/>
                    </a:solidFill>
                  </a:rPr>
                  <a:t>，因此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對易。</a:t>
                </a:r>
                <a:endParaRPr lang="en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55E1D1-2883-9320-A7DD-FB76454F4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229" y="4622434"/>
                <a:ext cx="3611952" cy="391261"/>
              </a:xfrm>
              <a:prstGeom prst="rect">
                <a:avLst/>
              </a:prstGeom>
              <a:blipFill>
                <a:blip r:embed="rId6"/>
                <a:stretch>
                  <a:fillRect t="-6061" b="-12121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2E7696-E427-7327-5A8A-4CB25EC30AAA}"/>
                  </a:ext>
                </a:extLst>
              </p:cNvPr>
              <p:cNvSpPr txBox="1"/>
              <p:nvPr/>
            </p:nvSpPr>
            <p:spPr bwMode="auto">
              <a:xfrm>
                <a:off x="1381232" y="6203164"/>
                <a:ext cx="75608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以上結果適用於任何的中心力位能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，不限於氫原子中的庫倫位能。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2E7696-E427-7327-5A8A-4CB25EC30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1232" y="6203164"/>
                <a:ext cx="7560840" cy="369332"/>
              </a:xfrm>
              <a:prstGeom prst="rect">
                <a:avLst/>
              </a:prstGeom>
              <a:blipFill>
                <a:blip r:embed="rId7"/>
                <a:stretch>
                  <a:fillRect l="-67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09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0294F-C3A8-F252-C7F5-82C6C120A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922" b="23959"/>
          <a:stretch/>
        </p:blipFill>
        <p:spPr>
          <a:xfrm>
            <a:off x="1200042" y="4753725"/>
            <a:ext cx="2658684" cy="1599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C9F2BC-89E5-39A2-0A25-9B7A39313CBC}"/>
                  </a:ext>
                </a:extLst>
              </p:cNvPr>
              <p:cNvSpPr txBox="1"/>
              <p:nvPr/>
            </p:nvSpPr>
            <p:spPr bwMode="auto">
              <a:xfrm>
                <a:off x="1237219" y="3374469"/>
                <a:ext cx="491895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這是一個一維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≤∞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的位能本徵值問題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C9F2BC-89E5-39A2-0A25-9B7A39313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7219" y="3374469"/>
                <a:ext cx="4918958" cy="369332"/>
              </a:xfrm>
              <a:prstGeom prst="rect">
                <a:avLst/>
              </a:prstGeom>
              <a:blipFill>
                <a:blip r:embed="rId3"/>
                <a:stretch>
                  <a:fillRect l="-103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1">
                <a:extLst>
                  <a:ext uri="{FF2B5EF4-FFF2-40B4-BE49-F238E27FC236}">
                    <a16:creationId xmlns:a16="http://schemas.microsoft.com/office/drawing/2014/main" id="{81AB189B-01DB-FE79-C3BE-559C97FF5297}"/>
                  </a:ext>
                </a:extLst>
              </p:cNvPr>
              <p:cNvSpPr txBox="1"/>
              <p:nvPr/>
            </p:nvSpPr>
            <p:spPr bwMode="auto">
              <a:xfrm>
                <a:off x="1189312" y="547342"/>
                <a:ext cx="5758952" cy="7203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𝑑𝑅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11">
                <a:extLst>
                  <a:ext uri="{FF2B5EF4-FFF2-40B4-BE49-F238E27FC236}">
                    <a16:creationId xmlns:a16="http://schemas.microsoft.com/office/drawing/2014/main" id="{81AB189B-01DB-FE79-C3BE-559C97FF5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9312" y="547342"/>
                <a:ext cx="5758952" cy="720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1">
                <a:extLst>
                  <a:ext uri="{FF2B5EF4-FFF2-40B4-BE49-F238E27FC236}">
                    <a16:creationId xmlns:a16="http://schemas.microsoft.com/office/drawing/2014/main" id="{B925362C-AEB1-6AC2-5F45-094B50D9F1C0}"/>
                  </a:ext>
                </a:extLst>
              </p:cNvPr>
              <p:cNvSpPr txBox="1"/>
              <p:nvPr/>
            </p:nvSpPr>
            <p:spPr bwMode="auto">
              <a:xfrm>
                <a:off x="4774601" y="1307636"/>
                <a:ext cx="4261546" cy="6540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𝑑𝑅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𝑟𝑅</m:t>
                              </m:r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11">
                <a:extLst>
                  <a:ext uri="{FF2B5EF4-FFF2-40B4-BE49-F238E27FC236}">
                    <a16:creationId xmlns:a16="http://schemas.microsoft.com/office/drawing/2014/main" id="{B925362C-AEB1-6AC2-5F45-094B50D9F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4601" y="1307636"/>
                <a:ext cx="4261546" cy="654025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FCC251E-F5C8-71AD-0909-48C9E6D8FF61}"/>
              </a:ext>
            </a:extLst>
          </p:cNvPr>
          <p:cNvSpPr txBox="1"/>
          <p:nvPr/>
        </p:nvSpPr>
        <p:spPr bwMode="auto">
          <a:xfrm>
            <a:off x="1189312" y="1290312"/>
            <a:ext cx="4030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可把第一項改寫為二次微分，利用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1">
                <a:extLst>
                  <a:ext uri="{FF2B5EF4-FFF2-40B4-BE49-F238E27FC236}">
                    <a16:creationId xmlns:a16="http://schemas.microsoft.com/office/drawing/2014/main" id="{9DC7DF13-1BE1-813B-58F8-AE0F55AC297A}"/>
                  </a:ext>
                </a:extLst>
              </p:cNvPr>
              <p:cNvSpPr txBox="1"/>
              <p:nvPr/>
            </p:nvSpPr>
            <p:spPr bwMode="auto">
              <a:xfrm>
                <a:off x="1269835" y="2026626"/>
                <a:ext cx="6334338" cy="66319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𝑟𝑅</m:t>
                              </m:r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𝑟𝑅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𝑟𝑅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11">
                <a:extLst>
                  <a:ext uri="{FF2B5EF4-FFF2-40B4-BE49-F238E27FC236}">
                    <a16:creationId xmlns:a16="http://schemas.microsoft.com/office/drawing/2014/main" id="{9DC7DF13-1BE1-813B-58F8-AE0F55AC2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9835" y="2026626"/>
                <a:ext cx="6334338" cy="663195"/>
              </a:xfrm>
              <a:prstGeom prst="rect">
                <a:avLst/>
              </a:prstGeom>
              <a:blipFill>
                <a:blip r:embed="rId7"/>
                <a:stretch>
                  <a:fillRect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C9CF507-3872-89DA-3DC0-7F1874975B16}"/>
              </a:ext>
            </a:extLst>
          </p:cNvPr>
          <p:cNvSpPr txBox="1"/>
          <p:nvPr/>
        </p:nvSpPr>
        <p:spPr bwMode="auto">
          <a:xfrm>
            <a:off x="1237218" y="3778538"/>
            <a:ext cx="4587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有效位能為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872BAC4F-740A-B463-A5FF-C832A6B3B5D7}"/>
                  </a:ext>
                </a:extLst>
              </p:cNvPr>
              <p:cNvSpPr txBox="1"/>
              <p:nvPr/>
            </p:nvSpPr>
            <p:spPr bwMode="auto">
              <a:xfrm>
                <a:off x="2725347" y="3766185"/>
                <a:ext cx="3214806" cy="6463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872BAC4F-740A-B463-A5FF-C832A6B3B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5347" y="3766185"/>
                <a:ext cx="3214806" cy="646331"/>
              </a:xfrm>
              <a:prstGeom prst="rect">
                <a:avLst/>
              </a:prstGeom>
              <a:blipFill>
                <a:blip r:embed="rId8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EEB7128-ADD6-CFCE-4400-309DA5A3DFC8}"/>
              </a:ext>
            </a:extLst>
          </p:cNvPr>
          <p:cNvSpPr txBox="1"/>
          <p:nvPr/>
        </p:nvSpPr>
        <p:spPr bwMode="auto">
          <a:xfrm>
            <a:off x="3949136" y="4881957"/>
            <a:ext cx="3655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與古典的有效位能幾乎完全一致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30983-EB95-C8DC-32BA-4F683E9D231E}"/>
              </a:ext>
            </a:extLst>
          </p:cNvPr>
          <p:cNvSpPr txBox="1"/>
          <p:nvPr/>
        </p:nvSpPr>
        <p:spPr bwMode="auto">
          <a:xfrm>
            <a:off x="1197810" y="6404575"/>
            <a:ext cx="7611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能量若小於零，電子會被束縛，因此我們已經可以預期能量是量子化的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781577-D33D-49AA-5623-DBB7F6D19D32}"/>
                  </a:ext>
                </a:extLst>
              </p:cNvPr>
              <p:cNvSpPr txBox="1"/>
              <p:nvPr/>
            </p:nvSpPr>
            <p:spPr bwMode="auto">
              <a:xfrm>
                <a:off x="1195807" y="4424884"/>
                <a:ext cx="51845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原點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會如一個無限大位能的固定點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781577-D33D-49AA-5623-DBB7F6D19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5807" y="4424884"/>
                <a:ext cx="5184576" cy="369332"/>
              </a:xfrm>
              <a:prstGeom prst="rect">
                <a:avLst/>
              </a:prstGeom>
              <a:blipFill>
                <a:blip r:embed="rId9"/>
                <a:stretch>
                  <a:fillRect l="-97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E7518E-5C61-7706-2026-7579EE6109CE}"/>
                  </a:ext>
                </a:extLst>
              </p:cNvPr>
              <p:cNvSpPr txBox="1"/>
              <p:nvPr/>
            </p:nvSpPr>
            <p:spPr bwMode="auto">
              <a:xfrm>
                <a:off x="3986751" y="5354160"/>
                <a:ext cx="35798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TW" dirty="0"/>
                  <a:t>的具體細節會決定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E7518E-5C61-7706-2026-7579EE610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751" y="5354160"/>
                <a:ext cx="3579805" cy="369332"/>
              </a:xfrm>
              <a:prstGeom prst="rect">
                <a:avLst/>
              </a:prstGeom>
              <a:blipFill>
                <a:blip r:embed="rId10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1">
                <a:extLst>
                  <a:ext uri="{FF2B5EF4-FFF2-40B4-BE49-F238E27FC236}">
                    <a16:creationId xmlns:a16="http://schemas.microsoft.com/office/drawing/2014/main" id="{EB574CA4-D013-31D4-B1CA-A43D34F85F6C}"/>
                  </a:ext>
                </a:extLst>
              </p:cNvPr>
              <p:cNvSpPr txBox="1"/>
              <p:nvPr/>
            </p:nvSpPr>
            <p:spPr bwMode="auto">
              <a:xfrm>
                <a:off x="1269836" y="2731226"/>
                <a:ext cx="4554724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1">
                <a:extLst>
                  <a:ext uri="{FF2B5EF4-FFF2-40B4-BE49-F238E27FC236}">
                    <a16:creationId xmlns:a16="http://schemas.microsoft.com/office/drawing/2014/main" id="{EB574CA4-D013-31D4-B1CA-A43D34F85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9836" y="2731226"/>
                <a:ext cx="4554724" cy="648126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E6C2C7-CFAE-73E7-D7B5-38D9126146E9}"/>
                  </a:ext>
                </a:extLst>
              </p:cNvPr>
              <p:cNvSpPr txBox="1"/>
              <p:nvPr/>
            </p:nvSpPr>
            <p:spPr bwMode="auto">
              <a:xfrm>
                <a:off x="1195807" y="116632"/>
                <a:ext cx="57524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有一種看法可以很快判斷出能量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是量子化的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E6C2C7-CFAE-73E7-D7B5-38D912614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5807" y="116632"/>
                <a:ext cx="5752457" cy="369332"/>
              </a:xfrm>
              <a:prstGeom prst="rect">
                <a:avLst/>
              </a:prstGeom>
              <a:blipFill>
                <a:blip r:embed="rId12"/>
                <a:stretch>
                  <a:fillRect l="-88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41DD04-6B3E-0C74-C588-4B5D586794BB}"/>
                  </a:ext>
                </a:extLst>
              </p:cNvPr>
              <p:cNvSpPr txBox="1"/>
              <p:nvPr/>
            </p:nvSpPr>
            <p:spPr bwMode="auto">
              <a:xfrm>
                <a:off x="5940153" y="2900370"/>
                <a:ext cx="131855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𝑟𝑅</m:t>
                      </m:r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41DD04-6B3E-0C74-C588-4B5D58679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3" y="2900370"/>
                <a:ext cx="131855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89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9" grpId="1" animBg="1"/>
      <p:bldP spid="10" grpId="0"/>
      <p:bldP spid="11" grpId="0" animBg="1"/>
      <p:bldP spid="12" grpId="0"/>
      <p:bldP spid="13" grpId="0"/>
      <p:bldP spid="15" grpId="0"/>
      <p:bldP spid="14" grpId="0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CF39B8-2697-16C2-BF4D-BF66691AB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50" y="-45931"/>
            <a:ext cx="6832009" cy="3051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E2B8AE-E155-3C8C-63FA-66AE082D4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50" y="3005257"/>
            <a:ext cx="6846299" cy="3240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23986-811F-0C71-8A80-C5E76FBE84C6}"/>
                  </a:ext>
                </a:extLst>
              </p:cNvPr>
              <p:cNvSpPr txBox="1"/>
              <p:nvPr/>
            </p:nvSpPr>
            <p:spPr bwMode="auto">
              <a:xfrm>
                <a:off x="3131840" y="3886063"/>
                <a:ext cx="46085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 err="1">
                    <a:cs typeface="Times New Roman" pitchFamily="18" charset="0"/>
                  </a:rPr>
                  <a:t>只有在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時，三維球狀井變成一維井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23986-811F-0C71-8A80-C5E76FBE8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1840" y="3886063"/>
                <a:ext cx="4608512" cy="369332"/>
              </a:xfrm>
              <a:prstGeom prst="rect">
                <a:avLst/>
              </a:prstGeom>
              <a:blipFill>
                <a:blip r:embed="rId4"/>
                <a:stretch>
                  <a:fillRect l="-1099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5088688-C411-1042-462B-4D3B14444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600" y="5587906"/>
            <a:ext cx="5232400" cy="1231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075372-D91B-6350-113A-C72B45E8F458}"/>
              </a:ext>
            </a:extLst>
          </p:cNvPr>
          <p:cNvSpPr txBox="1"/>
          <p:nvPr/>
        </p:nvSpPr>
        <p:spPr bwMode="auto">
          <a:xfrm>
            <a:off x="3343488" y="2246402"/>
            <a:ext cx="3096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角動量會貢獻一個位能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DC0DD-13AA-ED7A-C424-5336B99C6AD5}"/>
              </a:ext>
            </a:extLst>
          </p:cNvPr>
          <p:cNvSpPr txBox="1"/>
          <p:nvPr/>
        </p:nvSpPr>
        <p:spPr bwMode="auto">
          <a:xfrm>
            <a:off x="3779911" y="220823"/>
            <a:ext cx="3226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三維球狀無限位能井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4">
                <a:extLst>
                  <a:ext uri="{FF2B5EF4-FFF2-40B4-BE49-F238E27FC236}">
                    <a16:creationId xmlns:a16="http://schemas.microsoft.com/office/drawing/2014/main" id="{B89EA17A-BD6E-9A41-9594-746CE369CCA1}"/>
                  </a:ext>
                </a:extLst>
              </p:cNvPr>
              <p:cNvSpPr txBox="1"/>
              <p:nvPr/>
            </p:nvSpPr>
            <p:spPr bwMode="auto">
              <a:xfrm>
                <a:off x="3322092" y="887078"/>
                <a:ext cx="3410148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𝑟𝑢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4">
                <a:extLst>
                  <a:ext uri="{FF2B5EF4-FFF2-40B4-BE49-F238E27FC236}">
                    <a16:creationId xmlns:a16="http://schemas.microsoft.com/office/drawing/2014/main" id="{B89EA17A-BD6E-9A41-9594-746CE369C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2092" y="887078"/>
                <a:ext cx="3410148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173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1">
                <a:extLst>
                  <a:ext uri="{FF2B5EF4-FFF2-40B4-BE49-F238E27FC236}">
                    <a16:creationId xmlns:a16="http://schemas.microsoft.com/office/drawing/2014/main" id="{8B9483CC-8FDD-FCEB-650F-A13C35933D81}"/>
                  </a:ext>
                </a:extLst>
              </p:cNvPr>
              <p:cNvSpPr txBox="1"/>
              <p:nvPr/>
            </p:nvSpPr>
            <p:spPr bwMode="auto">
              <a:xfrm>
                <a:off x="755576" y="1901486"/>
                <a:ext cx="5617220" cy="69519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11">
                <a:extLst>
                  <a:ext uri="{FF2B5EF4-FFF2-40B4-BE49-F238E27FC236}">
                    <a16:creationId xmlns:a16="http://schemas.microsoft.com/office/drawing/2014/main" id="{8B9483CC-8FDD-FCEB-650F-A13C35933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1901486"/>
                <a:ext cx="5617220" cy="695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8E8052-079D-20C3-5387-C3B9D9575ACF}"/>
                  </a:ext>
                </a:extLst>
              </p:cNvPr>
              <p:cNvSpPr txBox="1"/>
              <p:nvPr/>
            </p:nvSpPr>
            <p:spPr bwMode="auto">
              <a:xfrm>
                <a:off x="5924954" y="5712741"/>
                <a:ext cx="28083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此數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就含能量本徵值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8E8052-079D-20C3-5387-C3B9D9575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4954" y="5712741"/>
                <a:ext cx="2808312" cy="369332"/>
              </a:xfrm>
              <a:prstGeom prst="rect">
                <a:avLst/>
              </a:prstGeom>
              <a:blipFill>
                <a:blip r:embed="rId3"/>
                <a:stretch>
                  <a:fillRect l="-1802" t="-6452" r="-1351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6AAC4-7B6B-768D-38A9-37D1ADAD12CB}"/>
                  </a:ext>
                </a:extLst>
              </p:cNvPr>
              <p:cNvSpPr txBox="1"/>
              <p:nvPr/>
            </p:nvSpPr>
            <p:spPr bwMode="auto">
              <a:xfrm>
                <a:off x="755576" y="3011218"/>
                <a:ext cx="806489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前三項都正比於長度平方，可以選一長度單位，使第五項的係數簡化為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1/4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6AAC4-7B6B-768D-38A9-37D1ADAD1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3011218"/>
                <a:ext cx="8064895" cy="369332"/>
              </a:xfrm>
              <a:prstGeom prst="rect">
                <a:avLst/>
              </a:prstGeom>
              <a:blipFill>
                <a:blip r:embed="rId4"/>
                <a:stretch>
                  <a:fillRect l="-62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18A228-9C19-B05B-63A3-B618D0BFB134}"/>
                  </a:ext>
                </a:extLst>
              </p:cNvPr>
              <p:cNvSpPr txBox="1"/>
              <p:nvPr/>
            </p:nvSpPr>
            <p:spPr bwMode="auto">
              <a:xfrm>
                <a:off x="864381" y="3444927"/>
                <a:ext cx="1656184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18A228-9C19-B05B-63A3-B618D0BFB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381" y="3444927"/>
                <a:ext cx="1656184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1">
                <a:extLst>
                  <a:ext uri="{FF2B5EF4-FFF2-40B4-BE49-F238E27FC236}">
                    <a16:creationId xmlns:a16="http://schemas.microsoft.com/office/drawing/2014/main" id="{03EE1D31-85D5-3AF8-4BB8-1D5D5BFDC4E8}"/>
                  </a:ext>
                </a:extLst>
              </p:cNvPr>
              <p:cNvSpPr txBox="1"/>
              <p:nvPr/>
            </p:nvSpPr>
            <p:spPr bwMode="auto">
              <a:xfrm>
                <a:off x="828580" y="4780259"/>
                <a:ext cx="4608512" cy="69499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1">
                <a:extLst>
                  <a:ext uri="{FF2B5EF4-FFF2-40B4-BE49-F238E27FC236}">
                    <a16:creationId xmlns:a16="http://schemas.microsoft.com/office/drawing/2014/main" id="{03EE1D31-85D5-3AF8-4BB8-1D5D5BFD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580" y="4780259"/>
                <a:ext cx="4608512" cy="694998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AA57A6-16DC-6839-DF19-54E1C01DA52F}"/>
                  </a:ext>
                </a:extLst>
              </p:cNvPr>
              <p:cNvSpPr txBox="1"/>
              <p:nvPr/>
            </p:nvSpPr>
            <p:spPr bwMode="auto">
              <a:xfrm>
                <a:off x="5940152" y="4780259"/>
                <a:ext cx="2088232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AA57A6-16DC-6839-DF19-54E1C01DA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4780259"/>
                <a:ext cx="2088232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A6FDEE5-142A-572F-2CE8-B5544305B32A}"/>
              </a:ext>
            </a:extLst>
          </p:cNvPr>
          <p:cNvSpPr txBox="1"/>
          <p:nvPr/>
        </p:nvSpPr>
        <p:spPr bwMode="auto">
          <a:xfrm>
            <a:off x="828580" y="4355626"/>
            <a:ext cx="2375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化簡得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E6B3C7-4D86-6966-5F67-44256BC86770}"/>
                  </a:ext>
                </a:extLst>
              </p:cNvPr>
              <p:cNvSpPr txBox="1"/>
              <p:nvPr/>
            </p:nvSpPr>
            <p:spPr bwMode="auto">
              <a:xfrm>
                <a:off x="828580" y="5594928"/>
                <a:ext cx="47515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這樣的選擇，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使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量子化的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會剛好是自然數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E6B3C7-4D86-6966-5F67-44256BC8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580" y="5594928"/>
                <a:ext cx="4751532" cy="369332"/>
              </a:xfrm>
              <a:prstGeom prst="rect">
                <a:avLst/>
              </a:prstGeom>
              <a:blipFill>
                <a:blip r:embed="rId8"/>
                <a:stretch>
                  <a:fillRect l="-106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185F8D-6350-387E-A38D-06B338D0481F}"/>
                  </a:ext>
                </a:extLst>
              </p:cNvPr>
              <p:cNvSpPr txBox="1"/>
              <p:nvPr/>
            </p:nvSpPr>
            <p:spPr bwMode="auto">
              <a:xfrm>
                <a:off x="712773" y="2627666"/>
                <a:ext cx="44643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找負能量的解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&lt;0,</m:t>
                    </m:r>
                    <m:d>
                      <m:dPr>
                        <m:begChr m:val="|"/>
                        <m:endChr m:val="|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185F8D-6350-387E-A38D-06B338D04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773" y="2627666"/>
                <a:ext cx="4464346" cy="369332"/>
              </a:xfrm>
              <a:prstGeom prst="rect">
                <a:avLst/>
              </a:prstGeom>
              <a:blipFill>
                <a:blip r:embed="rId9"/>
                <a:stretch>
                  <a:fillRect l="-1136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A3FDD0-9E68-85F4-33DA-21616D97C1DB}"/>
                  </a:ext>
                </a:extLst>
              </p:cNvPr>
              <p:cNvSpPr txBox="1"/>
              <p:nvPr/>
            </p:nvSpPr>
            <p:spPr bwMode="auto">
              <a:xfrm>
                <a:off x="755576" y="281743"/>
                <a:ext cx="82089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解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Radial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Equation是一個Sturm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-Liouville Problem。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A3FDD0-9E68-85F4-33DA-21616D97C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81743"/>
                <a:ext cx="8208912" cy="369332"/>
              </a:xfrm>
              <a:prstGeom prst="rect">
                <a:avLst/>
              </a:prstGeom>
              <a:blipFill>
                <a:blip r:embed="rId10"/>
                <a:stretch>
                  <a:fillRect l="-61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B1A7F63-AAFD-BE18-34CB-F7465568277B}"/>
                  </a:ext>
                </a:extLst>
              </p:cNvPr>
              <p:cNvSpPr txBox="1"/>
              <p:nvPr/>
            </p:nvSpPr>
            <p:spPr bwMode="auto">
              <a:xfrm>
                <a:off x="755576" y="726274"/>
                <a:ext cx="5760640" cy="7203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𝑑𝑅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B1A7F63-AAFD-BE18-34CB-F74655682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726274"/>
                <a:ext cx="5760640" cy="7203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EC253DB-F3E7-FEA0-C1C6-44862B4E3079}"/>
              </a:ext>
            </a:extLst>
          </p:cNvPr>
          <p:cNvSpPr txBox="1"/>
          <p:nvPr/>
        </p:nvSpPr>
        <p:spPr bwMode="auto">
          <a:xfrm>
            <a:off x="724126" y="1447838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可以把它展開，代入庫倫位能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00DB02-76D8-EDF1-9E06-891B9B2F393B}"/>
              </a:ext>
            </a:extLst>
          </p:cNvPr>
          <p:cNvCxnSpPr/>
          <p:nvPr/>
        </p:nvCxnSpPr>
        <p:spPr>
          <a:xfrm flipH="1" flipV="1">
            <a:off x="5508104" y="2376233"/>
            <a:ext cx="504055" cy="721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 animBg="1"/>
      <p:bldP spid="14" grpId="0" animBg="1"/>
      <p:bldP spid="15" grpId="0" animBg="1"/>
      <p:bldP spid="1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5" y="1232537"/>
            <a:ext cx="4529138" cy="54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 bwMode="auto">
          <a:xfrm>
            <a:off x="2123728" y="420303"/>
            <a:ext cx="4824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Quantization as an Eigenvalue Problem 1926</a:t>
            </a:r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2123728" y="764704"/>
            <a:ext cx="56239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能量的量子化作為</a:t>
            </a:r>
            <a:r>
              <a:rPr lang="zh-TW" altLang="en-US" sz="1800" dirty="0">
                <a:solidFill>
                  <a:srgbClr val="FF0000"/>
                </a:solidFill>
              </a:rPr>
              <a:t>（不過就是）</a:t>
            </a:r>
            <a:r>
              <a:rPr lang="zh-TW" altLang="en-US" sz="1800" dirty="0"/>
              <a:t>一個本徵值問題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56C8B-ACE5-241A-199D-D1CDF8C4F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019840"/>
            <a:ext cx="6568617" cy="46424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EB68BF-8347-95EB-839E-5A642953AA27}"/>
              </a:ext>
            </a:extLst>
          </p:cNvPr>
          <p:cNvSpPr/>
          <p:nvPr/>
        </p:nvSpPr>
        <p:spPr bwMode="auto">
          <a:xfrm>
            <a:off x="2627784" y="4869160"/>
            <a:ext cx="6336704" cy="8640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endParaRPr lang="en-TW" sz="1800" dirty="0"/>
          </a:p>
        </p:txBody>
      </p:sp>
    </p:spTree>
    <p:extLst>
      <p:ext uri="{BB962C8B-B14F-4D97-AF65-F5344CB8AC3E}">
        <p14:creationId xmlns:p14="http://schemas.microsoft.com/office/powerpoint/2010/main" val="284874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4E2092-9D5E-A692-E928-16A715F133A8}"/>
                  </a:ext>
                </a:extLst>
              </p:cNvPr>
              <p:cNvSpPr txBox="1"/>
              <p:nvPr/>
            </p:nvSpPr>
            <p:spPr bwMode="auto">
              <a:xfrm>
                <a:off x="2267378" y="2851891"/>
                <a:ext cx="708143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𝜌</m:t>
                      </m:r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→∞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4E2092-9D5E-A692-E928-16A715F13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378" y="2851891"/>
                <a:ext cx="708143" cy="276999"/>
              </a:xfrm>
              <a:prstGeom prst="rect">
                <a:avLst/>
              </a:prstGeom>
              <a:blipFill>
                <a:blip r:embed="rId2"/>
                <a:stretch>
                  <a:fillRect l="-7018" r="-3509" b="-260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038428-D242-4076-8761-0E19D81BB3AE}"/>
                  </a:ext>
                </a:extLst>
              </p:cNvPr>
              <p:cNvSpPr txBox="1"/>
              <p:nvPr/>
            </p:nvSpPr>
            <p:spPr bwMode="auto">
              <a:xfrm>
                <a:off x="2262442" y="4074881"/>
                <a:ext cx="640816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𝜌</m:t>
                      </m:r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038428-D242-4076-8761-0E19D81BB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2442" y="4074881"/>
                <a:ext cx="640816" cy="276999"/>
              </a:xfrm>
              <a:prstGeom prst="rect">
                <a:avLst/>
              </a:prstGeom>
              <a:blipFill>
                <a:blip r:embed="rId3"/>
                <a:stretch>
                  <a:fillRect l="-9804" r="-7843" b="-260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1">
                <a:extLst>
                  <a:ext uri="{FF2B5EF4-FFF2-40B4-BE49-F238E27FC236}">
                    <a16:creationId xmlns:a16="http://schemas.microsoft.com/office/drawing/2014/main" id="{5AEB23A1-6745-0E4B-67A1-A7E72CDFFA47}"/>
                  </a:ext>
                </a:extLst>
              </p:cNvPr>
              <p:cNvSpPr txBox="1"/>
              <p:nvPr/>
            </p:nvSpPr>
            <p:spPr bwMode="auto">
              <a:xfrm>
                <a:off x="3075654" y="2612717"/>
                <a:ext cx="1714761" cy="69499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11">
                <a:extLst>
                  <a:ext uri="{FF2B5EF4-FFF2-40B4-BE49-F238E27FC236}">
                    <a16:creationId xmlns:a16="http://schemas.microsoft.com/office/drawing/2014/main" id="{5AEB23A1-6745-0E4B-67A1-A7E72CDFF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5654" y="2612717"/>
                <a:ext cx="1714761" cy="694998"/>
              </a:xfrm>
              <a:prstGeom prst="rect">
                <a:avLst/>
              </a:prstGeom>
              <a:blipFill>
                <a:blip r:embed="rId4"/>
                <a:stretch>
                  <a:fillRect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1">
                <a:extLst>
                  <a:ext uri="{FF2B5EF4-FFF2-40B4-BE49-F238E27FC236}">
                    <a16:creationId xmlns:a16="http://schemas.microsoft.com/office/drawing/2014/main" id="{0389D307-C5FB-0F39-652F-0F4FF69F79CC}"/>
                  </a:ext>
                </a:extLst>
              </p:cNvPr>
              <p:cNvSpPr txBox="1"/>
              <p:nvPr/>
            </p:nvSpPr>
            <p:spPr bwMode="auto">
              <a:xfrm>
                <a:off x="903876" y="548644"/>
                <a:ext cx="4608512" cy="69499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1">
                <a:extLst>
                  <a:ext uri="{FF2B5EF4-FFF2-40B4-BE49-F238E27FC236}">
                    <a16:creationId xmlns:a16="http://schemas.microsoft.com/office/drawing/2014/main" id="{0389D307-C5FB-0F39-652F-0F4FF69F7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3876" y="548644"/>
                <a:ext cx="4608512" cy="694998"/>
              </a:xfrm>
              <a:prstGeom prst="rect">
                <a:avLst/>
              </a:prstGeom>
              <a:blipFill>
                <a:blip r:embed="rId5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1">
                <a:extLst>
                  <a:ext uri="{FF2B5EF4-FFF2-40B4-BE49-F238E27FC236}">
                    <a16:creationId xmlns:a16="http://schemas.microsoft.com/office/drawing/2014/main" id="{D70D2C08-0375-0F24-8EF1-4D69EBA4E0FC}"/>
                  </a:ext>
                </a:extLst>
              </p:cNvPr>
              <p:cNvSpPr txBox="1"/>
              <p:nvPr/>
            </p:nvSpPr>
            <p:spPr bwMode="auto">
              <a:xfrm>
                <a:off x="3083792" y="3372434"/>
                <a:ext cx="902569" cy="47237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1">
                <a:extLst>
                  <a:ext uri="{FF2B5EF4-FFF2-40B4-BE49-F238E27FC236}">
                    <a16:creationId xmlns:a16="http://schemas.microsoft.com/office/drawing/2014/main" id="{D70D2C08-0375-0F24-8EF1-4D69EBA4E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3792" y="3372434"/>
                <a:ext cx="902569" cy="4723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1">
                <a:extLst>
                  <a:ext uri="{FF2B5EF4-FFF2-40B4-BE49-F238E27FC236}">
                    <a16:creationId xmlns:a16="http://schemas.microsoft.com/office/drawing/2014/main" id="{7BB6F6AD-D4D5-6AB9-FE56-40C1A9C2E74B}"/>
                  </a:ext>
                </a:extLst>
              </p:cNvPr>
              <p:cNvSpPr txBox="1"/>
              <p:nvPr/>
            </p:nvSpPr>
            <p:spPr bwMode="auto">
              <a:xfrm>
                <a:off x="3029177" y="4048115"/>
                <a:ext cx="2878457" cy="69499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1">
                <a:extLst>
                  <a:ext uri="{FF2B5EF4-FFF2-40B4-BE49-F238E27FC236}">
                    <a16:creationId xmlns:a16="http://schemas.microsoft.com/office/drawing/2014/main" id="{7BB6F6AD-D4D5-6AB9-FE56-40C1A9C2E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9177" y="4048115"/>
                <a:ext cx="2878457" cy="694998"/>
              </a:xfrm>
              <a:prstGeom prst="rect">
                <a:avLst/>
              </a:prstGeom>
              <a:blipFill>
                <a:blip r:embed="rId7"/>
                <a:stretch>
                  <a:fillRect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1">
                <a:extLst>
                  <a:ext uri="{FF2B5EF4-FFF2-40B4-BE49-F238E27FC236}">
                    <a16:creationId xmlns:a16="http://schemas.microsoft.com/office/drawing/2014/main" id="{EE1A76D2-E0DB-0DF2-341A-A139DF8A9450}"/>
                  </a:ext>
                </a:extLst>
              </p:cNvPr>
              <p:cNvSpPr txBox="1"/>
              <p:nvPr/>
            </p:nvSpPr>
            <p:spPr bwMode="auto">
              <a:xfrm>
                <a:off x="3018992" y="4832486"/>
                <a:ext cx="974399" cy="37427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1">
                <a:extLst>
                  <a:ext uri="{FF2B5EF4-FFF2-40B4-BE49-F238E27FC236}">
                    <a16:creationId xmlns:a16="http://schemas.microsoft.com/office/drawing/2014/main" id="{EE1A76D2-E0DB-0DF2-341A-A139DF8A9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8992" y="4832486"/>
                <a:ext cx="974399" cy="374270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0E5E0F-752E-9D02-68D5-DB82A4FC9AF9}"/>
                  </a:ext>
                </a:extLst>
              </p:cNvPr>
              <p:cNvSpPr txBox="1"/>
              <p:nvPr/>
            </p:nvSpPr>
            <p:spPr bwMode="auto">
              <a:xfrm>
                <a:off x="922130" y="2204864"/>
                <a:ext cx="797034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讓我們先找出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在原點及無限遠處的極端行為，極端情況下方程式可以簡化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0E5E0F-752E-9D02-68D5-DB82A4FC9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130" y="2204864"/>
                <a:ext cx="7970349" cy="369332"/>
              </a:xfrm>
              <a:prstGeom prst="rect">
                <a:avLst/>
              </a:prstGeom>
              <a:blipFill>
                <a:blip r:embed="rId9"/>
                <a:stretch>
                  <a:fillRect l="-63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0985DE4-F01D-6CD6-23BA-834F67C07691}"/>
              </a:ext>
            </a:extLst>
          </p:cNvPr>
          <p:cNvSpPr txBox="1"/>
          <p:nvPr/>
        </p:nvSpPr>
        <p:spPr bwMode="auto">
          <a:xfrm>
            <a:off x="4039868" y="3452368"/>
            <a:ext cx="24944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無限遠處是指數遞減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30903D-F34F-DEF4-1489-8AAA04A8AA4B}"/>
                  </a:ext>
                </a:extLst>
              </p:cNvPr>
              <p:cNvSpPr txBox="1"/>
              <p:nvPr/>
            </p:nvSpPr>
            <p:spPr bwMode="auto">
              <a:xfrm>
                <a:off x="995250" y="5349928"/>
                <a:ext cx="55727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因此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在原點的行為，由量子數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決定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30903D-F34F-DEF4-1489-8AAA04A8A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250" y="5349928"/>
                <a:ext cx="5572726" cy="369332"/>
              </a:xfrm>
              <a:prstGeom prst="rect">
                <a:avLst/>
              </a:prstGeom>
              <a:blipFill>
                <a:blip r:embed="rId10"/>
                <a:stretch>
                  <a:fillRect l="-911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3867010-9C88-2F38-7707-67219F2117D3}"/>
              </a:ext>
            </a:extLst>
          </p:cNvPr>
          <p:cNvSpPr txBox="1"/>
          <p:nvPr/>
        </p:nvSpPr>
        <p:spPr bwMode="auto">
          <a:xfrm>
            <a:off x="915414" y="1291537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此式並沒有有限次多項式解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3577E3-CFC6-22F0-F545-866B49FCBC58}"/>
              </a:ext>
            </a:extLst>
          </p:cNvPr>
          <p:cNvSpPr txBox="1"/>
          <p:nvPr/>
        </p:nvSpPr>
        <p:spPr bwMode="auto">
          <a:xfrm>
            <a:off x="903875" y="1657477"/>
            <a:ext cx="8240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趨近原點時第三項獨大，趨近無限遠處時第四項獨大。沒有其他項可以抵消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42336-4CAC-596F-6FD1-EE69BCCA2772}"/>
              </a:ext>
            </a:extLst>
          </p:cNvPr>
          <p:cNvSpPr txBox="1"/>
          <p:nvPr/>
        </p:nvSpPr>
        <p:spPr bwMode="auto">
          <a:xfrm>
            <a:off x="4890548" y="2798075"/>
            <a:ext cx="25872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第四項dominates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AD963-6E51-9AC8-924C-BC3156855A6E}"/>
              </a:ext>
            </a:extLst>
          </p:cNvPr>
          <p:cNvSpPr txBox="1"/>
          <p:nvPr/>
        </p:nvSpPr>
        <p:spPr bwMode="auto">
          <a:xfrm>
            <a:off x="4397504" y="4849737"/>
            <a:ext cx="25872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第三項dominates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118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4E2092-9D5E-A692-E928-16A715F133A8}"/>
                  </a:ext>
                </a:extLst>
              </p:cNvPr>
              <p:cNvSpPr txBox="1"/>
              <p:nvPr/>
            </p:nvSpPr>
            <p:spPr bwMode="auto">
              <a:xfrm>
                <a:off x="2682636" y="1011843"/>
                <a:ext cx="708143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𝜌</m:t>
                      </m:r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→∞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4E2092-9D5E-A692-E928-16A715F13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2636" y="1011843"/>
                <a:ext cx="708143" cy="276999"/>
              </a:xfrm>
              <a:prstGeom prst="rect">
                <a:avLst/>
              </a:prstGeom>
              <a:blipFill>
                <a:blip r:embed="rId2"/>
                <a:stretch>
                  <a:fillRect l="-8929" r="-5357" b="-260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038428-D242-4076-8761-0E19D81BB3AE}"/>
                  </a:ext>
                </a:extLst>
              </p:cNvPr>
              <p:cNvSpPr txBox="1"/>
              <p:nvPr/>
            </p:nvSpPr>
            <p:spPr bwMode="auto">
              <a:xfrm>
                <a:off x="2682636" y="1669916"/>
                <a:ext cx="640816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𝜌</m:t>
                      </m:r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038428-D242-4076-8761-0E19D81BB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2636" y="1669916"/>
                <a:ext cx="640816" cy="276999"/>
              </a:xfrm>
              <a:prstGeom prst="rect">
                <a:avLst/>
              </a:prstGeom>
              <a:blipFill>
                <a:blip r:embed="rId3"/>
                <a:stretch>
                  <a:fillRect l="-9804" r="-7843" b="-260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1">
                <a:extLst>
                  <a:ext uri="{FF2B5EF4-FFF2-40B4-BE49-F238E27FC236}">
                    <a16:creationId xmlns:a16="http://schemas.microsoft.com/office/drawing/2014/main" id="{0389D307-C5FB-0F39-652F-0F4FF69F79CC}"/>
                  </a:ext>
                </a:extLst>
              </p:cNvPr>
              <p:cNvSpPr txBox="1"/>
              <p:nvPr/>
            </p:nvSpPr>
            <p:spPr bwMode="auto">
              <a:xfrm>
                <a:off x="1374790" y="2176952"/>
                <a:ext cx="4608512" cy="69499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1">
                <a:extLst>
                  <a:ext uri="{FF2B5EF4-FFF2-40B4-BE49-F238E27FC236}">
                    <a16:creationId xmlns:a16="http://schemas.microsoft.com/office/drawing/2014/main" id="{0389D307-C5FB-0F39-652F-0F4FF69F7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4790" y="2176952"/>
                <a:ext cx="4608512" cy="694998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1">
                <a:extLst>
                  <a:ext uri="{FF2B5EF4-FFF2-40B4-BE49-F238E27FC236}">
                    <a16:creationId xmlns:a16="http://schemas.microsoft.com/office/drawing/2014/main" id="{D70D2C08-0375-0F24-8EF1-4D69EBA4E0FC}"/>
                  </a:ext>
                </a:extLst>
              </p:cNvPr>
              <p:cNvSpPr txBox="1"/>
              <p:nvPr/>
            </p:nvSpPr>
            <p:spPr bwMode="auto">
              <a:xfrm>
                <a:off x="3552557" y="909878"/>
                <a:ext cx="902569" cy="47237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1">
                <a:extLst>
                  <a:ext uri="{FF2B5EF4-FFF2-40B4-BE49-F238E27FC236}">
                    <a16:creationId xmlns:a16="http://schemas.microsoft.com/office/drawing/2014/main" id="{D70D2C08-0375-0F24-8EF1-4D69EBA4E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2557" y="909878"/>
                <a:ext cx="902569" cy="472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1">
                <a:extLst>
                  <a:ext uri="{FF2B5EF4-FFF2-40B4-BE49-F238E27FC236}">
                    <a16:creationId xmlns:a16="http://schemas.microsoft.com/office/drawing/2014/main" id="{EE1A76D2-E0DB-0DF2-341A-A139DF8A9450}"/>
                  </a:ext>
                </a:extLst>
              </p:cNvPr>
              <p:cNvSpPr txBox="1"/>
              <p:nvPr/>
            </p:nvSpPr>
            <p:spPr bwMode="auto">
              <a:xfrm>
                <a:off x="3569907" y="1612707"/>
                <a:ext cx="974399" cy="37427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1">
                <a:extLst>
                  <a:ext uri="{FF2B5EF4-FFF2-40B4-BE49-F238E27FC236}">
                    <a16:creationId xmlns:a16="http://schemas.microsoft.com/office/drawing/2014/main" id="{EE1A76D2-E0DB-0DF2-341A-A139DF8A9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9907" y="1612707"/>
                <a:ext cx="974399" cy="374270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1">
                <a:extLst>
                  <a:ext uri="{FF2B5EF4-FFF2-40B4-BE49-F238E27FC236}">
                    <a16:creationId xmlns:a16="http://schemas.microsoft.com/office/drawing/2014/main" id="{A8020135-D2DD-4DB6-7ECC-389AAAD7CFAB}"/>
                  </a:ext>
                </a:extLst>
              </p:cNvPr>
              <p:cNvSpPr txBox="1"/>
              <p:nvPr/>
            </p:nvSpPr>
            <p:spPr bwMode="auto">
              <a:xfrm>
                <a:off x="1370387" y="4143703"/>
                <a:ext cx="2058034" cy="47237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1">
                <a:extLst>
                  <a:ext uri="{FF2B5EF4-FFF2-40B4-BE49-F238E27FC236}">
                    <a16:creationId xmlns:a16="http://schemas.microsoft.com/office/drawing/2014/main" id="{A8020135-D2DD-4DB6-7ECC-389AAAD7C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0387" y="4143703"/>
                <a:ext cx="2058034" cy="472373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11">
                <a:extLst>
                  <a:ext uri="{FF2B5EF4-FFF2-40B4-BE49-F238E27FC236}">
                    <a16:creationId xmlns:a16="http://schemas.microsoft.com/office/drawing/2014/main" id="{3859C5F9-632D-720B-FD4A-3E941A28D887}"/>
                  </a:ext>
                </a:extLst>
              </p:cNvPr>
              <p:cNvSpPr txBox="1"/>
              <p:nvPr/>
            </p:nvSpPr>
            <p:spPr bwMode="auto">
              <a:xfrm>
                <a:off x="1370387" y="4719116"/>
                <a:ext cx="4608512" cy="69499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𝑑𝐻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文字方塊 11">
                <a:extLst>
                  <a:ext uri="{FF2B5EF4-FFF2-40B4-BE49-F238E27FC236}">
                    <a16:creationId xmlns:a16="http://schemas.microsoft.com/office/drawing/2014/main" id="{3859C5F9-632D-720B-FD4A-3E941A28D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0387" y="4719116"/>
                <a:ext cx="4608512" cy="694998"/>
              </a:xfrm>
              <a:prstGeom prst="rect">
                <a:avLst/>
              </a:prstGeom>
              <a:blipFill>
                <a:blip r:embed="rId8"/>
                <a:stretch>
                  <a:fillRect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44F2E62-6C15-1482-3489-0B68B5D7BE68}"/>
              </a:ext>
            </a:extLst>
          </p:cNvPr>
          <p:cNvSpPr txBox="1"/>
          <p:nvPr/>
        </p:nvSpPr>
        <p:spPr bwMode="auto">
          <a:xfrm>
            <a:off x="1299488" y="3313207"/>
            <a:ext cx="6696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若把這兩個極端情況提出，剩餘的部分將可能是有限次多項式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4143EA-E062-3F0F-3E04-C87491BE6D10}"/>
              </a:ext>
            </a:extLst>
          </p:cNvPr>
          <p:cNvSpPr txBox="1"/>
          <p:nvPr/>
        </p:nvSpPr>
        <p:spPr bwMode="auto">
          <a:xfrm>
            <a:off x="1299488" y="3723850"/>
            <a:ext cx="294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這與SHO非常類似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EF03FB-77D2-D0ED-179F-92A4104FEE2C}"/>
              </a:ext>
            </a:extLst>
          </p:cNvPr>
          <p:cNvSpPr txBox="1"/>
          <p:nvPr/>
        </p:nvSpPr>
        <p:spPr bwMode="auto">
          <a:xfrm>
            <a:off x="1299488" y="2922729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此式並沒有有限次多項式解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19EA8F3-9C55-F746-DEA6-04CE32F53E39}"/>
                  </a:ext>
                </a:extLst>
              </p:cNvPr>
              <p:cNvSpPr txBox="1"/>
              <p:nvPr/>
            </p:nvSpPr>
            <p:spPr bwMode="auto">
              <a:xfrm>
                <a:off x="3449295" y="4196222"/>
                <a:ext cx="498623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期待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為有限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次多項式。代入前式：可得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19EA8F3-9C55-F746-DEA6-04CE32F53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9295" y="4196222"/>
                <a:ext cx="4986235" cy="369332"/>
              </a:xfrm>
              <a:prstGeom prst="rect">
                <a:avLst/>
              </a:prstGeom>
              <a:blipFill>
                <a:blip r:embed="rId9"/>
                <a:stretch>
                  <a:fillRect l="-1015" t="-6667" r="-508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0E5E0F-752E-9D02-68D5-DB82A4FC9AF9}"/>
                  </a:ext>
                </a:extLst>
              </p:cNvPr>
              <p:cNvSpPr txBox="1"/>
              <p:nvPr/>
            </p:nvSpPr>
            <p:spPr bwMode="auto">
              <a:xfrm>
                <a:off x="1285487" y="400075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現在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已知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在原點及無限遠處的極端行為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0E5E0F-752E-9D02-68D5-DB82A4FC9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5487" y="400075"/>
                <a:ext cx="4572000" cy="369332"/>
              </a:xfrm>
              <a:prstGeom prst="rect">
                <a:avLst/>
              </a:prstGeom>
              <a:blipFill>
                <a:blip r:embed="rId10"/>
                <a:stretch>
                  <a:fillRect l="-138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22E8397-9A8B-81DC-CB16-0C32B5156FDA}"/>
              </a:ext>
            </a:extLst>
          </p:cNvPr>
          <p:cNvSpPr txBox="1"/>
          <p:nvPr/>
        </p:nvSpPr>
        <p:spPr bwMode="auto">
          <a:xfrm>
            <a:off x="1299487" y="5511011"/>
            <a:ext cx="7196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原來有問題的第三項及第四項都消失了。各冪次都有兩個以上的項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109FF9-B87F-EFF9-91F4-27CA0B9DB229}"/>
                  </a:ext>
                </a:extLst>
              </p:cNvPr>
              <p:cNvSpPr txBox="1"/>
              <p:nvPr/>
            </p:nvSpPr>
            <p:spPr bwMode="auto">
              <a:xfrm>
                <a:off x="1344038" y="5829821"/>
                <a:ext cx="7151623" cy="557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dirty="0"/>
                  <a:t>的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/>
                          </a:rPr>
                          <m:t>𝜌</m:t>
                        </m:r>
                      </m:den>
                    </m:f>
                    <m:r>
                      <a:rPr lang="zh-TW" altLang="en-US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消掉了第三項，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的兩次微分消掉了第四項。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109FF9-B87F-EFF9-91F4-27CA0B9DB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4038" y="5829821"/>
                <a:ext cx="7151623" cy="557910"/>
              </a:xfrm>
              <a:prstGeom prst="rect">
                <a:avLst/>
              </a:prstGeom>
              <a:blipFill>
                <a:blip r:embed="rId11"/>
                <a:stretch>
                  <a:fillRect b="-21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25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6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1">
                <a:extLst>
                  <a:ext uri="{FF2B5EF4-FFF2-40B4-BE49-F238E27FC236}">
                    <a16:creationId xmlns:a16="http://schemas.microsoft.com/office/drawing/2014/main" id="{BAC48ADD-8832-E3F3-0F48-CE0C655852B6}"/>
                  </a:ext>
                </a:extLst>
              </p:cNvPr>
              <p:cNvSpPr txBox="1"/>
              <p:nvPr/>
            </p:nvSpPr>
            <p:spPr bwMode="auto">
              <a:xfrm>
                <a:off x="1351465" y="852548"/>
                <a:ext cx="4286885" cy="69499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𝑑𝐻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11">
                <a:extLst>
                  <a:ext uri="{FF2B5EF4-FFF2-40B4-BE49-F238E27FC236}">
                    <a16:creationId xmlns:a16="http://schemas.microsoft.com/office/drawing/2014/main" id="{BAC48ADD-8832-E3F3-0F48-CE0C65585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1465" y="852548"/>
                <a:ext cx="4286885" cy="694998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7A1660-DA74-5B23-59B6-D42E896219E0}"/>
                  </a:ext>
                </a:extLst>
              </p:cNvPr>
              <p:cNvSpPr txBox="1"/>
              <p:nvPr/>
            </p:nvSpPr>
            <p:spPr bwMode="auto">
              <a:xfrm>
                <a:off x="1351465" y="1995128"/>
                <a:ext cx="1761622" cy="87710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7A1660-DA74-5B23-59B6-D42E89621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1465" y="1995128"/>
                <a:ext cx="1761622" cy="877100"/>
              </a:xfrm>
              <a:prstGeom prst="rect">
                <a:avLst/>
              </a:prstGeom>
              <a:blipFill>
                <a:blip r:embed="rId3"/>
                <a:stretch>
                  <a:fillRect t="-91549" r="-714" b="-1450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BAFDBC-6705-B011-CCE4-21A220594E29}"/>
                  </a:ext>
                </a:extLst>
              </p:cNvPr>
              <p:cNvSpPr txBox="1"/>
              <p:nvPr/>
            </p:nvSpPr>
            <p:spPr bwMode="auto">
              <a:xfrm>
                <a:off x="1302834" y="1601855"/>
                <a:ext cx="35481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設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為有限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次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多項式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BAFDBC-6705-B011-CCE4-21A220594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2834" y="1601855"/>
                <a:ext cx="3548117" cy="369332"/>
              </a:xfrm>
              <a:prstGeom prst="rect">
                <a:avLst/>
              </a:prstGeom>
              <a:blipFill>
                <a:blip r:embed="rId4"/>
                <a:stretch>
                  <a:fillRect l="-1423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2ACC2CE-46C5-0BE1-4AB5-441BE7F82455}"/>
              </a:ext>
            </a:extLst>
          </p:cNvPr>
          <p:cNvSpPr txBox="1"/>
          <p:nvPr/>
        </p:nvSpPr>
        <p:spPr bwMode="auto">
          <a:xfrm>
            <a:off x="1351465" y="2926285"/>
            <a:ext cx="3330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代入並先取最高次項試一下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1">
                <a:extLst>
                  <a:ext uri="{FF2B5EF4-FFF2-40B4-BE49-F238E27FC236}">
                    <a16:creationId xmlns:a16="http://schemas.microsoft.com/office/drawing/2014/main" id="{B45F8F09-9143-FF5B-C0EC-7899A1E1A90D}"/>
                  </a:ext>
                </a:extLst>
              </p:cNvPr>
              <p:cNvSpPr txBox="1"/>
              <p:nvPr/>
            </p:nvSpPr>
            <p:spPr bwMode="auto">
              <a:xfrm>
                <a:off x="1323843" y="3343815"/>
                <a:ext cx="6992573" cy="66511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11">
                <a:extLst>
                  <a:ext uri="{FF2B5EF4-FFF2-40B4-BE49-F238E27FC236}">
                    <a16:creationId xmlns:a16="http://schemas.microsoft.com/office/drawing/2014/main" id="{B45F8F09-9143-FF5B-C0EC-7899A1E1A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3843" y="3343815"/>
                <a:ext cx="6992573" cy="665118"/>
              </a:xfrm>
              <a:prstGeom prst="rect">
                <a:avLst/>
              </a:prstGeom>
              <a:blipFill>
                <a:blip r:embed="rId5"/>
                <a:stretch>
                  <a:fillRect b="-5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1">
                <a:extLst>
                  <a:ext uri="{FF2B5EF4-FFF2-40B4-BE49-F238E27FC236}">
                    <a16:creationId xmlns:a16="http://schemas.microsoft.com/office/drawing/2014/main" id="{79B38B16-F88D-A15A-3649-80C92B56E691}"/>
                  </a:ext>
                </a:extLst>
              </p:cNvPr>
              <p:cNvSpPr txBox="1"/>
              <p:nvPr/>
            </p:nvSpPr>
            <p:spPr bwMode="auto">
              <a:xfrm>
                <a:off x="1331640" y="4149080"/>
                <a:ext cx="381642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11">
                <a:extLst>
                  <a:ext uri="{FF2B5EF4-FFF2-40B4-BE49-F238E27FC236}">
                    <a16:creationId xmlns:a16="http://schemas.microsoft.com/office/drawing/2014/main" id="{79B38B16-F88D-A15A-3649-80C92B56E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4149080"/>
                <a:ext cx="3816424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1">
                <a:extLst>
                  <a:ext uri="{FF2B5EF4-FFF2-40B4-BE49-F238E27FC236}">
                    <a16:creationId xmlns:a16="http://schemas.microsoft.com/office/drawing/2014/main" id="{01ED6BCF-FF67-6126-D8FA-C29D1568FA90}"/>
                  </a:ext>
                </a:extLst>
              </p:cNvPr>
              <p:cNvSpPr txBox="1"/>
              <p:nvPr/>
            </p:nvSpPr>
            <p:spPr bwMode="auto">
              <a:xfrm>
                <a:off x="1331639" y="4745464"/>
                <a:ext cx="244047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11">
                <a:extLst>
                  <a:ext uri="{FF2B5EF4-FFF2-40B4-BE49-F238E27FC236}">
                    <a16:creationId xmlns:a16="http://schemas.microsoft.com/office/drawing/2014/main" id="{01ED6BCF-FF67-6126-D8FA-C29D1568F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39" y="4745464"/>
                <a:ext cx="244047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8515E94C-58F7-500C-15F7-3877C90CCD0E}"/>
                  </a:ext>
                </a:extLst>
              </p:cNvPr>
              <p:cNvSpPr txBox="1"/>
              <p:nvPr/>
            </p:nvSpPr>
            <p:spPr bwMode="auto">
              <a:xfrm>
                <a:off x="1351465" y="5295407"/>
                <a:ext cx="1622589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8515E94C-58F7-500C-15F7-3877C90CC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1465" y="5295407"/>
                <a:ext cx="16225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1244E7-AF34-CABC-A622-8BDEB610F50D}"/>
                  </a:ext>
                </a:extLst>
              </p:cNvPr>
              <p:cNvSpPr txBox="1"/>
              <p:nvPr/>
            </p:nvSpPr>
            <p:spPr bwMode="auto">
              <a:xfrm>
                <a:off x="6948264" y="5110012"/>
                <a:ext cx="1871612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1244E7-AF34-CABC-A622-8BDEB610F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8264" y="5110012"/>
                <a:ext cx="1871612" cy="9106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AE7EA9-4609-E373-88AC-9E5C01462CEF}"/>
                  </a:ext>
                </a:extLst>
              </p:cNvPr>
              <p:cNvSpPr txBox="1"/>
              <p:nvPr/>
            </p:nvSpPr>
            <p:spPr bwMode="auto">
              <a:xfrm>
                <a:off x="3113087" y="5295407"/>
                <a:ext cx="347513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包含能量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必須是自然數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AE7EA9-4609-E373-88AC-9E5C01462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3087" y="5295407"/>
                <a:ext cx="3475137" cy="369332"/>
              </a:xfrm>
              <a:prstGeom prst="rect">
                <a:avLst/>
              </a:prstGeom>
              <a:blipFill>
                <a:blip r:embed="rId10"/>
                <a:stretch>
                  <a:fillRect l="-1825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CDFAEA1-CECD-BF65-6303-A3175FB7515A}"/>
              </a:ext>
            </a:extLst>
          </p:cNvPr>
          <p:cNvSpPr txBox="1"/>
          <p:nvPr/>
        </p:nvSpPr>
        <p:spPr bwMode="auto">
          <a:xfrm>
            <a:off x="1331639" y="5805202"/>
            <a:ext cx="3653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因此可知能量是量子化的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730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A727D8-1F34-3533-EB2A-8588506BA9AF}"/>
                  </a:ext>
                </a:extLst>
              </p:cNvPr>
              <p:cNvSpPr txBox="1"/>
              <p:nvPr/>
            </p:nvSpPr>
            <p:spPr bwMode="auto">
              <a:xfrm>
                <a:off x="1713882" y="3914944"/>
                <a:ext cx="2330190" cy="68268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A727D8-1F34-3533-EB2A-8588506BA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3882" y="3914944"/>
                <a:ext cx="2330190" cy="682687"/>
              </a:xfrm>
              <a:prstGeom prst="rect">
                <a:avLst/>
              </a:prstGeom>
              <a:blipFill>
                <a:blip r:embed="rId2"/>
                <a:stretch>
                  <a:fillRect l="-1081" b="-37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B1F0B4DF-47E0-9BE8-3CC8-A96C16DE3B6A}"/>
                  </a:ext>
                </a:extLst>
              </p:cNvPr>
              <p:cNvSpPr txBox="1"/>
              <p:nvPr/>
            </p:nvSpPr>
            <p:spPr>
              <a:xfrm>
                <a:off x="1713882" y="4737589"/>
                <a:ext cx="2418606" cy="6186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−13.6</m:t>
                          </m:r>
                          <m:r>
                            <m:rPr>
                              <m:nor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eV</m:t>
                          </m:r>
                        </m:e>
                      </m:d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B1F0B4DF-47E0-9BE8-3CC8-A96C16DE3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882" y="4737589"/>
                <a:ext cx="2418606" cy="618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1">
                <a:extLst>
                  <a:ext uri="{FF2B5EF4-FFF2-40B4-BE49-F238E27FC236}">
                    <a16:creationId xmlns:a16="http://schemas.microsoft.com/office/drawing/2014/main" id="{4F050B83-E35D-2B69-98E1-36BBADE361C8}"/>
                  </a:ext>
                </a:extLst>
              </p:cNvPr>
              <p:cNvSpPr txBox="1"/>
              <p:nvPr/>
            </p:nvSpPr>
            <p:spPr bwMode="auto">
              <a:xfrm>
                <a:off x="1681939" y="794246"/>
                <a:ext cx="1622589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11">
                <a:extLst>
                  <a:ext uri="{FF2B5EF4-FFF2-40B4-BE49-F238E27FC236}">
                    <a16:creationId xmlns:a16="http://schemas.microsoft.com/office/drawing/2014/main" id="{4F050B83-E35D-2B69-98E1-36BBADE36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1939" y="794246"/>
                <a:ext cx="16225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1">
                <a:extLst>
                  <a:ext uri="{FF2B5EF4-FFF2-40B4-BE49-F238E27FC236}">
                    <a16:creationId xmlns:a16="http://schemas.microsoft.com/office/drawing/2014/main" id="{C17E2F4C-D596-AF49-F34B-D04EE7D404B6}"/>
                  </a:ext>
                </a:extLst>
              </p:cNvPr>
              <p:cNvSpPr txBox="1"/>
              <p:nvPr/>
            </p:nvSpPr>
            <p:spPr bwMode="auto">
              <a:xfrm>
                <a:off x="5088636" y="1151067"/>
                <a:ext cx="221966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11">
                <a:extLst>
                  <a:ext uri="{FF2B5EF4-FFF2-40B4-BE49-F238E27FC236}">
                    <a16:creationId xmlns:a16="http://schemas.microsoft.com/office/drawing/2014/main" id="{C17E2F4C-D596-AF49-F34B-D04EE7D40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8636" y="1151067"/>
                <a:ext cx="22196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4D6E3B-F633-7A8D-C2C6-65BAC308069C}"/>
                  </a:ext>
                </a:extLst>
              </p:cNvPr>
              <p:cNvSpPr txBox="1"/>
              <p:nvPr/>
            </p:nvSpPr>
            <p:spPr bwMode="auto">
              <a:xfrm>
                <a:off x="1687057" y="1178547"/>
                <a:ext cx="34751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重新命名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為自然數主量子數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4D6E3B-F633-7A8D-C2C6-65BAC3080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7057" y="1178547"/>
                <a:ext cx="3475136" cy="369332"/>
              </a:xfrm>
              <a:prstGeom prst="rect">
                <a:avLst/>
              </a:prstGeom>
              <a:blipFill>
                <a:blip r:embed="rId6"/>
                <a:stretch>
                  <a:fillRect l="-145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F30F98-2304-B6BB-7363-45D97CEBD618}"/>
                  </a:ext>
                </a:extLst>
              </p:cNvPr>
              <p:cNvSpPr txBox="1"/>
              <p:nvPr/>
            </p:nvSpPr>
            <p:spPr bwMode="auto">
              <a:xfrm>
                <a:off x="1687056" y="385164"/>
                <a:ext cx="585532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包含能量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常數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必須是自然數，方程式才會有解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F30F98-2304-B6BB-7363-45D97CEBD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7056" y="385164"/>
                <a:ext cx="5855323" cy="369332"/>
              </a:xfrm>
              <a:prstGeom prst="rect">
                <a:avLst/>
              </a:prstGeom>
              <a:blipFill>
                <a:blip r:embed="rId7"/>
                <a:stretch>
                  <a:fillRect l="-86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9">
                <a:extLst>
                  <a:ext uri="{FF2B5EF4-FFF2-40B4-BE49-F238E27FC236}">
                    <a16:creationId xmlns:a16="http://schemas.microsoft.com/office/drawing/2014/main" id="{B151A53A-41A0-B166-54F8-6C3DD4E5C068}"/>
                  </a:ext>
                </a:extLst>
              </p:cNvPr>
              <p:cNvSpPr txBox="1"/>
              <p:nvPr/>
            </p:nvSpPr>
            <p:spPr bwMode="auto">
              <a:xfrm>
                <a:off x="1714812" y="2473277"/>
                <a:ext cx="1164165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9">
                <a:extLst>
                  <a:ext uri="{FF2B5EF4-FFF2-40B4-BE49-F238E27FC236}">
                    <a16:creationId xmlns:a16="http://schemas.microsoft.com/office/drawing/2014/main" id="{B151A53A-41A0-B166-54F8-6C3DD4E5C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4812" y="2473277"/>
                <a:ext cx="116416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8EC7E5-6999-8744-11C2-09359E33B47C}"/>
                  </a:ext>
                </a:extLst>
              </p:cNvPr>
              <p:cNvSpPr txBox="1"/>
              <p:nvPr/>
            </p:nvSpPr>
            <p:spPr bwMode="auto">
              <a:xfrm>
                <a:off x="1652528" y="2029957"/>
                <a:ext cx="66541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b="0" dirty="0"/>
                  <a:t>多項式冪次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err="1"/>
                  <a:t>必須大於等於零，因此對特定的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有最小值：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8EC7E5-6999-8744-11C2-09359E33B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2528" y="2029957"/>
                <a:ext cx="6654194" cy="369332"/>
              </a:xfrm>
              <a:prstGeom prst="rect">
                <a:avLst/>
              </a:prstGeom>
              <a:blipFill>
                <a:blip r:embed="rId9"/>
                <a:stretch>
                  <a:fillRect l="-762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422259-75A7-9A5F-3B23-2E0140A41A2C}"/>
                  </a:ext>
                </a:extLst>
              </p:cNvPr>
              <p:cNvSpPr txBox="1"/>
              <p:nvPr/>
            </p:nvSpPr>
            <p:spPr bwMode="auto">
              <a:xfrm>
                <a:off x="1705565" y="2943056"/>
                <a:ext cx="2418606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422259-75A7-9A5F-3B23-2E0140A41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5565" y="2943056"/>
                <a:ext cx="2418606" cy="9106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8D2F00-1777-FBB3-5A8A-9F27C2F9961C}"/>
                  </a:ext>
                </a:extLst>
              </p:cNvPr>
              <p:cNvSpPr txBox="1"/>
              <p:nvPr/>
            </p:nvSpPr>
            <p:spPr bwMode="auto">
              <a:xfrm>
                <a:off x="1713882" y="5464620"/>
                <a:ext cx="60584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因此能量是量子化的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能量只與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/>
                        <a:cs typeface="Times New Roman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有關。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8D2F00-1777-FBB3-5A8A-9F27C2F99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3882" y="5464620"/>
                <a:ext cx="6058413" cy="369332"/>
              </a:xfrm>
              <a:prstGeom prst="rect">
                <a:avLst/>
              </a:prstGeom>
              <a:blipFill>
                <a:blip r:embed="rId11"/>
                <a:stretch>
                  <a:fillRect l="-62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8" descr="F39_18">
            <a:extLst>
              <a:ext uri="{FF2B5EF4-FFF2-40B4-BE49-F238E27FC236}">
                <a16:creationId xmlns:a16="http://schemas.microsoft.com/office/drawing/2014/main" id="{7D911100-8942-176F-AF6E-6976E2DD3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14" y="2623705"/>
            <a:ext cx="2418606" cy="308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406E49-B3BF-BD37-7C0E-B6DA31A1EE37}"/>
                  </a:ext>
                </a:extLst>
              </p:cNvPr>
              <p:cNvSpPr txBox="1"/>
              <p:nvPr/>
            </p:nvSpPr>
            <p:spPr bwMode="auto">
              <a:xfrm>
                <a:off x="1740382" y="1621867"/>
                <a:ext cx="434378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TW" dirty="0">
                        <a:latin typeface="Times New Roman" pitchFamily="18" charset="0"/>
                        <a:cs typeface="Times New Roman" pitchFamily="18" charset="0"/>
                      </a:rPr>
                      <m:t>次的多項式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406E49-B3BF-BD37-7C0E-B6DA31A1E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382" y="1621867"/>
                <a:ext cx="4343785" cy="369332"/>
              </a:xfrm>
              <a:prstGeom prst="rect">
                <a:avLst/>
              </a:prstGeom>
              <a:blipFill>
                <a:blip r:embed="rId13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C96E22-95AB-F0A8-B432-B3FD106B6EE7}"/>
                  </a:ext>
                </a:extLst>
              </p:cNvPr>
              <p:cNvSpPr txBox="1"/>
              <p:nvPr/>
            </p:nvSpPr>
            <p:spPr bwMode="auto">
              <a:xfrm>
                <a:off x="1713882" y="5888152"/>
                <a:ext cx="465263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所以一般會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倒過來，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先固定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會有最大值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C96E22-95AB-F0A8-B432-B3FD106B6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3882" y="5888152"/>
                <a:ext cx="4652635" cy="369332"/>
              </a:xfrm>
              <a:prstGeom prst="rect">
                <a:avLst/>
              </a:prstGeom>
              <a:blipFill>
                <a:blip r:embed="rId14"/>
                <a:stretch>
                  <a:fillRect l="-81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7">
                <a:extLst>
                  <a:ext uri="{FF2B5EF4-FFF2-40B4-BE49-F238E27FC236}">
                    <a16:creationId xmlns:a16="http://schemas.microsoft.com/office/drawing/2014/main" id="{2977A541-AB5E-D2FD-714E-66DC8D52DA38}"/>
                  </a:ext>
                </a:extLst>
              </p:cNvPr>
              <p:cNvSpPr txBox="1"/>
              <p:nvPr/>
            </p:nvSpPr>
            <p:spPr bwMode="auto">
              <a:xfrm>
                <a:off x="6378214" y="6311684"/>
                <a:ext cx="1919180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=0,1,2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⋯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17">
                <a:extLst>
                  <a:ext uri="{FF2B5EF4-FFF2-40B4-BE49-F238E27FC236}">
                    <a16:creationId xmlns:a16="http://schemas.microsoft.com/office/drawing/2014/main" id="{2977A541-AB5E-D2FD-714E-66DC8D52D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8214" y="6311684"/>
                <a:ext cx="191918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9">
                <a:extLst>
                  <a:ext uri="{FF2B5EF4-FFF2-40B4-BE49-F238E27FC236}">
                    <a16:creationId xmlns:a16="http://schemas.microsoft.com/office/drawing/2014/main" id="{30DD6621-87DF-98DD-5E92-8C500B9C4B5C}"/>
                  </a:ext>
                </a:extLst>
              </p:cNvPr>
              <p:cNvSpPr txBox="1"/>
              <p:nvPr/>
            </p:nvSpPr>
            <p:spPr bwMode="auto">
              <a:xfrm>
                <a:off x="6378214" y="5865434"/>
                <a:ext cx="1164165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19">
                <a:extLst>
                  <a:ext uri="{FF2B5EF4-FFF2-40B4-BE49-F238E27FC236}">
                    <a16:creationId xmlns:a16="http://schemas.microsoft.com/office/drawing/2014/main" id="{30DD6621-87DF-98DD-5E92-8C500B9C4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8214" y="5865434"/>
                <a:ext cx="116416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6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3" grpId="0"/>
      <p:bldP spid="14" grpId="0" animBg="1"/>
      <p:bldP spid="15" grpId="0"/>
      <p:bldP spid="2" grpId="0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1">
                <a:extLst>
                  <a:ext uri="{FF2B5EF4-FFF2-40B4-BE49-F238E27FC236}">
                    <a16:creationId xmlns:a16="http://schemas.microsoft.com/office/drawing/2014/main" id="{BAC48ADD-8832-E3F3-0F48-CE0C655852B6}"/>
                  </a:ext>
                </a:extLst>
              </p:cNvPr>
              <p:cNvSpPr txBox="1"/>
              <p:nvPr/>
            </p:nvSpPr>
            <p:spPr bwMode="auto">
              <a:xfrm>
                <a:off x="1530873" y="1135701"/>
                <a:ext cx="4608512" cy="69499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𝑑𝐻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11">
                <a:extLst>
                  <a:ext uri="{FF2B5EF4-FFF2-40B4-BE49-F238E27FC236}">
                    <a16:creationId xmlns:a16="http://schemas.microsoft.com/office/drawing/2014/main" id="{BAC48ADD-8832-E3F3-0F48-CE0C65585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0873" y="1135701"/>
                <a:ext cx="4608512" cy="694998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B9A9E0-DEC2-4253-A004-45360DCBEFFA}"/>
                  </a:ext>
                </a:extLst>
              </p:cNvPr>
              <p:cNvSpPr txBox="1"/>
              <p:nvPr/>
            </p:nvSpPr>
            <p:spPr bwMode="auto">
              <a:xfrm>
                <a:off x="1538429" y="1914784"/>
                <a:ext cx="1761622" cy="87710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B9A9E0-DEC2-4253-A004-45360DCBE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8429" y="1914784"/>
                <a:ext cx="1761622" cy="877100"/>
              </a:xfrm>
              <a:prstGeom prst="rect">
                <a:avLst/>
              </a:prstGeom>
              <a:blipFill>
                <a:blip r:embed="rId4"/>
                <a:stretch>
                  <a:fillRect t="-94286" r="-714" b="-148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D36528-7A5C-D528-2E36-CDF0AEED28BC}"/>
                  </a:ext>
                </a:extLst>
              </p:cNvPr>
              <p:cNvSpPr txBox="1"/>
              <p:nvPr/>
            </p:nvSpPr>
            <p:spPr bwMode="auto">
              <a:xfrm>
                <a:off x="1538429" y="3429000"/>
                <a:ext cx="7265113" cy="87145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D36528-7A5C-D528-2E36-CDF0AEED2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8429" y="3429000"/>
                <a:ext cx="7265113" cy="871457"/>
              </a:xfrm>
              <a:prstGeom prst="rect">
                <a:avLst/>
              </a:prstGeom>
              <a:blipFill>
                <a:blip r:embed="rId5"/>
                <a:stretch>
                  <a:fillRect l="-9930" t="-95652" b="-1521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767ACD-9C3A-B7E3-7084-1E379727E6B2}"/>
                  </a:ext>
                </a:extLst>
              </p:cNvPr>
              <p:cNvSpPr txBox="1"/>
              <p:nvPr/>
            </p:nvSpPr>
            <p:spPr bwMode="auto">
              <a:xfrm>
                <a:off x="1538429" y="4829242"/>
                <a:ext cx="5409835" cy="37427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767ACD-9C3A-B7E3-7084-1E379727E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8429" y="4829242"/>
                <a:ext cx="5409835" cy="374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F34BC0-2D9D-0973-F213-29933940EFA8}"/>
                  </a:ext>
                </a:extLst>
              </p:cNvPr>
              <p:cNvSpPr txBox="1"/>
              <p:nvPr/>
            </p:nvSpPr>
            <p:spPr bwMode="auto">
              <a:xfrm>
                <a:off x="1509080" y="692657"/>
                <a:ext cx="47818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m:t>有限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m:t>次</m:t>
                    </m:r>
                    <m:r>
                      <m:rPr>
                        <m:nor/>
                      </m:rPr>
                      <a:rPr lang="en-US" dirty="0" err="1">
                        <a:latin typeface="Times New Roman" pitchFamily="18" charset="0"/>
                        <a:cs typeface="Times New Roman" pitchFamily="18" charset="0"/>
                      </a:rPr>
                      <m:t>多項式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可以以遞迴關係解出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F34BC0-2D9D-0973-F213-29933940E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9080" y="692657"/>
                <a:ext cx="4781878" cy="369332"/>
              </a:xfrm>
              <a:prstGeom prst="rect">
                <a:avLst/>
              </a:prstGeom>
              <a:blipFill>
                <a:blip r:embed="rId7"/>
                <a:stretch>
                  <a:fillRect l="-53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0B8F28C-0769-F8C8-2A29-ED7808242B0F}"/>
              </a:ext>
            </a:extLst>
          </p:cNvPr>
          <p:cNvSpPr txBox="1"/>
          <p:nvPr/>
        </p:nvSpPr>
        <p:spPr bwMode="auto">
          <a:xfrm>
            <a:off x="1538429" y="2925776"/>
            <a:ext cx="1953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代入得到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685FD2-E3FD-1263-4A5C-7B8C0D390D90}"/>
                  </a:ext>
                </a:extLst>
              </p:cNvPr>
              <p:cNvSpPr txBox="1"/>
              <p:nvPr/>
            </p:nvSpPr>
            <p:spPr bwMode="auto">
              <a:xfrm>
                <a:off x="1567385" y="4401382"/>
                <a:ext cx="4572000" cy="374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取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的係數必須為零：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685FD2-E3FD-1263-4A5C-7B8C0D390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7385" y="4401382"/>
                <a:ext cx="4572000" cy="374270"/>
              </a:xfrm>
              <a:prstGeom prst="rect">
                <a:avLst/>
              </a:prstGeom>
              <a:blipFill>
                <a:blip r:embed="rId8"/>
                <a:stretch>
                  <a:fillRect l="-1108" t="-3333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BA436F-3019-8448-3D1E-BACAFD39CCC9}"/>
                  </a:ext>
                </a:extLst>
              </p:cNvPr>
              <p:cNvSpPr txBox="1"/>
              <p:nvPr/>
            </p:nvSpPr>
            <p:spPr bwMode="auto">
              <a:xfrm>
                <a:off x="1538429" y="5389740"/>
                <a:ext cx="3076623" cy="66511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BA436F-3019-8448-3D1E-BACAFD39C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8429" y="5389740"/>
                <a:ext cx="3076623" cy="665118"/>
              </a:xfrm>
              <a:prstGeom prst="rect">
                <a:avLst/>
              </a:prstGeom>
              <a:blipFill>
                <a:blip r:embed="rId9"/>
                <a:stretch>
                  <a:fillRect b="-18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D7CEE0-3F40-73C8-BFA5-BB8ADF4BBDB4}"/>
                  </a:ext>
                </a:extLst>
              </p:cNvPr>
              <p:cNvSpPr txBox="1"/>
              <p:nvPr/>
            </p:nvSpPr>
            <p:spPr bwMode="auto">
              <a:xfrm>
                <a:off x="6191476" y="692657"/>
                <a:ext cx="1987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重新命名為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D7CEE0-3F40-73C8-BFA5-BB8ADF4BB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1476" y="692657"/>
                <a:ext cx="1987016" cy="369332"/>
              </a:xfrm>
              <a:prstGeom prst="rect">
                <a:avLst/>
              </a:prstGeom>
              <a:blipFill>
                <a:blip r:embed="rId10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6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2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34D7EA-A7F9-89F7-DF0A-D4765DEB308C}"/>
                  </a:ext>
                </a:extLst>
              </p:cNvPr>
              <p:cNvSpPr txBox="1"/>
              <p:nvPr/>
            </p:nvSpPr>
            <p:spPr bwMode="auto">
              <a:xfrm>
                <a:off x="1187624" y="4649455"/>
                <a:ext cx="40679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時上式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分子為零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34D7EA-A7F9-89F7-DF0A-D4765DEB3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649455"/>
                <a:ext cx="4067944" cy="369332"/>
              </a:xfrm>
              <a:prstGeom prst="rect">
                <a:avLst/>
              </a:prstGeom>
              <a:blipFill>
                <a:blip r:embed="rId2"/>
                <a:stretch>
                  <a:fillRect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F51996-7148-5F8E-77D0-0A6600168F8F}"/>
                  </a:ext>
                </a:extLst>
              </p:cNvPr>
              <p:cNvSpPr txBox="1"/>
              <p:nvPr/>
            </p:nvSpPr>
            <p:spPr bwMode="auto">
              <a:xfrm>
                <a:off x="5212001" y="4700794"/>
                <a:ext cx="975267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F51996-7148-5F8E-77D0-0A6600168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2001" y="4700794"/>
                <a:ext cx="975267" cy="276999"/>
              </a:xfrm>
              <a:prstGeom prst="rect">
                <a:avLst/>
              </a:prstGeom>
              <a:blipFill>
                <a:blip r:embed="rId3"/>
                <a:stretch>
                  <a:fillRect l="-2564" r="-3846" b="-130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EE2E8A-B9ED-A5AC-10CD-8606A2684D45}"/>
                  </a:ext>
                </a:extLst>
              </p:cNvPr>
              <p:cNvSpPr txBox="1"/>
              <p:nvPr/>
            </p:nvSpPr>
            <p:spPr bwMode="auto">
              <a:xfrm>
                <a:off x="1187624" y="5065989"/>
                <a:ext cx="7398620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≡</m:t>
                    </m:r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有兩個量子數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，它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altLang="zh-TW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次的多項式。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EE2E8A-B9ED-A5AC-10CD-8606A2684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5065989"/>
                <a:ext cx="7398620" cy="369332"/>
              </a:xfrm>
              <a:prstGeom prst="rect">
                <a:avLst/>
              </a:prstGeom>
              <a:blipFill>
                <a:blip r:embed="rId4"/>
                <a:stretch>
                  <a:fillRect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AA226D-9607-2DD3-1D68-E83D619EE2C9}"/>
                  </a:ext>
                </a:extLst>
              </p:cNvPr>
              <p:cNvSpPr txBox="1"/>
              <p:nvPr/>
            </p:nvSpPr>
            <p:spPr bwMode="auto">
              <a:xfrm>
                <a:off x="1256988" y="699819"/>
                <a:ext cx="3076623" cy="66511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AA226D-9607-2DD3-1D68-E83D619EE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6988" y="699819"/>
                <a:ext cx="3076623" cy="665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0139AC-61F2-8746-262F-F3F88356478A}"/>
                  </a:ext>
                </a:extLst>
              </p:cNvPr>
              <p:cNvSpPr txBox="1"/>
              <p:nvPr/>
            </p:nvSpPr>
            <p:spPr bwMode="auto">
              <a:xfrm>
                <a:off x="1187624" y="4221088"/>
                <a:ext cx="54489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如前所示，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是有限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次多項式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是自然數。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0139AC-61F2-8746-262F-F3F883564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221088"/>
                <a:ext cx="5448922" cy="369332"/>
              </a:xfrm>
              <a:prstGeom prst="rect">
                <a:avLst/>
              </a:prstGeom>
              <a:blipFill>
                <a:blip r:embed="rId6"/>
                <a:stretch>
                  <a:fillRect l="-93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13842B9-E9D5-609C-FD2C-0594C543F4CC}"/>
              </a:ext>
            </a:extLst>
          </p:cNvPr>
          <p:cNvSpPr txBox="1"/>
          <p:nvPr/>
        </p:nvSpPr>
        <p:spPr bwMode="auto">
          <a:xfrm>
            <a:off x="6353996" y="4660332"/>
            <a:ext cx="1890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遞迴就會中止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169820-C347-25C7-2104-ADE63B34C960}"/>
                  </a:ext>
                </a:extLst>
              </p:cNvPr>
              <p:cNvSpPr txBox="1"/>
              <p:nvPr/>
            </p:nvSpPr>
            <p:spPr bwMode="auto">
              <a:xfrm>
                <a:off x="1187624" y="3167697"/>
                <a:ext cx="58838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cs typeface="Times New Roman" pitchFamily="18" charset="0"/>
                  </a:rPr>
                  <a:t>因此如果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是無</m:t>
                    </m:r>
                    <m:r>
                      <m:rPr>
                        <m:nor/>
                      </m:rP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m:t>限</m:t>
                    </m:r>
                    <m:r>
                      <m:rPr>
                        <m:nor/>
                      </m:rP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m:t>次</m:t>
                    </m:r>
                    <m:r>
                      <m:rPr>
                        <m:nor/>
                      </m:rPr>
                      <a:rPr lang="en-US" dirty="0" err="1">
                        <a:latin typeface="Times New Roman" pitchFamily="18" charset="0"/>
                        <a:cs typeface="Times New Roman" pitchFamily="18" charset="0"/>
                      </a:rPr>
                      <m:t>多項式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Times New Roman" pitchFamily="18" charset="0"/>
                      </a:rPr>
                      <m:t>，</m:t>
                    </m:r>
                  </m:oMath>
                </a14:m>
                <a:r>
                  <a:rPr lang="en-US" dirty="0"/>
                  <a:t>將會無法歸一化。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169820-C347-25C7-2104-ADE63B34C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167697"/>
                <a:ext cx="5883808" cy="369332"/>
              </a:xfrm>
              <a:prstGeom prst="rect">
                <a:avLst/>
              </a:prstGeom>
              <a:blipFill>
                <a:blip r:embed="rId7"/>
                <a:stretch>
                  <a:fillRect l="-86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43834B-8471-38A7-2372-47306F875AFB}"/>
                  </a:ext>
                </a:extLst>
              </p:cNvPr>
              <p:cNvSpPr txBox="1"/>
              <p:nvPr/>
            </p:nvSpPr>
            <p:spPr bwMode="auto">
              <a:xfrm>
                <a:off x="2879738" y="5507424"/>
                <a:ext cx="3121047" cy="78476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𝑙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𝑚</m:t>
                                    </m:r>
                                  </m:e>
                                </m:mr>
                              </m:m>
                            </m:e>
                          </m:d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43834B-8471-38A7-2372-47306F875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9738" y="5507424"/>
                <a:ext cx="3121047" cy="784767"/>
              </a:xfrm>
              <a:prstGeom prst="rect">
                <a:avLst/>
              </a:prstGeom>
              <a:blipFill>
                <a:blip r:embed="rId8"/>
                <a:stretch>
                  <a:fillRect l="-810" t="-109524" b="-1698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23BB1A9-69BA-C2D1-0F05-DAF660E85F73}"/>
                  </a:ext>
                </a:extLst>
              </p:cNvPr>
              <p:cNvSpPr txBox="1"/>
              <p:nvPr/>
            </p:nvSpPr>
            <p:spPr bwMode="auto">
              <a:xfrm>
                <a:off x="6509064" y="4218897"/>
                <a:ext cx="158027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23BB1A9-69BA-C2D1-0F05-DAF660E85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9064" y="4218897"/>
                <a:ext cx="15802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70F222-EBAF-1C67-1D5D-507778AB36AF}"/>
                  </a:ext>
                </a:extLst>
              </p:cNvPr>
              <p:cNvSpPr txBox="1"/>
              <p:nvPr/>
            </p:nvSpPr>
            <p:spPr bwMode="auto">
              <a:xfrm>
                <a:off x="1187624" y="1362359"/>
                <a:ext cx="6944476" cy="520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當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很大時，</a:t>
                </a:r>
                <a:r>
                  <a:rPr lang="en-TW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70F222-EBAF-1C67-1D5D-507778AB3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1362359"/>
                <a:ext cx="6944476" cy="520079"/>
              </a:xfrm>
              <a:prstGeom prst="rect">
                <a:avLst/>
              </a:prstGeom>
              <a:blipFill>
                <a:blip r:embed="rId10"/>
                <a:stretch>
                  <a:fillRect l="-7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63A480-72AE-D4BD-E72A-DA1BAAD20521}"/>
                  </a:ext>
                </a:extLst>
              </p:cNvPr>
              <p:cNvSpPr txBox="1"/>
              <p:nvPr/>
            </p:nvSpPr>
            <p:spPr bwMode="auto">
              <a:xfrm>
                <a:off x="1224516" y="1903302"/>
                <a:ext cx="2606556" cy="84786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63A480-72AE-D4BD-E72A-DA1BAAD20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4516" y="1903302"/>
                <a:ext cx="2606556" cy="847861"/>
              </a:xfrm>
              <a:prstGeom prst="rect">
                <a:avLst/>
              </a:prstGeom>
              <a:blipFill>
                <a:blip r:embed="rId11"/>
                <a:stretch>
                  <a:fillRect t="-98529" b="-1529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AAD48F-5360-83F7-C259-DBDE214B8A3A}"/>
                  </a:ext>
                </a:extLst>
              </p:cNvPr>
              <p:cNvSpPr txBox="1"/>
              <p:nvPr/>
            </p:nvSpPr>
            <p:spPr bwMode="auto">
              <a:xfrm>
                <a:off x="1224516" y="2751163"/>
                <a:ext cx="38392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𝜌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→∞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發散。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AAD48F-5360-83F7-C259-DBDE214B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4516" y="2751163"/>
                <a:ext cx="3839216" cy="369332"/>
              </a:xfrm>
              <a:prstGeom prst="rect">
                <a:avLst/>
              </a:prstGeom>
              <a:blipFill>
                <a:blip r:embed="rId12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44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/>
      <p:bldP spid="6" grpId="0"/>
      <p:bldP spid="7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F9A94B8-A8D9-74C0-D198-48DD1472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A136F3-ED73-0C29-D0D2-88ED936E2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30"/>
          <a:stretch/>
        </p:blipFill>
        <p:spPr>
          <a:xfrm>
            <a:off x="2638539" y="106799"/>
            <a:ext cx="3803066" cy="4263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41184B-6F26-2968-8EBB-90248032E990}"/>
                  </a:ext>
                </a:extLst>
              </p:cNvPr>
              <p:cNvSpPr txBox="1"/>
              <p:nvPr/>
            </p:nvSpPr>
            <p:spPr bwMode="auto">
              <a:xfrm>
                <a:off x="2640425" y="4419140"/>
                <a:ext cx="3587759" cy="56746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41184B-6F26-2968-8EBB-90248032E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0425" y="4419140"/>
                <a:ext cx="3587759" cy="567463"/>
              </a:xfrm>
              <a:prstGeom prst="rect">
                <a:avLst/>
              </a:prstGeom>
              <a:blipFill>
                <a:blip r:embed="rId3"/>
                <a:stretch>
                  <a:fillRect t="-4444"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F6B9A0-BD9D-1B1A-86B8-2D285FA2BD23}"/>
                  </a:ext>
                </a:extLst>
              </p:cNvPr>
              <p:cNvSpPr txBox="1"/>
              <p:nvPr/>
            </p:nvSpPr>
            <p:spPr bwMode="auto">
              <a:xfrm>
                <a:off x="2638539" y="5051091"/>
                <a:ext cx="3121047" cy="78476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𝑙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𝑚</m:t>
                                    </m:r>
                                  </m:e>
                                </m:mr>
                              </m:m>
                            </m:e>
                          </m:d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F6B9A0-BD9D-1B1A-86B8-2D285FA2B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8539" y="5051091"/>
                <a:ext cx="3121047" cy="784767"/>
              </a:xfrm>
              <a:prstGeom prst="rect">
                <a:avLst/>
              </a:prstGeom>
              <a:blipFill>
                <a:blip r:embed="rId4"/>
                <a:stretch>
                  <a:fillRect l="-1215" t="-109524" b="-1698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4B3122-30DB-02B5-65C4-0FA121485128}"/>
                  </a:ext>
                </a:extLst>
              </p:cNvPr>
              <p:cNvSpPr txBox="1"/>
              <p:nvPr/>
            </p:nvSpPr>
            <p:spPr bwMode="auto">
              <a:xfrm>
                <a:off x="2638539" y="5870491"/>
                <a:ext cx="4860370" cy="94884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𝑍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𝑙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𝑚</m:t>
                                    </m:r>
                                  </m:e>
                                </m:mr>
                              </m:m>
                            </m:e>
                          </m:d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𝑛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4B3122-30DB-02B5-65C4-0FA121485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8539" y="5870491"/>
                <a:ext cx="4860370" cy="948849"/>
              </a:xfrm>
              <a:prstGeom prst="rect">
                <a:avLst/>
              </a:prstGeom>
              <a:blipFill>
                <a:blip r:embed="rId5"/>
                <a:stretch>
                  <a:fillRect l="-521" t="-73684" b="-140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6347714-C848-96F5-0616-2B79864891EF}"/>
              </a:ext>
            </a:extLst>
          </p:cNvPr>
          <p:cNvSpPr txBox="1"/>
          <p:nvPr/>
        </p:nvSpPr>
        <p:spPr bwMode="auto">
          <a:xfrm>
            <a:off x="1187624" y="6301842"/>
            <a:ext cx="1966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解可以寫成：</a:t>
            </a:r>
          </a:p>
        </p:txBody>
      </p:sp>
    </p:spTree>
    <p:extLst>
      <p:ext uri="{BB962C8B-B14F-4D97-AF65-F5344CB8AC3E}">
        <p14:creationId xmlns:p14="http://schemas.microsoft.com/office/powerpoint/2010/main" val="3152285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CCBD8-1F5B-489F-A652-432ABC0B67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6300"/>
          <a:stretch/>
        </p:blipFill>
        <p:spPr>
          <a:xfrm>
            <a:off x="670979" y="2683849"/>
            <a:ext cx="7802041" cy="3950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2E9C86-8CA8-D20F-8F3B-AA0DEDFEA162}"/>
                  </a:ext>
                </a:extLst>
              </p:cNvPr>
              <p:cNvSpPr txBox="1"/>
              <p:nvPr/>
            </p:nvSpPr>
            <p:spPr bwMode="auto">
              <a:xfrm>
                <a:off x="2123728" y="226986"/>
                <a:ext cx="43918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are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Associate Laguerre Polynomials.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2E9C86-8CA8-D20F-8F3B-AA0DEDFEA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8" y="226986"/>
                <a:ext cx="4391892" cy="369332"/>
              </a:xfrm>
              <a:prstGeom prst="rect">
                <a:avLst/>
              </a:prstGeom>
              <a:blipFill>
                <a:blip r:embed="rId3"/>
                <a:stretch>
                  <a:fillRect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1">
                <a:extLst>
                  <a:ext uri="{FF2B5EF4-FFF2-40B4-BE49-F238E27FC236}">
                    <a16:creationId xmlns:a16="http://schemas.microsoft.com/office/drawing/2014/main" id="{4F84E002-0E2D-296E-C6E1-E80CB99FB513}"/>
                  </a:ext>
                </a:extLst>
              </p:cNvPr>
              <p:cNvSpPr txBox="1"/>
              <p:nvPr/>
            </p:nvSpPr>
            <p:spPr bwMode="auto">
              <a:xfrm>
                <a:off x="1403648" y="705575"/>
                <a:ext cx="5832052" cy="69499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11">
                <a:extLst>
                  <a:ext uri="{FF2B5EF4-FFF2-40B4-BE49-F238E27FC236}">
                    <a16:creationId xmlns:a16="http://schemas.microsoft.com/office/drawing/2014/main" id="{4F84E002-0E2D-296E-C6E1-E80CB99FB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705575"/>
                <a:ext cx="5832052" cy="694998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1">
                <a:extLst>
                  <a:ext uri="{FF2B5EF4-FFF2-40B4-BE49-F238E27FC236}">
                    <a16:creationId xmlns:a16="http://schemas.microsoft.com/office/drawing/2014/main" id="{882AEA10-C7CD-1D4E-3FDB-578CB5A1FF13}"/>
                  </a:ext>
                </a:extLst>
              </p:cNvPr>
              <p:cNvSpPr txBox="1"/>
              <p:nvPr/>
            </p:nvSpPr>
            <p:spPr bwMode="auto">
              <a:xfrm>
                <a:off x="1368541" y="2217707"/>
                <a:ext cx="2088232" cy="38754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11">
                <a:extLst>
                  <a:ext uri="{FF2B5EF4-FFF2-40B4-BE49-F238E27FC236}">
                    <a16:creationId xmlns:a16="http://schemas.microsoft.com/office/drawing/2014/main" id="{882AEA10-C7CD-1D4E-3FDB-578CB5A1F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8541" y="2217707"/>
                <a:ext cx="2088232" cy="387542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1F362FF-5E6E-66E9-3F59-A823518C4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068" t="37400" r="30169" b="56300"/>
          <a:stretch/>
        </p:blipFill>
        <p:spPr>
          <a:xfrm>
            <a:off x="1403648" y="1444109"/>
            <a:ext cx="3690795" cy="694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986CC4-8775-29C7-DC69-6F8215F2C730}"/>
              </a:ext>
            </a:extLst>
          </p:cNvPr>
          <p:cNvSpPr txBox="1"/>
          <p:nvPr/>
        </p:nvSpPr>
        <p:spPr bwMode="auto">
          <a:xfrm>
            <a:off x="5094443" y="1624409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如下表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20621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B25639-7823-164A-B392-692B610E8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90" r="16921" b="46292"/>
          <a:stretch/>
        </p:blipFill>
        <p:spPr>
          <a:xfrm>
            <a:off x="4972673" y="4005064"/>
            <a:ext cx="3803066" cy="2025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507BA8-181D-D529-685C-476920D83220}"/>
                  </a:ext>
                </a:extLst>
              </p:cNvPr>
              <p:cNvSpPr txBox="1"/>
              <p:nvPr/>
            </p:nvSpPr>
            <p:spPr bwMode="auto">
              <a:xfrm>
                <a:off x="766843" y="3601992"/>
                <a:ext cx="3114928" cy="56746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507BA8-181D-D529-685C-476920D83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843" y="3601992"/>
                <a:ext cx="3114928" cy="567463"/>
              </a:xfrm>
              <a:prstGeom prst="rect">
                <a:avLst/>
              </a:prstGeom>
              <a:blipFill>
                <a:blip r:embed="rId3"/>
                <a:stretch>
                  <a:fillRect l="-407" t="-4348" b="-65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9C4BA3-F620-A7AE-3FB2-DB9A31BA58C4}"/>
                  </a:ext>
                </a:extLst>
              </p:cNvPr>
              <p:cNvSpPr txBox="1"/>
              <p:nvPr/>
            </p:nvSpPr>
            <p:spPr bwMode="auto">
              <a:xfrm>
                <a:off x="760474" y="4280503"/>
                <a:ext cx="3971023" cy="81836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9C4BA3-F620-A7AE-3FB2-DB9A31BA5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474" y="4280503"/>
                <a:ext cx="3971023" cy="818366"/>
              </a:xfrm>
              <a:prstGeom prst="rect">
                <a:avLst/>
              </a:prstGeom>
              <a:blipFill>
                <a:blip r:embed="rId4"/>
                <a:stretch>
                  <a:fillRect l="-12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C0F9B2-DCE2-342D-F04A-280CE8D8E931}"/>
                  </a:ext>
                </a:extLst>
              </p:cNvPr>
              <p:cNvSpPr txBox="1"/>
              <p:nvPr/>
            </p:nvSpPr>
            <p:spPr bwMode="auto">
              <a:xfrm>
                <a:off x="773131" y="5166246"/>
                <a:ext cx="1939826" cy="68211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C0F9B2-DCE2-342D-F04A-280CE8D8E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3131" y="5166246"/>
                <a:ext cx="1939826" cy="682110"/>
              </a:xfrm>
              <a:prstGeom prst="rect">
                <a:avLst/>
              </a:prstGeom>
              <a:blipFill>
                <a:blip r:embed="rId5"/>
                <a:stretch>
                  <a:fillRect l="-649" r="-649" b="-1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39AF59D-CF36-CB1E-B9A7-0050FF67E89D}"/>
              </a:ext>
            </a:extLst>
          </p:cNvPr>
          <p:cNvSpPr txBox="1"/>
          <p:nvPr/>
        </p:nvSpPr>
        <p:spPr bwMode="auto">
          <a:xfrm>
            <a:off x="2712957" y="5352346"/>
            <a:ext cx="2016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 Bohr radius.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30D353-DD6A-FC22-C099-CAE47E0308AD}"/>
              </a:ext>
            </a:extLst>
          </p:cNvPr>
          <p:cNvSpPr/>
          <p:nvPr/>
        </p:nvSpPr>
        <p:spPr>
          <a:xfrm>
            <a:off x="4972673" y="4009330"/>
            <a:ext cx="3803066" cy="2025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14EEBF-6671-B4CD-D8A1-4BD3492BCACC}"/>
                  </a:ext>
                </a:extLst>
              </p:cNvPr>
              <p:cNvSpPr txBox="1"/>
              <p:nvPr/>
            </p:nvSpPr>
            <p:spPr bwMode="auto">
              <a:xfrm>
                <a:off x="755576" y="511432"/>
                <a:ext cx="3076623" cy="66511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14EEBF-6671-B4CD-D8A1-4BD3492BC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511432"/>
                <a:ext cx="3076623" cy="665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464FA6-5D4F-E77D-3E7C-2168547CDE72}"/>
                  </a:ext>
                </a:extLst>
              </p:cNvPr>
              <p:cNvSpPr txBox="1"/>
              <p:nvPr/>
            </p:nvSpPr>
            <p:spPr bwMode="auto">
              <a:xfrm>
                <a:off x="2649259" y="1858451"/>
                <a:ext cx="3456384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次的多項式。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464FA6-5D4F-E77D-3E7C-2168547CD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9259" y="1858451"/>
                <a:ext cx="3456384" cy="369332"/>
              </a:xfrm>
              <a:prstGeom prst="rect">
                <a:avLst/>
              </a:prstGeom>
              <a:blipFill>
                <a:blip r:embed="rId7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897343-A5A0-A745-563C-3716F44C7925}"/>
                  </a:ext>
                </a:extLst>
              </p:cNvPr>
              <p:cNvSpPr txBox="1"/>
              <p:nvPr/>
            </p:nvSpPr>
            <p:spPr bwMode="auto">
              <a:xfrm>
                <a:off x="760474" y="3110904"/>
                <a:ext cx="2471817" cy="38004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897343-A5A0-A745-563C-3716F44C7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474" y="3110904"/>
                <a:ext cx="2471817" cy="380040"/>
              </a:xfrm>
              <a:prstGeom prst="rect">
                <a:avLst/>
              </a:prstGeom>
              <a:blipFill>
                <a:blip r:embed="rId8"/>
                <a:stretch>
                  <a:fillRect l="-1026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8DCE1D-0358-DAE5-1E8F-1AD4FE98EA2C}"/>
                  </a:ext>
                </a:extLst>
              </p:cNvPr>
              <p:cNvSpPr txBox="1"/>
              <p:nvPr/>
            </p:nvSpPr>
            <p:spPr bwMode="auto">
              <a:xfrm>
                <a:off x="760474" y="1402340"/>
                <a:ext cx="1368152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8DCE1D-0358-DAE5-1E8F-1AD4FE98E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474" y="1402340"/>
                <a:ext cx="1368152" cy="276999"/>
              </a:xfrm>
              <a:prstGeom prst="rect">
                <a:avLst/>
              </a:prstGeom>
              <a:blipFill>
                <a:blip r:embed="rId9"/>
                <a:stretch>
                  <a:fillRect b="-31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0F6D3B-DA53-9508-C1BE-5242CD43964C}"/>
                  </a:ext>
                </a:extLst>
              </p:cNvPr>
              <p:cNvSpPr txBox="1"/>
              <p:nvPr/>
            </p:nvSpPr>
            <p:spPr bwMode="auto">
              <a:xfrm>
                <a:off x="2291835" y="1272616"/>
                <a:ext cx="2088232" cy="4725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20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0F6D3B-DA53-9508-C1BE-5242CD439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1835" y="1272616"/>
                <a:ext cx="2088232" cy="472502"/>
              </a:xfrm>
              <a:prstGeom prst="rect">
                <a:avLst/>
              </a:prstGeom>
              <a:blipFill>
                <a:blip r:embed="rId10"/>
                <a:stretch>
                  <a:fillRect t="-2632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72B00E-B5DB-4872-B02E-634965656128}"/>
                  </a:ext>
                </a:extLst>
              </p:cNvPr>
              <p:cNvSpPr txBox="1"/>
              <p:nvPr/>
            </p:nvSpPr>
            <p:spPr bwMode="auto">
              <a:xfrm>
                <a:off x="4588835" y="1320988"/>
                <a:ext cx="1368152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21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72B00E-B5DB-4872-B02E-634965656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8835" y="1320988"/>
                <a:ext cx="1368152" cy="276999"/>
              </a:xfrm>
              <a:prstGeom prst="rect">
                <a:avLst/>
              </a:prstGeom>
              <a:blipFill>
                <a:blip r:embed="rId11"/>
                <a:stretch>
                  <a:fillRect b="-272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2C8F09-C848-5A52-D48F-76BFA6248018}"/>
                  </a:ext>
                </a:extLst>
              </p:cNvPr>
              <p:cNvSpPr txBox="1"/>
              <p:nvPr/>
            </p:nvSpPr>
            <p:spPr bwMode="auto">
              <a:xfrm>
                <a:off x="755576" y="1840303"/>
                <a:ext cx="20699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dirty="0"/>
                  <a:t>決定了冪次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2C8F09-C848-5A52-D48F-76BFA6248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1840303"/>
                <a:ext cx="2069976" cy="369332"/>
              </a:xfrm>
              <a:prstGeom prst="rect">
                <a:avLst/>
              </a:prstGeom>
              <a:blipFill>
                <a:blip r:embed="rId12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E87AD0-3081-896A-74CE-E64BE0EF00C0}"/>
                  </a:ext>
                </a:extLst>
              </p:cNvPr>
              <p:cNvSpPr txBox="1"/>
              <p:nvPr/>
            </p:nvSpPr>
            <p:spPr bwMode="auto">
              <a:xfrm>
                <a:off x="750210" y="2270765"/>
                <a:ext cx="43918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𝑛𝑙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are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Associate Laguerre Polynomials.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E87AD0-3081-896A-74CE-E64BE0EF0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210" y="2270765"/>
                <a:ext cx="4391892" cy="369332"/>
              </a:xfrm>
              <a:prstGeom prst="rect">
                <a:avLst/>
              </a:prstGeom>
              <a:blipFill>
                <a:blip r:embed="rId13"/>
                <a:stretch>
                  <a:fillRect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C990F62-B95A-D917-FBC8-DD836F2B31E7}"/>
                  </a:ext>
                </a:extLst>
              </p:cNvPr>
              <p:cNvSpPr txBox="1"/>
              <p:nvPr/>
            </p:nvSpPr>
            <p:spPr bwMode="auto">
              <a:xfrm>
                <a:off x="4987074" y="2275234"/>
                <a:ext cx="1939826" cy="38754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C990F62-B95A-D917-FBC8-DD836F2B3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7074" y="2275234"/>
                <a:ext cx="1939826" cy="387542"/>
              </a:xfrm>
              <a:prstGeom prst="rect">
                <a:avLst/>
              </a:prstGeom>
              <a:blipFill>
                <a:blip r:embed="rId14"/>
                <a:stretch>
                  <a:fillRect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32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/>
      <p:bldP spid="16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F14A5-70D6-6909-72E6-9818EB4A7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16FC23-66C8-0E13-EF2C-709B452310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951"/>
          <a:stretch/>
        </p:blipFill>
        <p:spPr>
          <a:xfrm>
            <a:off x="1475656" y="238336"/>
            <a:ext cx="5918938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1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5095875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303263" y="2860402"/>
            <a:ext cx="4071938" cy="714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0631FF7B-04BF-D5FE-30D5-0C26AF285908}"/>
                  </a:ext>
                </a:extLst>
              </p:cNvPr>
              <p:cNvSpPr txBox="1"/>
              <p:nvPr/>
            </p:nvSpPr>
            <p:spPr bwMode="auto">
              <a:xfrm>
                <a:off x="3727585" y="3675005"/>
                <a:ext cx="5155213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0631FF7B-04BF-D5FE-30D5-0C26AF285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7585" y="3675005"/>
                <a:ext cx="5155213" cy="717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58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04369-D502-7A11-B488-113DA8350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D573A5-3DDF-70D2-56FB-4BA3CAD965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2" r="3052"/>
          <a:stretch/>
        </p:blipFill>
        <p:spPr>
          <a:xfrm>
            <a:off x="2699792" y="914400"/>
            <a:ext cx="374441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70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equations and formulas&#10;&#10;AI-generated content may be incorrect.">
            <a:extLst>
              <a:ext uri="{FF2B5EF4-FFF2-40B4-BE49-F238E27FC236}">
                <a16:creationId xmlns:a16="http://schemas.microsoft.com/office/drawing/2014/main" id="{02917282-0107-FF43-5758-0368B855F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/>
          <a:stretch/>
        </p:blipFill>
        <p:spPr>
          <a:xfrm>
            <a:off x="2411760" y="557972"/>
            <a:ext cx="4726919" cy="6165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0393C7-A7CC-7E9E-E642-C1D4AEF898BC}"/>
              </a:ext>
            </a:extLst>
          </p:cNvPr>
          <p:cNvSpPr txBox="1"/>
          <p:nvPr/>
        </p:nvSpPr>
        <p:spPr bwMode="auto">
          <a:xfrm>
            <a:off x="3708500" y="188640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Normalization</a:t>
            </a:r>
          </a:p>
        </p:txBody>
      </p:sp>
    </p:spTree>
    <p:extLst>
      <p:ext uri="{BB962C8B-B14F-4D97-AF65-F5344CB8AC3E}">
        <p14:creationId xmlns:p14="http://schemas.microsoft.com/office/powerpoint/2010/main" val="1994712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 and equations&#10;&#10;AI-generated content may be incorrect.">
            <a:extLst>
              <a:ext uri="{FF2B5EF4-FFF2-40B4-BE49-F238E27FC236}">
                <a16:creationId xmlns:a16="http://schemas.microsoft.com/office/drawing/2014/main" id="{BC756AFA-2650-771A-C9C3-4DEB2400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40" y="0"/>
            <a:ext cx="4726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15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and formulas on a white background&#10;&#10;AI-generated content may be incorrect.">
            <a:extLst>
              <a:ext uri="{FF2B5EF4-FFF2-40B4-BE49-F238E27FC236}">
                <a16:creationId xmlns:a16="http://schemas.microsoft.com/office/drawing/2014/main" id="{6CE28EE6-BCF1-DEB8-91E8-9A779892B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52" y="0"/>
            <a:ext cx="4731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09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37CEEE-D657-6E21-EFF9-A23486FC2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32" b="40346"/>
          <a:stretch/>
        </p:blipFill>
        <p:spPr>
          <a:xfrm>
            <a:off x="617968" y="1830541"/>
            <a:ext cx="3928730" cy="983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F025E1-1118-10B9-9C68-E741DA1B8436}"/>
                  </a:ext>
                </a:extLst>
              </p:cNvPr>
              <p:cNvSpPr txBox="1"/>
              <p:nvPr/>
            </p:nvSpPr>
            <p:spPr bwMode="auto">
              <a:xfrm>
                <a:off x="659953" y="1381524"/>
                <a:ext cx="54439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趨近指數遞減，在原點附近維持緩慢變化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F025E1-1118-10B9-9C68-E741DA1B8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953" y="1381524"/>
                <a:ext cx="5443920" cy="369332"/>
              </a:xfrm>
              <a:prstGeom prst="rect">
                <a:avLst/>
              </a:prstGeom>
              <a:blipFill>
                <a:blip r:embed="rId3"/>
                <a:stretch>
                  <a:fillRect l="-69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ABC1BF3-0B5E-EC14-6B73-B5F6595E1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68"/>
          <a:stretch/>
        </p:blipFill>
        <p:spPr>
          <a:xfrm>
            <a:off x="617968" y="3665966"/>
            <a:ext cx="4784684" cy="1254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9">
                <a:extLst>
                  <a:ext uri="{FF2B5EF4-FFF2-40B4-BE49-F238E27FC236}">
                    <a16:creationId xmlns:a16="http://schemas.microsoft.com/office/drawing/2014/main" id="{CB7991B4-F027-7893-CEC1-BA4DD3E664B9}"/>
                  </a:ext>
                </a:extLst>
              </p:cNvPr>
              <p:cNvSpPr txBox="1"/>
              <p:nvPr/>
            </p:nvSpPr>
            <p:spPr bwMode="auto">
              <a:xfrm>
                <a:off x="617968" y="407627"/>
                <a:ext cx="3678058" cy="53251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TW" altLang="en-US" i="0">
                              <a:latin typeface="+mj-ea"/>
                              <a:ea typeface="+mj-ea"/>
                            </a:rPr>
                            <m:t>一個特別的多項式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9">
                <a:extLst>
                  <a:ext uri="{FF2B5EF4-FFF2-40B4-BE49-F238E27FC236}">
                    <a16:creationId xmlns:a16="http://schemas.microsoft.com/office/drawing/2014/main" id="{CB7991B4-F027-7893-CEC1-BA4DD3E66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68" y="407627"/>
                <a:ext cx="3678058" cy="532518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4CB227-6C55-B619-EAD7-FA7960EDB215}"/>
                  </a:ext>
                </a:extLst>
              </p:cNvPr>
              <p:cNvSpPr txBox="1"/>
              <p:nvPr/>
            </p:nvSpPr>
            <p:spPr bwMode="auto">
              <a:xfrm>
                <a:off x="671116" y="20199"/>
                <a:ext cx="485669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簡諧運動的定態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函數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的特性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4CB227-6C55-B619-EAD7-FA7960EDB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116" y="20199"/>
                <a:ext cx="4856693" cy="369332"/>
              </a:xfrm>
              <a:prstGeom prst="rect">
                <a:avLst/>
              </a:prstGeom>
              <a:blipFill>
                <a:blip r:embed="rId5"/>
                <a:stretch>
                  <a:fillRect l="-104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E28426-F425-AB29-C5F6-73BAB4D291BB}"/>
                  </a:ext>
                </a:extLst>
              </p:cNvPr>
              <p:cNvSpPr txBox="1"/>
              <p:nvPr/>
            </p:nvSpPr>
            <p:spPr bwMode="auto">
              <a:xfrm>
                <a:off x="659953" y="1041126"/>
                <a:ext cx="702809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ea typeface="+mj-ea"/>
                  </a:rPr>
                  <a:t>若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  <a:ea typeface="+mj-ea"/>
                      </a:rPr>
                      <m:t>式中</m:t>
                    </m:r>
                    <m:r>
                      <m:rPr>
                        <m:nor/>
                      </m:rPr>
                      <a:rPr lang="en-US" altLang="zh-TW" b="0" i="0" dirty="0" smtClean="0"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m:rPr>
                        <m:nor/>
                      </m:rPr>
                      <a:rPr lang="zh-TW" altLang="en-US" i="0" smtClean="0">
                        <a:latin typeface="+mj-ea"/>
                        <a:ea typeface="+mj-ea"/>
                      </a:rPr>
                      <m:t>特別的多項式</m:t>
                    </m:r>
                    <m:r>
                      <m:rPr>
                        <m:nor/>
                      </m:rPr>
                      <a:rPr lang="en-US" altLang="zh-TW" b="0" i="0" smtClean="0">
                        <a:latin typeface="+mj-ea"/>
                        <a:ea typeface="+mj-ea"/>
                      </a:rPr>
                      <m:t>)</m:t>
                    </m:r>
                  </m:oMath>
                </a14:m>
                <a:r>
                  <a:rPr lang="en-US" dirty="0" err="1"/>
                  <a:t>是常數，此函數就是一個單純的高斯分佈</a:t>
                </a:r>
                <a:r>
                  <a:rPr lang="en-US" dirty="0"/>
                  <a:t>：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E28426-F425-AB29-C5F6-73BAB4D2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953" y="1041126"/>
                <a:ext cx="7028095" cy="369332"/>
              </a:xfrm>
              <a:prstGeom prst="rect">
                <a:avLst/>
              </a:prstGeom>
              <a:blipFill>
                <a:blip r:embed="rId6"/>
                <a:stretch>
                  <a:fillRect l="-541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E26A9C-FB5A-8931-F7C2-631208191B86}"/>
                  </a:ext>
                </a:extLst>
              </p:cNvPr>
              <p:cNvSpPr txBox="1"/>
              <p:nvPr/>
            </p:nvSpPr>
            <p:spPr bwMode="auto">
              <a:xfrm>
                <a:off x="617968" y="2867400"/>
                <a:ext cx="702809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ea typeface="+mj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m:rPr>
                        <m:nor/>
                      </m:rPr>
                      <a:rPr lang="zh-TW" altLang="en-US" i="0" smtClean="0">
                        <a:latin typeface="+mj-ea"/>
                        <a:ea typeface="+mj-ea"/>
                      </a:rPr>
                      <m:t>特別的多項式</m:t>
                    </m:r>
                    <m:r>
                      <m:rPr>
                        <m:nor/>
                      </m:rPr>
                      <a:rPr lang="en-US" altLang="zh-TW" b="0" i="0" smtClean="0">
                        <a:latin typeface="+mj-ea"/>
                        <a:ea typeface="+mj-ea"/>
                      </a:rPr>
                      <m:t>)</m:t>
                    </m:r>
                  </m:oMath>
                </a14:m>
                <a:r>
                  <a:rPr lang="en-US" dirty="0"/>
                  <a:t>是一次方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，</a:t>
                </a:r>
                <a:r>
                  <a:rPr lang="en-US" dirty="0" err="1"/>
                  <a:t>此函數在遠處是高斯分佈</a:t>
                </a:r>
                <a:r>
                  <a:rPr lang="en-US" dirty="0"/>
                  <a:t>：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E26A9C-FB5A-8931-F7C2-631208191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68" y="2867400"/>
                <a:ext cx="7028095" cy="369332"/>
              </a:xfrm>
              <a:prstGeom prst="rect">
                <a:avLst/>
              </a:prstGeom>
              <a:blipFill>
                <a:blip r:embed="rId7"/>
                <a:stretch>
                  <a:fillRect l="-72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AB934E-EF69-65C5-992F-FF01EB08A376}"/>
                  </a:ext>
                </a:extLst>
              </p:cNvPr>
              <p:cNvSpPr txBox="1"/>
              <p:nvPr/>
            </p:nvSpPr>
            <p:spPr bwMode="auto">
              <a:xfrm>
                <a:off x="617968" y="3207798"/>
                <a:ext cx="63064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趨近指數遞減，在原點附近穿過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軸，在此函數需為零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AB934E-EF69-65C5-992F-FF01EB08A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68" y="3207798"/>
                <a:ext cx="6306414" cy="369332"/>
              </a:xfrm>
              <a:prstGeom prst="rect">
                <a:avLst/>
              </a:prstGeom>
              <a:blipFill>
                <a:blip r:embed="rId8"/>
                <a:stretch>
                  <a:fillRect l="-80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063332-CA7A-D57F-3C51-62282CBB2BD6}"/>
                  </a:ext>
                </a:extLst>
              </p:cNvPr>
              <p:cNvSpPr txBox="1"/>
              <p:nvPr/>
            </p:nvSpPr>
            <p:spPr bwMode="auto">
              <a:xfrm>
                <a:off x="658797" y="4948891"/>
                <a:ext cx="791919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大膽猜想：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趨近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處此解由高斯分佈控制，在原點附近則由多項式控制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063332-CA7A-D57F-3C51-62282CBB2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797" y="4948891"/>
                <a:ext cx="7919193" cy="369332"/>
              </a:xfrm>
              <a:prstGeom prst="rect">
                <a:avLst/>
              </a:prstGeom>
              <a:blipFill>
                <a:blip r:embed="rId9"/>
                <a:stretch>
                  <a:fillRect l="-48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D8F4262-7B84-0622-7CC0-6572CC0B3E4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010" t="47299" r="53958" b="39817"/>
          <a:stretch/>
        </p:blipFill>
        <p:spPr>
          <a:xfrm>
            <a:off x="643270" y="5763798"/>
            <a:ext cx="2160240" cy="10039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49DF82-0AA3-2BED-E908-DD2F7113562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506" t="28916" r="55763" b="59658"/>
          <a:stretch/>
        </p:blipFill>
        <p:spPr>
          <a:xfrm>
            <a:off x="3155185" y="5733255"/>
            <a:ext cx="2354903" cy="1003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41F6E6-0BA9-9E52-7AD5-7EA817510050}"/>
                  </a:ext>
                </a:extLst>
              </p:cNvPr>
              <p:cNvSpPr txBox="1"/>
              <p:nvPr/>
            </p:nvSpPr>
            <p:spPr bwMode="auto">
              <a:xfrm>
                <a:off x="658797" y="5325802"/>
                <a:ext cx="63064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該多項式若是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次，則會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穿過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軸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次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越大能量越大。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41F6E6-0BA9-9E52-7AD5-7EA817510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797" y="5325802"/>
                <a:ext cx="6306414" cy="369332"/>
              </a:xfrm>
              <a:prstGeom prst="rect">
                <a:avLst/>
              </a:prstGeom>
              <a:blipFill>
                <a:blip r:embed="rId11"/>
                <a:stretch>
                  <a:fillRect l="-60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906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063332-CA7A-D57F-3C51-62282CBB2BD6}"/>
                  </a:ext>
                </a:extLst>
              </p:cNvPr>
              <p:cNvSpPr txBox="1"/>
              <p:nvPr/>
            </p:nvSpPr>
            <p:spPr bwMode="auto">
              <a:xfrm>
                <a:off x="638859" y="1376312"/>
                <a:ext cx="64807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趨近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處此解由遞減指數函數控制：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063332-CA7A-D57F-3C51-62282CBB2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859" y="1376312"/>
                <a:ext cx="6480720" cy="369332"/>
              </a:xfrm>
              <a:prstGeom prst="rect">
                <a:avLst/>
              </a:prstGeom>
              <a:blipFill>
                <a:blip r:embed="rId2"/>
                <a:stretch>
                  <a:fillRect l="-783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5FD6D-F935-A889-6C5F-C25971234E53}"/>
                  </a:ext>
                </a:extLst>
              </p:cNvPr>
              <p:cNvSpPr txBox="1"/>
              <p:nvPr/>
            </p:nvSpPr>
            <p:spPr bwMode="auto">
              <a:xfrm>
                <a:off x="720093" y="765263"/>
                <a:ext cx="3243214" cy="56746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5FD6D-F935-A889-6C5F-C25971234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93" y="765263"/>
                <a:ext cx="3243214" cy="567463"/>
              </a:xfrm>
              <a:prstGeom prst="rect">
                <a:avLst/>
              </a:prstGeom>
              <a:blipFill>
                <a:blip r:embed="rId3"/>
                <a:stretch>
                  <a:fillRect t="-4348" b="-65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1B9DF1-B26D-CDCD-76F4-6EF746D6FABA}"/>
                  </a:ext>
                </a:extLst>
              </p:cNvPr>
              <p:cNvSpPr txBox="1"/>
              <p:nvPr/>
            </p:nvSpPr>
            <p:spPr bwMode="auto">
              <a:xfrm>
                <a:off x="644171" y="1814308"/>
                <a:ext cx="5415727" cy="374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在原點附近則由</a:t>
                </a:r>
                <a:r>
                  <a:rPr lang="en-US" dirty="0" err="1">
                    <a:solidFill>
                      <a:srgbClr val="FF0000"/>
                    </a:solidFill>
                  </a:rPr>
                  <a:t>角動量的量子數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決定函數的行為：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1B9DF1-B26D-CDCD-76F4-6EF746D6F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171" y="1814308"/>
                <a:ext cx="5415727" cy="374270"/>
              </a:xfrm>
              <a:prstGeom prst="rect">
                <a:avLst/>
              </a:prstGeom>
              <a:blipFill>
                <a:blip r:embed="rId4"/>
                <a:stretch>
                  <a:fillRect l="-935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B01C10-B004-0A87-B97A-AFE9DC92BDDA}"/>
                  </a:ext>
                </a:extLst>
              </p:cNvPr>
              <p:cNvSpPr txBox="1"/>
              <p:nvPr/>
            </p:nvSpPr>
            <p:spPr bwMode="auto">
              <a:xfrm>
                <a:off x="4671306" y="1353581"/>
                <a:ext cx="881043" cy="4147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B01C10-B004-0A87-B97A-AFE9DC92B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1306" y="1353581"/>
                <a:ext cx="881043" cy="4147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40A7A2-C26D-CA33-3689-3739876DDCBF}"/>
                  </a:ext>
                </a:extLst>
              </p:cNvPr>
              <p:cNvSpPr txBox="1"/>
              <p:nvPr/>
            </p:nvSpPr>
            <p:spPr bwMode="auto">
              <a:xfrm>
                <a:off x="674306" y="343156"/>
                <a:ext cx="71895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氫原子定態的徑向波函數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𝑛𝑙</m:t>
                        </m:r>
                      </m:sub>
                    </m:sSub>
                    <m:d>
                      <m:d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也非常類似，現在端點是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40A7A2-C26D-CA33-3689-3739876DD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06" y="343156"/>
                <a:ext cx="7189524" cy="369332"/>
              </a:xfrm>
              <a:prstGeom prst="rect">
                <a:avLst/>
              </a:prstGeom>
              <a:blipFill>
                <a:blip r:embed="rId6"/>
                <a:stretch>
                  <a:fillRect l="-882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1F0AFF-4958-50F6-FC2A-97F99E25DBF4}"/>
                  </a:ext>
                </a:extLst>
              </p:cNvPr>
              <p:cNvSpPr txBox="1"/>
              <p:nvPr/>
            </p:nvSpPr>
            <p:spPr bwMode="auto">
              <a:xfrm>
                <a:off x="5884223" y="1806112"/>
                <a:ext cx="351350" cy="37427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1F0AFF-4958-50F6-FC2A-97F99E25D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4223" y="1806112"/>
                <a:ext cx="351350" cy="3742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1FB888-02AB-7823-3AEB-7F026D7E61E0}"/>
                  </a:ext>
                </a:extLst>
              </p:cNvPr>
              <p:cNvSpPr txBox="1"/>
              <p:nvPr/>
            </p:nvSpPr>
            <p:spPr bwMode="auto">
              <a:xfrm>
                <a:off x="687341" y="3173023"/>
                <a:ext cx="36096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乘上多項式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1FB888-02AB-7823-3AEB-7F026D7E6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41" y="3173023"/>
                <a:ext cx="3609662" cy="369332"/>
              </a:xfrm>
              <a:prstGeom prst="rect">
                <a:avLst/>
              </a:prstGeom>
              <a:blipFill>
                <a:blip r:embed="rId8"/>
                <a:stretch>
                  <a:fillRect l="-1754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586891-04AC-5D1C-5772-63F66FA59379}"/>
                  </a:ext>
                </a:extLst>
              </p:cNvPr>
              <p:cNvSpPr txBox="1"/>
              <p:nvPr/>
            </p:nvSpPr>
            <p:spPr bwMode="auto">
              <a:xfrm>
                <a:off x="679531" y="4088804"/>
                <a:ext cx="55801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𝑛𝑙</m:t>
                        </m:r>
                      </m:sub>
                    </m:sSub>
                    <m:d>
                      <m:dPr>
                        <m:ctrlPr>
                          <a:rPr lang="en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會通過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軸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  <m:r>
                      <a:rPr lang="zh-TW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次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，有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</a:rPr>
                  <a:t>個節點</a:t>
                </a:r>
                <a:r>
                  <a:rPr lang="en-US" dirty="0">
                    <a:solidFill>
                      <a:srgbClr val="FF0000"/>
                    </a:solidFill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586891-04AC-5D1C-5772-63F66FA59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531" y="4088804"/>
                <a:ext cx="5580112" cy="369332"/>
              </a:xfrm>
              <a:prstGeom prst="rect">
                <a:avLst/>
              </a:prstGeom>
              <a:blipFill>
                <a:blip r:embed="rId9"/>
                <a:stretch>
                  <a:fillRect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DD65A4-38AF-3E5A-544C-BCB58F1206DC}"/>
                  </a:ext>
                </a:extLst>
              </p:cNvPr>
              <p:cNvSpPr txBox="1"/>
              <p:nvPr/>
            </p:nvSpPr>
            <p:spPr bwMode="auto">
              <a:xfrm>
                <a:off x="644949" y="4544019"/>
                <a:ext cx="48245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cs typeface="Times New Roman" pitchFamily="18" charset="0"/>
                  </a:rPr>
                  <a:t>例如：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dirty="0"/>
                  <a:t>有一個節點，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有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/>
                  <a:t>個節點。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DD65A4-38AF-3E5A-544C-BCB58F120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949" y="4544019"/>
                <a:ext cx="4824536" cy="369332"/>
              </a:xfrm>
              <a:prstGeom prst="rect">
                <a:avLst/>
              </a:prstGeom>
              <a:blipFill>
                <a:blip r:embed="rId10"/>
                <a:stretch>
                  <a:fillRect l="-105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3B781A-07DC-54CB-FEEF-8BD422AB2A51}"/>
                  </a:ext>
                </a:extLst>
              </p:cNvPr>
              <p:cNvSpPr txBox="1"/>
              <p:nvPr/>
            </p:nvSpPr>
            <p:spPr bwMode="auto">
              <a:xfrm>
                <a:off x="638859" y="3637703"/>
                <a:ext cx="58254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cs typeface="Times New Roman" pitchFamily="18" charset="0"/>
                  </a:rPr>
                  <a:t>它是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</m:oMath>
                </a14:m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次的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多項式，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𝑛𝑙</m:t>
                        </m:r>
                      </m:sub>
                    </m:sSub>
                    <m:d>
                      <m:dPr>
                        <m:ctrlPr>
                          <a:rPr lang="en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有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個解。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3B781A-07DC-54CB-FEEF-8BD422AB2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859" y="3637703"/>
                <a:ext cx="5825481" cy="369332"/>
              </a:xfrm>
              <a:prstGeom prst="rect">
                <a:avLst/>
              </a:prstGeom>
              <a:blipFill>
                <a:blip r:embed="rId11"/>
                <a:stretch>
                  <a:fillRect l="-87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14D87A44-816C-8452-8D13-092951B57E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3690" y="836712"/>
            <a:ext cx="2244074" cy="5912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D7CF0F-D323-A0AC-CCDD-ADF61356F2C1}"/>
                  </a:ext>
                </a:extLst>
              </p:cNvPr>
              <p:cNvSpPr txBox="1"/>
              <p:nvPr/>
            </p:nvSpPr>
            <p:spPr bwMode="auto">
              <a:xfrm>
                <a:off x="674307" y="2257242"/>
                <a:ext cx="58419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特別是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時，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趨近一常數。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時，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趨近零。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D7CF0F-D323-A0AC-CCDD-ADF61356F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07" y="2257242"/>
                <a:ext cx="5841910" cy="369332"/>
              </a:xfrm>
              <a:prstGeom prst="rect">
                <a:avLst/>
              </a:prstGeom>
              <a:blipFill>
                <a:blip r:embed="rId13"/>
                <a:stretch>
                  <a:fillRect l="-108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8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2918F-70DE-2624-1FB4-5056330BF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F2C9DA-19F5-B428-57A8-64F3D243B61C}"/>
                  </a:ext>
                </a:extLst>
              </p:cNvPr>
              <p:cNvSpPr txBox="1"/>
              <p:nvPr/>
            </p:nvSpPr>
            <p:spPr bwMode="auto">
              <a:xfrm>
                <a:off x="1149400" y="1051695"/>
                <a:ext cx="3243214" cy="56746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F2C9DA-19F5-B428-57A8-64F3D243B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9400" y="1051695"/>
                <a:ext cx="3243214" cy="567463"/>
              </a:xfrm>
              <a:prstGeom prst="rect">
                <a:avLst/>
              </a:prstGeom>
              <a:blipFill>
                <a:blip r:embed="rId2"/>
                <a:stretch>
                  <a:fillRect t="-6667"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A graph of a function&#10;&#10;Description automatically generated">
            <a:extLst>
              <a:ext uri="{FF2B5EF4-FFF2-40B4-BE49-F238E27FC236}">
                <a16:creationId xmlns:a16="http://schemas.microsoft.com/office/drawing/2014/main" id="{8A5587D0-921C-0FD5-2151-4ACB83653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257655"/>
            <a:ext cx="3859302" cy="2342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ADE2BC-D553-2D62-2360-18572BDBC1B9}"/>
                  </a:ext>
                </a:extLst>
              </p:cNvPr>
              <p:cNvSpPr txBox="1"/>
              <p:nvPr/>
            </p:nvSpPr>
            <p:spPr bwMode="auto">
              <a:xfrm>
                <a:off x="3326787" y="2624670"/>
                <a:ext cx="881043" cy="4147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ADE2BC-D553-2D62-2360-18572BDBC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6787" y="2624670"/>
                <a:ext cx="881043" cy="4147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A693ADC-AC35-A63D-3C8F-70666B4A95B9}"/>
                  </a:ext>
                </a:extLst>
              </p:cNvPr>
              <p:cNvSpPr txBox="1"/>
              <p:nvPr/>
            </p:nvSpPr>
            <p:spPr bwMode="auto">
              <a:xfrm>
                <a:off x="2225700" y="2360266"/>
                <a:ext cx="341784" cy="37427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A693ADC-AC35-A63D-3C8F-70666B4A9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5700" y="2360266"/>
                <a:ext cx="341784" cy="374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F54459DF-BA27-4F31-6E1F-820A09F06E89}"/>
              </a:ext>
            </a:extLst>
          </p:cNvPr>
          <p:cNvSpPr/>
          <p:nvPr/>
        </p:nvSpPr>
        <p:spPr>
          <a:xfrm>
            <a:off x="2246667" y="3841831"/>
            <a:ext cx="432048" cy="244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B6A222-C9AC-9669-BFA0-4449D2D78F9D}"/>
                  </a:ext>
                </a:extLst>
              </p:cNvPr>
              <p:cNvSpPr txBox="1"/>
              <p:nvPr/>
            </p:nvSpPr>
            <p:spPr bwMode="auto">
              <a:xfrm>
                <a:off x="1491250" y="2260066"/>
                <a:ext cx="773832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1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TW" sz="1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B6A222-C9AC-9669-BFA0-4449D2D78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1250" y="2260066"/>
                <a:ext cx="77383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681B58-812E-864B-ADAD-41F11BF78C10}"/>
                  </a:ext>
                </a:extLst>
              </p:cNvPr>
              <p:cNvSpPr txBox="1"/>
              <p:nvPr/>
            </p:nvSpPr>
            <p:spPr bwMode="auto">
              <a:xfrm>
                <a:off x="1103012" y="1752407"/>
                <a:ext cx="53285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cs typeface="Times New Roman" pitchFamily="18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−1=0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次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即是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常數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681B58-812E-864B-ADAD-41F11BF7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3012" y="1752407"/>
                <a:ext cx="5328592" cy="369332"/>
              </a:xfrm>
              <a:prstGeom prst="rect">
                <a:avLst/>
              </a:prstGeom>
              <a:blipFill>
                <a:blip r:embed="rId7"/>
                <a:stretch>
                  <a:fillRect l="-713" t="-6452" r="-238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E4BFA1-1AEB-6BD7-37A3-F531711631BF}"/>
                  </a:ext>
                </a:extLst>
              </p:cNvPr>
              <p:cNvSpPr txBox="1"/>
              <p:nvPr/>
            </p:nvSpPr>
            <p:spPr bwMode="auto">
              <a:xfrm>
                <a:off x="1119560" y="4866842"/>
                <a:ext cx="2376264" cy="4147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E4BFA1-1AEB-6BD7-37A3-F53171163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9560" y="4866842"/>
                <a:ext cx="2376264" cy="414794"/>
              </a:xfrm>
              <a:prstGeom prst="rect">
                <a:avLst/>
              </a:prstGeom>
              <a:blipFill>
                <a:blip r:embed="rId8"/>
                <a:stretch>
                  <a:fillRect l="-532" b="-121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1B0CE4-80E2-15F4-7434-F83E90E7D60F}"/>
                  </a:ext>
                </a:extLst>
              </p:cNvPr>
              <p:cNvSpPr txBox="1"/>
              <p:nvPr/>
            </p:nvSpPr>
            <p:spPr bwMode="auto">
              <a:xfrm>
                <a:off x="3541914" y="4914159"/>
                <a:ext cx="172837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例如</a:t>
                </a:r>
                <a:r>
                  <a:rPr lang="en-US" dirty="0"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1B0CE4-80E2-15F4-7434-F83E90E7D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1914" y="4914159"/>
                <a:ext cx="1728370" cy="369332"/>
              </a:xfrm>
              <a:prstGeom prst="rect">
                <a:avLst/>
              </a:prstGeom>
              <a:blipFill>
                <a:blip r:embed="rId9"/>
                <a:stretch>
                  <a:fillRect l="-2174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F3F155A-BF05-A6CA-2D3B-C971D71B1B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7719"/>
          <a:stretch/>
        </p:blipFill>
        <p:spPr>
          <a:xfrm>
            <a:off x="6321377" y="969028"/>
            <a:ext cx="2270797" cy="37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80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0" descr="D:\Dropbox\Documents\課程\YoungTextBook\Images\Chapter41\A_Images\A_Figures_and_Photos\41_05_Fig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04" y="983524"/>
            <a:ext cx="2231479" cy="267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705311" y="3824266"/>
                <a:ext cx="3492238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𝑛𝑙𝑚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l-GR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311" y="3824266"/>
                <a:ext cx="3492238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B07EDC-D6F3-910C-4574-E2D9D29435C9}"/>
                  </a:ext>
                </a:extLst>
              </p:cNvPr>
              <p:cNvSpPr txBox="1"/>
              <p:nvPr/>
            </p:nvSpPr>
            <p:spPr bwMode="auto">
              <a:xfrm>
                <a:off x="1083277" y="4331833"/>
                <a:ext cx="13681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無關。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B07EDC-D6F3-910C-4574-E2D9D2943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3277" y="4331833"/>
                <a:ext cx="1368153" cy="369332"/>
              </a:xfrm>
              <a:prstGeom prst="rect">
                <a:avLst/>
              </a:prstGeom>
              <a:blipFill>
                <a:blip r:embed="rId4"/>
                <a:stretch>
                  <a:fillRect l="-3704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CB878A-9CCE-15FE-F797-64D8B5C1BAF5}"/>
                  </a:ext>
                </a:extLst>
              </p:cNvPr>
              <p:cNvSpPr txBox="1"/>
              <p:nvPr/>
            </p:nvSpPr>
            <p:spPr bwMode="auto">
              <a:xfrm>
                <a:off x="2607050" y="4331833"/>
                <a:ext cx="13681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無關。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CB878A-9CCE-15FE-F797-64D8B5C1B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7050" y="4331833"/>
                <a:ext cx="1368153" cy="369332"/>
              </a:xfrm>
              <a:prstGeom prst="rect">
                <a:avLst/>
              </a:prstGeom>
              <a:blipFill>
                <a:blip r:embed="rId5"/>
                <a:stretch>
                  <a:fillRect l="-3704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BEDDDE-9D02-6601-267F-C4E1A69BA723}"/>
              </a:ext>
            </a:extLst>
          </p:cNvPr>
          <p:cNvCxnSpPr>
            <a:cxnSpLocks/>
          </p:cNvCxnSpPr>
          <p:nvPr/>
        </p:nvCxnSpPr>
        <p:spPr>
          <a:xfrm flipV="1">
            <a:off x="1551329" y="4134277"/>
            <a:ext cx="216024" cy="279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C6B20C-0618-FC0C-EEBE-64ADD6A7B6BD}"/>
              </a:ext>
            </a:extLst>
          </p:cNvPr>
          <p:cNvCxnSpPr>
            <a:cxnSpLocks/>
          </p:cNvCxnSpPr>
          <p:nvPr/>
        </p:nvCxnSpPr>
        <p:spPr>
          <a:xfrm flipH="1" flipV="1">
            <a:off x="2667454" y="4177948"/>
            <a:ext cx="252028" cy="235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72D6E1-36CC-F78B-19C9-2FC8D24EB2D0}"/>
              </a:ext>
            </a:extLst>
          </p:cNvPr>
          <p:cNvCxnSpPr>
            <a:cxnSpLocks/>
          </p:cNvCxnSpPr>
          <p:nvPr/>
        </p:nvCxnSpPr>
        <p:spPr>
          <a:xfrm flipV="1">
            <a:off x="3249259" y="4134277"/>
            <a:ext cx="216024" cy="279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2">
                <a:extLst>
                  <a:ext uri="{FF2B5EF4-FFF2-40B4-BE49-F238E27FC236}">
                    <a16:creationId xmlns:a16="http://schemas.microsoft.com/office/drawing/2014/main" id="{623FE8C7-00D6-CCEF-290E-E2991EB39124}"/>
                  </a:ext>
                </a:extLst>
              </p:cNvPr>
              <p:cNvSpPr txBox="1"/>
              <p:nvPr/>
            </p:nvSpPr>
            <p:spPr bwMode="auto">
              <a:xfrm>
                <a:off x="682284" y="4861836"/>
                <a:ext cx="4521734" cy="3917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r>
                            <m:rPr>
                              <m:nor/>
                            </m:rPr>
                            <a:rPr lang="en-TW" dirty="0">
                              <a:latin typeface="Times New Roman" pitchFamily="18" charset="0"/>
                              <a:cs typeface="Times New Roman" pitchFamily="18" charset="0"/>
                            </a:rPr>
                            <m:t>次的多項式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2">
                <a:extLst>
                  <a:ext uri="{FF2B5EF4-FFF2-40B4-BE49-F238E27FC236}">
                    <a16:creationId xmlns:a16="http://schemas.microsoft.com/office/drawing/2014/main" id="{623FE8C7-00D6-CCEF-290E-E2991EB39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284" y="4861836"/>
                <a:ext cx="4521734" cy="391774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">
                <a:extLst>
                  <a:ext uri="{FF2B5EF4-FFF2-40B4-BE49-F238E27FC236}">
                    <a16:creationId xmlns:a16="http://schemas.microsoft.com/office/drawing/2014/main" id="{0F662DB8-0426-AECF-BEFD-93A875D88D4D}"/>
                  </a:ext>
                </a:extLst>
              </p:cNvPr>
              <p:cNvSpPr txBox="1"/>
              <p:nvPr/>
            </p:nvSpPr>
            <p:spPr bwMode="auto">
              <a:xfrm>
                <a:off x="672858" y="5873063"/>
                <a:ext cx="3159391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+1,⋯0, ⋯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−1,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1">
                <a:extLst>
                  <a:ext uri="{FF2B5EF4-FFF2-40B4-BE49-F238E27FC236}">
                    <a16:creationId xmlns:a16="http://schemas.microsoft.com/office/drawing/2014/main" id="{0F662DB8-0426-AECF-BEFD-93A875D88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858" y="5873063"/>
                <a:ext cx="315939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FF098B0-3494-D1E6-6C04-F3A8841346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1840"/>
          <a:stretch/>
        </p:blipFill>
        <p:spPr>
          <a:xfrm>
            <a:off x="6050036" y="1450613"/>
            <a:ext cx="2659015" cy="4994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902EDFD1-89C8-1EB0-27AF-7719A7218E6D}"/>
                  </a:ext>
                </a:extLst>
              </p:cNvPr>
              <p:cNvSpPr txBox="1"/>
              <p:nvPr/>
            </p:nvSpPr>
            <p:spPr bwMode="auto">
              <a:xfrm>
                <a:off x="672858" y="5373039"/>
                <a:ext cx="1602169" cy="37997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𝑖𝑚</m:t>
                          </m:r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902EDFD1-89C8-1EB0-27AF-7719A7218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858" y="5373039"/>
                <a:ext cx="1602169" cy="379976"/>
              </a:xfrm>
              <a:prstGeom prst="rect">
                <a:avLst/>
              </a:prstGeom>
              <a:blipFill>
                <a:blip r:embed="rId9"/>
                <a:stretch>
                  <a:fillRect b="-9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905472A-044E-84DE-8BA1-2C66B1752749}"/>
              </a:ext>
            </a:extLst>
          </p:cNvPr>
          <p:cNvSpPr txBox="1"/>
          <p:nvPr/>
        </p:nvSpPr>
        <p:spPr bwMode="auto">
          <a:xfrm>
            <a:off x="705310" y="578589"/>
            <a:ext cx="5595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乘上Spherical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Harmonics，就得到完整定態波函數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99691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97478" y="463794"/>
            <a:ext cx="3367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基態 </a:t>
            </a:r>
            <a:r>
              <a:rPr lang="en-US" altLang="zh-TW" dirty="0">
                <a:latin typeface="Times New Roman" charset="0"/>
                <a:cs typeface="Times New Roman" charset="0"/>
              </a:rPr>
              <a:t>Ground State</a:t>
            </a:r>
            <a:r>
              <a:rPr lang="zh-TW" altLang="en-US" dirty="0">
                <a:latin typeface="Times New Roman" charset="0"/>
                <a:cs typeface="Times New Roman" charset="0"/>
              </a:rPr>
              <a:t> </a:t>
            </a:r>
            <a:r>
              <a:rPr lang="en-US" altLang="zh-TW" dirty="0">
                <a:latin typeface="Times New Roman" charset="0"/>
                <a:cs typeface="Times New Roman" charset="0"/>
              </a:rPr>
              <a:t>1S</a:t>
            </a:r>
            <a:endParaRPr lang="zh-TW" alt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11269" name="Picture 8" descr="F39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5"/>
          <a:stretch>
            <a:fillRect/>
          </a:stretch>
        </p:blipFill>
        <p:spPr bwMode="auto">
          <a:xfrm>
            <a:off x="4916065" y="3914370"/>
            <a:ext cx="2291113" cy="236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:\Users\Chia-Hung Chang\Downloads\Data\Knight\Media\Chapter42\Images\42_06Figure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31" y="3914370"/>
            <a:ext cx="3719569" cy="240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文字方塊 6"/>
              <p:cNvSpPr txBox="1">
                <a:spLocks noChangeArrowheads="1"/>
              </p:cNvSpPr>
              <p:nvPr/>
            </p:nvSpPr>
            <p:spPr bwMode="auto">
              <a:xfrm>
                <a:off x="862653" y="3416952"/>
                <a:ext cx="6671897" cy="376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zh-TW" altLang="el-GR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zh-TW" altLang="el-GR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</m:d>
                  </m:oMath>
                </a14:m>
                <a:r>
                  <a:rPr lang="zh-TW" altLang="en-US" dirty="0">
                    <a:latin typeface="Times New Roman" charset="0"/>
                    <a:cs typeface="Times New Roman" charset="0"/>
                  </a:rPr>
                  <a:t>都是常數，這是與角度無關，球對稱的波函數</a:t>
                </a:r>
              </a:p>
            </p:txBody>
          </p:sp>
        </mc:Choice>
        <mc:Fallback xmlns="">
          <p:sp>
            <p:nvSpPr>
              <p:cNvPr id="11271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653" y="3416952"/>
                <a:ext cx="6671897" cy="376513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2F5FD5-8D67-704B-EEB1-90739F1DB886}"/>
                  </a:ext>
                </a:extLst>
              </p:cNvPr>
              <p:cNvSpPr txBox="1"/>
              <p:nvPr/>
            </p:nvSpPr>
            <p:spPr>
              <a:xfrm>
                <a:off x="2631790" y="1510781"/>
                <a:ext cx="1553006" cy="50712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2F5FD5-8D67-704B-EEB1-90739F1DB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790" y="1510781"/>
                <a:ext cx="1553006" cy="5071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136F17-7C23-7274-E2AB-F46A9AB60B57}"/>
                  </a:ext>
                </a:extLst>
              </p:cNvPr>
              <p:cNvSpPr txBox="1"/>
              <p:nvPr/>
            </p:nvSpPr>
            <p:spPr>
              <a:xfrm>
                <a:off x="3106392" y="463794"/>
                <a:ext cx="218347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136F17-7C23-7274-E2AB-F46A9AB60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392" y="463794"/>
                <a:ext cx="218347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8D9A0F9-4362-4037-7B02-3676E2677FAA}"/>
              </a:ext>
            </a:extLst>
          </p:cNvPr>
          <p:cNvSpPr txBox="1"/>
          <p:nvPr/>
        </p:nvSpPr>
        <p:spPr bwMode="auto">
          <a:xfrm>
            <a:off x="863631" y="6361667"/>
            <a:ext cx="237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波函數在原點最大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F1230F-5D61-ADB3-1AED-4E803F6993F7}"/>
                  </a:ext>
                </a:extLst>
              </p:cNvPr>
              <p:cNvSpPr txBox="1"/>
              <p:nvPr/>
            </p:nvSpPr>
            <p:spPr bwMode="auto">
              <a:xfrm>
                <a:off x="5634141" y="992036"/>
                <a:ext cx="18746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/>
                  <a:t>為一常數：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F1230F-5D61-ADB3-1AED-4E803F699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4141" y="992036"/>
                <a:ext cx="1874648" cy="369332"/>
              </a:xfrm>
              <a:prstGeom prst="rect">
                <a:avLst/>
              </a:prstGeom>
              <a:blipFill>
                <a:blip r:embed="rId7"/>
                <a:stretch>
                  <a:fillRect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F3287C-6969-C650-7AAC-8AA60D7190BD}"/>
                  </a:ext>
                </a:extLst>
              </p:cNvPr>
              <p:cNvSpPr txBox="1"/>
              <p:nvPr/>
            </p:nvSpPr>
            <p:spPr>
              <a:xfrm>
                <a:off x="852431" y="2417948"/>
                <a:ext cx="4493926" cy="95731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TW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l-GR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Sup>
                                <m:sSubSupPr>
                                  <m:ctrlPr>
                                    <a:rPr lang="en-US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b="0" i="0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F3287C-6969-C650-7AAC-8AA60D719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31" y="2417948"/>
                <a:ext cx="4493926" cy="9573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8D124FE-BEAB-DF04-45C6-945855F4AE38}"/>
              </a:ext>
            </a:extLst>
          </p:cNvPr>
          <p:cNvSpPr txBox="1"/>
          <p:nvPr/>
        </p:nvSpPr>
        <p:spPr bwMode="auto">
          <a:xfrm>
            <a:off x="797478" y="2009660"/>
            <a:ext cx="4492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這是一個單純指數遞減函數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4C4E64-1010-FA60-DA15-CCEED9397E81}"/>
                  </a:ext>
                </a:extLst>
              </p:cNvPr>
              <p:cNvSpPr txBox="1"/>
              <p:nvPr/>
            </p:nvSpPr>
            <p:spPr bwMode="auto">
              <a:xfrm>
                <a:off x="2631790" y="892971"/>
                <a:ext cx="2956364" cy="56746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4C4E64-1010-FA60-DA15-CCEED9397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1790" y="892971"/>
                <a:ext cx="2956364" cy="567463"/>
              </a:xfrm>
              <a:prstGeom prst="rect">
                <a:avLst/>
              </a:prstGeom>
              <a:blipFill>
                <a:blip r:embed="rId9"/>
                <a:stretch>
                  <a:fillRect t="-4348" b="-65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1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0" grpId="0" animBg="1"/>
      <p:bldP spid="3" grpId="0"/>
      <p:bldP spid="8" grpId="0" animBg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5" descr="F39_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8"/>
          <a:stretch>
            <a:fillRect/>
          </a:stretch>
        </p:blipFill>
        <p:spPr bwMode="auto">
          <a:xfrm>
            <a:off x="1370012" y="1912921"/>
            <a:ext cx="21272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Text Box 6"/>
              <p:cNvSpPr txBox="1">
                <a:spLocks noChangeArrowheads="1"/>
              </p:cNvSpPr>
              <p:nvPr/>
            </p:nvSpPr>
            <p:spPr bwMode="auto">
              <a:xfrm>
                <a:off x="1244595" y="733477"/>
                <a:ext cx="2735262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imes New Roman" charset="0"/>
                    <a:cs typeface="Times New Roman" charset="0"/>
                  </a:rPr>
                  <a:t>激發態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2</m:t>
                    </m:r>
                    <m:r>
                      <a:rPr lang="en-US" altLang="zh-TW" i="1" dirty="0">
                        <a:latin typeface="Cambria Math"/>
                      </a:rPr>
                      <m:t>𝑠</m:t>
                    </m:r>
                  </m:oMath>
                </a14:m>
                <a:endParaRPr lang="en-US" altLang="zh-TW" i="1" dirty="0"/>
              </a:p>
            </p:txBody>
          </p:sp>
        </mc:Choice>
        <mc:Fallback xmlns="">
          <p:sp>
            <p:nvSpPr>
              <p:cNvPr id="1331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4595" y="733477"/>
                <a:ext cx="2735262" cy="369887"/>
              </a:xfrm>
              <a:prstGeom prst="rect">
                <a:avLst/>
              </a:prstGeom>
              <a:blipFill>
                <a:blip r:embed="rId3"/>
                <a:stretch>
                  <a:fillRect l="-138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Text Box 7"/>
              <p:cNvSpPr txBox="1">
                <a:spLocks noChangeArrowheads="1"/>
              </p:cNvSpPr>
              <p:nvPr/>
            </p:nvSpPr>
            <p:spPr bwMode="auto">
              <a:xfrm>
                <a:off x="1370012" y="4273669"/>
                <a:ext cx="40860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zh-TW" altLang="en-US" dirty="0"/>
                  <a:t>為一次多項式，因此有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zh-TW" altLang="en-US" dirty="0"/>
                  <a:t>個節點。</a:t>
                </a:r>
              </a:p>
            </p:txBody>
          </p:sp>
        </mc:Choice>
        <mc:Fallback xmlns="">
          <p:sp>
            <p:nvSpPr>
              <p:cNvPr id="1331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0012" y="4273669"/>
                <a:ext cx="4086022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9" name="Picture 6" descr="C:\Users\Chia-Hung Chang\Downloads\Data\Knight\Media\Chapter42\Images\42_06Figure-F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57" y="1916113"/>
            <a:ext cx="3419666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9D1BC3-0C50-CF15-3CD1-816647962F22}"/>
                  </a:ext>
                </a:extLst>
              </p:cNvPr>
              <p:cNvSpPr txBox="1"/>
              <p:nvPr/>
            </p:nvSpPr>
            <p:spPr>
              <a:xfrm>
                <a:off x="1403648" y="4702436"/>
                <a:ext cx="3456384" cy="95731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TW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Sup>
                                <m:sSubSupPr>
                                  <m:ctrlPr>
                                    <a:rPr lang="en-US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b="0" i="0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9D1BC3-0C50-CF15-3CD1-816647962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702436"/>
                <a:ext cx="3456384" cy="9573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22A608-207A-7F6C-475C-3BC1CB2B03C4}"/>
                  </a:ext>
                </a:extLst>
              </p:cNvPr>
              <p:cNvSpPr txBox="1"/>
              <p:nvPr/>
            </p:nvSpPr>
            <p:spPr>
              <a:xfrm>
                <a:off x="2480139" y="725082"/>
                <a:ext cx="218347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=2,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22A608-207A-7F6C-475C-3BC1CB2B0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139" y="725082"/>
                <a:ext cx="218347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3CF2CF-340F-212A-4EC3-025740583FCD}"/>
                  </a:ext>
                </a:extLst>
              </p:cNvPr>
              <p:cNvSpPr txBox="1"/>
              <p:nvPr/>
            </p:nvSpPr>
            <p:spPr bwMode="auto">
              <a:xfrm>
                <a:off x="1314450" y="1199829"/>
                <a:ext cx="4177682" cy="56675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20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3CF2CF-340F-212A-4EC3-025740583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4450" y="1199829"/>
                <a:ext cx="4177682" cy="566758"/>
              </a:xfrm>
              <a:prstGeom prst="rect">
                <a:avLst/>
              </a:prstGeom>
              <a:blipFill>
                <a:blip r:embed="rId8"/>
                <a:stretch>
                  <a:fillRect l="-606" b="-65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6">
                <a:extLst>
                  <a:ext uri="{FF2B5EF4-FFF2-40B4-BE49-F238E27FC236}">
                    <a16:creationId xmlns:a16="http://schemas.microsoft.com/office/drawing/2014/main" id="{AE69FC06-E667-3421-03BE-B4165F109F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0012" y="5792907"/>
                <a:ext cx="6671897" cy="376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Times New Roman" pitchFamily="18" charset="0"/>
                      </a:rPr>
                      <m:t>依然</m:t>
                    </m:r>
                  </m:oMath>
                </a14:m>
                <a:r>
                  <a:rPr lang="zh-TW" altLang="en-US" dirty="0">
                    <a:latin typeface="Times New Roman" charset="0"/>
                    <a:cs typeface="Times New Roman" charset="0"/>
                  </a:rPr>
                  <a:t>是與角度無關，球對稱的波函數</a:t>
                </a:r>
              </a:p>
            </p:txBody>
          </p:sp>
        </mc:Choice>
        <mc:Fallback xmlns="">
          <p:sp>
            <p:nvSpPr>
              <p:cNvPr id="3" name="文字方塊 6">
                <a:extLst>
                  <a:ext uri="{FF2B5EF4-FFF2-40B4-BE49-F238E27FC236}">
                    <a16:creationId xmlns:a16="http://schemas.microsoft.com/office/drawing/2014/main" id="{AE69FC06-E667-3421-03BE-B4165F109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0012" y="5792907"/>
                <a:ext cx="6671897" cy="376513"/>
              </a:xfrm>
              <a:prstGeom prst="rect">
                <a:avLst/>
              </a:prstGeom>
              <a:blipFill>
                <a:blip r:embed="rId9"/>
                <a:stretch>
                  <a:fillRect l="-380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4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8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78"/>
          <a:stretch/>
        </p:blipFill>
        <p:spPr bwMode="auto">
          <a:xfrm>
            <a:off x="482538" y="562220"/>
            <a:ext cx="5600700" cy="452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312764" y="1124744"/>
            <a:ext cx="1500188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3492" name="文字方塊 3"/>
          <p:cNvSpPr txBox="1">
            <a:spLocks noChangeArrowheads="1"/>
          </p:cNvSpPr>
          <p:nvPr/>
        </p:nvSpPr>
        <p:spPr bwMode="auto">
          <a:xfrm>
            <a:off x="6633244" y="3962825"/>
            <a:ext cx="1553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800" dirty="0">
                <a:latin typeface="Calibri" pitchFamily="34" charset="0"/>
              </a:rPr>
              <a:t>氫原子能階</a:t>
            </a:r>
          </a:p>
        </p:txBody>
      </p:sp>
      <p:sp>
        <p:nvSpPr>
          <p:cNvPr id="63493" name="文字方塊 4"/>
          <p:cNvSpPr txBox="1">
            <a:spLocks noChangeArrowheads="1"/>
          </p:cNvSpPr>
          <p:nvPr/>
        </p:nvSpPr>
        <p:spPr bwMode="auto">
          <a:xfrm>
            <a:off x="465176" y="5212557"/>
            <a:ext cx="71287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800" dirty="0">
                <a:latin typeface="Calibri" pitchFamily="34" charset="0"/>
              </a:rPr>
              <a:t>薛丁格能嚴格地得到正確的氫原子能階是天大的成就！</a:t>
            </a:r>
          </a:p>
        </p:txBody>
      </p:sp>
      <p:sp>
        <p:nvSpPr>
          <p:cNvPr id="2" name="矩形 1"/>
          <p:cNvSpPr/>
          <p:nvPr/>
        </p:nvSpPr>
        <p:spPr>
          <a:xfrm>
            <a:off x="452389" y="55977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800" dirty="0">
                <a:latin typeface="Calibri" pitchFamily="34" charset="0"/>
              </a:rPr>
              <a:t>而且</a:t>
            </a:r>
            <a:r>
              <a:rPr lang="zh-TW" altLang="en-US" sz="1800" dirty="0">
                <a:solidFill>
                  <a:srgbClr val="FF0000"/>
                </a:solidFill>
                <a:latin typeface="Calibri" pitchFamily="34" charset="0"/>
              </a:rPr>
              <a:t>完全只用大家所熟悉的波的概念！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pic>
        <p:nvPicPr>
          <p:cNvPr id="9" name="Picture 10" descr="Schrodinger 1000 Austrian Schill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13121"/>
            <a:ext cx="2718273" cy="133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467544" y="157089"/>
                <a:ext cx="74899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此方程式只有對某些能量值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𝐸</m:t>
                    </m:r>
                  </m:oMath>
                </a14:m>
                <a:r>
                  <a:rPr lang="zh-TW" altLang="en-US" sz="1800" dirty="0"/>
                  <a:t>才有解！數學的本徵值問題。</a:t>
                </a: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57089"/>
                <a:ext cx="748992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733" t="-6667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 bwMode="auto">
          <a:xfrm>
            <a:off x="461079" y="6373116"/>
            <a:ext cx="5191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能量的量子化原來是電子的波性的表現！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 bwMode="auto">
          <a:xfrm>
            <a:off x="424833" y="5993223"/>
            <a:ext cx="5760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這個方法到現在都是解氫原子能階最簡單的方法。</a:t>
            </a:r>
          </a:p>
        </p:txBody>
      </p:sp>
      <p:pic>
        <p:nvPicPr>
          <p:cNvPr id="6" name="圖片 14" descr="afg003.jpg">
            <a:extLst>
              <a:ext uri="{FF2B5EF4-FFF2-40B4-BE49-F238E27FC236}">
                <a16:creationId xmlns:a16="http://schemas.microsoft.com/office/drawing/2014/main" id="{C5B65042-951A-5DB1-A46F-448100729D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364796" y="562220"/>
            <a:ext cx="2074009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9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002F48-ADD6-40D5-6B31-9D1598510C63}"/>
              </a:ext>
            </a:extLst>
          </p:cNvPr>
          <p:cNvSpPr txBox="1"/>
          <p:nvPr/>
        </p:nvSpPr>
        <p:spPr bwMode="auto">
          <a:xfrm>
            <a:off x="1310647" y="1335929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機率密度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5197F1-A2FC-44F2-2672-425A6BAEC9C5}"/>
                  </a:ext>
                </a:extLst>
              </p:cNvPr>
              <p:cNvSpPr txBox="1"/>
              <p:nvPr/>
            </p:nvSpPr>
            <p:spPr bwMode="auto">
              <a:xfrm>
                <a:off x="2557404" y="1335929"/>
                <a:ext cx="2941831" cy="36734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𝑖𝑚</m:t>
                                  </m:r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5197F1-A2FC-44F2-2672-425A6BAEC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7404" y="1335929"/>
                <a:ext cx="2941831" cy="367345"/>
              </a:xfrm>
              <a:prstGeom prst="rect">
                <a:avLst/>
              </a:prstGeom>
              <a:blipFill>
                <a:blip r:embed="rId2"/>
                <a:stretch>
                  <a:fillRect l="-1293" b="-27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3416A2-DB15-2631-ABF2-5C9CBE5E31A2}"/>
                  </a:ext>
                </a:extLst>
              </p:cNvPr>
              <p:cNvSpPr txBox="1"/>
              <p:nvPr/>
            </p:nvSpPr>
            <p:spPr bwMode="auto">
              <a:xfrm>
                <a:off x="1331640" y="1844824"/>
                <a:ext cx="3672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𝜙</m:t>
                    </m:r>
                  </m:oMath>
                </a14:m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無關！這是因為選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本徵態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3416A2-DB15-2631-ABF2-5C9CBE5E3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1844824"/>
                <a:ext cx="3672494" cy="369332"/>
              </a:xfrm>
              <a:prstGeom prst="rect">
                <a:avLst/>
              </a:prstGeom>
              <a:blipFill>
                <a:blip r:embed="rId3"/>
                <a:stretch>
                  <a:fillRect l="-1375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954E734-1951-B1C4-B7B1-5D43B4144669}"/>
              </a:ext>
            </a:extLst>
          </p:cNvPr>
          <p:cNvSpPr txBox="1"/>
          <p:nvPr/>
        </p:nvSpPr>
        <p:spPr bwMode="auto">
          <a:xfrm>
            <a:off x="1310647" y="852189"/>
            <a:ext cx="46144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定態波函數可以計算發現電子的機率密度。</a:t>
            </a:r>
          </a:p>
        </p:txBody>
      </p:sp>
      <p:pic>
        <p:nvPicPr>
          <p:cNvPr id="3" name="Picture 8" descr="F39_20">
            <a:extLst>
              <a:ext uri="{FF2B5EF4-FFF2-40B4-BE49-F238E27FC236}">
                <a16:creationId xmlns:a16="http://schemas.microsoft.com/office/drawing/2014/main" id="{24B3901F-E732-2761-2EF7-1E781F89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5"/>
          <a:stretch>
            <a:fillRect/>
          </a:stretch>
        </p:blipFill>
        <p:spPr bwMode="auto">
          <a:xfrm>
            <a:off x="1139254" y="3791249"/>
            <a:ext cx="214298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B4FEEEF5-26EC-169B-802F-5D66E344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906" y="3283278"/>
            <a:ext cx="1033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基態 </a:t>
            </a:r>
            <a:r>
              <a:rPr lang="en-US" altLang="zh-TW" dirty="0">
                <a:latin typeface="Times New Roman" charset="0"/>
                <a:cs typeface="Times New Roman" charset="0"/>
              </a:rPr>
              <a:t>1s</a:t>
            </a:r>
            <a:endParaRPr lang="zh-TW" alt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16" name="Picture 5" descr="F39_21">
            <a:extLst>
              <a:ext uri="{FF2B5EF4-FFF2-40B4-BE49-F238E27FC236}">
                <a16:creationId xmlns:a16="http://schemas.microsoft.com/office/drawing/2014/main" id="{4C9394C1-525A-0C12-1867-9E265D9C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8"/>
          <a:stretch>
            <a:fillRect/>
          </a:stretch>
        </p:blipFill>
        <p:spPr bwMode="auto">
          <a:xfrm>
            <a:off x="3393511" y="3791249"/>
            <a:ext cx="21272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C:\Users\Chia-Hung Chang\Downloads\Data\Knight\Media\Chapter42\Images\42_06Figure-F.jpg">
            <a:extLst>
              <a:ext uri="{FF2B5EF4-FFF2-40B4-BE49-F238E27FC236}">
                <a16:creationId xmlns:a16="http://schemas.microsoft.com/office/drawing/2014/main" id="{125F3FE6-2292-0277-C906-EBE694CE9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73" y="3810029"/>
            <a:ext cx="3390792" cy="219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41D796-132D-5588-E2B0-64F8685E58D6}"/>
              </a:ext>
            </a:extLst>
          </p:cNvPr>
          <p:cNvSpPr txBox="1"/>
          <p:nvPr/>
        </p:nvSpPr>
        <p:spPr bwMode="auto">
          <a:xfrm>
            <a:off x="1331640" y="2289138"/>
            <a:ext cx="496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可以以點的密度來代表機率密度的大小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6">
                <a:extLst>
                  <a:ext uri="{FF2B5EF4-FFF2-40B4-BE49-F238E27FC236}">
                    <a16:creationId xmlns:a16="http://schemas.microsoft.com/office/drawing/2014/main" id="{D482561D-7417-15EF-01F5-2677A630FC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7864" y="3280367"/>
                <a:ext cx="138627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imes New Roman" charset="0"/>
                    <a:cs typeface="Times New Roman" charset="0"/>
                  </a:rPr>
                  <a:t>激發態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TW" i="0" dirty="0">
                        <a:latin typeface="Cambria Math"/>
                      </a:rPr>
                      <m:t>s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1" name="Text Box 6">
                <a:extLst>
                  <a:ext uri="{FF2B5EF4-FFF2-40B4-BE49-F238E27FC236}">
                    <a16:creationId xmlns:a16="http://schemas.microsoft.com/office/drawing/2014/main" id="{D482561D-7417-15EF-01F5-2677A630F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7864" y="3280367"/>
                <a:ext cx="1386270" cy="369887"/>
              </a:xfrm>
              <a:prstGeom prst="rect">
                <a:avLst/>
              </a:prstGeom>
              <a:blipFill>
                <a:blip r:embed="rId7"/>
                <a:stretch>
                  <a:fillRect l="-360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572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Dropbox\Documents\課程\YoungTextBook\Images\Chapter41\A_Images\A_Figures_and_Photos\41_09_Fig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8510588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D7B796-BCCD-C67F-D1E3-4556884B5D67}"/>
                  </a:ext>
                </a:extLst>
              </p:cNvPr>
              <p:cNvSpPr txBox="1"/>
              <p:nvPr/>
            </p:nvSpPr>
            <p:spPr bwMode="auto">
              <a:xfrm>
                <a:off x="5504562" y="5806317"/>
                <a:ext cx="309576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b="0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注意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𝑅</m:t>
                    </m:r>
                  </m:oMath>
                </a14:m>
                <a:r>
                  <a:rPr lang="zh-TW" altLang="en-US" b="0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有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−1</m:t>
                    </m:r>
                  </m:oMath>
                </a14:m>
                <a:r>
                  <a:rPr lang="en-TW" dirty="0"/>
                  <a:t>個節點。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D7B796-BCCD-C67F-D1E3-4556884B5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4562" y="5806317"/>
                <a:ext cx="3095765" cy="369332"/>
              </a:xfrm>
              <a:prstGeom prst="rect">
                <a:avLst/>
              </a:prstGeom>
              <a:blipFill>
                <a:blip r:embed="rId3"/>
                <a:stretch>
                  <a:fillRect l="-1633"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1B5C4EF2-B387-74D2-5393-3D6895F95527}"/>
                  </a:ext>
                </a:extLst>
              </p:cNvPr>
              <p:cNvSpPr txBox="1"/>
              <p:nvPr/>
            </p:nvSpPr>
            <p:spPr bwMode="auto">
              <a:xfrm>
                <a:off x="539552" y="5707722"/>
                <a:ext cx="4955331" cy="5298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𝑍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en-TW" dirty="0">
                              <a:latin typeface="Times New Roman" pitchFamily="18" charset="0"/>
                              <a:cs typeface="Times New Roman" pitchFamily="18" charset="0"/>
                            </a:rPr>
                            <m:t>的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lang="en-TW" dirty="0">
                              <a:latin typeface="Times New Roman" pitchFamily="18" charset="0"/>
                              <a:cs typeface="Times New Roman" pitchFamily="18" charset="0"/>
                            </a:rPr>
                            <m:t>次的多項式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1B5C4EF2-B387-74D2-5393-3D6895F95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707722"/>
                <a:ext cx="4955331" cy="529825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661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3B659D-509F-20CF-3220-7AB04BA8F247}"/>
                  </a:ext>
                </a:extLst>
              </p:cNvPr>
              <p:cNvSpPr txBox="1"/>
              <p:nvPr/>
            </p:nvSpPr>
            <p:spPr>
              <a:xfrm>
                <a:off x="1817676" y="803245"/>
                <a:ext cx="4052386" cy="95731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TW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Sup>
                                <m:sSubSupPr>
                                  <m:ctrlPr>
                                    <a:rPr lang="en-US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b="0" i="0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en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3B659D-509F-20CF-3220-7AB04BA8F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676" y="803245"/>
                <a:ext cx="4052386" cy="957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4AABE4-FCAC-9F6B-6085-2DD483636597}"/>
                  </a:ext>
                </a:extLst>
              </p:cNvPr>
              <p:cNvSpPr txBox="1"/>
              <p:nvPr/>
            </p:nvSpPr>
            <p:spPr>
              <a:xfrm>
                <a:off x="1817676" y="1798215"/>
                <a:ext cx="3585118" cy="95731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TW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Sup>
                                <m:sSubSupPr>
                                  <m:ctrlPr>
                                    <a:rPr lang="en-US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b="0" i="0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en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4AABE4-FCAC-9F6B-6085-2DD483636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676" y="1798215"/>
                <a:ext cx="3585118" cy="957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246712-3FDF-3E36-E5DD-0273AC565E01}"/>
                  </a:ext>
                </a:extLst>
              </p:cNvPr>
              <p:cNvSpPr txBox="1"/>
              <p:nvPr/>
            </p:nvSpPr>
            <p:spPr>
              <a:xfrm>
                <a:off x="1817676" y="288219"/>
                <a:ext cx="263683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=2,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=0,±1</m:t>
                      </m:r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246712-3FDF-3E36-E5DD-0273AC565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676" y="288219"/>
                <a:ext cx="2636838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6">
                <a:extLst>
                  <a:ext uri="{FF2B5EF4-FFF2-40B4-BE49-F238E27FC236}">
                    <a16:creationId xmlns:a16="http://schemas.microsoft.com/office/drawing/2014/main" id="{27839A16-9BCA-5A64-AEBF-CC206BCACF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3602" y="289945"/>
                <a:ext cx="1499010" cy="379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imes New Roman" charset="0"/>
                    <a:cs typeface="Times New Roman" charset="0"/>
                  </a:rPr>
                  <a:t>激發態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2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zh-TW" i="1" dirty="0"/>
              </a:p>
            </p:txBody>
          </p:sp>
        </mc:Choice>
        <mc:Fallback xmlns="">
          <p:sp>
            <p:nvSpPr>
              <p:cNvPr id="16" name="Text Box 6">
                <a:extLst>
                  <a:ext uri="{FF2B5EF4-FFF2-40B4-BE49-F238E27FC236}">
                    <a16:creationId xmlns:a16="http://schemas.microsoft.com/office/drawing/2014/main" id="{27839A16-9BCA-5A64-AEBF-CC206BCAC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602" y="289945"/>
                <a:ext cx="1499010" cy="379446"/>
              </a:xfrm>
              <a:prstGeom prst="rect">
                <a:avLst/>
              </a:prstGeom>
              <a:blipFill>
                <a:blip r:embed="rId5"/>
                <a:stretch>
                  <a:fillRect l="-3361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C4CF58-444B-8DEF-888D-EA867CC6BA52}"/>
                  </a:ext>
                </a:extLst>
              </p:cNvPr>
              <p:cNvSpPr txBox="1"/>
              <p:nvPr/>
            </p:nvSpPr>
            <p:spPr>
              <a:xfrm>
                <a:off x="6012160" y="2276872"/>
                <a:ext cx="110400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C4CF58-444B-8DEF-888D-EA867CC6B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110400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9BBF7A-28FF-5683-BCE5-CE101C0A0A48}"/>
                  </a:ext>
                </a:extLst>
              </p:cNvPr>
              <p:cNvSpPr txBox="1"/>
              <p:nvPr/>
            </p:nvSpPr>
            <p:spPr>
              <a:xfrm>
                <a:off x="6012160" y="1149074"/>
                <a:ext cx="134661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=±1</m:t>
                      </m:r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9BBF7A-28FF-5683-BCE5-CE101C0A0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149074"/>
                <a:ext cx="1346610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7D800A7-2D81-AACD-087D-A0DE731325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676" y="2801795"/>
            <a:ext cx="4770548" cy="3898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8F8CA6-EE85-7D99-1567-65AABA676AC9}"/>
                  </a:ext>
                </a:extLst>
              </p:cNvPr>
              <p:cNvSpPr txBox="1"/>
              <p:nvPr/>
            </p:nvSpPr>
            <p:spPr bwMode="auto">
              <a:xfrm>
                <a:off x="4574065" y="254597"/>
                <a:ext cx="3453446" cy="41479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21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8F8CA6-EE85-7D99-1567-65AABA676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4065" y="254597"/>
                <a:ext cx="3453446" cy="414794"/>
              </a:xfrm>
              <a:prstGeom prst="rect">
                <a:avLst/>
              </a:prstGeom>
              <a:blipFill>
                <a:blip r:embed="rId9"/>
                <a:stretch>
                  <a:fillRect l="-1099" b="-181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3CB3B8-1D2A-94E7-E35C-23FC74F1B27B}"/>
              </a:ext>
            </a:extLst>
          </p:cNvPr>
          <p:cNvCxnSpPr/>
          <p:nvPr/>
        </p:nvCxnSpPr>
        <p:spPr>
          <a:xfrm flipH="1">
            <a:off x="3491880" y="5445224"/>
            <a:ext cx="144016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3A07533-0E6E-D77B-0EE8-E312AA9EC561}"/>
              </a:ext>
            </a:extLst>
          </p:cNvPr>
          <p:cNvSpPr txBox="1"/>
          <p:nvPr/>
        </p:nvSpPr>
        <p:spPr bwMode="auto">
          <a:xfrm>
            <a:off x="6685465" y="669391"/>
            <a:ext cx="14149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無節點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5279733" y="4502056"/>
            <a:ext cx="1366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才有解</a:t>
            </a:r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4997645" y="2095590"/>
            <a:ext cx="1366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才有解</a:t>
            </a:r>
          </a:p>
        </p:txBody>
      </p:sp>
      <p:pic>
        <p:nvPicPr>
          <p:cNvPr id="7180" name="Picture 10" descr="D:\Dropbox\Documents\課程\YoungTextBook\Images\Chapter41\A_Images\A_Figures_and_Photos\41_05_Fig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15" y="755965"/>
            <a:ext cx="2231479" cy="267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3936994" y="1259655"/>
                <a:ext cx="4955331" cy="52982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𝑍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en-TW" dirty="0">
                              <a:latin typeface="Times New Roman" pitchFamily="18" charset="0"/>
                              <a:cs typeface="Times New Roman" pitchFamily="18" charset="0"/>
                            </a:rPr>
                            <m:t>的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lang="en-TW" dirty="0">
                              <a:latin typeface="Times New Roman" pitchFamily="18" charset="0"/>
                              <a:cs typeface="Times New Roman" pitchFamily="18" charset="0"/>
                            </a:rPr>
                            <m:t>次的多項式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6994" y="1259655"/>
                <a:ext cx="4955331" cy="529825"/>
              </a:xfrm>
              <a:prstGeom prst="rect">
                <a:avLst/>
              </a:prstGeom>
              <a:blipFill>
                <a:blip r:embed="rId3"/>
                <a:stretch>
                  <a:fillRect b="-69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324922" y="3596707"/>
                <a:ext cx="3492238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𝑛𝑙𝑚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l-GR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922" y="3596707"/>
                <a:ext cx="3492238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3908588" y="4506516"/>
                <a:ext cx="137114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≥0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8588" y="4506516"/>
                <a:ext cx="137114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 bwMode="auto">
              <a:xfrm>
                <a:off x="3941587" y="3202438"/>
                <a:ext cx="1919180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=0,1,2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⋯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1587" y="3202438"/>
                <a:ext cx="19191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3936994" y="2089258"/>
                <a:ext cx="102951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6994" y="2089258"/>
                <a:ext cx="1029513" cy="369332"/>
              </a:xfrm>
              <a:prstGeom prst="rect">
                <a:avLst/>
              </a:prstGeom>
              <a:blipFill>
                <a:blip r:embed="rId7"/>
                <a:stretch>
                  <a:fillRect t="-6667" r="-3659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D8D46B-F053-CE43-7B09-A25CA2B72632}"/>
                  </a:ext>
                </a:extLst>
              </p:cNvPr>
              <p:cNvSpPr txBox="1"/>
              <p:nvPr/>
            </p:nvSpPr>
            <p:spPr bwMode="auto">
              <a:xfrm>
                <a:off x="3906451" y="5048104"/>
                <a:ext cx="782522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D8D46B-F053-CE43-7B09-A25CA2B72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6451" y="5048104"/>
                <a:ext cx="782522" cy="276999"/>
              </a:xfrm>
              <a:prstGeom prst="rect">
                <a:avLst/>
              </a:prstGeom>
              <a:blipFill>
                <a:blip r:embed="rId8"/>
                <a:stretch>
                  <a:fillRect r="-4762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9">
                <a:extLst>
                  <a:ext uri="{FF2B5EF4-FFF2-40B4-BE49-F238E27FC236}">
                    <a16:creationId xmlns:a16="http://schemas.microsoft.com/office/drawing/2014/main" id="{A57566D8-FBE9-1612-3BE9-A9EB6146B4E9}"/>
                  </a:ext>
                </a:extLst>
              </p:cNvPr>
              <p:cNvSpPr txBox="1"/>
              <p:nvPr/>
            </p:nvSpPr>
            <p:spPr bwMode="auto">
              <a:xfrm>
                <a:off x="3939152" y="2647235"/>
                <a:ext cx="1164165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19">
                <a:extLst>
                  <a:ext uri="{FF2B5EF4-FFF2-40B4-BE49-F238E27FC236}">
                    <a16:creationId xmlns:a16="http://schemas.microsoft.com/office/drawing/2014/main" id="{A57566D8-FBE9-1612-3BE9-A9EB6146B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9152" y="2647235"/>
                <a:ext cx="116416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B07EDC-D6F3-910C-4574-E2D9D29435C9}"/>
                  </a:ext>
                </a:extLst>
              </p:cNvPr>
              <p:cNvSpPr txBox="1"/>
              <p:nvPr/>
            </p:nvSpPr>
            <p:spPr bwMode="auto">
              <a:xfrm>
                <a:off x="702888" y="4104274"/>
                <a:ext cx="13681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無關。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B07EDC-D6F3-910C-4574-E2D9D2943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888" y="4104274"/>
                <a:ext cx="1368153" cy="369332"/>
              </a:xfrm>
              <a:prstGeom prst="rect">
                <a:avLst/>
              </a:prstGeom>
              <a:blipFill>
                <a:blip r:embed="rId10"/>
                <a:stretch>
                  <a:fillRect l="-367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CB878A-9CCE-15FE-F797-64D8B5C1BAF5}"/>
                  </a:ext>
                </a:extLst>
              </p:cNvPr>
              <p:cNvSpPr txBox="1"/>
              <p:nvPr/>
            </p:nvSpPr>
            <p:spPr bwMode="auto">
              <a:xfrm>
                <a:off x="2226661" y="4104274"/>
                <a:ext cx="13681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無關。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CB878A-9CCE-15FE-F797-64D8B5C1B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6661" y="4104274"/>
                <a:ext cx="1368153" cy="369332"/>
              </a:xfrm>
              <a:prstGeom prst="rect">
                <a:avLst/>
              </a:prstGeom>
              <a:blipFill>
                <a:blip r:embed="rId11"/>
                <a:stretch>
                  <a:fillRect l="-367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BEDDDE-9D02-6601-267F-C4E1A69BA723}"/>
              </a:ext>
            </a:extLst>
          </p:cNvPr>
          <p:cNvCxnSpPr>
            <a:cxnSpLocks/>
          </p:cNvCxnSpPr>
          <p:nvPr/>
        </p:nvCxnSpPr>
        <p:spPr>
          <a:xfrm flipV="1">
            <a:off x="1170940" y="3906718"/>
            <a:ext cx="216024" cy="279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C6B20C-0618-FC0C-EEBE-64ADD6A7B6BD}"/>
              </a:ext>
            </a:extLst>
          </p:cNvPr>
          <p:cNvCxnSpPr>
            <a:cxnSpLocks/>
          </p:cNvCxnSpPr>
          <p:nvPr/>
        </p:nvCxnSpPr>
        <p:spPr>
          <a:xfrm flipH="1" flipV="1">
            <a:off x="2287065" y="3950389"/>
            <a:ext cx="252028" cy="235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72D6E1-36CC-F78B-19C9-2FC8D24EB2D0}"/>
              </a:ext>
            </a:extLst>
          </p:cNvPr>
          <p:cNvCxnSpPr>
            <a:cxnSpLocks/>
          </p:cNvCxnSpPr>
          <p:nvPr/>
        </p:nvCxnSpPr>
        <p:spPr>
          <a:xfrm flipV="1">
            <a:off x="2868870" y="3906718"/>
            <a:ext cx="216024" cy="279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2">
                <a:extLst>
                  <a:ext uri="{FF2B5EF4-FFF2-40B4-BE49-F238E27FC236}">
                    <a16:creationId xmlns:a16="http://schemas.microsoft.com/office/drawing/2014/main" id="{623FE8C7-00D6-CCEF-290E-E2991EB39124}"/>
                  </a:ext>
                </a:extLst>
              </p:cNvPr>
              <p:cNvSpPr txBox="1"/>
              <p:nvPr/>
            </p:nvSpPr>
            <p:spPr bwMode="auto">
              <a:xfrm>
                <a:off x="3906958" y="3959517"/>
                <a:ext cx="4672464" cy="3917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TW" dirty="0">
                              <a:latin typeface="Times New Roman" pitchFamily="18" charset="0"/>
                              <a:cs typeface="Times New Roman" pitchFamily="18" charset="0"/>
                            </a:rPr>
                            <m:t>次的多項式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2">
                <a:extLst>
                  <a:ext uri="{FF2B5EF4-FFF2-40B4-BE49-F238E27FC236}">
                    <a16:creationId xmlns:a16="http://schemas.microsoft.com/office/drawing/2014/main" id="{623FE8C7-00D6-CCEF-290E-E2991EB39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6958" y="3959517"/>
                <a:ext cx="4672464" cy="391774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">
                <a:extLst>
                  <a:ext uri="{FF2B5EF4-FFF2-40B4-BE49-F238E27FC236}">
                    <a16:creationId xmlns:a16="http://schemas.microsoft.com/office/drawing/2014/main" id="{0F662DB8-0426-AECF-BEFD-93A875D88D4D}"/>
                  </a:ext>
                </a:extLst>
              </p:cNvPr>
              <p:cNvSpPr txBox="1"/>
              <p:nvPr/>
            </p:nvSpPr>
            <p:spPr bwMode="auto">
              <a:xfrm>
                <a:off x="3903882" y="5482886"/>
                <a:ext cx="3159391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+1,⋯0, ⋯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−1,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1">
                <a:extLst>
                  <a:ext uri="{FF2B5EF4-FFF2-40B4-BE49-F238E27FC236}">
                    <a16:creationId xmlns:a16="http://schemas.microsoft.com/office/drawing/2014/main" id="{0F662DB8-0426-AECF-BEFD-93A875D88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3882" y="5482886"/>
                <a:ext cx="315939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5373CA-1E6F-10BA-5F4D-A2615C870536}"/>
                  </a:ext>
                </a:extLst>
              </p:cNvPr>
              <p:cNvSpPr txBox="1"/>
              <p:nvPr/>
            </p:nvSpPr>
            <p:spPr bwMode="auto">
              <a:xfrm>
                <a:off x="1008444" y="5203877"/>
                <a:ext cx="2330190" cy="68268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5373CA-1E6F-10BA-5F4D-A2615C870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444" y="5203877"/>
                <a:ext cx="2330190" cy="682687"/>
              </a:xfrm>
              <a:prstGeom prst="rect">
                <a:avLst/>
              </a:prstGeom>
              <a:blipFill>
                <a:blip r:embed="rId14"/>
                <a:stretch>
                  <a:fillRect l="-1622" b="-1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2AD9BE80-1819-5250-8420-497C4F62C293}"/>
                  </a:ext>
                </a:extLst>
              </p:cNvPr>
              <p:cNvSpPr txBox="1"/>
              <p:nvPr/>
            </p:nvSpPr>
            <p:spPr bwMode="auto">
              <a:xfrm>
                <a:off x="3881408" y="6073201"/>
                <a:ext cx="1602169" cy="37997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𝑖𝑚</m:t>
                          </m:r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2AD9BE80-1819-5250-8420-497C4F62C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1408" y="6073201"/>
                <a:ext cx="1602169" cy="379976"/>
              </a:xfrm>
              <a:prstGeom prst="rect">
                <a:avLst/>
              </a:prstGeom>
              <a:blipFill>
                <a:blip r:embed="rId15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45619D-5A60-A506-4A84-87DAB045978D}"/>
                  </a:ext>
                </a:extLst>
              </p:cNvPr>
              <p:cNvSpPr txBox="1"/>
              <p:nvPr/>
            </p:nvSpPr>
            <p:spPr bwMode="auto">
              <a:xfrm>
                <a:off x="3833465" y="771466"/>
                <a:ext cx="40546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能量只與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/>
                        <a:cs typeface="Times New Roman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有關。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一般會先選定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45619D-5A60-A506-4A84-87DAB0459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3465" y="771466"/>
                <a:ext cx="4054604" cy="369332"/>
              </a:xfrm>
              <a:prstGeom prst="rect">
                <a:avLst/>
              </a:prstGeom>
              <a:blipFill>
                <a:blip r:embed="rId16"/>
                <a:stretch>
                  <a:fillRect l="-124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AD7B6D-1569-9C36-D9F5-FB7B20BF2949}"/>
                  </a:ext>
                </a:extLst>
              </p:cNvPr>
              <p:cNvSpPr txBox="1"/>
              <p:nvPr/>
            </p:nvSpPr>
            <p:spPr bwMode="auto">
              <a:xfrm>
                <a:off x="5220072" y="2646956"/>
                <a:ext cx="167518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會有最大值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AD7B6D-1569-9C36-D9F5-FB7B20BF2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2646956"/>
                <a:ext cx="1675183" cy="369332"/>
              </a:xfrm>
              <a:prstGeom prst="rect">
                <a:avLst/>
              </a:prstGeom>
              <a:blipFill>
                <a:blip r:embed="rId17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C7F676-7A98-42E2-B916-D86CAAF7DB3D}"/>
                  </a:ext>
                </a:extLst>
              </p:cNvPr>
              <p:cNvSpPr txBox="1"/>
              <p:nvPr/>
            </p:nvSpPr>
            <p:spPr bwMode="auto">
              <a:xfrm>
                <a:off x="4815623" y="4990241"/>
                <a:ext cx="19166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err="1"/>
                  <a:t>會有最大值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C7F676-7A98-42E2-B916-D86CAAF7D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5623" y="4990241"/>
                <a:ext cx="1916617" cy="369332"/>
              </a:xfrm>
              <a:prstGeom prst="rect">
                <a:avLst/>
              </a:prstGeom>
              <a:blipFill>
                <a:blip r:embed="rId18"/>
                <a:stretch>
                  <a:fillRect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8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17" grpId="0" animBg="1"/>
      <p:bldP spid="3" grpId="0" animBg="1"/>
      <p:bldP spid="19" grpId="0" animBg="1"/>
      <p:bldP spid="5" grpId="0" animBg="1"/>
      <p:bldP spid="8" grpId="0" animBg="1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Text Box 17"/>
              <p:cNvSpPr txBox="1">
                <a:spLocks noChangeArrowheads="1"/>
              </p:cNvSpPr>
              <p:nvPr/>
            </p:nvSpPr>
            <p:spPr bwMode="auto">
              <a:xfrm>
                <a:off x="1043644" y="425773"/>
                <a:ext cx="23034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能量只與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/>
                        <a:cs typeface="Times New Roman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有關</a:t>
                </a:r>
              </a:p>
            </p:txBody>
          </p:sp>
        </mc:Choice>
        <mc:Fallback xmlns="">
          <p:sp>
            <p:nvSpPr>
              <p:cNvPr id="8196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44" y="425773"/>
                <a:ext cx="2303462" cy="369332"/>
              </a:xfrm>
              <a:prstGeom prst="rect">
                <a:avLst/>
              </a:prstGeom>
              <a:blipFill>
                <a:blip r:embed="rId2"/>
                <a:stretch>
                  <a:fillRect l="-219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1073605" y="2820323"/>
                <a:ext cx="3398494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𝑛𝑙𝑚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l-GR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3605" y="2820323"/>
                <a:ext cx="339849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9">
                <a:extLst>
                  <a:ext uri="{FF2B5EF4-FFF2-40B4-BE49-F238E27FC236}">
                    <a16:creationId xmlns:a16="http://schemas.microsoft.com/office/drawing/2014/main" id="{A4BBE7E6-2895-7A44-E500-88455ACD9590}"/>
                  </a:ext>
                </a:extLst>
              </p:cNvPr>
              <p:cNvSpPr txBox="1"/>
              <p:nvPr/>
            </p:nvSpPr>
            <p:spPr>
              <a:xfrm>
                <a:off x="1115081" y="908720"/>
                <a:ext cx="2330190" cy="6186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−13.6</m:t>
                          </m:r>
                          <m:r>
                            <m:rPr>
                              <m:nor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eV</m:t>
                          </m:r>
                        </m:e>
                      </m:d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8" name="文字方塊 9">
                <a:extLst>
                  <a:ext uri="{FF2B5EF4-FFF2-40B4-BE49-F238E27FC236}">
                    <a16:creationId xmlns:a16="http://schemas.microsoft.com/office/drawing/2014/main" id="{A4BBE7E6-2895-7A44-E500-88455ACD9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81" y="908720"/>
                <a:ext cx="2330190" cy="618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BFD2D49-D5E7-A399-8FF7-CB3EBB1A0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909" y="486638"/>
            <a:ext cx="4218271" cy="4577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EEA711-CC9B-8B37-E866-EB8EC8C480BF}"/>
                  </a:ext>
                </a:extLst>
              </p:cNvPr>
              <p:cNvSpPr txBox="1"/>
              <p:nvPr/>
            </p:nvSpPr>
            <p:spPr bwMode="auto">
              <a:xfrm>
                <a:off x="1115081" y="1771000"/>
                <a:ext cx="2330190" cy="68268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EEA711-CC9B-8B37-E866-EB8EC8C48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081" y="1771000"/>
                <a:ext cx="2330190" cy="682687"/>
              </a:xfrm>
              <a:prstGeom prst="rect">
                <a:avLst/>
              </a:prstGeom>
              <a:blipFill>
                <a:blip r:embed="rId6"/>
                <a:stretch>
                  <a:fillRect l="-1622" b="-1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3">
            <a:extLst>
              <a:ext uri="{FF2B5EF4-FFF2-40B4-BE49-F238E27FC236}">
                <a16:creationId xmlns:a16="http://schemas.microsoft.com/office/drawing/2014/main" id="{A7725270-BF0D-092B-3A5D-1AC38B335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450" y="4407302"/>
            <a:ext cx="1357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主量子數</a:t>
            </a:r>
            <a:endParaRPr lang="en-US" altLang="zh-TW" dirty="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E95033BE-B908-AFF4-FC37-7DC265E70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450" y="5121677"/>
            <a:ext cx="1604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軌道量子數</a:t>
            </a:r>
            <a:endParaRPr lang="en-US" altLang="zh-TW" dirty="0"/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819A1E62-6633-53A4-D13C-BAFBEE8E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450" y="5764614"/>
            <a:ext cx="1928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軌道磁量子數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6">
                <a:extLst>
                  <a:ext uri="{FF2B5EF4-FFF2-40B4-BE49-F238E27FC236}">
                    <a16:creationId xmlns:a16="http://schemas.microsoft.com/office/drawing/2014/main" id="{EA9CDDEE-780D-37E6-7CF8-645BE67A126F}"/>
                  </a:ext>
                </a:extLst>
              </p:cNvPr>
              <p:cNvSpPr txBox="1"/>
              <p:nvPr/>
            </p:nvSpPr>
            <p:spPr bwMode="auto">
              <a:xfrm>
                <a:off x="2005534" y="4418814"/>
                <a:ext cx="2254441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  <a:cs typeface="Times New Roman" pitchFamily="18" charset="0"/>
                        </a:rPr>
                        <m:t>positive</m:t>
                      </m:r>
                      <m:r>
                        <a:rPr lang="en-US" altLang="zh-TW" b="0" i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  <a:cs typeface="Times New Roman" pitchFamily="18" charset="0"/>
                        </a:rPr>
                        <m:t>integer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文字方塊 26">
                <a:extLst>
                  <a:ext uri="{FF2B5EF4-FFF2-40B4-BE49-F238E27FC236}">
                    <a16:creationId xmlns:a16="http://schemas.microsoft.com/office/drawing/2014/main" id="{EA9CDDEE-780D-37E6-7CF8-645BE67A1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5534" y="4418814"/>
                <a:ext cx="2254441" cy="369332"/>
              </a:xfrm>
              <a:prstGeom prst="rect">
                <a:avLst/>
              </a:prstGeom>
              <a:blipFill>
                <a:blip r:embed="rId7"/>
                <a:stretch>
                  <a:fillRect b="-172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27">
                <a:extLst>
                  <a:ext uri="{FF2B5EF4-FFF2-40B4-BE49-F238E27FC236}">
                    <a16:creationId xmlns:a16="http://schemas.microsoft.com/office/drawing/2014/main" id="{CC61006A-6333-4DAE-0036-A76BC621BED8}"/>
                  </a:ext>
                </a:extLst>
              </p:cNvPr>
              <p:cNvSpPr txBox="1"/>
              <p:nvPr/>
            </p:nvSpPr>
            <p:spPr bwMode="auto">
              <a:xfrm>
                <a:off x="2340796" y="5133052"/>
                <a:ext cx="1919180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0" smtClean="0">
                          <a:latin typeface="Cambria Math"/>
                          <a:cs typeface="Times New Roman" pitchFamily="18" charset="0"/>
                        </a:rPr>
                        <m:t>0,1,2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⋯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27">
                <a:extLst>
                  <a:ext uri="{FF2B5EF4-FFF2-40B4-BE49-F238E27FC236}">
                    <a16:creationId xmlns:a16="http://schemas.microsoft.com/office/drawing/2014/main" id="{CC61006A-6333-4DAE-0036-A76BC621B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0796" y="5133052"/>
                <a:ext cx="191918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28">
                <a:extLst>
                  <a:ext uri="{FF2B5EF4-FFF2-40B4-BE49-F238E27FC236}">
                    <a16:creationId xmlns:a16="http://schemas.microsoft.com/office/drawing/2014/main" id="{8C694BED-4C47-0717-6F02-77DA26EF7EB8}"/>
                  </a:ext>
                </a:extLst>
              </p:cNvPr>
              <p:cNvSpPr txBox="1"/>
              <p:nvPr/>
            </p:nvSpPr>
            <p:spPr bwMode="auto">
              <a:xfrm>
                <a:off x="2627784" y="5764614"/>
                <a:ext cx="3287631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,−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+1⋯</m:t>
                      </m:r>
                      <m:r>
                        <a:rPr lang="en-US" altLang="zh-TW" b="0" i="0" smtClean="0">
                          <a:latin typeface="Cambria Math"/>
                          <a:cs typeface="Times New Roman" pitchFamily="18" charset="0"/>
                        </a:rPr>
                        <m:t>0,1,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⋯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−1,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28">
                <a:extLst>
                  <a:ext uri="{FF2B5EF4-FFF2-40B4-BE49-F238E27FC236}">
                    <a16:creationId xmlns:a16="http://schemas.microsoft.com/office/drawing/2014/main" id="{8C694BED-4C47-0717-6F02-77DA26EF7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5764614"/>
                <a:ext cx="328763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wn Arrow 14">
            <a:extLst>
              <a:ext uri="{FF2B5EF4-FFF2-40B4-BE49-F238E27FC236}">
                <a16:creationId xmlns:a16="http://schemas.microsoft.com/office/drawing/2014/main" id="{EDF06906-F5A4-4A5A-25BF-A9CEB22FFC9B}"/>
              </a:ext>
            </a:extLst>
          </p:cNvPr>
          <p:cNvSpPr/>
          <p:nvPr/>
        </p:nvSpPr>
        <p:spPr>
          <a:xfrm>
            <a:off x="2987638" y="4868266"/>
            <a:ext cx="246969" cy="20196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295B1E83-9325-1B5C-9982-8DC92EE04678}"/>
              </a:ext>
            </a:extLst>
          </p:cNvPr>
          <p:cNvSpPr/>
          <p:nvPr/>
        </p:nvSpPr>
        <p:spPr>
          <a:xfrm>
            <a:off x="3176901" y="5555969"/>
            <a:ext cx="246969" cy="20196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:\Users\Chia-Hung Chang\Downloads\Data\Knight\Media\Chapter42\Images\42_Table01-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224" y="4380804"/>
            <a:ext cx="1439085" cy="20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3033883" y="4512176"/>
                <a:ext cx="1919180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0" smtClean="0">
                          <a:latin typeface="Cambria Math"/>
                          <a:cs typeface="Times New Roman" pitchFamily="18" charset="0"/>
                        </a:rPr>
                        <m:t>0,1,2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⋯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3883" y="4512176"/>
                <a:ext cx="191918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3013157" y="5013176"/>
                <a:ext cx="3287631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,−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+1⋯</m:t>
                      </m:r>
                      <m:r>
                        <a:rPr lang="en-US" altLang="zh-TW" b="0" i="0" smtClean="0">
                          <a:latin typeface="Cambria Math"/>
                          <a:cs typeface="Times New Roman" pitchFamily="18" charset="0"/>
                        </a:rPr>
                        <m:t>0,1,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⋯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−1,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3157" y="5013176"/>
                <a:ext cx="32876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 descr="42T03">
            <a:extLst>
              <a:ext uri="{FF2B5EF4-FFF2-40B4-BE49-F238E27FC236}">
                <a16:creationId xmlns:a16="http://schemas.microsoft.com/office/drawing/2014/main" id="{56E18C26-DEA1-5BBF-0801-4361615E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89" y="1332622"/>
            <a:ext cx="6912768" cy="286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7">
                <a:extLst>
                  <a:ext uri="{FF2B5EF4-FFF2-40B4-BE49-F238E27FC236}">
                    <a16:creationId xmlns:a16="http://schemas.microsoft.com/office/drawing/2014/main" id="{97333026-D484-2D8B-6C96-749AD57A618E}"/>
                  </a:ext>
                </a:extLst>
              </p:cNvPr>
              <p:cNvSpPr txBox="1"/>
              <p:nvPr/>
            </p:nvSpPr>
            <p:spPr bwMode="auto">
              <a:xfrm>
                <a:off x="1619672" y="2996952"/>
                <a:ext cx="383310" cy="3077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𝑚</m:t>
                      </m:r>
                    </m:oMath>
                  </m:oMathPara>
                </a14:m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7">
                <a:extLst>
                  <a:ext uri="{FF2B5EF4-FFF2-40B4-BE49-F238E27FC236}">
                    <a16:creationId xmlns:a16="http://schemas.microsoft.com/office/drawing/2014/main" id="{97333026-D484-2D8B-6C96-749AD57A6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996952"/>
                <a:ext cx="38331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5197F1-A2FC-44F2-2672-425A6BAEC9C5}"/>
                  </a:ext>
                </a:extLst>
              </p:cNvPr>
              <p:cNvSpPr txBox="1"/>
              <p:nvPr/>
            </p:nvSpPr>
            <p:spPr bwMode="auto">
              <a:xfrm>
                <a:off x="827584" y="1165652"/>
                <a:ext cx="4082913" cy="36734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𝑖𝑚</m:t>
                                  </m:r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𝜙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5197F1-A2FC-44F2-2672-425A6BAEC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165652"/>
                <a:ext cx="4082913" cy="367345"/>
              </a:xfrm>
              <a:prstGeom prst="rect">
                <a:avLst/>
              </a:prstGeom>
              <a:blipFill>
                <a:blip r:embed="rId2"/>
                <a:stretch>
                  <a:fillRect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33B43B-A858-7CF5-54A3-CB08BE01F729}"/>
                  </a:ext>
                </a:extLst>
              </p:cNvPr>
              <p:cNvSpPr txBox="1"/>
              <p:nvPr/>
            </p:nvSpPr>
            <p:spPr bwMode="auto">
              <a:xfrm>
                <a:off x="827584" y="1730507"/>
                <a:ext cx="3831177" cy="46923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𝜙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33B43B-A858-7CF5-54A3-CB08BE01F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730507"/>
                <a:ext cx="3831177" cy="469231"/>
              </a:xfrm>
              <a:prstGeom prst="rect">
                <a:avLst/>
              </a:prstGeom>
              <a:blipFill>
                <a:blip r:embed="rId3"/>
                <a:stretch>
                  <a:fillRect r="-1656" b="-78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D5FE17A-E03A-FE81-A0A8-66D3CDA17EAF}"/>
              </a:ext>
            </a:extLst>
          </p:cNvPr>
          <p:cNvSpPr/>
          <p:nvPr/>
        </p:nvSpPr>
        <p:spPr>
          <a:xfrm>
            <a:off x="2765905" y="1052462"/>
            <a:ext cx="2144592" cy="593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FBB848-B9A7-9B8D-A59C-2BA4C3B9412D}"/>
              </a:ext>
            </a:extLst>
          </p:cNvPr>
          <p:cNvSpPr txBox="1"/>
          <p:nvPr/>
        </p:nvSpPr>
        <p:spPr bwMode="auto">
          <a:xfrm>
            <a:off x="4854454" y="1190942"/>
            <a:ext cx="1661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極座標體積！</a:t>
            </a:r>
          </a:p>
        </p:txBody>
      </p:sp>
      <p:pic>
        <p:nvPicPr>
          <p:cNvPr id="11" name="Picture 6" descr="4211">
            <a:extLst>
              <a:ext uri="{FF2B5EF4-FFF2-40B4-BE49-F238E27FC236}">
                <a16:creationId xmlns:a16="http://schemas.microsoft.com/office/drawing/2014/main" id="{685B3E0E-09C1-0237-4909-664A18A99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51" y="4221088"/>
            <a:ext cx="1618186" cy="151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EE201AE0-1EA6-347D-2981-4381920A5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87" y="2743933"/>
            <a:ext cx="5202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imes New Roman" charset="0"/>
                <a:cs typeface="Times New Roman" charset="0"/>
              </a:rPr>
              <a:t>稱為</a:t>
            </a:r>
            <a:r>
              <a:rPr lang="en-US" altLang="zh-TW" dirty="0">
                <a:latin typeface="Times New Roman" charset="0"/>
                <a:cs typeface="Times New Roman" charset="0"/>
              </a:rPr>
              <a:t>Radial probability density</a:t>
            </a:r>
            <a:r>
              <a:rPr lang="zh-TW" altLang="en-US" dirty="0">
                <a:latin typeface="Times New Roman" charset="0"/>
                <a:cs typeface="Times New Roman" charset="0"/>
              </a:rPr>
              <a:t> 徑向</a:t>
            </a:r>
            <a:r>
              <a:rPr lang="zh-TW" altLang="en-US" dirty="0"/>
              <a:t>機率密度：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9E9E4F-9E05-3337-58B3-8AB10E5B972D}"/>
                  </a:ext>
                </a:extLst>
              </p:cNvPr>
              <p:cNvSpPr txBox="1"/>
              <p:nvPr/>
            </p:nvSpPr>
            <p:spPr>
              <a:xfrm>
                <a:off x="5436097" y="2730430"/>
                <a:ext cx="108003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9E9E4F-9E05-3337-58B3-8AB10E5B9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7" y="2730430"/>
                <a:ext cx="10800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C523C9-456D-4E56-F85F-C9B7F7C34DE4}"/>
                  </a:ext>
                </a:extLst>
              </p:cNvPr>
              <p:cNvSpPr txBox="1"/>
              <p:nvPr/>
            </p:nvSpPr>
            <p:spPr bwMode="auto">
              <a:xfrm>
                <a:off x="791580" y="3212450"/>
                <a:ext cx="72680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那就要將半徑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TW" altLang="en-US" dirty="0"/>
                  <a:t>厚度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𝑑𝑟</m:t>
                    </m:r>
                  </m:oMath>
                </a14:m>
                <a:r>
                  <a:rPr lang="zh-TW" altLang="en-US" dirty="0"/>
                  <a:t>的球殼內機率加起來：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也就是對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積分。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C523C9-456D-4E56-F85F-C9B7F7C34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1580" y="3212450"/>
                <a:ext cx="7268026" cy="369332"/>
              </a:xfrm>
              <a:prstGeom prst="rect">
                <a:avLst/>
              </a:prstGeom>
              <a:blipFill>
                <a:blip r:embed="rId6"/>
                <a:stretch>
                  <a:fillRect l="-698"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954E734-1951-B1C4-B7B1-5D43B4144669}"/>
              </a:ext>
            </a:extLst>
          </p:cNvPr>
          <p:cNvSpPr txBox="1"/>
          <p:nvPr/>
        </p:nvSpPr>
        <p:spPr bwMode="auto">
          <a:xfrm>
            <a:off x="755576" y="631420"/>
            <a:ext cx="7560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電子的機率密度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就是在一個小的極座標體積內發現電子的機率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69036-C4EF-05A7-F9E3-7E04BCCDADAA}"/>
                  </a:ext>
                </a:extLst>
              </p:cNvPr>
              <p:cNvSpPr txBox="1"/>
              <p:nvPr/>
            </p:nvSpPr>
            <p:spPr bwMode="auto">
              <a:xfrm>
                <a:off x="791580" y="2325077"/>
                <a:ext cx="75608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我們也可以問在距離為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及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𝑑𝑟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間，無論方向發現該電子的機率：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69036-C4EF-05A7-F9E3-7E04BCCDA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1580" y="2325077"/>
                <a:ext cx="7560840" cy="369332"/>
              </a:xfrm>
              <a:prstGeom prst="rect">
                <a:avLst/>
              </a:prstGeom>
              <a:blipFill>
                <a:blip r:embed="rId7"/>
                <a:stretch>
                  <a:fillRect l="-671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E09BE5-C05A-BDB4-CC05-9F0CC10C6183}"/>
                  </a:ext>
                </a:extLst>
              </p:cNvPr>
              <p:cNvSpPr txBox="1"/>
              <p:nvPr/>
            </p:nvSpPr>
            <p:spPr bwMode="auto">
              <a:xfrm>
                <a:off x="823025" y="4099652"/>
                <a:ext cx="2814488" cy="72648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𝑙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E09BE5-C05A-BDB4-CC05-9F0CC10C6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3025" y="4099652"/>
                <a:ext cx="2814488" cy="726481"/>
              </a:xfrm>
              <a:prstGeom prst="rect">
                <a:avLst/>
              </a:prstGeom>
              <a:blipFill>
                <a:blip r:embed="rId8"/>
                <a:stretch>
                  <a:fillRect l="-33632" t="-155172" r="-1345" b="-2172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4D9B04-8E26-BD5F-BD96-049834210B3A}"/>
                  </a:ext>
                </a:extLst>
              </p:cNvPr>
              <p:cNvSpPr txBox="1"/>
              <p:nvPr/>
            </p:nvSpPr>
            <p:spPr bwMode="auto">
              <a:xfrm>
                <a:off x="823025" y="3631306"/>
                <a:ext cx="3244919" cy="374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已知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滿足歸一化：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4D9B04-8E26-BD5F-BD96-049834210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3025" y="3631306"/>
                <a:ext cx="3244919" cy="374270"/>
              </a:xfrm>
              <a:prstGeom prst="rect">
                <a:avLst/>
              </a:prstGeom>
              <a:blipFill>
                <a:blip r:embed="rId9"/>
                <a:stretch>
                  <a:fillRect l="-155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75F596-F736-E86A-75E4-932AAC2BA722}"/>
                  </a:ext>
                </a:extLst>
              </p:cNvPr>
              <p:cNvSpPr txBox="1"/>
              <p:nvPr/>
            </p:nvSpPr>
            <p:spPr>
              <a:xfrm>
                <a:off x="834899" y="5355766"/>
                <a:ext cx="193100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75F596-F736-E86A-75E4-932AAC2BA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99" y="5355766"/>
                <a:ext cx="1931006" cy="369332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CDE3C0A-6DD3-EBBE-867C-DE1DFCA9278A}"/>
              </a:ext>
            </a:extLst>
          </p:cNvPr>
          <p:cNvSpPr txBox="1"/>
          <p:nvPr/>
        </p:nvSpPr>
        <p:spPr bwMode="auto">
          <a:xfrm>
            <a:off x="823025" y="4920209"/>
            <a:ext cx="1732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因此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74A93A-B106-951C-4628-70630A986D9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7270" t="42889" r="38837" b="13792"/>
          <a:stretch/>
        </p:blipFill>
        <p:spPr>
          <a:xfrm>
            <a:off x="6516128" y="1023514"/>
            <a:ext cx="1368240" cy="12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10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42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2035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C:\Users\Chia-Hung Chang\Downloads\Data\Knight\Media\Chapter42\Images\42_06Figure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419666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760218-1687-AE8E-E391-07E93AE44273}"/>
              </a:ext>
            </a:extLst>
          </p:cNvPr>
          <p:cNvSpPr txBox="1"/>
          <p:nvPr/>
        </p:nvSpPr>
        <p:spPr bwMode="auto">
          <a:xfrm>
            <a:off x="1151620" y="5260558"/>
            <a:ext cx="6840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儘管波函數在原點最大，但電子最可能發現的距離並不是在原點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2E6D27-0DA4-74DA-9669-E4E9C99647F4}"/>
                  </a:ext>
                </a:extLst>
              </p:cNvPr>
              <p:cNvSpPr txBox="1"/>
              <p:nvPr/>
            </p:nvSpPr>
            <p:spPr>
              <a:xfrm>
                <a:off x="5844569" y="929462"/>
                <a:ext cx="193100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sz="1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2E6D27-0DA4-74DA-9669-E4E9C9964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569" y="929462"/>
                <a:ext cx="1931006" cy="369332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B8941E-6D9F-17FD-1433-93A89E3BCFE6}"/>
                  </a:ext>
                </a:extLst>
              </p:cNvPr>
              <p:cNvSpPr txBox="1"/>
              <p:nvPr/>
            </p:nvSpPr>
            <p:spPr bwMode="auto">
              <a:xfrm>
                <a:off x="1151620" y="5629890"/>
                <a:ext cx="68407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對1s電子，</a:t>
                </a:r>
                <a14:m>
                  <m:oMath xmlns:m="http://schemas.openxmlformats.org/officeDocument/2006/math">
                    <m:r>
                      <a:rPr lang="en-US" sz="1800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最大值在距離等於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B8941E-6D9F-17FD-1433-93A89E3BC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1620" y="5629890"/>
                <a:ext cx="6840760" cy="369332"/>
              </a:xfrm>
              <a:prstGeom prst="rect">
                <a:avLst/>
              </a:prstGeom>
              <a:blipFill>
                <a:blip r:embed="rId5"/>
                <a:stretch>
                  <a:fillRect l="-74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Chia-Hung Chang\Downloads\Data\Knight\Media\Chapter42\Images\42_08Figure-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61" y="2082286"/>
            <a:ext cx="4028481" cy="459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B2B88E-8B8C-5898-5028-FBF3D2B01F15}"/>
                  </a:ext>
                </a:extLst>
              </p:cNvPr>
              <p:cNvSpPr txBox="1"/>
              <p:nvPr/>
            </p:nvSpPr>
            <p:spPr bwMode="auto">
              <a:xfrm>
                <a:off x="4587595" y="1340768"/>
                <a:ext cx="309576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b="0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有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−1</m:t>
                    </m:r>
                  </m:oMath>
                </a14:m>
                <a:r>
                  <a:rPr lang="en-TW" dirty="0"/>
                  <a:t>個節點。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B2B88E-8B8C-5898-5028-FBF3D2B01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7595" y="1340768"/>
                <a:ext cx="3095765" cy="369332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D:\Dropbox\Documents\課程\YoungTextBook\Images\Chapter41\A_Images\A_Figures_and_Photos\41_08_Figure.jpg">
            <a:extLst>
              <a:ext uri="{FF2B5EF4-FFF2-40B4-BE49-F238E27FC236}">
                <a16:creationId xmlns:a16="http://schemas.microsoft.com/office/drawing/2014/main" id="{9FC7C3DC-F341-FBEA-6568-134B32548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575"/>
            <a:ext cx="3402012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317439-46B7-10F6-B1E2-897EC972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32796"/>
            <a:ext cx="4697893" cy="5927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D7CDA-7F93-EA65-2D38-4FE0D7852786}"/>
                  </a:ext>
                </a:extLst>
              </p:cNvPr>
              <p:cNvSpPr txBox="1"/>
              <p:nvPr/>
            </p:nvSpPr>
            <p:spPr bwMode="auto">
              <a:xfrm>
                <a:off x="755576" y="168041"/>
                <a:ext cx="5328592" cy="561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以下是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以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代表各個方向的機率密度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D7CDA-7F93-EA65-2D38-4FE0D7852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168041"/>
                <a:ext cx="5328592" cy="561564"/>
              </a:xfrm>
              <a:prstGeom prst="rect">
                <a:avLst/>
              </a:prstGeom>
              <a:blipFill>
                <a:blip r:embed="rId3"/>
                <a:stretch>
                  <a:fillRect l="-950" b="-4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B0E2334-DC29-BCBD-E7AF-26F808B41F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840"/>
          <a:stretch/>
        </p:blipFill>
        <p:spPr>
          <a:xfrm>
            <a:off x="5873641" y="731200"/>
            <a:ext cx="3157357" cy="593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6E4F7A-2B8B-15D4-7347-E00F663F9033}"/>
              </a:ext>
            </a:extLst>
          </p:cNvPr>
          <p:cNvSpPr txBox="1"/>
          <p:nvPr/>
        </p:nvSpPr>
        <p:spPr bwMode="auto">
          <a:xfrm>
            <a:off x="1691680" y="836712"/>
            <a:ext cx="648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常數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3A32C-430C-712A-9BB3-145F0C5FDEAA}"/>
              </a:ext>
            </a:extLst>
          </p:cNvPr>
          <p:cNvSpPr txBox="1"/>
          <p:nvPr/>
        </p:nvSpPr>
        <p:spPr bwMode="auto">
          <a:xfrm>
            <a:off x="3095836" y="860053"/>
            <a:ext cx="14761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水平面較大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8E500-F038-FC1A-C9D4-4F3FC5577E9E}"/>
              </a:ext>
            </a:extLst>
          </p:cNvPr>
          <p:cNvSpPr txBox="1"/>
          <p:nvPr/>
        </p:nvSpPr>
        <p:spPr bwMode="auto">
          <a:xfrm>
            <a:off x="4715387" y="836712"/>
            <a:ext cx="14761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垂直面較大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371455-8B89-ECEE-DCAE-81337E0FB9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7" t="10164" r="66054" b="82551"/>
          <a:stretch/>
        </p:blipFill>
        <p:spPr>
          <a:xfrm>
            <a:off x="1941129" y="1706150"/>
            <a:ext cx="828093" cy="331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328907-CBDE-4F35-EB46-6EF0192315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8" t="17448" r="45948" b="74053"/>
          <a:stretch/>
        </p:blipFill>
        <p:spPr>
          <a:xfrm>
            <a:off x="3270699" y="1899367"/>
            <a:ext cx="1157286" cy="3375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3C4492-4FDF-3F1E-B691-768B3CD3C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7" t="25947" r="53990" b="65555"/>
          <a:stretch/>
        </p:blipFill>
        <p:spPr>
          <a:xfrm>
            <a:off x="4800696" y="1899367"/>
            <a:ext cx="967298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8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5279733" y="4502056"/>
            <a:ext cx="1366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才有解</a:t>
            </a:r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4997645" y="2095590"/>
            <a:ext cx="1366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才有解</a:t>
            </a:r>
          </a:p>
        </p:txBody>
      </p:sp>
      <p:pic>
        <p:nvPicPr>
          <p:cNvPr id="7180" name="Picture 10" descr="D:\Dropbox\Documents\課程\YoungTextBook\Images\Chapter41\A_Images\A_Figures_and_Photos\41_05_Fig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15" y="755965"/>
            <a:ext cx="2231479" cy="267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3936994" y="1259655"/>
                <a:ext cx="4955331" cy="52982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𝑍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en-TW" dirty="0">
                              <a:latin typeface="Times New Roman" pitchFamily="18" charset="0"/>
                              <a:cs typeface="Times New Roman" pitchFamily="18" charset="0"/>
                            </a:rPr>
                            <m:t>的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lang="en-TW" dirty="0">
                              <a:latin typeface="Times New Roman" pitchFamily="18" charset="0"/>
                              <a:cs typeface="Times New Roman" pitchFamily="18" charset="0"/>
                            </a:rPr>
                            <m:t>次的多項式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6994" y="1259655"/>
                <a:ext cx="4955331" cy="529825"/>
              </a:xfrm>
              <a:prstGeom prst="rect">
                <a:avLst/>
              </a:prstGeom>
              <a:blipFill>
                <a:blip r:embed="rId3"/>
                <a:stretch>
                  <a:fillRect b="-69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324922" y="3596707"/>
                <a:ext cx="3492238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𝑛𝑙𝑚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l-GR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922" y="3596707"/>
                <a:ext cx="3492238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3908588" y="4506516"/>
                <a:ext cx="137114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≥0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8588" y="4506516"/>
                <a:ext cx="137114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 bwMode="auto">
              <a:xfrm>
                <a:off x="3941587" y="3202438"/>
                <a:ext cx="1919180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=0,1,2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⋯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1587" y="3202438"/>
                <a:ext cx="19191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3936994" y="2089258"/>
                <a:ext cx="102951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6994" y="2089258"/>
                <a:ext cx="1029513" cy="369332"/>
              </a:xfrm>
              <a:prstGeom prst="rect">
                <a:avLst/>
              </a:prstGeom>
              <a:blipFill>
                <a:blip r:embed="rId7"/>
                <a:stretch>
                  <a:fillRect t="-6667" r="-3659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D8D46B-F053-CE43-7B09-A25CA2B72632}"/>
                  </a:ext>
                </a:extLst>
              </p:cNvPr>
              <p:cNvSpPr txBox="1"/>
              <p:nvPr/>
            </p:nvSpPr>
            <p:spPr bwMode="auto">
              <a:xfrm>
                <a:off x="3906451" y="5048104"/>
                <a:ext cx="782522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D8D46B-F053-CE43-7B09-A25CA2B72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6451" y="5048104"/>
                <a:ext cx="782522" cy="276999"/>
              </a:xfrm>
              <a:prstGeom prst="rect">
                <a:avLst/>
              </a:prstGeom>
              <a:blipFill>
                <a:blip r:embed="rId8"/>
                <a:stretch>
                  <a:fillRect r="-4762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9">
                <a:extLst>
                  <a:ext uri="{FF2B5EF4-FFF2-40B4-BE49-F238E27FC236}">
                    <a16:creationId xmlns:a16="http://schemas.microsoft.com/office/drawing/2014/main" id="{A57566D8-FBE9-1612-3BE9-A9EB6146B4E9}"/>
                  </a:ext>
                </a:extLst>
              </p:cNvPr>
              <p:cNvSpPr txBox="1"/>
              <p:nvPr/>
            </p:nvSpPr>
            <p:spPr bwMode="auto">
              <a:xfrm>
                <a:off x="3939152" y="2647235"/>
                <a:ext cx="1164165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19">
                <a:extLst>
                  <a:ext uri="{FF2B5EF4-FFF2-40B4-BE49-F238E27FC236}">
                    <a16:creationId xmlns:a16="http://schemas.microsoft.com/office/drawing/2014/main" id="{A57566D8-FBE9-1612-3BE9-A9EB6146B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9152" y="2647235"/>
                <a:ext cx="116416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B07EDC-D6F3-910C-4574-E2D9D29435C9}"/>
                  </a:ext>
                </a:extLst>
              </p:cNvPr>
              <p:cNvSpPr txBox="1"/>
              <p:nvPr/>
            </p:nvSpPr>
            <p:spPr bwMode="auto">
              <a:xfrm>
                <a:off x="702888" y="4104274"/>
                <a:ext cx="13681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無關。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B07EDC-D6F3-910C-4574-E2D9D2943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888" y="4104274"/>
                <a:ext cx="1368153" cy="369332"/>
              </a:xfrm>
              <a:prstGeom prst="rect">
                <a:avLst/>
              </a:prstGeom>
              <a:blipFill>
                <a:blip r:embed="rId10"/>
                <a:stretch>
                  <a:fillRect l="-367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CB878A-9CCE-15FE-F797-64D8B5C1BAF5}"/>
                  </a:ext>
                </a:extLst>
              </p:cNvPr>
              <p:cNvSpPr txBox="1"/>
              <p:nvPr/>
            </p:nvSpPr>
            <p:spPr bwMode="auto">
              <a:xfrm>
                <a:off x="2226661" y="4104274"/>
                <a:ext cx="13681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無關。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CB878A-9CCE-15FE-F797-64D8B5C1B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6661" y="4104274"/>
                <a:ext cx="1368153" cy="369332"/>
              </a:xfrm>
              <a:prstGeom prst="rect">
                <a:avLst/>
              </a:prstGeom>
              <a:blipFill>
                <a:blip r:embed="rId11"/>
                <a:stretch>
                  <a:fillRect l="-367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BEDDDE-9D02-6601-267F-C4E1A69BA723}"/>
              </a:ext>
            </a:extLst>
          </p:cNvPr>
          <p:cNvCxnSpPr>
            <a:cxnSpLocks/>
          </p:cNvCxnSpPr>
          <p:nvPr/>
        </p:nvCxnSpPr>
        <p:spPr>
          <a:xfrm flipV="1">
            <a:off x="1170940" y="3906718"/>
            <a:ext cx="216024" cy="279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C6B20C-0618-FC0C-EEBE-64ADD6A7B6BD}"/>
              </a:ext>
            </a:extLst>
          </p:cNvPr>
          <p:cNvCxnSpPr>
            <a:cxnSpLocks/>
          </p:cNvCxnSpPr>
          <p:nvPr/>
        </p:nvCxnSpPr>
        <p:spPr>
          <a:xfrm flipH="1" flipV="1">
            <a:off x="2287065" y="3950389"/>
            <a:ext cx="252028" cy="235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72D6E1-36CC-F78B-19C9-2FC8D24EB2D0}"/>
              </a:ext>
            </a:extLst>
          </p:cNvPr>
          <p:cNvCxnSpPr>
            <a:cxnSpLocks/>
          </p:cNvCxnSpPr>
          <p:nvPr/>
        </p:nvCxnSpPr>
        <p:spPr>
          <a:xfrm flipV="1">
            <a:off x="2868870" y="3906718"/>
            <a:ext cx="216024" cy="279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2">
                <a:extLst>
                  <a:ext uri="{FF2B5EF4-FFF2-40B4-BE49-F238E27FC236}">
                    <a16:creationId xmlns:a16="http://schemas.microsoft.com/office/drawing/2014/main" id="{623FE8C7-00D6-CCEF-290E-E2991EB39124}"/>
                  </a:ext>
                </a:extLst>
              </p:cNvPr>
              <p:cNvSpPr txBox="1"/>
              <p:nvPr/>
            </p:nvSpPr>
            <p:spPr bwMode="auto">
              <a:xfrm>
                <a:off x="3906958" y="3959517"/>
                <a:ext cx="4672464" cy="3917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TW" dirty="0">
                              <a:latin typeface="Times New Roman" pitchFamily="18" charset="0"/>
                              <a:cs typeface="Times New Roman" pitchFamily="18" charset="0"/>
                            </a:rPr>
                            <m:t>次的多項式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2">
                <a:extLst>
                  <a:ext uri="{FF2B5EF4-FFF2-40B4-BE49-F238E27FC236}">
                    <a16:creationId xmlns:a16="http://schemas.microsoft.com/office/drawing/2014/main" id="{623FE8C7-00D6-CCEF-290E-E2991EB39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6958" y="3959517"/>
                <a:ext cx="4672464" cy="391774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">
                <a:extLst>
                  <a:ext uri="{FF2B5EF4-FFF2-40B4-BE49-F238E27FC236}">
                    <a16:creationId xmlns:a16="http://schemas.microsoft.com/office/drawing/2014/main" id="{0F662DB8-0426-AECF-BEFD-93A875D88D4D}"/>
                  </a:ext>
                </a:extLst>
              </p:cNvPr>
              <p:cNvSpPr txBox="1"/>
              <p:nvPr/>
            </p:nvSpPr>
            <p:spPr bwMode="auto">
              <a:xfrm>
                <a:off x="3903882" y="5482886"/>
                <a:ext cx="3159391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+1,⋯0, ⋯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−1,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1">
                <a:extLst>
                  <a:ext uri="{FF2B5EF4-FFF2-40B4-BE49-F238E27FC236}">
                    <a16:creationId xmlns:a16="http://schemas.microsoft.com/office/drawing/2014/main" id="{0F662DB8-0426-AECF-BEFD-93A875D88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3882" y="5482886"/>
                <a:ext cx="315939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5373CA-1E6F-10BA-5F4D-A2615C870536}"/>
                  </a:ext>
                </a:extLst>
              </p:cNvPr>
              <p:cNvSpPr txBox="1"/>
              <p:nvPr/>
            </p:nvSpPr>
            <p:spPr bwMode="auto">
              <a:xfrm>
                <a:off x="1008444" y="5203877"/>
                <a:ext cx="2330190" cy="68268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5373CA-1E6F-10BA-5F4D-A2615C870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444" y="5203877"/>
                <a:ext cx="2330190" cy="682687"/>
              </a:xfrm>
              <a:prstGeom prst="rect">
                <a:avLst/>
              </a:prstGeom>
              <a:blipFill>
                <a:blip r:embed="rId14"/>
                <a:stretch>
                  <a:fillRect l="-1622" b="-1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2AD9BE80-1819-5250-8420-497C4F62C293}"/>
                  </a:ext>
                </a:extLst>
              </p:cNvPr>
              <p:cNvSpPr txBox="1"/>
              <p:nvPr/>
            </p:nvSpPr>
            <p:spPr bwMode="auto">
              <a:xfrm>
                <a:off x="3881408" y="6073201"/>
                <a:ext cx="1602169" cy="37997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𝑖𝑚</m:t>
                          </m:r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2AD9BE80-1819-5250-8420-497C4F62C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1408" y="6073201"/>
                <a:ext cx="1602169" cy="379976"/>
              </a:xfrm>
              <a:prstGeom prst="rect">
                <a:avLst/>
              </a:prstGeom>
              <a:blipFill>
                <a:blip r:embed="rId15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45619D-5A60-A506-4A84-87DAB045978D}"/>
                  </a:ext>
                </a:extLst>
              </p:cNvPr>
              <p:cNvSpPr txBox="1"/>
              <p:nvPr/>
            </p:nvSpPr>
            <p:spPr bwMode="auto">
              <a:xfrm>
                <a:off x="3833465" y="771466"/>
                <a:ext cx="40546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能量只與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/>
                        <a:cs typeface="Times New Roman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有關。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一般會先選定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45619D-5A60-A506-4A84-87DAB0459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3465" y="771466"/>
                <a:ext cx="4054604" cy="369332"/>
              </a:xfrm>
              <a:prstGeom prst="rect">
                <a:avLst/>
              </a:prstGeom>
              <a:blipFill>
                <a:blip r:embed="rId16"/>
                <a:stretch>
                  <a:fillRect l="-124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AD7B6D-1569-9C36-D9F5-FB7B20BF2949}"/>
                  </a:ext>
                </a:extLst>
              </p:cNvPr>
              <p:cNvSpPr txBox="1"/>
              <p:nvPr/>
            </p:nvSpPr>
            <p:spPr bwMode="auto">
              <a:xfrm>
                <a:off x="5220072" y="2646956"/>
                <a:ext cx="167518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會有最大值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AD7B6D-1569-9C36-D9F5-FB7B20BF2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2646956"/>
                <a:ext cx="1675183" cy="369332"/>
              </a:xfrm>
              <a:prstGeom prst="rect">
                <a:avLst/>
              </a:prstGeom>
              <a:blipFill>
                <a:blip r:embed="rId17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C7F676-7A98-42E2-B916-D86CAAF7DB3D}"/>
                  </a:ext>
                </a:extLst>
              </p:cNvPr>
              <p:cNvSpPr txBox="1"/>
              <p:nvPr/>
            </p:nvSpPr>
            <p:spPr bwMode="auto">
              <a:xfrm>
                <a:off x="4815623" y="4990241"/>
                <a:ext cx="19166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err="1"/>
                  <a:t>會有最大值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C7F676-7A98-42E2-B916-D86CAAF7D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5623" y="4990241"/>
                <a:ext cx="1916617" cy="369332"/>
              </a:xfrm>
              <a:prstGeom prst="rect">
                <a:avLst/>
              </a:prstGeom>
              <a:blipFill>
                <a:blip r:embed="rId18"/>
                <a:stretch>
                  <a:fillRect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4492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48F4D0-3016-700C-AA50-0A1238E97950}"/>
              </a:ext>
            </a:extLst>
          </p:cNvPr>
          <p:cNvSpPr/>
          <p:nvPr/>
        </p:nvSpPr>
        <p:spPr>
          <a:xfrm>
            <a:off x="555287" y="2930405"/>
            <a:ext cx="4578579" cy="34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3" name="Picture 2" descr="C:\Users\Chia-Hung Chang\Downloads\Data\Knight\Media\Chapter42\Images\42_05Figure-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1"/>
          <a:stretch>
            <a:fillRect/>
          </a:stretch>
        </p:blipFill>
        <p:spPr bwMode="auto">
          <a:xfrm>
            <a:off x="5917122" y="4745518"/>
            <a:ext cx="1895238" cy="200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 descr="C:\Users\Chia-Hung Chang\Downloads\Data\Knight\Media\Chapter42\Images\42_08Figure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1" b="33736"/>
          <a:stretch>
            <a:fillRect/>
          </a:stretch>
        </p:blipFill>
        <p:spPr bwMode="auto">
          <a:xfrm>
            <a:off x="565382" y="3427051"/>
            <a:ext cx="4540937" cy="179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文字方塊 5"/>
              <p:cNvSpPr txBox="1">
                <a:spLocks noChangeArrowheads="1"/>
              </p:cNvSpPr>
              <p:nvPr/>
            </p:nvSpPr>
            <p:spPr bwMode="auto">
              <a:xfrm>
                <a:off x="2144858" y="1040354"/>
                <a:ext cx="51448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charset="0"/>
                    <a:cs typeface="Times New Roman" charset="0"/>
                  </a:rPr>
                  <a:t>波函數與角度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zh-TW" altLang="en-US" i="1">
                        <a:latin typeface="Cambria Math" panose="02040503050406030204" pitchFamily="18" charset="0"/>
                        <a:cs typeface="Times New Roman" charset="0"/>
                      </a:rPr>
                      <m:t>𝜙</m:t>
                    </m:r>
                  </m:oMath>
                </a14:m>
                <a:r>
                  <a:rPr lang="zh-TW" altLang="en-US" dirty="0">
                    <a:latin typeface="Times New Roman" charset="0"/>
                    <a:cs typeface="Times New Roman" charset="0"/>
                  </a:rPr>
                  <a:t>有關！但絕對值平方與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  <a:cs typeface="Times New Roman" charset="0"/>
                      </a:rPr>
                      <m:t>𝜙</m:t>
                    </m:r>
                  </m:oMath>
                </a14:m>
                <a:r>
                  <a:rPr lang="zh-TW" altLang="en-US" dirty="0">
                    <a:latin typeface="Times New Roman" charset="0"/>
                    <a:cs typeface="Times New Roman" charset="0"/>
                  </a:rPr>
                  <a:t>無關。</a:t>
                </a:r>
              </a:p>
            </p:txBody>
          </p:sp>
        </mc:Choice>
        <mc:Fallback xmlns="">
          <p:sp>
            <p:nvSpPr>
              <p:cNvPr id="1434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4858" y="1040354"/>
                <a:ext cx="5144840" cy="369332"/>
              </a:xfrm>
              <a:prstGeom prst="rect">
                <a:avLst/>
              </a:prstGeom>
              <a:blipFill>
                <a:blip r:embed="rId4"/>
                <a:stretch>
                  <a:fillRect l="-983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246712-3FDF-3E36-E5DD-0273AC565E01}"/>
                  </a:ext>
                </a:extLst>
              </p:cNvPr>
              <p:cNvSpPr txBox="1"/>
              <p:nvPr/>
            </p:nvSpPr>
            <p:spPr>
              <a:xfrm>
                <a:off x="3874845" y="558766"/>
                <a:ext cx="263683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=2,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=0,±1</m:t>
                      </m:r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246712-3FDF-3E36-E5DD-0273AC565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845" y="558766"/>
                <a:ext cx="2636838" cy="369332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6">
                <a:extLst>
                  <a:ext uri="{FF2B5EF4-FFF2-40B4-BE49-F238E27FC236}">
                    <a16:creationId xmlns:a16="http://schemas.microsoft.com/office/drawing/2014/main" id="{27839A16-9BCA-5A64-AEBF-CC206BCACF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0182" y="558766"/>
                <a:ext cx="1499010" cy="379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imes New Roman" charset="0"/>
                    <a:cs typeface="Times New Roman" charset="0"/>
                  </a:rPr>
                  <a:t>激發態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2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zh-TW" i="1" dirty="0"/>
              </a:p>
            </p:txBody>
          </p:sp>
        </mc:Choice>
        <mc:Fallback xmlns="">
          <p:sp>
            <p:nvSpPr>
              <p:cNvPr id="16" name="Text Box 6">
                <a:extLst>
                  <a:ext uri="{FF2B5EF4-FFF2-40B4-BE49-F238E27FC236}">
                    <a16:creationId xmlns:a16="http://schemas.microsoft.com/office/drawing/2014/main" id="{27839A16-9BCA-5A64-AEBF-CC206BCAC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0182" y="558766"/>
                <a:ext cx="1499010" cy="379446"/>
              </a:xfrm>
              <a:prstGeom prst="rect">
                <a:avLst/>
              </a:prstGeom>
              <a:blipFill>
                <a:blip r:embed="rId6"/>
                <a:stretch>
                  <a:fillRect l="-3361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5" descr="F39_23">
            <a:extLst>
              <a:ext uri="{FF2B5EF4-FFF2-40B4-BE49-F238E27FC236}">
                <a16:creationId xmlns:a16="http://schemas.microsoft.com/office/drawing/2014/main" id="{CAC3A3AC-B90C-69E9-B756-FFB5398B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6"/>
          <a:stretch>
            <a:fillRect/>
          </a:stretch>
        </p:blipFill>
        <p:spPr bwMode="auto">
          <a:xfrm>
            <a:off x="5917122" y="2060848"/>
            <a:ext cx="2745152" cy="209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8F75D-30CF-A6BD-E977-782F24D4B1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266" b="77864"/>
          <a:stretch/>
        </p:blipFill>
        <p:spPr>
          <a:xfrm>
            <a:off x="555287" y="1629483"/>
            <a:ext cx="4578579" cy="1308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919B79-4E33-7873-5573-9A39FDC0EB2D}"/>
              </a:ext>
            </a:extLst>
          </p:cNvPr>
          <p:cNvSpPr txBox="1"/>
          <p:nvPr/>
        </p:nvSpPr>
        <p:spPr bwMode="auto">
          <a:xfrm>
            <a:off x="1491391" y="1729730"/>
            <a:ext cx="648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常數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FA477-57D6-469D-0622-8A7E157453B6}"/>
              </a:ext>
            </a:extLst>
          </p:cNvPr>
          <p:cNvSpPr txBox="1"/>
          <p:nvPr/>
        </p:nvSpPr>
        <p:spPr bwMode="auto">
          <a:xfrm>
            <a:off x="2895547" y="1753071"/>
            <a:ext cx="14761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水平面較大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2563F-C72A-5B4E-5318-814EC2FC60D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87" t="10164" r="66054" b="82551"/>
          <a:stretch/>
        </p:blipFill>
        <p:spPr>
          <a:xfrm>
            <a:off x="1740840" y="2599168"/>
            <a:ext cx="828093" cy="331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4C972D-35F1-0C13-B3CA-C12A635421E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798" t="17448" r="45948" b="74053"/>
          <a:stretch/>
        </p:blipFill>
        <p:spPr>
          <a:xfrm>
            <a:off x="2738666" y="2937967"/>
            <a:ext cx="1157286" cy="3375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2EFFE4-9580-0907-6A12-9E5E9802AD0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77" t="25947" r="53990" b="65555"/>
          <a:stretch/>
        </p:blipFill>
        <p:spPr>
          <a:xfrm>
            <a:off x="4166568" y="2935394"/>
            <a:ext cx="967298" cy="307777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BD5BBE02-A4B5-15CE-6D3F-A22A98C43864}"/>
              </a:ext>
            </a:extLst>
          </p:cNvPr>
          <p:cNvSpPr/>
          <p:nvPr/>
        </p:nvSpPr>
        <p:spPr>
          <a:xfrm rot="1611236">
            <a:off x="5330909" y="2857219"/>
            <a:ext cx="502794" cy="28791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3FF7410-79C0-ADD5-1CAA-723F19D80034}"/>
              </a:ext>
            </a:extLst>
          </p:cNvPr>
          <p:cNvSpPr/>
          <p:nvPr/>
        </p:nvSpPr>
        <p:spPr>
          <a:xfrm rot="19667803">
            <a:off x="5329018" y="3722762"/>
            <a:ext cx="502794" cy="28791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D4F052-EDBC-6C95-11D4-6AC263B2E905}"/>
              </a:ext>
            </a:extLst>
          </p:cNvPr>
          <p:cNvSpPr txBox="1"/>
          <p:nvPr/>
        </p:nvSpPr>
        <p:spPr bwMode="auto">
          <a:xfrm>
            <a:off x="5917122" y="1556792"/>
            <a:ext cx="1679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點密度圖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9D37B0-30D0-A823-F836-FC5BBC1196B9}"/>
              </a:ext>
            </a:extLst>
          </p:cNvPr>
          <p:cNvSpPr/>
          <p:nvPr/>
        </p:nvSpPr>
        <p:spPr>
          <a:xfrm>
            <a:off x="1619672" y="386104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FD75BC-11CC-EA7A-CFB3-897A65744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36712"/>
            <a:ext cx="7460737" cy="4923482"/>
          </a:xfrm>
          <a:prstGeom prst="rect">
            <a:avLst/>
          </a:prstGeom>
        </p:spPr>
      </p:pic>
      <p:pic>
        <p:nvPicPr>
          <p:cNvPr id="3" name="Picture 5" descr="F39_21">
            <a:extLst>
              <a:ext uri="{FF2B5EF4-FFF2-40B4-BE49-F238E27FC236}">
                <a16:creationId xmlns:a16="http://schemas.microsoft.com/office/drawing/2014/main" id="{27F75B6E-6D07-272E-B9E4-751C754A5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8"/>
          <a:stretch>
            <a:fillRect/>
          </a:stretch>
        </p:blipFill>
        <p:spPr bwMode="auto">
          <a:xfrm>
            <a:off x="7020272" y="1196752"/>
            <a:ext cx="1263154" cy="13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0007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Dropbox\Documents\課程\YoungTextBook\Images\Chapter41\A_Images\A_Figures_and_Photos\41_10_Fig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478838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93A06D-7134-7B4E-53EC-095595649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20688"/>
            <a:ext cx="7195771" cy="5927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9CBCE3-8DFE-66C1-2396-F1F852ECBF5D}"/>
              </a:ext>
            </a:extLst>
          </p:cNvPr>
          <p:cNvSpPr/>
          <p:nvPr/>
        </p:nvSpPr>
        <p:spPr>
          <a:xfrm>
            <a:off x="1187624" y="1988840"/>
            <a:ext cx="1656184" cy="3816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Chia-Hung Chang\Downloads\Data\Knight\Media\Chapter42\Images\42_05Figure-F.jpg">
            <a:extLst>
              <a:ext uri="{FF2B5EF4-FFF2-40B4-BE49-F238E27FC236}">
                <a16:creationId xmlns:a16="http://schemas.microsoft.com/office/drawing/2014/main" id="{B084D033-829B-593E-1C62-AF301C743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1"/>
          <a:stretch>
            <a:fillRect/>
          </a:stretch>
        </p:blipFill>
        <p:spPr bwMode="auto">
          <a:xfrm>
            <a:off x="6709210" y="4293096"/>
            <a:ext cx="142873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EA08C2-F289-C92D-4247-278EEA330F4F}"/>
              </a:ext>
            </a:extLst>
          </p:cNvPr>
          <p:cNvSpPr txBox="1"/>
          <p:nvPr/>
        </p:nvSpPr>
        <p:spPr bwMode="auto">
          <a:xfrm>
            <a:off x="988697" y="125146"/>
            <a:ext cx="57623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有時候會以陰影區域來標定一定大小以上的機率密度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797092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317439-46B7-10F6-B1E2-897EC972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32796"/>
            <a:ext cx="4697893" cy="5927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D7CDA-7F93-EA65-2D38-4FE0D7852786}"/>
                  </a:ext>
                </a:extLst>
              </p:cNvPr>
              <p:cNvSpPr txBox="1"/>
              <p:nvPr/>
            </p:nvSpPr>
            <p:spPr bwMode="auto">
              <a:xfrm>
                <a:off x="4139952" y="4941168"/>
                <a:ext cx="50040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𝑙𝑙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水平面最大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，而且越來越扁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D7CDA-7F93-EA65-2D38-4FE0D7852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4941168"/>
                <a:ext cx="5004048" cy="369332"/>
              </a:xfrm>
              <a:prstGeom prst="rect">
                <a:avLst/>
              </a:prstGeom>
              <a:blipFill>
                <a:blip r:embed="rId3"/>
                <a:stretch>
                  <a:fillRect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B6E4F7A-2B8B-15D4-7347-E00F663F9033}"/>
              </a:ext>
            </a:extLst>
          </p:cNvPr>
          <p:cNvSpPr txBox="1"/>
          <p:nvPr/>
        </p:nvSpPr>
        <p:spPr bwMode="auto">
          <a:xfrm>
            <a:off x="1691680" y="836712"/>
            <a:ext cx="648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常數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3A32C-430C-712A-9BB3-145F0C5FDEAA}"/>
              </a:ext>
            </a:extLst>
          </p:cNvPr>
          <p:cNvSpPr txBox="1"/>
          <p:nvPr/>
        </p:nvSpPr>
        <p:spPr bwMode="auto">
          <a:xfrm>
            <a:off x="3095836" y="860053"/>
            <a:ext cx="14761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水平面較大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8E500-F038-FC1A-C9D4-4F3FC5577E9E}"/>
              </a:ext>
            </a:extLst>
          </p:cNvPr>
          <p:cNvSpPr txBox="1"/>
          <p:nvPr/>
        </p:nvSpPr>
        <p:spPr bwMode="auto">
          <a:xfrm>
            <a:off x="4715387" y="836712"/>
            <a:ext cx="14761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垂直面較大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371455-8B89-ECEE-DCAE-81337E0FB9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7" t="10164" r="66054" b="82551"/>
          <a:stretch/>
        </p:blipFill>
        <p:spPr>
          <a:xfrm>
            <a:off x="1941129" y="1706150"/>
            <a:ext cx="828093" cy="331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328907-CBDE-4F35-EB46-6EF0192315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8" t="17448" r="45948" b="74053"/>
          <a:stretch/>
        </p:blipFill>
        <p:spPr>
          <a:xfrm>
            <a:off x="3270699" y="1899367"/>
            <a:ext cx="1157286" cy="3375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3C4492-4FDF-3F1E-B691-768B3CD3C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7" t="25947" r="53990" b="65555"/>
          <a:stretch/>
        </p:blipFill>
        <p:spPr>
          <a:xfrm>
            <a:off x="4800696" y="1899367"/>
            <a:ext cx="967298" cy="30777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20CD17B-CAD8-2CC9-AC31-D9513ED594EA}"/>
              </a:ext>
            </a:extLst>
          </p:cNvPr>
          <p:cNvSpPr/>
          <p:nvPr/>
        </p:nvSpPr>
        <p:spPr>
          <a:xfrm>
            <a:off x="827584" y="2037387"/>
            <a:ext cx="1512168" cy="1391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559857-B5E0-56AE-2EEA-A965F27C6D91}"/>
              </a:ext>
            </a:extLst>
          </p:cNvPr>
          <p:cNvSpPr/>
          <p:nvPr/>
        </p:nvSpPr>
        <p:spPr>
          <a:xfrm>
            <a:off x="745921" y="3349861"/>
            <a:ext cx="1512168" cy="1391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31ADAF-7A93-FA10-B81B-54060813C22C}"/>
              </a:ext>
            </a:extLst>
          </p:cNvPr>
          <p:cNvSpPr/>
          <p:nvPr/>
        </p:nvSpPr>
        <p:spPr>
          <a:xfrm>
            <a:off x="2321750" y="4730756"/>
            <a:ext cx="1512168" cy="1391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2F81B1-7E4A-90D1-C2FD-49554CB6736B}"/>
              </a:ext>
            </a:extLst>
          </p:cNvPr>
          <p:cNvSpPr/>
          <p:nvPr/>
        </p:nvSpPr>
        <p:spPr>
          <a:xfrm>
            <a:off x="2483138" y="596198"/>
            <a:ext cx="1800829" cy="1391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53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F39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8"/>
          <a:stretch>
            <a:fillRect/>
          </a:stretch>
        </p:blipFill>
        <p:spPr bwMode="auto">
          <a:xfrm>
            <a:off x="827584" y="1567157"/>
            <a:ext cx="29575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3C4E8F-8C43-17E9-CB76-05FAA7F909F7}"/>
                  </a:ext>
                </a:extLst>
              </p:cNvPr>
              <p:cNvSpPr txBox="1"/>
              <p:nvPr/>
            </p:nvSpPr>
            <p:spPr>
              <a:xfrm>
                <a:off x="1907704" y="858362"/>
                <a:ext cx="242887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=45,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=44, 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=44</m:t>
                      </m:r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3C4E8F-8C43-17E9-CB76-05FAA7F90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858362"/>
                <a:ext cx="24288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A9EB447-622C-CD3F-5CB6-53DEA25755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01" t="66894" r="29918" b="-192"/>
          <a:stretch/>
        </p:blipFill>
        <p:spPr>
          <a:xfrm>
            <a:off x="3910730" y="3919530"/>
            <a:ext cx="4022196" cy="2377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5CE8ED-0CB7-1172-103D-DB567A3B0DB2}"/>
                  </a:ext>
                </a:extLst>
              </p:cNvPr>
              <p:cNvSpPr txBox="1"/>
              <p:nvPr/>
            </p:nvSpPr>
            <p:spPr bwMode="auto">
              <a:xfrm>
                <a:off x="1979712" y="6307523"/>
                <a:ext cx="55446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當量子數很大時，機率密度會集中於</a:t>
                </a:r>
                <a14:m>
                  <m:oMath xmlns:m="http://schemas.openxmlformats.org/officeDocument/2006/math">
                    <m:r>
                      <a:rPr lang="en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平面上。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5CE8ED-0CB7-1172-103D-DB567A3B0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6307523"/>
                <a:ext cx="5544616" cy="369332"/>
              </a:xfrm>
              <a:prstGeom prst="rect">
                <a:avLst/>
              </a:prstGeom>
              <a:blipFill>
                <a:blip r:embed="rId5"/>
                <a:stretch>
                  <a:fillRect l="-114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4BD95CEC-210B-2775-81FF-87291E979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1446125"/>
            <a:ext cx="3916175" cy="2377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CD54CC-BB6D-47D6-6EDE-4998166CC05C}"/>
                  </a:ext>
                </a:extLst>
              </p:cNvPr>
              <p:cNvSpPr txBox="1"/>
              <p:nvPr/>
            </p:nvSpPr>
            <p:spPr bwMode="auto">
              <a:xfrm>
                <a:off x="1899297" y="364307"/>
                <a:ext cx="59766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同時也是最大值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，機率密度會集中於一個圓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CD54CC-BB6D-47D6-6EDE-4998166CC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9297" y="364307"/>
                <a:ext cx="5976664" cy="369332"/>
              </a:xfrm>
              <a:prstGeom prst="rect">
                <a:avLst/>
              </a:prstGeom>
              <a:blipFill>
                <a:blip r:embed="rId7"/>
                <a:stretch>
                  <a:fillRect l="-84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D:\Dropbox\Documents\課程\YoungTextBook\Images\Chapter41\A_Images\A_Figures_and_Photos\41_01_Fig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30" y="409542"/>
            <a:ext cx="2447478" cy="203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CC2F54-A687-806D-539F-80CA16A9F75E}"/>
              </a:ext>
            </a:extLst>
          </p:cNvPr>
          <p:cNvSpPr txBox="1"/>
          <p:nvPr/>
        </p:nvSpPr>
        <p:spPr bwMode="auto">
          <a:xfrm>
            <a:off x="2298736" y="2484409"/>
            <a:ext cx="4320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3維空間能量本徵態的定態方程式：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9">
                <a:extLst>
                  <a:ext uri="{FF2B5EF4-FFF2-40B4-BE49-F238E27FC236}">
                    <a16:creationId xmlns:a16="http://schemas.microsoft.com/office/drawing/2014/main" id="{BE3738E3-DD31-1869-7318-E9C94D181FEC}"/>
                  </a:ext>
                </a:extLst>
              </p:cNvPr>
              <p:cNvSpPr txBox="1"/>
              <p:nvPr/>
            </p:nvSpPr>
            <p:spPr bwMode="auto">
              <a:xfrm>
                <a:off x="2339752" y="3317618"/>
                <a:ext cx="4238415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9">
                <a:extLst>
                  <a:ext uri="{FF2B5EF4-FFF2-40B4-BE49-F238E27FC236}">
                    <a16:creationId xmlns:a16="http://schemas.microsoft.com/office/drawing/2014/main" id="{BE3738E3-DD31-1869-7318-E9C94D181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752" y="3317618"/>
                <a:ext cx="4238415" cy="717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9">
                <a:extLst>
                  <a:ext uri="{FF2B5EF4-FFF2-40B4-BE49-F238E27FC236}">
                    <a16:creationId xmlns:a16="http://schemas.microsoft.com/office/drawing/2014/main" id="{9A24E0CF-9621-3BF6-2344-E2E8FAB3647A}"/>
                  </a:ext>
                </a:extLst>
              </p:cNvPr>
              <p:cNvSpPr txBox="1"/>
              <p:nvPr/>
            </p:nvSpPr>
            <p:spPr bwMode="auto">
              <a:xfrm>
                <a:off x="2339752" y="4117050"/>
                <a:ext cx="4639850" cy="66633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9">
                <a:extLst>
                  <a:ext uri="{FF2B5EF4-FFF2-40B4-BE49-F238E27FC236}">
                    <a16:creationId xmlns:a16="http://schemas.microsoft.com/office/drawing/2014/main" id="{9A24E0CF-9621-3BF6-2344-E2E8FAB36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752" y="4117050"/>
                <a:ext cx="4639850" cy="666336"/>
              </a:xfrm>
              <a:prstGeom prst="rect">
                <a:avLst/>
              </a:prstGeom>
              <a:blipFill>
                <a:blip r:embed="rId4"/>
                <a:stretch>
                  <a:fillRect b="-5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AAEDB3AF-8224-A739-AB30-839A17C7A99D}"/>
                  </a:ext>
                </a:extLst>
              </p:cNvPr>
              <p:cNvSpPr txBox="1"/>
              <p:nvPr/>
            </p:nvSpPr>
            <p:spPr bwMode="auto">
              <a:xfrm>
                <a:off x="2349048" y="4865506"/>
                <a:ext cx="4062843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AAEDB3AF-8224-A739-AB30-839A17C7A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048" y="4865506"/>
                <a:ext cx="4062843" cy="717312"/>
              </a:xfrm>
              <a:prstGeom prst="rect">
                <a:avLst/>
              </a:prstGeom>
              <a:blipFill>
                <a:blip r:embed="rId5"/>
                <a:stretch>
                  <a:fillRect b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75AF4494-333C-FBFE-BFFA-AA1D99F56F7F}"/>
                  </a:ext>
                </a:extLst>
              </p:cNvPr>
              <p:cNvSpPr txBox="1"/>
              <p:nvPr/>
            </p:nvSpPr>
            <p:spPr bwMode="auto">
              <a:xfrm>
                <a:off x="2349049" y="5646219"/>
                <a:ext cx="2438976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75AF4494-333C-FBFE-BFFA-AA1D99F56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049" y="5646219"/>
                <a:ext cx="2438976" cy="717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AC15C09-BCE3-19AD-CEF9-D28E9A071EE4}"/>
              </a:ext>
            </a:extLst>
          </p:cNvPr>
          <p:cNvSpPr txBox="1"/>
          <p:nvPr/>
        </p:nvSpPr>
        <p:spPr bwMode="auto">
          <a:xfrm>
            <a:off x="2298736" y="2884885"/>
            <a:ext cx="4320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3維空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間與時間無關的薛丁格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方程式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D7FC8-E568-B2D2-1F8C-0C02AC3F8EEA}"/>
              </a:ext>
            </a:extLst>
          </p:cNvPr>
          <p:cNvSpPr txBox="1"/>
          <p:nvPr/>
        </p:nvSpPr>
        <p:spPr bwMode="auto">
          <a:xfrm>
            <a:off x="4823554" y="5820209"/>
            <a:ext cx="4140934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3維空間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量子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動能為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Laplacian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微分算子。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679055" y="4528064"/>
            <a:ext cx="61644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位能只與距離有關，有球對稱性質，以極座標表示最方便：</a:t>
            </a:r>
          </a:p>
        </p:txBody>
      </p:sp>
      <p:sp>
        <p:nvSpPr>
          <p:cNvPr id="14" name="向下箭號 13"/>
          <p:cNvSpPr/>
          <p:nvPr/>
        </p:nvSpPr>
        <p:spPr>
          <a:xfrm>
            <a:off x="5095919" y="2831533"/>
            <a:ext cx="214312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129" name="Picture 10" descr="D:\Dropbox\Documents\課程\YoungTextBook\Images\Chapter41\A_Images\A_Figures_and_Photos\41_05_Fig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1" y="1230240"/>
            <a:ext cx="2580456" cy="309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3470731" y="1681819"/>
                <a:ext cx="4557653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0731" y="1681819"/>
                <a:ext cx="4557653" cy="717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701826" y="5561965"/>
                <a:ext cx="1135247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826" y="5561965"/>
                <a:ext cx="1135247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DAF767D-E83A-43ED-6252-37F4DFF404C6}"/>
              </a:ext>
            </a:extLst>
          </p:cNvPr>
          <p:cNvSpPr txBox="1"/>
          <p:nvPr/>
        </p:nvSpPr>
        <p:spPr bwMode="auto">
          <a:xfrm>
            <a:off x="3446528" y="1218015"/>
            <a:ext cx="5517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三度空間中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氫原子內電子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能量本徵態的定態方程式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75B40C-61F9-0183-C4E6-A3DB856BF0F3}"/>
                  </a:ext>
                </a:extLst>
              </p:cNvPr>
              <p:cNvSpPr txBox="1"/>
              <p:nvPr/>
            </p:nvSpPr>
            <p:spPr bwMode="auto">
              <a:xfrm>
                <a:off x="701826" y="5006916"/>
                <a:ext cx="4824536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75B40C-61F9-0183-C4E6-A3DB856BF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826" y="5006916"/>
                <a:ext cx="4824536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>
            <a:extLst>
              <a:ext uri="{FF2B5EF4-FFF2-40B4-BE49-F238E27FC236}">
                <a16:creationId xmlns:a16="http://schemas.microsoft.com/office/drawing/2014/main" id="{8A8A8997-623E-7FC6-E7EC-FDD6748F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561" y="5552126"/>
            <a:ext cx="3924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Laplacian</a:t>
            </a:r>
            <a:r>
              <a:rPr lang="zh-TW" altLang="en-US" dirty="0"/>
              <a:t>在極座標如何寫？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9C593AD1-73BD-C1D6-3A29-0EE95D0C7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830" y="5561965"/>
            <a:ext cx="27353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Laplacian</a:t>
            </a:r>
            <a:r>
              <a:rPr lang="zh-TW" altLang="en-US" dirty="0">
                <a:cs typeface="Times New Roman" panose="02020603050405020304" pitchFamily="18" charset="0"/>
              </a:rPr>
              <a:t>是梯度的散度！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0">
                <a:extLst>
                  <a:ext uri="{FF2B5EF4-FFF2-40B4-BE49-F238E27FC236}">
                    <a16:creationId xmlns:a16="http://schemas.microsoft.com/office/drawing/2014/main" id="{4C86B398-F676-1C99-A369-743BC33D2CC2}"/>
                  </a:ext>
                </a:extLst>
              </p:cNvPr>
              <p:cNvSpPr txBox="1"/>
              <p:nvPr/>
            </p:nvSpPr>
            <p:spPr bwMode="auto">
              <a:xfrm>
                <a:off x="6083254" y="2493603"/>
                <a:ext cx="1945130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10">
                <a:extLst>
                  <a:ext uri="{FF2B5EF4-FFF2-40B4-BE49-F238E27FC236}">
                    <a16:creationId xmlns:a16="http://schemas.microsoft.com/office/drawing/2014/main" id="{4C86B398-F676-1C99-A369-743BC33D2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3254" y="2493603"/>
                <a:ext cx="1945130" cy="7173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0">
                <a:extLst>
                  <a:ext uri="{FF2B5EF4-FFF2-40B4-BE49-F238E27FC236}">
                    <a16:creationId xmlns:a16="http://schemas.microsoft.com/office/drawing/2014/main" id="{92D1BE17-C2CB-B185-EEF5-5434D6B3774A}"/>
                  </a:ext>
                </a:extLst>
              </p:cNvPr>
              <p:cNvSpPr txBox="1"/>
              <p:nvPr/>
            </p:nvSpPr>
            <p:spPr bwMode="auto">
              <a:xfrm>
                <a:off x="3348340" y="3578587"/>
                <a:ext cx="3495159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0">
                <a:extLst>
                  <a:ext uri="{FF2B5EF4-FFF2-40B4-BE49-F238E27FC236}">
                    <a16:creationId xmlns:a16="http://schemas.microsoft.com/office/drawing/2014/main" id="{92D1BE17-C2CB-B185-EEF5-5434D6B37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8340" y="3578587"/>
                <a:ext cx="3495159" cy="7173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3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14" grpId="0" animBg="1"/>
      <p:bldP spid="11" grpId="0" animBg="1"/>
      <p:bldP spid="12" grpId="0" animBg="1"/>
      <p:bldP spid="3" grpId="0"/>
      <p:bldP spid="4" grpId="0" animBg="1"/>
      <p:bldP spid="8" grpId="0"/>
      <p:bldP spid="6" grpId="0"/>
      <p:bldP spid="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F601E0C-2BB6-029F-1E07-7CBABAA9F803}"/>
              </a:ext>
            </a:extLst>
          </p:cNvPr>
          <p:cNvSpPr txBox="1"/>
          <p:nvPr/>
        </p:nvSpPr>
        <p:spPr bwMode="auto">
          <a:xfrm>
            <a:off x="1184197" y="2697248"/>
            <a:ext cx="7681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梯度向量便可定義於這個垂直基底之上，分量就是沿各個方向的變化率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5EFB2B-422E-961C-680B-563BF2470BDC}"/>
                  </a:ext>
                </a:extLst>
              </p:cNvPr>
              <p:cNvSpPr txBox="1"/>
              <p:nvPr/>
            </p:nvSpPr>
            <p:spPr bwMode="auto">
              <a:xfrm>
                <a:off x="1251386" y="3118181"/>
                <a:ext cx="4116422" cy="66569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∇</m:t>
                          </m:r>
                        </m:e>
                      </m:acc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𝜓</m:t>
                      </m:r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𝜕𝜓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den>
                      </m:f>
                    </m:oMath>
                  </m:oMathPara>
                </a14:m>
                <a:endParaRPr lang="en-TW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5EFB2B-422E-961C-680B-563BF2470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1386" y="3118181"/>
                <a:ext cx="4116422" cy="665695"/>
              </a:xfrm>
              <a:prstGeom prst="rect">
                <a:avLst/>
              </a:prstGeom>
              <a:blipFill>
                <a:blip r:embed="rId2"/>
                <a:stretch>
                  <a:fillRect b="-74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544B1AF8-2622-E742-47FF-2CCBBB9E1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42" t="55876" r="34002" b="5273"/>
          <a:stretch/>
        </p:blipFill>
        <p:spPr>
          <a:xfrm>
            <a:off x="6242522" y="3092278"/>
            <a:ext cx="2458650" cy="2114054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947B58B-D587-8869-83C7-286C9FF3E6BF}"/>
              </a:ext>
            </a:extLst>
          </p:cNvPr>
          <p:cNvCxnSpPr>
            <a:cxnSpLocks/>
          </p:cNvCxnSpPr>
          <p:nvPr/>
        </p:nvCxnSpPr>
        <p:spPr>
          <a:xfrm flipV="1">
            <a:off x="7783556" y="3334124"/>
            <a:ext cx="323857" cy="334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E933260-1C56-6106-3451-A10DAF69C59A}"/>
              </a:ext>
            </a:extLst>
          </p:cNvPr>
          <p:cNvCxnSpPr>
            <a:cxnSpLocks/>
          </p:cNvCxnSpPr>
          <p:nvPr/>
        </p:nvCxnSpPr>
        <p:spPr>
          <a:xfrm>
            <a:off x="7783556" y="3650588"/>
            <a:ext cx="246558" cy="3316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2C5BAC8-922C-EE8C-2595-418E2C938515}"/>
              </a:ext>
            </a:extLst>
          </p:cNvPr>
          <p:cNvCxnSpPr>
            <a:cxnSpLocks/>
          </p:cNvCxnSpPr>
          <p:nvPr/>
        </p:nvCxnSpPr>
        <p:spPr>
          <a:xfrm flipV="1">
            <a:off x="7783556" y="3603504"/>
            <a:ext cx="499595" cy="65507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B90E67-A35D-BFA0-3B03-354EF5E83D66}"/>
                  </a:ext>
                </a:extLst>
              </p:cNvPr>
              <p:cNvSpPr txBox="1"/>
              <p:nvPr/>
            </p:nvSpPr>
            <p:spPr bwMode="auto">
              <a:xfrm>
                <a:off x="8153060" y="3092278"/>
                <a:ext cx="195182" cy="254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TW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B90E67-A35D-BFA0-3B03-354EF5E83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3060" y="3092278"/>
                <a:ext cx="195182" cy="254007"/>
              </a:xfrm>
              <a:prstGeom prst="rect">
                <a:avLst/>
              </a:prstGeom>
              <a:blipFill>
                <a:blip r:embed="rId4"/>
                <a:stretch>
                  <a:fillRect t="-14286" r="-58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92F274-BDA9-351F-8AF1-1A38C024556E}"/>
                  </a:ext>
                </a:extLst>
              </p:cNvPr>
              <p:cNvSpPr txBox="1"/>
              <p:nvPr/>
            </p:nvSpPr>
            <p:spPr bwMode="auto">
              <a:xfrm>
                <a:off x="8288376" y="3393275"/>
                <a:ext cx="195182" cy="256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endParaRPr lang="en-TW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92F274-BDA9-351F-8AF1-1A38C0245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8376" y="3393275"/>
                <a:ext cx="195182" cy="256609"/>
              </a:xfrm>
              <a:prstGeom prst="rect">
                <a:avLst/>
              </a:prstGeom>
              <a:blipFill>
                <a:blip r:embed="rId5"/>
                <a:stretch>
                  <a:fillRect l="-29412" t="-19048" r="-23529" b="-28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34BD73C-DEDE-1A54-F695-E2ACC23DC9BA}"/>
                  </a:ext>
                </a:extLst>
              </p:cNvPr>
              <p:cNvSpPr txBox="1"/>
              <p:nvPr/>
            </p:nvSpPr>
            <p:spPr bwMode="auto">
              <a:xfrm>
                <a:off x="8005620" y="3910893"/>
                <a:ext cx="172740" cy="256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TW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34BD73C-DEDE-1A54-F695-E2ACC23D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5620" y="3910893"/>
                <a:ext cx="172740" cy="256609"/>
              </a:xfrm>
              <a:prstGeom prst="rect">
                <a:avLst/>
              </a:prstGeom>
              <a:blipFill>
                <a:blip r:embed="rId6"/>
                <a:stretch>
                  <a:fillRect l="-26667" t="-19048" r="-20000" b="-47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78A54A-2F24-5F7A-09DF-F83633BA8F8B}"/>
                  </a:ext>
                </a:extLst>
              </p:cNvPr>
              <p:cNvSpPr txBox="1"/>
              <p:nvPr/>
            </p:nvSpPr>
            <p:spPr bwMode="auto">
              <a:xfrm>
                <a:off x="1251386" y="4614338"/>
                <a:ext cx="4671728" cy="57342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∇</m:t>
                          </m:r>
                        </m:e>
                      </m:acc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𝜓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78A54A-2F24-5F7A-09DF-F83633BA8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1386" y="4614338"/>
                <a:ext cx="4671728" cy="573427"/>
              </a:xfrm>
              <a:prstGeom prst="rect">
                <a:avLst/>
              </a:prstGeom>
              <a:blipFill>
                <a:blip r:embed="rId7"/>
                <a:stretch>
                  <a:fillRect l="-542" t="-4348" b="-152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3AE0DB-664E-8078-8C76-C7CAAD2634A2}"/>
                  </a:ext>
                </a:extLst>
              </p:cNvPr>
              <p:cNvSpPr txBox="1"/>
              <p:nvPr/>
            </p:nvSpPr>
            <p:spPr bwMode="auto">
              <a:xfrm>
                <a:off x="1228345" y="2238692"/>
                <a:ext cx="3314516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TW" alt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=1,2,3 </m:t>
                      </m:r>
                      <m:r>
                        <m:rPr>
                          <m:sty m:val="p"/>
                        </m:rPr>
                        <a:rPr lang="en-US" altLang="zh-TW" b="0" i="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or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𝜃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𝜙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3AE0DB-664E-8078-8C76-C7CAAD263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8345" y="2238692"/>
                <a:ext cx="3314516" cy="369332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B68758-5DC3-829C-9651-7366A044E45F}"/>
                  </a:ext>
                </a:extLst>
              </p:cNvPr>
              <p:cNvSpPr txBox="1"/>
              <p:nvPr/>
            </p:nvSpPr>
            <p:spPr bwMode="auto">
              <a:xfrm>
                <a:off x="6008644" y="2238692"/>
                <a:ext cx="1058261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</m:oMath>
                  </m:oMathPara>
                </a14:m>
                <a:endParaRPr lang="en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B68758-5DC3-829C-9651-7366A044E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8644" y="2238692"/>
                <a:ext cx="105826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84969E-2FB4-D51E-EA39-6340B3976B1F}"/>
                  </a:ext>
                </a:extLst>
              </p:cNvPr>
              <p:cNvSpPr txBox="1"/>
              <p:nvPr/>
            </p:nvSpPr>
            <p:spPr bwMode="auto">
              <a:xfrm>
                <a:off x="7246556" y="2242988"/>
                <a:ext cx="1454616" cy="39408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84969E-2FB4-D51E-EA39-6340B3976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6556" y="2242988"/>
                <a:ext cx="1454616" cy="394082"/>
              </a:xfrm>
              <a:prstGeom prst="rect">
                <a:avLst/>
              </a:prstGeom>
              <a:blipFill>
                <a:blip r:embed="rId10"/>
                <a:stretch>
                  <a:fillRect b="-93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4CDB8E-2073-ABFC-A29A-A244E55754A6}"/>
                  </a:ext>
                </a:extLst>
              </p:cNvPr>
              <p:cNvSpPr txBox="1"/>
              <p:nvPr/>
            </p:nvSpPr>
            <p:spPr bwMode="auto">
              <a:xfrm>
                <a:off x="4843471" y="2239766"/>
                <a:ext cx="1058261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4CDB8E-2073-ABFC-A29A-A244E5575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3471" y="2239766"/>
                <a:ext cx="105826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A912000-6EBB-89D7-D839-1AC82DE8AE29}"/>
              </a:ext>
            </a:extLst>
          </p:cNvPr>
          <p:cNvSpPr txBox="1"/>
          <p:nvPr/>
        </p:nvSpPr>
        <p:spPr bwMode="auto">
          <a:xfrm>
            <a:off x="1173776" y="4168118"/>
            <a:ext cx="2619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用分量來表示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3375AC-2F0B-9106-E160-3B4446573750}"/>
                  </a:ext>
                </a:extLst>
              </p:cNvPr>
              <p:cNvSpPr txBox="1"/>
              <p:nvPr/>
            </p:nvSpPr>
            <p:spPr bwMode="auto">
              <a:xfrm>
                <a:off x="1132046" y="481710"/>
                <a:ext cx="8011954" cy="381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極座標的變化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d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所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對應的位移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方向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在每一點都彼此垂直，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3375AC-2F0B-9106-E160-3B444657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2046" y="481710"/>
                <a:ext cx="8011954" cy="381066"/>
              </a:xfrm>
              <a:prstGeom prst="rect">
                <a:avLst/>
              </a:prstGeom>
              <a:blipFill>
                <a:blip r:embed="rId12"/>
                <a:stretch>
                  <a:fillRect l="-792" t="-3125" b="-187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0C4DB7F-405E-A55D-A848-19A33427004A}"/>
              </a:ext>
            </a:extLst>
          </p:cNvPr>
          <p:cNvSpPr txBox="1"/>
          <p:nvPr/>
        </p:nvSpPr>
        <p:spPr bwMode="auto">
          <a:xfrm>
            <a:off x="1138611" y="903847"/>
            <a:ext cx="6921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位移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大小與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極座標的變化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成正比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9EB89-CCB5-19DA-D45D-A6FA373FDDB4}"/>
                  </a:ext>
                </a:extLst>
              </p:cNvPr>
              <p:cNvSpPr txBox="1"/>
              <p:nvPr/>
            </p:nvSpPr>
            <p:spPr bwMode="auto">
              <a:xfrm>
                <a:off x="2762050" y="1329049"/>
                <a:ext cx="134855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𝜃</m:t>
                      </m:r>
                    </m:oMath>
                  </m:oMathPara>
                </a14:m>
                <a:endParaRPr lang="en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9EB89-CCB5-19DA-D45D-A6FA373FD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050" y="1329049"/>
                <a:ext cx="134855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522D8D-3AB4-DD8E-6C07-E7D1B2F62D78}"/>
                  </a:ext>
                </a:extLst>
              </p:cNvPr>
              <p:cNvSpPr txBox="1"/>
              <p:nvPr/>
            </p:nvSpPr>
            <p:spPr bwMode="auto">
              <a:xfrm>
                <a:off x="4542861" y="1317984"/>
                <a:ext cx="1942703" cy="39408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𝜙</m:t>
                      </m:r>
                    </m:oMath>
                  </m:oMathPara>
                </a14:m>
                <a:endParaRPr lang="en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522D8D-3AB4-DD8E-6C07-E7D1B2F62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2861" y="1317984"/>
                <a:ext cx="1942703" cy="394082"/>
              </a:xfrm>
              <a:prstGeom prst="rect">
                <a:avLst/>
              </a:prstGeom>
              <a:blipFill>
                <a:blip r:embed="rId14"/>
                <a:stretch>
                  <a:fillRect b="-93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DA7AC6-1C09-FD11-859D-1D0022A1546A}"/>
                  </a:ext>
                </a:extLst>
              </p:cNvPr>
              <p:cNvSpPr txBox="1"/>
              <p:nvPr/>
            </p:nvSpPr>
            <p:spPr bwMode="auto">
              <a:xfrm>
                <a:off x="1228345" y="1314250"/>
                <a:ext cx="106869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𝑑𝑟</m:t>
                      </m:r>
                    </m:oMath>
                  </m:oMathPara>
                </a14:m>
                <a:endParaRPr lang="en-TW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DA7AC6-1C09-FD11-859D-1D0022A15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8345" y="1314250"/>
                <a:ext cx="106869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BAB4D71-E833-DB87-06D0-52CC4E2D42F1}"/>
              </a:ext>
            </a:extLst>
          </p:cNvPr>
          <p:cNvSpPr txBox="1"/>
          <p:nvPr/>
        </p:nvSpPr>
        <p:spPr bwMode="auto">
          <a:xfrm>
            <a:off x="1186877" y="1790553"/>
            <a:ext cx="4048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我們可以用一組普遍的符號來描述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4351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4" grpId="0" animBg="1"/>
      <p:bldP spid="11" grpId="0" animBg="1"/>
      <p:bldP spid="12" grpId="0" animBg="1"/>
      <p:bldP spid="18" grpId="0" animBg="1"/>
      <p:bldP spid="19" grpId="0" animBg="1"/>
      <p:bldP spid="20" grpId="0"/>
      <p:bldP spid="3" grpId="0"/>
      <p:bldP spid="5" grpId="0" animBg="1"/>
      <p:bldP spid="7" grpId="0" animBg="1"/>
      <p:bldP spid="8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45B53B-9FAC-1472-FCBB-AE5C0798F923}"/>
              </a:ext>
            </a:extLst>
          </p:cNvPr>
          <p:cNvSpPr/>
          <p:nvPr/>
        </p:nvSpPr>
        <p:spPr>
          <a:xfrm>
            <a:off x="579556" y="605218"/>
            <a:ext cx="6723854" cy="1384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5D893-9985-44BB-1461-C82C87DE0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7" t="42053" b="13792"/>
          <a:stretch/>
        </p:blipFill>
        <p:spPr>
          <a:xfrm>
            <a:off x="988925" y="605218"/>
            <a:ext cx="5969114" cy="1384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24ABC-B9EF-9057-147A-9622F63BBFE5}"/>
                  </a:ext>
                </a:extLst>
              </p:cNvPr>
              <p:cNvSpPr txBox="1"/>
              <p:nvPr/>
            </p:nvSpPr>
            <p:spPr bwMode="auto">
              <a:xfrm>
                <a:off x="579556" y="1163770"/>
                <a:ext cx="2347502" cy="2673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TW" sz="1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TW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TW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TW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TW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TW" sz="16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TW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TW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24ABC-B9EF-9057-147A-9622F63BB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556" y="1163770"/>
                <a:ext cx="2347502" cy="267381"/>
              </a:xfrm>
              <a:prstGeom prst="rect">
                <a:avLst/>
              </a:prstGeom>
              <a:blipFill>
                <a:blip r:embed="rId3"/>
                <a:stretch>
                  <a:fillRect l="-1613" t="-154545" r="-3226" b="-231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F99888-0B8E-123A-90CD-E27BBC3E38C2}"/>
                  </a:ext>
                </a:extLst>
              </p:cNvPr>
              <p:cNvSpPr txBox="1"/>
              <p:nvPr/>
            </p:nvSpPr>
            <p:spPr bwMode="auto">
              <a:xfrm>
                <a:off x="4732322" y="1173136"/>
                <a:ext cx="2571088" cy="2673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TW" sz="1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TW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TW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TW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TW" sz="16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TW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TW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TW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F99888-0B8E-123A-90CD-E27BBC3E3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2322" y="1173136"/>
                <a:ext cx="2571088" cy="267381"/>
              </a:xfrm>
              <a:prstGeom prst="rect">
                <a:avLst/>
              </a:prstGeom>
              <a:blipFill>
                <a:blip r:embed="rId4"/>
                <a:stretch>
                  <a:fillRect l="-2941" t="-154545" b="-231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105D1D-ACCD-9825-D1D0-3BE19BFBF3EB}"/>
                  </a:ext>
                </a:extLst>
              </p:cNvPr>
              <p:cNvSpPr txBox="1"/>
              <p:nvPr/>
            </p:nvSpPr>
            <p:spPr bwMode="auto">
              <a:xfrm>
                <a:off x="675311" y="2466620"/>
                <a:ext cx="8349166" cy="48288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TW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TW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TW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TW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105D1D-ACCD-9825-D1D0-3BE19BFBF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311" y="2466620"/>
                <a:ext cx="8349166" cy="482889"/>
              </a:xfrm>
              <a:prstGeom prst="rect">
                <a:avLst/>
              </a:prstGeom>
              <a:blipFill>
                <a:blip r:embed="rId5"/>
                <a:stretch>
                  <a:fillRect l="-456" t="-187179" r="-912" b="-2564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7ED73-2F31-A790-D222-D1CAF338DC42}"/>
              </a:ext>
            </a:extLst>
          </p:cNvPr>
          <p:cNvSpPr txBox="1"/>
          <p:nvPr/>
        </p:nvSpPr>
        <p:spPr bwMode="auto">
          <a:xfrm>
            <a:off x="729168" y="4455645"/>
            <a:ext cx="6574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其他四個面的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通量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也可以以類似方法處理，可以得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3E776D-B50D-098F-31AF-661BBC1D5A34}"/>
                  </a:ext>
                </a:extLst>
              </p:cNvPr>
              <p:cNvSpPr txBox="1"/>
              <p:nvPr/>
            </p:nvSpPr>
            <p:spPr bwMode="auto">
              <a:xfrm>
                <a:off x="690886" y="3188540"/>
                <a:ext cx="3592620" cy="57336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TW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3E776D-B50D-098F-31AF-661BBC1D5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886" y="3188540"/>
                <a:ext cx="3592620" cy="573362"/>
              </a:xfrm>
              <a:prstGeom prst="rect">
                <a:avLst/>
              </a:prstGeom>
              <a:blipFill>
                <a:blip r:embed="rId6"/>
                <a:stretch>
                  <a:fillRect t="-2174" b="-130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74ABB2-B1A7-9B9F-1C11-B7E7B13B461B}"/>
                  </a:ext>
                </a:extLst>
              </p:cNvPr>
              <p:cNvSpPr txBox="1"/>
              <p:nvPr/>
            </p:nvSpPr>
            <p:spPr bwMode="auto">
              <a:xfrm>
                <a:off x="699906" y="3822880"/>
                <a:ext cx="2936884" cy="57336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74ABB2-B1A7-9B9F-1C11-B7E7B13B4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906" y="3822880"/>
                <a:ext cx="2936884" cy="573362"/>
              </a:xfrm>
              <a:prstGeom prst="rect">
                <a:avLst/>
              </a:prstGeom>
              <a:blipFill>
                <a:blip r:embed="rId7"/>
                <a:stretch>
                  <a:fillRect b="-1276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1C1613-C49D-6103-C2F7-5A732208EB0E}"/>
                  </a:ext>
                </a:extLst>
              </p:cNvPr>
              <p:cNvSpPr txBox="1"/>
              <p:nvPr/>
            </p:nvSpPr>
            <p:spPr bwMode="auto">
              <a:xfrm>
                <a:off x="492720" y="106657"/>
                <a:ext cx="7843729" cy="402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散度：考慮由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組成的小體積，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某向量場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通量等於散度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TW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∇</m:t>
                        </m:r>
                      </m:e>
                    </m:acc>
                    <m:r>
                      <a:rPr lang="en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乘體積！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1C1613-C49D-6103-C2F7-5A732208E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720" y="106657"/>
                <a:ext cx="7843729" cy="402931"/>
              </a:xfrm>
              <a:prstGeom prst="rect">
                <a:avLst/>
              </a:prstGeom>
              <a:blipFill>
                <a:blip r:embed="rId8"/>
                <a:stretch>
                  <a:fillRect l="-646" b="-212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518CE82-13F9-1A9A-759B-892084FFA3ED}"/>
              </a:ext>
            </a:extLst>
          </p:cNvPr>
          <p:cNvSpPr txBox="1"/>
          <p:nvPr/>
        </p:nvSpPr>
        <p:spPr bwMode="auto">
          <a:xfrm>
            <a:off x="579556" y="1989703"/>
            <a:ext cx="4152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如圖這兩面的通量等於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8AC50A-C7E1-0979-4DC2-A28BB26AFB7A}"/>
              </a:ext>
            </a:extLst>
          </p:cNvPr>
          <p:cNvCxnSpPr>
            <a:cxnSpLocks/>
          </p:cNvCxnSpPr>
          <p:nvPr/>
        </p:nvCxnSpPr>
        <p:spPr>
          <a:xfrm flipV="1">
            <a:off x="1727921" y="1366879"/>
            <a:ext cx="1608506" cy="856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F1A726-AF34-B6B8-4328-B60AD4E2427A}"/>
              </a:ext>
            </a:extLst>
          </p:cNvPr>
          <p:cNvCxnSpPr>
            <a:cxnSpLocks/>
          </p:cNvCxnSpPr>
          <p:nvPr/>
        </p:nvCxnSpPr>
        <p:spPr>
          <a:xfrm flipV="1">
            <a:off x="1723923" y="1237028"/>
            <a:ext cx="2599030" cy="9885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7EA5FF-731A-6CC5-47D1-22018D732850}"/>
                  </a:ext>
                </a:extLst>
              </p:cNvPr>
              <p:cNvSpPr txBox="1"/>
              <p:nvPr/>
            </p:nvSpPr>
            <p:spPr bwMode="auto">
              <a:xfrm>
                <a:off x="4808755" y="3632123"/>
                <a:ext cx="2338266" cy="381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cs typeface="Times New Roman" pitchFamily="18" charset="0"/>
                  </a:rPr>
                  <a:t>注意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,3</m:t>
                        </m:r>
                      </m:sub>
                    </m:sSub>
                  </m:oMath>
                </a14:m>
                <a:r>
                  <a:rPr lang="en-US" dirty="0"/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有關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7EA5FF-731A-6CC5-47D1-22018D732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8755" y="3632123"/>
                <a:ext cx="2338266" cy="381515"/>
              </a:xfrm>
              <a:prstGeom prst="rect">
                <a:avLst/>
              </a:prstGeom>
              <a:blipFill>
                <a:blip r:embed="rId9"/>
                <a:stretch>
                  <a:fillRect l="-2162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C58CF8-B69C-1366-23AE-74464703F905}"/>
                  </a:ext>
                </a:extLst>
              </p:cNvPr>
              <p:cNvSpPr txBox="1"/>
              <p:nvPr/>
            </p:nvSpPr>
            <p:spPr bwMode="auto">
              <a:xfrm>
                <a:off x="5909109" y="3211809"/>
                <a:ext cx="1058261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</m:oMath>
                  </m:oMathPara>
                </a14:m>
                <a:endParaRPr lang="en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C58CF8-B69C-1366-23AE-74464703F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9109" y="3211809"/>
                <a:ext cx="105826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E9A10D-68B7-74EF-F236-9B8FEC8184B8}"/>
                  </a:ext>
                </a:extLst>
              </p:cNvPr>
              <p:cNvSpPr txBox="1"/>
              <p:nvPr/>
            </p:nvSpPr>
            <p:spPr bwMode="auto">
              <a:xfrm>
                <a:off x="7147021" y="3216105"/>
                <a:ext cx="1454616" cy="39408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E9A10D-68B7-74EF-F236-9B8FEC818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7021" y="3216105"/>
                <a:ext cx="1454616" cy="394082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DF70E6-D1CA-930A-75A7-0C8877DF7E30}"/>
                  </a:ext>
                </a:extLst>
              </p:cNvPr>
              <p:cNvSpPr txBox="1"/>
              <p:nvPr/>
            </p:nvSpPr>
            <p:spPr bwMode="auto">
              <a:xfrm>
                <a:off x="4743936" y="3212883"/>
                <a:ext cx="1058261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DF70E6-D1CA-930A-75A7-0C8877DF7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36" y="3212883"/>
                <a:ext cx="105826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B3824C-466D-0B8E-C84E-8993E1E090A6}"/>
                  </a:ext>
                </a:extLst>
              </p:cNvPr>
              <p:cNvSpPr txBox="1"/>
              <p:nvPr/>
            </p:nvSpPr>
            <p:spPr bwMode="auto">
              <a:xfrm>
                <a:off x="729480" y="4911377"/>
                <a:ext cx="5451871" cy="57336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B3824C-466D-0B8E-C84E-8993E1E09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480" y="4911377"/>
                <a:ext cx="5451871" cy="573362"/>
              </a:xfrm>
              <a:prstGeom prst="rect">
                <a:avLst/>
              </a:prstGeom>
              <a:blipFill>
                <a:blip r:embed="rId13"/>
                <a:stretch>
                  <a:fillRect t="-2128" b="-1276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453223-6728-77F6-17FC-5E22A70DEA5C}"/>
                  </a:ext>
                </a:extLst>
              </p:cNvPr>
              <p:cNvSpPr txBox="1"/>
              <p:nvPr/>
            </p:nvSpPr>
            <p:spPr bwMode="auto">
              <a:xfrm>
                <a:off x="709361" y="5532429"/>
                <a:ext cx="6437659" cy="402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TW">
                        <a:latin typeface="Times New Roman" pitchFamily="18" charset="0"/>
                        <a:cs typeface="Times New Roman" pitchFamily="18" charset="0"/>
                      </a:rPr>
                      <m:t>散度</m:t>
                    </m:r>
                    <m:acc>
                      <m:accPr>
                        <m:chr m:val="⃗"/>
                        <m:ctrlPr>
                          <a:rPr lang="en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∇</m:t>
                        </m:r>
                      </m:e>
                    </m:acc>
                    <m:r>
                      <a:rPr lang="en-TW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</m:acc>
                    <m:r>
                      <m:rPr>
                        <m:nor/>
                      </m:rPr>
                      <a:rPr lang="en-TW">
                        <a:latin typeface="Times New Roman" pitchFamily="18" charset="0"/>
                        <a:cs typeface="Times New Roman" pitchFamily="18" charset="0"/>
                      </a:rPr>
                      <m:t>等於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通量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除以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體積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453223-6728-77F6-17FC-5E22A70DE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361" y="5532429"/>
                <a:ext cx="6437659" cy="402931"/>
              </a:xfrm>
              <a:prstGeom prst="rect">
                <a:avLst/>
              </a:prstGeom>
              <a:blipFill>
                <a:blip r:embed="rId14"/>
                <a:stretch>
                  <a:fillRect l="-197" b="-212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F72EB5-87F3-B69D-F528-5E8E6ECEE07E}"/>
                  </a:ext>
                </a:extLst>
              </p:cNvPr>
              <p:cNvSpPr txBox="1"/>
              <p:nvPr/>
            </p:nvSpPr>
            <p:spPr bwMode="auto">
              <a:xfrm>
                <a:off x="718266" y="5977321"/>
                <a:ext cx="6290792" cy="5909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∇</m:t>
                          </m:r>
                        </m:e>
                      </m:acc>
                      <m:r>
                        <a:rPr lang="en-TW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F72EB5-87F3-B69D-F528-5E8E6ECEE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266" y="5977321"/>
                <a:ext cx="6290792" cy="590996"/>
              </a:xfrm>
              <a:prstGeom prst="rect">
                <a:avLst/>
              </a:prstGeom>
              <a:blipFill>
                <a:blip r:embed="rId15"/>
                <a:stretch>
                  <a:fillRect t="-2128" b="-1276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0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20" grpId="0"/>
      <p:bldP spid="21" grpId="0" animBg="1"/>
      <p:bldP spid="22" grpId="0" animBg="1"/>
      <p:bldP spid="23" grpId="0" animBg="1"/>
      <p:bldP spid="24" grpId="0" animBg="1"/>
      <p:bldP spid="26" grpId="0"/>
      <p:bldP spid="2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11989</TotalTime>
  <Words>2757</Words>
  <Application>Microsoft Macintosh PowerPoint</Application>
  <PresentationFormat>On-screen Show (4:3)</PresentationFormat>
  <Paragraphs>412</Paragraphs>
  <Slides>55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PMingLiU</vt:lpstr>
      <vt:lpstr>Arial</vt:lpstr>
      <vt:lpstr>Calibri</vt:lpstr>
      <vt:lpstr>Cambria Math</vt:lpstr>
      <vt:lpstr>Times New Roman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550</cp:revision>
  <cp:lastPrinted>2024-03-26T06:15:29Z</cp:lastPrinted>
  <dcterms:created xsi:type="dcterms:W3CDTF">2008-03-17T12:32:20Z</dcterms:created>
  <dcterms:modified xsi:type="dcterms:W3CDTF">2025-03-25T04:19:39Z</dcterms:modified>
</cp:coreProperties>
</file>